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12192000"/>
  <p:notesSz cx="6858000" cy="9144000"/>
  <p:embeddedFontLst>
    <p:embeddedFont>
      <p:font typeface="Poppins"/>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7" roundtripDataSignature="AMtx7mhefMNQ89qozA9GneoBVPbTRmRk4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5FA7F39-4D43-4D26-983A-B9E7201001E3}">
  <a:tblStyle styleId="{A5FA7F39-4D43-4D26-983A-B9E7201001E3}" styleName="Table_0">
    <a:wholeTbl>
      <a:tcTxStyle b="off" i="off">
        <a:font>
          <a:latin typeface="Impact"/>
          <a:ea typeface="Impact"/>
          <a:cs typeface="Impac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AEE"/>
          </a:solidFill>
        </a:fill>
      </a:tcStyle>
    </a:wholeTbl>
    <a:band1H>
      <a:tcTxStyle/>
      <a:tcStyle>
        <a:fill>
          <a:solidFill>
            <a:srgbClr val="CCD2DB"/>
          </a:solidFill>
        </a:fill>
      </a:tcStyle>
    </a:band1H>
    <a:band2H>
      <a:tcTxStyle/>
    </a:band2H>
    <a:band1V>
      <a:tcTxStyle/>
      <a:tcStyle>
        <a:fill>
          <a:solidFill>
            <a:srgbClr val="CCD2DB"/>
          </a:solidFill>
        </a:fill>
      </a:tcStyle>
    </a:band1V>
    <a:band2V>
      <a:tcTxStyle/>
    </a:band2V>
    <a:lastCol>
      <a:tcTxStyle b="on" i="off">
        <a:font>
          <a:latin typeface="Impact"/>
          <a:ea typeface="Impact"/>
          <a:cs typeface="Impact"/>
        </a:font>
        <a:schemeClr val="lt1"/>
      </a:tcTxStyle>
      <a:tcStyle>
        <a:fill>
          <a:solidFill>
            <a:schemeClr val="accent1"/>
          </a:solidFill>
        </a:fill>
      </a:tcStyle>
    </a:lastCol>
    <a:firstCol>
      <a:tcTxStyle b="on" i="off">
        <a:font>
          <a:latin typeface="Impact"/>
          <a:ea typeface="Impact"/>
          <a:cs typeface="Impact"/>
        </a:font>
        <a:schemeClr val="lt1"/>
      </a:tcTxStyle>
      <a:tcStyle>
        <a:fill>
          <a:solidFill>
            <a:schemeClr val="accent1"/>
          </a:solidFill>
        </a:fill>
      </a:tcStyle>
    </a:firstCol>
    <a:lastRow>
      <a:tcTxStyle b="on" i="off">
        <a:font>
          <a:latin typeface="Impact"/>
          <a:ea typeface="Impact"/>
          <a:cs typeface="Impact"/>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Impact"/>
          <a:ea typeface="Impact"/>
          <a:cs typeface="Impact"/>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Poppins-bold.fntdata"/><Relationship Id="rId21" Type="http://schemas.openxmlformats.org/officeDocument/2006/relationships/slide" Target="slides/slide16.xml"/><Relationship Id="rId43" Type="http://schemas.openxmlformats.org/officeDocument/2006/relationships/font" Target="fonts/Poppins-regular.fntdata"/><Relationship Id="rId24" Type="http://schemas.openxmlformats.org/officeDocument/2006/relationships/slide" Target="slides/slide19.xml"/><Relationship Id="rId46" Type="http://schemas.openxmlformats.org/officeDocument/2006/relationships/font" Target="fonts/Poppins-boldItalic.fntdata"/><Relationship Id="rId23" Type="http://schemas.openxmlformats.org/officeDocument/2006/relationships/slide" Target="slides/slide18.xml"/><Relationship Id="rId45" Type="http://schemas.openxmlformats.org/officeDocument/2006/relationships/font" Target="fonts/Poppins-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47" Type="http://customschemas.google.com/relationships/presentationmetadata" Target="meta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2" name="Google Shape;42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8" name="Google Shape;43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pic>
        <p:nvPicPr>
          <p:cNvPr descr="Brickwork-HD-R1a.jpg" id="21" name="Google Shape;21;p39"/>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22" name="Google Shape;22;p39"/>
          <p:cNvSpPr/>
          <p:nvPr/>
        </p:nvSpPr>
        <p:spPr>
          <a:xfrm>
            <a:off x="-15875" y="0"/>
            <a:ext cx="11683810" cy="6588125"/>
          </a:xfrm>
          <a:custGeom>
            <a:rect b="b" l="l" r="r" t="t"/>
            <a:pathLst>
              <a:path extrusionOk="0" h="6588125" w="11683810">
                <a:moveTo>
                  <a:pt x="0" y="0"/>
                </a:moveTo>
                <a:lnTo>
                  <a:pt x="11318691" y="0"/>
                </a:lnTo>
                <a:lnTo>
                  <a:pt x="11683810" y="5976938"/>
                </a:lnTo>
                <a:lnTo>
                  <a:pt x="15875" y="6588125"/>
                </a:lnTo>
                <a:cubicBezTo>
                  <a:pt x="10583" y="4386792"/>
                  <a:pt x="5292" y="2185458"/>
                  <a:pt x="0" y="0"/>
                </a:cubicBezTo>
                <a:close/>
              </a:path>
            </a:pathLst>
          </a:custGeom>
          <a:blipFill rotWithShape="1">
            <a:blip r:embed="rId3">
              <a:alphaModFix/>
            </a:blip>
            <a:stretch>
              <a:fillRect b="0" l="0" r="0" t="0"/>
            </a:stretch>
          </a:blipFill>
          <a:ln>
            <a:noFill/>
          </a:ln>
          <a:effectLst>
            <a:outerShdw blurRad="101600" rotWithShape="0" algn="tl" dir="4380000" dist="152400">
              <a:srgbClr val="000000">
                <a:alpha val="4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9"/>
          <p:cNvSpPr/>
          <p:nvPr/>
        </p:nvSpPr>
        <p:spPr>
          <a:xfrm>
            <a:off x="0" y="4282257"/>
            <a:ext cx="11329257" cy="2028845"/>
          </a:xfrm>
          <a:custGeom>
            <a:rect b="b" l="l" r="r" t="t"/>
            <a:pathLst>
              <a:path extrusionOk="0" h="2028845" w="11329257">
                <a:moveTo>
                  <a:pt x="0" y="588520"/>
                </a:moveTo>
                <a:lnTo>
                  <a:pt x="11244075" y="0"/>
                </a:lnTo>
                <a:lnTo>
                  <a:pt x="11329257" y="1424838"/>
                </a:lnTo>
                <a:lnTo>
                  <a:pt x="0" y="2028845"/>
                </a:lnTo>
                <a:lnTo>
                  <a:pt x="0" y="588520"/>
                </a:lnTo>
                <a:close/>
              </a:path>
            </a:pathLst>
          </a:custGeom>
          <a:gradFill>
            <a:gsLst>
              <a:gs pos="0">
                <a:schemeClr val="accent1"/>
              </a:gs>
              <a:gs pos="34000">
                <a:schemeClr val="accent1"/>
              </a:gs>
              <a:gs pos="100000">
                <a:srgbClr val="193149"/>
              </a:gs>
            </a:gsLst>
            <a:path path="circle">
              <a:fillToRect b="50%" l="50%" r="50%" t="50%"/>
            </a:path>
            <a:tileRect/>
          </a:gradFill>
          <a:ln>
            <a:noFill/>
          </a:ln>
        </p:spPr>
      </p:sp>
      <p:sp>
        <p:nvSpPr>
          <p:cNvPr id="24" name="Google Shape;24;p39"/>
          <p:cNvSpPr/>
          <p:nvPr/>
        </p:nvSpPr>
        <p:spPr>
          <a:xfrm>
            <a:off x="0" y="0"/>
            <a:ext cx="8719579" cy="456877"/>
          </a:xfrm>
          <a:custGeom>
            <a:rect b="b" l="l" r="r" t="t"/>
            <a:pathLst>
              <a:path extrusionOk="0" h="456877" w="8719579">
                <a:moveTo>
                  <a:pt x="0" y="0"/>
                </a:moveTo>
                <a:lnTo>
                  <a:pt x="8719579" y="0"/>
                </a:lnTo>
                <a:lnTo>
                  <a:pt x="0" y="456877"/>
                </a:lnTo>
                <a:lnTo>
                  <a:pt x="0" y="0"/>
                </a:lnTo>
                <a:close/>
              </a:path>
            </a:pathLst>
          </a:custGeom>
          <a:gradFill>
            <a:gsLst>
              <a:gs pos="0">
                <a:schemeClr val="accent1"/>
              </a:gs>
              <a:gs pos="34000">
                <a:schemeClr val="accent1"/>
              </a:gs>
              <a:gs pos="100000">
                <a:srgbClr val="193149"/>
              </a:gs>
            </a:gsLst>
            <a:path path="circle">
              <a:fillToRect b="50%" l="50%" r="50%" t="50%"/>
            </a:path>
            <a:tileRect/>
          </a:gradFill>
          <a:ln>
            <a:noFill/>
          </a:ln>
        </p:spPr>
      </p:sp>
      <p:sp>
        <p:nvSpPr>
          <p:cNvPr id="25" name="Google Shape;25;p39"/>
          <p:cNvSpPr/>
          <p:nvPr/>
        </p:nvSpPr>
        <p:spPr>
          <a:xfrm rot="-180000">
            <a:off x="-161800" y="293317"/>
            <a:ext cx="11367116" cy="5751804"/>
          </a:xfrm>
          <a:custGeom>
            <a:rect b="b" l="l" r="r" t="t"/>
            <a:pathLst>
              <a:path extrusionOk="0" h="5751804" w="11367116">
                <a:moveTo>
                  <a:pt x="11346705" y="0"/>
                </a:moveTo>
                <a:cubicBezTo>
                  <a:pt x="11353509" y="1915114"/>
                  <a:pt x="11360312" y="3830229"/>
                  <a:pt x="11367116" y="5745343"/>
                </a:cubicBezTo>
                <a:lnTo>
                  <a:pt x="0" y="5751804"/>
                </a:lnTo>
              </a:path>
            </a:pathLst>
          </a:custGeom>
          <a:noFill/>
          <a:ln cap="flat" cmpd="sng" w="82550">
            <a:solidFill>
              <a:srgbClr val="7F7F7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9"/>
          <p:cNvSpPr txBox="1"/>
          <p:nvPr>
            <p:ph type="ctrTitle"/>
          </p:nvPr>
        </p:nvSpPr>
        <p:spPr>
          <a:xfrm rot="-180000">
            <a:off x="891201" y="662656"/>
            <a:ext cx="9755187" cy="2766528"/>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rgbClr val="74A2CD"/>
              </a:buClr>
              <a:buSzPts val="8000"/>
              <a:buFont typeface="Impact"/>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9"/>
          <p:cNvSpPr txBox="1"/>
          <p:nvPr>
            <p:ph idx="1" type="subTitle"/>
          </p:nvPr>
        </p:nvSpPr>
        <p:spPr>
          <a:xfrm rot="-180000">
            <a:off x="983062" y="3505209"/>
            <a:ext cx="9755187" cy="550333"/>
          </a:xfrm>
          <a:prstGeom prst="rect">
            <a:avLst/>
          </a:prstGeom>
          <a:noFill/>
          <a:ln>
            <a:noFill/>
          </a:ln>
        </p:spPr>
        <p:txBody>
          <a:bodyPr anchorCtr="0" anchor="t" bIns="45700" lIns="91425" spcFirstLastPara="1" rIns="91425" wrap="square" tIns="45700">
            <a:noAutofit/>
          </a:bodyPr>
          <a:lstStyle>
            <a:lvl1pPr lvl="0" algn="r">
              <a:lnSpc>
                <a:spcPct val="120000"/>
              </a:lnSpc>
              <a:spcBef>
                <a:spcPts val="1000"/>
              </a:spcBef>
              <a:spcAft>
                <a:spcPts val="0"/>
              </a:spcAft>
              <a:buSzPts val="4480"/>
              <a:buNone/>
              <a:defRPr sz="2800">
                <a:solidFill>
                  <a:srgbClr val="7F7F7F"/>
                </a:solidFill>
              </a:defRPr>
            </a:lvl1pPr>
            <a:lvl2pPr lvl="1" algn="ctr">
              <a:lnSpc>
                <a:spcPct val="120000"/>
              </a:lnSpc>
              <a:spcBef>
                <a:spcPts val="500"/>
              </a:spcBef>
              <a:spcAft>
                <a:spcPts val="0"/>
              </a:spcAft>
              <a:buSzPts val="3200"/>
              <a:buNone/>
              <a:defRPr sz="2000"/>
            </a:lvl2pPr>
            <a:lvl3pPr lvl="2" algn="ctr">
              <a:lnSpc>
                <a:spcPct val="120000"/>
              </a:lnSpc>
              <a:spcBef>
                <a:spcPts val="500"/>
              </a:spcBef>
              <a:spcAft>
                <a:spcPts val="0"/>
              </a:spcAft>
              <a:buSzPts val="2880"/>
              <a:buNone/>
              <a:defRPr sz="1800"/>
            </a:lvl3pPr>
            <a:lvl4pPr lvl="3" algn="ctr">
              <a:lnSpc>
                <a:spcPct val="120000"/>
              </a:lnSpc>
              <a:spcBef>
                <a:spcPts val="500"/>
              </a:spcBef>
              <a:spcAft>
                <a:spcPts val="0"/>
              </a:spcAft>
              <a:buSzPts val="2560"/>
              <a:buNone/>
              <a:defRPr sz="1600"/>
            </a:lvl4pPr>
            <a:lvl5pPr lvl="4" algn="ctr">
              <a:lnSpc>
                <a:spcPct val="120000"/>
              </a:lnSpc>
              <a:spcBef>
                <a:spcPts val="500"/>
              </a:spcBef>
              <a:spcAft>
                <a:spcPts val="0"/>
              </a:spcAft>
              <a:buSzPts val="2560"/>
              <a:buNone/>
              <a:defRPr sz="1600"/>
            </a:lvl5pPr>
            <a:lvl6pPr lvl="5" algn="ctr">
              <a:lnSpc>
                <a:spcPct val="120000"/>
              </a:lnSpc>
              <a:spcBef>
                <a:spcPts val="500"/>
              </a:spcBef>
              <a:spcAft>
                <a:spcPts val="0"/>
              </a:spcAft>
              <a:buSzPts val="2560"/>
              <a:buNone/>
              <a:defRPr sz="1600"/>
            </a:lvl6pPr>
            <a:lvl7pPr lvl="6" algn="ctr">
              <a:lnSpc>
                <a:spcPct val="120000"/>
              </a:lnSpc>
              <a:spcBef>
                <a:spcPts val="500"/>
              </a:spcBef>
              <a:spcAft>
                <a:spcPts val="0"/>
              </a:spcAft>
              <a:buSzPts val="2560"/>
              <a:buNone/>
              <a:defRPr sz="1600"/>
            </a:lvl7pPr>
            <a:lvl8pPr lvl="7" algn="ctr">
              <a:lnSpc>
                <a:spcPct val="120000"/>
              </a:lnSpc>
              <a:spcBef>
                <a:spcPts val="500"/>
              </a:spcBef>
              <a:spcAft>
                <a:spcPts val="0"/>
              </a:spcAft>
              <a:buSzPts val="2560"/>
              <a:buNone/>
              <a:defRPr sz="1600"/>
            </a:lvl8pPr>
            <a:lvl9pPr lvl="8" algn="ctr">
              <a:lnSpc>
                <a:spcPct val="120000"/>
              </a:lnSpc>
              <a:spcBef>
                <a:spcPts val="500"/>
              </a:spcBef>
              <a:spcAft>
                <a:spcPts val="0"/>
              </a:spcAft>
              <a:buSzPts val="2560"/>
              <a:buNone/>
              <a:defRPr sz="1600"/>
            </a:lvl9pPr>
          </a:lstStyle>
          <a:p/>
        </p:txBody>
      </p:sp>
      <p:sp>
        <p:nvSpPr>
          <p:cNvPr id="28" name="Google Shape;28;p39"/>
          <p:cNvSpPr txBox="1"/>
          <p:nvPr>
            <p:ph idx="10" type="dt"/>
          </p:nvPr>
        </p:nvSpPr>
        <p:spPr>
          <a:xfrm rot="-180000">
            <a:off x="4948541" y="4578463"/>
            <a:ext cx="6143653" cy="116311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5400">
                <a:solidFill>
                  <a:srgbClr val="74A2CD"/>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9"/>
          <p:cNvSpPr txBox="1"/>
          <p:nvPr>
            <p:ph idx="11" type="ftr"/>
          </p:nvPr>
        </p:nvSpPr>
        <p:spPr>
          <a:xfrm rot="-180000">
            <a:off x="9144" y="4882896"/>
            <a:ext cx="4050792" cy="1197864"/>
          </a:xfrm>
          <a:prstGeom prst="rect">
            <a:avLst/>
          </a:prstGeom>
          <a:noFill/>
          <a:ln>
            <a:noFill/>
          </a:ln>
        </p:spPr>
        <p:txBody>
          <a:bodyPr anchorCtr="0" anchor="ctr" bIns="45700" lIns="91425" spcFirstLastPara="1" rIns="91425" wrap="square" tIns="45700">
            <a:spAutoFit/>
          </a:bodyPr>
          <a:lstStyle>
            <a:lvl1pPr lvl="0" algn="l">
              <a:spcBef>
                <a:spcPts val="0"/>
              </a:spcBef>
              <a:spcAft>
                <a:spcPts val="0"/>
              </a:spcAft>
              <a:buSzPts val="1400"/>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9"/>
          <p:cNvSpPr txBox="1"/>
          <p:nvPr>
            <p:ph idx="12" type="sldNum"/>
          </p:nvPr>
        </p:nvSpPr>
        <p:spPr>
          <a:xfrm rot="-180000">
            <a:off x="9851758" y="3832648"/>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u="none" cap="none" strike="noStrike">
                <a:solidFill>
                  <a:srgbClr val="3F3F3F"/>
                </a:solidFill>
                <a:latin typeface="Impact"/>
                <a:ea typeface="Impact"/>
                <a:cs typeface="Impact"/>
                <a:sym typeface="Impact"/>
              </a:defRPr>
            </a:lvl1pPr>
            <a:lvl2pPr indent="0" lvl="1" marL="0" algn="ctr">
              <a:spcBef>
                <a:spcPts val="0"/>
              </a:spcBef>
              <a:buNone/>
              <a:defRPr b="0" i="0" sz="2400" u="none" cap="none" strike="noStrike">
                <a:solidFill>
                  <a:srgbClr val="3F3F3F"/>
                </a:solidFill>
                <a:latin typeface="Impact"/>
                <a:ea typeface="Impact"/>
                <a:cs typeface="Impact"/>
                <a:sym typeface="Impact"/>
              </a:defRPr>
            </a:lvl2pPr>
            <a:lvl3pPr indent="0" lvl="2" marL="0" algn="ctr">
              <a:spcBef>
                <a:spcPts val="0"/>
              </a:spcBef>
              <a:buNone/>
              <a:defRPr b="0" i="0" sz="2400" u="none" cap="none" strike="noStrike">
                <a:solidFill>
                  <a:srgbClr val="3F3F3F"/>
                </a:solidFill>
                <a:latin typeface="Impact"/>
                <a:ea typeface="Impact"/>
                <a:cs typeface="Impact"/>
                <a:sym typeface="Impact"/>
              </a:defRPr>
            </a:lvl3pPr>
            <a:lvl4pPr indent="0" lvl="3" marL="0" algn="ctr">
              <a:spcBef>
                <a:spcPts val="0"/>
              </a:spcBef>
              <a:buNone/>
              <a:defRPr b="0" i="0" sz="2400" u="none" cap="none" strike="noStrike">
                <a:solidFill>
                  <a:srgbClr val="3F3F3F"/>
                </a:solidFill>
                <a:latin typeface="Impact"/>
                <a:ea typeface="Impact"/>
                <a:cs typeface="Impact"/>
                <a:sym typeface="Impact"/>
              </a:defRPr>
            </a:lvl4pPr>
            <a:lvl5pPr indent="0" lvl="4" marL="0" algn="ctr">
              <a:spcBef>
                <a:spcPts val="0"/>
              </a:spcBef>
              <a:buNone/>
              <a:defRPr b="0" i="0" sz="2400" u="none" cap="none" strike="noStrike">
                <a:solidFill>
                  <a:srgbClr val="3F3F3F"/>
                </a:solidFill>
                <a:latin typeface="Impact"/>
                <a:ea typeface="Impact"/>
                <a:cs typeface="Impact"/>
                <a:sym typeface="Impact"/>
              </a:defRPr>
            </a:lvl5pPr>
            <a:lvl6pPr indent="0" lvl="5" marL="0" algn="ctr">
              <a:spcBef>
                <a:spcPts val="0"/>
              </a:spcBef>
              <a:buNone/>
              <a:defRPr b="0" i="0" sz="2400" u="none" cap="none" strike="noStrike">
                <a:solidFill>
                  <a:srgbClr val="3F3F3F"/>
                </a:solidFill>
                <a:latin typeface="Impact"/>
                <a:ea typeface="Impact"/>
                <a:cs typeface="Impact"/>
                <a:sym typeface="Impact"/>
              </a:defRPr>
            </a:lvl6pPr>
            <a:lvl7pPr indent="0" lvl="6" marL="0" algn="ctr">
              <a:spcBef>
                <a:spcPts val="0"/>
              </a:spcBef>
              <a:buNone/>
              <a:defRPr b="0" i="0" sz="2400" u="none" cap="none" strike="noStrike">
                <a:solidFill>
                  <a:srgbClr val="3F3F3F"/>
                </a:solidFill>
                <a:latin typeface="Impact"/>
                <a:ea typeface="Impact"/>
                <a:cs typeface="Impact"/>
                <a:sym typeface="Impact"/>
              </a:defRPr>
            </a:lvl7pPr>
            <a:lvl8pPr indent="0" lvl="7" marL="0" algn="ctr">
              <a:spcBef>
                <a:spcPts val="0"/>
              </a:spcBef>
              <a:buNone/>
              <a:defRPr b="0" i="0" sz="2400" u="none" cap="none" strike="noStrike">
                <a:solidFill>
                  <a:srgbClr val="3F3F3F"/>
                </a:solidFill>
                <a:latin typeface="Impact"/>
                <a:ea typeface="Impact"/>
                <a:cs typeface="Impact"/>
                <a:sym typeface="Impact"/>
              </a:defRPr>
            </a:lvl8pPr>
            <a:lvl9pPr indent="0" lvl="8" marL="0" algn="ctr">
              <a:spcBef>
                <a:spcPts val="0"/>
              </a:spcBef>
              <a:buNone/>
              <a:defRPr b="0" i="0" sz="2400" u="none" cap="none" strike="noStrike">
                <a:solidFill>
                  <a:srgbClr val="3F3F3F"/>
                </a:solidFill>
                <a:latin typeface="Impact"/>
                <a:ea typeface="Impact"/>
                <a:cs typeface="Impact"/>
                <a:sym typeface="Impact"/>
              </a:defRPr>
            </a:lvl9pPr>
          </a:lstStyle>
          <a:p>
            <a:pPr indent="0" lvl="0" marL="0" rtl="0" algn="ctr">
              <a:spcBef>
                <a:spcPts val="0"/>
              </a:spcBef>
              <a:spcAft>
                <a:spcPts val="0"/>
              </a:spcAft>
              <a:buNone/>
            </a:pPr>
            <a:fld id="{00000000-1234-1234-1234-123412341234}" type="slidenum">
              <a:rPr lang="en-US"/>
              <a:t>‹#›</a:t>
            </a:fld>
            <a:endParaRPr/>
          </a:p>
        </p:txBody>
      </p:sp>
      <p:sp>
        <p:nvSpPr>
          <p:cNvPr id="31" name="Google Shape;31;p39"/>
          <p:cNvSpPr/>
          <p:nvPr/>
        </p:nvSpPr>
        <p:spPr>
          <a:xfrm rot="-180000">
            <a:off x="4221385" y="5111356"/>
            <a:ext cx="515386" cy="515386"/>
          </a:xfrm>
          <a:prstGeom prst="star5">
            <a:avLst>
              <a:gd fmla="val 26693" name="adj"/>
              <a:gd fmla="val 105146" name="hf"/>
              <a:gd fmla="val 110557" name="vf"/>
            </a:avLst>
          </a:prstGeom>
          <a:solidFill>
            <a:srgbClr val="74A2CD">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
        <p:nvSpPr>
          <p:cNvPr id="33" name="Google Shape;33;p40"/>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0"/>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0"/>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41"/>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1"/>
          <p:cNvSpPr txBox="1"/>
          <p:nvPr>
            <p:ph idx="1" type="body"/>
          </p:nvPr>
        </p:nvSpPr>
        <p:spPr>
          <a:xfrm>
            <a:off x="685800" y="2063396"/>
            <a:ext cx="10394707" cy="3311189"/>
          </a:xfrm>
          <a:prstGeom prst="rect">
            <a:avLst/>
          </a:prstGeom>
          <a:noFill/>
          <a:ln>
            <a:noFill/>
          </a:ln>
        </p:spPr>
        <p:txBody>
          <a:bodyPr anchorCtr="0" anchor="ctr"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39" name="Google Shape;39;p41"/>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1"/>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1"/>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2" name="Shape 42"/>
        <p:cNvGrpSpPr/>
        <p:nvPr/>
      </p:nvGrpSpPr>
      <p:grpSpPr>
        <a:xfrm>
          <a:off x="0" y="0"/>
          <a:ext cx="0" cy="0"/>
          <a:chOff x="0" y="0"/>
          <a:chExt cx="0" cy="0"/>
        </a:xfrm>
      </p:grpSpPr>
      <p:sp>
        <p:nvSpPr>
          <p:cNvPr id="43" name="Google Shape;43;p42"/>
          <p:cNvSpPr txBox="1"/>
          <p:nvPr>
            <p:ph type="title"/>
          </p:nvPr>
        </p:nvSpPr>
        <p:spPr>
          <a:xfrm>
            <a:off x="685801" y="685800"/>
            <a:ext cx="10394707" cy="319348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5400"/>
              <a:buFont typeface="Impact"/>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2"/>
          <p:cNvSpPr txBox="1"/>
          <p:nvPr>
            <p:ph idx="1" type="body"/>
          </p:nvPr>
        </p:nvSpPr>
        <p:spPr>
          <a:xfrm>
            <a:off x="685801" y="3742267"/>
            <a:ext cx="10394707" cy="163961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3200"/>
              <a:buNone/>
              <a:defRPr sz="2000">
                <a:solidFill>
                  <a:srgbClr val="7F7F7F"/>
                </a:solidFill>
              </a:defRPr>
            </a:lvl1pPr>
            <a:lvl2pPr indent="-228600" lvl="1" marL="914400" algn="l">
              <a:lnSpc>
                <a:spcPct val="120000"/>
              </a:lnSpc>
              <a:spcBef>
                <a:spcPts val="500"/>
              </a:spcBef>
              <a:spcAft>
                <a:spcPts val="0"/>
              </a:spcAft>
              <a:buSzPts val="3200"/>
              <a:buNone/>
              <a:defRPr sz="2000">
                <a:solidFill>
                  <a:srgbClr val="888888"/>
                </a:solidFill>
              </a:defRPr>
            </a:lvl2pPr>
            <a:lvl3pPr indent="-228600" lvl="2" marL="1371600" algn="l">
              <a:lnSpc>
                <a:spcPct val="120000"/>
              </a:lnSpc>
              <a:spcBef>
                <a:spcPts val="500"/>
              </a:spcBef>
              <a:spcAft>
                <a:spcPts val="0"/>
              </a:spcAft>
              <a:buSzPts val="2880"/>
              <a:buNone/>
              <a:defRPr sz="1800">
                <a:solidFill>
                  <a:srgbClr val="888888"/>
                </a:solidFill>
              </a:defRPr>
            </a:lvl3pPr>
            <a:lvl4pPr indent="-228600" lvl="3" marL="1828800" algn="l">
              <a:lnSpc>
                <a:spcPct val="120000"/>
              </a:lnSpc>
              <a:spcBef>
                <a:spcPts val="500"/>
              </a:spcBef>
              <a:spcAft>
                <a:spcPts val="0"/>
              </a:spcAft>
              <a:buSzPts val="2560"/>
              <a:buNone/>
              <a:defRPr sz="1600">
                <a:solidFill>
                  <a:srgbClr val="888888"/>
                </a:solidFill>
              </a:defRPr>
            </a:lvl4pPr>
            <a:lvl5pPr indent="-228600" lvl="4" marL="2286000" algn="l">
              <a:lnSpc>
                <a:spcPct val="120000"/>
              </a:lnSpc>
              <a:spcBef>
                <a:spcPts val="500"/>
              </a:spcBef>
              <a:spcAft>
                <a:spcPts val="0"/>
              </a:spcAft>
              <a:buSzPts val="2560"/>
              <a:buNone/>
              <a:defRPr sz="1600">
                <a:solidFill>
                  <a:srgbClr val="888888"/>
                </a:solidFill>
              </a:defRPr>
            </a:lvl5pPr>
            <a:lvl6pPr indent="-228600" lvl="5" marL="2743200" algn="l">
              <a:lnSpc>
                <a:spcPct val="120000"/>
              </a:lnSpc>
              <a:spcBef>
                <a:spcPts val="500"/>
              </a:spcBef>
              <a:spcAft>
                <a:spcPts val="0"/>
              </a:spcAft>
              <a:buSzPts val="2560"/>
              <a:buNone/>
              <a:defRPr sz="1600">
                <a:solidFill>
                  <a:srgbClr val="888888"/>
                </a:solidFill>
              </a:defRPr>
            </a:lvl6pPr>
            <a:lvl7pPr indent="-228600" lvl="6" marL="3200400" algn="l">
              <a:lnSpc>
                <a:spcPct val="120000"/>
              </a:lnSpc>
              <a:spcBef>
                <a:spcPts val="500"/>
              </a:spcBef>
              <a:spcAft>
                <a:spcPts val="0"/>
              </a:spcAft>
              <a:buSzPts val="2560"/>
              <a:buNone/>
              <a:defRPr sz="1600">
                <a:solidFill>
                  <a:srgbClr val="888888"/>
                </a:solidFill>
              </a:defRPr>
            </a:lvl7pPr>
            <a:lvl8pPr indent="-228600" lvl="7" marL="3657600" algn="l">
              <a:lnSpc>
                <a:spcPct val="120000"/>
              </a:lnSpc>
              <a:spcBef>
                <a:spcPts val="500"/>
              </a:spcBef>
              <a:spcAft>
                <a:spcPts val="0"/>
              </a:spcAft>
              <a:buSzPts val="2560"/>
              <a:buNone/>
              <a:defRPr sz="1600">
                <a:solidFill>
                  <a:srgbClr val="888888"/>
                </a:solidFill>
              </a:defRPr>
            </a:lvl8pPr>
            <a:lvl9pPr indent="-228600" lvl="8" marL="4114800" algn="l">
              <a:lnSpc>
                <a:spcPct val="120000"/>
              </a:lnSpc>
              <a:spcBef>
                <a:spcPts val="500"/>
              </a:spcBef>
              <a:spcAft>
                <a:spcPts val="0"/>
              </a:spcAft>
              <a:buSzPts val="2560"/>
              <a:buNone/>
              <a:defRPr sz="1600">
                <a:solidFill>
                  <a:srgbClr val="888888"/>
                </a:solidFill>
              </a:defRPr>
            </a:lvl9pPr>
          </a:lstStyle>
          <a:p/>
        </p:txBody>
      </p:sp>
      <p:sp>
        <p:nvSpPr>
          <p:cNvPr id="45" name="Google Shape;45;p42"/>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2"/>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2"/>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8" name="Shape 48"/>
        <p:cNvGrpSpPr/>
        <p:nvPr/>
      </p:nvGrpSpPr>
      <p:grpSpPr>
        <a:xfrm>
          <a:off x="0" y="0"/>
          <a:ext cx="0" cy="0"/>
          <a:chOff x="0" y="0"/>
          <a:chExt cx="0" cy="0"/>
        </a:xfrm>
      </p:grpSpPr>
      <p:sp>
        <p:nvSpPr>
          <p:cNvPr id="49" name="Google Shape;49;p43"/>
          <p:cNvSpPr txBox="1"/>
          <p:nvPr>
            <p:ph type="title"/>
          </p:nvPr>
        </p:nvSpPr>
        <p:spPr>
          <a:xfrm>
            <a:off x="685801" y="685800"/>
            <a:ext cx="10396882" cy="11581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43"/>
          <p:cNvSpPr txBox="1"/>
          <p:nvPr>
            <p:ph idx="1" type="body"/>
          </p:nvPr>
        </p:nvSpPr>
        <p:spPr>
          <a:xfrm>
            <a:off x="685800" y="2063396"/>
            <a:ext cx="5088714" cy="3311189"/>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1" name="Google Shape;51;p43"/>
          <p:cNvSpPr txBox="1"/>
          <p:nvPr>
            <p:ph idx="2" type="body"/>
          </p:nvPr>
        </p:nvSpPr>
        <p:spPr>
          <a:xfrm>
            <a:off x="5993971" y="2063396"/>
            <a:ext cx="5086538" cy="3311189"/>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2" name="Google Shape;52;p43"/>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3"/>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5" name="Shape 55"/>
        <p:cNvGrpSpPr/>
        <p:nvPr/>
      </p:nvGrpSpPr>
      <p:grpSpPr>
        <a:xfrm>
          <a:off x="0" y="0"/>
          <a:ext cx="0" cy="0"/>
          <a:chOff x="0" y="0"/>
          <a:chExt cx="0" cy="0"/>
        </a:xfrm>
      </p:grpSpPr>
      <p:sp>
        <p:nvSpPr>
          <p:cNvPr id="56" name="Google Shape;56;p44"/>
          <p:cNvSpPr txBox="1"/>
          <p:nvPr>
            <p:ph type="title"/>
          </p:nvPr>
        </p:nvSpPr>
        <p:spPr>
          <a:xfrm>
            <a:off x="685801" y="685800"/>
            <a:ext cx="10394707" cy="11581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44"/>
          <p:cNvSpPr txBox="1"/>
          <p:nvPr>
            <p:ph idx="1" type="body"/>
          </p:nvPr>
        </p:nvSpPr>
        <p:spPr>
          <a:xfrm>
            <a:off x="918356" y="2063396"/>
            <a:ext cx="4856158" cy="67999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SzPts val="4160"/>
              <a:buNone/>
              <a:defRPr b="0" sz="26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58" name="Google Shape;58;p44"/>
          <p:cNvSpPr txBox="1"/>
          <p:nvPr>
            <p:ph idx="2" type="body"/>
          </p:nvPr>
        </p:nvSpPr>
        <p:spPr>
          <a:xfrm>
            <a:off x="685802" y="2861733"/>
            <a:ext cx="5088712" cy="2512852"/>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9" name="Google Shape;59;p44"/>
          <p:cNvSpPr txBox="1"/>
          <p:nvPr>
            <p:ph idx="3" type="body"/>
          </p:nvPr>
        </p:nvSpPr>
        <p:spPr>
          <a:xfrm>
            <a:off x="6218191" y="2063396"/>
            <a:ext cx="4864491" cy="67999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SzPts val="4160"/>
              <a:buNone/>
              <a:defRPr b="0" sz="26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60" name="Google Shape;60;p44"/>
          <p:cNvSpPr txBox="1"/>
          <p:nvPr>
            <p:ph idx="4" type="body"/>
          </p:nvPr>
        </p:nvSpPr>
        <p:spPr>
          <a:xfrm>
            <a:off x="5993969" y="2861733"/>
            <a:ext cx="5088713" cy="2512852"/>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61" name="Google Shape;61;p44"/>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4"/>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4"/>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5"/>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45"/>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5"/>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9" name="Shape 69"/>
        <p:cNvGrpSpPr/>
        <p:nvPr/>
      </p:nvGrpSpPr>
      <p:grpSpPr>
        <a:xfrm>
          <a:off x="0" y="0"/>
          <a:ext cx="0" cy="0"/>
          <a:chOff x="0" y="0"/>
          <a:chExt cx="0" cy="0"/>
        </a:xfrm>
      </p:grpSpPr>
      <p:sp>
        <p:nvSpPr>
          <p:cNvPr id="70" name="Google Shape;70;p46"/>
          <p:cNvSpPr txBox="1"/>
          <p:nvPr>
            <p:ph type="title"/>
          </p:nvPr>
        </p:nvSpPr>
        <p:spPr>
          <a:xfrm>
            <a:off x="693643" y="685800"/>
            <a:ext cx="4126860" cy="2023252"/>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74A2CD"/>
              </a:buClr>
              <a:buSzPts val="3600"/>
              <a:buFont typeface="Impac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6"/>
          <p:cNvSpPr txBox="1"/>
          <p:nvPr>
            <p:ph idx="1" type="body"/>
          </p:nvPr>
        </p:nvSpPr>
        <p:spPr>
          <a:xfrm>
            <a:off x="5046132" y="685800"/>
            <a:ext cx="6034375" cy="4688785"/>
          </a:xfrm>
          <a:prstGeom prst="rect">
            <a:avLst/>
          </a:prstGeom>
          <a:noFill/>
          <a:ln>
            <a:noFill/>
          </a:ln>
        </p:spPr>
        <p:txBody>
          <a:bodyPr anchorCtr="0" anchor="ctr"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72" name="Google Shape;72;p46"/>
          <p:cNvSpPr txBox="1"/>
          <p:nvPr>
            <p:ph idx="2" type="body"/>
          </p:nvPr>
        </p:nvSpPr>
        <p:spPr>
          <a:xfrm>
            <a:off x="693642" y="2709052"/>
            <a:ext cx="4126861" cy="2665533"/>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73" name="Google Shape;73;p46"/>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6"/>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6"/>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6" name="Shape 76"/>
        <p:cNvGrpSpPr/>
        <p:nvPr/>
      </p:nvGrpSpPr>
      <p:grpSpPr>
        <a:xfrm>
          <a:off x="0" y="0"/>
          <a:ext cx="0" cy="0"/>
          <a:chOff x="0" y="0"/>
          <a:chExt cx="0" cy="0"/>
        </a:xfrm>
      </p:grpSpPr>
      <p:sp>
        <p:nvSpPr>
          <p:cNvPr id="77" name="Google Shape;77;p47"/>
          <p:cNvSpPr txBox="1"/>
          <p:nvPr>
            <p:ph type="title"/>
          </p:nvPr>
        </p:nvSpPr>
        <p:spPr>
          <a:xfrm>
            <a:off x="685800" y="685800"/>
            <a:ext cx="6345302" cy="2023252"/>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74A2CD"/>
              </a:buClr>
              <a:buSzPts val="3600"/>
              <a:buFont typeface="Impac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47"/>
          <p:cNvSpPr/>
          <p:nvPr>
            <p:ph idx="2" type="pic"/>
          </p:nvPr>
        </p:nvSpPr>
        <p:spPr>
          <a:xfrm>
            <a:off x="7482362" y="0"/>
            <a:ext cx="3598146" cy="5071533"/>
          </a:xfrm>
          <a:prstGeom prst="rect">
            <a:avLst/>
          </a:prstGeom>
          <a:noFill/>
          <a:ln cap="flat" cmpd="thinThick" w="57150">
            <a:solidFill>
              <a:srgbClr val="7F7F7F"/>
            </a:solidFill>
            <a:prstDash val="solid"/>
            <a:miter lim="800000"/>
            <a:headEnd len="sm" w="sm" type="none"/>
            <a:tailEnd len="sm" w="sm" type="none"/>
          </a:ln>
        </p:spPr>
      </p:sp>
      <p:sp>
        <p:nvSpPr>
          <p:cNvPr id="79" name="Google Shape;79;p47"/>
          <p:cNvSpPr txBox="1"/>
          <p:nvPr>
            <p:ph idx="1" type="body"/>
          </p:nvPr>
        </p:nvSpPr>
        <p:spPr>
          <a:xfrm>
            <a:off x="685801" y="2709052"/>
            <a:ext cx="6345301" cy="2362481"/>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80" name="Google Shape;80;p47"/>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7"/>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7"/>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3" name="Shape 83"/>
        <p:cNvGrpSpPr/>
        <p:nvPr/>
      </p:nvGrpSpPr>
      <p:grpSpPr>
        <a:xfrm>
          <a:off x="0" y="0"/>
          <a:ext cx="0" cy="0"/>
          <a:chOff x="0" y="0"/>
          <a:chExt cx="0" cy="0"/>
        </a:xfrm>
      </p:grpSpPr>
      <p:sp>
        <p:nvSpPr>
          <p:cNvPr id="84" name="Google Shape;84;p48"/>
          <p:cNvSpPr txBox="1"/>
          <p:nvPr>
            <p:ph type="title"/>
          </p:nvPr>
        </p:nvSpPr>
        <p:spPr>
          <a:xfrm>
            <a:off x="685800" y="4106333"/>
            <a:ext cx="10394708" cy="58884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3200"/>
              <a:buFont typeface="Impac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8"/>
          <p:cNvSpPr/>
          <p:nvPr>
            <p:ph idx="2" type="pic"/>
          </p:nvPr>
        </p:nvSpPr>
        <p:spPr>
          <a:xfrm>
            <a:off x="685801" y="685799"/>
            <a:ext cx="10392513" cy="3194903"/>
          </a:xfrm>
          <a:prstGeom prst="rect">
            <a:avLst/>
          </a:prstGeom>
          <a:noFill/>
          <a:ln cap="flat" cmpd="thinThick" w="57150">
            <a:solidFill>
              <a:srgbClr val="7F7F7F"/>
            </a:solidFill>
            <a:prstDash val="solid"/>
            <a:miter lim="800000"/>
            <a:headEnd len="sm" w="sm" type="none"/>
            <a:tailEnd len="sm" w="sm" type="none"/>
          </a:ln>
        </p:spPr>
      </p:sp>
      <p:sp>
        <p:nvSpPr>
          <p:cNvPr id="86" name="Google Shape;86;p48"/>
          <p:cNvSpPr txBox="1"/>
          <p:nvPr>
            <p:ph idx="1" type="body"/>
          </p:nvPr>
        </p:nvSpPr>
        <p:spPr>
          <a:xfrm>
            <a:off x="685780" y="4702923"/>
            <a:ext cx="10394728" cy="68247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2560"/>
              <a:buNone/>
              <a:defRPr sz="16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87" name="Google Shape;87;p48"/>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8"/>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8"/>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49"/>
          <p:cNvSpPr txBox="1"/>
          <p:nvPr>
            <p:ph type="title"/>
          </p:nvPr>
        </p:nvSpPr>
        <p:spPr>
          <a:xfrm>
            <a:off x="685801" y="685800"/>
            <a:ext cx="10396902" cy="319490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49"/>
          <p:cNvSpPr txBox="1"/>
          <p:nvPr>
            <p:ph idx="1" type="body"/>
          </p:nvPr>
        </p:nvSpPr>
        <p:spPr>
          <a:xfrm>
            <a:off x="685779" y="4106333"/>
            <a:ext cx="10394729" cy="1273606"/>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93" name="Google Shape;93;p49"/>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9"/>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50"/>
          <p:cNvSpPr txBox="1"/>
          <p:nvPr>
            <p:ph type="title"/>
          </p:nvPr>
        </p:nvSpPr>
        <p:spPr>
          <a:xfrm>
            <a:off x="1121732" y="685800"/>
            <a:ext cx="9525020" cy="2916704"/>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50"/>
          <p:cNvSpPr txBox="1"/>
          <p:nvPr>
            <p:ph idx="1" type="body"/>
          </p:nvPr>
        </p:nvSpPr>
        <p:spPr>
          <a:xfrm>
            <a:off x="1550264" y="3610032"/>
            <a:ext cx="8667956" cy="377768"/>
          </a:xfrm>
          <a:prstGeom prst="rect">
            <a:avLst/>
          </a:prstGeom>
          <a:noFill/>
          <a:ln>
            <a:noFill/>
          </a:ln>
        </p:spPr>
        <p:txBody>
          <a:bodyPr anchorCtr="0" anchor="t" bIns="45700" lIns="91425" spcFirstLastPara="1" rIns="91425" wrap="square" tIns="45700">
            <a:normAutofit/>
          </a:bodyPr>
          <a:lstStyle>
            <a:lvl1pPr indent="-228600" lvl="0" marL="457200" algn="r">
              <a:lnSpc>
                <a:spcPct val="120000"/>
              </a:lnSpc>
              <a:spcBef>
                <a:spcPts val="1000"/>
              </a:spcBef>
              <a:spcAft>
                <a:spcPts val="0"/>
              </a:spcAft>
              <a:buSzPts val="2240"/>
              <a:buNone/>
              <a:defRPr sz="1400">
                <a:solidFill>
                  <a:srgbClr val="7F7F7F"/>
                </a:solidFill>
              </a:defRPr>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99" name="Google Shape;99;p50"/>
          <p:cNvSpPr txBox="1"/>
          <p:nvPr>
            <p:ph idx="2" type="body"/>
          </p:nvPr>
        </p:nvSpPr>
        <p:spPr>
          <a:xfrm>
            <a:off x="685801" y="4106334"/>
            <a:ext cx="10396882" cy="1268252"/>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100" name="Google Shape;100;p50"/>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0"/>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50"/>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03" name="Google Shape;103;p50"/>
          <p:cNvSpPr txBox="1"/>
          <p:nvPr/>
        </p:nvSpPr>
        <p:spPr>
          <a:xfrm>
            <a:off x="685801" y="89262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Impact"/>
              <a:buNone/>
            </a:pPr>
            <a:r>
              <a:rPr b="0" i="0" lang="en-US" sz="8000" u="none" cap="none" strike="noStrike">
                <a:solidFill>
                  <a:schemeClr val="dk1"/>
                </a:solidFill>
                <a:latin typeface="Impact"/>
                <a:ea typeface="Impact"/>
                <a:cs typeface="Impact"/>
                <a:sym typeface="Impact"/>
              </a:rPr>
              <a:t>“</a:t>
            </a:r>
            <a:endParaRPr/>
          </a:p>
        </p:txBody>
      </p:sp>
      <p:sp>
        <p:nvSpPr>
          <p:cNvPr id="104" name="Google Shape;104;p50"/>
          <p:cNvSpPr txBox="1"/>
          <p:nvPr/>
        </p:nvSpPr>
        <p:spPr>
          <a:xfrm>
            <a:off x="10473083" y="2922827"/>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Impact"/>
              <a:buNone/>
            </a:pPr>
            <a:r>
              <a:rPr b="0" i="0" lang="en-US" sz="8000" u="none" cap="none" strike="noStrike">
                <a:solidFill>
                  <a:schemeClr val="dk1"/>
                </a:solidFill>
                <a:latin typeface="Impact"/>
                <a:ea typeface="Impact"/>
                <a:cs typeface="Impact"/>
                <a:sym typeface="Impact"/>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51"/>
          <p:cNvSpPr txBox="1"/>
          <p:nvPr>
            <p:ph type="title"/>
          </p:nvPr>
        </p:nvSpPr>
        <p:spPr>
          <a:xfrm>
            <a:off x="685800" y="1723854"/>
            <a:ext cx="10394707" cy="25118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51"/>
          <p:cNvSpPr txBox="1"/>
          <p:nvPr>
            <p:ph idx="1" type="body"/>
          </p:nvPr>
        </p:nvSpPr>
        <p:spPr>
          <a:xfrm>
            <a:off x="685800" y="4247468"/>
            <a:ext cx="10394707" cy="114064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108" name="Google Shape;108;p51"/>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51"/>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11" name="Shape 111"/>
        <p:cNvGrpSpPr/>
        <p:nvPr/>
      </p:nvGrpSpPr>
      <p:grpSpPr>
        <a:xfrm>
          <a:off x="0" y="0"/>
          <a:ext cx="0" cy="0"/>
          <a:chOff x="0" y="0"/>
          <a:chExt cx="0" cy="0"/>
        </a:xfrm>
      </p:grpSpPr>
      <p:sp>
        <p:nvSpPr>
          <p:cNvPr id="112" name="Google Shape;112;p52"/>
          <p:cNvSpPr txBox="1"/>
          <p:nvPr>
            <p:ph type="title"/>
          </p:nvPr>
        </p:nvSpPr>
        <p:spPr>
          <a:xfrm>
            <a:off x="685802" y="685800"/>
            <a:ext cx="10394706" cy="11519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52"/>
          <p:cNvSpPr txBox="1"/>
          <p:nvPr>
            <p:ph idx="1" type="body"/>
          </p:nvPr>
        </p:nvSpPr>
        <p:spPr>
          <a:xfrm>
            <a:off x="685802"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4" name="Google Shape;114;p52"/>
          <p:cNvSpPr txBox="1"/>
          <p:nvPr>
            <p:ph idx="2" type="body"/>
          </p:nvPr>
        </p:nvSpPr>
        <p:spPr>
          <a:xfrm>
            <a:off x="685802"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5" name="Google Shape;115;p52"/>
          <p:cNvSpPr txBox="1"/>
          <p:nvPr>
            <p:ph idx="3" type="body"/>
          </p:nvPr>
        </p:nvSpPr>
        <p:spPr>
          <a:xfrm>
            <a:off x="4234622"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6" name="Google Shape;116;p52"/>
          <p:cNvSpPr txBox="1"/>
          <p:nvPr>
            <p:ph idx="4" type="body"/>
          </p:nvPr>
        </p:nvSpPr>
        <p:spPr>
          <a:xfrm>
            <a:off x="4234621"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7" name="Google Shape;117;p52"/>
          <p:cNvSpPr txBox="1"/>
          <p:nvPr>
            <p:ph idx="5" type="body"/>
          </p:nvPr>
        </p:nvSpPr>
        <p:spPr>
          <a:xfrm>
            <a:off x="7770380"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8" name="Google Shape;118;p52"/>
          <p:cNvSpPr txBox="1"/>
          <p:nvPr>
            <p:ph idx="6" type="body"/>
          </p:nvPr>
        </p:nvSpPr>
        <p:spPr>
          <a:xfrm>
            <a:off x="7770380"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9" name="Google Shape;119;p52"/>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2"/>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2"/>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22" name="Shape 122"/>
        <p:cNvGrpSpPr/>
        <p:nvPr/>
      </p:nvGrpSpPr>
      <p:grpSpPr>
        <a:xfrm>
          <a:off x="0" y="0"/>
          <a:ext cx="0" cy="0"/>
          <a:chOff x="0" y="0"/>
          <a:chExt cx="0" cy="0"/>
        </a:xfrm>
      </p:grpSpPr>
      <p:sp>
        <p:nvSpPr>
          <p:cNvPr id="123" name="Google Shape;123;p53"/>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53"/>
          <p:cNvSpPr txBox="1"/>
          <p:nvPr>
            <p:ph idx="1" type="body"/>
          </p:nvPr>
        </p:nvSpPr>
        <p:spPr>
          <a:xfrm>
            <a:off x="691840"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25" name="Google Shape;125;p53"/>
          <p:cNvSpPr/>
          <p:nvPr>
            <p:ph idx="2" type="pic"/>
          </p:nvPr>
        </p:nvSpPr>
        <p:spPr>
          <a:xfrm>
            <a:off x="685780" y="2063395"/>
            <a:ext cx="3310128" cy="1536725"/>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26" name="Google Shape;126;p53"/>
          <p:cNvSpPr txBox="1"/>
          <p:nvPr>
            <p:ph idx="3" type="body"/>
          </p:nvPr>
        </p:nvSpPr>
        <p:spPr>
          <a:xfrm>
            <a:off x="691840" y="4389287"/>
            <a:ext cx="3310128" cy="985299"/>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27" name="Google Shape;127;p53"/>
          <p:cNvSpPr txBox="1"/>
          <p:nvPr>
            <p:ph idx="4" type="body"/>
          </p:nvPr>
        </p:nvSpPr>
        <p:spPr>
          <a:xfrm>
            <a:off x="4237410"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28" name="Google Shape;128;p53"/>
          <p:cNvSpPr/>
          <p:nvPr>
            <p:ph idx="5" type="pic"/>
          </p:nvPr>
        </p:nvSpPr>
        <p:spPr>
          <a:xfrm>
            <a:off x="4235999" y="2063395"/>
            <a:ext cx="3310128" cy="1535237"/>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29" name="Google Shape;129;p53"/>
          <p:cNvSpPr txBox="1"/>
          <p:nvPr>
            <p:ph idx="6" type="body"/>
          </p:nvPr>
        </p:nvSpPr>
        <p:spPr>
          <a:xfrm>
            <a:off x="4235999" y="4389286"/>
            <a:ext cx="3310128" cy="985300"/>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30" name="Google Shape;130;p53"/>
          <p:cNvSpPr txBox="1"/>
          <p:nvPr>
            <p:ph idx="7" type="body"/>
          </p:nvPr>
        </p:nvSpPr>
        <p:spPr>
          <a:xfrm>
            <a:off x="7768944"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31" name="Google Shape;131;p53"/>
          <p:cNvSpPr/>
          <p:nvPr>
            <p:ph idx="8" type="pic"/>
          </p:nvPr>
        </p:nvSpPr>
        <p:spPr>
          <a:xfrm>
            <a:off x="7768819" y="2063394"/>
            <a:ext cx="3310128" cy="1537196"/>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32" name="Google Shape;132;p53"/>
          <p:cNvSpPr txBox="1"/>
          <p:nvPr>
            <p:ph idx="9" type="body"/>
          </p:nvPr>
        </p:nvSpPr>
        <p:spPr>
          <a:xfrm>
            <a:off x="7768819" y="4389284"/>
            <a:ext cx="3310128" cy="985302"/>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33" name="Google Shape;133;p53"/>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3"/>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3"/>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6" name="Shape 136"/>
        <p:cNvGrpSpPr/>
        <p:nvPr/>
      </p:nvGrpSpPr>
      <p:grpSpPr>
        <a:xfrm>
          <a:off x="0" y="0"/>
          <a:ext cx="0" cy="0"/>
          <a:chOff x="0" y="0"/>
          <a:chExt cx="0" cy="0"/>
        </a:xfrm>
      </p:grpSpPr>
      <p:sp>
        <p:nvSpPr>
          <p:cNvPr id="137" name="Google Shape;137;p54"/>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54"/>
          <p:cNvSpPr txBox="1"/>
          <p:nvPr>
            <p:ph idx="1" type="body"/>
          </p:nvPr>
        </p:nvSpPr>
        <p:spPr>
          <a:xfrm rot="5400000">
            <a:off x="4227559" y="-1478362"/>
            <a:ext cx="3311190" cy="10394707"/>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139" name="Google Shape;139;p54"/>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54"/>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4"/>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2" name="Shape 142"/>
        <p:cNvGrpSpPr/>
        <p:nvPr/>
      </p:nvGrpSpPr>
      <p:grpSpPr>
        <a:xfrm>
          <a:off x="0" y="0"/>
          <a:ext cx="0" cy="0"/>
          <a:chOff x="0" y="0"/>
          <a:chExt cx="0" cy="0"/>
        </a:xfrm>
      </p:grpSpPr>
      <p:sp>
        <p:nvSpPr>
          <p:cNvPr id="143" name="Google Shape;143;p55"/>
          <p:cNvSpPr txBox="1"/>
          <p:nvPr>
            <p:ph type="title"/>
          </p:nvPr>
        </p:nvSpPr>
        <p:spPr>
          <a:xfrm rot="5400000">
            <a:off x="7603792" y="1897870"/>
            <a:ext cx="4688785" cy="226464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4" name="Google Shape;144;p55"/>
          <p:cNvSpPr txBox="1"/>
          <p:nvPr>
            <p:ph idx="1" type="body"/>
          </p:nvPr>
        </p:nvSpPr>
        <p:spPr>
          <a:xfrm rot="5400000">
            <a:off x="2293623" y="-922023"/>
            <a:ext cx="4688785" cy="7904431"/>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145" name="Google Shape;145;p55"/>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5"/>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55"/>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1.png"/><Relationship Id="rId2" Type="http://schemas.openxmlformats.org/officeDocument/2006/relationships/image" Target="../media/image4.jp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slideLayout" Target="../slideLayouts/slideLayout13.xml"/><Relationship Id="rId14" Type="http://schemas.openxmlformats.org/officeDocument/2006/relationships/slideLayout" Target="../slideLayouts/slideLayout12.xml"/><Relationship Id="rId17" Type="http://schemas.openxmlformats.org/officeDocument/2006/relationships/slideLayout" Target="../slideLayouts/slideLayout15.xml"/><Relationship Id="rId16" Type="http://schemas.openxmlformats.org/officeDocument/2006/relationships/slideLayout" Target="../slideLayouts/slideLayout14.xml"/><Relationship Id="rId5" Type="http://schemas.openxmlformats.org/officeDocument/2006/relationships/slideLayout" Target="../slideLayouts/slideLayout3.xml"/><Relationship Id="rId19" Type="http://schemas.openxmlformats.org/officeDocument/2006/relationships/slideLayout" Target="../slideLayouts/slideLayout17.xml"/><Relationship Id="rId6" Type="http://schemas.openxmlformats.org/officeDocument/2006/relationships/slideLayout" Target="../slideLayouts/slideLayout4.xml"/><Relationship Id="rId18" Type="http://schemas.openxmlformats.org/officeDocument/2006/relationships/slideLayout" Target="../slideLayouts/slideLayout16.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pic>
        <p:nvPicPr>
          <p:cNvPr descr="Brickwork-HD-R1a.jpg" id="10" name="Google Shape;10;p38"/>
          <p:cNvPicPr preferRelativeResize="0"/>
          <p:nvPr/>
        </p:nvPicPr>
        <p:blipFill rotWithShape="1">
          <a:blip r:embed="rId2">
            <a:alphaModFix/>
          </a:blip>
          <a:srcRect b="0" l="0" r="0" t="0"/>
          <a:stretch/>
        </p:blipFill>
        <p:spPr>
          <a:xfrm>
            <a:off x="0" y="0"/>
            <a:ext cx="12192000" cy="6858000"/>
          </a:xfrm>
          <a:prstGeom prst="rect">
            <a:avLst/>
          </a:prstGeom>
          <a:noFill/>
          <a:ln>
            <a:noFill/>
          </a:ln>
        </p:spPr>
      </p:pic>
      <p:grpSp>
        <p:nvGrpSpPr>
          <p:cNvPr id="11" name="Google Shape;11;p38"/>
          <p:cNvGrpSpPr/>
          <p:nvPr/>
        </p:nvGrpSpPr>
        <p:grpSpPr>
          <a:xfrm>
            <a:off x="-25397" y="0"/>
            <a:ext cx="12005350" cy="6644081"/>
            <a:chOff x="-25397" y="0"/>
            <a:chExt cx="12005350" cy="6644081"/>
          </a:xfrm>
        </p:grpSpPr>
        <p:sp>
          <p:nvSpPr>
            <p:cNvPr id="12" name="Google Shape;12;p38"/>
            <p:cNvSpPr/>
            <p:nvPr/>
          </p:nvSpPr>
          <p:spPr>
            <a:xfrm>
              <a:off x="1" y="0"/>
              <a:ext cx="11979952" cy="6644081"/>
            </a:xfrm>
            <a:prstGeom prst="rect">
              <a:avLst/>
            </a:prstGeom>
            <a:blipFill rotWithShape="1">
              <a:blip r:embed="rId1">
                <a:alphaModFix/>
              </a:blip>
              <a:stretch>
                <a:fillRect b="0" l="0" r="0" t="0"/>
              </a:stretch>
            </a:blipFill>
            <a:ln>
              <a:noFill/>
            </a:ln>
            <a:effectLst>
              <a:outerShdw blurRad="98425" rotWithShape="0" algn="tl" dir="4380000" dist="76200">
                <a:srgbClr val="000000">
                  <a:alpha val="67843"/>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38"/>
            <p:cNvSpPr/>
            <p:nvPr/>
          </p:nvSpPr>
          <p:spPr>
            <a:xfrm>
              <a:off x="-25397" y="0"/>
              <a:ext cx="11773291" cy="6419514"/>
            </a:xfrm>
            <a:custGeom>
              <a:rect b="b" l="l" r="r" t="t"/>
              <a:pathLst>
                <a:path extrusionOk="0" h="6419514" w="11773291">
                  <a:moveTo>
                    <a:pt x="11750059" y="0"/>
                  </a:moveTo>
                  <a:lnTo>
                    <a:pt x="11773291" y="6419514"/>
                  </a:lnTo>
                  <a:lnTo>
                    <a:pt x="0" y="6411047"/>
                  </a:lnTo>
                </a:path>
              </a:pathLst>
            </a:custGeom>
            <a:noFill/>
            <a:ln cap="flat" cmpd="sng" w="82550">
              <a:solidFill>
                <a:srgbClr val="7F7F7F"/>
              </a:solidFill>
              <a:prstDash val="solid"/>
              <a:miter lim="800000"/>
              <a:headEnd len="sm" w="sm" type="none"/>
              <a:tailEnd len="sm" w="sm" type="none"/>
            </a:ln>
          </p:spPr>
        </p:sp>
        <p:sp>
          <p:nvSpPr>
            <p:cNvPr id="14" name="Google Shape;14;p38"/>
            <p:cNvSpPr/>
            <p:nvPr/>
          </p:nvSpPr>
          <p:spPr>
            <a:xfrm>
              <a:off x="1" y="5600215"/>
              <a:ext cx="11706512" cy="780581"/>
            </a:xfrm>
            <a:prstGeom prst="rect">
              <a:avLst/>
            </a:prstGeom>
            <a:gradFill>
              <a:gsLst>
                <a:gs pos="0">
                  <a:schemeClr val="accent1"/>
                </a:gs>
                <a:gs pos="34000">
                  <a:schemeClr val="accent1"/>
                </a:gs>
                <a:gs pos="100000">
                  <a:srgbClr val="193149"/>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 name="Google Shape;15;p38"/>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74A2CD"/>
              </a:buClr>
              <a:buSzPts val="5400"/>
              <a:buFont typeface="Impact"/>
              <a:buNone/>
              <a:defRPr b="0" i="0" sz="5400" u="none" cap="none" strike="noStrike">
                <a:solidFill>
                  <a:srgbClr val="74A2CD"/>
                </a:solidFill>
                <a:latin typeface="Impact"/>
                <a:ea typeface="Impact"/>
                <a:cs typeface="Impact"/>
                <a:sym typeface="Impac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6" name="Google Shape;16;p38"/>
          <p:cNvSpPr txBox="1"/>
          <p:nvPr>
            <p:ph idx="1" type="body"/>
          </p:nvPr>
        </p:nvSpPr>
        <p:spPr>
          <a:xfrm>
            <a:off x="685800" y="2063396"/>
            <a:ext cx="10396883" cy="3311189"/>
          </a:xfrm>
          <a:prstGeom prst="rect">
            <a:avLst/>
          </a:prstGeom>
          <a:noFill/>
          <a:ln>
            <a:noFill/>
          </a:ln>
        </p:spPr>
        <p:txBody>
          <a:bodyPr anchorCtr="0" anchor="ctr" bIns="45700" lIns="91425" spcFirstLastPara="1" rIns="91425" wrap="square" tIns="45700">
            <a:normAutofit/>
          </a:bodyPr>
          <a:lstStyle>
            <a:lvl1pPr indent="-431800" lvl="0" marL="457200" marR="0" rtl="0" algn="l">
              <a:lnSpc>
                <a:spcPct val="120000"/>
              </a:lnSpc>
              <a:spcBef>
                <a:spcPts val="1000"/>
              </a:spcBef>
              <a:spcAft>
                <a:spcPts val="0"/>
              </a:spcAft>
              <a:buClr>
                <a:srgbClr val="74A2CD"/>
              </a:buClr>
              <a:buSzPts val="3200"/>
              <a:buFont typeface="Arial"/>
              <a:buChar char="•"/>
              <a:defRPr b="0" i="0" sz="2000" u="none" cap="none" strike="noStrike">
                <a:solidFill>
                  <a:schemeClr val="dk1"/>
                </a:solidFill>
                <a:latin typeface="Impact"/>
                <a:ea typeface="Impact"/>
                <a:cs typeface="Impact"/>
                <a:sym typeface="Impact"/>
              </a:defRPr>
            </a:lvl1pPr>
            <a:lvl2pPr indent="-411480" lvl="1" marL="914400" marR="0" rtl="0" algn="l">
              <a:lnSpc>
                <a:spcPct val="120000"/>
              </a:lnSpc>
              <a:spcBef>
                <a:spcPts val="500"/>
              </a:spcBef>
              <a:spcAft>
                <a:spcPts val="0"/>
              </a:spcAft>
              <a:buClr>
                <a:srgbClr val="74A2CD"/>
              </a:buClr>
              <a:buSzPts val="2880"/>
              <a:buFont typeface="Arial"/>
              <a:buChar char="•"/>
              <a:defRPr b="0" i="0" sz="1800" u="none" cap="none" strike="noStrike">
                <a:solidFill>
                  <a:schemeClr val="dk1"/>
                </a:solidFill>
                <a:latin typeface="Impact"/>
                <a:ea typeface="Impact"/>
                <a:cs typeface="Impact"/>
                <a:sym typeface="Impact"/>
              </a:defRPr>
            </a:lvl2pPr>
            <a:lvl3pPr indent="-391160" lvl="2" marL="1371600" marR="0" rtl="0" algn="l">
              <a:lnSpc>
                <a:spcPct val="120000"/>
              </a:lnSpc>
              <a:spcBef>
                <a:spcPts val="500"/>
              </a:spcBef>
              <a:spcAft>
                <a:spcPts val="0"/>
              </a:spcAft>
              <a:buClr>
                <a:srgbClr val="74A2CD"/>
              </a:buClr>
              <a:buSzPts val="2560"/>
              <a:buFont typeface="Arial"/>
              <a:buChar char="•"/>
              <a:defRPr b="0" i="0" sz="1600" u="none" cap="none" strike="noStrike">
                <a:solidFill>
                  <a:schemeClr val="dk1"/>
                </a:solidFill>
                <a:latin typeface="Impact"/>
                <a:ea typeface="Impact"/>
                <a:cs typeface="Impact"/>
                <a:sym typeface="Impact"/>
              </a:defRPr>
            </a:lvl3pPr>
            <a:lvl4pPr indent="-370839" lvl="3" marL="18288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4pPr>
            <a:lvl5pPr indent="-370839" lvl="4" marL="22860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5pPr>
            <a:lvl6pPr indent="-370839" lvl="5" marL="27432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6pPr>
            <a:lvl7pPr indent="-370839" lvl="6" marL="32004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7pPr>
            <a:lvl8pPr indent="-370840" lvl="7" marL="36576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8pPr>
            <a:lvl9pPr indent="-370840" lvl="8" marL="41148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9pPr>
          </a:lstStyle>
          <a:p/>
        </p:txBody>
      </p:sp>
      <p:sp>
        <p:nvSpPr>
          <p:cNvPr id="17" name="Google Shape;17;p38"/>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3200" u="none" cap="none" strike="noStrike">
                <a:solidFill>
                  <a:srgbClr val="74A2CD"/>
                </a:solidFill>
                <a:latin typeface="Impact"/>
                <a:ea typeface="Impact"/>
                <a:cs typeface="Impact"/>
                <a:sym typeface="Impact"/>
              </a:defRPr>
            </a:lvl1pPr>
            <a:lvl2pPr lvl="1"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2pPr>
            <a:lvl3pPr lvl="2"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3pPr>
            <a:lvl4pPr lvl="3"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4pPr>
            <a:lvl5pPr lvl="4"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5pPr>
            <a:lvl6pPr lvl="5"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6pPr>
            <a:lvl7pPr lvl="6"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7pPr>
            <a:lvl8pPr lvl="7"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8pPr>
            <a:lvl9pPr lvl="8"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9pPr>
          </a:lstStyle>
          <a:p/>
        </p:txBody>
      </p:sp>
      <p:sp>
        <p:nvSpPr>
          <p:cNvPr id="18" name="Google Shape;18;p38"/>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3200" u="none" cap="none" strike="noStrike">
                <a:solidFill>
                  <a:srgbClr val="74A2CD"/>
                </a:solidFill>
                <a:latin typeface="Impact"/>
                <a:ea typeface="Impact"/>
                <a:cs typeface="Impact"/>
                <a:sym typeface="Impact"/>
              </a:defRPr>
            </a:lvl1pPr>
            <a:lvl2pPr lvl="1"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2pPr>
            <a:lvl3pPr lvl="2"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3pPr>
            <a:lvl4pPr lvl="3"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4pPr>
            <a:lvl5pPr lvl="4"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5pPr>
            <a:lvl6pPr lvl="5"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6pPr>
            <a:lvl7pPr lvl="6"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7pPr>
            <a:lvl8pPr lvl="7"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8pPr>
            <a:lvl9pPr lvl="8"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9pPr>
          </a:lstStyle>
          <a:p/>
        </p:txBody>
      </p:sp>
      <p:sp>
        <p:nvSpPr>
          <p:cNvPr id="19" name="Google Shape;19;p38"/>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3200" u="none" cap="none" strike="noStrike">
                <a:solidFill>
                  <a:srgbClr val="74A2CD"/>
                </a:solidFill>
                <a:latin typeface="Impact"/>
                <a:ea typeface="Impact"/>
                <a:cs typeface="Impact"/>
                <a:sym typeface="Impact"/>
              </a:defRPr>
            </a:lvl1pPr>
            <a:lvl2pPr indent="0" lvl="1" marL="0" marR="0" rtl="0" algn="ctr">
              <a:spcBef>
                <a:spcPts val="0"/>
              </a:spcBef>
              <a:buNone/>
              <a:defRPr b="0" i="0" sz="3200" u="none" cap="none" strike="noStrike">
                <a:solidFill>
                  <a:srgbClr val="74A2CD"/>
                </a:solidFill>
                <a:latin typeface="Impact"/>
                <a:ea typeface="Impact"/>
                <a:cs typeface="Impact"/>
                <a:sym typeface="Impact"/>
              </a:defRPr>
            </a:lvl2pPr>
            <a:lvl3pPr indent="0" lvl="2" marL="0" marR="0" rtl="0" algn="ctr">
              <a:spcBef>
                <a:spcPts val="0"/>
              </a:spcBef>
              <a:buNone/>
              <a:defRPr b="0" i="0" sz="3200" u="none" cap="none" strike="noStrike">
                <a:solidFill>
                  <a:srgbClr val="74A2CD"/>
                </a:solidFill>
                <a:latin typeface="Impact"/>
                <a:ea typeface="Impact"/>
                <a:cs typeface="Impact"/>
                <a:sym typeface="Impact"/>
              </a:defRPr>
            </a:lvl3pPr>
            <a:lvl4pPr indent="0" lvl="3" marL="0" marR="0" rtl="0" algn="ctr">
              <a:spcBef>
                <a:spcPts val="0"/>
              </a:spcBef>
              <a:buNone/>
              <a:defRPr b="0" i="0" sz="3200" u="none" cap="none" strike="noStrike">
                <a:solidFill>
                  <a:srgbClr val="74A2CD"/>
                </a:solidFill>
                <a:latin typeface="Impact"/>
                <a:ea typeface="Impact"/>
                <a:cs typeface="Impact"/>
                <a:sym typeface="Impact"/>
              </a:defRPr>
            </a:lvl4pPr>
            <a:lvl5pPr indent="0" lvl="4" marL="0" marR="0" rtl="0" algn="ctr">
              <a:spcBef>
                <a:spcPts val="0"/>
              </a:spcBef>
              <a:buNone/>
              <a:defRPr b="0" i="0" sz="3200" u="none" cap="none" strike="noStrike">
                <a:solidFill>
                  <a:srgbClr val="74A2CD"/>
                </a:solidFill>
                <a:latin typeface="Impact"/>
                <a:ea typeface="Impact"/>
                <a:cs typeface="Impact"/>
                <a:sym typeface="Impact"/>
              </a:defRPr>
            </a:lvl5pPr>
            <a:lvl6pPr indent="0" lvl="5" marL="0" marR="0" rtl="0" algn="ctr">
              <a:spcBef>
                <a:spcPts val="0"/>
              </a:spcBef>
              <a:buNone/>
              <a:defRPr b="0" i="0" sz="3200" u="none" cap="none" strike="noStrike">
                <a:solidFill>
                  <a:srgbClr val="74A2CD"/>
                </a:solidFill>
                <a:latin typeface="Impact"/>
                <a:ea typeface="Impact"/>
                <a:cs typeface="Impact"/>
                <a:sym typeface="Impact"/>
              </a:defRPr>
            </a:lvl6pPr>
            <a:lvl7pPr indent="0" lvl="6" marL="0" marR="0" rtl="0" algn="ctr">
              <a:spcBef>
                <a:spcPts val="0"/>
              </a:spcBef>
              <a:buNone/>
              <a:defRPr b="0" i="0" sz="3200" u="none" cap="none" strike="noStrike">
                <a:solidFill>
                  <a:srgbClr val="74A2CD"/>
                </a:solidFill>
                <a:latin typeface="Impact"/>
                <a:ea typeface="Impact"/>
                <a:cs typeface="Impact"/>
                <a:sym typeface="Impact"/>
              </a:defRPr>
            </a:lvl7pPr>
            <a:lvl8pPr indent="0" lvl="7" marL="0" marR="0" rtl="0" algn="ctr">
              <a:spcBef>
                <a:spcPts val="0"/>
              </a:spcBef>
              <a:buNone/>
              <a:defRPr b="0" i="0" sz="3200" u="none" cap="none" strike="noStrike">
                <a:solidFill>
                  <a:srgbClr val="74A2CD"/>
                </a:solidFill>
                <a:latin typeface="Impact"/>
                <a:ea typeface="Impact"/>
                <a:cs typeface="Impact"/>
                <a:sym typeface="Impact"/>
              </a:defRPr>
            </a:lvl8pPr>
            <a:lvl9pPr indent="0" lvl="8" marL="0" marR="0" rtl="0" algn="ctr">
              <a:spcBef>
                <a:spcPts val="0"/>
              </a:spcBef>
              <a:buNone/>
              <a:defRPr b="0" i="0" sz="3200" u="none" cap="none" strike="noStrike">
                <a:solidFill>
                  <a:srgbClr val="74A2CD"/>
                </a:solidFill>
                <a:latin typeface="Impact"/>
                <a:ea typeface="Impact"/>
                <a:cs typeface="Impact"/>
                <a:sym typeface="Impact"/>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
          <p:cNvSpPr txBox="1"/>
          <p:nvPr>
            <p:ph type="ctrTitle"/>
          </p:nvPr>
        </p:nvSpPr>
        <p:spPr>
          <a:xfrm>
            <a:off x="1380644" y="292865"/>
            <a:ext cx="8567716" cy="14248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74A2CD"/>
              </a:buClr>
              <a:buSzPts val="6000"/>
              <a:buFont typeface="Poppins"/>
              <a:buNone/>
            </a:pPr>
            <a:r>
              <a:rPr b="1" lang="en-US" sz="6000">
                <a:latin typeface="Poppins"/>
                <a:ea typeface="Poppins"/>
                <a:cs typeface="Poppins"/>
                <a:sym typeface="Poppins"/>
              </a:rPr>
              <a:t>DATA WAREHOUSING</a:t>
            </a:r>
            <a:endParaRPr/>
          </a:p>
        </p:txBody>
      </p:sp>
      <p:sp>
        <p:nvSpPr>
          <p:cNvPr id="153" name="Google Shape;153;p1"/>
          <p:cNvSpPr txBox="1"/>
          <p:nvPr/>
        </p:nvSpPr>
        <p:spPr>
          <a:xfrm>
            <a:off x="1859040" y="2974491"/>
            <a:ext cx="7320321" cy="550333"/>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Clr>
                <a:srgbClr val="74A2CD"/>
              </a:buClr>
              <a:buSzPts val="4480"/>
              <a:buFont typeface="Arial"/>
              <a:buNone/>
            </a:pPr>
            <a:r>
              <a:rPr b="1" i="0" lang="en-US" sz="2800" u="none" cap="none" strike="noStrike">
                <a:solidFill>
                  <a:schemeClr val="dk1"/>
                </a:solidFill>
                <a:latin typeface="Poppins"/>
                <a:ea typeface="Poppins"/>
                <a:cs typeface="Poppins"/>
                <a:sym typeface="Poppins"/>
              </a:rPr>
              <a:t>EMMANUEL TANDEMA VALENTINO JUMA</a:t>
            </a:r>
            <a:endParaRPr b="1" i="0" sz="2800" u="none" cap="none" strike="noStrike">
              <a:solidFill>
                <a:schemeClr val="dk1"/>
              </a:solidFill>
              <a:latin typeface="Poppins"/>
              <a:ea typeface="Poppins"/>
              <a:cs typeface="Poppins"/>
              <a:sym typeface="Poppins"/>
            </a:endParaRPr>
          </a:p>
        </p:txBody>
      </p:sp>
      <p:sp>
        <p:nvSpPr>
          <p:cNvPr id="154" name="Google Shape;154;p1"/>
          <p:cNvSpPr txBox="1"/>
          <p:nvPr/>
        </p:nvSpPr>
        <p:spPr>
          <a:xfrm>
            <a:off x="1810400" y="3563829"/>
            <a:ext cx="7571608" cy="55033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74A2CD"/>
              </a:buClr>
              <a:buSzPts val="2880"/>
              <a:buFont typeface="Arial"/>
              <a:buNone/>
            </a:pPr>
            <a:r>
              <a:rPr b="1" i="0" lang="en-US" sz="1800" u="none" cap="none" strike="noStrike">
                <a:solidFill>
                  <a:schemeClr val="dk1"/>
                </a:solidFill>
                <a:latin typeface="Poppins"/>
                <a:ea typeface="Poppins"/>
                <a:cs typeface="Poppins"/>
                <a:sym typeface="Poppins"/>
              </a:rPr>
              <a:t>UGANDA TECHNOLOGY AND MANAGEMENT UNIVERSITY (UTAMU)</a:t>
            </a:r>
            <a:endParaRPr/>
          </a:p>
        </p:txBody>
      </p:sp>
      <p:sp>
        <p:nvSpPr>
          <p:cNvPr id="155" name="Google Shape;155;p1"/>
          <p:cNvSpPr txBox="1"/>
          <p:nvPr/>
        </p:nvSpPr>
        <p:spPr>
          <a:xfrm>
            <a:off x="1612933" y="1500959"/>
            <a:ext cx="8258783" cy="55033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74A2CD"/>
              </a:buClr>
              <a:buSzPts val="4800"/>
              <a:buFont typeface="Arial"/>
              <a:buNone/>
            </a:pPr>
            <a:r>
              <a:rPr b="1" i="0" lang="en-US" sz="3000" u="none" cap="none" strike="noStrike">
                <a:solidFill>
                  <a:schemeClr val="dk1"/>
                </a:solidFill>
                <a:latin typeface="Poppins"/>
                <a:ea typeface="Poppins"/>
                <a:cs typeface="Poppins"/>
                <a:sym typeface="Poppins"/>
              </a:rPr>
              <a:t>LECTURE 1: DATA WAREHOUSING CONCEPT</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
          <p:cNvSpPr txBox="1"/>
          <p:nvPr/>
        </p:nvSpPr>
        <p:spPr>
          <a:xfrm>
            <a:off x="87549" y="977159"/>
            <a:ext cx="11585642" cy="4655154"/>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This lecture;</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Covers the foundational concepts of data warehousing and its critical role in enhancing business intelligence (BI) within organizations.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Explores the evolution of data warehouses, from early systems to modern architectures, elaborate the justifications for building a data warehouse as well as the complexities involved in creating one.</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Compares and contrast data warehouses with online transaction processing (OLTP), illustrating their unique contributions to data management and analysis.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Introduces online Analytical processing (OLAP) and its role in data warehousing</a:t>
            </a:r>
            <a:endParaRPr b="0" i="0" sz="2000" u="none" cap="none" strike="noStrike">
              <a:solidFill>
                <a:srgbClr val="262626"/>
              </a:solidFill>
              <a:latin typeface="Poppins"/>
              <a:ea typeface="Poppins"/>
              <a:cs typeface="Poppins"/>
              <a:sym typeface="Poppins"/>
            </a:endParaRPr>
          </a:p>
        </p:txBody>
      </p:sp>
      <p:sp>
        <p:nvSpPr>
          <p:cNvPr id="161" name="Google Shape;161;p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Overview</a:t>
            </a:r>
            <a:endParaRPr/>
          </a:p>
        </p:txBody>
      </p:sp>
      <p:sp>
        <p:nvSpPr>
          <p:cNvPr id="162" name="Google Shape;162;p2"/>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cxnSp>
        <p:nvCxnSpPr>
          <p:cNvPr id="163" name="Google Shape;163;p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3"/>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Upon completing this lecture students will,</a:t>
            </a:r>
            <a:endParaRPr b="0" i="0" sz="2000" u="none" cap="none" strike="noStrike">
              <a:solidFill>
                <a:srgbClr val="262626"/>
              </a:solidFill>
              <a:latin typeface="Poppins"/>
              <a:ea typeface="Poppins"/>
              <a:cs typeface="Poppins"/>
              <a:sym typeface="Poppins"/>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Understand the evolution, roles, features and importance of data warehousing.</a:t>
            </a:r>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Recognize the justifications for building a data warehouse.</a:t>
            </a:r>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Comprehend the challenges associated with building a data warehouse.</a:t>
            </a:r>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Understand the similarities and differences between data warehouse and online Transaction processing (OLTP)</a:t>
            </a:r>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Understand online Analytical Processing (OLAP) and its benefits</a:t>
            </a:r>
            <a:endParaRPr b="0" i="0" sz="2000" u="none" cap="none" strike="noStrike">
              <a:solidFill>
                <a:srgbClr val="262626"/>
              </a:solidFill>
              <a:latin typeface="Poppins"/>
              <a:ea typeface="Poppins"/>
              <a:cs typeface="Poppins"/>
              <a:sym typeface="Poppins"/>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Recognize the importance of data warehouses in business intelligence.</a:t>
            </a:r>
            <a:endParaRPr/>
          </a:p>
        </p:txBody>
      </p:sp>
      <p:sp>
        <p:nvSpPr>
          <p:cNvPr id="169" name="Google Shape;169;p3"/>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170" name="Google Shape;170;p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Learning Objectives</a:t>
            </a:r>
            <a:endParaRPr/>
          </a:p>
        </p:txBody>
      </p:sp>
      <p:cxnSp>
        <p:nvCxnSpPr>
          <p:cNvPr id="171" name="Google Shape;171;p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In the course, assessment will be based on two components;</a:t>
            </a:r>
            <a:endParaRPr b="0" i="0" sz="2000" u="none" cap="none" strike="noStrike">
              <a:solidFill>
                <a:srgbClr val="262626"/>
              </a:solidFill>
              <a:latin typeface="Poppins"/>
              <a:ea typeface="Poppins"/>
              <a:cs typeface="Poppins"/>
              <a:sym typeface="Poppins"/>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Assignment: 		30</a:t>
            </a:r>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Final Exams:			70</a:t>
            </a:r>
            <a:endParaRPr/>
          </a:p>
        </p:txBody>
      </p:sp>
      <p:sp>
        <p:nvSpPr>
          <p:cNvPr id="177" name="Google Shape;177;p4"/>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178" name="Google Shape;178;p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Grading</a:t>
            </a:r>
            <a:endParaRPr/>
          </a:p>
        </p:txBody>
      </p:sp>
      <p:cxnSp>
        <p:nvCxnSpPr>
          <p:cNvPr id="179" name="Google Shape;179;p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5"/>
          <p:cNvSpPr txBox="1"/>
          <p:nvPr/>
        </p:nvSpPr>
        <p:spPr>
          <a:xfrm>
            <a:off x="77822" y="1021399"/>
            <a:ext cx="11566185" cy="4601184"/>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Over the years, data storage and management from various operational systems have become increasingly challenging.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Long-term strategic planning has gained significance in today's global marketplace.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As a result, companies have focused on,</a:t>
            </a:r>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Ensuring access to information at all organizational levels.</a:t>
            </a:r>
            <a:endParaRPr/>
          </a:p>
          <a:p>
            <a:pPr indent="-228600" lvl="2" marL="11430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Surviving in the competitive environment.</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Therefore, the emphasis of technology has shifted from data input and capture through operational systems to enhancing information access and availability.</a:t>
            </a:r>
            <a:endParaRPr/>
          </a:p>
        </p:txBody>
      </p:sp>
      <p:sp>
        <p:nvSpPr>
          <p:cNvPr id="185" name="Google Shape;185;p5"/>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186" name="Google Shape;186;p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Introduction</a:t>
            </a:r>
            <a:endParaRPr/>
          </a:p>
        </p:txBody>
      </p:sp>
      <p:cxnSp>
        <p:nvCxnSpPr>
          <p:cNvPr id="187" name="Google Shape;187;p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6"/>
          <p:cNvSpPr txBox="1"/>
          <p:nvPr/>
        </p:nvSpPr>
        <p:spPr>
          <a:xfrm>
            <a:off x="77823" y="1005333"/>
            <a:ext cx="11585642" cy="4568612"/>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evolution of data warehousing began with early </a:t>
            </a:r>
            <a:r>
              <a:rPr b="1" i="0" lang="en-US" sz="2000" u="none" cap="none" strike="noStrike">
                <a:solidFill>
                  <a:schemeClr val="dk1"/>
                </a:solidFill>
                <a:latin typeface="Poppins"/>
                <a:ea typeface="Poppins"/>
                <a:cs typeface="Poppins"/>
                <a:sym typeface="Poppins"/>
              </a:rPr>
              <a:t>database management systems</a:t>
            </a:r>
            <a:r>
              <a:rPr b="0" i="0" lang="en-US" sz="2000" u="none" cap="none" strike="noStrike">
                <a:solidFill>
                  <a:schemeClr val="dk1"/>
                </a:solidFill>
                <a:latin typeface="Poppins"/>
                <a:ea typeface="Poppins"/>
                <a:cs typeface="Poppins"/>
                <a:sym typeface="Poppins"/>
              </a:rPr>
              <a:t> (DBMS) in the 1</a:t>
            </a:r>
            <a:r>
              <a:rPr b="1" i="0" lang="en-US" sz="2000" u="none" cap="none" strike="noStrike">
                <a:solidFill>
                  <a:schemeClr val="dk1"/>
                </a:solidFill>
                <a:latin typeface="Poppins"/>
                <a:ea typeface="Poppins"/>
                <a:cs typeface="Poppins"/>
                <a:sym typeface="Poppins"/>
              </a:rPr>
              <a:t>960s</a:t>
            </a:r>
            <a:r>
              <a:rPr b="0" i="0" lang="en-US" sz="2000" u="none" cap="none" strike="noStrike">
                <a:solidFill>
                  <a:schemeClr val="dk1"/>
                </a:solidFill>
                <a:latin typeface="Poppins"/>
                <a:ea typeface="Poppins"/>
                <a:cs typeface="Poppins"/>
                <a:sym typeface="Poppins"/>
              </a:rPr>
              <a:t>, which utilized </a:t>
            </a:r>
            <a:r>
              <a:rPr b="1" i="0" lang="en-US" sz="2000" u="none" cap="none" strike="noStrike">
                <a:solidFill>
                  <a:schemeClr val="dk1"/>
                </a:solidFill>
                <a:latin typeface="Poppins"/>
                <a:ea typeface="Poppins"/>
                <a:cs typeface="Poppins"/>
                <a:sym typeface="Poppins"/>
              </a:rPr>
              <a:t>Structured and network databases</a:t>
            </a:r>
            <a:r>
              <a:rPr b="0" i="0" lang="en-US" sz="2000" u="none" cap="none" strike="noStrike">
                <a:solidFill>
                  <a:schemeClr val="dk1"/>
                </a:solidFill>
                <a:latin typeface="Poppins"/>
                <a:ea typeface="Poppins"/>
                <a:cs typeface="Poppins"/>
                <a:sym typeface="Poppins"/>
              </a:rPr>
              <a:t>. </a:t>
            </a:r>
            <a:r>
              <a:rPr b="0" i="0" lang="en-US" sz="2000" u="none" cap="none" strike="noStrike">
                <a:solidFill>
                  <a:srgbClr val="262626"/>
                </a:solidFill>
                <a:latin typeface="Poppins"/>
                <a:ea typeface="Poppins"/>
                <a:cs typeface="Poppins"/>
                <a:sym typeface="Poppins"/>
              </a:rPr>
              <a:t>These systems, however, struggled with performing complex queries and advanced analytics, leading organizations to look for improved data management options.</a:t>
            </a:r>
            <a:endParaRPr b="0" i="0" sz="2000" u="none" cap="none" strike="noStrike">
              <a:solidFill>
                <a:schemeClr val="dk1"/>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 the </a:t>
            </a:r>
            <a:r>
              <a:rPr b="1" i="0" lang="en-US" sz="2000" u="none" cap="none" strike="noStrike">
                <a:solidFill>
                  <a:schemeClr val="dk1"/>
                </a:solidFill>
                <a:latin typeface="Poppins"/>
                <a:ea typeface="Poppins"/>
                <a:cs typeface="Poppins"/>
                <a:sym typeface="Poppins"/>
              </a:rPr>
              <a:t>1990s</a:t>
            </a:r>
            <a:r>
              <a:rPr b="0" i="0" lang="en-US" sz="2000" u="none" cap="none" strike="noStrike">
                <a:solidFill>
                  <a:schemeClr val="dk1"/>
                </a:solidFill>
                <a:latin typeface="Poppins"/>
                <a:ea typeface="Poppins"/>
                <a:cs typeface="Poppins"/>
                <a:sym typeface="Poppins"/>
              </a:rPr>
              <a:t>, </a:t>
            </a:r>
            <a:r>
              <a:rPr b="1" i="0" lang="en-US" sz="2000" u="none" cap="none" strike="noStrike">
                <a:solidFill>
                  <a:schemeClr val="dk1"/>
                </a:solidFill>
                <a:latin typeface="Poppins"/>
                <a:ea typeface="Poppins"/>
                <a:cs typeface="Poppins"/>
                <a:sym typeface="Poppins"/>
              </a:rPr>
              <a:t>Bill Inmon </a:t>
            </a:r>
            <a:r>
              <a:rPr b="0" i="0" lang="en-US" sz="2000" u="none" cap="none" strike="noStrike">
                <a:solidFill>
                  <a:schemeClr val="dk1"/>
                </a:solidFill>
                <a:latin typeface="Poppins"/>
                <a:ea typeface="Poppins"/>
                <a:cs typeface="Poppins"/>
                <a:sym typeface="Poppins"/>
              </a:rPr>
              <a:t>introduced the term "</a:t>
            </a:r>
            <a:r>
              <a:rPr b="1" i="0" lang="en-US" sz="2000" u="none" cap="none" strike="noStrike">
                <a:solidFill>
                  <a:schemeClr val="dk1"/>
                </a:solidFill>
                <a:latin typeface="Poppins"/>
                <a:ea typeface="Poppins"/>
                <a:cs typeface="Poppins"/>
                <a:sym typeface="Poppins"/>
              </a:rPr>
              <a:t>data warehouse</a:t>
            </a:r>
            <a:r>
              <a:rPr b="0" i="0" lang="en-US" sz="2000" u="none" cap="none" strike="noStrike">
                <a:solidFill>
                  <a:schemeClr val="dk1"/>
                </a:solidFill>
                <a:latin typeface="Poppins"/>
                <a:ea typeface="Poppins"/>
                <a:cs typeface="Poppins"/>
                <a:sym typeface="Poppins"/>
              </a:rPr>
              <a:t>" </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Establishing its key characteristics such as being </a:t>
            </a:r>
            <a:r>
              <a:rPr b="1" i="0" lang="en-US" sz="2000" u="none" cap="none" strike="noStrike">
                <a:solidFill>
                  <a:schemeClr val="dk1"/>
                </a:solidFill>
                <a:latin typeface="Poppins"/>
                <a:ea typeface="Poppins"/>
                <a:cs typeface="Poppins"/>
                <a:sym typeface="Poppins"/>
              </a:rPr>
              <a:t>subject-oriented</a:t>
            </a:r>
            <a:r>
              <a:rPr b="0" i="0" lang="en-US" sz="2000" u="none" cap="none" strike="noStrike">
                <a:solidFill>
                  <a:schemeClr val="dk1"/>
                </a:solidFill>
                <a:latin typeface="Poppins"/>
                <a:ea typeface="Poppins"/>
                <a:cs typeface="Poppins"/>
                <a:sym typeface="Poppins"/>
              </a:rPr>
              <a:t>,</a:t>
            </a:r>
            <a:r>
              <a:rPr b="1" i="0" lang="en-US" sz="2000" u="none" cap="none" strike="noStrike">
                <a:solidFill>
                  <a:schemeClr val="dk1"/>
                </a:solidFill>
                <a:latin typeface="Poppins"/>
                <a:ea typeface="Poppins"/>
                <a:cs typeface="Poppins"/>
                <a:sym typeface="Poppins"/>
              </a:rPr>
              <a:t> integrated</a:t>
            </a:r>
            <a:r>
              <a:rPr b="0" i="0" lang="en-US" sz="2000" u="none" cap="none" strike="noStrike">
                <a:solidFill>
                  <a:schemeClr val="dk1"/>
                </a:solidFill>
                <a:latin typeface="Poppins"/>
                <a:ea typeface="Poppins"/>
                <a:cs typeface="Poppins"/>
                <a:sym typeface="Poppins"/>
              </a:rPr>
              <a:t>,</a:t>
            </a:r>
            <a:r>
              <a:rPr b="1" i="0" lang="en-US" sz="2000" u="none" cap="none" strike="noStrike">
                <a:solidFill>
                  <a:schemeClr val="dk1"/>
                </a:solidFill>
                <a:latin typeface="Poppins"/>
                <a:ea typeface="Poppins"/>
                <a:cs typeface="Poppins"/>
                <a:sym typeface="Poppins"/>
              </a:rPr>
              <a:t> time-variant, and non-volatile.</a:t>
            </a:r>
            <a:r>
              <a:rPr b="0" i="0" lang="en-US" sz="2000" u="none" cap="none" strike="noStrike">
                <a:solidFill>
                  <a:schemeClr val="dk1"/>
                </a:solidFill>
                <a:latin typeface="Poppins"/>
                <a:ea typeface="Poppins"/>
                <a:cs typeface="Poppins"/>
                <a:sym typeface="Poppins"/>
              </a:rPr>
              <a:t> </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This era saw the rise of functionalities like </a:t>
            </a:r>
            <a:r>
              <a:rPr b="1" i="0" lang="en-US" sz="2000" u="none" cap="none" strike="noStrike">
                <a:solidFill>
                  <a:schemeClr val="dk1"/>
                </a:solidFill>
                <a:latin typeface="Poppins"/>
                <a:ea typeface="Poppins"/>
                <a:cs typeface="Poppins"/>
                <a:sym typeface="Poppins"/>
              </a:rPr>
              <a:t>online analytical processing</a:t>
            </a:r>
            <a:r>
              <a:rPr b="0" i="0" lang="en-US" sz="2000" u="none" cap="none" strike="noStrike">
                <a:solidFill>
                  <a:schemeClr val="dk1"/>
                </a:solidFill>
                <a:latin typeface="Poppins"/>
                <a:ea typeface="Poppins"/>
                <a:cs typeface="Poppins"/>
                <a:sym typeface="Poppins"/>
              </a:rPr>
              <a:t> (OLAP) and </a:t>
            </a:r>
            <a:r>
              <a:rPr b="1" i="0" lang="en-US" sz="2000" u="none" cap="none" strike="noStrike">
                <a:solidFill>
                  <a:schemeClr val="dk1"/>
                </a:solidFill>
                <a:latin typeface="Poppins"/>
                <a:ea typeface="Poppins"/>
                <a:cs typeface="Poppins"/>
                <a:sym typeface="Poppins"/>
              </a:rPr>
              <a:t>data marts</a:t>
            </a:r>
            <a:r>
              <a:rPr b="0" i="0" lang="en-US" sz="2000" u="none" cap="none" strike="noStrike">
                <a:solidFill>
                  <a:schemeClr val="dk1"/>
                </a:solidFill>
                <a:latin typeface="Poppins"/>
                <a:ea typeface="Poppins"/>
                <a:cs typeface="Poppins"/>
                <a:sym typeface="Poppins"/>
              </a:rPr>
              <a:t>, which enhanced data accessibility and analysis.</a:t>
            </a:r>
            <a:endParaRPr b="1" i="0" sz="2000" u="none" cap="none" strike="noStrike">
              <a:solidFill>
                <a:srgbClr val="262626"/>
              </a:solidFill>
              <a:latin typeface="Poppins"/>
              <a:ea typeface="Poppins"/>
              <a:cs typeface="Poppins"/>
              <a:sym typeface="Poppins"/>
            </a:endParaRPr>
          </a:p>
        </p:txBody>
      </p:sp>
      <p:sp>
        <p:nvSpPr>
          <p:cNvPr id="193" name="Google Shape;193;p6"/>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194" name="Google Shape;194;p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Evolution of Data Warehousing</a:t>
            </a:r>
            <a:endParaRPr/>
          </a:p>
        </p:txBody>
      </p:sp>
      <p:cxnSp>
        <p:nvCxnSpPr>
          <p:cNvPr id="195" name="Google Shape;195;p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7"/>
          <p:cNvSpPr txBox="1"/>
          <p:nvPr/>
        </p:nvSpPr>
        <p:spPr>
          <a:xfrm>
            <a:off x="77823" y="1005333"/>
            <a:ext cx="11585642" cy="4568612"/>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 the </a:t>
            </a:r>
            <a:r>
              <a:rPr b="1" i="0" lang="en-US" sz="2000" u="none" cap="none" strike="noStrike">
                <a:solidFill>
                  <a:schemeClr val="dk1"/>
                </a:solidFill>
                <a:latin typeface="Poppins"/>
                <a:ea typeface="Poppins"/>
                <a:cs typeface="Poppins"/>
                <a:sym typeface="Poppins"/>
              </a:rPr>
              <a:t>2000s,</a:t>
            </a:r>
            <a:r>
              <a:rPr b="0" i="0" lang="en-US" sz="2000" u="none" cap="none" strike="noStrike">
                <a:solidFill>
                  <a:schemeClr val="dk1"/>
                </a:solidFill>
                <a:latin typeface="Poppins"/>
                <a:ea typeface="Poppins"/>
                <a:cs typeface="Poppins"/>
                <a:sym typeface="Poppins"/>
              </a:rPr>
              <a:t> technological advancements fueled the growth of data volumes and complexity. </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The </a:t>
            </a:r>
            <a:r>
              <a:rPr b="1" i="0" lang="en-US" sz="2000" u="none" cap="none" strike="noStrike">
                <a:solidFill>
                  <a:schemeClr val="dk1"/>
                </a:solidFill>
                <a:latin typeface="Poppins"/>
                <a:ea typeface="Poppins"/>
                <a:cs typeface="Poppins"/>
                <a:sym typeface="Poppins"/>
              </a:rPr>
              <a:t>ETL</a:t>
            </a:r>
            <a:r>
              <a:rPr b="0" i="0" lang="en-US" sz="2000" u="none" cap="none" strike="noStrike">
                <a:solidFill>
                  <a:schemeClr val="dk1"/>
                </a:solidFill>
                <a:latin typeface="Poppins"/>
                <a:ea typeface="Poppins"/>
                <a:cs typeface="Poppins"/>
                <a:sym typeface="Poppins"/>
              </a:rPr>
              <a:t> (extract, transform, load) processes became vital for integrating diverse data sources into coherent databases. </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Cloud computing </a:t>
            </a:r>
            <a:r>
              <a:rPr b="0" i="0" lang="en-US" sz="2000" u="none" cap="none" strike="noStrike">
                <a:solidFill>
                  <a:schemeClr val="dk1"/>
                </a:solidFill>
                <a:latin typeface="Poppins"/>
                <a:ea typeface="Poppins"/>
                <a:cs typeface="Poppins"/>
                <a:sym typeface="Poppins"/>
              </a:rPr>
              <a:t>was introduced and significantly impacted data warehousing, offering new scalability and flexibility possibilities in data management.</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a:t>
            </a:r>
            <a:r>
              <a:rPr b="1" i="0" lang="en-US" sz="2000" u="none" cap="none" strike="noStrike">
                <a:solidFill>
                  <a:schemeClr val="dk1"/>
                </a:solidFill>
                <a:latin typeface="Poppins"/>
                <a:ea typeface="Poppins"/>
                <a:cs typeface="Poppins"/>
                <a:sym typeface="Poppins"/>
              </a:rPr>
              <a:t>2010s</a:t>
            </a:r>
            <a:r>
              <a:rPr b="0" i="0" lang="en-US" sz="2000" u="none" cap="none" strike="noStrike">
                <a:solidFill>
                  <a:schemeClr val="dk1"/>
                </a:solidFill>
                <a:latin typeface="Poppins"/>
                <a:ea typeface="Poppins"/>
                <a:cs typeface="Poppins"/>
                <a:sym typeface="Poppins"/>
              </a:rPr>
              <a:t> ushered in the </a:t>
            </a:r>
            <a:r>
              <a:rPr b="1" i="0" lang="en-US" sz="2000" u="none" cap="none" strike="noStrike">
                <a:solidFill>
                  <a:schemeClr val="dk1"/>
                </a:solidFill>
                <a:latin typeface="Poppins"/>
                <a:ea typeface="Poppins"/>
                <a:cs typeface="Poppins"/>
                <a:sym typeface="Poppins"/>
              </a:rPr>
              <a:t>Big Data </a:t>
            </a:r>
            <a:r>
              <a:rPr b="0" i="0" lang="en-US" sz="2000" u="none" cap="none" strike="noStrike">
                <a:solidFill>
                  <a:schemeClr val="dk1"/>
                </a:solidFill>
                <a:latin typeface="Poppins"/>
                <a:ea typeface="Poppins"/>
                <a:cs typeface="Poppins"/>
                <a:sym typeface="Poppins"/>
              </a:rPr>
              <a:t>era. Technologies like </a:t>
            </a:r>
            <a:r>
              <a:rPr b="1" i="0" lang="en-US" sz="2000" u="none" cap="none" strike="noStrike">
                <a:solidFill>
                  <a:schemeClr val="dk1"/>
                </a:solidFill>
                <a:latin typeface="Poppins"/>
                <a:ea typeface="Poppins"/>
                <a:cs typeface="Poppins"/>
                <a:sym typeface="Poppins"/>
              </a:rPr>
              <a:t>NoSQL databases </a:t>
            </a:r>
            <a:r>
              <a:rPr b="0" i="0" lang="en-US" sz="2000" u="none" cap="none" strike="noStrike">
                <a:solidFill>
                  <a:schemeClr val="dk1"/>
                </a:solidFill>
                <a:latin typeface="Poppins"/>
                <a:ea typeface="Poppins"/>
                <a:cs typeface="Poppins"/>
                <a:sym typeface="Poppins"/>
              </a:rPr>
              <a:t>emerged to address </a:t>
            </a:r>
            <a:r>
              <a:rPr b="1" i="0" lang="en-US" sz="2000" u="none" cap="none" strike="noStrike">
                <a:solidFill>
                  <a:schemeClr val="dk1"/>
                </a:solidFill>
                <a:latin typeface="Poppins"/>
                <a:ea typeface="Poppins"/>
                <a:cs typeface="Poppins"/>
                <a:sym typeface="Poppins"/>
              </a:rPr>
              <a:t>unstructured data </a:t>
            </a:r>
            <a:r>
              <a:rPr b="0" i="0" lang="en-US" sz="2000" u="none" cap="none" strike="noStrike">
                <a:solidFill>
                  <a:schemeClr val="dk1"/>
                </a:solidFill>
                <a:latin typeface="Poppins"/>
                <a:ea typeface="Poppins"/>
                <a:cs typeface="Poppins"/>
                <a:sym typeface="Poppins"/>
              </a:rPr>
              <a:t>challenges. There was advancements in analytics capabilities which enhanced organizations’ decision making from vast amounts of data.</a:t>
            </a:r>
            <a:endParaRPr/>
          </a:p>
        </p:txBody>
      </p:sp>
      <p:sp>
        <p:nvSpPr>
          <p:cNvPr id="201" name="Google Shape;201;p7"/>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02" name="Google Shape;202;p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Evolution of Data Warehousing</a:t>
            </a:r>
            <a:endParaRPr/>
          </a:p>
        </p:txBody>
      </p:sp>
      <p:cxnSp>
        <p:nvCxnSpPr>
          <p:cNvPr id="203" name="Google Shape;203;p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8"/>
          <p:cNvSpPr txBox="1"/>
          <p:nvPr/>
        </p:nvSpPr>
        <p:spPr>
          <a:xfrm>
            <a:off x="68094" y="1017382"/>
            <a:ext cx="11566185" cy="4537107"/>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Refers to raw facts and figures that can be processed or analyzed to derive information. </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Warehouse </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 large building or facility used for the storage of goods and materials. It serves as a central location for receiving, storing, and distributing products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warehouse</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This is a data management system that stores current and historical data from multiple sources in a business-friendly manner for easier insights and reporting. </a:t>
            </a:r>
            <a:endParaRPr/>
          </a:p>
        </p:txBody>
      </p:sp>
      <p:sp>
        <p:nvSpPr>
          <p:cNvPr id="209" name="Google Shape;209;p8"/>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10" name="Google Shape;210;p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What is a Data Warehouse?</a:t>
            </a:r>
            <a:endParaRPr/>
          </a:p>
        </p:txBody>
      </p:sp>
      <p:cxnSp>
        <p:nvCxnSpPr>
          <p:cNvPr id="211" name="Google Shape;211;p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9"/>
          <p:cNvSpPr txBox="1"/>
          <p:nvPr/>
        </p:nvSpPr>
        <p:spPr>
          <a:xfrm>
            <a:off x="68094" y="1017382"/>
            <a:ext cx="11566185" cy="413658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warehouses are primarily used for business intelligence (BI), reporting, and data analysis, enabling quick and easy analysis of business data from operational systems like inventory management system.</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They provide insights that are difficult to obtain from transactional databases, such as total monthly revenues generated by each salesperson for each product category</a:t>
            </a:r>
            <a:endParaRPr b="0" i="0" sz="2000" u="none" cap="none" strike="noStrike">
              <a:solidFill>
                <a:schemeClr val="dk1"/>
              </a:solidFill>
              <a:latin typeface="Poppins"/>
              <a:ea typeface="Poppins"/>
              <a:cs typeface="Poppins"/>
              <a:sym typeface="Poppins"/>
            </a:endParaRPr>
          </a:p>
        </p:txBody>
      </p:sp>
      <p:sp>
        <p:nvSpPr>
          <p:cNvPr id="217" name="Google Shape;217;p9"/>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18" name="Google Shape;218;p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What is a Data Warehouse?</a:t>
            </a:r>
            <a:endParaRPr/>
          </a:p>
        </p:txBody>
      </p:sp>
      <p:cxnSp>
        <p:nvCxnSpPr>
          <p:cNvPr id="219" name="Google Shape;219;p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0"/>
          <p:cNvSpPr txBox="1"/>
          <p:nvPr/>
        </p:nvSpPr>
        <p:spPr>
          <a:xfrm>
            <a:off x="126462" y="984732"/>
            <a:ext cx="11566185" cy="4608668"/>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Data warehouse; </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Provides a central platform for historical data storage</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Enhances decision-making through data analysis and reporting</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Offers  a single source of truth for an organization, combining data from multiple systems</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Acts  as a foundation for business intelligence applications, allowing the integration of various analytical tools.</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Allows users to analyze data from various perspectives, facilitating deeper insights into business operations.</a:t>
            </a:r>
            <a:endParaRPr/>
          </a:p>
        </p:txBody>
      </p:sp>
      <p:sp>
        <p:nvSpPr>
          <p:cNvPr id="225" name="Google Shape;225;p1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The purpose of a Data Warehouse</a:t>
            </a:r>
            <a:endParaRPr/>
          </a:p>
        </p:txBody>
      </p:sp>
      <p:cxnSp>
        <p:nvCxnSpPr>
          <p:cNvPr id="226" name="Google Shape;226;p1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27" name="Google Shape;227;p10"/>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1"/>
          <p:cNvSpPr txBox="1"/>
          <p:nvPr/>
        </p:nvSpPr>
        <p:spPr>
          <a:xfrm>
            <a:off x="77822" y="1027107"/>
            <a:ext cx="11595369" cy="452738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Subject-oriented</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Data in a data warehouse is organized around key business subjects such as </a:t>
            </a:r>
            <a:r>
              <a:rPr b="1" i="0" lang="en-US" sz="2000" u="none" cap="none" strike="noStrike">
                <a:solidFill>
                  <a:srgbClr val="262626"/>
                </a:solidFill>
                <a:latin typeface="Poppins"/>
                <a:ea typeface="Poppins"/>
                <a:cs typeface="Poppins"/>
                <a:sym typeface="Poppins"/>
              </a:rPr>
              <a:t>customer data</a:t>
            </a:r>
            <a:r>
              <a:rPr b="0" i="0" lang="en-US" sz="2000" u="none" cap="none" strike="noStrike">
                <a:solidFill>
                  <a:srgbClr val="262626"/>
                </a:solidFill>
                <a:latin typeface="Poppins"/>
                <a:ea typeface="Poppins"/>
                <a:cs typeface="Poppins"/>
                <a:sym typeface="Poppins"/>
              </a:rPr>
              <a:t>, </a:t>
            </a:r>
            <a:r>
              <a:rPr b="1" i="0" lang="en-US" sz="2000" u="none" cap="none" strike="noStrike">
                <a:solidFill>
                  <a:srgbClr val="262626"/>
                </a:solidFill>
                <a:latin typeface="Poppins"/>
                <a:ea typeface="Poppins"/>
                <a:cs typeface="Poppins"/>
                <a:sym typeface="Poppins"/>
              </a:rPr>
              <a:t>sales</a:t>
            </a:r>
            <a:r>
              <a:rPr b="0" i="0" lang="en-US" sz="2000" u="none" cap="none" strike="noStrike">
                <a:solidFill>
                  <a:srgbClr val="262626"/>
                </a:solidFill>
                <a:latin typeface="Poppins"/>
                <a:ea typeface="Poppins"/>
                <a:cs typeface="Poppins"/>
                <a:sym typeface="Poppins"/>
              </a:rPr>
              <a:t>, or </a:t>
            </a:r>
            <a:r>
              <a:rPr b="1" i="0" lang="en-US" sz="2000" u="none" cap="none" strike="noStrike">
                <a:solidFill>
                  <a:srgbClr val="262626"/>
                </a:solidFill>
                <a:latin typeface="Poppins"/>
                <a:ea typeface="Poppins"/>
                <a:cs typeface="Poppins"/>
                <a:sym typeface="Poppins"/>
              </a:rPr>
              <a:t>inventory</a:t>
            </a:r>
            <a:r>
              <a:rPr b="0" i="0" lang="en-US" sz="2000" u="none" cap="none" strike="noStrike">
                <a:solidFill>
                  <a:srgbClr val="262626"/>
                </a:solidFill>
                <a:latin typeface="Poppins"/>
                <a:ea typeface="Poppins"/>
                <a:cs typeface="Poppins"/>
                <a:sym typeface="Poppins"/>
              </a:rPr>
              <a:t> rather than specific applications. Therefore, </a:t>
            </a:r>
            <a:r>
              <a:rPr b="0" i="0" lang="en-US" sz="2000" u="none" cap="none" strike="noStrike">
                <a:solidFill>
                  <a:schemeClr val="dk1"/>
                </a:solidFill>
                <a:latin typeface="Poppins"/>
                <a:ea typeface="Poppins"/>
                <a:cs typeface="Poppins"/>
                <a:sym typeface="Poppins"/>
              </a:rPr>
              <a:t>instead of having data scattered across various operational systems, data warehouse consolidates all sales-related information in one place, making it easier to analyze trends and patterns.</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Integrated</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A data warehouse integrates data from multiple sources like ERP, CRM system and e-commerce platform, ensuring consistency in how data is represented. This includes standardizing units of measurement and formats.</a:t>
            </a:r>
            <a:endParaRPr/>
          </a:p>
        </p:txBody>
      </p:sp>
      <p:sp>
        <p:nvSpPr>
          <p:cNvPr id="233" name="Google Shape;233;p1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Features of a Data Warehouse</a:t>
            </a:r>
            <a:endParaRPr/>
          </a:p>
        </p:txBody>
      </p:sp>
      <p:cxnSp>
        <p:nvCxnSpPr>
          <p:cNvPr id="234" name="Google Shape;234;p1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35" name="Google Shape;235;p11"/>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2"/>
          <p:cNvSpPr txBox="1"/>
          <p:nvPr/>
        </p:nvSpPr>
        <p:spPr>
          <a:xfrm>
            <a:off x="58366" y="1087069"/>
            <a:ext cx="11566185" cy="403940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For instance, data warehouse combines customer purchase history from the e-commerce site with customer feedback from the CRM, providing a comprehensive view of customer behavior.</a:t>
            </a:r>
            <a:endParaRPr b="1"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Non-volatile</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Once data is loaded into a data warehouse, it remains stable and is not changed or deleted. For example, </a:t>
            </a:r>
            <a:r>
              <a:rPr b="0" i="0" lang="en-US" sz="2000" u="none" cap="none" strike="noStrike">
                <a:solidFill>
                  <a:schemeClr val="dk1"/>
                </a:solidFill>
                <a:latin typeface="Poppins"/>
                <a:ea typeface="Poppins"/>
                <a:cs typeface="Poppins"/>
                <a:sym typeface="Poppins"/>
              </a:rPr>
              <a:t>If a customer’s purchase record is stored, it will not be altered; instead, new transactions will be added.</a:t>
            </a:r>
            <a:r>
              <a:rPr b="0" i="0" lang="en-US" sz="2000" u="none" cap="none" strike="noStrike">
                <a:solidFill>
                  <a:srgbClr val="262626"/>
                </a:solidFill>
                <a:latin typeface="Poppins"/>
                <a:ea typeface="Poppins"/>
                <a:cs typeface="Poppins"/>
                <a:sym typeface="Poppins"/>
              </a:rPr>
              <a:t> </a:t>
            </a:r>
            <a:r>
              <a:rPr b="0" i="0" lang="en-US" sz="2000" u="none" cap="none" strike="noStrike">
                <a:solidFill>
                  <a:schemeClr val="dk1"/>
                </a:solidFill>
                <a:latin typeface="Poppins"/>
                <a:ea typeface="Poppins"/>
                <a:cs typeface="Poppins"/>
                <a:sym typeface="Poppins"/>
              </a:rPr>
              <a:t>This stability allows consistent reporting and analysis over time.</a:t>
            </a:r>
            <a:endParaRPr b="0" i="0" sz="2000" u="none" cap="none" strike="noStrike">
              <a:solidFill>
                <a:srgbClr val="262626"/>
              </a:solidFill>
              <a:latin typeface="Poppins"/>
              <a:ea typeface="Poppins"/>
              <a:cs typeface="Poppins"/>
              <a:sym typeface="Poppins"/>
            </a:endParaRPr>
          </a:p>
        </p:txBody>
      </p:sp>
      <p:sp>
        <p:nvSpPr>
          <p:cNvPr id="241" name="Google Shape;241;p1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Features of a Data Warehouse Cont’d…...</a:t>
            </a:r>
            <a:endParaRPr/>
          </a:p>
        </p:txBody>
      </p:sp>
      <p:cxnSp>
        <p:nvCxnSpPr>
          <p:cNvPr id="242" name="Google Shape;242;p1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43" name="Google Shape;243;p12"/>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3"/>
          <p:cNvSpPr txBox="1"/>
          <p:nvPr/>
        </p:nvSpPr>
        <p:spPr>
          <a:xfrm>
            <a:off x="77822" y="1029112"/>
            <a:ext cx="11566186" cy="369080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Time-variant</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Data in a data warehouse is stored with historical context, allowing businesses to analyze trends and changes over time. This time-variant nature is essential for understanding how data evolves.</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For instance, a financial institution might keep records of transactions for the past ten years. This allows analysts to track changes in customer spending habits or assess the performance of financial products over different periods.</a:t>
            </a:r>
            <a:endParaRPr b="0" i="0" sz="2000" u="none" cap="none" strike="noStrike">
              <a:solidFill>
                <a:srgbClr val="262626"/>
              </a:solidFill>
              <a:latin typeface="Poppins"/>
              <a:ea typeface="Poppins"/>
              <a:cs typeface="Poppins"/>
              <a:sym typeface="Poppins"/>
            </a:endParaRPr>
          </a:p>
        </p:txBody>
      </p:sp>
      <p:sp>
        <p:nvSpPr>
          <p:cNvPr id="249" name="Google Shape;249;p13"/>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50" name="Google Shape;250;p1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Features of a Data Warehouse Cont’d…...</a:t>
            </a:r>
            <a:endParaRPr/>
          </a:p>
        </p:txBody>
      </p:sp>
      <p:cxnSp>
        <p:nvCxnSpPr>
          <p:cNvPr id="251" name="Google Shape;251;p1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4"/>
          <p:cNvSpPr txBox="1"/>
          <p:nvPr/>
        </p:nvSpPr>
        <p:spPr>
          <a:xfrm>
            <a:off x="107006" y="1032809"/>
            <a:ext cx="11575915" cy="456058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Data warehouses enable organizations to make data-driven decisions by providing insights into business trends and operational performance.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It integrates data from various departments for example Marketing, sales  and finance into one place, providing a holistic view of the business.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Unlike operational systems, a data warehouse offers the capability to track data over time, facilitating comprehensive trend analysis and forecasting. This historical perspective allows organizations to identify patterns and changes in data, enabling them to make informed decisions based on past performance. </a:t>
            </a:r>
            <a:endParaRPr/>
          </a:p>
          <a:p>
            <a:pPr indent="-25400" lvl="0" marL="228600" marR="0" rtl="0" algn="l">
              <a:lnSpc>
                <a:spcPct val="150000"/>
              </a:lnSpc>
              <a:spcBef>
                <a:spcPts val="1000"/>
              </a:spcBef>
              <a:spcAft>
                <a:spcPts val="0"/>
              </a:spcAft>
              <a:buClr>
                <a:srgbClr val="74A2CD"/>
              </a:buClr>
              <a:buSzPts val="3200"/>
              <a:buFont typeface="Arial"/>
              <a:buNone/>
            </a:pPr>
            <a:r>
              <a:t/>
            </a:r>
            <a:endParaRPr b="0" i="0" sz="2000" u="none" cap="none" strike="noStrike">
              <a:solidFill>
                <a:schemeClr val="dk1"/>
              </a:solidFill>
              <a:latin typeface="Poppins"/>
              <a:ea typeface="Poppins"/>
              <a:cs typeface="Poppins"/>
              <a:sym typeface="Poppins"/>
            </a:endParaRPr>
          </a:p>
        </p:txBody>
      </p:sp>
      <p:sp>
        <p:nvSpPr>
          <p:cNvPr id="257" name="Google Shape;257;p14"/>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58" name="Google Shape;258;p1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Why Create a Data Warehouse?</a:t>
            </a:r>
            <a:endParaRPr/>
          </a:p>
        </p:txBody>
      </p:sp>
      <p:cxnSp>
        <p:nvCxnSpPr>
          <p:cNvPr id="259" name="Google Shape;259;p1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5"/>
          <p:cNvSpPr txBox="1"/>
          <p:nvPr/>
        </p:nvSpPr>
        <p:spPr>
          <a:xfrm>
            <a:off x="68095" y="1032808"/>
            <a:ext cx="11585643" cy="447303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Since the data warehouse is optimized for analytical queries, reports can be generated much faster than querying transactional systems. Hence,  data warehouse improves query performance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 data warehouse serves as a single source of truth, consolidating data from various sources into one central location. This eliminates data silos, making it easier for organizations to access and analyze their information.</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Data warehouse through the ETL (Extract, Transform, Load) process ensures that data is consistent and standardized across the organization, reducing inconsistencies.</a:t>
            </a:r>
            <a:endParaRPr/>
          </a:p>
          <a:p>
            <a:pPr indent="-25400" lvl="0" marL="228600" marR="0" rtl="0" algn="l">
              <a:lnSpc>
                <a:spcPct val="150000"/>
              </a:lnSpc>
              <a:spcBef>
                <a:spcPts val="1000"/>
              </a:spcBef>
              <a:spcAft>
                <a:spcPts val="0"/>
              </a:spcAft>
              <a:buClr>
                <a:srgbClr val="74A2CD"/>
              </a:buClr>
              <a:buSzPts val="3200"/>
              <a:buFont typeface="Arial"/>
              <a:buNone/>
            </a:pPr>
            <a:r>
              <a:t/>
            </a:r>
            <a:endParaRPr b="0" i="0" sz="2000" u="none" cap="none" strike="noStrike">
              <a:solidFill>
                <a:schemeClr val="dk1"/>
              </a:solidFill>
              <a:latin typeface="Poppins"/>
              <a:ea typeface="Poppins"/>
              <a:cs typeface="Poppins"/>
              <a:sym typeface="Poppins"/>
            </a:endParaRPr>
          </a:p>
        </p:txBody>
      </p:sp>
      <p:sp>
        <p:nvSpPr>
          <p:cNvPr id="265" name="Google Shape;265;p15"/>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66" name="Google Shape;266;p1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Why Create a Data Warehouse? Cont’d……</a:t>
            </a:r>
            <a:endParaRPr/>
          </a:p>
        </p:txBody>
      </p:sp>
      <p:cxnSp>
        <p:nvCxnSpPr>
          <p:cNvPr id="267" name="Google Shape;267;p1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6"/>
          <p:cNvSpPr txBox="1"/>
          <p:nvPr/>
        </p:nvSpPr>
        <p:spPr>
          <a:xfrm>
            <a:off x="68097" y="1019070"/>
            <a:ext cx="11614826" cy="408794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warehouse facilitates online analytical processing (OLAP) and data mining, enabling organizations to perform multidimensional analysis and discover patterns or insights that might not be apparent in raw data.</a:t>
            </a:r>
            <a:endParaRPr b="1"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A data warehouse promotes collaboration across departments by providing a unified view of data. This ensures that different teams work with the same information, fostering alignment and cooperation.</a:t>
            </a:r>
            <a:endParaRPr/>
          </a:p>
        </p:txBody>
      </p:sp>
      <p:sp>
        <p:nvSpPr>
          <p:cNvPr id="273" name="Google Shape;273;p16"/>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74" name="Google Shape;274;p1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Why Create a Data Warehouse? Cont’d……</a:t>
            </a:r>
            <a:endParaRPr/>
          </a:p>
        </p:txBody>
      </p:sp>
      <p:cxnSp>
        <p:nvCxnSpPr>
          <p:cNvPr id="275" name="Google Shape;275;p1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7"/>
          <p:cNvSpPr txBox="1"/>
          <p:nvPr/>
        </p:nvSpPr>
        <p:spPr>
          <a:xfrm>
            <a:off x="126462" y="947173"/>
            <a:ext cx="11566184" cy="4724045"/>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integration </a:t>
            </a:r>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Combining data from disparate sources like CRM, ERP, and external systems is complex due to differences in formats, structures, and naming conventions.</a:t>
            </a:r>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quality </a:t>
            </a:r>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Ensuring clean, accurate, and consistent data from different sources is a challenge. Data cleansing and transformation must address missing or incorrect values.</a:t>
            </a:r>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Scalability </a:t>
            </a:r>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As data grows, maintaining the performance of a data warehouse can becomes challenging. So, designing for scalability from the outset is crucial for large organizations.</a:t>
            </a:r>
            <a:endParaRPr b="0" i="0" sz="2000" u="none" cap="none" strike="noStrike">
              <a:solidFill>
                <a:schemeClr val="dk1"/>
              </a:solidFill>
              <a:latin typeface="Poppins"/>
              <a:ea typeface="Poppins"/>
              <a:cs typeface="Poppins"/>
              <a:sym typeface="Poppins"/>
            </a:endParaRPr>
          </a:p>
        </p:txBody>
      </p:sp>
      <p:sp>
        <p:nvSpPr>
          <p:cNvPr id="281" name="Google Shape;281;p17"/>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82" name="Google Shape;282;p1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Challenges While Creating a Data warehouse</a:t>
            </a:r>
            <a:endParaRPr/>
          </a:p>
        </p:txBody>
      </p:sp>
      <p:cxnSp>
        <p:nvCxnSpPr>
          <p:cNvPr id="283" name="Google Shape;283;p1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8"/>
          <p:cNvSpPr txBox="1"/>
          <p:nvPr/>
        </p:nvSpPr>
        <p:spPr>
          <a:xfrm>
            <a:off x="155643" y="979766"/>
            <a:ext cx="11566187" cy="4613643"/>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ETL (Extract, Transform, Load) process complexity </a:t>
            </a:r>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The process of extracting data from various systems, transforming it for consistency, and loading it into the warehouse can be time-consuming and resource-intensive.</a:t>
            </a:r>
            <a:endParaRPr b="1" i="0" sz="2000" u="none" cap="none" strike="noStrike">
              <a:solidFill>
                <a:schemeClr val="dk1"/>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High costs</a:t>
            </a:r>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Building and maintaining a data warehouse can be expensive due to hardware, software, ETL tools, and skilled personnel needed for implementation and management.</a:t>
            </a:r>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governance</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Ensuring proper governance, including data privacy, security, and compliance, requires comprehensive policies and monitoring processes.</a:t>
            </a:r>
            <a:endParaRPr b="0" i="0" sz="2000" u="none" cap="none" strike="noStrike">
              <a:solidFill>
                <a:schemeClr val="dk1"/>
              </a:solidFill>
              <a:latin typeface="Poppins"/>
              <a:ea typeface="Poppins"/>
              <a:cs typeface="Poppins"/>
              <a:sym typeface="Poppins"/>
            </a:endParaRPr>
          </a:p>
        </p:txBody>
      </p:sp>
      <p:sp>
        <p:nvSpPr>
          <p:cNvPr id="289" name="Google Shape;289;p18"/>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90" name="Google Shape;290;p1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Challenges While Creating a Data warehouse……</a:t>
            </a:r>
            <a:endParaRPr/>
          </a:p>
        </p:txBody>
      </p:sp>
      <p:cxnSp>
        <p:nvCxnSpPr>
          <p:cNvPr id="291" name="Google Shape;291;p1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9"/>
          <p:cNvSpPr txBox="1"/>
          <p:nvPr/>
        </p:nvSpPr>
        <p:spPr>
          <a:xfrm>
            <a:off x="68096" y="1047412"/>
            <a:ext cx="11566185" cy="4062782"/>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These systems manage transaction-oriented applications, typically for data entry and retrieval transaction processing. They are designed to handle a large number of short transactions quickly and efficiently over the network.</a:t>
            </a:r>
            <a:endParaRPr/>
          </a:p>
          <a:p>
            <a:pPr indent="0" lvl="0" marL="0" marR="0" rtl="0" algn="l">
              <a:lnSpc>
                <a:spcPct val="150000"/>
              </a:lnSpc>
              <a:spcBef>
                <a:spcPts val="800"/>
              </a:spcBef>
              <a:spcAft>
                <a:spcPts val="0"/>
              </a:spcAft>
              <a:buClr>
                <a:srgbClr val="74A2CD"/>
              </a:buClr>
              <a:buSzPts val="3200"/>
              <a:buFont typeface="Arial"/>
              <a:buNone/>
            </a:pPr>
            <a:r>
              <a:rPr b="1" i="0" lang="en-US" sz="2000" u="none" cap="none" strike="noStrike">
                <a:solidFill>
                  <a:srgbClr val="262626"/>
                </a:solidFill>
                <a:latin typeface="Poppins"/>
                <a:ea typeface="Poppins"/>
                <a:cs typeface="Poppins"/>
                <a:sym typeface="Poppins"/>
              </a:rPr>
              <a:t>Examples of OLTP Systems</a:t>
            </a:r>
            <a:endParaRPr b="1"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Inventory Management System that tracks stock and manage orders</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The Banking System used for processing deposits, withdrawals and account inquires</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Retail Point of Sales (POS) Systems for sales transactions, returns and inventory updates.</a:t>
            </a:r>
            <a:endParaRPr/>
          </a:p>
        </p:txBody>
      </p:sp>
      <p:sp>
        <p:nvSpPr>
          <p:cNvPr id="297" name="Google Shape;297;p19"/>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298" name="Google Shape;298;p1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Online Transaction Processing (OLTP)</a:t>
            </a:r>
            <a:endParaRPr/>
          </a:p>
        </p:txBody>
      </p:sp>
      <p:cxnSp>
        <p:nvCxnSpPr>
          <p:cNvPr id="299" name="Google Shape;299;p1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0"/>
          <p:cNvSpPr txBox="1"/>
          <p:nvPr/>
        </p:nvSpPr>
        <p:spPr>
          <a:xfrm>
            <a:off x="77822" y="1045254"/>
            <a:ext cx="11566185" cy="447033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Real-time processing</a:t>
            </a:r>
            <a:r>
              <a:rPr b="0" i="0" lang="en-US" sz="2000" u="none" cap="none" strike="noStrike">
                <a:solidFill>
                  <a:schemeClr val="dk1"/>
                </a:solidFill>
                <a:latin typeface="Poppins"/>
                <a:ea typeface="Poppins"/>
                <a:cs typeface="Poppins"/>
                <a:sym typeface="Poppins"/>
              </a:rPr>
              <a:t>. </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OLTP systems process transactions in real-time, ensuring immediate data updates and availability.</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High transaction volume</a:t>
            </a:r>
            <a:r>
              <a:rPr b="0" i="0" lang="en-US" sz="2000" u="none" cap="none" strike="noStrike">
                <a:solidFill>
                  <a:schemeClr val="dk1"/>
                </a:solidFill>
                <a:latin typeface="Poppins"/>
                <a:ea typeface="Poppins"/>
                <a:cs typeface="Poppins"/>
                <a:sym typeface="Poppins"/>
              </a:rPr>
              <a:t>. </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The OLTP systems are capable of handling a large number of transactions simultaneously, often involving thousands of users.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Short response time</a:t>
            </a:r>
            <a:r>
              <a:rPr b="0" i="0" lang="en-US" sz="2000" u="none" cap="none" strike="noStrike">
                <a:solidFill>
                  <a:schemeClr val="dk1"/>
                </a:solidFill>
                <a:latin typeface="Poppins"/>
                <a:ea typeface="Poppins"/>
                <a:cs typeface="Poppins"/>
                <a:sym typeface="Poppins"/>
              </a:rPr>
              <a:t>. </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They’re designed for quick transaction processing to ensure minimal wait times for users.</a:t>
            </a:r>
            <a:endParaRPr/>
          </a:p>
        </p:txBody>
      </p:sp>
      <p:sp>
        <p:nvSpPr>
          <p:cNvPr id="305" name="Google Shape;305;p20"/>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06" name="Google Shape;306;p2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Characteristics of OLTP</a:t>
            </a:r>
            <a:endParaRPr/>
          </a:p>
        </p:txBody>
      </p:sp>
      <p:cxnSp>
        <p:nvCxnSpPr>
          <p:cNvPr id="307" name="Google Shape;307;p2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1"/>
          <p:cNvSpPr txBox="1"/>
          <p:nvPr/>
        </p:nvSpPr>
        <p:spPr>
          <a:xfrm>
            <a:off x="48641" y="1025797"/>
            <a:ext cx="11605096" cy="455786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Support for business operations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OLTP systems are important for day-to-day business functions, enabling organizations to manage transactions effectively and respond quickly to customer needs.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Facilitation of reporting and analysis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While OLTP is not designed for complex queries, it provides accurate and up-to-date data that can be used for reporting and basic analysis.</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Support for concurrent users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Enables multiple users to perform transactions simultaneously without performance loss</a:t>
            </a:r>
            <a:endParaRPr b="0" i="0" sz="2000" u="none" cap="none" strike="noStrike">
              <a:solidFill>
                <a:schemeClr val="dk1"/>
              </a:solidFill>
              <a:latin typeface="Poppins"/>
              <a:ea typeface="Poppins"/>
              <a:cs typeface="Poppins"/>
              <a:sym typeface="Poppins"/>
            </a:endParaRPr>
          </a:p>
        </p:txBody>
      </p:sp>
      <p:sp>
        <p:nvSpPr>
          <p:cNvPr id="313" name="Google Shape;313;p21"/>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14" name="Google Shape;314;p2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Benefits of OLTP</a:t>
            </a:r>
            <a:endParaRPr/>
          </a:p>
        </p:txBody>
      </p:sp>
      <p:cxnSp>
        <p:nvCxnSpPr>
          <p:cNvPr id="315" name="Google Shape;315;p2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2"/>
          <p:cNvSpPr txBox="1"/>
          <p:nvPr/>
        </p:nvSpPr>
        <p:spPr>
          <a:xfrm>
            <a:off x="48641" y="1035525"/>
            <a:ext cx="11605096" cy="455786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Improved customer satisfaction</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OLTP systems enhances user experience with quick and reliable transaction processing.</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High throughput</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The systems are capable of handling a large volume of transactions simultaneously.</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integrity</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OLTP system maintains accuracy and consistency.</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Robust security features</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OLTP systems protects sensitive transaction data and ensures compliance with regulations.</a:t>
            </a:r>
            <a:endParaRPr/>
          </a:p>
        </p:txBody>
      </p:sp>
      <p:sp>
        <p:nvSpPr>
          <p:cNvPr id="321" name="Google Shape;321;p22"/>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22" name="Google Shape;322;p2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Benefits of OLTP Cont’d…..</a:t>
            </a:r>
            <a:endParaRPr/>
          </a:p>
        </p:txBody>
      </p:sp>
      <p:cxnSp>
        <p:nvCxnSpPr>
          <p:cNvPr id="323" name="Google Shape;323;p2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3"/>
          <p:cNvSpPr txBox="1"/>
          <p:nvPr/>
        </p:nvSpPr>
        <p:spPr>
          <a:xfrm>
            <a:off x="0" y="1023091"/>
            <a:ext cx="11692647" cy="454113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Not suitable for complex queries</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OLTP systems are not designed for complex analytical queries or large-scale data analysis.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Limited historical data</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Primarily focuses on current transactions, often lacking historical data for trend analysis.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Difficulty in handling large data volumes</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OLTP systems can struggle when the data exceeds the designed capacity,</a:t>
            </a:r>
            <a:endParaRPr/>
          </a:p>
        </p:txBody>
      </p:sp>
      <p:sp>
        <p:nvSpPr>
          <p:cNvPr id="329" name="Google Shape;329;p23"/>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30" name="Google Shape;330;p2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Limitations of OLTP</a:t>
            </a:r>
            <a:endParaRPr/>
          </a:p>
        </p:txBody>
      </p:sp>
      <p:cxnSp>
        <p:nvCxnSpPr>
          <p:cNvPr id="331" name="Google Shape;331;p2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4"/>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37" name="Google Shape;337;p2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Similarities Between OLTP and Data Warehouse</a:t>
            </a:r>
            <a:endParaRPr/>
          </a:p>
        </p:txBody>
      </p:sp>
      <p:cxnSp>
        <p:nvCxnSpPr>
          <p:cNvPr id="338" name="Google Shape;338;p2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39" name="Google Shape;339;p24"/>
          <p:cNvSpPr txBox="1"/>
          <p:nvPr/>
        </p:nvSpPr>
        <p:spPr>
          <a:xfrm>
            <a:off x="87551" y="1023091"/>
            <a:ext cx="11585643" cy="454113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Much as OLTP and data warehousing serve different functions, they share foundational elements in data management and support for organizational objectives </a:t>
            </a:r>
            <a:endParaRPr b="1" i="0" sz="2000" u="none" cap="none" strike="noStrike">
              <a:solidFill>
                <a:schemeClr val="dk1"/>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management</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Both systems manage data, ensuring accuracy, consistency, and integrity.</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quality assurance</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Both emphasize the importance of data quality and accuracy in their operations.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User access</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Both systems allow users to access data, although for different purposes (transactional vs. Analytical).</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5"/>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45" name="Google Shape;345;p2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Similarities Between OLTP and Data Warehouse</a:t>
            </a:r>
            <a:endParaRPr/>
          </a:p>
        </p:txBody>
      </p:sp>
      <p:cxnSp>
        <p:nvCxnSpPr>
          <p:cNvPr id="346" name="Google Shape;346;p2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47" name="Google Shape;347;p25"/>
          <p:cNvSpPr txBox="1"/>
          <p:nvPr/>
        </p:nvSpPr>
        <p:spPr>
          <a:xfrm>
            <a:off x="0" y="1023091"/>
            <a:ext cx="11692647" cy="454113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Integration with other systems</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Both can integrate with other applications and systems to facilitate data flow and enhance functionality.</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Database technology</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Both utilize database management systems (DBMS) to store and retrieve data.</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Performance optimization</a:t>
            </a:r>
            <a:br>
              <a:rPr b="0" i="0" lang="en-US" sz="2000" u="none" cap="none" strike="noStrike">
                <a:solidFill>
                  <a:schemeClr val="dk1"/>
                </a:solidFill>
                <a:latin typeface="Poppins"/>
                <a:ea typeface="Poppins"/>
                <a:cs typeface="Poppins"/>
                <a:sym typeface="Poppins"/>
              </a:rPr>
            </a:br>
            <a:r>
              <a:rPr b="0" i="0" lang="en-US" sz="2000" u="none" cap="none" strike="noStrike">
                <a:solidFill>
                  <a:schemeClr val="dk1"/>
                </a:solidFill>
                <a:latin typeface="Poppins"/>
                <a:ea typeface="Poppins"/>
                <a:cs typeface="Poppins"/>
                <a:sym typeface="Poppins"/>
              </a:rPr>
              <a:t>Both systems require performance tuning to ensure efficient data processing and retrieval.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graphicFrame>
        <p:nvGraphicFramePr>
          <p:cNvPr id="352" name="Google Shape;352;p26"/>
          <p:cNvGraphicFramePr/>
          <p:nvPr/>
        </p:nvGraphicFramePr>
        <p:xfrm>
          <a:off x="126462" y="1077045"/>
          <a:ext cx="3000000" cy="3000000"/>
        </p:xfrm>
        <a:graphic>
          <a:graphicData uri="http://schemas.openxmlformats.org/drawingml/2006/table">
            <a:tbl>
              <a:tblPr bandRow="1" firstCol="1" firstRow="1">
                <a:noFill/>
                <a:tableStyleId>{A5FA7F39-4D43-4D26-983A-B9E7201001E3}</a:tableStyleId>
              </a:tblPr>
              <a:tblGrid>
                <a:gridCol w="2383275"/>
                <a:gridCol w="5256175"/>
                <a:gridCol w="3819725"/>
              </a:tblGrid>
              <a:tr h="494150">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Features</a:t>
                      </a:r>
                      <a:endParaRPr/>
                    </a:p>
                  </a:txBody>
                  <a:tcPr marT="9525" marB="9525" marR="9525" marL="9525" anchor="ctr"/>
                </a:tc>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OLTP (Online Transaction Processing)</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Data Warehousing</a:t>
                      </a:r>
                      <a:endParaRPr/>
                    </a:p>
                  </a:txBody>
                  <a:tcPr marT="9525" marB="9525" marR="9525" marL="9525" anchor="ctr"/>
                </a:tc>
              </a:tr>
              <a:tr h="126797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Purpose</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Supports daily transaction processing and operational tasks.</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Facilitates analytical processing and reporting.</a:t>
                      </a:r>
                      <a:endParaRPr sz="2000" u="none" cap="none" strike="noStrike">
                        <a:latin typeface="Poppins"/>
                        <a:ea typeface="Poppins"/>
                        <a:cs typeface="Poppins"/>
                        <a:sym typeface="Poppins"/>
                      </a:endParaRPr>
                    </a:p>
                  </a:txBody>
                  <a:tcPr marT="9525" marB="9525" marR="9525" marL="9525" anchor="ctr"/>
                </a:tc>
              </a:tr>
              <a:tr h="87592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Transaction Volume</a:t>
                      </a:r>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Handles a high volume of short, frequent transactions.</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Manages large volumes of historical data.</a:t>
                      </a:r>
                      <a:endParaRPr sz="2000" u="none" cap="none" strike="noStrike">
                        <a:latin typeface="Poppins"/>
                        <a:ea typeface="Poppins"/>
                        <a:cs typeface="Poppins"/>
                        <a:sym typeface="Poppins"/>
                      </a:endParaRPr>
                    </a:p>
                  </a:txBody>
                  <a:tcPr marT="9525" marB="9525" marR="9525" marL="9525" anchor="ctr"/>
                </a:tc>
              </a:tr>
              <a:tr h="87592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Query Complexity</a:t>
                      </a:r>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Optimized for simple, quick queries.</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Supports complex queries and analytics.</a:t>
                      </a:r>
                      <a:endParaRPr sz="2000" u="none" cap="none" strike="noStrike">
                        <a:latin typeface="Poppins"/>
                        <a:ea typeface="Poppins"/>
                        <a:cs typeface="Poppins"/>
                        <a:sym typeface="Poppins"/>
                      </a:endParaRPr>
                    </a:p>
                  </a:txBody>
                  <a:tcPr marT="9525" marB="9525" marR="9525" marL="9525" anchor="ctr"/>
                </a:tc>
              </a:tr>
              <a:tr h="87592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Data Freshness </a:t>
                      </a:r>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Contains current and up-to-date data.</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Primarily contains historical data for analysis.</a:t>
                      </a:r>
                      <a:endParaRPr sz="2000" u="none" cap="none" strike="noStrike">
                        <a:latin typeface="Poppins"/>
                        <a:ea typeface="Poppins"/>
                        <a:cs typeface="Poppins"/>
                        <a:sym typeface="Poppins"/>
                      </a:endParaRPr>
                    </a:p>
                  </a:txBody>
                  <a:tcPr marT="9525" marB="9525" marR="9525" marL="9525" anchor="ctr"/>
                </a:tc>
              </a:tr>
            </a:tbl>
          </a:graphicData>
        </a:graphic>
      </p:graphicFrame>
      <p:sp>
        <p:nvSpPr>
          <p:cNvPr id="353" name="Google Shape;353;p26"/>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54" name="Google Shape;354;p26"/>
          <p:cNvSpPr txBox="1"/>
          <p:nvPr/>
        </p:nvSpPr>
        <p:spPr>
          <a:xfrm>
            <a:off x="-19456" y="165375"/>
            <a:ext cx="11799651" cy="66147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Differences between OLTP and Data Warehousing</a:t>
            </a:r>
            <a:endParaRPr/>
          </a:p>
        </p:txBody>
      </p:sp>
      <p:cxnSp>
        <p:nvCxnSpPr>
          <p:cNvPr id="355" name="Google Shape;355;p2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7"/>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cxnSp>
        <p:nvCxnSpPr>
          <p:cNvPr id="361" name="Google Shape;361;p2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graphicFrame>
        <p:nvGraphicFramePr>
          <p:cNvPr id="362" name="Google Shape;362;p27"/>
          <p:cNvGraphicFramePr/>
          <p:nvPr/>
        </p:nvGraphicFramePr>
        <p:xfrm>
          <a:off x="126462" y="1077045"/>
          <a:ext cx="3000000" cy="3000000"/>
        </p:xfrm>
        <a:graphic>
          <a:graphicData uri="http://schemas.openxmlformats.org/drawingml/2006/table">
            <a:tbl>
              <a:tblPr bandRow="1" firstCol="1" firstRow="1">
                <a:noFill/>
                <a:tableStyleId>{A5FA7F39-4D43-4D26-983A-B9E7201001E3}</a:tableStyleId>
              </a:tblPr>
              <a:tblGrid>
                <a:gridCol w="2383275"/>
                <a:gridCol w="5256175"/>
                <a:gridCol w="3819725"/>
              </a:tblGrid>
              <a:tr h="494150">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Features</a:t>
                      </a:r>
                      <a:endParaRPr/>
                    </a:p>
                  </a:txBody>
                  <a:tcPr marT="9525" marB="9525" marR="9525" marL="9525" anchor="ctr"/>
                </a:tc>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OLTP (online transaction processing)</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Data warehousing</a:t>
                      </a:r>
                      <a:endParaRPr/>
                    </a:p>
                  </a:txBody>
                  <a:tcPr marT="9525" marB="9525" marR="9525" marL="9525" anchor="ctr"/>
                </a:tc>
              </a:tr>
              <a:tr h="126797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User base</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Used by operational staff and end-users.</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Used by analysts and decision-makers.</a:t>
                      </a:r>
                      <a:endParaRPr sz="2000" u="none" cap="none" strike="noStrike">
                        <a:latin typeface="Poppins"/>
                        <a:ea typeface="Poppins"/>
                        <a:cs typeface="Poppins"/>
                        <a:sym typeface="Poppins"/>
                      </a:endParaRPr>
                    </a:p>
                  </a:txBody>
                  <a:tcPr marT="9525" marB="9525" marR="9525" marL="9525" anchor="ctr"/>
                </a:tc>
              </a:tr>
              <a:tr h="87592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Performance</a:t>
                      </a:r>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Prioritizes fast response times for user transactions.</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Optimized for read-heavy operations and large queries.</a:t>
                      </a:r>
                      <a:endParaRPr sz="2000" u="none" cap="none" strike="noStrike">
                        <a:latin typeface="Poppins"/>
                        <a:ea typeface="Poppins"/>
                        <a:cs typeface="Poppins"/>
                        <a:sym typeface="Poppins"/>
                      </a:endParaRPr>
                    </a:p>
                  </a:txBody>
                  <a:tcPr marT="9525" marB="9525" marR="9525" marL="9525" anchor="ctr"/>
                </a:tc>
              </a:tr>
              <a:tr h="87592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Data structure</a:t>
                      </a:r>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Highly normalized to reduce redundancy.</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Denormalized for faster query performance.</a:t>
                      </a:r>
                      <a:endParaRPr sz="2000" u="none" cap="none" strike="noStrike">
                        <a:latin typeface="Poppins"/>
                        <a:ea typeface="Poppins"/>
                        <a:cs typeface="Poppins"/>
                        <a:sym typeface="Poppins"/>
                      </a:endParaRPr>
                    </a:p>
                  </a:txBody>
                  <a:tcPr marT="9525" marB="9525" marR="9525" marL="9525" anchor="ctr"/>
                </a:tc>
              </a:tr>
              <a:tr h="875925">
                <a:tc>
                  <a:txBody>
                    <a:bodyPr/>
                    <a:lstStyle/>
                    <a:p>
                      <a:pPr indent="0" lvl="0" marL="0" marR="0" rtl="0" algn="l">
                        <a:lnSpc>
                          <a:spcPct val="150000"/>
                        </a:lnSpc>
                        <a:spcBef>
                          <a:spcPts val="0"/>
                        </a:spcBef>
                        <a:spcAft>
                          <a:spcPts val="0"/>
                        </a:spcAft>
                        <a:buNone/>
                      </a:pPr>
                      <a:r>
                        <a:rPr lang="en-US" sz="2000" u="none" cap="none" strike="noStrike">
                          <a:latin typeface="Poppins"/>
                          <a:ea typeface="Poppins"/>
                          <a:cs typeface="Poppins"/>
                          <a:sym typeface="Poppins"/>
                        </a:rPr>
                        <a:t>Data updates</a:t>
                      </a:r>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Real-time data updates for current transactions.</a:t>
                      </a:r>
                      <a:endParaRPr sz="2000" u="none" cap="none" strike="noStrike">
                        <a:latin typeface="Poppins"/>
                        <a:ea typeface="Poppins"/>
                        <a:cs typeface="Poppins"/>
                        <a:sym typeface="Poppins"/>
                      </a:endParaRPr>
                    </a:p>
                  </a:txBody>
                  <a:tcPr marT="9525" marB="9525" marR="9525" marL="9525" anchor="ctr"/>
                </a:tc>
                <a:tc>
                  <a:txBody>
                    <a:bodyPr/>
                    <a:lstStyle/>
                    <a:p>
                      <a:pPr indent="0" lvl="0" marL="0" marR="0" rtl="0" algn="l">
                        <a:lnSpc>
                          <a:spcPct val="150000"/>
                        </a:lnSpc>
                        <a:spcBef>
                          <a:spcPts val="0"/>
                        </a:spcBef>
                        <a:spcAft>
                          <a:spcPts val="0"/>
                        </a:spcAft>
                        <a:buNone/>
                      </a:pPr>
                      <a:r>
                        <a:rPr b="0" i="0" lang="en-US" sz="2000" u="none" cap="none" strike="noStrike">
                          <a:solidFill>
                            <a:schemeClr val="dk1"/>
                          </a:solidFill>
                          <a:latin typeface="Poppins"/>
                          <a:ea typeface="Poppins"/>
                          <a:cs typeface="Poppins"/>
                          <a:sym typeface="Poppins"/>
                        </a:rPr>
                        <a:t>Data is updated periodically (batch processing).</a:t>
                      </a:r>
                      <a:endParaRPr sz="2000" u="none" cap="none" strike="noStrike">
                        <a:latin typeface="Poppins"/>
                        <a:ea typeface="Poppins"/>
                        <a:cs typeface="Poppins"/>
                        <a:sym typeface="Poppins"/>
                      </a:endParaRPr>
                    </a:p>
                  </a:txBody>
                  <a:tcPr marT="9525" marB="9525" marR="9525" marL="9525" anchor="ctr"/>
                </a:tc>
              </a:tr>
            </a:tbl>
          </a:graphicData>
        </a:graphic>
      </p:graphicFrame>
      <p:sp>
        <p:nvSpPr>
          <p:cNvPr id="363" name="Google Shape;363;p27"/>
          <p:cNvSpPr txBox="1"/>
          <p:nvPr/>
        </p:nvSpPr>
        <p:spPr>
          <a:xfrm>
            <a:off x="-19456" y="165375"/>
            <a:ext cx="11799651" cy="66147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Differences between OLTP and Data Warehousing</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8"/>
          <p:cNvSpPr txBox="1"/>
          <p:nvPr/>
        </p:nvSpPr>
        <p:spPr>
          <a:xfrm>
            <a:off x="48640" y="1039146"/>
            <a:ext cx="11614827" cy="457368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A category of software that enables analysts, managers, and executives to gain insight into data through fast and interactive access in a variety of ways.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It allows users to perform multidimensional analysis of business data and provides the capability for complex calculations, trend analysis, and sophisticated data modeling.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It’s used by business analysts, data scientists, financial analysts, executives and managers to analyze performance, make strategic decisions based on data insights.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Users can perform complex calculations on large datasets without extensive programming. The OLAP tools through the visualization features allow users to represent data in an understandable format.</a:t>
            </a:r>
            <a:endParaRPr/>
          </a:p>
        </p:txBody>
      </p:sp>
      <p:sp>
        <p:nvSpPr>
          <p:cNvPr id="369" name="Google Shape;369;p28"/>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70" name="Google Shape;370;p2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Online Analytical Processing (OLAP)</a:t>
            </a:r>
            <a:endParaRPr/>
          </a:p>
        </p:txBody>
      </p:sp>
      <p:cxnSp>
        <p:nvCxnSpPr>
          <p:cNvPr id="371" name="Google Shape;371;p2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9"/>
          <p:cNvSpPr txBox="1"/>
          <p:nvPr/>
        </p:nvSpPr>
        <p:spPr>
          <a:xfrm>
            <a:off x="48640" y="1039146"/>
            <a:ext cx="11614827" cy="457368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Comprehensive analysis</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OLAP supports complex calculations and aggregations, enhancing decision-making.</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Flexibility</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Users can analyze data from various perspectives and dimensions using the OLAP tools.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Data consolidation</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OLAP tools combine data from multiple sources, providing a unified view for analysis.</a:t>
            </a:r>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Speed</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OLAP provides fast query performance, allowing real-time analysis.</a:t>
            </a:r>
            <a:endParaRPr/>
          </a:p>
        </p:txBody>
      </p:sp>
      <p:sp>
        <p:nvSpPr>
          <p:cNvPr id="377" name="Google Shape;377;p29"/>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78" name="Google Shape;378;p2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Benefits of OLAP</a:t>
            </a:r>
            <a:endParaRPr/>
          </a:p>
        </p:txBody>
      </p:sp>
      <p:cxnSp>
        <p:nvCxnSpPr>
          <p:cNvPr id="379" name="Google Shape;379;p2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0"/>
          <p:cNvSpPr txBox="1"/>
          <p:nvPr/>
        </p:nvSpPr>
        <p:spPr>
          <a:xfrm>
            <a:off x="48640" y="1039146"/>
            <a:ext cx="11614827" cy="457370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These are strategies, technologies, and tools used to collect, analyze, and present data to support decision-making and strategic business planning.</a:t>
            </a:r>
            <a:endParaRPr/>
          </a:p>
          <a:p>
            <a:pPr indent="-228600" lvl="0" marL="228600" marR="0" rtl="0" algn="l">
              <a:lnSpc>
                <a:spcPct val="150000"/>
              </a:lnSpc>
              <a:spcBef>
                <a:spcPts val="22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Fox example, Microsoft Power BI, Looker, SAP BusinessObjects.</a:t>
            </a:r>
            <a:endParaRPr b="0" i="0" sz="2000" u="none" cap="none" strike="noStrike">
              <a:solidFill>
                <a:schemeClr val="dk1"/>
              </a:solidFill>
              <a:latin typeface="Poppins"/>
              <a:ea typeface="Poppins"/>
              <a:cs typeface="Poppins"/>
              <a:sym typeface="Poppins"/>
            </a:endParaRPr>
          </a:p>
          <a:p>
            <a:pPr indent="-228600" lvl="0" marL="228600" marR="0" rtl="0" algn="l">
              <a:lnSpc>
                <a:spcPct val="150000"/>
              </a:lnSpc>
              <a:spcBef>
                <a:spcPts val="12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It’s used to gather data from various sources, both internal for example Sales data and external for example Market trends, process and analyze the data to uncover patterns, trends, and insights.</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Through the tools like dashboards and visualizations, business intelligence can present data in a simplified format.</a:t>
            </a:r>
            <a:endParaRPr/>
          </a:p>
          <a:p>
            <a:pPr indent="-25400" lvl="0" marL="228600" marR="0" rtl="0" algn="l">
              <a:lnSpc>
                <a:spcPct val="150000"/>
              </a:lnSpc>
              <a:spcBef>
                <a:spcPts val="800"/>
              </a:spcBef>
              <a:spcAft>
                <a:spcPts val="0"/>
              </a:spcAft>
              <a:buClr>
                <a:srgbClr val="74A2CD"/>
              </a:buClr>
              <a:buSzPts val="3200"/>
              <a:buFont typeface="Arial"/>
              <a:buNone/>
            </a:pPr>
            <a:r>
              <a:t/>
            </a:r>
            <a:endParaRPr b="0" i="0" sz="2000" u="none" cap="none" strike="noStrike">
              <a:solidFill>
                <a:schemeClr val="dk1"/>
              </a:solidFill>
              <a:latin typeface="Poppins"/>
              <a:ea typeface="Poppins"/>
              <a:cs typeface="Poppins"/>
              <a:sym typeface="Poppins"/>
            </a:endParaRPr>
          </a:p>
          <a:p>
            <a:pPr indent="-25400" lvl="0" marL="228600" marR="0" rtl="0" algn="l">
              <a:lnSpc>
                <a:spcPct val="150000"/>
              </a:lnSpc>
              <a:spcBef>
                <a:spcPts val="800"/>
              </a:spcBef>
              <a:spcAft>
                <a:spcPts val="0"/>
              </a:spcAft>
              <a:buClr>
                <a:srgbClr val="74A2CD"/>
              </a:buClr>
              <a:buSzPts val="3200"/>
              <a:buFont typeface="Arial"/>
              <a:buNone/>
            </a:pPr>
            <a:r>
              <a:t/>
            </a:r>
            <a:endParaRPr b="0" i="0" sz="2000" u="none" cap="none" strike="noStrike">
              <a:solidFill>
                <a:schemeClr val="dk1"/>
              </a:solidFill>
              <a:latin typeface="Poppins"/>
              <a:ea typeface="Poppins"/>
              <a:cs typeface="Poppins"/>
              <a:sym typeface="Poppins"/>
            </a:endParaRPr>
          </a:p>
        </p:txBody>
      </p:sp>
      <p:sp>
        <p:nvSpPr>
          <p:cNvPr id="385" name="Google Shape;385;p30"/>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86" name="Google Shape;386;p3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Business Intelligence (BI)</a:t>
            </a:r>
            <a:endParaRPr/>
          </a:p>
        </p:txBody>
      </p:sp>
      <p:cxnSp>
        <p:nvCxnSpPr>
          <p:cNvPr id="387" name="Google Shape;387;p3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31"/>
          <p:cNvSpPr txBox="1"/>
          <p:nvPr/>
        </p:nvSpPr>
        <p:spPr>
          <a:xfrm>
            <a:off x="77825" y="1023094"/>
            <a:ext cx="11556460" cy="4317383"/>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Provides insights for strategic decision-making</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Business Intelligence delivers accurate and timely data, allowing organizations to make informed strategic choices that align with long-term goals and identify growth opportunities while mitigating risks.</a:t>
            </a:r>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Enhances customer understanding and behavior prediction</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Business Intelligence tools analyze customer data to identify patterns, allowing businesses to customize marketing strategies, enhance customer service, and forecast future demands.</a:t>
            </a:r>
            <a:endParaRPr/>
          </a:p>
        </p:txBody>
      </p:sp>
      <p:sp>
        <p:nvSpPr>
          <p:cNvPr id="393" name="Google Shape;393;p31"/>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394" name="Google Shape;394;p3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Business Intelligence (BI)</a:t>
            </a:r>
            <a:endParaRPr/>
          </a:p>
        </p:txBody>
      </p:sp>
      <p:cxnSp>
        <p:nvCxnSpPr>
          <p:cNvPr id="395" name="Google Shape;395;p3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2"/>
          <p:cNvSpPr txBox="1"/>
          <p:nvPr/>
        </p:nvSpPr>
        <p:spPr>
          <a:xfrm>
            <a:off x="58368" y="1023095"/>
            <a:ext cx="11566187" cy="3733732"/>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Improves operational efficiency through data-driven decisions</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By identifying inefficiencies and bottlenecks, Business Intelligence helps organizations streamline processes and optimize resources, leading to better decision-making, increased productivity, and reduced costs.</a:t>
            </a:r>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Allows companies to stay competitive by responding swiftly to market trends</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BI enables real-time monitoring of market trends, allowing organizations to adapt quickly, seize opportunities, and implement proactive strategies to maintain a competitive edge</a:t>
            </a:r>
            <a:endParaRPr/>
          </a:p>
        </p:txBody>
      </p:sp>
      <p:sp>
        <p:nvSpPr>
          <p:cNvPr id="401" name="Google Shape;401;p32"/>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cxnSp>
        <p:nvCxnSpPr>
          <p:cNvPr id="402" name="Google Shape;402;p3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03" name="Google Shape;403;p3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Importance of Business Intelligence (BI) Cont’d….</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33"/>
          <p:cNvSpPr txBox="1"/>
          <p:nvPr/>
        </p:nvSpPr>
        <p:spPr>
          <a:xfrm>
            <a:off x="48640" y="1031131"/>
            <a:ext cx="11605098" cy="429961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Centralized data source</a:t>
            </a:r>
            <a:endParaRPr b="1" i="0" sz="2000" u="none" cap="none" strike="noStrike">
              <a:solidFill>
                <a:schemeClr val="dk1"/>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Data warehouse combines data from different sources, providing a unified view of the business.</a:t>
            </a:r>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Historical data storage</a:t>
            </a:r>
            <a:endParaRPr b="1" i="0" sz="2000" u="none" cap="none" strike="noStrike">
              <a:solidFill>
                <a:schemeClr val="dk1"/>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It stores historical data, enabling long-term trend analysis and forecasting.</a:t>
            </a:r>
            <a:endParaRPr/>
          </a:p>
          <a:p>
            <a:pPr indent="0" lvl="0" marL="0" marR="0" rtl="0" algn="l">
              <a:lnSpc>
                <a:spcPct val="150000"/>
              </a:lnSpc>
              <a:spcBef>
                <a:spcPts val="80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High-quality data</a:t>
            </a:r>
            <a:endParaRPr b="1" i="0" sz="2000" u="none" cap="none" strike="noStrike">
              <a:solidFill>
                <a:schemeClr val="dk1"/>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Through ETL processes, data is cleansed, transformed, and standardized, ensuring consistent and accurate data for analysis.</a:t>
            </a:r>
            <a:endParaRPr/>
          </a:p>
        </p:txBody>
      </p:sp>
      <p:sp>
        <p:nvSpPr>
          <p:cNvPr id="409" name="Google Shape;409;p33"/>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410" name="Google Shape;410;p3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Roles of Data Warehouse in Business Intelligence</a:t>
            </a:r>
            <a:endParaRPr/>
          </a:p>
        </p:txBody>
      </p:sp>
      <p:cxnSp>
        <p:nvCxnSpPr>
          <p:cNvPr id="411" name="Google Shape;411;p3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34"/>
          <p:cNvSpPr txBox="1"/>
          <p:nvPr/>
        </p:nvSpPr>
        <p:spPr>
          <a:xfrm>
            <a:off x="77823" y="1013367"/>
            <a:ext cx="11517549" cy="423787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Facilitation of predictive analysis</a:t>
            </a:r>
            <a:endParaRPr b="1" i="0" sz="2000" u="none" cap="none" strike="noStrike">
              <a:solidFill>
                <a:schemeClr val="dk1"/>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Business intelligence systems that rely on a data warehouse can use historical data to forecast future business trends, improving decision-making.</a:t>
            </a:r>
            <a:endParaRPr/>
          </a:p>
          <a:p>
            <a:pPr indent="-228600" lvl="0" marL="228600" marR="0" rtl="0" algn="l">
              <a:lnSpc>
                <a:spcPct val="150000"/>
              </a:lnSpc>
              <a:spcBef>
                <a:spcPts val="1800"/>
              </a:spcBef>
              <a:spcAft>
                <a:spcPts val="0"/>
              </a:spcAft>
              <a:buClr>
                <a:srgbClr val="74A2CD"/>
              </a:buClr>
              <a:buSzPts val="3200"/>
              <a:buFont typeface="Arial"/>
              <a:buChar char="•"/>
            </a:pPr>
            <a:r>
              <a:rPr b="1" i="0" lang="en-US" sz="2000" u="none" cap="none" strike="noStrike">
                <a:solidFill>
                  <a:srgbClr val="262626"/>
                </a:solidFill>
                <a:latin typeface="Arial"/>
                <a:ea typeface="Arial"/>
                <a:cs typeface="Arial"/>
                <a:sym typeface="Arial"/>
              </a:rPr>
              <a:t> </a:t>
            </a:r>
            <a:r>
              <a:rPr b="1" i="0" lang="en-US" sz="2000" u="none" cap="none" strike="noStrike">
                <a:solidFill>
                  <a:srgbClr val="262626"/>
                </a:solidFill>
                <a:latin typeface="Poppins"/>
                <a:ea typeface="Poppins"/>
                <a:cs typeface="Poppins"/>
                <a:sym typeface="Poppins"/>
              </a:rPr>
              <a:t>Improved reporting capabilities</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With a data warehouse, businesses can create standardized reports that draw from a consistent data source. This reduces differences in reporting and ensures that all stakeholders have access to the same information, fostering better communication.</a:t>
            </a:r>
            <a:endParaRPr/>
          </a:p>
        </p:txBody>
      </p:sp>
      <p:sp>
        <p:nvSpPr>
          <p:cNvPr id="417" name="Google Shape;417;p34"/>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cxnSp>
        <p:nvCxnSpPr>
          <p:cNvPr id="418" name="Google Shape;418;p3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19" name="Google Shape;419;p3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Roles of Data Warehouse in Business Intelligence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35"/>
          <p:cNvSpPr txBox="1"/>
          <p:nvPr/>
        </p:nvSpPr>
        <p:spPr>
          <a:xfrm>
            <a:off x="58366" y="1074439"/>
            <a:ext cx="11585643" cy="4460602"/>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This lecture covered the;</a:t>
            </a:r>
            <a:endParaRPr b="0" i="0" sz="2000" u="none" cap="none" strike="noStrike">
              <a:solidFill>
                <a:schemeClr val="dk1"/>
              </a:solidFill>
              <a:latin typeface="Poppins"/>
              <a:ea typeface="Poppins"/>
              <a:cs typeface="Poppins"/>
              <a:sym typeface="Poppins"/>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Definition of some key terms (Data, warehouse, data warehouse)</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Purpose of a data warehouse</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Key features of a data warehouse</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Reasons for creating a data warehouse</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Data warehouses vs online Transaction processing</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Roles of data warehousing in business intelligence</a:t>
            </a:r>
            <a:endParaRPr b="1" i="0" sz="2000" u="none" cap="none" strike="noStrike">
              <a:solidFill>
                <a:schemeClr val="dk1"/>
              </a:solidFill>
              <a:latin typeface="Poppins"/>
              <a:ea typeface="Poppins"/>
              <a:cs typeface="Poppins"/>
              <a:sym typeface="Poppins"/>
            </a:endParaRPr>
          </a:p>
        </p:txBody>
      </p:sp>
      <p:sp>
        <p:nvSpPr>
          <p:cNvPr id="425" name="Google Shape;425;p35"/>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426" name="Google Shape;426;p3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Lecture 1 Summary</a:t>
            </a:r>
            <a:endParaRPr/>
          </a:p>
        </p:txBody>
      </p:sp>
      <p:cxnSp>
        <p:nvCxnSpPr>
          <p:cNvPr id="427" name="Google Shape;427;p3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36"/>
          <p:cNvSpPr txBox="1"/>
          <p:nvPr/>
        </p:nvSpPr>
        <p:spPr>
          <a:xfrm>
            <a:off x="48641" y="1032822"/>
            <a:ext cx="11614826" cy="319871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Kimball, R., &amp; Ross, M. (2013). </a:t>
            </a:r>
            <a:r>
              <a:rPr b="0" i="1" lang="en-US" sz="2000" u="none" cap="none" strike="noStrike">
                <a:solidFill>
                  <a:srgbClr val="262626"/>
                </a:solidFill>
                <a:latin typeface="Poppins"/>
                <a:ea typeface="Poppins"/>
                <a:cs typeface="Poppins"/>
                <a:sym typeface="Poppins"/>
              </a:rPr>
              <a:t>The data warehouse toolkit: the definitive guide to dimensional modeling</a:t>
            </a:r>
            <a:r>
              <a:rPr b="0" i="0" lang="en-US" sz="2000" u="none" cap="none" strike="noStrike">
                <a:solidFill>
                  <a:srgbClr val="262626"/>
                </a:solidFill>
                <a:latin typeface="Poppins"/>
                <a:ea typeface="Poppins"/>
                <a:cs typeface="Poppins"/>
                <a:sym typeface="Poppins"/>
              </a:rPr>
              <a:t> (3rd ed.). John Wiley &amp; sons.</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Davenport, t. H., &amp; Harris, J. G. (2007). </a:t>
            </a:r>
            <a:r>
              <a:rPr b="0" i="1" lang="en-US" sz="2000" u="none" cap="none" strike="noStrike">
                <a:solidFill>
                  <a:srgbClr val="262626"/>
                </a:solidFill>
                <a:latin typeface="Poppins"/>
                <a:ea typeface="Poppins"/>
                <a:cs typeface="Poppins"/>
                <a:sym typeface="Poppins"/>
              </a:rPr>
              <a:t>Competing on analytics: the new science of winning</a:t>
            </a:r>
            <a:r>
              <a:rPr b="0" i="0" lang="en-US" sz="2000" u="none" cap="none" strike="noStrike">
                <a:solidFill>
                  <a:srgbClr val="262626"/>
                </a:solidFill>
                <a:latin typeface="Poppins"/>
                <a:ea typeface="Poppins"/>
                <a:cs typeface="Poppins"/>
                <a:sym typeface="Poppins"/>
              </a:rPr>
              <a:t>. Harvard Business Review Press.</a:t>
            </a:r>
            <a:endParaRPr/>
          </a:p>
          <a:p>
            <a:pPr indent="0" lvl="0" marL="0" marR="0" rtl="0" algn="l">
              <a:lnSpc>
                <a:spcPct val="150000"/>
              </a:lnSpc>
              <a:spcBef>
                <a:spcPts val="8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Kimball, r., &amp; Ross, M. (2016). </a:t>
            </a:r>
            <a:r>
              <a:rPr b="0" i="1" lang="en-US" sz="2000" u="none" cap="none" strike="noStrike">
                <a:solidFill>
                  <a:srgbClr val="262626"/>
                </a:solidFill>
                <a:latin typeface="Poppins"/>
                <a:ea typeface="Poppins"/>
                <a:cs typeface="Poppins"/>
                <a:sym typeface="Poppins"/>
              </a:rPr>
              <a:t>The Kimball Group Reader: relentlessly practical tools for data warehousing and business intelligence</a:t>
            </a:r>
            <a:r>
              <a:rPr b="0" i="0" lang="en-US" sz="2000" u="none" cap="none" strike="noStrike">
                <a:solidFill>
                  <a:srgbClr val="262626"/>
                </a:solidFill>
                <a:latin typeface="Poppins"/>
                <a:ea typeface="Poppins"/>
                <a:cs typeface="Poppins"/>
                <a:sym typeface="Poppins"/>
              </a:rPr>
              <a:t>. Wiley.</a:t>
            </a:r>
            <a:endParaRPr/>
          </a:p>
        </p:txBody>
      </p:sp>
      <p:sp>
        <p:nvSpPr>
          <p:cNvPr id="433" name="Google Shape;433;p36"/>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
        <p:nvSpPr>
          <p:cNvPr id="434" name="Google Shape;434;p3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References</a:t>
            </a:r>
            <a:endParaRPr/>
          </a:p>
        </p:txBody>
      </p:sp>
      <p:cxnSp>
        <p:nvCxnSpPr>
          <p:cNvPr id="435" name="Google Shape;435;p3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cxnSp>
        <p:nvCxnSpPr>
          <p:cNvPr id="440" name="Google Shape;440;p37"/>
          <p:cNvCxnSpPr/>
          <p:nvPr/>
        </p:nvCxnSpPr>
        <p:spPr>
          <a:xfrm>
            <a:off x="0" y="1295466"/>
            <a:ext cx="11692647" cy="0"/>
          </a:xfrm>
          <a:prstGeom prst="straightConnector1">
            <a:avLst/>
          </a:prstGeom>
          <a:noFill/>
          <a:ln cap="flat" cmpd="sng" w="85725">
            <a:solidFill>
              <a:srgbClr val="5682A8"/>
            </a:solidFill>
            <a:prstDash val="solid"/>
            <a:round/>
            <a:headEnd len="sm" w="sm" type="none"/>
            <a:tailEnd len="sm" w="sm" type="none"/>
          </a:ln>
        </p:spPr>
      </p:cxnSp>
      <p:sp>
        <p:nvSpPr>
          <p:cNvPr id="441" name="Google Shape;441;p37"/>
          <p:cNvSpPr txBox="1"/>
          <p:nvPr/>
        </p:nvSpPr>
        <p:spPr>
          <a:xfrm>
            <a:off x="1857982" y="3429000"/>
            <a:ext cx="8237779" cy="873796"/>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Clr>
                <a:srgbClr val="74A2CD"/>
              </a:buClr>
              <a:buSzPts val="6400"/>
              <a:buFont typeface="Arial"/>
              <a:buNone/>
            </a:pPr>
            <a:r>
              <a:rPr b="0" i="0" lang="en-US" sz="4000" u="none" cap="none" strike="noStrike">
                <a:solidFill>
                  <a:srgbClr val="262626"/>
                </a:solidFill>
                <a:latin typeface="Poppins"/>
                <a:ea typeface="Poppins"/>
                <a:cs typeface="Poppins"/>
                <a:sym typeface="Poppins"/>
              </a:rPr>
              <a:t>Data Warehousing Architecture</a:t>
            </a:r>
            <a:endParaRPr/>
          </a:p>
        </p:txBody>
      </p:sp>
      <p:sp>
        <p:nvSpPr>
          <p:cNvPr id="442" name="Google Shape;442;p37"/>
          <p:cNvSpPr txBox="1"/>
          <p:nvPr/>
        </p:nvSpPr>
        <p:spPr>
          <a:xfrm>
            <a:off x="4221804" y="2631941"/>
            <a:ext cx="2655652" cy="797059"/>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Next Topic</a:t>
            </a:r>
            <a:endParaRPr b="1" i="0" sz="3600" u="none" cap="none" strike="noStrike">
              <a:solidFill>
                <a:srgbClr val="74A2CD"/>
              </a:solidFill>
              <a:latin typeface="Poppins"/>
              <a:ea typeface="Poppins"/>
              <a:cs typeface="Poppins"/>
              <a:sym typeface="Poppins"/>
            </a:endParaRPr>
          </a:p>
        </p:txBody>
      </p:sp>
      <p:sp>
        <p:nvSpPr>
          <p:cNvPr id="443" name="Google Shape;443;p37"/>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 DATA WAREHOUSING CONCEPT</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in Event">
  <a:themeElements>
    <a:clrScheme name="Main Event">
      <a:dk1>
        <a:srgbClr val="000000"/>
      </a:dk1>
      <a:lt1>
        <a:srgbClr val="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2024-09-13T06:08:27Z</dcterms:created>
  <dc:creator>user</dc:creator>
</cp:coreProperties>
</file>