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795" r:id="rId1"/>
  </p:sldMasterIdLst>
  <p:notesMasterIdLst>
    <p:notesMasterId r:id="rId48"/>
  </p:notesMasterIdLst>
  <p:handoutMasterIdLst>
    <p:handoutMasterId r:id="rId49"/>
  </p:handoutMasterIdLst>
  <p:sldIdLst>
    <p:sldId id="256" r:id="rId2"/>
    <p:sldId id="288" r:id="rId3"/>
    <p:sldId id="289" r:id="rId4"/>
    <p:sldId id="298" r:id="rId5"/>
    <p:sldId id="339" r:id="rId6"/>
    <p:sldId id="301" r:id="rId7"/>
    <p:sldId id="311" r:id="rId8"/>
    <p:sldId id="303" r:id="rId9"/>
    <p:sldId id="285" r:id="rId10"/>
    <p:sldId id="304" r:id="rId11"/>
    <p:sldId id="305" r:id="rId12"/>
    <p:sldId id="307" r:id="rId13"/>
    <p:sldId id="312" r:id="rId14"/>
    <p:sldId id="340" r:id="rId15"/>
    <p:sldId id="308" r:id="rId16"/>
    <p:sldId id="309" r:id="rId17"/>
    <p:sldId id="310" r:id="rId18"/>
    <p:sldId id="313" r:id="rId19"/>
    <p:sldId id="314" r:id="rId20"/>
    <p:sldId id="315" r:id="rId21"/>
    <p:sldId id="318" r:id="rId22"/>
    <p:sldId id="319" r:id="rId23"/>
    <p:sldId id="332" r:id="rId24"/>
    <p:sldId id="330" r:id="rId25"/>
    <p:sldId id="333" r:id="rId26"/>
    <p:sldId id="329" r:id="rId27"/>
    <p:sldId id="334" r:id="rId28"/>
    <p:sldId id="331" r:id="rId29"/>
    <p:sldId id="259" r:id="rId30"/>
    <p:sldId id="300" r:id="rId31"/>
    <p:sldId id="326" r:id="rId32"/>
    <p:sldId id="327" r:id="rId33"/>
    <p:sldId id="328" r:id="rId34"/>
    <p:sldId id="320" r:id="rId35"/>
    <p:sldId id="321" r:id="rId36"/>
    <p:sldId id="322" r:id="rId37"/>
    <p:sldId id="323" r:id="rId38"/>
    <p:sldId id="324" r:id="rId39"/>
    <p:sldId id="325" r:id="rId40"/>
    <p:sldId id="335" r:id="rId41"/>
    <p:sldId id="336" r:id="rId42"/>
    <p:sldId id="337" r:id="rId43"/>
    <p:sldId id="338" r:id="rId44"/>
    <p:sldId id="302" r:id="rId45"/>
    <p:sldId id="286" r:id="rId46"/>
    <p:sldId id="287" r:id="rId4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F44D673-FA16-4672-145B-F20B1C74050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45D766-D347-CE4E-983D-86CFC0E16F7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98D4EE-911E-467F-90E3-CFE42939A3C2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BECEE0-FC29-8846-070E-3810525F4FB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/>
              <a:t>Lecture 1: Data warehousing concept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BB2528-380A-55D0-47C4-DD864513F77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2E8906-7FDA-4B84-92D5-349A14E6C2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299799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FC3E28-7BB8-45BD-B1DF-834287054B4D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/>
              <a:t>Lecture 1: Data warehousing concept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9DA846-8F39-4D17-9A73-151C26FBFD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618602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8107F2C6-0F90-4318-98A9-C1BD54C3F05F}" type="datetime1">
              <a:rPr lang="en-US" smtClean="0"/>
              <a:t>9/29/2024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9144" y="4882896"/>
            <a:ext cx="4050792" cy="1197864"/>
          </a:xfrm>
          <a:noFill/>
        </p:spPr>
        <p:txBody>
          <a:bodyPr wrap="square" rtlCol="0">
            <a:spAutoFit/>
          </a:bodyPr>
          <a:lstStyle>
            <a:lvl1pPr>
              <a:defRPr lang="en-US" sz="5400" dirty="0"/>
            </a:lvl1pPr>
          </a:lstStyle>
          <a:p>
            <a:pPr algn="r"/>
            <a:r>
              <a:rPr lang="en-US"/>
              <a:t>Lecture 2: Data Warehousing architecture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98186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11FDA-9C30-4BBE-8CE9-DDB77953E2AA}" type="datetime1">
              <a:rPr lang="en-US" smtClean="0"/>
              <a:t>9/29/2024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2: Data Warehousing architecture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9187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E04A2-39FE-4242-B2C6-6EB430E638F2}" type="datetime1">
              <a:rPr lang="en-US" smtClean="0"/>
              <a:t>9/29/2024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2: Data Warehousing architecture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5093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B8B97-5BF8-4472-96D3-9B590351D334}" type="datetime1">
              <a:rPr lang="en-US" smtClean="0"/>
              <a:t>9/29/2024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2: Data Warehousing architecture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0979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FE8F-3831-410D-9355-3CD3DEA55FEC}" type="datetime1">
              <a:rPr lang="en-US" smtClean="0"/>
              <a:t>9/29/2024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2: Data Warehousing architecture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8433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3D97-9EAE-4E36-AC87-DE2BA5E2540F}" type="datetime1">
              <a:rPr lang="en-US" smtClean="0"/>
              <a:t>9/29/2024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2: Data Warehousing architecture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821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2755B-94C1-4FFA-A833-9591C5669E99}" type="datetime1">
              <a:rPr lang="en-US" smtClean="0"/>
              <a:t>9/29/2024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2: Data Warehousing architecture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2444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DB463-A868-44CD-8B39-FDFE66ACA1D6}" type="datetime1">
              <a:rPr lang="en-US" smtClean="0"/>
              <a:t>9/29/2024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2: Data Warehousing architecture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7496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999CA-8114-4720-A8A4-CD644CAA0814}" type="datetime1">
              <a:rPr lang="en-US" smtClean="0"/>
              <a:t>9/29/2024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2: Data Warehousing architecture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8820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DCC68-75F8-4596-AE21-EE59461F2B76}" type="datetime1">
              <a:rPr lang="en-US" smtClean="0"/>
              <a:t>9/29/2024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2: Data Warehousing architecture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0845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A8D7A-62D3-4CE2-AAD4-4807F10EAED5}" type="datetime1">
              <a:rPr lang="en-US" smtClean="0"/>
              <a:t>9/29/2024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2: Data Warehousing architecture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30062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30620-D423-4C33-925D-C92D3DBBCBA2}" type="datetime1">
              <a:rPr lang="en-US" smtClean="0"/>
              <a:t>9/29/2024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2: Data Warehousing architecture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959708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157CA-B7DC-45C2-8280-D9BDF36E9CD9}" type="datetime1">
              <a:rPr lang="en-US" smtClean="0"/>
              <a:t>9/29/2024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2: Data Warehousing architecture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53710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13D31-B303-48BB-A17B-9BDC8EC12445}" type="datetime1">
              <a:rPr lang="en-US" smtClean="0"/>
              <a:t>9/29/2024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2: Data Warehousing architecture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03353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C9AA-B429-44AB-8914-74507B8A44B9}" type="datetime1">
              <a:rPr lang="en-US" smtClean="0"/>
              <a:t>9/29/2024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2: Data Warehousing architecture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8472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6148B-01A1-4E8E-AB73-C23193A6E1F6}" type="datetime1">
              <a:rPr lang="en-US" smtClean="0"/>
              <a:t>9/29/2024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2: Data Warehousing architecture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6830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B3853-A252-453B-98F4-6AC281E209EB}" type="datetime1">
              <a:rPr lang="en-US" smtClean="0"/>
              <a:t>9/29/2024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2: Data Warehousing architecture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9236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CD127C38-76C1-473A-A880-6F9F808F9E21}" type="datetime1">
              <a:rPr lang="en-US" smtClean="0"/>
              <a:t>9/29/2024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Lecture 2: Data Warehousing architecture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5579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  <p:sldLayoutId id="2147483806" r:id="rId11"/>
    <p:sldLayoutId id="2147483807" r:id="rId12"/>
    <p:sldLayoutId id="2147483808" r:id="rId13"/>
    <p:sldLayoutId id="2147483809" r:id="rId14"/>
    <p:sldLayoutId id="2147483810" r:id="rId15"/>
    <p:sldLayoutId id="2147483811" r:id="rId16"/>
    <p:sldLayoutId id="2147483812" r:id="rId17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>
              <a:lumMod val="60000"/>
              <a:lumOff val="40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svg.org/raseone-tv-3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pixabay.com/ko/%EC%95%88%EA%B2%BD-%ED%94%84%EB%A0%88%EC%9E%84-%EB%A0%8C%EC%A6%88-%EC%8B%9C%EB%A0%A5-%EC%B8%A1%EC%A0%95%EB%B2%95-310236/" TargetMode="Externa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svg.org/raseone-tv-3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svg.org/raseone-tv-3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svg.org/raseone-tv-3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svg.org/raseone-tv-3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086F4A-8B55-8317-A7E4-D6C2D3CB9A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0644" y="292865"/>
            <a:ext cx="8567716" cy="1424800"/>
          </a:xfrm>
        </p:spPr>
        <p:txBody>
          <a:bodyPr>
            <a:noAutofit/>
          </a:bodyPr>
          <a:lstStyle/>
          <a:p>
            <a:pPr algn="ctr"/>
            <a:r>
              <a:rPr lang="en-US" sz="6000" b="1" dirty="0">
                <a:latin typeface="Poppins" panose="00000500000000000000" pitchFamily="2" charset="0"/>
                <a:cs typeface="Poppins" panose="00000500000000000000" pitchFamily="2" charset="0"/>
              </a:rPr>
              <a:t>Data warehousing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2C23A852-2322-54DE-AA28-DB05375671FB}"/>
              </a:ext>
            </a:extLst>
          </p:cNvPr>
          <p:cNvSpPr txBox="1">
            <a:spLocks/>
          </p:cNvSpPr>
          <p:nvPr/>
        </p:nvSpPr>
        <p:spPr>
          <a:xfrm>
            <a:off x="1859040" y="2974491"/>
            <a:ext cx="7320321" cy="55033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None/>
              <a:defRPr sz="24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Emmanuel </a:t>
            </a:r>
            <a:r>
              <a:rPr lang="en-US" sz="2800" b="1" dirty="0" err="1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Tandema</a:t>
            </a:r>
            <a:r>
              <a:rPr lang="en-US" sz="2800" b="1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Valentino </a:t>
            </a:r>
            <a:r>
              <a:rPr lang="en-US" sz="2800" b="1" dirty="0" err="1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Juma</a:t>
            </a:r>
            <a:endParaRPr lang="en-US" sz="2800" b="1" dirty="0">
              <a:solidFill>
                <a:schemeClr val="tx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86B8458E-EBC1-96A3-0A63-27EC766E25A2}"/>
              </a:ext>
            </a:extLst>
          </p:cNvPr>
          <p:cNvSpPr txBox="1">
            <a:spLocks/>
          </p:cNvSpPr>
          <p:nvPr/>
        </p:nvSpPr>
        <p:spPr>
          <a:xfrm>
            <a:off x="1810400" y="3563829"/>
            <a:ext cx="7571608" cy="55033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None/>
              <a:defRPr sz="24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Uganda technology and management university (</a:t>
            </a:r>
            <a:r>
              <a:rPr lang="en-US" sz="1800" b="1" dirty="0" err="1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Utamu</a:t>
            </a:r>
            <a:r>
              <a:rPr lang="en-US" sz="1800" b="1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)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E00FC4BF-D4CB-E318-D482-86C0276DB035}"/>
              </a:ext>
            </a:extLst>
          </p:cNvPr>
          <p:cNvSpPr txBox="1">
            <a:spLocks/>
          </p:cNvSpPr>
          <p:nvPr/>
        </p:nvSpPr>
        <p:spPr>
          <a:xfrm>
            <a:off x="1021401" y="1578688"/>
            <a:ext cx="9268601" cy="55033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000" b="1" dirty="0"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1223469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3A45438-65C1-267F-27B0-6C4950BD7A6C}"/>
              </a:ext>
            </a:extLst>
          </p:cNvPr>
          <p:cNvSpPr txBox="1">
            <a:spLocks/>
          </p:cNvSpPr>
          <p:nvPr/>
        </p:nvSpPr>
        <p:spPr>
          <a:xfrm>
            <a:off x="87549" y="1046238"/>
            <a:ext cx="11585642" cy="452328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This lecture offers an overview of data warehouse architecture, focusing on various types and their characteristics. Learners will build a solid understanding of foundational concepts in data warehousing.</a:t>
            </a:r>
          </a:p>
          <a:p>
            <a:pPr>
              <a:lnSpc>
                <a:spcPct val="150000"/>
              </a:lnSpc>
            </a:pPr>
            <a:r>
              <a:rPr lang="en-US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Learners will explore the essential components and properties that define data warehouse architecture, vital for understanding how these systems support BI </a:t>
            </a:r>
          </a:p>
          <a:p>
            <a:pPr>
              <a:lnSpc>
                <a:spcPct val="150000"/>
              </a:lnSpc>
            </a:pPr>
            <a:r>
              <a:rPr lang="en-US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The lecture also covers data marts and their role in enabling targeted data analysis within the broader data warehouse framework.</a:t>
            </a:r>
          </a:p>
          <a:p>
            <a:pPr>
              <a:lnSpc>
                <a:spcPct val="150000"/>
              </a:lnSpc>
            </a:pPr>
            <a:r>
              <a:rPr lang="en-US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Learners will learn key design principles of data warehousing, equipping them to effectively structure and implement data solutions in real-world scenarios.</a:t>
            </a:r>
            <a:endParaRPr lang="en-US" cap="none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E6E5DA-9FAC-6E05-F8A9-E8D5CF9BAF8E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Overview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CC3519-BBC7-F951-0729-3C72AE861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DF86AAC-E378-9BE1-5A67-F11DFA230C35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7931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3A45438-65C1-267F-27B0-6C4950BD7A6C}"/>
              </a:ext>
            </a:extLst>
          </p:cNvPr>
          <p:cNvSpPr txBox="1">
            <a:spLocks/>
          </p:cNvSpPr>
          <p:nvPr/>
        </p:nvSpPr>
        <p:spPr>
          <a:xfrm>
            <a:off x="9728" y="1020555"/>
            <a:ext cx="11682919" cy="45923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Upon completing this </a:t>
            </a:r>
            <a:r>
              <a:rPr lang="en-US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lecture,</a:t>
            </a:r>
            <a:endParaRPr lang="en-US" b="0" i="0" cap="none" dirty="0">
              <a:solidFill>
                <a:srgbClr val="262626"/>
              </a:solidFill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Learners </a:t>
            </a:r>
            <a:r>
              <a:rPr lang="en-US" sz="2000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will understand </a:t>
            </a:r>
            <a:r>
              <a:rPr lang="en-US" sz="2000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</a:t>
            </a:r>
            <a:r>
              <a:rPr lang="en-US" sz="2000" b="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he </a:t>
            </a: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features and types of data warehouse architecture.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Learners </a:t>
            </a:r>
            <a:r>
              <a:rPr lang="en-US" sz="2000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will understand </a:t>
            </a:r>
            <a:r>
              <a:rPr lang="en-US" sz="2000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</a:t>
            </a:r>
            <a:r>
              <a:rPr lang="en-US" sz="2000" b="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he </a:t>
            </a:r>
            <a:r>
              <a:rPr lang="en-US" sz="2000" b="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components </a:t>
            </a: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of data warehouse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Learners </a:t>
            </a:r>
            <a:r>
              <a:rPr lang="en-US" sz="2000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will understand Data </a:t>
            </a:r>
            <a:r>
              <a:rPr lang="en-US" sz="2000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mart </a:t>
            </a:r>
            <a:r>
              <a:rPr lang="en-US" sz="2000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and differentiate it from data warehouse</a:t>
            </a:r>
            <a:endParaRPr lang="en-US" sz="2000" b="0" i="0" cap="none" dirty="0">
              <a:solidFill>
                <a:srgbClr val="262626"/>
              </a:solidFill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Learners </a:t>
            </a:r>
            <a:r>
              <a:rPr lang="en-US" sz="2000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will understand </a:t>
            </a:r>
            <a:r>
              <a:rPr lang="en-US" sz="2000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</a:t>
            </a:r>
            <a:r>
              <a:rPr lang="en-US" sz="2000" b="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he </a:t>
            </a:r>
            <a:r>
              <a:rPr lang="en-US" sz="2000" b="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data </a:t>
            </a: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warehouse design approach.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Learners </a:t>
            </a:r>
            <a:r>
              <a:rPr lang="en-US" sz="2000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will understand </a:t>
            </a:r>
            <a:r>
              <a:rPr lang="en-US" sz="2000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the </a:t>
            </a:r>
            <a:r>
              <a:rPr lang="en-US" sz="2000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principles of data warehousing.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706AB75A-3E58-7EDA-8DA9-BDCE518D2CA2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Learning Objectives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54644F8-DF75-8A2F-9793-339D3F666A0F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55A846-B3F0-A76A-078A-956C2A24B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607547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3A45438-65C1-267F-27B0-6C4950BD7A6C}"/>
              </a:ext>
            </a:extLst>
          </p:cNvPr>
          <p:cNvSpPr txBox="1">
            <a:spLocks/>
          </p:cNvSpPr>
          <p:nvPr/>
        </p:nvSpPr>
        <p:spPr>
          <a:xfrm>
            <a:off x="9728" y="1059468"/>
            <a:ext cx="11682919" cy="449502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Data warehouse architecture </a:t>
            </a: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refers to the design and structure of a data warehouse system.</a:t>
            </a:r>
          </a:p>
          <a:p>
            <a:pPr>
              <a:lnSpc>
                <a:spcPct val="150000"/>
              </a:lnSpc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It outlines how data is collected, stored, processed, and accessed in a data warehouse system</a:t>
            </a:r>
          </a:p>
          <a:p>
            <a:pPr>
              <a:lnSpc>
                <a:spcPct val="150000"/>
              </a:lnSpc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It encompasses the various components, processes, and technologies involved in managing large volumes of data for analysis and reporting purposes.</a:t>
            </a:r>
            <a:endParaRPr lang="en-US" cap="none" dirty="0">
              <a:solidFill>
                <a:srgbClr val="262626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US" b="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It facilitates </a:t>
            </a: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efficient data retrieval, ensure data integrity, and support decision-making processes.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706AB75A-3E58-7EDA-8DA9-BDCE518D2CA2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Introduction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54644F8-DF75-8A2F-9793-339D3F666A0F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98D6DD-D7DA-125D-4B5C-D7E370CC4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1396530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3A45438-65C1-267F-27B0-6C4950BD7A6C}"/>
              </a:ext>
            </a:extLst>
          </p:cNvPr>
          <p:cNvSpPr txBox="1">
            <a:spLocks/>
          </p:cNvSpPr>
          <p:nvPr/>
        </p:nvSpPr>
        <p:spPr>
          <a:xfrm>
            <a:off x="84309" y="1064708"/>
            <a:ext cx="11585642" cy="453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b="1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A) single-layer architecture</a:t>
            </a:r>
          </a:p>
          <a:p>
            <a:pPr>
              <a:lnSpc>
                <a:spcPct val="150000"/>
              </a:lnSpc>
            </a:pPr>
            <a:r>
              <a:rPr lang="en-US" sz="2000" b="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It has simplified structure that integrates all components into a single layer</a:t>
            </a:r>
          </a:p>
          <a:p>
            <a:pPr>
              <a:lnSpc>
                <a:spcPct val="150000"/>
              </a:lnSpc>
            </a:pPr>
            <a:r>
              <a:rPr lang="en-US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The data warehouse is virtual. It’s </a:t>
            </a:r>
            <a:r>
              <a:rPr lang="en-US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implemented as a multidimensional view of operational data created by specific </a:t>
            </a:r>
            <a:r>
              <a:rPr lang="en-US" i="1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middleware</a:t>
            </a:r>
            <a:r>
              <a:rPr lang="en-US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, or an intermediate processing layer.</a:t>
            </a:r>
            <a:endParaRPr lang="en-US" sz="2000" b="0" i="0" cap="none" dirty="0" smtClean="0">
              <a:solidFill>
                <a:srgbClr val="262626"/>
              </a:solidFill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US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This single-layer architecture</a:t>
            </a:r>
            <a:r>
              <a:rPr lang="en-US" sz="2000" b="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 minimizes data storage by removing redundancies.</a:t>
            </a:r>
          </a:p>
          <a:p>
            <a:pPr>
              <a:lnSpc>
                <a:spcPct val="150000"/>
              </a:lnSpc>
            </a:pPr>
            <a:r>
              <a:rPr lang="en-US" sz="2000" b="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However, it lacks separation between analytical and transactional processing.</a:t>
            </a:r>
            <a:r>
              <a:rPr lang="en-US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 Analysis queries are submitted to operational data after the middleware interprets them. This queries affect regular transactional workloads </a:t>
            </a:r>
            <a:endParaRPr lang="en-US" sz="2000" b="0" i="0" cap="none" dirty="0">
              <a:solidFill>
                <a:srgbClr val="262626"/>
              </a:solidFill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CE7E33F-E684-9D83-9A8A-EBD25598347C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Types of Data Warehouse Architecture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E04A85A-E5F7-D029-B99A-41CB20D4C0FE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1ADD4134-4FD2-0B7C-E03C-4B8F03E7A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2534040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3A45438-65C1-267F-27B0-6C4950BD7A6C}"/>
              </a:ext>
            </a:extLst>
          </p:cNvPr>
          <p:cNvSpPr txBox="1">
            <a:spLocks/>
          </p:cNvSpPr>
          <p:nvPr/>
        </p:nvSpPr>
        <p:spPr>
          <a:xfrm>
            <a:off x="126462" y="5033118"/>
            <a:ext cx="11566185" cy="54036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b="1" cap="none" dirty="0">
                <a:latin typeface="Poppins" panose="00000500000000000000" pitchFamily="2" charset="0"/>
                <a:cs typeface="Poppins" panose="00000500000000000000" pitchFamily="2" charset="0"/>
              </a:rPr>
              <a:t>Single-layer architecture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CE7E33F-E684-9D83-9A8A-EBD25598347C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The single-layer Data Warehouse Architecture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E04A85A-E5F7-D029-B99A-41CB20D4C0FE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Arrow: Right 9">
            <a:extLst>
              <a:ext uri="{FF2B5EF4-FFF2-40B4-BE49-F238E27FC236}">
                <a16:creationId xmlns:a16="http://schemas.microsoft.com/office/drawing/2014/main" id="{5587C83B-B281-F89C-77E8-AADC4ACBD124}"/>
              </a:ext>
            </a:extLst>
          </p:cNvPr>
          <p:cNvSpPr/>
          <p:nvPr/>
        </p:nvSpPr>
        <p:spPr>
          <a:xfrm>
            <a:off x="3911909" y="3010303"/>
            <a:ext cx="1108954" cy="54036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A4302DB-B0DD-DA4D-35CE-D4C71C6D9DD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flipH="1">
            <a:off x="9089109" y="2087361"/>
            <a:ext cx="1311614" cy="131161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632856B-39FF-32F5-0719-6F811357F3D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flipH="1">
            <a:off x="9081700" y="3687502"/>
            <a:ext cx="1311614" cy="1311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6F8E7BD-2A4A-5789-8077-A4B1F5166708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837473B0-CC2E-450A-ABE3-18F120FF3D39}">
                <a1611:picAttrSrcUrl xmlns=""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flipH="1">
            <a:off x="5429501" y="2915700"/>
            <a:ext cx="1459148" cy="729574"/>
          </a:xfrm>
          <a:prstGeom prst="rect">
            <a:avLst/>
          </a:prstGeom>
        </p:spPr>
      </p:pic>
      <p:sp>
        <p:nvSpPr>
          <p:cNvPr id="16" name="Arrow: Left-Right 15">
            <a:extLst>
              <a:ext uri="{FF2B5EF4-FFF2-40B4-BE49-F238E27FC236}">
                <a16:creationId xmlns:a16="http://schemas.microsoft.com/office/drawing/2014/main" id="{D493BCFE-CCEE-EC8A-A999-952D03E89E45}"/>
              </a:ext>
            </a:extLst>
          </p:cNvPr>
          <p:cNvSpPr/>
          <p:nvPr/>
        </p:nvSpPr>
        <p:spPr>
          <a:xfrm rot="21001026">
            <a:off x="7437404" y="2618899"/>
            <a:ext cx="1504127" cy="403698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Arrow: Left-Right 16">
            <a:extLst>
              <a:ext uri="{FF2B5EF4-FFF2-40B4-BE49-F238E27FC236}">
                <a16:creationId xmlns:a16="http://schemas.microsoft.com/office/drawing/2014/main" id="{37E17D13-23A1-05D6-B7D0-70E687C615D8}"/>
              </a:ext>
            </a:extLst>
          </p:cNvPr>
          <p:cNvSpPr/>
          <p:nvPr/>
        </p:nvSpPr>
        <p:spPr>
          <a:xfrm rot="1301243">
            <a:off x="7357442" y="3630011"/>
            <a:ext cx="1418943" cy="403698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4D9E811-FACD-BC5A-C140-4E254606EF21}"/>
              </a:ext>
            </a:extLst>
          </p:cNvPr>
          <p:cNvSpPr txBox="1"/>
          <p:nvPr/>
        </p:nvSpPr>
        <p:spPr>
          <a:xfrm>
            <a:off x="1534775" y="4407825"/>
            <a:ext cx="24341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Operational Data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0D681FB-48FC-255C-F72B-E2D95690B93F}"/>
              </a:ext>
            </a:extLst>
          </p:cNvPr>
          <p:cNvSpPr txBox="1"/>
          <p:nvPr/>
        </p:nvSpPr>
        <p:spPr>
          <a:xfrm>
            <a:off x="5544503" y="3752018"/>
            <a:ext cx="16825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Middleware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9B3BBE6-F8B7-B78C-EB19-4CEB63FAAD95}"/>
              </a:ext>
            </a:extLst>
          </p:cNvPr>
          <p:cNvSpPr txBox="1"/>
          <p:nvPr/>
        </p:nvSpPr>
        <p:spPr>
          <a:xfrm>
            <a:off x="8910051" y="4659126"/>
            <a:ext cx="20190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Reporting Tool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5A5CEEE-43BF-9F61-44BA-E80538E5D310}"/>
              </a:ext>
            </a:extLst>
          </p:cNvPr>
          <p:cNvSpPr txBox="1"/>
          <p:nvPr/>
        </p:nvSpPr>
        <p:spPr>
          <a:xfrm>
            <a:off x="9149971" y="3089750"/>
            <a:ext cx="15391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OLAP Tools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5382271-D22C-61B2-9BA4-6ED5452010A3}"/>
              </a:ext>
            </a:extLst>
          </p:cNvPr>
          <p:cNvSpPr txBox="1"/>
          <p:nvPr/>
        </p:nvSpPr>
        <p:spPr>
          <a:xfrm>
            <a:off x="1733405" y="1494083"/>
            <a:ext cx="18542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Source Layer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D2D0FB5-ECFE-7EE1-E437-ACC16D5D0837}"/>
              </a:ext>
            </a:extLst>
          </p:cNvPr>
          <p:cNvSpPr txBox="1"/>
          <p:nvPr/>
        </p:nvSpPr>
        <p:spPr>
          <a:xfrm>
            <a:off x="5117606" y="1494083"/>
            <a:ext cx="24341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Data Warehouse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9F4F6E7-282D-07CB-35F4-F8BE943E5D9E}"/>
              </a:ext>
            </a:extLst>
          </p:cNvPr>
          <p:cNvSpPr txBox="1"/>
          <p:nvPr/>
        </p:nvSpPr>
        <p:spPr>
          <a:xfrm>
            <a:off x="9081700" y="1495843"/>
            <a:ext cx="13116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Analysis</a:t>
            </a:r>
          </a:p>
        </p:txBody>
      </p:sp>
      <p:sp>
        <p:nvSpPr>
          <p:cNvPr id="25" name="Right Brace 24">
            <a:extLst>
              <a:ext uri="{FF2B5EF4-FFF2-40B4-BE49-F238E27FC236}">
                <a16:creationId xmlns:a16="http://schemas.microsoft.com/office/drawing/2014/main" id="{815184BD-9305-EB18-6DD3-5411AD1C0A00}"/>
              </a:ext>
            </a:extLst>
          </p:cNvPr>
          <p:cNvSpPr/>
          <p:nvPr/>
        </p:nvSpPr>
        <p:spPr>
          <a:xfrm rot="16200000">
            <a:off x="2429173" y="1431286"/>
            <a:ext cx="433749" cy="1375033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00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26" name="Right Brace 25">
            <a:extLst>
              <a:ext uri="{FF2B5EF4-FFF2-40B4-BE49-F238E27FC236}">
                <a16:creationId xmlns:a16="http://schemas.microsoft.com/office/drawing/2014/main" id="{5AD6D482-BDD2-472C-0F21-6ACD344C65A6}"/>
              </a:ext>
            </a:extLst>
          </p:cNvPr>
          <p:cNvSpPr/>
          <p:nvPr/>
        </p:nvSpPr>
        <p:spPr>
          <a:xfrm rot="16200000">
            <a:off x="6113062" y="1431286"/>
            <a:ext cx="433749" cy="1375033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ight Brace 26">
            <a:extLst>
              <a:ext uri="{FF2B5EF4-FFF2-40B4-BE49-F238E27FC236}">
                <a16:creationId xmlns:a16="http://schemas.microsoft.com/office/drawing/2014/main" id="{45D0091F-443C-9BD4-F818-F001A47B7F5D}"/>
              </a:ext>
            </a:extLst>
          </p:cNvPr>
          <p:cNvSpPr/>
          <p:nvPr/>
        </p:nvSpPr>
        <p:spPr>
          <a:xfrm rot="16200000">
            <a:off x="9488923" y="1431286"/>
            <a:ext cx="433749" cy="1375033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Flowchart: Magnetic Disk 1">
            <a:extLst>
              <a:ext uri="{FF2B5EF4-FFF2-40B4-BE49-F238E27FC236}">
                <a16:creationId xmlns:a16="http://schemas.microsoft.com/office/drawing/2014/main" id="{D31A58D4-4427-8D0D-B753-4EC0B7996FF5}"/>
              </a:ext>
            </a:extLst>
          </p:cNvPr>
          <p:cNvSpPr/>
          <p:nvPr/>
        </p:nvSpPr>
        <p:spPr>
          <a:xfrm>
            <a:off x="2190955" y="2528614"/>
            <a:ext cx="963039" cy="729574"/>
          </a:xfrm>
          <a:prstGeom prst="flowChartMagneticDis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5" name="Flowchart: Magnetic Disk 4">
            <a:extLst>
              <a:ext uri="{FF2B5EF4-FFF2-40B4-BE49-F238E27FC236}">
                <a16:creationId xmlns:a16="http://schemas.microsoft.com/office/drawing/2014/main" id="{083328AD-7765-9A10-D701-7D03B151F39D}"/>
              </a:ext>
            </a:extLst>
          </p:cNvPr>
          <p:cNvSpPr/>
          <p:nvPr/>
        </p:nvSpPr>
        <p:spPr>
          <a:xfrm>
            <a:off x="2218596" y="3485313"/>
            <a:ext cx="963039" cy="729574"/>
          </a:xfrm>
          <a:prstGeom prst="flowChartMagneticDis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6C6BE00F-624A-C82E-12B3-50FA73CF0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2957820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 animBg="1"/>
      <p:bldP spid="26" grpId="0" animBg="1"/>
      <p:bldP spid="27" grpId="0" animBg="1"/>
      <p:bldP spid="2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3A45438-65C1-267F-27B0-6C4950BD7A6C}"/>
              </a:ext>
            </a:extLst>
          </p:cNvPr>
          <p:cNvSpPr txBox="1">
            <a:spLocks/>
          </p:cNvSpPr>
          <p:nvPr/>
        </p:nvSpPr>
        <p:spPr>
          <a:xfrm>
            <a:off x="9233" y="1027764"/>
            <a:ext cx="11734606" cy="45232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b="1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Advantages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It’s easy to design and implement</a:t>
            </a:r>
            <a:endParaRPr lang="en-US" sz="2000" cap="none" dirty="0" smtClean="0">
              <a:solidFill>
                <a:srgbClr val="262626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Its initial </a:t>
            </a:r>
            <a:r>
              <a:rPr lang="en-US" sz="2000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cost</a:t>
            </a:r>
            <a:r>
              <a:rPr lang="en-US" sz="200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 </a:t>
            </a:r>
            <a:r>
              <a:rPr lang="en-US" sz="2000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is r</a:t>
            </a:r>
            <a:r>
              <a:rPr lang="en-US" sz="200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educed since it requires fewer resources and less infrastructure.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It’s</a:t>
            </a:r>
            <a:r>
              <a:rPr lang="en-US" sz="200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 ideal for small businesses. </a:t>
            </a:r>
            <a:r>
              <a:rPr lang="en-US" sz="2000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</a:t>
            </a:r>
            <a:r>
              <a:rPr lang="en-US" sz="200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here’s no need for extensive </a:t>
            </a:r>
            <a:r>
              <a:rPr lang="en-US" sz="2000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IT</a:t>
            </a:r>
            <a:r>
              <a:rPr lang="en-US" sz="200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 support and resources.</a:t>
            </a:r>
          </a:p>
          <a:p>
            <a:pPr>
              <a:lnSpc>
                <a:spcPct val="150000"/>
              </a:lnSpc>
            </a:pPr>
            <a:r>
              <a:rPr lang="en-US" b="1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Disadvantages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As </a:t>
            </a:r>
            <a:r>
              <a:rPr lang="en-US" sz="2000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the amount of data increases, query performance may degrade, leading to slower response times and potential bottlenecks in data retrieval.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Changes in business requirements or data sources can be difficult to implement, as the architecture may not support easy modifications or expansions.</a:t>
            </a:r>
            <a:endParaRPr lang="en-US" sz="2000" i="0" cap="none" dirty="0">
              <a:solidFill>
                <a:srgbClr val="262626"/>
              </a:solidFill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E04A85A-E5F7-D029-B99A-41CB20D4C0FE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7D5831DC-DFA0-06E6-5146-0A42560BF176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The single-layer Data Warehouse Architecture</a:t>
            </a: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33BC1366-A91D-1B25-60F0-525F3CCAE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4208261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5EBF82B-FBEC-B416-E346-70AFA4D0D86F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Types of Data Warehouse Architecture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5B93896A-4FA0-B6F7-407D-13C579233737}"/>
              </a:ext>
            </a:extLst>
          </p:cNvPr>
          <p:cNvSpPr txBox="1">
            <a:spLocks/>
          </p:cNvSpPr>
          <p:nvPr/>
        </p:nvSpPr>
        <p:spPr>
          <a:xfrm>
            <a:off x="58366" y="1074439"/>
            <a:ext cx="11585643" cy="44606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b="1" kern="100" cap="none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b) Two-layer architecture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Separates </a:t>
            </a:r>
            <a:r>
              <a:rPr lang="en-US" sz="2000" b="0" i="0" cap="none" dirty="0">
                <a:solidFill>
                  <a:srgbClr val="242021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physically available </a:t>
            </a:r>
            <a:r>
              <a:rPr lang="en-US" sz="2000" b="0" i="0" cap="none" dirty="0" smtClean="0">
                <a:solidFill>
                  <a:srgbClr val="242021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data sources </a:t>
            </a:r>
            <a:r>
              <a:rPr lang="en-US" sz="2000" b="0" i="0" cap="none" dirty="0">
                <a:solidFill>
                  <a:srgbClr val="242021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from the data </a:t>
            </a:r>
            <a:r>
              <a:rPr lang="en-US" sz="2000" b="0" i="0" cap="none" dirty="0" smtClean="0">
                <a:solidFill>
                  <a:srgbClr val="242021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warehouse</a:t>
            </a:r>
            <a:r>
              <a:rPr lang="en-US" cap="none" dirty="0">
                <a:solidFill>
                  <a:srgbClr val="24202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</a:t>
            </a:r>
            <a:r>
              <a:rPr lang="en-US" cap="none" dirty="0" smtClean="0">
                <a:solidFill>
                  <a:srgbClr val="24202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forming the two distinct layer.</a:t>
            </a:r>
            <a:endParaRPr lang="en-US" cap="none" dirty="0">
              <a:solidFill>
                <a:srgbClr val="262626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This separation enhances data management, integration, and accessibility.</a:t>
            </a:r>
            <a:endParaRPr lang="en-US" b="1" kern="100" cap="none" dirty="0">
              <a:solidFill>
                <a:srgbClr val="262626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It </a:t>
            </a:r>
            <a:r>
              <a:rPr lang="en-US" sz="2000" b="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comprises of </a:t>
            </a: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four sequential data flow stages namely</a:t>
            </a:r>
            <a:r>
              <a:rPr lang="en-US" sz="2000" b="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;</a:t>
            </a:r>
            <a:endParaRPr lang="en-US" sz="2000" b="0" i="0" cap="none" dirty="0">
              <a:solidFill>
                <a:srgbClr val="262626"/>
              </a:solidFill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A7B9C0C7-011D-E6B6-D563-82F29E42C1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1710369"/>
              </p:ext>
            </p:extLst>
          </p:nvPr>
        </p:nvGraphicFramePr>
        <p:xfrm>
          <a:off x="1265381" y="4036291"/>
          <a:ext cx="8128000" cy="115654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624937941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4078168963"/>
                    </a:ext>
                  </a:extLst>
                </a:gridCol>
              </a:tblGrid>
              <a:tr h="57827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US" sz="2000" kern="100" cap="none" dirty="0" smtClean="0">
                          <a:solidFill>
                            <a:srgbClr val="262626"/>
                          </a:solidFill>
                          <a:latin typeface="Poppins" panose="00000500000000000000" pitchFamily="2" charset="0"/>
                          <a:ea typeface="Calibri" panose="020F0502020204030204" pitchFamily="34" charset="0"/>
                          <a:cs typeface="Poppins" panose="00000500000000000000" pitchFamily="2" charset="0"/>
                        </a:rPr>
                        <a:t>Source layer</a:t>
                      </a:r>
                      <a:endParaRPr lang="en-US" sz="2000" kern="100" cap="none" dirty="0" smtClean="0">
                        <a:solidFill>
                          <a:srgbClr val="262626"/>
                        </a:solidFill>
                        <a:latin typeface="Poppins" panose="00000500000000000000" pitchFamily="2" charset="0"/>
                        <a:ea typeface="Calibri" panose="020F0502020204030204" pitchFamily="34" charset="0"/>
                        <a:cs typeface="Poppins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US" sz="2000" kern="100" cap="none" dirty="0" smtClean="0">
                          <a:effectLst/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Data warehouse layer</a:t>
                      </a:r>
                      <a:endParaRPr lang="en-US" sz="2000" kern="100" cap="none" dirty="0" smtClean="0">
                        <a:solidFill>
                          <a:srgbClr val="262626"/>
                        </a:solidFill>
                        <a:effectLst/>
                        <a:latin typeface="Poppins" panose="00000500000000000000" pitchFamily="2" charset="0"/>
                        <a:ea typeface="Calibri" panose="020F0502020204030204" pitchFamily="34" charset="0"/>
                        <a:cs typeface="Poppins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9714586"/>
                  </a:ext>
                </a:extLst>
              </a:tr>
              <a:tr h="57827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US" sz="2000" kern="100" cap="none" dirty="0" smtClean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Data staging</a:t>
                      </a:r>
                      <a:endParaRPr lang="en-US" sz="2000" kern="100" cap="none" dirty="0" smtClean="0">
                        <a:solidFill>
                          <a:srgbClr val="262626"/>
                        </a:solidFill>
                        <a:latin typeface="Poppins" panose="00000500000000000000" pitchFamily="2" charset="0"/>
                        <a:ea typeface="Calibri" panose="020F0502020204030204" pitchFamily="34" charset="0"/>
                        <a:cs typeface="Poppins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US" sz="2000" kern="100" cap="none" dirty="0" smtClean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Analysis layer</a:t>
                      </a:r>
                      <a:endParaRPr lang="en-US" sz="2000" kern="100" cap="none" dirty="0" smtClean="0">
                        <a:effectLst/>
                        <a:latin typeface="Poppins" panose="00000500000000000000" pitchFamily="2" charset="0"/>
                        <a:ea typeface="Calibri" panose="020F0502020204030204" pitchFamily="34" charset="0"/>
                        <a:cs typeface="Poppins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295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823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>
            <a:extLst>
              <a:ext uri="{FF2B5EF4-FFF2-40B4-BE49-F238E27FC236}">
                <a16:creationId xmlns:a16="http://schemas.microsoft.com/office/drawing/2014/main" id="{7D4720D8-4709-7511-7D1B-835A75436632}"/>
              </a:ext>
            </a:extLst>
          </p:cNvPr>
          <p:cNvSpPr txBox="1">
            <a:spLocks/>
          </p:cNvSpPr>
          <p:nvPr/>
        </p:nvSpPr>
        <p:spPr>
          <a:xfrm>
            <a:off x="58366" y="1074439"/>
            <a:ext cx="11585643" cy="44606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b="1" kern="100" cap="none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Source layer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Represent the v</a:t>
            </a:r>
            <a:r>
              <a:rPr lang="en-US" b="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arious </a:t>
            </a: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internal and external systems from which data is sourced, including operational databases, CRM systems, and external data feeds.</a:t>
            </a:r>
            <a:endParaRPr lang="en-US" b="0" i="0" kern="100" cap="none" dirty="0">
              <a:solidFill>
                <a:srgbClr val="262626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b="1" kern="10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Data sta</a:t>
            </a:r>
            <a:r>
              <a:rPr lang="en-US" b="1" kern="100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ging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Uses</a:t>
            </a: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 ETL </a:t>
            </a:r>
            <a:r>
              <a:rPr lang="en-US" b="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(Extract, Transform, </a:t>
            </a: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and </a:t>
            </a:r>
            <a:r>
              <a:rPr lang="en-US" b="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Load) </a:t>
            </a: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tools to extract, cleanse, and integrate data from different sources into a unified format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Addresses issues such as inconsistent data management and incompatible structures to ensure that the data is reliable and ready for use in a data warehouse.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5EBF82B-FBEC-B416-E346-70AFA4D0D86F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Two-layer of Data Warehouse Architecture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2957FC7E-486D-5355-57CB-2C1D6CDA3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4062634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>
            <a:extLst>
              <a:ext uri="{FF2B5EF4-FFF2-40B4-BE49-F238E27FC236}">
                <a16:creationId xmlns:a16="http://schemas.microsoft.com/office/drawing/2014/main" id="{7D4720D8-4709-7511-7D1B-835A75436632}"/>
              </a:ext>
            </a:extLst>
          </p:cNvPr>
          <p:cNvSpPr txBox="1">
            <a:spLocks/>
          </p:cNvSpPr>
          <p:nvPr/>
        </p:nvSpPr>
        <p:spPr>
          <a:xfrm>
            <a:off x="58366" y="1074439"/>
            <a:ext cx="11585643" cy="44606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b="1" kern="100" cap="none" dirty="0" smtClean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Data warehouse layer</a:t>
            </a:r>
          </a:p>
          <a:p>
            <a:pPr>
              <a:lnSpc>
                <a:spcPct val="150000"/>
              </a:lnSpc>
            </a:pPr>
            <a:r>
              <a:rPr lang="en-US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This is the central repository where the integrated, cleansed, and transformed data is stored</a:t>
            </a:r>
          </a:p>
          <a:p>
            <a:pPr>
              <a:lnSpc>
                <a:spcPct val="150000"/>
              </a:lnSpc>
            </a:pPr>
            <a:r>
              <a:rPr lang="en-US" b="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It can </a:t>
            </a:r>
            <a:r>
              <a:rPr lang="en-US" b="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be directly accessed or used to create data marts for specific departments.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It includes metadata repositories that store information about sources, access procedures, and data mart schemata.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Supports various business intelligence tools that enable users to perform analyses, simulate scenarios, and make data-driven decisions.</a:t>
            </a:r>
            <a:endParaRPr lang="en-US" b="0" i="0" cap="none" dirty="0">
              <a:solidFill>
                <a:srgbClr val="262626"/>
              </a:solidFill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" name="Title 1">
            <a:extLst>
              <a:ext uri="{FF2B5EF4-FFF2-40B4-BE49-F238E27FC236}">
                <a16:creationId xmlns:a16="http://schemas.microsoft.com/office/drawing/2014/main" id="{6E47679A-6AF1-BB92-D5A9-6839C79FCA9C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Two-layer of Data Warehouse Architecture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86500390-D24C-2660-1731-57675D05A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2086889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>
            <a:extLst>
              <a:ext uri="{FF2B5EF4-FFF2-40B4-BE49-F238E27FC236}">
                <a16:creationId xmlns:a16="http://schemas.microsoft.com/office/drawing/2014/main" id="{7D4720D8-4709-7511-7D1B-835A75436632}"/>
              </a:ext>
            </a:extLst>
          </p:cNvPr>
          <p:cNvSpPr txBox="1">
            <a:spLocks/>
          </p:cNvSpPr>
          <p:nvPr/>
        </p:nvSpPr>
        <p:spPr>
          <a:xfrm>
            <a:off x="58366" y="1074439"/>
            <a:ext cx="11585643" cy="44606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b="1" kern="100" cap="none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Analysis layer</a:t>
            </a:r>
          </a:p>
          <a:p>
            <a:pPr>
              <a:lnSpc>
                <a:spcPct val="150000"/>
              </a:lnSpc>
            </a:pPr>
            <a:r>
              <a:rPr lang="en-US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Include features like aggregate data navigators, complex query optimizers, and user-friendly interfaces</a:t>
            </a:r>
            <a:r>
              <a:rPr lang="en-US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.</a:t>
            </a:r>
            <a:endParaRPr lang="en-US" b="0" i="0" cap="none" dirty="0" smtClean="0">
              <a:solidFill>
                <a:srgbClr val="262626"/>
              </a:solidFill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Enables </a:t>
            </a: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users to interact with and analyze the data stored in the warehouse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Facilitates efficient access to integrated data for reporting, dynamic analysis, and simulation of business scenarios.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Involves </a:t>
            </a: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creating data models that define how data is structured and related within the warehouse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" name="Title 1">
            <a:extLst>
              <a:ext uri="{FF2B5EF4-FFF2-40B4-BE49-F238E27FC236}">
                <a16:creationId xmlns:a16="http://schemas.microsoft.com/office/drawing/2014/main" id="{3BCA1258-2D0E-AF7A-77E4-B798D780A109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Two-layer of Data Warehouse Architecture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6B89B2A9-9AA9-FA98-3CE5-EA2838C5E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2130686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3A45438-65C1-267F-27B0-6C4950BD7A6C}"/>
              </a:ext>
            </a:extLst>
          </p:cNvPr>
          <p:cNvSpPr txBox="1">
            <a:spLocks/>
          </p:cNvSpPr>
          <p:nvPr/>
        </p:nvSpPr>
        <p:spPr>
          <a:xfrm>
            <a:off x="3620028" y="5129012"/>
            <a:ext cx="3642081" cy="54036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b="1" cap="none" dirty="0">
                <a:latin typeface="Poppins" panose="00000500000000000000" pitchFamily="2" charset="0"/>
                <a:cs typeface="Poppins" panose="00000500000000000000" pitchFamily="2" charset="0"/>
              </a:rPr>
              <a:t>Two-layer architecture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E04A85A-E5F7-D029-B99A-41CB20D4C0FE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05A5CEEE-43BF-9F61-44BA-E80538E5D310}"/>
              </a:ext>
            </a:extLst>
          </p:cNvPr>
          <p:cNvSpPr txBox="1"/>
          <p:nvPr/>
        </p:nvSpPr>
        <p:spPr>
          <a:xfrm>
            <a:off x="10142197" y="3026487"/>
            <a:ext cx="15391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OLAP Tools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9F4F6E7-282D-07CB-35F4-F8BE943E5D9E}"/>
              </a:ext>
            </a:extLst>
          </p:cNvPr>
          <p:cNvSpPr txBox="1"/>
          <p:nvPr/>
        </p:nvSpPr>
        <p:spPr>
          <a:xfrm>
            <a:off x="9183916" y="1067812"/>
            <a:ext cx="13116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Analysis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7ABEBE71-2A1B-C7A3-234A-2301FA5C73DB}"/>
              </a:ext>
            </a:extLst>
          </p:cNvPr>
          <p:cNvSpPr txBox="1"/>
          <p:nvPr/>
        </p:nvSpPr>
        <p:spPr>
          <a:xfrm>
            <a:off x="10058166" y="1785193"/>
            <a:ext cx="16326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Data mining tool</a:t>
            </a:r>
          </a:p>
        </p:txBody>
      </p:sp>
      <p:sp>
        <p:nvSpPr>
          <p:cNvPr id="8" name="Flowchart: Magnetic Disk 7">
            <a:extLst>
              <a:ext uri="{FF2B5EF4-FFF2-40B4-BE49-F238E27FC236}">
                <a16:creationId xmlns:a16="http://schemas.microsoft.com/office/drawing/2014/main" id="{23D1044C-32E7-EF56-6CF4-2803121AC56F}"/>
              </a:ext>
            </a:extLst>
          </p:cNvPr>
          <p:cNvSpPr/>
          <p:nvPr/>
        </p:nvSpPr>
        <p:spPr>
          <a:xfrm>
            <a:off x="372298" y="2534493"/>
            <a:ext cx="963039" cy="729574"/>
          </a:xfrm>
          <a:prstGeom prst="flowChartMagneticDis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lowchart: Magnetic Disk 8">
            <a:extLst>
              <a:ext uri="{FF2B5EF4-FFF2-40B4-BE49-F238E27FC236}">
                <a16:creationId xmlns:a16="http://schemas.microsoft.com/office/drawing/2014/main" id="{89EA8614-1F6E-354A-EEF8-69BBF44BD40D}"/>
              </a:ext>
            </a:extLst>
          </p:cNvPr>
          <p:cNvSpPr/>
          <p:nvPr/>
        </p:nvSpPr>
        <p:spPr>
          <a:xfrm>
            <a:off x="399939" y="3491192"/>
            <a:ext cx="963039" cy="729574"/>
          </a:xfrm>
          <a:prstGeom prst="flowChartMagneticDis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5587C83B-B281-F89C-77E8-AADC4ACBD124}"/>
              </a:ext>
            </a:extLst>
          </p:cNvPr>
          <p:cNvSpPr/>
          <p:nvPr/>
        </p:nvSpPr>
        <p:spPr>
          <a:xfrm>
            <a:off x="3336032" y="3311295"/>
            <a:ext cx="748032" cy="29322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A4302DB-B0DD-DA4D-35CE-D4C71C6D9DD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flipH="1">
            <a:off x="9116992" y="1601220"/>
            <a:ext cx="1082428" cy="108242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632856B-39FF-32F5-0719-6F811357F3D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flipH="1">
            <a:off x="9152206" y="3581589"/>
            <a:ext cx="1311614" cy="1311614"/>
          </a:xfrm>
          <a:prstGeom prst="rect">
            <a:avLst/>
          </a:prstGeom>
        </p:spPr>
      </p:pic>
      <p:sp>
        <p:nvSpPr>
          <p:cNvPr id="16" name="Arrow: Left-Right 15">
            <a:extLst>
              <a:ext uri="{FF2B5EF4-FFF2-40B4-BE49-F238E27FC236}">
                <a16:creationId xmlns:a16="http://schemas.microsoft.com/office/drawing/2014/main" id="{D493BCFE-CCEE-EC8A-A999-952D03E89E45}"/>
              </a:ext>
            </a:extLst>
          </p:cNvPr>
          <p:cNvSpPr/>
          <p:nvPr/>
        </p:nvSpPr>
        <p:spPr>
          <a:xfrm rot="319614">
            <a:off x="8374746" y="4198624"/>
            <a:ext cx="873413" cy="252524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4D9E811-FACD-BC5A-C140-4E254606EF21}"/>
              </a:ext>
            </a:extLst>
          </p:cNvPr>
          <p:cNvSpPr txBox="1"/>
          <p:nvPr/>
        </p:nvSpPr>
        <p:spPr>
          <a:xfrm>
            <a:off x="43495" y="4291091"/>
            <a:ext cx="24341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Operational Data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0D681FB-48FC-255C-F72B-E2D95690B93F}"/>
              </a:ext>
            </a:extLst>
          </p:cNvPr>
          <p:cNvSpPr txBox="1"/>
          <p:nvPr/>
        </p:nvSpPr>
        <p:spPr>
          <a:xfrm>
            <a:off x="7054321" y="4523946"/>
            <a:ext cx="16825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Data Marts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9B3BBE6-F8B7-B78C-EB19-4CEB63FAAD95}"/>
              </a:ext>
            </a:extLst>
          </p:cNvPr>
          <p:cNvSpPr txBox="1"/>
          <p:nvPr/>
        </p:nvSpPr>
        <p:spPr>
          <a:xfrm>
            <a:off x="8945392" y="4536554"/>
            <a:ext cx="20190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Reporting Tool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5382271-D22C-61B2-9BA4-6ED5452010A3}"/>
              </a:ext>
            </a:extLst>
          </p:cNvPr>
          <p:cNvSpPr txBox="1"/>
          <p:nvPr/>
        </p:nvSpPr>
        <p:spPr>
          <a:xfrm>
            <a:off x="68096" y="1327972"/>
            <a:ext cx="18542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Source Layer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D2D0FB5-ECFE-7EE1-E437-ACC16D5D0837}"/>
              </a:ext>
            </a:extLst>
          </p:cNvPr>
          <p:cNvSpPr txBox="1"/>
          <p:nvPr/>
        </p:nvSpPr>
        <p:spPr>
          <a:xfrm>
            <a:off x="4050085" y="1311058"/>
            <a:ext cx="2434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Data Warehouse layer</a:t>
            </a:r>
          </a:p>
        </p:txBody>
      </p:sp>
      <p:sp>
        <p:nvSpPr>
          <p:cNvPr id="25" name="Right Brace 24">
            <a:extLst>
              <a:ext uri="{FF2B5EF4-FFF2-40B4-BE49-F238E27FC236}">
                <a16:creationId xmlns:a16="http://schemas.microsoft.com/office/drawing/2014/main" id="{815184BD-9305-EB18-6DD3-5411AD1C0A00}"/>
              </a:ext>
            </a:extLst>
          </p:cNvPr>
          <p:cNvSpPr/>
          <p:nvPr/>
        </p:nvSpPr>
        <p:spPr>
          <a:xfrm rot="16200000">
            <a:off x="622597" y="1314551"/>
            <a:ext cx="433749" cy="1375033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ight Brace 25">
            <a:extLst>
              <a:ext uri="{FF2B5EF4-FFF2-40B4-BE49-F238E27FC236}">
                <a16:creationId xmlns:a16="http://schemas.microsoft.com/office/drawing/2014/main" id="{5AD6D482-BDD2-472C-0F21-6ACD344C65A6}"/>
              </a:ext>
            </a:extLst>
          </p:cNvPr>
          <p:cNvSpPr/>
          <p:nvPr/>
        </p:nvSpPr>
        <p:spPr>
          <a:xfrm rot="16200000">
            <a:off x="5084937" y="1066670"/>
            <a:ext cx="433749" cy="2151068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ight Brace 26">
            <a:extLst>
              <a:ext uri="{FF2B5EF4-FFF2-40B4-BE49-F238E27FC236}">
                <a16:creationId xmlns:a16="http://schemas.microsoft.com/office/drawing/2014/main" id="{45D0091F-443C-9BD4-F818-F001A47B7F5D}"/>
              </a:ext>
            </a:extLst>
          </p:cNvPr>
          <p:cNvSpPr/>
          <p:nvPr/>
        </p:nvSpPr>
        <p:spPr>
          <a:xfrm rot="16200000">
            <a:off x="9591139" y="903463"/>
            <a:ext cx="433749" cy="1375033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Flowchart: Magnetic Disk 1">
            <a:extLst>
              <a:ext uri="{FF2B5EF4-FFF2-40B4-BE49-F238E27FC236}">
                <a16:creationId xmlns:a16="http://schemas.microsoft.com/office/drawing/2014/main" id="{66F62BB0-AC5E-9EDF-A3A6-0C2981C45392}"/>
              </a:ext>
            </a:extLst>
          </p:cNvPr>
          <p:cNvSpPr/>
          <p:nvPr/>
        </p:nvSpPr>
        <p:spPr>
          <a:xfrm>
            <a:off x="4171795" y="2864090"/>
            <a:ext cx="2380860" cy="1186184"/>
          </a:xfrm>
          <a:prstGeom prst="flowChartMagneticDisk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Data Warehouse</a:t>
            </a:r>
          </a:p>
        </p:txBody>
      </p:sp>
      <p:sp>
        <p:nvSpPr>
          <p:cNvPr id="5" name="Flowchart: Magnetic Disk 4">
            <a:extLst>
              <a:ext uri="{FF2B5EF4-FFF2-40B4-BE49-F238E27FC236}">
                <a16:creationId xmlns:a16="http://schemas.microsoft.com/office/drawing/2014/main" id="{AB4C3A8F-9851-32C9-4BCA-D5AC43135D78}"/>
              </a:ext>
            </a:extLst>
          </p:cNvPr>
          <p:cNvSpPr/>
          <p:nvPr/>
        </p:nvSpPr>
        <p:spPr>
          <a:xfrm>
            <a:off x="7350474" y="2181217"/>
            <a:ext cx="963039" cy="729574"/>
          </a:xfrm>
          <a:prstGeom prst="flowChartMagneticDisk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lowchart: Magnetic Disk 10">
            <a:extLst>
              <a:ext uri="{FF2B5EF4-FFF2-40B4-BE49-F238E27FC236}">
                <a16:creationId xmlns:a16="http://schemas.microsoft.com/office/drawing/2014/main" id="{5796F012-6FB4-3D9B-F799-AECD666B9C6F}"/>
              </a:ext>
            </a:extLst>
          </p:cNvPr>
          <p:cNvSpPr/>
          <p:nvPr/>
        </p:nvSpPr>
        <p:spPr>
          <a:xfrm>
            <a:off x="7358433" y="3010734"/>
            <a:ext cx="963039" cy="729574"/>
          </a:xfrm>
          <a:prstGeom prst="flowChartMagneticDisk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lowchart: Magnetic Disk 13">
            <a:extLst>
              <a:ext uri="{FF2B5EF4-FFF2-40B4-BE49-F238E27FC236}">
                <a16:creationId xmlns:a16="http://schemas.microsoft.com/office/drawing/2014/main" id="{6BF1BF73-1DCA-DF0D-0FFB-2B3217213037}"/>
              </a:ext>
            </a:extLst>
          </p:cNvPr>
          <p:cNvSpPr/>
          <p:nvPr/>
        </p:nvSpPr>
        <p:spPr>
          <a:xfrm>
            <a:off x="7358433" y="3804282"/>
            <a:ext cx="963039" cy="729574"/>
          </a:xfrm>
          <a:prstGeom prst="flowChartMagneticDisk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lowchart: Magnetic Disk 27">
            <a:extLst>
              <a:ext uri="{FF2B5EF4-FFF2-40B4-BE49-F238E27FC236}">
                <a16:creationId xmlns:a16="http://schemas.microsoft.com/office/drawing/2014/main" id="{1530FFCA-332E-E743-9F1C-99C155A813E0}"/>
              </a:ext>
            </a:extLst>
          </p:cNvPr>
          <p:cNvSpPr/>
          <p:nvPr/>
        </p:nvSpPr>
        <p:spPr>
          <a:xfrm>
            <a:off x="5839159" y="4311311"/>
            <a:ext cx="568566" cy="625353"/>
          </a:xfrm>
          <a:prstGeom prst="flowChartMagneticDisk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Arrow: Right 28">
            <a:extLst>
              <a:ext uri="{FF2B5EF4-FFF2-40B4-BE49-F238E27FC236}">
                <a16:creationId xmlns:a16="http://schemas.microsoft.com/office/drawing/2014/main" id="{46C9EA1F-81CA-AB59-FD93-7FB63496584F}"/>
              </a:ext>
            </a:extLst>
          </p:cNvPr>
          <p:cNvSpPr/>
          <p:nvPr/>
        </p:nvSpPr>
        <p:spPr>
          <a:xfrm rot="21304010">
            <a:off x="1455875" y="3624412"/>
            <a:ext cx="860077" cy="25684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Arrow: Right 36">
            <a:extLst>
              <a:ext uri="{FF2B5EF4-FFF2-40B4-BE49-F238E27FC236}">
                <a16:creationId xmlns:a16="http://schemas.microsoft.com/office/drawing/2014/main" id="{72B4414E-3003-C575-91B1-EDD443F280EA}"/>
              </a:ext>
            </a:extLst>
          </p:cNvPr>
          <p:cNvSpPr/>
          <p:nvPr/>
        </p:nvSpPr>
        <p:spPr>
          <a:xfrm rot="695041">
            <a:off x="1468604" y="2932271"/>
            <a:ext cx="860077" cy="25684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Arrow: Right 37">
            <a:extLst>
              <a:ext uri="{FF2B5EF4-FFF2-40B4-BE49-F238E27FC236}">
                <a16:creationId xmlns:a16="http://schemas.microsoft.com/office/drawing/2014/main" id="{A45A38FB-8603-71A8-F6F5-BFBFC1EEB2BC}"/>
              </a:ext>
            </a:extLst>
          </p:cNvPr>
          <p:cNvSpPr/>
          <p:nvPr/>
        </p:nvSpPr>
        <p:spPr>
          <a:xfrm rot="20592531">
            <a:off x="6620928" y="2837740"/>
            <a:ext cx="613609" cy="30501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Arrow: Right 38">
            <a:extLst>
              <a:ext uri="{FF2B5EF4-FFF2-40B4-BE49-F238E27FC236}">
                <a16:creationId xmlns:a16="http://schemas.microsoft.com/office/drawing/2014/main" id="{1A4033E4-73EF-4568-1724-D117CB1A512C}"/>
              </a:ext>
            </a:extLst>
          </p:cNvPr>
          <p:cNvSpPr/>
          <p:nvPr/>
        </p:nvSpPr>
        <p:spPr>
          <a:xfrm rot="1143631">
            <a:off x="6643855" y="3781704"/>
            <a:ext cx="613609" cy="30501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Arrow: Right 39">
            <a:extLst>
              <a:ext uri="{FF2B5EF4-FFF2-40B4-BE49-F238E27FC236}">
                <a16:creationId xmlns:a16="http://schemas.microsoft.com/office/drawing/2014/main" id="{2DFC8DDB-12E1-E562-2A8B-CFBEB22C65D7}"/>
              </a:ext>
            </a:extLst>
          </p:cNvPr>
          <p:cNvSpPr/>
          <p:nvPr/>
        </p:nvSpPr>
        <p:spPr>
          <a:xfrm>
            <a:off x="6671918" y="3299498"/>
            <a:ext cx="613609" cy="30501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Arrow: Left-Right 40">
            <a:extLst>
              <a:ext uri="{FF2B5EF4-FFF2-40B4-BE49-F238E27FC236}">
                <a16:creationId xmlns:a16="http://schemas.microsoft.com/office/drawing/2014/main" id="{23C5D27E-E78F-DBAC-24F3-D5D9D74109E4}"/>
              </a:ext>
            </a:extLst>
          </p:cNvPr>
          <p:cNvSpPr/>
          <p:nvPr/>
        </p:nvSpPr>
        <p:spPr>
          <a:xfrm rot="20687308">
            <a:off x="8353951" y="2258629"/>
            <a:ext cx="873413" cy="252524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C0FB389D-A4EC-E5BD-320B-863B9C066D3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flipH="1">
            <a:off x="9189843" y="2675403"/>
            <a:ext cx="1082428" cy="1082428"/>
          </a:xfrm>
          <a:prstGeom prst="rect">
            <a:avLst/>
          </a:prstGeom>
        </p:spPr>
      </p:pic>
      <p:sp>
        <p:nvSpPr>
          <p:cNvPr id="43" name="Arrow: Left-Right 42">
            <a:extLst>
              <a:ext uri="{FF2B5EF4-FFF2-40B4-BE49-F238E27FC236}">
                <a16:creationId xmlns:a16="http://schemas.microsoft.com/office/drawing/2014/main" id="{2C78F25F-ABB5-88D8-0585-70165860DFBB}"/>
              </a:ext>
            </a:extLst>
          </p:cNvPr>
          <p:cNvSpPr/>
          <p:nvPr/>
        </p:nvSpPr>
        <p:spPr>
          <a:xfrm rot="21368514">
            <a:off x="8392907" y="3245715"/>
            <a:ext cx="873413" cy="252524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567339B-C92C-96D8-CB8F-C7CB2DB2D68A}"/>
              </a:ext>
            </a:extLst>
          </p:cNvPr>
          <p:cNvSpPr txBox="1"/>
          <p:nvPr/>
        </p:nvSpPr>
        <p:spPr>
          <a:xfrm>
            <a:off x="1557440" y="3241472"/>
            <a:ext cx="625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ETL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212640D-E5BC-C32C-D5D1-2BEA36E49A43}"/>
              </a:ext>
            </a:extLst>
          </p:cNvPr>
          <p:cNvSpPr txBox="1"/>
          <p:nvPr/>
        </p:nvSpPr>
        <p:spPr>
          <a:xfrm>
            <a:off x="3403103" y="2944062"/>
            <a:ext cx="625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ETL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5148FD6-0CD7-4E7C-7AF1-A479D8A68F65}"/>
              </a:ext>
            </a:extLst>
          </p:cNvPr>
          <p:cNvSpPr txBox="1"/>
          <p:nvPr/>
        </p:nvSpPr>
        <p:spPr>
          <a:xfrm>
            <a:off x="4346798" y="4503453"/>
            <a:ext cx="1520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Meta Data</a:t>
            </a:r>
          </a:p>
        </p:txBody>
      </p:sp>
      <p:sp>
        <p:nvSpPr>
          <p:cNvPr id="48" name="Arrow: Left-Right 47">
            <a:extLst>
              <a:ext uri="{FF2B5EF4-FFF2-40B4-BE49-F238E27FC236}">
                <a16:creationId xmlns:a16="http://schemas.microsoft.com/office/drawing/2014/main" id="{7521294F-4B31-4D43-64A2-562D0EC872A4}"/>
              </a:ext>
            </a:extLst>
          </p:cNvPr>
          <p:cNvSpPr/>
          <p:nvPr/>
        </p:nvSpPr>
        <p:spPr>
          <a:xfrm rot="2877076">
            <a:off x="5305586" y="4169720"/>
            <a:ext cx="551560" cy="271329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9571CF4E-E70E-6EC3-F4BE-C47EE1EB6E64}"/>
              </a:ext>
            </a:extLst>
          </p:cNvPr>
          <p:cNvGrpSpPr/>
          <p:nvPr/>
        </p:nvGrpSpPr>
        <p:grpSpPr>
          <a:xfrm>
            <a:off x="2353364" y="2771574"/>
            <a:ext cx="914670" cy="1111858"/>
            <a:chOff x="2285268" y="3345507"/>
            <a:chExt cx="914670" cy="1111858"/>
          </a:xfrm>
        </p:grpSpPr>
        <p:sp>
          <p:nvSpPr>
            <p:cNvPr id="34" name="Flowchart: Magnetic Disk 33">
              <a:extLst>
                <a:ext uri="{FF2B5EF4-FFF2-40B4-BE49-F238E27FC236}">
                  <a16:creationId xmlns:a16="http://schemas.microsoft.com/office/drawing/2014/main" id="{6DCE54A4-66D3-209F-062C-043497EF7B7F}"/>
                </a:ext>
              </a:extLst>
            </p:cNvPr>
            <p:cNvSpPr/>
            <p:nvPr/>
          </p:nvSpPr>
          <p:spPr>
            <a:xfrm>
              <a:off x="2285272" y="4201952"/>
              <a:ext cx="914400" cy="255413"/>
            </a:xfrm>
            <a:prstGeom prst="flowChartMagneticDisk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Flowchart: Magnetic Disk 34">
              <a:extLst>
                <a:ext uri="{FF2B5EF4-FFF2-40B4-BE49-F238E27FC236}">
                  <a16:creationId xmlns:a16="http://schemas.microsoft.com/office/drawing/2014/main" id="{3F831C64-30D0-218C-EA99-9BF2F979448B}"/>
                </a:ext>
              </a:extLst>
            </p:cNvPr>
            <p:cNvSpPr/>
            <p:nvPr/>
          </p:nvSpPr>
          <p:spPr>
            <a:xfrm>
              <a:off x="2285272" y="4020994"/>
              <a:ext cx="914400" cy="255413"/>
            </a:xfrm>
            <a:prstGeom prst="flowChartMagneticDisk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lowchart: Magnetic Disk 48">
              <a:extLst>
                <a:ext uri="{FF2B5EF4-FFF2-40B4-BE49-F238E27FC236}">
                  <a16:creationId xmlns:a16="http://schemas.microsoft.com/office/drawing/2014/main" id="{7E09FFE5-A4FC-98C4-A281-C15EFC851596}"/>
                </a:ext>
              </a:extLst>
            </p:cNvPr>
            <p:cNvSpPr/>
            <p:nvPr/>
          </p:nvSpPr>
          <p:spPr>
            <a:xfrm>
              <a:off x="2285268" y="3852761"/>
              <a:ext cx="914400" cy="255413"/>
            </a:xfrm>
            <a:prstGeom prst="flowChartMagneticDisk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lowchart: Magnetic Disk 49">
              <a:extLst>
                <a:ext uri="{FF2B5EF4-FFF2-40B4-BE49-F238E27FC236}">
                  <a16:creationId xmlns:a16="http://schemas.microsoft.com/office/drawing/2014/main" id="{7809A373-FE98-E7A8-0920-B5D21C3BDEB0}"/>
                </a:ext>
              </a:extLst>
            </p:cNvPr>
            <p:cNvSpPr/>
            <p:nvPr/>
          </p:nvSpPr>
          <p:spPr>
            <a:xfrm>
              <a:off x="2285272" y="3678504"/>
              <a:ext cx="914400" cy="255413"/>
            </a:xfrm>
            <a:prstGeom prst="flowChartMagneticDisk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lowchart: Magnetic Disk 50">
              <a:extLst>
                <a:ext uri="{FF2B5EF4-FFF2-40B4-BE49-F238E27FC236}">
                  <a16:creationId xmlns:a16="http://schemas.microsoft.com/office/drawing/2014/main" id="{E5441B73-DFD5-6480-2F39-BF7347340339}"/>
                </a:ext>
              </a:extLst>
            </p:cNvPr>
            <p:cNvSpPr/>
            <p:nvPr/>
          </p:nvSpPr>
          <p:spPr>
            <a:xfrm>
              <a:off x="2285272" y="3512622"/>
              <a:ext cx="914400" cy="255413"/>
            </a:xfrm>
            <a:prstGeom prst="flowChartMagneticDisk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lowchart: Magnetic Disk 51">
              <a:extLst>
                <a:ext uri="{FF2B5EF4-FFF2-40B4-BE49-F238E27FC236}">
                  <a16:creationId xmlns:a16="http://schemas.microsoft.com/office/drawing/2014/main" id="{C167EFE3-E876-BA0A-D854-F4A42AB6DAC1}"/>
                </a:ext>
              </a:extLst>
            </p:cNvPr>
            <p:cNvSpPr/>
            <p:nvPr/>
          </p:nvSpPr>
          <p:spPr>
            <a:xfrm>
              <a:off x="2285538" y="3345507"/>
              <a:ext cx="914400" cy="255413"/>
            </a:xfrm>
            <a:prstGeom prst="flowChartMagneticDisk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id="{B8A4A829-EAB6-3EE1-A526-7EC23656B2DF}"/>
              </a:ext>
            </a:extLst>
          </p:cNvPr>
          <p:cNvSpPr txBox="1"/>
          <p:nvPr/>
        </p:nvSpPr>
        <p:spPr>
          <a:xfrm>
            <a:off x="42697" y="2224937"/>
            <a:ext cx="1952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External data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F7AB9EF9-CE55-13CE-70B7-68361D9F51CA}"/>
              </a:ext>
            </a:extLst>
          </p:cNvPr>
          <p:cNvSpPr txBox="1"/>
          <p:nvPr/>
        </p:nvSpPr>
        <p:spPr>
          <a:xfrm>
            <a:off x="2093237" y="1723513"/>
            <a:ext cx="18542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Data staging</a:t>
            </a:r>
          </a:p>
        </p:txBody>
      </p:sp>
      <p:sp>
        <p:nvSpPr>
          <p:cNvPr id="57" name="Right Brace 56">
            <a:extLst>
              <a:ext uri="{FF2B5EF4-FFF2-40B4-BE49-F238E27FC236}">
                <a16:creationId xmlns:a16="http://schemas.microsoft.com/office/drawing/2014/main" id="{57C9DF80-41FA-C13C-A845-086E4ABF282A}"/>
              </a:ext>
            </a:extLst>
          </p:cNvPr>
          <p:cNvSpPr/>
          <p:nvPr/>
        </p:nvSpPr>
        <p:spPr>
          <a:xfrm rot="16200000">
            <a:off x="2632199" y="1686188"/>
            <a:ext cx="433749" cy="108243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108CD8C6-7912-EABB-4FAB-24CC7CA18C81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Two-layer of Data Warehouse Architecture</a:t>
            </a:r>
          </a:p>
        </p:txBody>
      </p:sp>
      <p:sp>
        <p:nvSpPr>
          <p:cNvPr id="30" name="Footer Placeholder 3">
            <a:extLst>
              <a:ext uri="{FF2B5EF4-FFF2-40B4-BE49-F238E27FC236}">
                <a16:creationId xmlns:a16="http://schemas.microsoft.com/office/drawing/2014/main" id="{D85896E1-0CF2-E56F-C7DB-8E9C9902C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1928842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4" grpId="0"/>
      <p:bldP spid="55" grpId="0"/>
      <p:bldP spid="8" grpId="0" animBg="1"/>
      <p:bldP spid="9" grpId="0" animBg="1"/>
      <p:bldP spid="10" grpId="0" animBg="1"/>
      <p:bldP spid="16" grpId="0" animBg="1"/>
      <p:bldP spid="18" grpId="0"/>
      <p:bldP spid="19" grpId="0"/>
      <p:bldP spid="20" grpId="0"/>
      <p:bldP spid="22" grpId="0"/>
      <p:bldP spid="23" grpId="0"/>
      <p:bldP spid="25" grpId="0" animBg="1"/>
      <p:bldP spid="26" grpId="0" animBg="1"/>
      <p:bldP spid="27" grpId="0" animBg="1"/>
      <p:bldP spid="2" grpId="0" animBg="1"/>
      <p:bldP spid="5" grpId="0" animBg="1"/>
      <p:bldP spid="11" grpId="0" animBg="1"/>
      <p:bldP spid="14" grpId="0" animBg="1"/>
      <p:bldP spid="28" grpId="0" animBg="1"/>
      <p:bldP spid="29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3" grpId="0" animBg="1"/>
      <p:bldP spid="44" grpId="0"/>
      <p:bldP spid="45" grpId="0"/>
      <p:bldP spid="47" grpId="0"/>
      <p:bldP spid="48" grpId="0" animBg="1"/>
      <p:bldP spid="54" grpId="0"/>
      <p:bldP spid="56" grpId="0"/>
      <p:bldP spid="5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3A45438-65C1-267F-27B0-6C4950BD7A6C}"/>
              </a:ext>
            </a:extLst>
          </p:cNvPr>
          <p:cNvSpPr txBox="1">
            <a:spLocks/>
          </p:cNvSpPr>
          <p:nvPr/>
        </p:nvSpPr>
        <p:spPr>
          <a:xfrm>
            <a:off x="84309" y="1064709"/>
            <a:ext cx="11585642" cy="43740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b="1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Advantages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Compared to single-layer architecture, two-layer architecture can better accommodate growing data volumes and user demands.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It often provides improved query performance and faster data retrieval due to its structured design.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This architecture allows for better integration of data from multiple sources, facilitating a more comprehensive view of the organization’s data.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E04A85A-E5F7-D029-B99A-41CB20D4C0FE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C671B8D-A2A1-A326-2061-1980F7E4BF2A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Two-layer of Data Warehouse Architecture</a:t>
            </a: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B793389F-208F-FEA4-0978-DD5C3DA45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3645457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3A45438-65C1-267F-27B0-6C4950BD7A6C}"/>
              </a:ext>
            </a:extLst>
          </p:cNvPr>
          <p:cNvSpPr txBox="1">
            <a:spLocks/>
          </p:cNvSpPr>
          <p:nvPr/>
        </p:nvSpPr>
        <p:spPr>
          <a:xfrm>
            <a:off x="84309" y="1064709"/>
            <a:ext cx="11585642" cy="43740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Disadvantages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The architecture is more complex to design and requires ongoing maintenance, which can increase operational overhead.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There may be instances of data redundancy as data is stored in multiple layers, leading to increased storage costs and potential consistency issues.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The extraction, transformation, and loading (ETL) processes can introduce delays. If these processes take time to complete, the data in the warehouse may lag behind the actual operational data.</a:t>
            </a:r>
            <a:endParaRPr lang="en-US" sz="2000" cap="none" dirty="0">
              <a:solidFill>
                <a:srgbClr val="262626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E04A85A-E5F7-D029-B99A-41CB20D4C0FE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C671B8D-A2A1-A326-2061-1980F7E4BF2A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Two-layer of Data Warehouse Architecture</a:t>
            </a: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B793389F-208F-FEA4-0978-DD5C3DA45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1068630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>
            <a:extLst>
              <a:ext uri="{FF2B5EF4-FFF2-40B4-BE49-F238E27FC236}">
                <a16:creationId xmlns:a16="http://schemas.microsoft.com/office/drawing/2014/main" id="{7D4720D8-4709-7511-7D1B-835A75436632}"/>
              </a:ext>
            </a:extLst>
          </p:cNvPr>
          <p:cNvSpPr txBox="1">
            <a:spLocks/>
          </p:cNvSpPr>
          <p:nvPr/>
        </p:nvSpPr>
        <p:spPr>
          <a:xfrm>
            <a:off x="58366" y="1074439"/>
            <a:ext cx="11585643" cy="44606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b="1" kern="100" cap="none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c) Three-layer architecture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kern="100" cap="none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In this </a:t>
            </a:r>
            <a:r>
              <a:rPr lang="en-US" kern="100" cap="none" dirty="0" smtClean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architecture besides the source layer and </a:t>
            </a:r>
            <a:r>
              <a:rPr lang="en-US" kern="100" cap="none" dirty="0" smtClean="0"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warehouse layer, </a:t>
            </a:r>
            <a:r>
              <a:rPr lang="en-US" kern="100" cap="none" dirty="0" smtClean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there </a:t>
            </a:r>
            <a:r>
              <a:rPr lang="en-US" kern="100" cap="none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is a third layer known as a </a:t>
            </a: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reconciled data layer.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It materializes operational data obtained after integrating and cleansing source data. Hence, the data </a:t>
            </a:r>
            <a:r>
              <a:rPr lang="en-US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are </a:t>
            </a: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integrated, consistent, correct, current, and detailed.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It Creates a common reference data model for the entire enterprise.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The reconciled data layer separates the source data extraction and integration challenges from the data warehouse population.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5EBF82B-FBEC-B416-E346-70AFA4D0D86F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Types of Data Warehouse Architecture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EA3554E3-A885-FCFC-E53D-D56C3FFEF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81061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>
            <a:extLst>
              <a:ext uri="{FF2B5EF4-FFF2-40B4-BE49-F238E27FC236}">
                <a16:creationId xmlns:a16="http://schemas.microsoft.com/office/drawing/2014/main" id="{7D4720D8-4709-7511-7D1B-835A75436632}"/>
              </a:ext>
            </a:extLst>
          </p:cNvPr>
          <p:cNvSpPr txBox="1">
            <a:spLocks/>
          </p:cNvSpPr>
          <p:nvPr/>
        </p:nvSpPr>
        <p:spPr>
          <a:xfrm>
            <a:off x="58366" y="1074439"/>
            <a:ext cx="11585643" cy="49846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marR="0" indent="0" algn="ctr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b="1" kern="100" cap="none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Three-layer architecture of a data warehouse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5EBF82B-FBEC-B416-E346-70AFA4D0D86F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Types of Data Warehouse Architecture</a:t>
            </a:r>
          </a:p>
        </p:txBody>
      </p:sp>
      <p:sp>
        <p:nvSpPr>
          <p:cNvPr id="4" name="Flowchart: Magnetic Disk 3">
            <a:extLst>
              <a:ext uri="{FF2B5EF4-FFF2-40B4-BE49-F238E27FC236}">
                <a16:creationId xmlns:a16="http://schemas.microsoft.com/office/drawing/2014/main" id="{B00D4F31-6EEB-A5A9-1041-7EDC72D6EC6C}"/>
              </a:ext>
            </a:extLst>
          </p:cNvPr>
          <p:cNvSpPr/>
          <p:nvPr/>
        </p:nvSpPr>
        <p:spPr>
          <a:xfrm>
            <a:off x="304202" y="3186250"/>
            <a:ext cx="963039" cy="729574"/>
          </a:xfrm>
          <a:prstGeom prst="flowChartMagneticDis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5" name="Flowchart: Magnetic Disk 4">
            <a:extLst>
              <a:ext uri="{FF2B5EF4-FFF2-40B4-BE49-F238E27FC236}">
                <a16:creationId xmlns:a16="http://schemas.microsoft.com/office/drawing/2014/main" id="{79FAEFB5-B4A1-C9BF-C49E-7DA139D77FFA}"/>
              </a:ext>
            </a:extLst>
          </p:cNvPr>
          <p:cNvSpPr/>
          <p:nvPr/>
        </p:nvSpPr>
        <p:spPr>
          <a:xfrm>
            <a:off x="331843" y="4142949"/>
            <a:ext cx="963039" cy="729574"/>
          </a:xfrm>
          <a:prstGeom prst="flowChartMagneticDis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114DCF30-EE51-1D5E-127E-BDBCF43691A7}"/>
              </a:ext>
            </a:extLst>
          </p:cNvPr>
          <p:cNvSpPr/>
          <p:nvPr/>
        </p:nvSpPr>
        <p:spPr>
          <a:xfrm>
            <a:off x="4555395" y="4089097"/>
            <a:ext cx="321526" cy="28142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39E38D7-D39E-E8C5-3757-290785B6AD6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flipH="1">
            <a:off x="9048896" y="2252977"/>
            <a:ext cx="1082428" cy="108242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080D418-7BFB-E646-EFBB-9F1CB2304D4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flipH="1">
            <a:off x="9084110" y="4233346"/>
            <a:ext cx="1311614" cy="1311614"/>
          </a:xfrm>
          <a:prstGeom prst="rect">
            <a:avLst/>
          </a:prstGeom>
        </p:spPr>
      </p:pic>
      <p:sp>
        <p:nvSpPr>
          <p:cNvPr id="11" name="Arrow: Left-Right 10">
            <a:extLst>
              <a:ext uri="{FF2B5EF4-FFF2-40B4-BE49-F238E27FC236}">
                <a16:creationId xmlns:a16="http://schemas.microsoft.com/office/drawing/2014/main" id="{60323625-BDDB-ACF3-3A90-A69F2A3830AB}"/>
              </a:ext>
            </a:extLst>
          </p:cNvPr>
          <p:cNvSpPr/>
          <p:nvPr/>
        </p:nvSpPr>
        <p:spPr>
          <a:xfrm rot="319614">
            <a:off x="8680906" y="4867790"/>
            <a:ext cx="496830" cy="285139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B3BF895-9A85-B6A0-9770-90078B5A97CF}"/>
              </a:ext>
            </a:extLst>
          </p:cNvPr>
          <p:cNvSpPr txBox="1"/>
          <p:nvPr/>
        </p:nvSpPr>
        <p:spPr>
          <a:xfrm>
            <a:off x="-57011" y="4906387"/>
            <a:ext cx="24341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Operational Data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AF285EF-746F-E96C-22FC-DD8BE2D24396}"/>
              </a:ext>
            </a:extLst>
          </p:cNvPr>
          <p:cNvSpPr txBox="1"/>
          <p:nvPr/>
        </p:nvSpPr>
        <p:spPr>
          <a:xfrm>
            <a:off x="7401592" y="5185364"/>
            <a:ext cx="16825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Data Marts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E270160-46E3-110C-CC77-F7AF2D2216BE}"/>
              </a:ext>
            </a:extLst>
          </p:cNvPr>
          <p:cNvSpPr txBox="1"/>
          <p:nvPr/>
        </p:nvSpPr>
        <p:spPr>
          <a:xfrm>
            <a:off x="9490138" y="5185364"/>
            <a:ext cx="20190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Reporting Tool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ABE7E02-E9B9-A4DC-3B07-1038B0D971F2}"/>
              </a:ext>
            </a:extLst>
          </p:cNvPr>
          <p:cNvSpPr txBox="1"/>
          <p:nvPr/>
        </p:nvSpPr>
        <p:spPr>
          <a:xfrm>
            <a:off x="10074101" y="3678244"/>
            <a:ext cx="15391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OLAP Tools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A7476A7-707F-30B4-90DA-70A3BABC74DA}"/>
              </a:ext>
            </a:extLst>
          </p:cNvPr>
          <p:cNvSpPr txBox="1"/>
          <p:nvPr/>
        </p:nvSpPr>
        <p:spPr>
          <a:xfrm>
            <a:off x="29182" y="1979729"/>
            <a:ext cx="18542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Source Layer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349B859-ECD2-C4ED-7B14-20DAA0D6DE12}"/>
              </a:ext>
            </a:extLst>
          </p:cNvPr>
          <p:cNvSpPr txBox="1"/>
          <p:nvPr/>
        </p:nvSpPr>
        <p:spPr>
          <a:xfrm>
            <a:off x="5110331" y="2078098"/>
            <a:ext cx="2434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Data Warehouse layer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D2DA12C-F256-603C-7EB9-7C6BE6B03042}"/>
              </a:ext>
            </a:extLst>
          </p:cNvPr>
          <p:cNvSpPr txBox="1"/>
          <p:nvPr/>
        </p:nvSpPr>
        <p:spPr>
          <a:xfrm>
            <a:off x="9115820" y="1719569"/>
            <a:ext cx="13116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Analysis</a:t>
            </a:r>
          </a:p>
        </p:txBody>
      </p:sp>
      <p:sp>
        <p:nvSpPr>
          <p:cNvPr id="19" name="Right Brace 18">
            <a:extLst>
              <a:ext uri="{FF2B5EF4-FFF2-40B4-BE49-F238E27FC236}">
                <a16:creationId xmlns:a16="http://schemas.microsoft.com/office/drawing/2014/main" id="{C3DC4794-9482-6D03-957E-9D02FE90EA0C}"/>
              </a:ext>
            </a:extLst>
          </p:cNvPr>
          <p:cNvSpPr/>
          <p:nvPr/>
        </p:nvSpPr>
        <p:spPr>
          <a:xfrm rot="16200000">
            <a:off x="554501" y="1966308"/>
            <a:ext cx="433749" cy="1375033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00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20" name="Right Brace 19">
            <a:extLst>
              <a:ext uri="{FF2B5EF4-FFF2-40B4-BE49-F238E27FC236}">
                <a16:creationId xmlns:a16="http://schemas.microsoft.com/office/drawing/2014/main" id="{83A150D3-6E49-6866-8397-530340B7C060}"/>
              </a:ext>
            </a:extLst>
          </p:cNvPr>
          <p:cNvSpPr/>
          <p:nvPr/>
        </p:nvSpPr>
        <p:spPr>
          <a:xfrm rot="16200000">
            <a:off x="5806771" y="1903794"/>
            <a:ext cx="433750" cy="2125443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ight Brace 20">
            <a:extLst>
              <a:ext uri="{FF2B5EF4-FFF2-40B4-BE49-F238E27FC236}">
                <a16:creationId xmlns:a16="http://schemas.microsoft.com/office/drawing/2014/main" id="{395B15A3-D71B-77CA-FE43-39FC206A2978}"/>
              </a:ext>
            </a:extLst>
          </p:cNvPr>
          <p:cNvSpPr/>
          <p:nvPr/>
        </p:nvSpPr>
        <p:spPr>
          <a:xfrm rot="16200000">
            <a:off x="9523043" y="1555220"/>
            <a:ext cx="433749" cy="1375033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lowchart: Magnetic Disk 21">
            <a:extLst>
              <a:ext uri="{FF2B5EF4-FFF2-40B4-BE49-F238E27FC236}">
                <a16:creationId xmlns:a16="http://schemas.microsoft.com/office/drawing/2014/main" id="{FB7C4D86-E67B-F76C-0CE9-FEF9171AB475}"/>
              </a:ext>
            </a:extLst>
          </p:cNvPr>
          <p:cNvSpPr/>
          <p:nvPr/>
        </p:nvSpPr>
        <p:spPr>
          <a:xfrm>
            <a:off x="4960924" y="3408238"/>
            <a:ext cx="2136268" cy="1315607"/>
          </a:xfrm>
          <a:prstGeom prst="flowChartMagneticDisk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 Warehouse</a:t>
            </a:r>
          </a:p>
        </p:txBody>
      </p:sp>
      <p:sp>
        <p:nvSpPr>
          <p:cNvPr id="23" name="Flowchart: Magnetic Disk 22">
            <a:extLst>
              <a:ext uri="{FF2B5EF4-FFF2-40B4-BE49-F238E27FC236}">
                <a16:creationId xmlns:a16="http://schemas.microsoft.com/office/drawing/2014/main" id="{1416C630-2ADC-94BB-5C52-E2F949802A2D}"/>
              </a:ext>
            </a:extLst>
          </p:cNvPr>
          <p:cNvSpPr/>
          <p:nvPr/>
        </p:nvSpPr>
        <p:spPr>
          <a:xfrm>
            <a:off x="7585519" y="2833131"/>
            <a:ext cx="963039" cy="729574"/>
          </a:xfrm>
          <a:prstGeom prst="flowChartMagneticDisk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lowchart: Magnetic Disk 23">
            <a:extLst>
              <a:ext uri="{FF2B5EF4-FFF2-40B4-BE49-F238E27FC236}">
                <a16:creationId xmlns:a16="http://schemas.microsoft.com/office/drawing/2014/main" id="{AD53F863-0303-C73B-4EB5-2F9135E08481}"/>
              </a:ext>
            </a:extLst>
          </p:cNvPr>
          <p:cNvSpPr/>
          <p:nvPr/>
        </p:nvSpPr>
        <p:spPr>
          <a:xfrm>
            <a:off x="7640763" y="3663369"/>
            <a:ext cx="963039" cy="729574"/>
          </a:xfrm>
          <a:prstGeom prst="flowChartMagneticDisk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lowchart: Magnetic Disk 24">
            <a:extLst>
              <a:ext uri="{FF2B5EF4-FFF2-40B4-BE49-F238E27FC236}">
                <a16:creationId xmlns:a16="http://schemas.microsoft.com/office/drawing/2014/main" id="{48E7DEB4-93FC-CF7F-9697-EBB41628667B}"/>
              </a:ext>
            </a:extLst>
          </p:cNvPr>
          <p:cNvSpPr/>
          <p:nvPr/>
        </p:nvSpPr>
        <p:spPr>
          <a:xfrm>
            <a:off x="7632126" y="4490931"/>
            <a:ext cx="963039" cy="729574"/>
          </a:xfrm>
          <a:prstGeom prst="flowChartMagneticDisk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lowchart: Magnetic Disk 25">
            <a:extLst>
              <a:ext uri="{FF2B5EF4-FFF2-40B4-BE49-F238E27FC236}">
                <a16:creationId xmlns:a16="http://schemas.microsoft.com/office/drawing/2014/main" id="{F2F754AD-4723-69AA-7938-A5D0FE4FDADF}"/>
              </a:ext>
            </a:extLst>
          </p:cNvPr>
          <p:cNvSpPr/>
          <p:nvPr/>
        </p:nvSpPr>
        <p:spPr>
          <a:xfrm>
            <a:off x="3385313" y="5080406"/>
            <a:ext cx="568566" cy="498470"/>
          </a:xfrm>
          <a:prstGeom prst="flowChartMagneticDisk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Arrow: Right 26">
            <a:extLst>
              <a:ext uri="{FF2B5EF4-FFF2-40B4-BE49-F238E27FC236}">
                <a16:creationId xmlns:a16="http://schemas.microsoft.com/office/drawing/2014/main" id="{1F180E77-E319-E662-6B2B-71A36EC0950C}"/>
              </a:ext>
            </a:extLst>
          </p:cNvPr>
          <p:cNvSpPr/>
          <p:nvPr/>
        </p:nvSpPr>
        <p:spPr>
          <a:xfrm rot="21304010">
            <a:off x="1679175" y="4312093"/>
            <a:ext cx="440682" cy="24359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Arrow: Right 27">
            <a:extLst>
              <a:ext uri="{FF2B5EF4-FFF2-40B4-BE49-F238E27FC236}">
                <a16:creationId xmlns:a16="http://schemas.microsoft.com/office/drawing/2014/main" id="{442CEBB9-BF25-387F-1814-91C6DC751027}"/>
              </a:ext>
            </a:extLst>
          </p:cNvPr>
          <p:cNvSpPr/>
          <p:nvPr/>
        </p:nvSpPr>
        <p:spPr>
          <a:xfrm rot="695041">
            <a:off x="1717107" y="3678235"/>
            <a:ext cx="464901" cy="25975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Arrow: Right 28">
            <a:extLst>
              <a:ext uri="{FF2B5EF4-FFF2-40B4-BE49-F238E27FC236}">
                <a16:creationId xmlns:a16="http://schemas.microsoft.com/office/drawing/2014/main" id="{85B153F0-DBC4-F141-7491-75D108F644A4}"/>
              </a:ext>
            </a:extLst>
          </p:cNvPr>
          <p:cNvSpPr/>
          <p:nvPr/>
        </p:nvSpPr>
        <p:spPr>
          <a:xfrm rot="20592531">
            <a:off x="7141075" y="3352987"/>
            <a:ext cx="419854" cy="23662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Arrow: Right 29">
            <a:extLst>
              <a:ext uri="{FF2B5EF4-FFF2-40B4-BE49-F238E27FC236}">
                <a16:creationId xmlns:a16="http://schemas.microsoft.com/office/drawing/2014/main" id="{A83531CB-C1F0-488F-7B70-5A84C8714C4C}"/>
              </a:ext>
            </a:extLst>
          </p:cNvPr>
          <p:cNvSpPr/>
          <p:nvPr/>
        </p:nvSpPr>
        <p:spPr>
          <a:xfrm rot="1143631">
            <a:off x="7196473" y="4444943"/>
            <a:ext cx="377098" cy="293027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Arrow: Right 30">
            <a:extLst>
              <a:ext uri="{FF2B5EF4-FFF2-40B4-BE49-F238E27FC236}">
                <a16:creationId xmlns:a16="http://schemas.microsoft.com/office/drawing/2014/main" id="{31FA7B5A-D1CA-6A7B-8183-26D4BFB8459B}"/>
              </a:ext>
            </a:extLst>
          </p:cNvPr>
          <p:cNvSpPr/>
          <p:nvPr/>
        </p:nvSpPr>
        <p:spPr>
          <a:xfrm>
            <a:off x="7202414" y="3951256"/>
            <a:ext cx="365217" cy="28209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Arrow: Left-Right 31">
            <a:extLst>
              <a:ext uri="{FF2B5EF4-FFF2-40B4-BE49-F238E27FC236}">
                <a16:creationId xmlns:a16="http://schemas.microsoft.com/office/drawing/2014/main" id="{D7289436-0D40-D53B-94F4-DE794C1A8319}"/>
              </a:ext>
            </a:extLst>
          </p:cNvPr>
          <p:cNvSpPr/>
          <p:nvPr/>
        </p:nvSpPr>
        <p:spPr>
          <a:xfrm rot="20687308">
            <a:off x="8617765" y="2866065"/>
            <a:ext cx="544052" cy="315931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FD2551BD-9373-941A-9FAF-5BCDD2C7C89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flipH="1">
            <a:off x="9121747" y="3327160"/>
            <a:ext cx="1082428" cy="1082428"/>
          </a:xfrm>
          <a:prstGeom prst="rect">
            <a:avLst/>
          </a:prstGeom>
        </p:spPr>
      </p:pic>
      <p:sp>
        <p:nvSpPr>
          <p:cNvPr id="34" name="Arrow: Left-Right 33">
            <a:extLst>
              <a:ext uri="{FF2B5EF4-FFF2-40B4-BE49-F238E27FC236}">
                <a16:creationId xmlns:a16="http://schemas.microsoft.com/office/drawing/2014/main" id="{2F282A51-F1C8-3310-053C-B03CF3CB14ED}"/>
              </a:ext>
            </a:extLst>
          </p:cNvPr>
          <p:cNvSpPr/>
          <p:nvPr/>
        </p:nvSpPr>
        <p:spPr>
          <a:xfrm rot="21368514">
            <a:off x="8654851" y="3886356"/>
            <a:ext cx="544046" cy="283600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CA79DCC-142C-764C-AB8F-8CB9DCD89358}"/>
              </a:ext>
            </a:extLst>
          </p:cNvPr>
          <p:cNvSpPr txBox="1"/>
          <p:nvPr/>
        </p:nvSpPr>
        <p:spPr>
          <a:xfrm>
            <a:off x="1572052" y="3910117"/>
            <a:ext cx="625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ETL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857F642-0DCC-B066-E6DC-AF0DAD6BE014}"/>
              </a:ext>
            </a:extLst>
          </p:cNvPr>
          <p:cNvSpPr txBox="1"/>
          <p:nvPr/>
        </p:nvSpPr>
        <p:spPr>
          <a:xfrm>
            <a:off x="4440299" y="3713640"/>
            <a:ext cx="625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ETL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29FFC2A-A351-A046-3DDB-0316DF75D029}"/>
              </a:ext>
            </a:extLst>
          </p:cNvPr>
          <p:cNvSpPr txBox="1"/>
          <p:nvPr/>
        </p:nvSpPr>
        <p:spPr>
          <a:xfrm>
            <a:off x="3885475" y="5192696"/>
            <a:ext cx="1520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Meta Data</a:t>
            </a:r>
          </a:p>
        </p:txBody>
      </p:sp>
      <p:sp>
        <p:nvSpPr>
          <p:cNvPr id="38" name="Arrow: Left-Right 37">
            <a:extLst>
              <a:ext uri="{FF2B5EF4-FFF2-40B4-BE49-F238E27FC236}">
                <a16:creationId xmlns:a16="http://schemas.microsoft.com/office/drawing/2014/main" id="{FBE1E571-C74C-5952-2D2C-3F7A5000A69E}"/>
              </a:ext>
            </a:extLst>
          </p:cNvPr>
          <p:cNvSpPr/>
          <p:nvPr/>
        </p:nvSpPr>
        <p:spPr>
          <a:xfrm rot="9294445">
            <a:off x="3976178" y="4814793"/>
            <a:ext cx="1205978" cy="240874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37153F0A-ED8B-4628-9043-3A5F2740461A}"/>
              </a:ext>
            </a:extLst>
          </p:cNvPr>
          <p:cNvSpPr txBox="1"/>
          <p:nvPr/>
        </p:nvSpPr>
        <p:spPr>
          <a:xfrm>
            <a:off x="-52787" y="2847727"/>
            <a:ext cx="1952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External data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E372179-82C5-1D5F-816D-CF322C085D16}"/>
              </a:ext>
            </a:extLst>
          </p:cNvPr>
          <p:cNvSpPr txBox="1"/>
          <p:nvPr/>
        </p:nvSpPr>
        <p:spPr>
          <a:xfrm>
            <a:off x="9990070" y="2436950"/>
            <a:ext cx="16326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Data mining tool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7E8FF5D-6620-AB86-98D8-154D8F35C0D6}"/>
              </a:ext>
            </a:extLst>
          </p:cNvPr>
          <p:cNvSpPr txBox="1"/>
          <p:nvPr/>
        </p:nvSpPr>
        <p:spPr>
          <a:xfrm>
            <a:off x="3000580" y="2110811"/>
            <a:ext cx="18542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Reconciled Layer</a:t>
            </a:r>
          </a:p>
        </p:txBody>
      </p:sp>
      <p:sp>
        <p:nvSpPr>
          <p:cNvPr id="49" name="Right Brace 48">
            <a:extLst>
              <a:ext uri="{FF2B5EF4-FFF2-40B4-BE49-F238E27FC236}">
                <a16:creationId xmlns:a16="http://schemas.microsoft.com/office/drawing/2014/main" id="{E20DB446-6B82-5F80-8C7C-0CAE6D4E6CE9}"/>
              </a:ext>
            </a:extLst>
          </p:cNvPr>
          <p:cNvSpPr/>
          <p:nvPr/>
        </p:nvSpPr>
        <p:spPr>
          <a:xfrm rot="16200000">
            <a:off x="2062880" y="2548109"/>
            <a:ext cx="347822" cy="862766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Flowchart: Magnetic Disk 49">
            <a:extLst>
              <a:ext uri="{FF2B5EF4-FFF2-40B4-BE49-F238E27FC236}">
                <a16:creationId xmlns:a16="http://schemas.microsoft.com/office/drawing/2014/main" id="{B8C87B44-51C2-9A1B-44CC-9BCD0F404EA4}"/>
              </a:ext>
            </a:extLst>
          </p:cNvPr>
          <p:cNvSpPr/>
          <p:nvPr/>
        </p:nvSpPr>
        <p:spPr>
          <a:xfrm>
            <a:off x="2642347" y="3683958"/>
            <a:ext cx="1789500" cy="1001839"/>
          </a:xfrm>
          <a:prstGeom prst="flowChartMagneticDisk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Reconciled data</a:t>
            </a:r>
          </a:p>
        </p:txBody>
      </p:sp>
      <p:sp>
        <p:nvSpPr>
          <p:cNvPr id="51" name="Right Brace 50">
            <a:extLst>
              <a:ext uri="{FF2B5EF4-FFF2-40B4-BE49-F238E27FC236}">
                <a16:creationId xmlns:a16="http://schemas.microsoft.com/office/drawing/2014/main" id="{944F8DBD-B94C-6B93-8EE5-1B002A817FAC}"/>
              </a:ext>
            </a:extLst>
          </p:cNvPr>
          <p:cNvSpPr/>
          <p:nvPr/>
        </p:nvSpPr>
        <p:spPr>
          <a:xfrm rot="16200000">
            <a:off x="3380182" y="2168140"/>
            <a:ext cx="433750" cy="1669579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83109527-33CF-EDB3-6B41-55B42A2026CB}"/>
              </a:ext>
            </a:extLst>
          </p:cNvPr>
          <p:cNvSpPr txBox="1"/>
          <p:nvPr/>
        </p:nvSpPr>
        <p:spPr>
          <a:xfrm>
            <a:off x="1793140" y="2079289"/>
            <a:ext cx="12261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Data Staging</a:t>
            </a:r>
          </a:p>
        </p:txBody>
      </p:sp>
      <p:sp>
        <p:nvSpPr>
          <p:cNvPr id="53" name="Arrow: Left-Right 52">
            <a:extLst>
              <a:ext uri="{FF2B5EF4-FFF2-40B4-BE49-F238E27FC236}">
                <a16:creationId xmlns:a16="http://schemas.microsoft.com/office/drawing/2014/main" id="{51C6F592-DA86-EEAB-C42B-3DF0FCB0A55A}"/>
              </a:ext>
            </a:extLst>
          </p:cNvPr>
          <p:cNvSpPr/>
          <p:nvPr/>
        </p:nvSpPr>
        <p:spPr>
          <a:xfrm rot="16200000">
            <a:off x="3484323" y="4758322"/>
            <a:ext cx="329405" cy="180899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Arrow: Left-Right 53">
            <a:extLst>
              <a:ext uri="{FF2B5EF4-FFF2-40B4-BE49-F238E27FC236}">
                <a16:creationId xmlns:a16="http://schemas.microsoft.com/office/drawing/2014/main" id="{7A171179-88C4-5037-1DF7-E3B1821B7203}"/>
              </a:ext>
            </a:extLst>
          </p:cNvPr>
          <p:cNvSpPr/>
          <p:nvPr/>
        </p:nvSpPr>
        <p:spPr>
          <a:xfrm rot="12967113">
            <a:off x="2184364" y="4702530"/>
            <a:ext cx="1162285" cy="327081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Footer Placeholder 3">
            <a:extLst>
              <a:ext uri="{FF2B5EF4-FFF2-40B4-BE49-F238E27FC236}">
                <a16:creationId xmlns:a16="http://schemas.microsoft.com/office/drawing/2014/main" id="{D686A742-72BF-A33C-D04E-EF8CDC68E5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1114005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4" grpId="0" animBg="1"/>
      <p:bldP spid="35" grpId="0"/>
      <p:bldP spid="36" grpId="0"/>
      <p:bldP spid="37" grpId="0"/>
      <p:bldP spid="38" grpId="0" animBg="1"/>
      <p:bldP spid="46" grpId="0"/>
      <p:bldP spid="47" grpId="0"/>
      <p:bldP spid="48" grpId="0"/>
      <p:bldP spid="49" grpId="0" animBg="1"/>
      <p:bldP spid="50" grpId="0" animBg="1"/>
      <p:bldP spid="51" grpId="0" animBg="1"/>
      <p:bldP spid="52" grpId="0"/>
      <p:bldP spid="53" grpId="0" animBg="1"/>
      <p:bldP spid="5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5EBF82B-FBEC-B416-E346-70AFA4D0D86F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Three-layer Data Warehouse Architecture</a:t>
            </a:r>
          </a:p>
        </p:txBody>
      </p:sp>
      <p:sp>
        <p:nvSpPr>
          <p:cNvPr id="39" name="Subtitle 2">
            <a:extLst>
              <a:ext uri="{FF2B5EF4-FFF2-40B4-BE49-F238E27FC236}">
                <a16:creationId xmlns:a16="http://schemas.microsoft.com/office/drawing/2014/main" id="{0C8E13E9-9BB1-D984-3AF6-005F16EEBEA1}"/>
              </a:ext>
            </a:extLst>
          </p:cNvPr>
          <p:cNvSpPr txBox="1">
            <a:spLocks/>
          </p:cNvSpPr>
          <p:nvPr/>
        </p:nvSpPr>
        <p:spPr>
          <a:xfrm>
            <a:off x="-101599" y="1027765"/>
            <a:ext cx="11900860" cy="43740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b="1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Advantages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The architecture is designed to handle complex analytical queries efficiently, enabling detailed reporting and insights.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By integrating and reconciling data from multiple sources, this architecture enhances overall data quality through cleansing and validation processes.</a:t>
            </a:r>
            <a:endParaRPr lang="en-US" sz="2000" i="0" cap="none" dirty="0" smtClean="0">
              <a:solidFill>
                <a:srgbClr val="262626"/>
              </a:solidFill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US" b="1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Disadvantages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The use of a reconciled data layer may lead to redundancy of operational source data, as similar data could be stored in multiple locations.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Setting up the required hardware and software to support multiple layers can be costly</a:t>
            </a:r>
            <a:endParaRPr lang="en-US" sz="2000" i="0" cap="none" dirty="0">
              <a:solidFill>
                <a:srgbClr val="262626"/>
              </a:solidFill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B66FE1AD-7890-1B2C-0B2F-5AC789D8B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2082970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5EBF82B-FBEC-B416-E346-70AFA4D0D86F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Components of Data Warehouse</a:t>
            </a:r>
          </a:p>
        </p:txBody>
      </p:sp>
      <p:sp>
        <p:nvSpPr>
          <p:cNvPr id="39" name="Subtitle 2">
            <a:extLst>
              <a:ext uri="{FF2B5EF4-FFF2-40B4-BE49-F238E27FC236}">
                <a16:creationId xmlns:a16="http://schemas.microsoft.com/office/drawing/2014/main" id="{0C8E13E9-9BB1-D984-3AF6-005F16EEBEA1}"/>
              </a:ext>
            </a:extLst>
          </p:cNvPr>
          <p:cNvSpPr txBox="1">
            <a:spLocks/>
          </p:cNvSpPr>
          <p:nvPr/>
        </p:nvSpPr>
        <p:spPr>
          <a:xfrm>
            <a:off x="84309" y="1064709"/>
            <a:ext cx="11585642" cy="42174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2000" b="1" i="0" cap="none" dirty="0" err="1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</a:t>
            </a:r>
            <a:r>
              <a:rPr lang="en-US" sz="2000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) Data sources</a:t>
            </a:r>
          </a:p>
          <a:p>
            <a:pPr>
              <a:lnSpc>
                <a:spcPct val="150000"/>
              </a:lnSpc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Encompass a range of operational databases, external data sources, and applications that produce the raw data intended for storage in the warehouse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Examples</a:t>
            </a:r>
          </a:p>
          <a:p>
            <a:pPr>
              <a:lnSpc>
                <a:spcPct val="150000"/>
              </a:lnSpc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ERP</a:t>
            </a:r>
            <a:r>
              <a:rPr lang="en-US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, CRM, flat files</a:t>
            </a:r>
          </a:p>
          <a:p>
            <a:pPr>
              <a:lnSpc>
                <a:spcPct val="150000"/>
              </a:lnSpc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Extracting data from various sources highlights the need for having a strong integration strategy within the data warehouse architecture.</a:t>
            </a:r>
            <a:endParaRPr lang="en-US" cap="none" dirty="0">
              <a:solidFill>
                <a:srgbClr val="262626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24B7D3C6-6237-A43E-D874-2083B88FD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42059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9" name="Subtitle 2">
            <a:extLst>
              <a:ext uri="{FF2B5EF4-FFF2-40B4-BE49-F238E27FC236}">
                <a16:creationId xmlns:a16="http://schemas.microsoft.com/office/drawing/2014/main" id="{0C8E13E9-9BB1-D984-3AF6-005F16EEBEA1}"/>
              </a:ext>
            </a:extLst>
          </p:cNvPr>
          <p:cNvSpPr txBox="1">
            <a:spLocks/>
          </p:cNvSpPr>
          <p:nvPr/>
        </p:nvSpPr>
        <p:spPr>
          <a:xfrm>
            <a:off x="84309" y="1064708"/>
            <a:ext cx="11585642" cy="453842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2400" b="1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ii) Data staging area</a:t>
            </a:r>
          </a:p>
          <a:p>
            <a:pPr>
              <a:lnSpc>
                <a:spcPct val="150000"/>
              </a:lnSpc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Serves as a temporary storage location for data from source systems before it is processed and transferred to the main data warehouse</a:t>
            </a:r>
          </a:p>
          <a:p>
            <a:pPr>
              <a:lnSpc>
                <a:spcPct val="150000"/>
              </a:lnSpc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Facilitates initial data cleansing and transformation without impacting the source systems or the data warehouse</a:t>
            </a:r>
          </a:p>
          <a:p>
            <a:pPr>
              <a:lnSpc>
                <a:spcPct val="150000"/>
              </a:lnSpc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Supports incremental loading, allowing only new or changed data to be processed rather than reloading the entire dataset.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406C442-47E8-C3CE-6714-1FE1AD8DC4F3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Components of Data Warehouse Cont’d……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0E017373-7C20-4EE4-5972-F9904BEB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4177333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9" name="Subtitle 2">
            <a:extLst>
              <a:ext uri="{FF2B5EF4-FFF2-40B4-BE49-F238E27FC236}">
                <a16:creationId xmlns:a16="http://schemas.microsoft.com/office/drawing/2014/main" id="{0C8E13E9-9BB1-D984-3AF6-005F16EEBEA1}"/>
              </a:ext>
            </a:extLst>
          </p:cNvPr>
          <p:cNvSpPr txBox="1">
            <a:spLocks/>
          </p:cNvSpPr>
          <p:nvPr/>
        </p:nvSpPr>
        <p:spPr>
          <a:xfrm>
            <a:off x="84309" y="1064708"/>
            <a:ext cx="11585642" cy="453842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2000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iii) ETL process (Extract, Transform, Load)</a:t>
            </a:r>
          </a:p>
          <a:p>
            <a:pPr>
              <a:lnSpc>
                <a:spcPct val="150000"/>
              </a:lnSpc>
            </a:pPr>
            <a:r>
              <a:rPr lang="en-US" cap="none" dirty="0">
                <a:latin typeface="Poppins" panose="00000500000000000000" pitchFamily="2" charset="0"/>
                <a:cs typeface="Poppins" panose="00000500000000000000" pitchFamily="2" charset="0"/>
              </a:rPr>
              <a:t>The ETL process ensures data quality and consistency</a:t>
            </a:r>
            <a:endParaRPr lang="en-US" sz="2000" cap="none" dirty="0">
              <a:solidFill>
                <a:srgbClr val="262626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Extract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Collects </a:t>
            </a:r>
            <a:r>
              <a:rPr lang="en-US" sz="2000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</a:t>
            </a: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ata from various source systems for transformation and loading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Transform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Converts</a:t>
            </a: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 data from its original format into a format suitable for the data warehouse.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Load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The </a:t>
            </a:r>
            <a:r>
              <a:rPr lang="en-US" sz="2000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extracted and transformed data is written/loaded </a:t>
            </a: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in the data warehouse.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E9BE8E-A155-CADE-A5CF-58157F4D781E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Components of Data Warehouse Cont’d……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1FAEC918-97FF-BC7E-1B09-1465BE3A9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4123122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9" name="Subtitle 2">
            <a:extLst>
              <a:ext uri="{FF2B5EF4-FFF2-40B4-BE49-F238E27FC236}">
                <a16:creationId xmlns:a16="http://schemas.microsoft.com/office/drawing/2014/main" id="{0C8E13E9-9BB1-D984-3AF6-005F16EEBEA1}"/>
              </a:ext>
            </a:extLst>
          </p:cNvPr>
          <p:cNvSpPr txBox="1">
            <a:spLocks/>
          </p:cNvSpPr>
          <p:nvPr/>
        </p:nvSpPr>
        <p:spPr>
          <a:xfrm>
            <a:off x="84309" y="1064708"/>
            <a:ext cx="11585642" cy="453842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b="1" cap="none" dirty="0">
                <a:latin typeface="Poppins" panose="00000500000000000000" pitchFamily="2" charset="0"/>
                <a:cs typeface="Poppins" panose="00000500000000000000" pitchFamily="2" charset="0"/>
              </a:rPr>
              <a:t>iv) Data warehouse</a:t>
            </a:r>
          </a:p>
          <a:p>
            <a:pPr>
              <a:lnSpc>
                <a:spcPct val="150000"/>
              </a:lnSpc>
            </a:pPr>
            <a:r>
              <a:rPr lang="en-US" b="0" i="0" cap="none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The central repository where integrated data is stored.</a:t>
            </a:r>
          </a:p>
          <a:p>
            <a:pPr>
              <a:lnSpc>
                <a:spcPct val="150000"/>
              </a:lnSpc>
            </a:pPr>
            <a:r>
              <a:rPr lang="en-US" b="0" i="0" cap="none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 Implemented using a relational database management system (RDBMS) optimized for analytical queries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i="0" cap="none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v) Metadata </a:t>
            </a:r>
          </a:p>
          <a:p>
            <a:pPr>
              <a:lnSpc>
                <a:spcPct val="150000"/>
              </a:lnSpc>
            </a:pPr>
            <a:r>
              <a:rPr lang="en-US" b="0" i="0" cap="none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Stores information about the data warehouse itself</a:t>
            </a:r>
          </a:p>
          <a:p>
            <a:pPr>
              <a:lnSpc>
                <a:spcPct val="150000"/>
              </a:lnSpc>
            </a:pPr>
            <a:r>
              <a:rPr lang="en-US" b="0" i="0" cap="none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Provides information on the structure, content, and context of the data stored in the warehouse.</a:t>
            </a:r>
            <a:endParaRPr lang="en-US" cap="none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F715DA-8786-0D7C-C23C-DF6C5A4A2EDD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Components of Data Warehouse Cont’d……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FFF8F217-D976-5568-0EF5-82BA9105A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1189078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9" name="Subtitle 2">
            <a:extLst>
              <a:ext uri="{FF2B5EF4-FFF2-40B4-BE49-F238E27FC236}">
                <a16:creationId xmlns:a16="http://schemas.microsoft.com/office/drawing/2014/main" id="{0C8E13E9-9BB1-D984-3AF6-005F16EEBEA1}"/>
              </a:ext>
            </a:extLst>
          </p:cNvPr>
          <p:cNvSpPr txBox="1">
            <a:spLocks/>
          </p:cNvSpPr>
          <p:nvPr/>
        </p:nvSpPr>
        <p:spPr>
          <a:xfrm>
            <a:off x="84309" y="1064708"/>
            <a:ext cx="11585642" cy="453842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b="1" cap="none" dirty="0">
                <a:latin typeface="Poppins" panose="00000500000000000000" pitchFamily="2" charset="0"/>
                <a:cs typeface="Poppins" panose="00000500000000000000" pitchFamily="2" charset="0"/>
              </a:rPr>
              <a:t>vi) Data marts</a:t>
            </a:r>
          </a:p>
          <a:p>
            <a:pPr>
              <a:lnSpc>
                <a:spcPct val="150000"/>
              </a:lnSpc>
            </a:pPr>
            <a:r>
              <a:rPr lang="en-US" b="0" i="0" cap="none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Subsets of the data warehouse that focus on specific business areas or departments, making it easier for users to access relevant data.</a:t>
            </a:r>
          </a:p>
          <a:p>
            <a:pPr>
              <a:lnSpc>
                <a:spcPct val="150000"/>
              </a:lnSpc>
            </a:pPr>
            <a:r>
              <a:rPr lang="en-US" b="0" i="0" cap="none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Provide faster query performance for focused analyses.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i="0" cap="none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vii) Query and analysis tools</a:t>
            </a:r>
          </a:p>
          <a:p>
            <a:pPr>
              <a:lnSpc>
                <a:spcPct val="150000"/>
              </a:lnSpc>
            </a:pPr>
            <a:r>
              <a:rPr lang="en-US" b="0" i="0" cap="none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Applications that allow users to interact with the data warehouse, run queries, generate reports, and perform advanced analytics.</a:t>
            </a:r>
            <a:endParaRPr lang="en-US" cap="none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663C01-7CAA-5546-1192-C0865CD2B6BF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Components of Data Warehouse Cont’d……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7ECD4CB9-7253-7259-F55A-680CEF95F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294169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9" name="Subtitle 2">
            <a:extLst>
              <a:ext uri="{FF2B5EF4-FFF2-40B4-BE49-F238E27FC236}">
                <a16:creationId xmlns:a16="http://schemas.microsoft.com/office/drawing/2014/main" id="{0C8E13E9-9BB1-D984-3AF6-005F16EEBEA1}"/>
              </a:ext>
            </a:extLst>
          </p:cNvPr>
          <p:cNvSpPr txBox="1">
            <a:spLocks/>
          </p:cNvSpPr>
          <p:nvPr/>
        </p:nvSpPr>
        <p:spPr>
          <a:xfrm>
            <a:off x="84309" y="1064708"/>
            <a:ext cx="11585642" cy="453842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Subset of a larger data warehouse, focused on specific purposes or primary data subjects.</a:t>
            </a:r>
          </a:p>
          <a:p>
            <a:pPr>
              <a:lnSpc>
                <a:spcPct val="150000"/>
              </a:lnSpc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Designed as analytical record stores to meet the department’s specific needs.</a:t>
            </a:r>
          </a:p>
          <a:p>
            <a:pPr>
              <a:lnSpc>
                <a:spcPct val="150000"/>
              </a:lnSpc>
            </a:pPr>
            <a:r>
              <a:rPr lang="en-US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Designed</a:t>
            </a:r>
            <a:r>
              <a:rPr lang="en-US" b="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 </a:t>
            </a: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to provide insights and support decision-making for specific business needs.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i="0" cap="none" dirty="0">
                <a:solidFill>
                  <a:srgbClr val="1D1D27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Reasons for creating a data mart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cap="none" dirty="0" smtClean="0">
                <a:solidFill>
                  <a:srgbClr val="2B2A29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It provides e</a:t>
            </a:r>
            <a:r>
              <a:rPr lang="en-US" sz="2000" b="0" i="0" cap="none" dirty="0" smtClean="0">
                <a:solidFill>
                  <a:srgbClr val="2B2A29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asy </a:t>
            </a:r>
            <a:r>
              <a:rPr lang="en-US" sz="2000" b="0" i="0" cap="none" dirty="0">
                <a:solidFill>
                  <a:srgbClr val="2B2A29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access to frequently needed data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cap="none" dirty="0">
                <a:solidFill>
                  <a:srgbClr val="2B2A29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It contains only essential business data and is less cluttered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cap="none" dirty="0">
                <a:solidFill>
                  <a:srgbClr val="2B2A29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Potential clients are more clearly defined than in a comprehensive data warehouse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FCB1743-0BC5-5855-D172-B61001AC54BE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Data Marts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295D1C8B-F940-D552-E7AC-AD0E11A67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1364425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9" name="Subtitle 2">
            <a:extLst>
              <a:ext uri="{FF2B5EF4-FFF2-40B4-BE49-F238E27FC236}">
                <a16:creationId xmlns:a16="http://schemas.microsoft.com/office/drawing/2014/main" id="{0C8E13E9-9BB1-D984-3AF6-005F16EEBEA1}"/>
              </a:ext>
            </a:extLst>
          </p:cNvPr>
          <p:cNvSpPr txBox="1">
            <a:spLocks/>
          </p:cNvSpPr>
          <p:nvPr/>
        </p:nvSpPr>
        <p:spPr>
          <a:xfrm>
            <a:off x="84309" y="1064708"/>
            <a:ext cx="11585642" cy="453842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b="1" cap="none" dirty="0">
                <a:latin typeface="Poppins" panose="00000500000000000000" pitchFamily="2" charset="0"/>
                <a:cs typeface="Poppins" panose="00000500000000000000" pitchFamily="2" charset="0"/>
              </a:rPr>
              <a:t>Types of data marts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0" i="0" cap="none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Data marts can be categorized based on their relationship to the data warehouse and their </a:t>
            </a:r>
            <a:r>
              <a:rPr lang="en-US" b="0" i="0" cap="none" dirty="0" smtClean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architecture. The types of marts includes</a:t>
            </a:r>
            <a:endParaRPr lang="en-US" b="1" cap="none" dirty="0"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lvl="1" algn="just">
              <a:lnSpc>
                <a:spcPct val="150000"/>
              </a:lnSpc>
            </a:pPr>
            <a:r>
              <a:rPr lang="en-US" sz="2000" b="1" i="0" cap="none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Dependent data marts</a:t>
            </a:r>
          </a:p>
          <a:p>
            <a:pPr lvl="1" algn="just">
              <a:lnSpc>
                <a:spcPct val="150000"/>
              </a:lnSpc>
            </a:pPr>
            <a:r>
              <a:rPr lang="en-US" sz="2000" b="1" i="0" cap="none" dirty="0" smtClean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Independent data marts</a:t>
            </a:r>
            <a:endParaRPr lang="en-US" sz="2000" b="1" i="0" u="none" strike="noStrike" cap="none" dirty="0"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DB449F-7A6E-7EC7-3ECB-E4524451D6CE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Data Marts Cont’d……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823DAD01-C103-D2B4-5149-06D6D63D5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186251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9" name="Subtitle 2">
            <a:extLst>
              <a:ext uri="{FF2B5EF4-FFF2-40B4-BE49-F238E27FC236}">
                <a16:creationId xmlns:a16="http://schemas.microsoft.com/office/drawing/2014/main" id="{0C8E13E9-9BB1-D984-3AF6-005F16EEBEA1}"/>
              </a:ext>
            </a:extLst>
          </p:cNvPr>
          <p:cNvSpPr txBox="1">
            <a:spLocks/>
          </p:cNvSpPr>
          <p:nvPr/>
        </p:nvSpPr>
        <p:spPr>
          <a:xfrm>
            <a:off x="119688" y="5077237"/>
            <a:ext cx="11585642" cy="49847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b="1" i="0" cap="none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Dependent data marts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DB449F-7A6E-7EC7-3ECB-E4524451D6CE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Dependent Data Marts</a:t>
            </a:r>
            <a:endParaRPr lang="en-US" sz="3600" b="1" cap="none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4" name="Flowchart: Magnetic Disk 3">
            <a:extLst>
              <a:ext uri="{FF2B5EF4-FFF2-40B4-BE49-F238E27FC236}">
                <a16:creationId xmlns:a16="http://schemas.microsoft.com/office/drawing/2014/main" id="{29CB8B35-01ED-95F7-B886-B8C63AE758DB}"/>
              </a:ext>
            </a:extLst>
          </p:cNvPr>
          <p:cNvSpPr/>
          <p:nvPr/>
        </p:nvSpPr>
        <p:spPr>
          <a:xfrm>
            <a:off x="3711665" y="2714760"/>
            <a:ext cx="2053520" cy="1764580"/>
          </a:xfrm>
          <a:prstGeom prst="flowChartMagneticDisk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 Warehouse</a:t>
            </a:r>
          </a:p>
        </p:txBody>
      </p:sp>
      <p:sp>
        <p:nvSpPr>
          <p:cNvPr id="5" name="Flowchart: Magnetic Disk 4">
            <a:extLst>
              <a:ext uri="{FF2B5EF4-FFF2-40B4-BE49-F238E27FC236}">
                <a16:creationId xmlns:a16="http://schemas.microsoft.com/office/drawing/2014/main" id="{F1B81D5A-C43B-5E72-174C-3742C76F537F}"/>
              </a:ext>
            </a:extLst>
          </p:cNvPr>
          <p:cNvSpPr/>
          <p:nvPr/>
        </p:nvSpPr>
        <p:spPr>
          <a:xfrm>
            <a:off x="6452959" y="2369499"/>
            <a:ext cx="925736" cy="579865"/>
          </a:xfrm>
          <a:prstGeom prst="flowChartMagneticDisk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lowchart: Magnetic Disk 5">
            <a:extLst>
              <a:ext uri="{FF2B5EF4-FFF2-40B4-BE49-F238E27FC236}">
                <a16:creationId xmlns:a16="http://schemas.microsoft.com/office/drawing/2014/main" id="{CA9E0A5B-479D-282A-E098-197AC5C88F5B}"/>
              </a:ext>
            </a:extLst>
          </p:cNvPr>
          <p:cNvSpPr/>
          <p:nvPr/>
        </p:nvSpPr>
        <p:spPr>
          <a:xfrm>
            <a:off x="6452958" y="3187210"/>
            <a:ext cx="925736" cy="579865"/>
          </a:xfrm>
          <a:prstGeom prst="flowChartMagneticDisk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lowchart: Magnetic Disk 6">
            <a:extLst>
              <a:ext uri="{FF2B5EF4-FFF2-40B4-BE49-F238E27FC236}">
                <a16:creationId xmlns:a16="http://schemas.microsoft.com/office/drawing/2014/main" id="{3F3230B1-49BB-6D4D-B2DF-9FAC1CECADCC}"/>
              </a:ext>
            </a:extLst>
          </p:cNvPr>
          <p:cNvSpPr/>
          <p:nvPr/>
        </p:nvSpPr>
        <p:spPr>
          <a:xfrm>
            <a:off x="6452959" y="4024623"/>
            <a:ext cx="925736" cy="579865"/>
          </a:xfrm>
          <a:prstGeom prst="flowChartMagneticDisk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18337D02-5034-E211-F99E-7BEC29E4E437}"/>
              </a:ext>
            </a:extLst>
          </p:cNvPr>
          <p:cNvSpPr/>
          <p:nvPr/>
        </p:nvSpPr>
        <p:spPr>
          <a:xfrm rot="20592531">
            <a:off x="5935784" y="2890064"/>
            <a:ext cx="403591" cy="18806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35531D41-F627-BAF7-E38B-1C34C7735EEE}"/>
              </a:ext>
            </a:extLst>
          </p:cNvPr>
          <p:cNvSpPr/>
          <p:nvPr/>
        </p:nvSpPr>
        <p:spPr>
          <a:xfrm rot="1143631">
            <a:off x="6027523" y="3977899"/>
            <a:ext cx="362491" cy="23289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80C2500F-731A-45F1-EAE4-AF8F69CF6E4F}"/>
              </a:ext>
            </a:extLst>
          </p:cNvPr>
          <p:cNvSpPr/>
          <p:nvPr/>
        </p:nvSpPr>
        <p:spPr>
          <a:xfrm>
            <a:off x="6006866" y="3416327"/>
            <a:ext cx="351070" cy="22420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AEEFFB-0CB8-47EA-C135-4A78E28ABD2F}"/>
              </a:ext>
            </a:extLst>
          </p:cNvPr>
          <p:cNvSpPr txBox="1"/>
          <p:nvPr/>
        </p:nvSpPr>
        <p:spPr>
          <a:xfrm>
            <a:off x="8328126" y="3216272"/>
            <a:ext cx="1617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Data Marts</a:t>
            </a:r>
          </a:p>
        </p:txBody>
      </p:sp>
      <p:sp>
        <p:nvSpPr>
          <p:cNvPr id="14" name="Footer Placeholder 3">
            <a:extLst>
              <a:ext uri="{FF2B5EF4-FFF2-40B4-BE49-F238E27FC236}">
                <a16:creationId xmlns:a16="http://schemas.microsoft.com/office/drawing/2014/main" id="{D91529D0-083F-9B9E-ECB7-0285BBDB8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  <p:sp>
        <p:nvSpPr>
          <p:cNvPr id="3" name="Right Brace 2"/>
          <p:cNvSpPr/>
          <p:nvPr/>
        </p:nvSpPr>
        <p:spPr>
          <a:xfrm>
            <a:off x="7681969" y="2469276"/>
            <a:ext cx="581891" cy="1894103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0C8E13E9-9BB1-D984-3AF6-005F16EEBEA1}"/>
              </a:ext>
            </a:extLst>
          </p:cNvPr>
          <p:cNvSpPr txBox="1">
            <a:spLocks/>
          </p:cNvSpPr>
          <p:nvPr/>
        </p:nvSpPr>
        <p:spPr>
          <a:xfrm>
            <a:off x="84309" y="1064708"/>
            <a:ext cx="11585642" cy="90828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anose="020B0604020202020204" pitchFamily="34" charset="0"/>
              <a:buChar char="•"/>
            </a:pPr>
            <a:r>
              <a:rPr lang="en-US" b="0" i="0" cap="none" dirty="0" smtClean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Data </a:t>
            </a:r>
            <a:r>
              <a:rPr lang="en-US" b="0" i="0" cap="none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marts are built directly from a </a:t>
            </a:r>
            <a:r>
              <a:rPr lang="en-US" b="0" i="0" u="none" strike="noStrike" cap="none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centralized data warehouse. This approach is known as </a:t>
            </a:r>
            <a:r>
              <a:rPr lang="en-US" b="1" i="0" u="none" strike="noStrike" cap="none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top-down approach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en-US" i="0" cap="none" dirty="0"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0451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/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9" name="Subtitle 2">
            <a:extLst>
              <a:ext uri="{FF2B5EF4-FFF2-40B4-BE49-F238E27FC236}">
                <a16:creationId xmlns:a16="http://schemas.microsoft.com/office/drawing/2014/main" id="{0C8E13E9-9BB1-D984-3AF6-005F16EEBEA1}"/>
              </a:ext>
            </a:extLst>
          </p:cNvPr>
          <p:cNvSpPr txBox="1">
            <a:spLocks/>
          </p:cNvSpPr>
          <p:nvPr/>
        </p:nvSpPr>
        <p:spPr>
          <a:xfrm>
            <a:off x="84309" y="1064708"/>
            <a:ext cx="11585642" cy="453842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anose="020B0604020202020204" pitchFamily="34" charset="0"/>
              <a:buChar char="•"/>
            </a:pPr>
            <a:r>
              <a:rPr lang="en-US" b="0" i="0" cap="none" dirty="0" smtClean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Data </a:t>
            </a:r>
            <a:r>
              <a:rPr lang="en-US" b="0" i="0" cap="none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marts are built from various data sources, including transactional databases, external APIs, and flat files.</a:t>
            </a:r>
          </a:p>
          <a:p>
            <a:pPr algn="just"/>
            <a:r>
              <a:rPr lang="en-US" b="0" i="0" cap="none" dirty="0">
                <a:solidFill>
                  <a:srgbClr val="2B2A29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Data marts are designed independently. Therefore, the integration of data marts is required</a:t>
            </a:r>
            <a:endParaRPr lang="en-US" b="0" i="0" cap="none" dirty="0"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b="0" i="0" cap="none" dirty="0">
                <a:solidFill>
                  <a:srgbClr val="2B2A29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Data warehouse is designed using these independent multiple data marts. This approach is known as a </a:t>
            </a:r>
            <a:r>
              <a:rPr lang="en-US" b="1" i="0" cap="none" dirty="0">
                <a:solidFill>
                  <a:srgbClr val="2B2A29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bottom-up approach</a:t>
            </a:r>
            <a:endParaRPr lang="en-US" b="1" i="0" cap="none" dirty="0"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38CCBA-1799-2755-730B-A18C9DE695BD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Independent Data Marts</a:t>
            </a:r>
            <a:endParaRPr lang="en-US" sz="3600" b="1" cap="none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A02C4E2D-76A0-725D-AC4C-4B9141DFB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399960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9" name="Subtitle 2">
            <a:extLst>
              <a:ext uri="{FF2B5EF4-FFF2-40B4-BE49-F238E27FC236}">
                <a16:creationId xmlns:a16="http://schemas.microsoft.com/office/drawing/2014/main" id="{0C8E13E9-9BB1-D984-3AF6-005F16EEBEA1}"/>
              </a:ext>
            </a:extLst>
          </p:cNvPr>
          <p:cNvSpPr txBox="1">
            <a:spLocks/>
          </p:cNvSpPr>
          <p:nvPr/>
        </p:nvSpPr>
        <p:spPr>
          <a:xfrm>
            <a:off x="107005" y="5121112"/>
            <a:ext cx="11585642" cy="49847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b="1" i="0" cap="none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Independent data marts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38CCBA-1799-2755-730B-A18C9DE695BD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Independent Data </a:t>
            </a:r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Marts Cont’d……</a:t>
            </a:r>
          </a:p>
        </p:txBody>
      </p:sp>
      <p:sp>
        <p:nvSpPr>
          <p:cNvPr id="4" name="Flowchart: Magnetic Disk 3">
            <a:extLst>
              <a:ext uri="{FF2B5EF4-FFF2-40B4-BE49-F238E27FC236}">
                <a16:creationId xmlns:a16="http://schemas.microsoft.com/office/drawing/2014/main" id="{A2D6B695-364D-5436-7ADD-9205C97AFE82}"/>
              </a:ext>
            </a:extLst>
          </p:cNvPr>
          <p:cNvSpPr/>
          <p:nvPr/>
        </p:nvSpPr>
        <p:spPr>
          <a:xfrm>
            <a:off x="5313211" y="1938879"/>
            <a:ext cx="2136268" cy="2220159"/>
          </a:xfrm>
          <a:prstGeom prst="flowChartMagneticDisk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Data Warehouse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E9635BA6-18F5-4173-EA69-301F68CDBDB0}"/>
              </a:ext>
            </a:extLst>
          </p:cNvPr>
          <p:cNvSpPr/>
          <p:nvPr/>
        </p:nvSpPr>
        <p:spPr>
          <a:xfrm rot="1143631">
            <a:off x="4610786" y="2000628"/>
            <a:ext cx="377098" cy="293027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C3575F59-F24B-0273-420A-2B0E2D6DB8CE}"/>
              </a:ext>
            </a:extLst>
          </p:cNvPr>
          <p:cNvSpPr/>
          <p:nvPr/>
        </p:nvSpPr>
        <p:spPr>
          <a:xfrm>
            <a:off x="4629829" y="2807550"/>
            <a:ext cx="365217" cy="28209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7" name="Flowchart: Magnetic Disk 6">
            <a:extLst>
              <a:ext uri="{FF2B5EF4-FFF2-40B4-BE49-F238E27FC236}">
                <a16:creationId xmlns:a16="http://schemas.microsoft.com/office/drawing/2014/main" id="{1A1E0779-3E66-6572-C3A0-8B1AD21579B1}"/>
              </a:ext>
            </a:extLst>
          </p:cNvPr>
          <p:cNvSpPr/>
          <p:nvPr/>
        </p:nvSpPr>
        <p:spPr>
          <a:xfrm>
            <a:off x="3451154" y="1774340"/>
            <a:ext cx="963039" cy="729574"/>
          </a:xfrm>
          <a:prstGeom prst="flowChartMagneticDisk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9" name="Flowchart: Magnetic Disk 8">
            <a:extLst>
              <a:ext uri="{FF2B5EF4-FFF2-40B4-BE49-F238E27FC236}">
                <a16:creationId xmlns:a16="http://schemas.microsoft.com/office/drawing/2014/main" id="{A23A0F8E-B0BA-EC03-3F6E-B4001B3DFC01}"/>
              </a:ext>
            </a:extLst>
          </p:cNvPr>
          <p:cNvSpPr/>
          <p:nvPr/>
        </p:nvSpPr>
        <p:spPr>
          <a:xfrm>
            <a:off x="3451153" y="2592051"/>
            <a:ext cx="963039" cy="729574"/>
          </a:xfrm>
          <a:prstGeom prst="flowChartMagneticDisk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0" name="Flowchart: Magnetic Disk 9">
            <a:extLst>
              <a:ext uri="{FF2B5EF4-FFF2-40B4-BE49-F238E27FC236}">
                <a16:creationId xmlns:a16="http://schemas.microsoft.com/office/drawing/2014/main" id="{1BAB80FE-FDA0-CD77-C1EB-BBCF9CD063D7}"/>
              </a:ext>
            </a:extLst>
          </p:cNvPr>
          <p:cNvSpPr/>
          <p:nvPr/>
        </p:nvSpPr>
        <p:spPr>
          <a:xfrm>
            <a:off x="3451154" y="3429464"/>
            <a:ext cx="963039" cy="729574"/>
          </a:xfrm>
          <a:prstGeom prst="flowChartMagneticDisk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509EABDD-E52D-B906-1F19-131A3B8B38EA}"/>
              </a:ext>
            </a:extLst>
          </p:cNvPr>
          <p:cNvSpPr/>
          <p:nvPr/>
        </p:nvSpPr>
        <p:spPr>
          <a:xfrm rot="20280511">
            <a:off x="4623889" y="3649940"/>
            <a:ext cx="377098" cy="293027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FBB4E80-E629-1454-33FB-71C45CEFF590}"/>
              </a:ext>
            </a:extLst>
          </p:cNvPr>
          <p:cNvSpPr txBox="1"/>
          <p:nvPr/>
        </p:nvSpPr>
        <p:spPr>
          <a:xfrm>
            <a:off x="3223761" y="4238711"/>
            <a:ext cx="16825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Data Marts</a:t>
            </a:r>
          </a:p>
        </p:txBody>
      </p:sp>
      <p:sp>
        <p:nvSpPr>
          <p:cNvPr id="14" name="Footer Placeholder 3">
            <a:extLst>
              <a:ext uri="{FF2B5EF4-FFF2-40B4-BE49-F238E27FC236}">
                <a16:creationId xmlns:a16="http://schemas.microsoft.com/office/drawing/2014/main" id="{CAE8E322-CF9C-7809-10E5-36CD1D67E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667769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" name="Title 1">
            <a:extLst>
              <a:ext uri="{FF2B5EF4-FFF2-40B4-BE49-F238E27FC236}">
                <a16:creationId xmlns:a16="http://schemas.microsoft.com/office/drawing/2014/main" id="{1FCB1743-0BC5-5855-D172-B61001AC54BE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Data Warehouse vs Data Marts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74C545F-EC44-1C37-8B42-5B3DB0E9B5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6503011"/>
              </p:ext>
            </p:extLst>
          </p:nvPr>
        </p:nvGraphicFramePr>
        <p:xfrm>
          <a:off x="126462" y="1152260"/>
          <a:ext cx="11488365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9538">
                  <a:extLst>
                    <a:ext uri="{9D8B030D-6E8A-4147-A177-3AD203B41FA5}">
                      <a16:colId xmlns:a16="http://schemas.microsoft.com/office/drawing/2014/main" val="912325679"/>
                    </a:ext>
                  </a:extLst>
                </a:gridCol>
                <a:gridCol w="4863830">
                  <a:extLst>
                    <a:ext uri="{9D8B030D-6E8A-4147-A177-3AD203B41FA5}">
                      <a16:colId xmlns:a16="http://schemas.microsoft.com/office/drawing/2014/main" val="2112931647"/>
                    </a:ext>
                  </a:extLst>
                </a:gridCol>
                <a:gridCol w="4464997">
                  <a:extLst>
                    <a:ext uri="{9D8B030D-6E8A-4147-A177-3AD203B41FA5}">
                      <a16:colId xmlns:a16="http://schemas.microsoft.com/office/drawing/2014/main" val="40479554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Features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Data Warehouse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Data Marts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55315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0" i="0" kern="1200" dirty="0">
                          <a:solidFill>
                            <a:schemeClr val="dk1"/>
                          </a:solidFill>
                          <a:effectLst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Definition</a:t>
                      </a:r>
                      <a:endParaRPr lang="en-US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effectLst/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A centralized repository for all data within an organization.</a:t>
                      </a: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A subset of a data warehouse focused on a specific business area.</a:t>
                      </a:r>
                    </a:p>
                  </a:txBody>
                  <a:tcPr marL="99060" marR="99060" anchor="ctr"/>
                </a:tc>
                <a:extLst>
                  <a:ext uri="{0D108BD9-81ED-4DB2-BD59-A6C34878D82A}">
                    <a16:rowId xmlns:a16="http://schemas.microsoft.com/office/drawing/2014/main" val="1451014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0" i="0" kern="1200" dirty="0">
                          <a:solidFill>
                            <a:schemeClr val="dk1"/>
                          </a:solidFill>
                          <a:effectLst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Scope</a:t>
                      </a:r>
                      <a:endParaRPr lang="en-US" sz="20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effectLst/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Enterprise-wide, covering multiple subjects.</a:t>
                      </a: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Departmental or functional, focusing on a specific area (e.g., sales, finance).</a:t>
                      </a:r>
                    </a:p>
                  </a:txBody>
                  <a:tcPr marL="99060" marR="99060" anchor="ctr"/>
                </a:tc>
                <a:extLst>
                  <a:ext uri="{0D108BD9-81ED-4DB2-BD59-A6C34878D82A}">
                    <a16:rowId xmlns:a16="http://schemas.microsoft.com/office/drawing/2014/main" val="514940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>
                          <a:effectLst/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Data Source</a:t>
                      </a: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effectLst/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Integrated data from multiple sources across the organization.</a:t>
                      </a: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Data sourced from a data warehouse or directly from operational systems.</a:t>
                      </a:r>
                    </a:p>
                  </a:txBody>
                  <a:tcPr marL="99060" marR="99060" anchor="ctr"/>
                </a:tc>
                <a:extLst>
                  <a:ext uri="{0D108BD9-81ED-4DB2-BD59-A6C34878D82A}">
                    <a16:rowId xmlns:a16="http://schemas.microsoft.com/office/drawing/2014/main" val="36925957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Performance</a:t>
                      </a: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effectLst/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May have slower performance due to the volume of data.</a:t>
                      </a: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Optimized for faster query performance for specific queries.</a:t>
                      </a:r>
                    </a:p>
                  </a:txBody>
                  <a:tcPr marL="99060" marR="99060" anchor="ctr"/>
                </a:tc>
                <a:extLst>
                  <a:ext uri="{0D108BD9-81ED-4DB2-BD59-A6C34878D82A}">
                    <a16:rowId xmlns:a16="http://schemas.microsoft.com/office/drawing/2014/main" val="3963697542"/>
                  </a:ext>
                </a:extLst>
              </a:tr>
            </a:tbl>
          </a:graphicData>
        </a:graphic>
      </p:graphicFrame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FC55C989-04F3-A4B1-82E1-AF844D8CD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335139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3A45438-65C1-267F-27B0-6C4950BD7A6C}"/>
              </a:ext>
            </a:extLst>
          </p:cNvPr>
          <p:cNvSpPr txBox="1">
            <a:spLocks/>
          </p:cNvSpPr>
          <p:nvPr/>
        </p:nvSpPr>
        <p:spPr>
          <a:xfrm>
            <a:off x="77822" y="1070039"/>
            <a:ext cx="11566185" cy="44358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Separation. </a:t>
            </a:r>
          </a:p>
          <a:p>
            <a:pPr marL="0" indent="0" algn="l">
              <a:lnSpc>
                <a:spcPct val="150000"/>
              </a:lnSpc>
              <a:buNone/>
            </a:pPr>
            <a:r>
              <a:rPr lang="en-US" b="0" i="0" cap="none" dirty="0">
                <a:solidFill>
                  <a:srgbClr val="242021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Analytical and transactional processing should be kept apart </a:t>
            </a: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so that heavy analytical queries do not interfere with the performance of transactional systems</a:t>
            </a:r>
          </a:p>
          <a:p>
            <a:pPr algn="l">
              <a:lnSpc>
                <a:spcPct val="150000"/>
              </a:lnSpc>
            </a:pP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Scalability. </a:t>
            </a:r>
          </a:p>
          <a:p>
            <a:pPr marL="0" indent="0" algn="l">
              <a:lnSpc>
                <a:spcPct val="150000"/>
              </a:lnSpc>
              <a:buNone/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The architecture should support easy upgrades as data volumes grow and user demands increase.</a:t>
            </a:r>
          </a:p>
          <a:p>
            <a:pPr algn="l">
              <a:lnSpc>
                <a:spcPct val="150000"/>
              </a:lnSpc>
            </a:pP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Security</a:t>
            </a:r>
          </a:p>
          <a:p>
            <a:pPr marL="0" indent="0" algn="l">
              <a:lnSpc>
                <a:spcPct val="150000"/>
              </a:lnSpc>
              <a:buNone/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Given the strategic data stored in data warehouses, security measures are essential.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6188627-1A65-2D20-5A77-E748A4A51EE8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Properties of Data Warehouse Architecture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9AE8E32-EB4C-753A-3564-D248758856D1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BEFE7A-FA8E-D87E-58DD-B20AFAD5AE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3367783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3A45438-65C1-267F-27B0-6C4950BD7A6C}"/>
              </a:ext>
            </a:extLst>
          </p:cNvPr>
          <p:cNvSpPr txBox="1">
            <a:spLocks/>
          </p:cNvSpPr>
          <p:nvPr/>
        </p:nvSpPr>
        <p:spPr>
          <a:xfrm>
            <a:off x="77822" y="1070039"/>
            <a:ext cx="11566185" cy="44358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Administrability</a:t>
            </a:r>
          </a:p>
          <a:p>
            <a:pPr marL="0" indent="0" algn="l">
              <a:lnSpc>
                <a:spcPct val="150000"/>
              </a:lnSpc>
              <a:buNone/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The management and administration of the data warehouse should be straightforward and not overly complex.</a:t>
            </a:r>
          </a:p>
          <a:p>
            <a:pPr algn="l">
              <a:lnSpc>
                <a:spcPct val="150000"/>
              </a:lnSpc>
            </a:pP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Extensibility. </a:t>
            </a:r>
          </a:p>
          <a:p>
            <a:pPr marL="0" indent="0" algn="l">
              <a:lnSpc>
                <a:spcPct val="150000"/>
              </a:lnSpc>
              <a:buNone/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The architecture should be designed to accommodate new applications and technologies without requiring a complete redesign of the existing system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6188627-1A65-2D20-5A77-E748A4A51EE8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Properties of Data Warehouse Architecture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9AE8E32-EB4C-753A-3564-D248758856D1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DA9EF0-0008-B4C0-4048-C2931313D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1569076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9" name="Subtitle 2">
            <a:extLst>
              <a:ext uri="{FF2B5EF4-FFF2-40B4-BE49-F238E27FC236}">
                <a16:creationId xmlns:a16="http://schemas.microsoft.com/office/drawing/2014/main" id="{0C8E13E9-9BB1-D984-3AF6-005F16EEBEA1}"/>
              </a:ext>
            </a:extLst>
          </p:cNvPr>
          <p:cNvSpPr txBox="1">
            <a:spLocks/>
          </p:cNvSpPr>
          <p:nvPr/>
        </p:nvSpPr>
        <p:spPr>
          <a:xfrm>
            <a:off x="87549" y="1045372"/>
            <a:ext cx="11585642" cy="453842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A well-structured data warehouse facilitates the storage and retrieval of vast amounts of data while ensuring accuracy and reliability.</a:t>
            </a:r>
          </a:p>
          <a:p>
            <a:pPr algn="l">
              <a:lnSpc>
                <a:spcPct val="150000"/>
              </a:lnSpc>
            </a:pP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Load performance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Data warehouses must efficiently load new data within shortest timeframes.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Load performance should be evaluated in gigabytes per hour and hundreds of millions of rows, ensuring it does not disrupt overall data volume.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FCB1743-0BC5-5855-D172-B61001AC54BE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Principles of Data Warehouse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6F134071-9553-8665-DE4F-CA14C36ED7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408571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9" name="Subtitle 2">
            <a:extLst>
              <a:ext uri="{FF2B5EF4-FFF2-40B4-BE49-F238E27FC236}">
                <a16:creationId xmlns:a16="http://schemas.microsoft.com/office/drawing/2014/main" id="{0C8E13E9-9BB1-D984-3AF6-005F16EEBEA1}"/>
              </a:ext>
            </a:extLst>
          </p:cNvPr>
          <p:cNvSpPr txBox="1">
            <a:spLocks/>
          </p:cNvSpPr>
          <p:nvPr/>
        </p:nvSpPr>
        <p:spPr>
          <a:xfrm>
            <a:off x="87549" y="1045372"/>
            <a:ext cx="11585642" cy="453842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Load processing</a:t>
            </a:r>
            <a:endParaRPr lang="en-US" b="0" i="0" cap="none" dirty="0">
              <a:solidFill>
                <a:srgbClr val="262626"/>
              </a:solidFill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The process of data</a:t>
            </a: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 filtering, reformatting, conversion, indexing, and updating metadata</a:t>
            </a:r>
            <a:r>
              <a:rPr lang="en-US" sz="2000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must be completed before </a:t>
            </a: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loading new data into a data warehouse</a:t>
            </a:r>
          </a:p>
          <a:p>
            <a:pPr algn="l">
              <a:lnSpc>
                <a:spcPct val="150000"/>
              </a:lnSpc>
            </a:pP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Data quality management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Data warehouses ensure contextual integrity, local stability, and global consistency, even when dealing with "dirty" data from large sources. Trust from business stakeholders is crucial, as a fact-based management system relies on high-quality data</a:t>
            </a: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FCB1743-0BC5-5855-D172-B61001AC54BE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Principles of Data Warehouse Cont’d…..</a:t>
            </a: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9683B711-71AF-89C3-4FBE-B55814BAE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1226417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9" name="Subtitle 2">
            <a:extLst>
              <a:ext uri="{FF2B5EF4-FFF2-40B4-BE49-F238E27FC236}">
                <a16:creationId xmlns:a16="http://schemas.microsoft.com/office/drawing/2014/main" id="{0C8E13E9-9BB1-D984-3AF6-005F16EEBEA1}"/>
              </a:ext>
            </a:extLst>
          </p:cNvPr>
          <p:cNvSpPr txBox="1">
            <a:spLocks/>
          </p:cNvSpPr>
          <p:nvPr/>
        </p:nvSpPr>
        <p:spPr>
          <a:xfrm>
            <a:off x="87549" y="1045372"/>
            <a:ext cx="11585642" cy="453842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Query performance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Effective database management and data-driven decision-making should not be hindered by RDBMS performance. Large and complex queries must be executed within seconds, rather than taking hours or days.</a:t>
            </a:r>
          </a:p>
          <a:p>
            <a:pPr>
              <a:lnSpc>
                <a:spcPct val="150000"/>
              </a:lnSpc>
            </a:pP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Terabyte scalability</a:t>
            </a:r>
            <a:endParaRPr lang="en-US" b="0" i="0" cap="none" dirty="0">
              <a:solidFill>
                <a:srgbClr val="262626"/>
              </a:solidFill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Data warehouses are rapidly growing in size, ranging from a few bytes to hundreds of terabytes and gigabytes. Therefore, scalability must be a key consideration in measurements.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724340-6290-17BE-3EB3-F953D37666E7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Principles of Data Warehouse Cont’d…..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8316DA7C-A7D3-3CE6-A880-214CE0EBC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2943954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9" name="Subtitle 2">
            <a:extLst>
              <a:ext uri="{FF2B5EF4-FFF2-40B4-BE49-F238E27FC236}">
                <a16:creationId xmlns:a16="http://schemas.microsoft.com/office/drawing/2014/main" id="{0C8E13E9-9BB1-D984-3AF6-005F16EEBEA1}"/>
              </a:ext>
            </a:extLst>
          </p:cNvPr>
          <p:cNvSpPr txBox="1">
            <a:spLocks/>
          </p:cNvSpPr>
          <p:nvPr/>
        </p:nvSpPr>
        <p:spPr>
          <a:xfrm>
            <a:off x="64853" y="1064709"/>
            <a:ext cx="11585642" cy="448978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a) Top-down approach </a:t>
            </a:r>
            <a:r>
              <a:rPr lang="en-US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(</a:t>
            </a: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 </a:t>
            </a:r>
            <a:r>
              <a:rPr lang="en-US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by</a:t>
            </a: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 Bill </a:t>
            </a:r>
            <a:r>
              <a:rPr lang="en-US" cap="none" dirty="0" err="1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</a:t>
            </a:r>
            <a:r>
              <a:rPr lang="en-US" b="0" i="0" cap="none" dirty="0" err="1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nmon</a:t>
            </a:r>
            <a:r>
              <a:rPr lang="en-US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)</a:t>
            </a: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This approach views the data warehouse as a central information repository for the entire enterprise, from which data marts are created.</a:t>
            </a:r>
          </a:p>
          <a:p>
            <a:pPr>
              <a:lnSpc>
                <a:spcPct val="150000"/>
              </a:lnSpc>
            </a:pPr>
            <a:r>
              <a:rPr lang="en-US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Uses </a:t>
            </a: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normalized database structure (up to 3NF) reducing redundancy and ensuring data integrity.</a:t>
            </a:r>
          </a:p>
          <a:p>
            <a:pPr>
              <a:lnSpc>
                <a:spcPct val="150000"/>
              </a:lnSpc>
            </a:pPr>
            <a:r>
              <a:rPr lang="en-US" sz="2000" cap="none" dirty="0">
                <a:latin typeface="Poppins" panose="00000500000000000000" pitchFamily="2" charset="0"/>
                <a:cs typeface="Poppins" panose="00000500000000000000" pitchFamily="2" charset="0"/>
              </a:rPr>
              <a:t>Extract data from the operational systems</a:t>
            </a:r>
          </a:p>
          <a:p>
            <a:pPr>
              <a:lnSpc>
                <a:spcPct val="150000"/>
              </a:lnSpc>
            </a:pPr>
            <a:r>
              <a:rPr lang="en-US" sz="2000" cap="none" dirty="0">
                <a:latin typeface="Poppins" panose="00000500000000000000" pitchFamily="2" charset="0"/>
                <a:cs typeface="Poppins" panose="00000500000000000000" pitchFamily="2" charset="0"/>
              </a:rPr>
              <a:t>Transform, clean, integrate, store data in the data warehouse</a:t>
            </a:r>
          </a:p>
          <a:p>
            <a:pPr>
              <a:lnSpc>
                <a:spcPct val="150000"/>
              </a:lnSpc>
            </a:pPr>
            <a:r>
              <a:rPr lang="en-US" sz="2000" cap="none" dirty="0">
                <a:latin typeface="Poppins" panose="00000500000000000000" pitchFamily="2" charset="0"/>
                <a:cs typeface="Poppins" panose="00000500000000000000" pitchFamily="2" charset="0"/>
              </a:rPr>
              <a:t>Derive the respective data marts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FCB1743-0BC5-5855-D172-B61001AC54BE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The design approach of Data Warehouse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E2B1FA8D-AF15-935A-A3DB-8BEFC355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232734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9" name="Subtitle 2">
            <a:extLst>
              <a:ext uri="{FF2B5EF4-FFF2-40B4-BE49-F238E27FC236}">
                <a16:creationId xmlns:a16="http://schemas.microsoft.com/office/drawing/2014/main" id="{0C8E13E9-9BB1-D984-3AF6-005F16EEBEA1}"/>
              </a:ext>
            </a:extLst>
          </p:cNvPr>
          <p:cNvSpPr txBox="1">
            <a:spLocks/>
          </p:cNvSpPr>
          <p:nvPr/>
        </p:nvSpPr>
        <p:spPr>
          <a:xfrm>
            <a:off x="64853" y="1064709"/>
            <a:ext cx="11585642" cy="49846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Top-Down Approach</a:t>
            </a:r>
            <a:endParaRPr lang="en-US" b="0" i="0" cap="none" dirty="0">
              <a:solidFill>
                <a:srgbClr val="262626"/>
              </a:solidFill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FCB1743-0BC5-5855-D172-B61001AC54BE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The design approach of Data Warehouse</a:t>
            </a:r>
          </a:p>
        </p:txBody>
      </p:sp>
      <p:sp>
        <p:nvSpPr>
          <p:cNvPr id="107" name="Flowchart: Magnetic Disk 106">
            <a:extLst>
              <a:ext uri="{FF2B5EF4-FFF2-40B4-BE49-F238E27FC236}">
                <a16:creationId xmlns:a16="http://schemas.microsoft.com/office/drawing/2014/main" id="{C35B68BC-5D48-E300-6387-E93F431D86FF}"/>
              </a:ext>
            </a:extLst>
          </p:cNvPr>
          <p:cNvSpPr/>
          <p:nvPr/>
        </p:nvSpPr>
        <p:spPr>
          <a:xfrm>
            <a:off x="393656" y="3087521"/>
            <a:ext cx="963039" cy="729574"/>
          </a:xfrm>
          <a:prstGeom prst="flowChartMagneticDis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Flowchart: Magnetic Disk 107">
            <a:extLst>
              <a:ext uri="{FF2B5EF4-FFF2-40B4-BE49-F238E27FC236}">
                <a16:creationId xmlns:a16="http://schemas.microsoft.com/office/drawing/2014/main" id="{3651FB89-DEF9-2880-3A45-88F687DF033E}"/>
              </a:ext>
            </a:extLst>
          </p:cNvPr>
          <p:cNvSpPr/>
          <p:nvPr/>
        </p:nvSpPr>
        <p:spPr>
          <a:xfrm>
            <a:off x="421297" y="4044220"/>
            <a:ext cx="963039" cy="729574"/>
          </a:xfrm>
          <a:prstGeom prst="flowChartMagneticDis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Arrow: Right 108">
            <a:extLst>
              <a:ext uri="{FF2B5EF4-FFF2-40B4-BE49-F238E27FC236}">
                <a16:creationId xmlns:a16="http://schemas.microsoft.com/office/drawing/2014/main" id="{E634545C-1C36-76E6-99EF-77C6CBA18C2A}"/>
              </a:ext>
            </a:extLst>
          </p:cNvPr>
          <p:cNvSpPr/>
          <p:nvPr/>
        </p:nvSpPr>
        <p:spPr>
          <a:xfrm>
            <a:off x="3477498" y="3864323"/>
            <a:ext cx="541582" cy="33066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0" name="Picture 109">
            <a:extLst>
              <a:ext uri="{FF2B5EF4-FFF2-40B4-BE49-F238E27FC236}">
                <a16:creationId xmlns:a16="http://schemas.microsoft.com/office/drawing/2014/main" id="{201CA0A8-9965-4C04-AFBC-9ADB08435CB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flipH="1">
            <a:off x="9206446" y="2154248"/>
            <a:ext cx="1082428" cy="1082428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958ACA81-3ED9-56D3-AF7F-50C40AA42AB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flipH="1">
            <a:off x="9241660" y="4134617"/>
            <a:ext cx="1311614" cy="1311614"/>
          </a:xfrm>
          <a:prstGeom prst="rect">
            <a:avLst/>
          </a:prstGeom>
        </p:spPr>
      </p:pic>
      <p:sp>
        <p:nvSpPr>
          <p:cNvPr id="112" name="Arrow: Left-Right 111">
            <a:extLst>
              <a:ext uri="{FF2B5EF4-FFF2-40B4-BE49-F238E27FC236}">
                <a16:creationId xmlns:a16="http://schemas.microsoft.com/office/drawing/2014/main" id="{DC53E044-0300-5C3E-C3F1-4FA776A69C89}"/>
              </a:ext>
            </a:extLst>
          </p:cNvPr>
          <p:cNvSpPr/>
          <p:nvPr/>
        </p:nvSpPr>
        <p:spPr>
          <a:xfrm rot="319614">
            <a:off x="8908338" y="4771408"/>
            <a:ext cx="449871" cy="208185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A0E75E69-CBDF-D3CA-8519-DB2A12D4AE09}"/>
              </a:ext>
            </a:extLst>
          </p:cNvPr>
          <p:cNvSpPr txBox="1"/>
          <p:nvPr/>
        </p:nvSpPr>
        <p:spPr>
          <a:xfrm>
            <a:off x="64853" y="4844119"/>
            <a:ext cx="24341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Operational Data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A23910BD-CAB9-E48E-A6E5-63CC73B43298}"/>
              </a:ext>
            </a:extLst>
          </p:cNvPr>
          <p:cNvSpPr txBox="1"/>
          <p:nvPr/>
        </p:nvSpPr>
        <p:spPr>
          <a:xfrm>
            <a:off x="7291540" y="2307742"/>
            <a:ext cx="16825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Data Marts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3595E1ED-65CA-4EF2-C8D7-E5B7B8C0E791}"/>
              </a:ext>
            </a:extLst>
          </p:cNvPr>
          <p:cNvSpPr txBox="1"/>
          <p:nvPr/>
        </p:nvSpPr>
        <p:spPr>
          <a:xfrm>
            <a:off x="9005662" y="5167404"/>
            <a:ext cx="20190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Reporting Tool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1352BDB7-C14F-D095-A3E0-07751D58DE28}"/>
              </a:ext>
            </a:extLst>
          </p:cNvPr>
          <p:cNvSpPr txBox="1"/>
          <p:nvPr/>
        </p:nvSpPr>
        <p:spPr>
          <a:xfrm>
            <a:off x="70000" y="1881000"/>
            <a:ext cx="18542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Source Layer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5B915E17-DD53-0CBB-0D88-F9B760684F17}"/>
              </a:ext>
            </a:extLst>
          </p:cNvPr>
          <p:cNvSpPr txBox="1"/>
          <p:nvPr/>
        </p:nvSpPr>
        <p:spPr>
          <a:xfrm>
            <a:off x="4071443" y="1864086"/>
            <a:ext cx="2434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Data Warehouse layer</a:t>
            </a:r>
          </a:p>
        </p:txBody>
      </p:sp>
      <p:sp>
        <p:nvSpPr>
          <p:cNvPr id="118" name="Right Brace 117">
            <a:extLst>
              <a:ext uri="{FF2B5EF4-FFF2-40B4-BE49-F238E27FC236}">
                <a16:creationId xmlns:a16="http://schemas.microsoft.com/office/drawing/2014/main" id="{669FFDFB-45EC-5E66-03DC-0456A19D2E16}"/>
              </a:ext>
            </a:extLst>
          </p:cNvPr>
          <p:cNvSpPr/>
          <p:nvPr/>
        </p:nvSpPr>
        <p:spPr>
          <a:xfrm rot="16200000">
            <a:off x="643955" y="1867579"/>
            <a:ext cx="433749" cy="1375033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Right Brace 118">
            <a:extLst>
              <a:ext uri="{FF2B5EF4-FFF2-40B4-BE49-F238E27FC236}">
                <a16:creationId xmlns:a16="http://schemas.microsoft.com/office/drawing/2014/main" id="{4F7897BB-2A4A-514E-D244-6EFBC9ECF9E4}"/>
              </a:ext>
            </a:extLst>
          </p:cNvPr>
          <p:cNvSpPr/>
          <p:nvPr/>
        </p:nvSpPr>
        <p:spPr>
          <a:xfrm rot="16200000">
            <a:off x="5106295" y="1619698"/>
            <a:ext cx="433749" cy="2151068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Right Brace 119">
            <a:extLst>
              <a:ext uri="{FF2B5EF4-FFF2-40B4-BE49-F238E27FC236}">
                <a16:creationId xmlns:a16="http://schemas.microsoft.com/office/drawing/2014/main" id="{4BE6F9DF-D8C2-D82B-C6F5-A7E557374F62}"/>
              </a:ext>
            </a:extLst>
          </p:cNvPr>
          <p:cNvSpPr/>
          <p:nvPr/>
        </p:nvSpPr>
        <p:spPr>
          <a:xfrm rot="16200000">
            <a:off x="9612497" y="1203571"/>
            <a:ext cx="433749" cy="1375033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Flowchart: Magnetic Disk 120">
            <a:extLst>
              <a:ext uri="{FF2B5EF4-FFF2-40B4-BE49-F238E27FC236}">
                <a16:creationId xmlns:a16="http://schemas.microsoft.com/office/drawing/2014/main" id="{D65CFDD1-686D-CC62-B80E-AC049A3DD84D}"/>
              </a:ext>
            </a:extLst>
          </p:cNvPr>
          <p:cNvSpPr/>
          <p:nvPr/>
        </p:nvSpPr>
        <p:spPr>
          <a:xfrm>
            <a:off x="4297543" y="3417118"/>
            <a:ext cx="2295925" cy="1186184"/>
          </a:xfrm>
          <a:prstGeom prst="flowChartMagneticDisk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 Warehouse</a:t>
            </a:r>
          </a:p>
        </p:txBody>
      </p:sp>
      <p:sp>
        <p:nvSpPr>
          <p:cNvPr id="122" name="Flowchart: Magnetic Disk 121">
            <a:extLst>
              <a:ext uri="{FF2B5EF4-FFF2-40B4-BE49-F238E27FC236}">
                <a16:creationId xmlns:a16="http://schemas.microsoft.com/office/drawing/2014/main" id="{A54D5A61-CA42-B55E-91CB-DD66C3CA2F22}"/>
              </a:ext>
            </a:extLst>
          </p:cNvPr>
          <p:cNvSpPr/>
          <p:nvPr/>
        </p:nvSpPr>
        <p:spPr>
          <a:xfrm>
            <a:off x="7566381" y="2734245"/>
            <a:ext cx="963039" cy="729574"/>
          </a:xfrm>
          <a:prstGeom prst="flowChartMagneticDisk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Flowchart: Magnetic Disk 122">
            <a:extLst>
              <a:ext uri="{FF2B5EF4-FFF2-40B4-BE49-F238E27FC236}">
                <a16:creationId xmlns:a16="http://schemas.microsoft.com/office/drawing/2014/main" id="{253E0D63-9690-3F8D-773F-19FCA6BAC6A3}"/>
              </a:ext>
            </a:extLst>
          </p:cNvPr>
          <p:cNvSpPr/>
          <p:nvPr/>
        </p:nvSpPr>
        <p:spPr>
          <a:xfrm>
            <a:off x="7574340" y="3563762"/>
            <a:ext cx="963039" cy="729574"/>
          </a:xfrm>
          <a:prstGeom prst="flowChartMagneticDisk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Flowchart: Magnetic Disk 123">
            <a:extLst>
              <a:ext uri="{FF2B5EF4-FFF2-40B4-BE49-F238E27FC236}">
                <a16:creationId xmlns:a16="http://schemas.microsoft.com/office/drawing/2014/main" id="{3B5348D8-63BF-89CA-6AA5-4F30405798E5}"/>
              </a:ext>
            </a:extLst>
          </p:cNvPr>
          <p:cNvSpPr/>
          <p:nvPr/>
        </p:nvSpPr>
        <p:spPr>
          <a:xfrm>
            <a:off x="7574340" y="4357310"/>
            <a:ext cx="963039" cy="729574"/>
          </a:xfrm>
          <a:prstGeom prst="flowChartMagneticDisk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Arrow: Right 125">
            <a:extLst>
              <a:ext uri="{FF2B5EF4-FFF2-40B4-BE49-F238E27FC236}">
                <a16:creationId xmlns:a16="http://schemas.microsoft.com/office/drawing/2014/main" id="{86A2BFD4-0809-3AF1-D940-3DBBA242B98B}"/>
              </a:ext>
            </a:extLst>
          </p:cNvPr>
          <p:cNvSpPr/>
          <p:nvPr/>
        </p:nvSpPr>
        <p:spPr>
          <a:xfrm rot="21304010">
            <a:off x="1625420" y="4165993"/>
            <a:ext cx="573765" cy="25926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Arrow: Right 126">
            <a:extLst>
              <a:ext uri="{FF2B5EF4-FFF2-40B4-BE49-F238E27FC236}">
                <a16:creationId xmlns:a16="http://schemas.microsoft.com/office/drawing/2014/main" id="{1742031E-C8F3-1D7E-01C9-85907D1FF2FD}"/>
              </a:ext>
            </a:extLst>
          </p:cNvPr>
          <p:cNvSpPr/>
          <p:nvPr/>
        </p:nvSpPr>
        <p:spPr>
          <a:xfrm rot="695041">
            <a:off x="1757517" y="3522442"/>
            <a:ext cx="491509" cy="26072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Arrow: Right 127">
            <a:extLst>
              <a:ext uri="{FF2B5EF4-FFF2-40B4-BE49-F238E27FC236}">
                <a16:creationId xmlns:a16="http://schemas.microsoft.com/office/drawing/2014/main" id="{BB5CA132-3AED-7C0E-FE21-8C23CF7EFDB5}"/>
              </a:ext>
            </a:extLst>
          </p:cNvPr>
          <p:cNvSpPr/>
          <p:nvPr/>
        </p:nvSpPr>
        <p:spPr>
          <a:xfrm rot="20592531">
            <a:off x="6872584" y="3356779"/>
            <a:ext cx="383785" cy="34221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Arrow: Right 128">
            <a:extLst>
              <a:ext uri="{FF2B5EF4-FFF2-40B4-BE49-F238E27FC236}">
                <a16:creationId xmlns:a16="http://schemas.microsoft.com/office/drawing/2014/main" id="{EE52A4A0-7AF6-4355-CD4B-74BC322790D8}"/>
              </a:ext>
            </a:extLst>
          </p:cNvPr>
          <p:cNvSpPr/>
          <p:nvPr/>
        </p:nvSpPr>
        <p:spPr>
          <a:xfrm rot="1143631">
            <a:off x="6875538" y="4373309"/>
            <a:ext cx="378197" cy="29996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Arrow: Right 129">
            <a:extLst>
              <a:ext uri="{FF2B5EF4-FFF2-40B4-BE49-F238E27FC236}">
                <a16:creationId xmlns:a16="http://schemas.microsoft.com/office/drawing/2014/main" id="{3B199D08-853C-E0BA-6A71-35D3DD392317}"/>
              </a:ext>
            </a:extLst>
          </p:cNvPr>
          <p:cNvSpPr/>
          <p:nvPr/>
        </p:nvSpPr>
        <p:spPr>
          <a:xfrm>
            <a:off x="6908970" y="3852527"/>
            <a:ext cx="368731" cy="32852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Arrow: Left-Right 130">
            <a:extLst>
              <a:ext uri="{FF2B5EF4-FFF2-40B4-BE49-F238E27FC236}">
                <a16:creationId xmlns:a16="http://schemas.microsoft.com/office/drawing/2014/main" id="{B5B926EE-F2EB-A24F-DBE2-C9486C947F7D}"/>
              </a:ext>
            </a:extLst>
          </p:cNvPr>
          <p:cNvSpPr/>
          <p:nvPr/>
        </p:nvSpPr>
        <p:spPr>
          <a:xfrm rot="20687308">
            <a:off x="8895297" y="2753913"/>
            <a:ext cx="427035" cy="205886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2" name="Picture 131">
            <a:extLst>
              <a:ext uri="{FF2B5EF4-FFF2-40B4-BE49-F238E27FC236}">
                <a16:creationId xmlns:a16="http://schemas.microsoft.com/office/drawing/2014/main" id="{2B18DA09-4C84-F334-EA25-94FA1358218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flipH="1">
            <a:off x="9279297" y="3228431"/>
            <a:ext cx="1082428" cy="1082428"/>
          </a:xfrm>
          <a:prstGeom prst="rect">
            <a:avLst/>
          </a:prstGeom>
        </p:spPr>
      </p:pic>
      <p:sp>
        <p:nvSpPr>
          <p:cNvPr id="133" name="Arrow: Left-Right 132">
            <a:extLst>
              <a:ext uri="{FF2B5EF4-FFF2-40B4-BE49-F238E27FC236}">
                <a16:creationId xmlns:a16="http://schemas.microsoft.com/office/drawing/2014/main" id="{88C010E3-0391-DFB3-DC02-F6A1BD2F46A3}"/>
              </a:ext>
            </a:extLst>
          </p:cNvPr>
          <p:cNvSpPr/>
          <p:nvPr/>
        </p:nvSpPr>
        <p:spPr>
          <a:xfrm rot="21368514">
            <a:off x="8907859" y="3785067"/>
            <a:ext cx="467153" cy="259831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CBAF55CD-F057-4958-67FA-1F4EF1FDD9B2}"/>
              </a:ext>
            </a:extLst>
          </p:cNvPr>
          <p:cNvSpPr txBox="1"/>
          <p:nvPr/>
        </p:nvSpPr>
        <p:spPr>
          <a:xfrm>
            <a:off x="1546603" y="3751564"/>
            <a:ext cx="625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ETL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9446752C-248C-212B-15F0-560B2B2334BA}"/>
              </a:ext>
            </a:extLst>
          </p:cNvPr>
          <p:cNvSpPr txBox="1"/>
          <p:nvPr/>
        </p:nvSpPr>
        <p:spPr>
          <a:xfrm>
            <a:off x="3424461" y="3497090"/>
            <a:ext cx="625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ETL</a:t>
            </a:r>
          </a:p>
        </p:txBody>
      </p:sp>
      <p:grpSp>
        <p:nvGrpSpPr>
          <p:cNvPr id="138" name="Group 137">
            <a:extLst>
              <a:ext uri="{FF2B5EF4-FFF2-40B4-BE49-F238E27FC236}">
                <a16:creationId xmlns:a16="http://schemas.microsoft.com/office/drawing/2014/main" id="{409C899E-AC40-06E6-8D13-1C485C04A599}"/>
              </a:ext>
            </a:extLst>
          </p:cNvPr>
          <p:cNvGrpSpPr/>
          <p:nvPr/>
        </p:nvGrpSpPr>
        <p:grpSpPr>
          <a:xfrm>
            <a:off x="2374722" y="3324602"/>
            <a:ext cx="914670" cy="1111858"/>
            <a:chOff x="2285268" y="3345507"/>
            <a:chExt cx="914670" cy="1111858"/>
          </a:xfrm>
        </p:grpSpPr>
        <p:sp>
          <p:nvSpPr>
            <p:cNvPr id="142" name="Flowchart: Magnetic Disk 141">
              <a:extLst>
                <a:ext uri="{FF2B5EF4-FFF2-40B4-BE49-F238E27FC236}">
                  <a16:creationId xmlns:a16="http://schemas.microsoft.com/office/drawing/2014/main" id="{2FEB7B50-54E7-DE5D-1F5A-C98D256F7189}"/>
                </a:ext>
              </a:extLst>
            </p:cNvPr>
            <p:cNvSpPr/>
            <p:nvPr/>
          </p:nvSpPr>
          <p:spPr>
            <a:xfrm>
              <a:off x="2285272" y="4201952"/>
              <a:ext cx="914400" cy="255413"/>
            </a:xfrm>
            <a:prstGeom prst="flowChartMagneticDisk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3" name="Flowchart: Magnetic Disk 142">
              <a:extLst>
                <a:ext uri="{FF2B5EF4-FFF2-40B4-BE49-F238E27FC236}">
                  <a16:creationId xmlns:a16="http://schemas.microsoft.com/office/drawing/2014/main" id="{0A61FE06-8F8E-F086-51A5-832B111A6E24}"/>
                </a:ext>
              </a:extLst>
            </p:cNvPr>
            <p:cNvSpPr/>
            <p:nvPr/>
          </p:nvSpPr>
          <p:spPr>
            <a:xfrm>
              <a:off x="2285272" y="4020994"/>
              <a:ext cx="914400" cy="255413"/>
            </a:xfrm>
            <a:prstGeom prst="flowChartMagneticDisk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4" name="Flowchart: Magnetic Disk 143">
              <a:extLst>
                <a:ext uri="{FF2B5EF4-FFF2-40B4-BE49-F238E27FC236}">
                  <a16:creationId xmlns:a16="http://schemas.microsoft.com/office/drawing/2014/main" id="{F3CE8F1F-DF46-ABB0-E292-639FD0054763}"/>
                </a:ext>
              </a:extLst>
            </p:cNvPr>
            <p:cNvSpPr/>
            <p:nvPr/>
          </p:nvSpPr>
          <p:spPr>
            <a:xfrm>
              <a:off x="2285268" y="3852761"/>
              <a:ext cx="914400" cy="255413"/>
            </a:xfrm>
            <a:prstGeom prst="flowChartMagneticDisk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5" name="Flowchart: Magnetic Disk 144">
              <a:extLst>
                <a:ext uri="{FF2B5EF4-FFF2-40B4-BE49-F238E27FC236}">
                  <a16:creationId xmlns:a16="http://schemas.microsoft.com/office/drawing/2014/main" id="{9049F4E8-0EBF-53CA-8B73-D94313ABBC43}"/>
                </a:ext>
              </a:extLst>
            </p:cNvPr>
            <p:cNvSpPr/>
            <p:nvPr/>
          </p:nvSpPr>
          <p:spPr>
            <a:xfrm>
              <a:off x="2285272" y="3678504"/>
              <a:ext cx="914400" cy="255413"/>
            </a:xfrm>
            <a:prstGeom prst="flowChartMagneticDisk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6" name="Flowchart: Magnetic Disk 145">
              <a:extLst>
                <a:ext uri="{FF2B5EF4-FFF2-40B4-BE49-F238E27FC236}">
                  <a16:creationId xmlns:a16="http://schemas.microsoft.com/office/drawing/2014/main" id="{C0B9E1AA-1300-4DF0-946C-02F3E782352B}"/>
                </a:ext>
              </a:extLst>
            </p:cNvPr>
            <p:cNvSpPr/>
            <p:nvPr/>
          </p:nvSpPr>
          <p:spPr>
            <a:xfrm>
              <a:off x="2285272" y="3512622"/>
              <a:ext cx="914400" cy="255413"/>
            </a:xfrm>
            <a:prstGeom prst="flowChartMagneticDisk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7" name="Flowchart: Magnetic Disk 146">
              <a:extLst>
                <a:ext uri="{FF2B5EF4-FFF2-40B4-BE49-F238E27FC236}">
                  <a16:creationId xmlns:a16="http://schemas.microsoft.com/office/drawing/2014/main" id="{F1A7CB61-286C-F9C4-E3C0-EC514159AB2D}"/>
                </a:ext>
              </a:extLst>
            </p:cNvPr>
            <p:cNvSpPr/>
            <p:nvPr/>
          </p:nvSpPr>
          <p:spPr>
            <a:xfrm>
              <a:off x="2285538" y="3345507"/>
              <a:ext cx="914400" cy="255413"/>
            </a:xfrm>
            <a:prstGeom prst="flowChartMagneticDisk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9" name="TextBox 138">
            <a:extLst>
              <a:ext uri="{FF2B5EF4-FFF2-40B4-BE49-F238E27FC236}">
                <a16:creationId xmlns:a16="http://schemas.microsoft.com/office/drawing/2014/main" id="{5248B3D7-77FA-3FCE-FB53-445900DBD3B6}"/>
              </a:ext>
            </a:extLst>
          </p:cNvPr>
          <p:cNvSpPr txBox="1"/>
          <p:nvPr/>
        </p:nvSpPr>
        <p:spPr>
          <a:xfrm>
            <a:off x="-13523" y="2787438"/>
            <a:ext cx="1952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External data</a:t>
            </a: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2026381E-8D72-5D0D-259F-D5B5BA13577D}"/>
              </a:ext>
            </a:extLst>
          </p:cNvPr>
          <p:cNvSpPr txBox="1"/>
          <p:nvPr/>
        </p:nvSpPr>
        <p:spPr>
          <a:xfrm>
            <a:off x="2114595" y="2276541"/>
            <a:ext cx="18542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Data staging</a:t>
            </a:r>
          </a:p>
        </p:txBody>
      </p:sp>
      <p:sp>
        <p:nvSpPr>
          <p:cNvPr id="141" name="Right Brace 140">
            <a:extLst>
              <a:ext uri="{FF2B5EF4-FFF2-40B4-BE49-F238E27FC236}">
                <a16:creationId xmlns:a16="http://schemas.microsoft.com/office/drawing/2014/main" id="{DA183512-927B-C0D6-11FB-237EDA4A965B}"/>
              </a:ext>
            </a:extLst>
          </p:cNvPr>
          <p:cNvSpPr/>
          <p:nvPr/>
        </p:nvSpPr>
        <p:spPr>
          <a:xfrm rot="16200000">
            <a:off x="2604642" y="1897695"/>
            <a:ext cx="433749" cy="176547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8" name="Straight Connector 147">
            <a:extLst>
              <a:ext uri="{FF2B5EF4-FFF2-40B4-BE49-F238E27FC236}">
                <a16:creationId xmlns:a16="http://schemas.microsoft.com/office/drawing/2014/main" id="{E68352FE-FEC3-41AF-F0FE-1F9E49DD0407}"/>
              </a:ext>
            </a:extLst>
          </p:cNvPr>
          <p:cNvCxnSpPr>
            <a:cxnSpLocks/>
          </p:cNvCxnSpPr>
          <p:nvPr/>
        </p:nvCxnSpPr>
        <p:spPr>
          <a:xfrm>
            <a:off x="8813269" y="2213209"/>
            <a:ext cx="0" cy="3273189"/>
          </a:xfrm>
          <a:prstGeom prst="line">
            <a:avLst/>
          </a:prstGeom>
          <a:ln w="38100" cap="flat" cmpd="sng" algn="ctr">
            <a:solidFill>
              <a:schemeClr val="accent6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A02C2204-2D46-F105-EB8D-60BC6EA661A2}"/>
              </a:ext>
            </a:extLst>
          </p:cNvPr>
          <p:cNvCxnSpPr>
            <a:cxnSpLocks/>
          </p:cNvCxnSpPr>
          <p:nvPr/>
        </p:nvCxnSpPr>
        <p:spPr>
          <a:xfrm>
            <a:off x="7331594" y="2276541"/>
            <a:ext cx="0" cy="3238159"/>
          </a:xfrm>
          <a:prstGeom prst="line">
            <a:avLst/>
          </a:prstGeom>
          <a:ln w="38100" cap="flat" cmpd="sng" algn="ctr">
            <a:solidFill>
              <a:schemeClr val="accent6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F257FA7E-C220-E109-5ACA-D7ADE4F44597}"/>
              </a:ext>
            </a:extLst>
          </p:cNvPr>
          <p:cNvCxnSpPr>
            <a:cxnSpLocks/>
          </p:cNvCxnSpPr>
          <p:nvPr/>
        </p:nvCxnSpPr>
        <p:spPr>
          <a:xfrm>
            <a:off x="4161004" y="2478357"/>
            <a:ext cx="0" cy="3020607"/>
          </a:xfrm>
          <a:prstGeom prst="line">
            <a:avLst/>
          </a:prstGeom>
          <a:ln w="38100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DDAFD4B5-CB35-06AE-CAB3-2BF4F6A232B4}"/>
              </a:ext>
            </a:extLst>
          </p:cNvPr>
          <p:cNvCxnSpPr>
            <a:cxnSpLocks/>
          </p:cNvCxnSpPr>
          <p:nvPr/>
        </p:nvCxnSpPr>
        <p:spPr>
          <a:xfrm>
            <a:off x="6714603" y="2385566"/>
            <a:ext cx="0" cy="3177979"/>
          </a:xfrm>
          <a:prstGeom prst="line">
            <a:avLst/>
          </a:prstGeom>
          <a:ln w="38100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52" name="TextBox 151">
            <a:extLst>
              <a:ext uri="{FF2B5EF4-FFF2-40B4-BE49-F238E27FC236}">
                <a16:creationId xmlns:a16="http://schemas.microsoft.com/office/drawing/2014/main" id="{6895EC3C-74BE-709F-A7CB-C4FBEB655427}"/>
              </a:ext>
            </a:extLst>
          </p:cNvPr>
          <p:cNvSpPr txBox="1"/>
          <p:nvPr/>
        </p:nvSpPr>
        <p:spPr>
          <a:xfrm>
            <a:off x="10313847" y="3280431"/>
            <a:ext cx="9984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OLAP Tools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412CA0A6-3700-0276-1A87-FCC60DBFF359}"/>
              </a:ext>
            </a:extLst>
          </p:cNvPr>
          <p:cNvSpPr txBox="1"/>
          <p:nvPr/>
        </p:nvSpPr>
        <p:spPr>
          <a:xfrm>
            <a:off x="9408217" y="1359312"/>
            <a:ext cx="13116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Analysis</a:t>
            </a: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7C8A06E9-2569-3BA7-6DDA-CD835E34CCD3}"/>
              </a:ext>
            </a:extLst>
          </p:cNvPr>
          <p:cNvSpPr txBox="1"/>
          <p:nvPr/>
        </p:nvSpPr>
        <p:spPr>
          <a:xfrm>
            <a:off x="10103765" y="2213209"/>
            <a:ext cx="16326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Data mining tool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9D0126E4-04E2-0A81-40E4-E07559EEE4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2186078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0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4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2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5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" grpId="0" animBg="1"/>
      <p:bldP spid="108" grpId="0" animBg="1"/>
      <p:bldP spid="109" grpId="0" animBg="1"/>
      <p:bldP spid="112" grpId="0" animBg="1"/>
      <p:bldP spid="113" grpId="0"/>
      <p:bldP spid="114" grpId="0"/>
      <p:bldP spid="115" grpId="0"/>
      <p:bldP spid="116" grpId="0"/>
      <p:bldP spid="117" grpId="0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3" grpId="0" animBg="1"/>
      <p:bldP spid="134" grpId="0"/>
      <p:bldP spid="135" grpId="0"/>
      <p:bldP spid="139" grpId="0"/>
      <p:bldP spid="140" grpId="0"/>
      <p:bldP spid="141" grpId="0" animBg="1"/>
      <p:bldP spid="152" grpId="0"/>
      <p:bldP spid="153" grpId="0"/>
      <p:bldP spid="15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9" name="Subtitle 2">
            <a:extLst>
              <a:ext uri="{FF2B5EF4-FFF2-40B4-BE49-F238E27FC236}">
                <a16:creationId xmlns:a16="http://schemas.microsoft.com/office/drawing/2014/main" id="{0C8E13E9-9BB1-D984-3AF6-005F16EEBEA1}"/>
              </a:ext>
            </a:extLst>
          </p:cNvPr>
          <p:cNvSpPr txBox="1">
            <a:spLocks/>
          </p:cNvSpPr>
          <p:nvPr/>
        </p:nvSpPr>
        <p:spPr>
          <a:xfrm>
            <a:off x="64853" y="977156"/>
            <a:ext cx="11585642" cy="45967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Top-down approach</a:t>
            </a:r>
            <a:endParaRPr lang="en-US" b="0" i="0" cap="none" dirty="0">
              <a:solidFill>
                <a:srgbClr val="262626"/>
              </a:solidFill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Advantages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Easier creation of data marts</a:t>
            </a:r>
            <a:endParaRPr lang="en-US" sz="2000" cap="none" dirty="0">
              <a:solidFill>
                <a:srgbClr val="262626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Provides a single integrated source of truth for the organization, reducing discrepancies and inconsistencies in data reporting.</a:t>
            </a:r>
            <a:endParaRPr lang="en-US" sz="2000" cap="none" dirty="0">
              <a:solidFill>
                <a:srgbClr val="262626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2000" b="1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</a:t>
            </a:r>
            <a:r>
              <a:rPr lang="en-US" b="1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isadvantages</a:t>
            </a:r>
            <a:r>
              <a:rPr lang="en-US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Can be time-consuming and complex to set up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Higher initial costs as it requires significant upfront investment in time and resources.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FCB1743-0BC5-5855-D172-B61001AC54BE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The design approach of Data Warehouse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E9835843-2219-528F-A637-71FEBD419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1926953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9" name="Subtitle 2">
            <a:extLst>
              <a:ext uri="{FF2B5EF4-FFF2-40B4-BE49-F238E27FC236}">
                <a16:creationId xmlns:a16="http://schemas.microsoft.com/office/drawing/2014/main" id="{0C8E13E9-9BB1-D984-3AF6-005F16EEBEA1}"/>
              </a:ext>
            </a:extLst>
          </p:cNvPr>
          <p:cNvSpPr txBox="1">
            <a:spLocks/>
          </p:cNvSpPr>
          <p:nvPr/>
        </p:nvSpPr>
        <p:spPr>
          <a:xfrm>
            <a:off x="64853" y="977156"/>
            <a:ext cx="11585642" cy="45967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b="1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b) Bottom</a:t>
            </a: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-</a:t>
            </a:r>
            <a:r>
              <a:rPr lang="en-US" b="1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up</a:t>
            </a: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 approach </a:t>
            </a:r>
            <a:r>
              <a:rPr lang="en-GB" sz="2000" cap="none" dirty="0">
                <a:latin typeface="Poppins" panose="00000500000000000000" pitchFamily="2" charset="0"/>
                <a:cs typeface="Poppins" panose="00000500000000000000" pitchFamily="2" charset="0"/>
              </a:rPr>
              <a:t>(by Ralph </a:t>
            </a:r>
            <a:r>
              <a:rPr lang="en-GB" cap="none" dirty="0">
                <a:latin typeface="Poppins" panose="00000500000000000000" pitchFamily="2" charset="0"/>
                <a:cs typeface="Poppins" panose="00000500000000000000" pitchFamily="2" charset="0"/>
              </a:rPr>
              <a:t>K</a:t>
            </a:r>
            <a:r>
              <a:rPr lang="en-GB" sz="2000" cap="none" dirty="0">
                <a:latin typeface="Poppins" panose="00000500000000000000" pitchFamily="2" charset="0"/>
                <a:cs typeface="Poppins" panose="00000500000000000000" pitchFamily="2" charset="0"/>
              </a:rPr>
              <a:t>imball)</a:t>
            </a:r>
          </a:p>
          <a:p>
            <a:pPr>
              <a:lnSpc>
                <a:spcPct val="150000"/>
              </a:lnSpc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Describes the data warehouse as a copy of transaction data specifically architected for query and analysis, often using a star schema.</a:t>
            </a:r>
          </a:p>
          <a:p>
            <a:pPr>
              <a:lnSpc>
                <a:spcPct val="150000"/>
              </a:lnSpc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Utilizes a denormalized dimensional database instead of a normalized database, optimizing data delivery for reporting and analysis.</a:t>
            </a:r>
          </a:p>
          <a:p>
            <a:pPr>
              <a:lnSpc>
                <a:spcPct val="150000"/>
              </a:lnSpc>
            </a:pPr>
            <a:r>
              <a:rPr lang="en-US" cap="none" dirty="0">
                <a:latin typeface="Poppins" panose="00000500000000000000" pitchFamily="2" charset="0"/>
                <a:cs typeface="Poppins" panose="00000500000000000000" pitchFamily="2" charset="0"/>
              </a:rPr>
              <a:t>Develop</a:t>
            </a:r>
            <a:r>
              <a:rPr lang="en-US" sz="2000" cap="none" dirty="0">
                <a:latin typeface="Poppins" panose="00000500000000000000" pitchFamily="2" charset="0"/>
                <a:cs typeface="Poppins" panose="00000500000000000000" pitchFamily="2" charset="0"/>
              </a:rPr>
              <a:t> individual data marts from operational systems to </a:t>
            </a: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address specific reporting and analytical needs for particular business processes or subjects.</a:t>
            </a:r>
            <a:endParaRPr lang="en-US" sz="2000" cap="none" dirty="0"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2000" cap="none" dirty="0">
                <a:latin typeface="Poppins" panose="00000500000000000000" pitchFamily="2" charset="0"/>
                <a:cs typeface="Poppins" panose="00000500000000000000" pitchFamily="2" charset="0"/>
              </a:rPr>
              <a:t>Combine the data marts into a data warehouse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FCB1743-0BC5-5855-D172-B61001AC54BE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The design approach of Data Warehouse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4BA8F21A-9FC9-3148-5C25-5DBB7B4F0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3997597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9" name="Subtitle 2">
            <a:extLst>
              <a:ext uri="{FF2B5EF4-FFF2-40B4-BE49-F238E27FC236}">
                <a16:creationId xmlns:a16="http://schemas.microsoft.com/office/drawing/2014/main" id="{0C8E13E9-9BB1-D984-3AF6-005F16EEBEA1}"/>
              </a:ext>
            </a:extLst>
          </p:cNvPr>
          <p:cNvSpPr txBox="1">
            <a:spLocks/>
          </p:cNvSpPr>
          <p:nvPr/>
        </p:nvSpPr>
        <p:spPr>
          <a:xfrm>
            <a:off x="64853" y="977157"/>
            <a:ext cx="11585642" cy="56954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b="1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Bottom</a:t>
            </a: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-</a:t>
            </a:r>
            <a:r>
              <a:rPr lang="en-US" b="1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up</a:t>
            </a: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 approach</a:t>
            </a:r>
            <a:endParaRPr lang="en-GB" sz="2000" cap="none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FCB1743-0BC5-5855-D172-B61001AC54BE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The design approach of Data Warehouse</a:t>
            </a:r>
          </a:p>
        </p:txBody>
      </p:sp>
      <p:sp>
        <p:nvSpPr>
          <p:cNvPr id="61" name="Flowchart: Magnetic Disk 60">
            <a:extLst>
              <a:ext uri="{FF2B5EF4-FFF2-40B4-BE49-F238E27FC236}">
                <a16:creationId xmlns:a16="http://schemas.microsoft.com/office/drawing/2014/main" id="{F8239870-7C95-638C-9A5A-FF4D71138722}"/>
              </a:ext>
            </a:extLst>
          </p:cNvPr>
          <p:cNvSpPr/>
          <p:nvPr/>
        </p:nvSpPr>
        <p:spPr>
          <a:xfrm>
            <a:off x="489032" y="2962509"/>
            <a:ext cx="963039" cy="729574"/>
          </a:xfrm>
          <a:prstGeom prst="flowChartMagneticDis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Flowchart: Magnetic Disk 61">
            <a:extLst>
              <a:ext uri="{FF2B5EF4-FFF2-40B4-BE49-F238E27FC236}">
                <a16:creationId xmlns:a16="http://schemas.microsoft.com/office/drawing/2014/main" id="{B9047F40-E8F4-118B-54BC-516BD975277F}"/>
              </a:ext>
            </a:extLst>
          </p:cNvPr>
          <p:cNvSpPr/>
          <p:nvPr/>
        </p:nvSpPr>
        <p:spPr>
          <a:xfrm>
            <a:off x="516673" y="3919208"/>
            <a:ext cx="963039" cy="729574"/>
          </a:xfrm>
          <a:prstGeom prst="flowChartMagneticDis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Arrow: Right 62">
            <a:extLst>
              <a:ext uri="{FF2B5EF4-FFF2-40B4-BE49-F238E27FC236}">
                <a16:creationId xmlns:a16="http://schemas.microsoft.com/office/drawing/2014/main" id="{6E2C542A-D6F2-0683-AC8E-97BF141B652A}"/>
              </a:ext>
            </a:extLst>
          </p:cNvPr>
          <p:cNvSpPr/>
          <p:nvPr/>
        </p:nvSpPr>
        <p:spPr>
          <a:xfrm>
            <a:off x="3472106" y="3739084"/>
            <a:ext cx="574771" cy="31672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4" name="Picture 63">
            <a:extLst>
              <a:ext uri="{FF2B5EF4-FFF2-40B4-BE49-F238E27FC236}">
                <a16:creationId xmlns:a16="http://schemas.microsoft.com/office/drawing/2014/main" id="{BCD4F9E2-37F9-B9AA-83E8-0682AE555FB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flipH="1">
            <a:off x="9233726" y="2029236"/>
            <a:ext cx="1082428" cy="1082428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4243DB4C-3B5D-7968-09CB-8695ED48499D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flipH="1">
            <a:off x="9268940" y="4009605"/>
            <a:ext cx="1311614" cy="1311614"/>
          </a:xfrm>
          <a:prstGeom prst="rect">
            <a:avLst/>
          </a:prstGeom>
        </p:spPr>
      </p:pic>
      <p:sp>
        <p:nvSpPr>
          <p:cNvPr id="66" name="Arrow: Left-Right 65">
            <a:extLst>
              <a:ext uri="{FF2B5EF4-FFF2-40B4-BE49-F238E27FC236}">
                <a16:creationId xmlns:a16="http://schemas.microsoft.com/office/drawing/2014/main" id="{44941D41-73A4-B155-E9E4-BD006DA84116}"/>
              </a:ext>
            </a:extLst>
          </p:cNvPr>
          <p:cNvSpPr/>
          <p:nvPr/>
        </p:nvSpPr>
        <p:spPr>
          <a:xfrm rot="1251772">
            <a:off x="8888042" y="4416255"/>
            <a:ext cx="490432" cy="257324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DDE80E2C-6CC3-6D92-7EE7-354901E2DB91}"/>
              </a:ext>
            </a:extLst>
          </p:cNvPr>
          <p:cNvSpPr txBox="1"/>
          <p:nvPr/>
        </p:nvSpPr>
        <p:spPr>
          <a:xfrm>
            <a:off x="6485" y="4598322"/>
            <a:ext cx="24341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Operational Data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3C67BF07-793C-F111-F63A-493349CAA813}"/>
              </a:ext>
            </a:extLst>
          </p:cNvPr>
          <p:cNvSpPr txBox="1"/>
          <p:nvPr/>
        </p:nvSpPr>
        <p:spPr>
          <a:xfrm>
            <a:off x="4051717" y="5086247"/>
            <a:ext cx="16825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Data Marts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12019706-AF48-F4BE-839B-10F2FD3C895E}"/>
              </a:ext>
            </a:extLst>
          </p:cNvPr>
          <p:cNvSpPr txBox="1"/>
          <p:nvPr/>
        </p:nvSpPr>
        <p:spPr>
          <a:xfrm>
            <a:off x="9042670" y="5039744"/>
            <a:ext cx="20190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Reporting Tool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95FEE7CB-B1D5-DEA0-4101-4F2F40737F04}"/>
              </a:ext>
            </a:extLst>
          </p:cNvPr>
          <p:cNvSpPr txBox="1"/>
          <p:nvPr/>
        </p:nvSpPr>
        <p:spPr>
          <a:xfrm>
            <a:off x="14393" y="1754503"/>
            <a:ext cx="18542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Source Layer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FDFE50D4-6D08-29F9-F94B-5EF572F2101F}"/>
              </a:ext>
            </a:extLst>
          </p:cNvPr>
          <p:cNvSpPr txBox="1"/>
          <p:nvPr/>
        </p:nvSpPr>
        <p:spPr>
          <a:xfrm>
            <a:off x="6224731" y="1585406"/>
            <a:ext cx="2434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Data Warehouse layer</a:t>
            </a:r>
          </a:p>
        </p:txBody>
      </p:sp>
      <p:sp>
        <p:nvSpPr>
          <p:cNvPr id="72" name="Right Brace 71">
            <a:extLst>
              <a:ext uri="{FF2B5EF4-FFF2-40B4-BE49-F238E27FC236}">
                <a16:creationId xmlns:a16="http://schemas.microsoft.com/office/drawing/2014/main" id="{49DE361D-BB01-4CF2-ADE9-9A4960A71740}"/>
              </a:ext>
            </a:extLst>
          </p:cNvPr>
          <p:cNvSpPr/>
          <p:nvPr/>
        </p:nvSpPr>
        <p:spPr>
          <a:xfrm rot="16200000">
            <a:off x="739331" y="1742567"/>
            <a:ext cx="433749" cy="1375033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ight Brace 72">
            <a:extLst>
              <a:ext uri="{FF2B5EF4-FFF2-40B4-BE49-F238E27FC236}">
                <a16:creationId xmlns:a16="http://schemas.microsoft.com/office/drawing/2014/main" id="{3B91FCBE-E17B-135D-F6D1-1B0A3C1C2C07}"/>
              </a:ext>
            </a:extLst>
          </p:cNvPr>
          <p:cNvSpPr/>
          <p:nvPr/>
        </p:nvSpPr>
        <p:spPr>
          <a:xfrm rot="16200000">
            <a:off x="7334073" y="1378341"/>
            <a:ext cx="433749" cy="2151068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ight Brace 73">
            <a:extLst>
              <a:ext uri="{FF2B5EF4-FFF2-40B4-BE49-F238E27FC236}">
                <a16:creationId xmlns:a16="http://schemas.microsoft.com/office/drawing/2014/main" id="{2E285623-89C1-A355-B139-8C77DE3BD594}"/>
              </a:ext>
            </a:extLst>
          </p:cNvPr>
          <p:cNvSpPr/>
          <p:nvPr/>
        </p:nvSpPr>
        <p:spPr>
          <a:xfrm rot="16200000">
            <a:off x="9707873" y="1331479"/>
            <a:ext cx="433749" cy="1375033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Flowchart: Magnetic Disk 74">
            <a:extLst>
              <a:ext uri="{FF2B5EF4-FFF2-40B4-BE49-F238E27FC236}">
                <a16:creationId xmlns:a16="http://schemas.microsoft.com/office/drawing/2014/main" id="{8467EA43-267E-A59C-CEFE-5C6838027415}"/>
              </a:ext>
            </a:extLst>
          </p:cNvPr>
          <p:cNvSpPr/>
          <p:nvPr/>
        </p:nvSpPr>
        <p:spPr>
          <a:xfrm>
            <a:off x="6362918" y="3212746"/>
            <a:ext cx="2295925" cy="1186184"/>
          </a:xfrm>
          <a:prstGeom prst="flowChartMagneticDisk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 Warehouse</a:t>
            </a:r>
          </a:p>
        </p:txBody>
      </p:sp>
      <p:grpSp>
        <p:nvGrpSpPr>
          <p:cNvPr id="102" name="Group 101">
            <a:extLst>
              <a:ext uri="{FF2B5EF4-FFF2-40B4-BE49-F238E27FC236}">
                <a16:creationId xmlns:a16="http://schemas.microsoft.com/office/drawing/2014/main" id="{5492AE4A-66AC-8E05-74C7-2D2C213BEE7A}"/>
              </a:ext>
            </a:extLst>
          </p:cNvPr>
          <p:cNvGrpSpPr/>
          <p:nvPr/>
        </p:nvGrpSpPr>
        <p:grpSpPr>
          <a:xfrm>
            <a:off x="4316310" y="2612519"/>
            <a:ext cx="970998" cy="2352639"/>
            <a:chOff x="7914679" y="2609233"/>
            <a:chExt cx="970998" cy="2352639"/>
          </a:xfrm>
        </p:grpSpPr>
        <p:sp>
          <p:nvSpPr>
            <p:cNvPr id="76" name="Flowchart: Magnetic Disk 75">
              <a:extLst>
                <a:ext uri="{FF2B5EF4-FFF2-40B4-BE49-F238E27FC236}">
                  <a16:creationId xmlns:a16="http://schemas.microsoft.com/office/drawing/2014/main" id="{F2AD32EC-B01E-298B-061A-0855DFBC76DA}"/>
                </a:ext>
              </a:extLst>
            </p:cNvPr>
            <p:cNvSpPr/>
            <p:nvPr/>
          </p:nvSpPr>
          <p:spPr>
            <a:xfrm>
              <a:off x="7914679" y="2609233"/>
              <a:ext cx="963039" cy="729574"/>
            </a:xfrm>
            <a:prstGeom prst="flowChartMagneticDisk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Flowchart: Magnetic Disk 76">
              <a:extLst>
                <a:ext uri="{FF2B5EF4-FFF2-40B4-BE49-F238E27FC236}">
                  <a16:creationId xmlns:a16="http://schemas.microsoft.com/office/drawing/2014/main" id="{1134417B-F2F2-3425-FDBE-D0F28780F5E5}"/>
                </a:ext>
              </a:extLst>
            </p:cNvPr>
            <p:cNvSpPr/>
            <p:nvPr/>
          </p:nvSpPr>
          <p:spPr>
            <a:xfrm>
              <a:off x="7922638" y="3438750"/>
              <a:ext cx="963039" cy="729574"/>
            </a:xfrm>
            <a:prstGeom prst="flowChartMagneticDisk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Flowchart: Magnetic Disk 77">
              <a:extLst>
                <a:ext uri="{FF2B5EF4-FFF2-40B4-BE49-F238E27FC236}">
                  <a16:creationId xmlns:a16="http://schemas.microsoft.com/office/drawing/2014/main" id="{E6995C4C-7781-3813-FA0C-F0CE1140529F}"/>
                </a:ext>
              </a:extLst>
            </p:cNvPr>
            <p:cNvSpPr/>
            <p:nvPr/>
          </p:nvSpPr>
          <p:spPr>
            <a:xfrm>
              <a:off x="7922638" y="4232298"/>
              <a:ext cx="963039" cy="729574"/>
            </a:xfrm>
            <a:prstGeom prst="flowChartMagneticDisk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0" name="Arrow: Right 79">
            <a:extLst>
              <a:ext uri="{FF2B5EF4-FFF2-40B4-BE49-F238E27FC236}">
                <a16:creationId xmlns:a16="http://schemas.microsoft.com/office/drawing/2014/main" id="{4248E5EB-3F37-5709-FAA9-EA5B4D4E1E24}"/>
              </a:ext>
            </a:extLst>
          </p:cNvPr>
          <p:cNvSpPr/>
          <p:nvPr/>
        </p:nvSpPr>
        <p:spPr>
          <a:xfrm rot="21304010">
            <a:off x="1715337" y="4041855"/>
            <a:ext cx="582582" cy="286487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Arrow: Right 80">
            <a:extLst>
              <a:ext uri="{FF2B5EF4-FFF2-40B4-BE49-F238E27FC236}">
                <a16:creationId xmlns:a16="http://schemas.microsoft.com/office/drawing/2014/main" id="{668FE2D3-57FF-CEE5-AFFD-4CB1307A1C42}"/>
              </a:ext>
            </a:extLst>
          </p:cNvPr>
          <p:cNvSpPr/>
          <p:nvPr/>
        </p:nvSpPr>
        <p:spPr>
          <a:xfrm rot="695041">
            <a:off x="1766439" y="3393818"/>
            <a:ext cx="540710" cy="25172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Arrow: Right 81">
            <a:extLst>
              <a:ext uri="{FF2B5EF4-FFF2-40B4-BE49-F238E27FC236}">
                <a16:creationId xmlns:a16="http://schemas.microsoft.com/office/drawing/2014/main" id="{EBF0AE2C-E6DC-BBCF-C814-2F5504CC7374}"/>
              </a:ext>
            </a:extLst>
          </p:cNvPr>
          <p:cNvSpPr/>
          <p:nvPr/>
        </p:nvSpPr>
        <p:spPr>
          <a:xfrm rot="1130240">
            <a:off x="5637442" y="3203915"/>
            <a:ext cx="410911" cy="21014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Arrow: Right 82">
            <a:extLst>
              <a:ext uri="{FF2B5EF4-FFF2-40B4-BE49-F238E27FC236}">
                <a16:creationId xmlns:a16="http://schemas.microsoft.com/office/drawing/2014/main" id="{ED040EFF-F6AC-DF65-4F71-1E7329859934}"/>
              </a:ext>
            </a:extLst>
          </p:cNvPr>
          <p:cNvSpPr/>
          <p:nvPr/>
        </p:nvSpPr>
        <p:spPr>
          <a:xfrm rot="20467404">
            <a:off x="5630524" y="4193823"/>
            <a:ext cx="411633" cy="262557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Arrow: Right 83">
            <a:extLst>
              <a:ext uri="{FF2B5EF4-FFF2-40B4-BE49-F238E27FC236}">
                <a16:creationId xmlns:a16="http://schemas.microsoft.com/office/drawing/2014/main" id="{7EAC1223-9B60-F8CA-8A67-A7EB611B4EF4}"/>
              </a:ext>
            </a:extLst>
          </p:cNvPr>
          <p:cNvSpPr/>
          <p:nvPr/>
        </p:nvSpPr>
        <p:spPr>
          <a:xfrm>
            <a:off x="5633977" y="3687939"/>
            <a:ext cx="431915" cy="26741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Arrow: Left-Right 84">
            <a:extLst>
              <a:ext uri="{FF2B5EF4-FFF2-40B4-BE49-F238E27FC236}">
                <a16:creationId xmlns:a16="http://schemas.microsoft.com/office/drawing/2014/main" id="{E9F57C04-47F4-5996-ACED-A46D2B75B6C2}"/>
              </a:ext>
            </a:extLst>
          </p:cNvPr>
          <p:cNvSpPr/>
          <p:nvPr/>
        </p:nvSpPr>
        <p:spPr>
          <a:xfrm rot="19505970">
            <a:off x="8818618" y="2787359"/>
            <a:ext cx="437633" cy="278396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D7AB9764-BA88-7AC8-7C5D-5DF8E4A4127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flipH="1">
            <a:off x="9306577" y="3103419"/>
            <a:ext cx="1082428" cy="1082428"/>
          </a:xfrm>
          <a:prstGeom prst="rect">
            <a:avLst/>
          </a:prstGeom>
        </p:spPr>
      </p:pic>
      <p:sp>
        <p:nvSpPr>
          <p:cNvPr id="87" name="Arrow: Left-Right 86">
            <a:extLst>
              <a:ext uri="{FF2B5EF4-FFF2-40B4-BE49-F238E27FC236}">
                <a16:creationId xmlns:a16="http://schemas.microsoft.com/office/drawing/2014/main" id="{2D87B0A1-118D-1717-6A75-01B5FFD97C42}"/>
              </a:ext>
            </a:extLst>
          </p:cNvPr>
          <p:cNvSpPr/>
          <p:nvPr/>
        </p:nvSpPr>
        <p:spPr>
          <a:xfrm rot="21368514">
            <a:off x="8953311" y="3658788"/>
            <a:ext cx="430246" cy="282410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78013E12-9334-9FA4-7410-82C124D64438}"/>
              </a:ext>
            </a:extLst>
          </p:cNvPr>
          <p:cNvSpPr txBox="1"/>
          <p:nvPr/>
        </p:nvSpPr>
        <p:spPr>
          <a:xfrm>
            <a:off x="1641979" y="3626552"/>
            <a:ext cx="625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ETL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950810F0-0C93-B37E-41E4-9698B00B6E02}"/>
              </a:ext>
            </a:extLst>
          </p:cNvPr>
          <p:cNvSpPr txBox="1"/>
          <p:nvPr/>
        </p:nvSpPr>
        <p:spPr>
          <a:xfrm>
            <a:off x="3461715" y="3374588"/>
            <a:ext cx="625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ETL</a:t>
            </a:r>
          </a:p>
        </p:txBody>
      </p:sp>
      <p:grpSp>
        <p:nvGrpSpPr>
          <p:cNvPr id="92" name="Group 91">
            <a:extLst>
              <a:ext uri="{FF2B5EF4-FFF2-40B4-BE49-F238E27FC236}">
                <a16:creationId xmlns:a16="http://schemas.microsoft.com/office/drawing/2014/main" id="{A5595EDE-1B80-548E-0B0C-8F83FA2F0BB5}"/>
              </a:ext>
            </a:extLst>
          </p:cNvPr>
          <p:cNvGrpSpPr/>
          <p:nvPr/>
        </p:nvGrpSpPr>
        <p:grpSpPr>
          <a:xfrm>
            <a:off x="2470098" y="3199590"/>
            <a:ext cx="914670" cy="1111858"/>
            <a:chOff x="2285268" y="3345507"/>
            <a:chExt cx="914670" cy="1111858"/>
          </a:xfrm>
        </p:grpSpPr>
        <p:sp>
          <p:nvSpPr>
            <p:cNvPr id="93" name="Flowchart: Magnetic Disk 92">
              <a:extLst>
                <a:ext uri="{FF2B5EF4-FFF2-40B4-BE49-F238E27FC236}">
                  <a16:creationId xmlns:a16="http://schemas.microsoft.com/office/drawing/2014/main" id="{532BCA61-C00E-63C8-470C-88ABCFDB4E83}"/>
                </a:ext>
              </a:extLst>
            </p:cNvPr>
            <p:cNvSpPr/>
            <p:nvPr/>
          </p:nvSpPr>
          <p:spPr>
            <a:xfrm>
              <a:off x="2285272" y="4201952"/>
              <a:ext cx="914400" cy="255413"/>
            </a:xfrm>
            <a:prstGeom prst="flowChartMagneticDisk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4" name="Flowchart: Magnetic Disk 93">
              <a:extLst>
                <a:ext uri="{FF2B5EF4-FFF2-40B4-BE49-F238E27FC236}">
                  <a16:creationId xmlns:a16="http://schemas.microsoft.com/office/drawing/2014/main" id="{175962A5-694A-78B1-9E90-1BA4A59C60AD}"/>
                </a:ext>
              </a:extLst>
            </p:cNvPr>
            <p:cNvSpPr/>
            <p:nvPr/>
          </p:nvSpPr>
          <p:spPr>
            <a:xfrm>
              <a:off x="2285272" y="4020994"/>
              <a:ext cx="914400" cy="255413"/>
            </a:xfrm>
            <a:prstGeom prst="flowChartMagneticDisk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Flowchart: Magnetic Disk 94">
              <a:extLst>
                <a:ext uri="{FF2B5EF4-FFF2-40B4-BE49-F238E27FC236}">
                  <a16:creationId xmlns:a16="http://schemas.microsoft.com/office/drawing/2014/main" id="{85D70F80-C965-3C75-B503-BA1527460DAC}"/>
                </a:ext>
              </a:extLst>
            </p:cNvPr>
            <p:cNvSpPr/>
            <p:nvPr/>
          </p:nvSpPr>
          <p:spPr>
            <a:xfrm>
              <a:off x="2285268" y="3852761"/>
              <a:ext cx="914400" cy="255413"/>
            </a:xfrm>
            <a:prstGeom prst="flowChartMagneticDisk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Flowchart: Magnetic Disk 95">
              <a:extLst>
                <a:ext uri="{FF2B5EF4-FFF2-40B4-BE49-F238E27FC236}">
                  <a16:creationId xmlns:a16="http://schemas.microsoft.com/office/drawing/2014/main" id="{BD0BAED9-0B52-A253-6CF8-B630185307D8}"/>
                </a:ext>
              </a:extLst>
            </p:cNvPr>
            <p:cNvSpPr/>
            <p:nvPr/>
          </p:nvSpPr>
          <p:spPr>
            <a:xfrm>
              <a:off x="2285272" y="3678504"/>
              <a:ext cx="914400" cy="255413"/>
            </a:xfrm>
            <a:prstGeom prst="flowChartMagneticDisk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Flowchart: Magnetic Disk 96">
              <a:extLst>
                <a:ext uri="{FF2B5EF4-FFF2-40B4-BE49-F238E27FC236}">
                  <a16:creationId xmlns:a16="http://schemas.microsoft.com/office/drawing/2014/main" id="{D1E7F476-3880-C201-B235-D6CC41AA07B6}"/>
                </a:ext>
              </a:extLst>
            </p:cNvPr>
            <p:cNvSpPr/>
            <p:nvPr/>
          </p:nvSpPr>
          <p:spPr>
            <a:xfrm>
              <a:off x="2285272" y="3512622"/>
              <a:ext cx="914400" cy="255413"/>
            </a:xfrm>
            <a:prstGeom prst="flowChartMagneticDisk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Flowchart: Magnetic Disk 97">
              <a:extLst>
                <a:ext uri="{FF2B5EF4-FFF2-40B4-BE49-F238E27FC236}">
                  <a16:creationId xmlns:a16="http://schemas.microsoft.com/office/drawing/2014/main" id="{ECC5B048-81B8-F63F-65D3-89B1DDAA190E}"/>
                </a:ext>
              </a:extLst>
            </p:cNvPr>
            <p:cNvSpPr/>
            <p:nvPr/>
          </p:nvSpPr>
          <p:spPr>
            <a:xfrm>
              <a:off x="2285538" y="3345507"/>
              <a:ext cx="914400" cy="255413"/>
            </a:xfrm>
            <a:prstGeom prst="flowChartMagneticDisk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9" name="TextBox 98">
            <a:extLst>
              <a:ext uri="{FF2B5EF4-FFF2-40B4-BE49-F238E27FC236}">
                <a16:creationId xmlns:a16="http://schemas.microsoft.com/office/drawing/2014/main" id="{97FF91E8-5DA4-4040-5316-BC3EBD859B0D}"/>
              </a:ext>
            </a:extLst>
          </p:cNvPr>
          <p:cNvSpPr txBox="1"/>
          <p:nvPr/>
        </p:nvSpPr>
        <p:spPr>
          <a:xfrm>
            <a:off x="40649" y="2654507"/>
            <a:ext cx="1952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External data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2A6B85DE-CA1E-9111-F544-14431902D93A}"/>
              </a:ext>
            </a:extLst>
          </p:cNvPr>
          <p:cNvSpPr txBox="1"/>
          <p:nvPr/>
        </p:nvSpPr>
        <p:spPr>
          <a:xfrm>
            <a:off x="1908411" y="2151529"/>
            <a:ext cx="18542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Data staging</a:t>
            </a:r>
          </a:p>
        </p:txBody>
      </p:sp>
      <p:sp>
        <p:nvSpPr>
          <p:cNvPr id="101" name="Right Brace 100">
            <a:extLst>
              <a:ext uri="{FF2B5EF4-FFF2-40B4-BE49-F238E27FC236}">
                <a16:creationId xmlns:a16="http://schemas.microsoft.com/office/drawing/2014/main" id="{FF5113C5-BFAC-07EA-7361-1FE00CB0B1D2}"/>
              </a:ext>
            </a:extLst>
          </p:cNvPr>
          <p:cNvSpPr/>
          <p:nvPr/>
        </p:nvSpPr>
        <p:spPr>
          <a:xfrm rot="16200000">
            <a:off x="2663899" y="1728313"/>
            <a:ext cx="433749" cy="185421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22A2051C-F8E3-23C7-5E5F-50687B76661C}"/>
              </a:ext>
            </a:extLst>
          </p:cNvPr>
          <p:cNvSpPr txBox="1"/>
          <p:nvPr/>
        </p:nvSpPr>
        <p:spPr>
          <a:xfrm>
            <a:off x="10313847" y="3280431"/>
            <a:ext cx="9984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OLAP Tools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49A52F90-68FC-6EEC-1890-F92C9DD08087}"/>
              </a:ext>
            </a:extLst>
          </p:cNvPr>
          <p:cNvSpPr txBox="1"/>
          <p:nvPr/>
        </p:nvSpPr>
        <p:spPr>
          <a:xfrm>
            <a:off x="9408217" y="1359312"/>
            <a:ext cx="13116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Analysis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E2DE2654-A586-BD51-29F1-E4568C39DD12}"/>
              </a:ext>
            </a:extLst>
          </p:cNvPr>
          <p:cNvSpPr txBox="1"/>
          <p:nvPr/>
        </p:nvSpPr>
        <p:spPr>
          <a:xfrm>
            <a:off x="10103765" y="2213209"/>
            <a:ext cx="16326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Poppins" panose="00000500000000000000" pitchFamily="2" charset="0"/>
                <a:cs typeface="Poppins" panose="00000500000000000000" pitchFamily="2" charset="0"/>
              </a:rPr>
              <a:t>Data mining tool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1B421A9-983C-62F3-2512-34D0D7291659}"/>
              </a:ext>
            </a:extLst>
          </p:cNvPr>
          <p:cNvCxnSpPr/>
          <p:nvPr/>
        </p:nvCxnSpPr>
        <p:spPr>
          <a:xfrm>
            <a:off x="5573950" y="1639256"/>
            <a:ext cx="0" cy="3837416"/>
          </a:xfrm>
          <a:prstGeom prst="line">
            <a:avLst/>
          </a:prstGeom>
          <a:ln w="38100" cap="flat" cmpd="sng" algn="ctr">
            <a:solidFill>
              <a:schemeClr val="accent6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7019023-AC87-C283-F2CA-A19FEA798004}"/>
              </a:ext>
            </a:extLst>
          </p:cNvPr>
          <p:cNvCxnSpPr/>
          <p:nvPr/>
        </p:nvCxnSpPr>
        <p:spPr>
          <a:xfrm>
            <a:off x="4111731" y="1667558"/>
            <a:ext cx="0" cy="3837416"/>
          </a:xfrm>
          <a:prstGeom prst="line">
            <a:avLst/>
          </a:prstGeom>
          <a:ln w="38100" cap="flat" cmpd="sng" algn="ctr">
            <a:solidFill>
              <a:schemeClr val="accent6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DF79FED-EAD4-C099-42A7-6FB7B8ED30B2}"/>
              </a:ext>
            </a:extLst>
          </p:cNvPr>
          <p:cNvCxnSpPr/>
          <p:nvPr/>
        </p:nvCxnSpPr>
        <p:spPr>
          <a:xfrm>
            <a:off x="6224731" y="1671952"/>
            <a:ext cx="0" cy="3837416"/>
          </a:xfrm>
          <a:prstGeom prst="line">
            <a:avLst/>
          </a:prstGeom>
          <a:ln w="38100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EB58225-7673-2FCC-E9C0-323987EC600B}"/>
              </a:ext>
            </a:extLst>
          </p:cNvPr>
          <p:cNvCxnSpPr/>
          <p:nvPr/>
        </p:nvCxnSpPr>
        <p:spPr>
          <a:xfrm>
            <a:off x="8778330" y="1658709"/>
            <a:ext cx="0" cy="3837416"/>
          </a:xfrm>
          <a:prstGeom prst="line">
            <a:avLst/>
          </a:prstGeom>
          <a:ln w="38100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81B85CA9-4DCB-2495-D23F-059688767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3579638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2" grpId="0" animBg="1"/>
      <p:bldP spid="63" grpId="0" animBg="1"/>
      <p:bldP spid="66" grpId="0" animBg="1"/>
      <p:bldP spid="67" grpId="0"/>
      <p:bldP spid="68" grpId="0"/>
      <p:bldP spid="69" grpId="0"/>
      <p:bldP spid="70" grpId="0"/>
      <p:bldP spid="71" grpId="0"/>
      <p:bldP spid="72" grpId="0" animBg="1"/>
      <p:bldP spid="73" grpId="0" animBg="1"/>
      <p:bldP spid="74" grpId="0" animBg="1"/>
      <p:bldP spid="75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7" grpId="0" animBg="1"/>
      <p:bldP spid="88" grpId="0"/>
      <p:bldP spid="89" grpId="0"/>
      <p:bldP spid="99" grpId="0"/>
      <p:bldP spid="100" grpId="0"/>
      <p:bldP spid="101" grpId="0" animBg="1"/>
      <p:bldP spid="103" grpId="0"/>
      <p:bldP spid="104" grpId="0"/>
      <p:bldP spid="10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9" name="Subtitle 2">
            <a:extLst>
              <a:ext uri="{FF2B5EF4-FFF2-40B4-BE49-F238E27FC236}">
                <a16:creationId xmlns:a16="http://schemas.microsoft.com/office/drawing/2014/main" id="{0C8E13E9-9BB1-D984-3AF6-005F16EEBEA1}"/>
              </a:ext>
            </a:extLst>
          </p:cNvPr>
          <p:cNvSpPr txBox="1">
            <a:spLocks/>
          </p:cNvSpPr>
          <p:nvPr/>
        </p:nvSpPr>
        <p:spPr>
          <a:xfrm>
            <a:off x="64853" y="947972"/>
            <a:ext cx="11585642" cy="469406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b="1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Bottom-up approach </a:t>
            </a:r>
            <a:endParaRPr lang="en-US" b="1" cap="none" dirty="0" smtClean="0">
              <a:solidFill>
                <a:srgbClr val="262626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cap="none" dirty="0" smtClean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Advantages</a:t>
            </a:r>
            <a:endParaRPr lang="en-US" b="1" i="0" cap="none" dirty="0">
              <a:solidFill>
                <a:srgbClr val="262626"/>
              </a:solidFill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Focuses on business needs and user requirements, leading to more relevant data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 Allows for quicker delivery of data marts, enabling faster access to data.</a:t>
            </a:r>
            <a:endParaRPr lang="en-US" sz="2000" cap="none" dirty="0">
              <a:solidFill>
                <a:srgbClr val="262626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</a:t>
            </a:r>
            <a:r>
              <a:rPr lang="en-US" b="1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isadvantages</a:t>
            </a:r>
            <a:r>
              <a:rPr lang="en-US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Risk of creating data silos if data marts are not integrated properly.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May not provide a comprehensive view of the organization if not carefully managed.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Potential for inconsistencies </a:t>
            </a:r>
            <a:r>
              <a:rPr lang="en-US" sz="2000" b="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is very high if </a:t>
            </a: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different </a:t>
            </a:r>
            <a:r>
              <a:rPr lang="en-US" sz="2000" b="0" i="0" cap="none" dirty="0" smtClean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data marts </a:t>
            </a: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use different definitions or data sources.</a:t>
            </a:r>
            <a:endParaRPr lang="en-US" sz="2000" i="0" cap="none" dirty="0">
              <a:solidFill>
                <a:srgbClr val="262626"/>
              </a:solidFill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FCB1743-0BC5-5855-D172-B61001AC54BE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The design approach of Data Warehouse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08551A10-3447-FA4D-71DF-F40F2848E2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192176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>
            <a:extLst>
              <a:ext uri="{FF2B5EF4-FFF2-40B4-BE49-F238E27FC236}">
                <a16:creationId xmlns:a16="http://schemas.microsoft.com/office/drawing/2014/main" id="{7D4720D8-4709-7511-7D1B-835A75436632}"/>
              </a:ext>
            </a:extLst>
          </p:cNvPr>
          <p:cNvSpPr txBox="1">
            <a:spLocks/>
          </p:cNvSpPr>
          <p:nvPr/>
        </p:nvSpPr>
        <p:spPr>
          <a:xfrm>
            <a:off x="58366" y="918794"/>
            <a:ext cx="11585643" cy="46940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kern="100" cap="none" dirty="0"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Identify the business requirements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Identify the goals and objectives of the data warehouse.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Gather requirements from stakeholders to understand their needs.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Define the data sources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i="0" cap="none" dirty="0">
                <a:solidFill>
                  <a:srgbClr val="000000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Determine key data sources</a:t>
            </a:r>
            <a:endParaRPr lang="en-US" sz="2000" cap="none" dirty="0">
              <a:solidFill>
                <a:srgbClr val="262626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Determine the data integration requirements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Select the appropriate data warehouse architecture design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Data volume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Data integration complexity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4A829F-EF31-BF7B-6579-09C1E819D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6CF6100-ADA7-D4A7-C504-9B373FC5EBC6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Steps to building a Date Warehouse</a:t>
            </a:r>
          </a:p>
        </p:txBody>
      </p:sp>
    </p:spTree>
    <p:extLst>
      <p:ext uri="{BB962C8B-B14F-4D97-AF65-F5344CB8AC3E}">
        <p14:creationId xmlns:p14="http://schemas.microsoft.com/office/powerpoint/2010/main" val="215573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>
            <a:extLst>
              <a:ext uri="{FF2B5EF4-FFF2-40B4-BE49-F238E27FC236}">
                <a16:creationId xmlns:a16="http://schemas.microsoft.com/office/drawing/2014/main" id="{7D4720D8-4709-7511-7D1B-835A75436632}"/>
              </a:ext>
            </a:extLst>
          </p:cNvPr>
          <p:cNvSpPr txBox="1">
            <a:spLocks/>
          </p:cNvSpPr>
          <p:nvPr/>
        </p:nvSpPr>
        <p:spPr>
          <a:xfrm>
            <a:off x="58366" y="1074439"/>
            <a:ext cx="11585643" cy="44606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b="1" kern="100" cap="none" dirty="0">
                <a:solidFill>
                  <a:srgbClr val="262626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Data model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Use standard notation</a:t>
            </a:r>
            <a:r>
              <a:rPr lang="en-US" sz="2000" i="0" kern="10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 (</a:t>
            </a:r>
            <a:r>
              <a:rPr lang="en-US" sz="2000" i="0" cap="none" dirty="0">
                <a:solidFill>
                  <a:srgbClr val="000000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dimensional model, star schema or </a:t>
            </a:r>
            <a:r>
              <a:rPr lang="en-US" sz="2000" cap="none" dirty="0" smtClean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ER</a:t>
            </a:r>
            <a:r>
              <a:rPr lang="en-US" sz="2000" i="0" cap="none" dirty="0" smtClean="0">
                <a:solidFill>
                  <a:srgbClr val="000000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-model</a:t>
            </a:r>
            <a:r>
              <a:rPr lang="en-US" sz="2000" i="0" cap="none" dirty="0">
                <a:solidFill>
                  <a:srgbClr val="000000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, snowflake</a:t>
            </a:r>
            <a:r>
              <a:rPr lang="en-US" sz="2000" i="0" kern="10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) for efficient data </a:t>
            </a:r>
            <a:r>
              <a:rPr lang="en-US" sz="2000" kern="100" cap="none" dirty="0">
                <a:solidFill>
                  <a:srgbClr val="26262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o</a:t>
            </a:r>
            <a:r>
              <a:rPr lang="en-US" sz="2000" i="0" kern="10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rganization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Create conceptual, logical, and physical data models.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ETL (Extract, Transform and Load)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Determine the data types to be extracted, file formats, and access methods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Stablish rules for transforming data into a consistent format, mapping datasets.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3EC5D0-AD26-49E8-2929-0C55A71AB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6CF6100-ADA7-D4A7-C504-9B373FC5EBC6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Steps to building a Date Warehouse Cont’d……</a:t>
            </a:r>
          </a:p>
        </p:txBody>
      </p:sp>
    </p:spTree>
    <p:extLst>
      <p:ext uri="{BB962C8B-B14F-4D97-AF65-F5344CB8AC3E}">
        <p14:creationId xmlns:p14="http://schemas.microsoft.com/office/powerpoint/2010/main" val="2804941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>
            <a:extLst>
              <a:ext uri="{FF2B5EF4-FFF2-40B4-BE49-F238E27FC236}">
                <a16:creationId xmlns:a16="http://schemas.microsoft.com/office/drawing/2014/main" id="{7D4720D8-4709-7511-7D1B-835A75436632}"/>
              </a:ext>
            </a:extLst>
          </p:cNvPr>
          <p:cNvSpPr txBox="1">
            <a:spLocks/>
          </p:cNvSpPr>
          <p:nvPr/>
        </p:nvSpPr>
        <p:spPr>
          <a:xfrm>
            <a:off x="58366" y="1074439"/>
            <a:ext cx="11585643" cy="44606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b="1" kern="100" cap="none" dirty="0">
                <a:solidFill>
                  <a:srgbClr val="262626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Define metadata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Identify metadata requirements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Develop a plan to keep metadata accurate and up-to-date over time.</a:t>
            </a:r>
          </a:p>
          <a:p>
            <a:pPr>
              <a:lnSpc>
                <a:spcPct val="150000"/>
              </a:lnSpc>
            </a:pPr>
            <a:r>
              <a:rPr lang="en-US" b="1" kern="100" cap="none" dirty="0">
                <a:solidFill>
                  <a:srgbClr val="262626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Determine security and access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kern="100" cap="none" dirty="0">
                <a:solidFill>
                  <a:srgbClr val="262626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Establish security requirements</a:t>
            </a:r>
          </a:p>
          <a:p>
            <a:pPr algn="l">
              <a:lnSpc>
                <a:spcPct val="150000"/>
              </a:lnSpc>
            </a:pPr>
            <a:r>
              <a:rPr lang="en-US" sz="2000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Implement data warehouse</a:t>
            </a:r>
            <a:endParaRPr lang="en-US" sz="2000" b="0" i="0" cap="none" dirty="0">
              <a:solidFill>
                <a:srgbClr val="262626"/>
              </a:solidFill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Set up the data warehouse infrastructure.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Configure storage, indexing, and partitioning for optimized performance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B9C42D-E245-7608-85F6-60DA00B610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6CF6100-ADA7-D4A7-C504-9B373FC5EBC6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Steps to building a Date Warehouse Cont’d……</a:t>
            </a:r>
          </a:p>
        </p:txBody>
      </p:sp>
    </p:spTree>
    <p:extLst>
      <p:ext uri="{BB962C8B-B14F-4D97-AF65-F5344CB8AC3E}">
        <p14:creationId xmlns:p14="http://schemas.microsoft.com/office/powerpoint/2010/main" val="405495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>
            <a:extLst>
              <a:ext uri="{FF2B5EF4-FFF2-40B4-BE49-F238E27FC236}">
                <a16:creationId xmlns:a16="http://schemas.microsoft.com/office/drawing/2014/main" id="{7D4720D8-4709-7511-7D1B-835A75436632}"/>
              </a:ext>
            </a:extLst>
          </p:cNvPr>
          <p:cNvSpPr txBox="1">
            <a:spLocks/>
          </p:cNvSpPr>
          <p:nvPr/>
        </p:nvSpPr>
        <p:spPr>
          <a:xfrm>
            <a:off x="58366" y="1074439"/>
            <a:ext cx="11585643" cy="44606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b="1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Testing and validation</a:t>
            </a:r>
          </a:p>
          <a:p>
            <a:pPr lvl="1" algn="l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Conduct thorough testing to ensure data accuracy and performance.</a:t>
            </a:r>
          </a:p>
          <a:p>
            <a:pPr lvl="1" algn="l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Validate that the data warehouse meets the defined requirements.</a:t>
            </a:r>
            <a:endParaRPr lang="en-US" b="1" kern="100" cap="none" dirty="0">
              <a:solidFill>
                <a:srgbClr val="262626"/>
              </a:solidFill>
              <a:latin typeface="Poppins" panose="00000500000000000000" pitchFamily="2" charset="0"/>
              <a:ea typeface="Calibri" panose="020F0502020204030204" pitchFamily="34" charset="0"/>
              <a:cs typeface="Poppins" panose="000005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US" b="1" kern="100" cap="none" dirty="0">
                <a:solidFill>
                  <a:srgbClr val="262626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Deployment and maintenance</a:t>
            </a:r>
          </a:p>
          <a:p>
            <a:pPr lvl="1">
              <a:lnSpc>
                <a:spcPct val="150000"/>
              </a:lnSpc>
            </a:pP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Roll out the data warehouse to users.</a:t>
            </a:r>
          </a:p>
          <a:p>
            <a:pPr lvl="1">
              <a:lnSpc>
                <a:spcPct val="150000"/>
              </a:lnSpc>
            </a:pP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Provide training and documentation for end-users and administrators.</a:t>
            </a:r>
          </a:p>
          <a:p>
            <a:pPr lvl="1">
              <a:lnSpc>
                <a:spcPct val="150000"/>
              </a:lnSpc>
            </a:pPr>
            <a:r>
              <a:rPr lang="en-US" sz="2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Monitor performance and usage.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445B94-C6A0-054A-C384-C4640D04D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6CF6100-ADA7-D4A7-C504-9B373FC5EBC6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Steps to building a Date Warehouse Cont’d……</a:t>
            </a:r>
          </a:p>
        </p:txBody>
      </p:sp>
    </p:spTree>
    <p:extLst>
      <p:ext uri="{BB962C8B-B14F-4D97-AF65-F5344CB8AC3E}">
        <p14:creationId xmlns:p14="http://schemas.microsoft.com/office/powerpoint/2010/main" val="3721738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>
            <a:extLst>
              <a:ext uri="{FF2B5EF4-FFF2-40B4-BE49-F238E27FC236}">
                <a16:creationId xmlns:a16="http://schemas.microsoft.com/office/drawing/2014/main" id="{7D4720D8-4709-7511-7D1B-835A75436632}"/>
              </a:ext>
            </a:extLst>
          </p:cNvPr>
          <p:cNvSpPr txBox="1">
            <a:spLocks/>
          </p:cNvSpPr>
          <p:nvPr/>
        </p:nvSpPr>
        <p:spPr>
          <a:xfrm>
            <a:off x="58366" y="1074439"/>
            <a:ext cx="11585643" cy="44606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This lecture explored the architecture of data warehouses, focusing on various types and their distinct characteristics. 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The key components and properties that define data warehouse architecture were examined. This knowledge is crucial for recognizing how these systems facilitate data-driven decision-making.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The lecture also included data marts, highlighting their role in targeted data analysis.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cap="none" dirty="0" smtClean="0">
                <a:latin typeface="Poppins" panose="00000500000000000000" pitchFamily="2" charset="0"/>
                <a:cs typeface="Poppins" panose="00000500000000000000" pitchFamily="2" charset="0"/>
              </a:rPr>
              <a:t>Finally, the key design principles of data warehousing were reviewed. These principles equip learner with the skills needed to structure and implement effective data solutions in real-world scenarios.</a:t>
            </a:r>
            <a:endParaRPr lang="en-US" sz="2000" b="0" i="0" cap="none" dirty="0">
              <a:solidFill>
                <a:srgbClr val="262626"/>
              </a:solidFill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6CF6100-ADA7-D4A7-C504-9B373FC5EBC6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Lecture 2 Summary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EF9A3F-3A21-5535-21D1-260C4B99B7E8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B2453C-2A82-7AA3-CA52-701E8079E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1212024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>
            <a:extLst>
              <a:ext uri="{FF2B5EF4-FFF2-40B4-BE49-F238E27FC236}">
                <a16:creationId xmlns:a16="http://schemas.microsoft.com/office/drawing/2014/main" id="{7D4720D8-4709-7511-7D1B-835A75436632}"/>
              </a:ext>
            </a:extLst>
          </p:cNvPr>
          <p:cNvSpPr txBox="1">
            <a:spLocks/>
          </p:cNvSpPr>
          <p:nvPr/>
        </p:nvSpPr>
        <p:spPr>
          <a:xfrm>
            <a:off x="48641" y="1032822"/>
            <a:ext cx="11614826" cy="31987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Kimball, R., &amp; Ross, M. (2013). </a:t>
            </a:r>
            <a:r>
              <a:rPr lang="en-US" b="0" i="1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The data warehouse toolkit: the definitive guide to dimensional modeling</a:t>
            </a: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 (3rd ed.). John Wiley &amp; sons.</a:t>
            </a:r>
          </a:p>
          <a:p>
            <a:pPr marL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Davenport, t. H., &amp; Harris, J. G. (2007). </a:t>
            </a:r>
            <a:r>
              <a:rPr lang="en-US" b="0" i="1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Competing on analytics: the new science of winning</a:t>
            </a: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. Harvard Business Review Press.</a:t>
            </a:r>
          </a:p>
          <a:p>
            <a:pPr marL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Kimball, r., &amp; Ross, M. (2016). </a:t>
            </a:r>
            <a:r>
              <a:rPr lang="en-US" b="0" i="1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The Kimball Group Reader: relentlessly practical tools for data warehousing and business intelligence</a:t>
            </a:r>
            <a:r>
              <a:rPr lang="en-US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. Wiley.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AB1AE9C-3297-78E6-2497-A958CEB882E8}"/>
              </a:ext>
            </a:extLst>
          </p:cNvPr>
          <p:cNvSpPr txBox="1">
            <a:spLocks/>
          </p:cNvSpPr>
          <p:nvPr/>
        </p:nvSpPr>
        <p:spPr>
          <a:xfrm>
            <a:off x="0" y="266476"/>
            <a:ext cx="11692647" cy="631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cap="none" dirty="0">
                <a:latin typeface="Poppins" panose="00000500000000000000" pitchFamily="2" charset="0"/>
                <a:cs typeface="Poppins" panose="00000500000000000000" pitchFamily="2" charset="0"/>
              </a:rPr>
              <a:t>References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2BD912C-A405-1EF1-4819-D1ED4A38A08C}"/>
              </a:ext>
            </a:extLst>
          </p:cNvPr>
          <p:cNvCxnSpPr>
            <a:cxnSpLocks/>
          </p:cNvCxnSpPr>
          <p:nvPr/>
        </p:nvCxnSpPr>
        <p:spPr>
          <a:xfrm>
            <a:off x="0" y="976358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35A213-414E-19AC-84F0-531644C66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3203282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111038F-058D-C0BA-94F5-AE7CBA797AE4}"/>
              </a:ext>
            </a:extLst>
          </p:cNvPr>
          <p:cNvCxnSpPr>
            <a:cxnSpLocks/>
          </p:cNvCxnSpPr>
          <p:nvPr/>
        </p:nvCxnSpPr>
        <p:spPr>
          <a:xfrm>
            <a:off x="0" y="1295466"/>
            <a:ext cx="11692647" cy="0"/>
          </a:xfrm>
          <a:prstGeom prst="line">
            <a:avLst/>
          </a:prstGeom>
          <a:ln w="85725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" name="Subtitle 2">
            <a:extLst>
              <a:ext uri="{FF2B5EF4-FFF2-40B4-BE49-F238E27FC236}">
                <a16:creationId xmlns:a16="http://schemas.microsoft.com/office/drawing/2014/main" id="{7D4720D8-4709-7511-7D1B-835A75436632}"/>
              </a:ext>
            </a:extLst>
          </p:cNvPr>
          <p:cNvSpPr txBox="1">
            <a:spLocks/>
          </p:cNvSpPr>
          <p:nvPr/>
        </p:nvSpPr>
        <p:spPr>
          <a:xfrm>
            <a:off x="632298" y="3429000"/>
            <a:ext cx="10554511" cy="87379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>
                  <a:lumMod val="60000"/>
                  <a:lumOff val="40000"/>
                </a:schemeClr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4000" b="0" i="0" cap="none" dirty="0">
                <a:solidFill>
                  <a:srgbClr val="262626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Bringing Data into Data Warehouse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54C59FA-37D3-CC6E-2430-65AA4E93A4FC}"/>
              </a:ext>
            </a:extLst>
          </p:cNvPr>
          <p:cNvSpPr txBox="1">
            <a:spLocks/>
          </p:cNvSpPr>
          <p:nvPr/>
        </p:nvSpPr>
        <p:spPr>
          <a:xfrm>
            <a:off x="4221804" y="2631941"/>
            <a:ext cx="2655652" cy="79705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600" b="1" cap="none" dirty="0">
                <a:effectLst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Next Topic</a:t>
            </a:r>
            <a:endParaRPr lang="en-US" sz="3600" b="1" kern="100" cap="none" dirty="0">
              <a:latin typeface="Poppins" panose="00000500000000000000" pitchFamily="2" charset="0"/>
              <a:ea typeface="Calibri" panose="020F0502020204030204" pitchFamily="34" charset="0"/>
              <a:cs typeface="Poppins" panose="00000500000000000000" pitchFamily="2" charset="0"/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C223DAF2-66D6-1172-689E-2143C35E8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6462" y="5790601"/>
            <a:ext cx="6254883" cy="498470"/>
          </a:xfrm>
        </p:spPr>
        <p:txBody>
          <a:bodyPr/>
          <a:lstStyle/>
          <a:p>
            <a:r>
              <a:rPr lang="en-US" sz="2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Lecture 2: Data Warehousing architecture</a:t>
            </a:r>
          </a:p>
        </p:txBody>
      </p:sp>
    </p:spTree>
    <p:extLst>
      <p:ext uri="{BB962C8B-B14F-4D97-AF65-F5344CB8AC3E}">
        <p14:creationId xmlns:p14="http://schemas.microsoft.com/office/powerpoint/2010/main" val="423729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346492"/>
      </a:accent1>
      <a:accent2>
        <a:srgbClr val="6DA5D4"/>
      </a:accent2>
      <a:accent3>
        <a:srgbClr val="538C79"/>
      </a:accent3>
      <a:accent4>
        <a:srgbClr val="93B75D"/>
      </a:accent4>
      <a:accent5>
        <a:srgbClr val="DEB050"/>
      </a:accent5>
      <a:accent6>
        <a:srgbClr val="BB5354"/>
      </a:accent6>
      <a:hlink>
        <a:srgbClr val="3289DD"/>
      </a:hlink>
      <a:folHlink>
        <a:srgbClr val="859EB6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E3530EC-BA5B-407C-9B36-00820F39551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TM04033927[[fn=Main Event]]</Template>
  <TotalTime>6515</TotalTime>
  <Words>3145</Words>
  <Application>Microsoft Office PowerPoint</Application>
  <PresentationFormat>Widescreen</PresentationFormat>
  <Paragraphs>380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2" baseType="lpstr">
      <vt:lpstr>Arial</vt:lpstr>
      <vt:lpstr>Calibri</vt:lpstr>
      <vt:lpstr>Impact</vt:lpstr>
      <vt:lpstr>Poppins</vt:lpstr>
      <vt:lpstr>Wingdings</vt:lpstr>
      <vt:lpstr>Main Event</vt:lpstr>
      <vt:lpstr>Data warehousing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warehousing</dc:title>
  <dc:creator>user</dc:creator>
  <cp:lastModifiedBy>user</cp:lastModifiedBy>
  <cp:revision>454</cp:revision>
  <dcterms:created xsi:type="dcterms:W3CDTF">2024-09-13T06:08:27Z</dcterms:created>
  <dcterms:modified xsi:type="dcterms:W3CDTF">2024-09-29T11:04:54Z</dcterms:modified>
</cp:coreProperties>
</file>