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795" r:id="rId1"/>
  </p:sldMasterIdLst>
  <p:notesMasterIdLst>
    <p:notesMasterId r:id="rId46"/>
  </p:notesMasterIdLst>
  <p:handoutMasterIdLst>
    <p:handoutMasterId r:id="rId47"/>
  </p:handoutMasterIdLst>
  <p:sldIdLst>
    <p:sldId id="256" r:id="rId2"/>
    <p:sldId id="288" r:id="rId3"/>
    <p:sldId id="346" r:id="rId4"/>
    <p:sldId id="338" r:id="rId5"/>
    <p:sldId id="289" r:id="rId6"/>
    <p:sldId id="303" r:id="rId7"/>
    <p:sldId id="327" r:id="rId8"/>
    <p:sldId id="315" r:id="rId9"/>
    <p:sldId id="332" r:id="rId10"/>
    <p:sldId id="316" r:id="rId11"/>
    <p:sldId id="341" r:id="rId12"/>
    <p:sldId id="351" r:id="rId13"/>
    <p:sldId id="330" r:id="rId14"/>
    <p:sldId id="350" r:id="rId15"/>
    <p:sldId id="348" r:id="rId16"/>
    <p:sldId id="349" r:id="rId17"/>
    <p:sldId id="347" r:id="rId18"/>
    <p:sldId id="337" r:id="rId19"/>
    <p:sldId id="317" r:id="rId20"/>
    <p:sldId id="333" r:id="rId21"/>
    <p:sldId id="334" r:id="rId22"/>
    <p:sldId id="335" r:id="rId23"/>
    <p:sldId id="336" r:id="rId24"/>
    <p:sldId id="324" r:id="rId25"/>
    <p:sldId id="319" r:id="rId26"/>
    <p:sldId id="323" r:id="rId27"/>
    <p:sldId id="318" r:id="rId28"/>
    <p:sldId id="325" r:id="rId29"/>
    <p:sldId id="320" r:id="rId30"/>
    <p:sldId id="340" r:id="rId31"/>
    <p:sldId id="321" r:id="rId32"/>
    <p:sldId id="322" r:id="rId33"/>
    <p:sldId id="326" r:id="rId34"/>
    <p:sldId id="302" r:id="rId35"/>
    <p:sldId id="345" r:id="rId36"/>
    <p:sldId id="343" r:id="rId37"/>
    <p:sldId id="344" r:id="rId38"/>
    <p:sldId id="342" r:id="rId39"/>
    <p:sldId id="329" r:id="rId40"/>
    <p:sldId id="331" r:id="rId41"/>
    <p:sldId id="328" r:id="rId42"/>
    <p:sldId id="339" r:id="rId43"/>
    <p:sldId id="286" r:id="rId44"/>
    <p:sldId id="287"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3" d="100"/>
          <a:sy n="83" d="100"/>
        </p:scale>
        <p:origin x="686"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F44D673-FA16-4672-145B-F20B1C74050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145D766-D347-CE4E-983D-86CFC0E16F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8D4EE-911E-467F-90E3-CFE42939A3C2}" type="datetimeFigureOut">
              <a:rPr lang="en-US" smtClean="0"/>
              <a:t>10/1/2024</a:t>
            </a:fld>
            <a:endParaRPr lang="en-US"/>
          </a:p>
        </p:txBody>
      </p:sp>
      <p:sp>
        <p:nvSpPr>
          <p:cNvPr id="4" name="Footer Placeholder 3">
            <a:extLst>
              <a:ext uri="{FF2B5EF4-FFF2-40B4-BE49-F238E27FC236}">
                <a16:creationId xmlns:a16="http://schemas.microsoft.com/office/drawing/2014/main" id="{63BECEE0-FC29-8846-070E-3810525F4FB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5" name="Slide Number Placeholder 4">
            <a:extLst>
              <a:ext uri="{FF2B5EF4-FFF2-40B4-BE49-F238E27FC236}">
                <a16:creationId xmlns:a16="http://schemas.microsoft.com/office/drawing/2014/main" id="{BEBB2528-380A-55D0-47C4-DD864513F7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E2E8906-7FDA-4B84-92D5-349A14E6C2F7}" type="slidenum">
              <a:rPr lang="en-US" smtClean="0"/>
              <a:t>‹#›</a:t>
            </a:fld>
            <a:endParaRPr lang="en-US"/>
          </a:p>
        </p:txBody>
      </p:sp>
    </p:spTree>
    <p:extLst>
      <p:ext uri="{BB962C8B-B14F-4D97-AF65-F5344CB8AC3E}">
        <p14:creationId xmlns:p14="http://schemas.microsoft.com/office/powerpoint/2010/main" val="4138299799"/>
      </p:ext>
    </p:extLst>
  </p:cSld>
  <p:clrMap bg1="lt1" tx1="dk1" bg2="lt2" tx2="dk2" accent1="accent1" accent2="accent2" accent3="accent3" accent4="accent4" accent5="accent5" accent6="accent6" hlink="hlink" folHlink="folHlink"/>
  <p:hf sldNum="0"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FC3E28-7BB8-45BD-B1DF-834287054B4D}" type="datetimeFigureOut">
              <a:rPr lang="en-US" smtClean="0"/>
              <a:t>10/1/2024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Lecture 1: Data warehousing concept</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DA846-8F39-4D17-9A73-151C26FBFD18}" type="slidenum">
              <a:rPr lang="en-US" smtClean="0"/>
              <a:t>‹#›</a:t>
            </a:fld>
            <a:endParaRPr lang="en-US"/>
          </a:p>
        </p:txBody>
      </p:sp>
    </p:spTree>
    <p:extLst>
      <p:ext uri="{BB962C8B-B14F-4D97-AF65-F5344CB8AC3E}">
        <p14:creationId xmlns:p14="http://schemas.microsoft.com/office/powerpoint/2010/main" val="4153618602"/>
      </p:ext>
    </p:extLst>
  </p:cSld>
  <p:clrMap bg1="lt1" tx1="dk1" bg2="lt2" tx2="dk2" accent1="accent1" accent2="accent2" accent3="accent3" accent4="accent4" accent5="accent5" accent6="accent6" hlink="hlink" folHlink="folHlink"/>
  <p:hf sldNum="0"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fld id="{97F4CBC4-D68A-4E2D-ADF7-5D84187F4548}" type="datetime1">
              <a:rPr lang="en-US" smtClean="0"/>
              <a:t>10/1/2024</a:t>
            </a:fld>
            <a:endParaRPr lang="en-US" dirty="0"/>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pPr algn="r"/>
            <a:r>
              <a:rPr lang="en-US"/>
              <a:t>Lecture 3: Bringing Data into Data Warehouse</a:t>
            </a:r>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smtClean="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98186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C27357-39B7-4A77-BEAD-83410344D0E2}" type="datetime1">
              <a:rPr lang="en-US" smtClean="0"/>
              <a:t>10/1/2024</a:t>
            </a:fld>
            <a:endParaRPr lang="en-US" dirty="0"/>
          </a:p>
        </p:txBody>
      </p:sp>
      <p:sp>
        <p:nvSpPr>
          <p:cNvPr id="5" name="Footer Placeholder 4"/>
          <p:cNvSpPr>
            <a:spLocks noGrp="1"/>
          </p:cNvSpPr>
          <p:nvPr>
            <p:ph type="ftr" sz="quarter" idx="11"/>
          </p:nvPr>
        </p:nvSpPr>
        <p:spPr/>
        <p:txBody>
          <a:bodyPr/>
          <a:lstStyle/>
          <a:p>
            <a:r>
              <a:rPr lang="en-US"/>
              <a:t>Lecture 3: Bringing Data into Data Warehouse</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791872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F4BA64-8D17-4507-92FA-8A15ED06E652}" type="datetime1">
              <a:rPr lang="en-US" smtClean="0"/>
              <a:t>10/1/2024</a:t>
            </a:fld>
            <a:endParaRPr lang="en-US" dirty="0"/>
          </a:p>
        </p:txBody>
      </p:sp>
      <p:sp>
        <p:nvSpPr>
          <p:cNvPr id="5" name="Footer Placeholder 4"/>
          <p:cNvSpPr>
            <a:spLocks noGrp="1"/>
          </p:cNvSpPr>
          <p:nvPr>
            <p:ph type="ftr" sz="quarter" idx="11"/>
          </p:nvPr>
        </p:nvSpPr>
        <p:spPr/>
        <p:txBody>
          <a:bodyPr/>
          <a:lstStyle/>
          <a:p>
            <a:r>
              <a:rPr lang="en-US"/>
              <a:t>Lecture 3: Bringing Data into Data Warehouse</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5093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9D2986E-3C66-414E-9121-9980AA33A831}" type="datetime1">
              <a:rPr lang="en-US" smtClean="0"/>
              <a:t>10/1/2024</a:t>
            </a:fld>
            <a:endParaRPr lang="en-US" dirty="0"/>
          </a:p>
        </p:txBody>
      </p:sp>
      <p:sp>
        <p:nvSpPr>
          <p:cNvPr id="6" name="Footer Placeholder 5"/>
          <p:cNvSpPr>
            <a:spLocks noGrp="1"/>
          </p:cNvSpPr>
          <p:nvPr>
            <p:ph type="ftr" sz="quarter" idx="11"/>
          </p:nvPr>
        </p:nvSpPr>
        <p:spPr/>
        <p:txBody>
          <a:bodyPr/>
          <a:lstStyle/>
          <a:p>
            <a:r>
              <a:rPr lang="en-US"/>
              <a:t>Lecture 3: Bringing Data into Data Warehouse</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80979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C718086-19F7-4AF8-8A78-23E2B3D5DA1A}" type="datetime1">
              <a:rPr lang="en-US" smtClean="0"/>
              <a:t>10/1/2024</a:t>
            </a:fld>
            <a:endParaRPr lang="en-US" dirty="0"/>
          </a:p>
        </p:txBody>
      </p:sp>
      <p:sp>
        <p:nvSpPr>
          <p:cNvPr id="8" name="Footer Placeholder 7"/>
          <p:cNvSpPr>
            <a:spLocks noGrp="1"/>
          </p:cNvSpPr>
          <p:nvPr>
            <p:ph type="ftr" sz="quarter" idx="11"/>
          </p:nvPr>
        </p:nvSpPr>
        <p:spPr/>
        <p:txBody>
          <a:bodyPr/>
          <a:lstStyle/>
          <a:p>
            <a:r>
              <a:rPr lang="en-US"/>
              <a:t>Lecture 3: Bringing Data into Data Warehouse</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88433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5478501-344D-4A96-A644-F56A838D22AD}" type="datetime1">
              <a:rPr lang="en-US" smtClean="0"/>
              <a:t>10/1/2024</a:t>
            </a:fld>
            <a:endParaRPr lang="en-US" dirty="0"/>
          </a:p>
        </p:txBody>
      </p:sp>
      <p:sp>
        <p:nvSpPr>
          <p:cNvPr id="4" name="Footer Placeholder 3"/>
          <p:cNvSpPr>
            <a:spLocks noGrp="1"/>
          </p:cNvSpPr>
          <p:nvPr>
            <p:ph type="ftr" sz="quarter" idx="11"/>
          </p:nvPr>
        </p:nvSpPr>
        <p:spPr/>
        <p:txBody>
          <a:bodyPr/>
          <a:lstStyle/>
          <a:p>
            <a:r>
              <a:rPr lang="en-US"/>
              <a:t>Lecture 3: Bringing Data into Data Warehouse</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528821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4A9BFF-5C49-4DD1-9490-DAFFA7176B84}" type="datetime1">
              <a:rPr lang="en-US" smtClean="0"/>
              <a:t>10/1/2024</a:t>
            </a:fld>
            <a:endParaRPr lang="en-US" dirty="0"/>
          </a:p>
        </p:txBody>
      </p:sp>
      <p:sp>
        <p:nvSpPr>
          <p:cNvPr id="3" name="Footer Placeholder 2"/>
          <p:cNvSpPr>
            <a:spLocks noGrp="1"/>
          </p:cNvSpPr>
          <p:nvPr>
            <p:ph type="ftr" sz="quarter" idx="11"/>
          </p:nvPr>
        </p:nvSpPr>
        <p:spPr/>
        <p:txBody>
          <a:bodyPr/>
          <a:lstStyle/>
          <a:p>
            <a:r>
              <a:rPr lang="en-US"/>
              <a:t>Lecture 3: Bringing Data into Data Warehouse</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624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C7F2E0-FBEE-405F-A744-2FB2241E87B8}" type="datetime1">
              <a:rPr lang="en-US" smtClean="0"/>
              <a:t>10/1/2024</a:t>
            </a:fld>
            <a:endParaRPr lang="en-US" dirty="0"/>
          </a:p>
        </p:txBody>
      </p:sp>
      <p:sp>
        <p:nvSpPr>
          <p:cNvPr id="6" name="Footer Placeholder 5"/>
          <p:cNvSpPr>
            <a:spLocks noGrp="1"/>
          </p:cNvSpPr>
          <p:nvPr>
            <p:ph type="ftr" sz="quarter" idx="11"/>
          </p:nvPr>
        </p:nvSpPr>
        <p:spPr/>
        <p:txBody>
          <a:bodyPr/>
          <a:lstStyle/>
          <a:p>
            <a:r>
              <a:rPr lang="en-US"/>
              <a:t>Lecture 3: Bringing Data into Data Warehouse</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27496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A02B0A-17CB-4557-9115-B7AF387AB40C}" type="datetime1">
              <a:rPr lang="en-US" smtClean="0"/>
              <a:t>10/1/2024</a:t>
            </a:fld>
            <a:endParaRPr lang="en-US" dirty="0"/>
          </a:p>
        </p:txBody>
      </p:sp>
      <p:sp>
        <p:nvSpPr>
          <p:cNvPr id="6" name="Footer Placeholder 5"/>
          <p:cNvSpPr>
            <a:spLocks noGrp="1"/>
          </p:cNvSpPr>
          <p:nvPr>
            <p:ph type="ftr" sz="quarter" idx="11"/>
          </p:nvPr>
        </p:nvSpPr>
        <p:spPr/>
        <p:txBody>
          <a:bodyPr/>
          <a:lstStyle/>
          <a:p>
            <a:r>
              <a:rPr lang="en-US"/>
              <a:t>Lecture 3: Bringing Data into Data Warehouse</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188209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F770E96-9335-4C6E-89A7-5EB41C6A3909}" type="datetime1">
              <a:rPr lang="en-US" smtClean="0"/>
              <a:t>10/1/2024</a:t>
            </a:fld>
            <a:endParaRPr lang="en-US" dirty="0"/>
          </a:p>
        </p:txBody>
      </p:sp>
      <p:sp>
        <p:nvSpPr>
          <p:cNvPr id="6" name="Footer Placeholder 5"/>
          <p:cNvSpPr>
            <a:spLocks noGrp="1"/>
          </p:cNvSpPr>
          <p:nvPr>
            <p:ph type="ftr" sz="quarter" idx="11"/>
          </p:nvPr>
        </p:nvSpPr>
        <p:spPr/>
        <p:txBody>
          <a:bodyPr/>
          <a:lstStyle/>
          <a:p>
            <a:r>
              <a:rPr lang="en-US"/>
              <a:t>Lecture 3: Bringing Data into Data Warehouse</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808452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BB15546-ECA1-4D54-9D2E-B507E11C825F}" type="datetime1">
              <a:rPr lang="en-US" smtClean="0"/>
              <a:t>10/1/2024</a:t>
            </a:fld>
            <a:endParaRPr lang="en-US" dirty="0"/>
          </a:p>
        </p:txBody>
      </p:sp>
      <p:sp>
        <p:nvSpPr>
          <p:cNvPr id="6" name="Footer Placeholder 5"/>
          <p:cNvSpPr>
            <a:spLocks noGrp="1"/>
          </p:cNvSpPr>
          <p:nvPr>
            <p:ph type="ftr" sz="quarter" idx="11"/>
          </p:nvPr>
        </p:nvSpPr>
        <p:spPr/>
        <p:txBody>
          <a:bodyPr/>
          <a:lstStyle/>
          <a:p>
            <a:r>
              <a:rPr lang="en-US"/>
              <a:t>Lecture 3: Bringing Data into Data Warehouse</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930062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2BEBC2E-75C6-42BD-9960-B891FAC5FA70}" type="datetime1">
              <a:rPr lang="en-US" smtClean="0"/>
              <a:t>10/1/2024</a:t>
            </a:fld>
            <a:endParaRPr lang="en-US" dirty="0"/>
          </a:p>
        </p:txBody>
      </p:sp>
      <p:sp>
        <p:nvSpPr>
          <p:cNvPr id="6" name="Footer Placeholder 5"/>
          <p:cNvSpPr>
            <a:spLocks noGrp="1"/>
          </p:cNvSpPr>
          <p:nvPr>
            <p:ph type="ftr" sz="quarter" idx="11"/>
          </p:nvPr>
        </p:nvSpPr>
        <p:spPr/>
        <p:txBody>
          <a:bodyPr/>
          <a:lstStyle/>
          <a:p>
            <a:r>
              <a:rPr lang="en-US"/>
              <a:t>Lecture 3: Bringing Data into Data Warehouse</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095970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9FF58B4-6A79-4655-90B8-71E80AA66796}" type="datetime1">
              <a:rPr lang="en-US" smtClean="0"/>
              <a:t>10/1/2024</a:t>
            </a:fld>
            <a:endParaRPr lang="en-US" dirty="0"/>
          </a:p>
        </p:txBody>
      </p:sp>
      <p:sp>
        <p:nvSpPr>
          <p:cNvPr id="6" name="Footer Placeholder 5"/>
          <p:cNvSpPr>
            <a:spLocks noGrp="1"/>
          </p:cNvSpPr>
          <p:nvPr>
            <p:ph type="ftr" sz="quarter" idx="11"/>
          </p:nvPr>
        </p:nvSpPr>
        <p:spPr/>
        <p:txBody>
          <a:bodyPr/>
          <a:lstStyle/>
          <a:p>
            <a:r>
              <a:rPr lang="en-US"/>
              <a:t>Lecture 3: Bringing Data into Data Warehouse</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5371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5B0DB43-6941-4BDC-9A20-055C8BEB516D}" type="datetime1">
              <a:rPr lang="en-US" smtClean="0"/>
              <a:t>10/1/2024</a:t>
            </a:fld>
            <a:endParaRPr lang="en-US" dirty="0"/>
          </a:p>
        </p:txBody>
      </p:sp>
      <p:sp>
        <p:nvSpPr>
          <p:cNvPr id="4" name="Footer Placeholder 3"/>
          <p:cNvSpPr>
            <a:spLocks noGrp="1"/>
          </p:cNvSpPr>
          <p:nvPr>
            <p:ph type="ftr" sz="quarter" idx="11"/>
          </p:nvPr>
        </p:nvSpPr>
        <p:spPr/>
        <p:txBody>
          <a:bodyPr/>
          <a:lstStyle/>
          <a:p>
            <a:r>
              <a:rPr lang="en-US"/>
              <a:t>Lecture 3: Bringing Data into Data Warehouse</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3353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BDDD5D6-F6F3-4EEA-999D-1AE52486A10B}" type="datetime1">
              <a:rPr lang="en-US" smtClean="0"/>
              <a:t>10/1/2024</a:t>
            </a:fld>
            <a:endParaRPr lang="en-US" dirty="0"/>
          </a:p>
        </p:txBody>
      </p:sp>
      <p:sp>
        <p:nvSpPr>
          <p:cNvPr id="4" name="Footer Placeholder 3"/>
          <p:cNvSpPr>
            <a:spLocks noGrp="1"/>
          </p:cNvSpPr>
          <p:nvPr>
            <p:ph type="ftr" sz="quarter" idx="11"/>
          </p:nvPr>
        </p:nvSpPr>
        <p:spPr/>
        <p:txBody>
          <a:bodyPr/>
          <a:lstStyle/>
          <a:p>
            <a:r>
              <a:rPr lang="en-US"/>
              <a:t>Lecture 3: Bringing Data into Data Warehouse</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18472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E08267-D43C-4FE9-AFDB-13A833061D55}" type="datetime1">
              <a:rPr lang="en-US" smtClean="0"/>
              <a:t>10/1/2024</a:t>
            </a:fld>
            <a:endParaRPr lang="en-US" dirty="0"/>
          </a:p>
        </p:txBody>
      </p:sp>
      <p:sp>
        <p:nvSpPr>
          <p:cNvPr id="5" name="Footer Placeholder 4"/>
          <p:cNvSpPr>
            <a:spLocks noGrp="1"/>
          </p:cNvSpPr>
          <p:nvPr>
            <p:ph type="ftr" sz="quarter" idx="11"/>
          </p:nvPr>
        </p:nvSpPr>
        <p:spPr/>
        <p:txBody>
          <a:bodyPr/>
          <a:lstStyle/>
          <a:p>
            <a:r>
              <a:rPr lang="en-US"/>
              <a:t>Lecture 3: Bringing Data into Data Warehouse</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6896830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F629CF-BDC5-48CB-AE15-54A3D41F04A7}" type="datetime1">
              <a:rPr lang="en-US" smtClean="0"/>
              <a:t>10/1/2024</a:t>
            </a:fld>
            <a:endParaRPr lang="en-US" dirty="0"/>
          </a:p>
        </p:txBody>
      </p:sp>
      <p:sp>
        <p:nvSpPr>
          <p:cNvPr id="5" name="Footer Placeholder 4"/>
          <p:cNvSpPr>
            <a:spLocks noGrp="1"/>
          </p:cNvSpPr>
          <p:nvPr>
            <p:ph type="ftr" sz="quarter" idx="11"/>
          </p:nvPr>
        </p:nvSpPr>
        <p:spPr/>
        <p:txBody>
          <a:bodyPr/>
          <a:lstStyle/>
          <a:p>
            <a:r>
              <a:rPr lang="en-US"/>
              <a:t>Lecture 3: Bringing Data into Data Warehouse</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492361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fld id="{BD700424-52CA-44A6-A74C-0ACF9112EBA9}" type="datetime1">
              <a:rPr lang="en-US" smtClean="0"/>
              <a:t>10/1/2024</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r>
              <a:rPr lang="en-US"/>
              <a:t>Lecture 3: Bringing Data into Data Warehouse</a:t>
            </a:r>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45579627"/>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 id="2147483807" r:id="rId12"/>
    <p:sldLayoutId id="2147483808" r:id="rId13"/>
    <p:sldLayoutId id="2147483809" r:id="rId14"/>
    <p:sldLayoutId id="2147483810" r:id="rId15"/>
    <p:sldLayoutId id="2147483811" r:id="rId16"/>
    <p:sldLayoutId id="2147483812" r:id="rId17"/>
  </p:sldLayoutIdLst>
  <p:hf sldNum="0" hdr="0" dt="0"/>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freesvg.org/raseone-tv-3"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hyperlink" Target="https://freesvg.org/raseone-tv-3"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86F4A-8B55-8317-A7E4-D6C2D3CB9A87}"/>
              </a:ext>
            </a:extLst>
          </p:cNvPr>
          <p:cNvSpPr>
            <a:spLocks noGrp="1"/>
          </p:cNvSpPr>
          <p:nvPr>
            <p:ph type="ctrTitle"/>
          </p:nvPr>
        </p:nvSpPr>
        <p:spPr>
          <a:xfrm>
            <a:off x="1380644" y="292865"/>
            <a:ext cx="8567716" cy="1424800"/>
          </a:xfrm>
        </p:spPr>
        <p:txBody>
          <a:bodyPr>
            <a:noAutofit/>
          </a:bodyPr>
          <a:lstStyle/>
          <a:p>
            <a:pPr algn="ctr"/>
            <a:r>
              <a:rPr lang="en-US" sz="6000" b="1" dirty="0">
                <a:latin typeface="Poppins" panose="00000500000000000000" pitchFamily="2" charset="0"/>
                <a:cs typeface="Poppins" panose="00000500000000000000" pitchFamily="2" charset="0"/>
              </a:rPr>
              <a:t>Data warehousing</a:t>
            </a:r>
          </a:p>
        </p:txBody>
      </p:sp>
      <p:sp>
        <p:nvSpPr>
          <p:cNvPr id="4" name="Subtitle 2">
            <a:extLst>
              <a:ext uri="{FF2B5EF4-FFF2-40B4-BE49-F238E27FC236}">
                <a16:creationId xmlns:a16="http://schemas.microsoft.com/office/drawing/2014/main" id="{2C23A852-2322-54DE-AA28-DB05375671FB}"/>
              </a:ext>
            </a:extLst>
          </p:cNvPr>
          <p:cNvSpPr txBox="1">
            <a:spLocks/>
          </p:cNvSpPr>
          <p:nvPr/>
        </p:nvSpPr>
        <p:spPr>
          <a:xfrm>
            <a:off x="1859040" y="2974491"/>
            <a:ext cx="7320321"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ctr"/>
            <a:r>
              <a:rPr lang="en-US" sz="2800" b="1" dirty="0">
                <a:solidFill>
                  <a:schemeClr val="tx1"/>
                </a:solidFill>
                <a:latin typeface="Poppins" panose="00000500000000000000" pitchFamily="2" charset="0"/>
                <a:cs typeface="Poppins" panose="00000500000000000000" pitchFamily="2" charset="0"/>
              </a:rPr>
              <a:t>Emmanuel </a:t>
            </a:r>
            <a:r>
              <a:rPr lang="en-US" sz="2800" b="1" dirty="0" err="1">
                <a:solidFill>
                  <a:schemeClr val="tx1"/>
                </a:solidFill>
                <a:latin typeface="Poppins" panose="00000500000000000000" pitchFamily="2" charset="0"/>
                <a:cs typeface="Poppins" panose="00000500000000000000" pitchFamily="2" charset="0"/>
              </a:rPr>
              <a:t>Tandema</a:t>
            </a:r>
            <a:r>
              <a:rPr lang="en-US" sz="2800" b="1" dirty="0">
                <a:solidFill>
                  <a:schemeClr val="tx1"/>
                </a:solidFill>
                <a:latin typeface="Poppins" panose="00000500000000000000" pitchFamily="2" charset="0"/>
                <a:cs typeface="Poppins" panose="00000500000000000000" pitchFamily="2" charset="0"/>
              </a:rPr>
              <a:t> Valentino </a:t>
            </a:r>
            <a:r>
              <a:rPr lang="en-US" sz="2800" b="1" dirty="0" err="1">
                <a:solidFill>
                  <a:schemeClr val="tx1"/>
                </a:solidFill>
                <a:latin typeface="Poppins" panose="00000500000000000000" pitchFamily="2" charset="0"/>
                <a:cs typeface="Poppins" panose="00000500000000000000" pitchFamily="2" charset="0"/>
              </a:rPr>
              <a:t>Juma</a:t>
            </a:r>
            <a:endParaRPr lang="en-US" sz="2800" b="1" dirty="0">
              <a:solidFill>
                <a:schemeClr val="tx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86B8458E-EBC1-96A3-0A63-27EC766E25A2}"/>
              </a:ext>
            </a:extLst>
          </p:cNvPr>
          <p:cNvSpPr txBox="1">
            <a:spLocks/>
          </p:cNvSpPr>
          <p:nvPr/>
        </p:nvSpPr>
        <p:spPr>
          <a:xfrm>
            <a:off x="1810400" y="3563829"/>
            <a:ext cx="7571608" cy="550333"/>
          </a:xfrm>
          <a:prstGeom prst="rect">
            <a:avLst/>
          </a:prstGeom>
        </p:spPr>
        <p:txBody>
          <a:bodyPr vert="horz" lIns="91440" tIns="45720" rIns="91440" bIns="45720" rtlCol="0" anchor="t">
            <a:noAutofit/>
          </a:bodyPr>
          <a:lstStyle>
            <a:lvl1pPr marL="0" indent="0" algn="r"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None/>
              <a:defRPr sz="2400" kern="1200" cap="all" baseline="0">
                <a:solidFill>
                  <a:schemeClr val="bg1">
                    <a:lumMod val="50000"/>
                  </a:schemeClr>
                </a:solidFill>
                <a:effectLst/>
                <a:latin typeface="+mn-lt"/>
                <a:ea typeface="+mn-ea"/>
                <a:cs typeface="+mn-cs"/>
              </a:defRPr>
            </a:lvl1pPr>
            <a:lvl2pPr marL="457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2000" kern="1200" cap="all" baseline="0">
                <a:solidFill>
                  <a:schemeClr val="tx1"/>
                </a:solidFill>
                <a:effectLst/>
                <a:latin typeface="+mn-lt"/>
                <a:ea typeface="+mn-ea"/>
                <a:cs typeface="+mn-cs"/>
              </a:defRPr>
            </a:lvl2pPr>
            <a:lvl3pPr marL="914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800" kern="1200" cap="all" baseline="0">
                <a:solidFill>
                  <a:schemeClr val="tx1"/>
                </a:solidFill>
                <a:effectLst/>
                <a:latin typeface="+mn-lt"/>
                <a:ea typeface="+mn-ea"/>
                <a:cs typeface="+mn-cs"/>
              </a:defRPr>
            </a:lvl3pPr>
            <a:lvl4pPr marL="1371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4pPr>
            <a:lvl5pPr marL="18288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5pPr>
            <a:lvl6pPr marL="22860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6pPr>
            <a:lvl7pPr marL="27432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7pPr>
            <a:lvl8pPr marL="32004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8pPr>
            <a:lvl9pPr marL="3657600" indent="0" algn="ctr"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None/>
              <a:defRPr sz="1600" kern="1200" cap="all" baseline="0">
                <a:solidFill>
                  <a:schemeClr val="tx1"/>
                </a:solidFill>
                <a:effectLst/>
                <a:latin typeface="+mn-lt"/>
                <a:ea typeface="+mn-ea"/>
                <a:cs typeface="+mn-cs"/>
              </a:defRPr>
            </a:lvl9pPr>
          </a:lstStyle>
          <a:p>
            <a:pPr algn="l"/>
            <a:r>
              <a:rPr lang="en-US" sz="1800" b="1" dirty="0">
                <a:solidFill>
                  <a:schemeClr val="tx1"/>
                </a:solidFill>
                <a:latin typeface="Poppins" panose="00000500000000000000" pitchFamily="2" charset="0"/>
                <a:cs typeface="Poppins" panose="00000500000000000000" pitchFamily="2" charset="0"/>
              </a:rPr>
              <a:t>Uganda technology and management university (</a:t>
            </a:r>
            <a:r>
              <a:rPr lang="en-US" sz="1800" b="1" dirty="0" err="1">
                <a:solidFill>
                  <a:schemeClr val="tx1"/>
                </a:solidFill>
                <a:latin typeface="Poppins" panose="00000500000000000000" pitchFamily="2" charset="0"/>
                <a:cs typeface="Poppins" panose="00000500000000000000" pitchFamily="2" charset="0"/>
              </a:rPr>
              <a:t>Utamu</a:t>
            </a:r>
            <a:r>
              <a:rPr lang="en-US" sz="1800" b="1" dirty="0">
                <a:solidFill>
                  <a:schemeClr val="tx1"/>
                </a:solidFill>
                <a:latin typeface="Poppins" panose="00000500000000000000" pitchFamily="2" charset="0"/>
                <a:cs typeface="Poppins" panose="00000500000000000000" pitchFamily="2" charset="0"/>
              </a:rPr>
              <a:t>)</a:t>
            </a:r>
          </a:p>
        </p:txBody>
      </p:sp>
      <p:sp>
        <p:nvSpPr>
          <p:cNvPr id="8" name="Subtitle 2">
            <a:extLst>
              <a:ext uri="{FF2B5EF4-FFF2-40B4-BE49-F238E27FC236}">
                <a16:creationId xmlns:a16="http://schemas.microsoft.com/office/drawing/2014/main" id="{E00FC4BF-D4CB-E318-D482-86C0276DB035}"/>
              </a:ext>
            </a:extLst>
          </p:cNvPr>
          <p:cNvSpPr txBox="1">
            <a:spLocks/>
          </p:cNvSpPr>
          <p:nvPr/>
        </p:nvSpPr>
        <p:spPr>
          <a:xfrm>
            <a:off x="846310" y="1578688"/>
            <a:ext cx="9939806" cy="550333"/>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buNone/>
            </a:pPr>
            <a:r>
              <a:rPr lang="en-US" sz="3000" b="1" dirty="0">
                <a:latin typeface="Poppins" panose="00000500000000000000" pitchFamily="2" charset="0"/>
                <a:cs typeface="Poppins" panose="00000500000000000000" pitchFamily="2" charset="0"/>
              </a:rPr>
              <a:t>lecture 3: Bringing Data into Data Warehouse</a:t>
            </a:r>
          </a:p>
        </p:txBody>
      </p:sp>
    </p:spTree>
    <p:extLst>
      <p:ext uri="{BB962C8B-B14F-4D97-AF65-F5344CB8AC3E}">
        <p14:creationId xmlns:p14="http://schemas.microsoft.com/office/powerpoint/2010/main" val="12234695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cap="none" dirty="0" smtClean="0">
                <a:solidFill>
                  <a:srgbClr val="262626"/>
                </a:solidFill>
                <a:latin typeface="Poppins" panose="00000500000000000000" pitchFamily="2" charset="0"/>
                <a:cs typeface="Poppins" panose="00000500000000000000" pitchFamily="2" charset="0"/>
              </a:rPr>
              <a:t>Data Warehousing Architecture</a:t>
            </a:r>
          </a:p>
          <a:p>
            <a:pPr lvl="2">
              <a:lnSpc>
                <a:spcPct val="150000"/>
              </a:lnSpc>
              <a:buFont typeface="Wingdings" panose="05000000000000000000" pitchFamily="2" charset="2"/>
              <a:buChar char="§"/>
            </a:pPr>
            <a:r>
              <a:rPr lang="en-US" sz="2000" cap="none" dirty="0" smtClean="0">
                <a:solidFill>
                  <a:srgbClr val="262626"/>
                </a:solidFill>
                <a:latin typeface="Poppins" panose="00000500000000000000" pitchFamily="2" charset="0"/>
                <a:cs typeface="Poppins" panose="00000500000000000000" pitchFamily="2" charset="0"/>
              </a:rPr>
              <a:t>Types and features </a:t>
            </a:r>
            <a:r>
              <a:rPr lang="en-US" sz="2000" cap="none" dirty="0">
                <a:solidFill>
                  <a:srgbClr val="262626"/>
                </a:solidFill>
                <a:latin typeface="Poppins" panose="00000500000000000000" pitchFamily="2" charset="0"/>
                <a:cs typeface="Poppins" panose="00000500000000000000" pitchFamily="2" charset="0"/>
              </a:rPr>
              <a:t>of data warehouse </a:t>
            </a:r>
            <a:r>
              <a:rPr lang="en-US" sz="2000" cap="none" dirty="0" smtClean="0">
                <a:solidFill>
                  <a:srgbClr val="262626"/>
                </a:solidFill>
                <a:latin typeface="Poppins" panose="00000500000000000000" pitchFamily="2" charset="0"/>
                <a:cs typeface="Poppins" panose="00000500000000000000" pitchFamily="2" charset="0"/>
              </a:rPr>
              <a:t>architecture</a:t>
            </a:r>
          </a:p>
          <a:p>
            <a:pPr lvl="2">
              <a:lnSpc>
                <a:spcPct val="150000"/>
              </a:lnSpc>
              <a:buFont typeface="Wingdings" panose="05000000000000000000" pitchFamily="2" charset="2"/>
              <a:buChar char="§"/>
            </a:pPr>
            <a:r>
              <a:rPr lang="en-US" sz="2000" cap="none" dirty="0" smtClean="0">
                <a:solidFill>
                  <a:srgbClr val="262626"/>
                </a:solidFill>
                <a:latin typeface="Poppins" panose="00000500000000000000" pitchFamily="2" charset="0"/>
                <a:cs typeface="Poppins" panose="00000500000000000000" pitchFamily="2" charset="0"/>
              </a:rPr>
              <a:t>Components </a:t>
            </a:r>
            <a:r>
              <a:rPr lang="en-US" sz="2000" cap="none" dirty="0">
                <a:solidFill>
                  <a:srgbClr val="262626"/>
                </a:solidFill>
                <a:latin typeface="Poppins" panose="00000500000000000000" pitchFamily="2" charset="0"/>
                <a:cs typeface="Poppins" panose="00000500000000000000" pitchFamily="2" charset="0"/>
              </a:rPr>
              <a:t>of data </a:t>
            </a:r>
            <a:r>
              <a:rPr lang="en-US" sz="2000" cap="none" dirty="0" smtClean="0">
                <a:solidFill>
                  <a:srgbClr val="262626"/>
                </a:solidFill>
                <a:latin typeface="Poppins" panose="00000500000000000000" pitchFamily="2" charset="0"/>
                <a:cs typeface="Poppins" panose="00000500000000000000" pitchFamily="2" charset="0"/>
              </a:rPr>
              <a:t>warehouse</a:t>
            </a:r>
          </a:p>
          <a:p>
            <a:pPr lvl="2">
              <a:lnSpc>
                <a:spcPct val="150000"/>
              </a:lnSpc>
              <a:buFont typeface="Wingdings" panose="05000000000000000000" pitchFamily="2" charset="2"/>
              <a:buChar char="§"/>
            </a:pPr>
            <a:r>
              <a:rPr lang="en-US" sz="2000" cap="none" dirty="0" smtClean="0">
                <a:solidFill>
                  <a:srgbClr val="262626"/>
                </a:solidFill>
                <a:latin typeface="Poppins" panose="00000500000000000000" pitchFamily="2" charset="0"/>
                <a:cs typeface="Poppins" panose="00000500000000000000" pitchFamily="2" charset="0"/>
              </a:rPr>
              <a:t>Data </a:t>
            </a:r>
            <a:r>
              <a:rPr lang="en-US" sz="2000" cap="none" dirty="0">
                <a:solidFill>
                  <a:srgbClr val="262626"/>
                </a:solidFill>
                <a:latin typeface="Poppins" panose="00000500000000000000" pitchFamily="2" charset="0"/>
                <a:cs typeface="Poppins" panose="00000500000000000000" pitchFamily="2" charset="0"/>
              </a:rPr>
              <a:t>warehouse design </a:t>
            </a:r>
            <a:r>
              <a:rPr lang="en-US" sz="2000" cap="none" dirty="0" smtClean="0">
                <a:solidFill>
                  <a:srgbClr val="262626"/>
                </a:solidFill>
                <a:latin typeface="Poppins" panose="00000500000000000000" pitchFamily="2" charset="0"/>
                <a:cs typeface="Poppins" panose="00000500000000000000" pitchFamily="2" charset="0"/>
              </a:rPr>
              <a:t>approach</a:t>
            </a:r>
          </a:p>
          <a:p>
            <a:pPr lvl="2">
              <a:lnSpc>
                <a:spcPct val="150000"/>
              </a:lnSpc>
              <a:buFont typeface="Wingdings" panose="05000000000000000000" pitchFamily="2" charset="2"/>
              <a:buChar char="§"/>
            </a:pPr>
            <a:r>
              <a:rPr lang="en-US" sz="2000" cap="none" dirty="0" smtClean="0">
                <a:solidFill>
                  <a:srgbClr val="262626"/>
                </a:solidFill>
                <a:latin typeface="Poppins" panose="00000500000000000000" pitchFamily="2" charset="0"/>
                <a:cs typeface="Poppins" panose="00000500000000000000" pitchFamily="2" charset="0"/>
              </a:rPr>
              <a:t>Principles </a:t>
            </a:r>
            <a:r>
              <a:rPr lang="en-US" sz="2000" cap="none" dirty="0">
                <a:solidFill>
                  <a:srgbClr val="262626"/>
                </a:solidFill>
                <a:latin typeface="Poppins" panose="00000500000000000000" pitchFamily="2" charset="0"/>
                <a:cs typeface="Poppins" panose="00000500000000000000" pitchFamily="2" charset="0"/>
              </a:rPr>
              <a:t>of data </a:t>
            </a:r>
            <a:r>
              <a:rPr lang="en-US" sz="2000" cap="none" dirty="0" smtClean="0">
                <a:solidFill>
                  <a:srgbClr val="262626"/>
                </a:solidFill>
                <a:latin typeface="Poppins" panose="00000500000000000000" pitchFamily="2" charset="0"/>
                <a:cs typeface="Poppins" panose="00000500000000000000" pitchFamily="2" charset="0"/>
              </a:rPr>
              <a:t>warehousing</a:t>
            </a:r>
          </a:p>
          <a:p>
            <a:pPr lvl="2">
              <a:lnSpc>
                <a:spcPct val="150000"/>
              </a:lnSpc>
              <a:buFont typeface="Wingdings" panose="05000000000000000000" pitchFamily="2" charset="2"/>
              <a:buChar char="§"/>
            </a:pPr>
            <a:r>
              <a:rPr lang="en-US" sz="2000" cap="none" dirty="0">
                <a:solidFill>
                  <a:srgbClr val="262626"/>
                </a:solidFill>
                <a:latin typeface="Poppins" panose="00000500000000000000" pitchFamily="2" charset="0"/>
                <a:cs typeface="Poppins" panose="00000500000000000000" pitchFamily="2" charset="0"/>
              </a:rPr>
              <a:t>Data mart</a:t>
            </a: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EFE6E5DA-9FAC-6E05-F8A9-E8D5CF9BAF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smtClean="0">
                <a:latin typeface="Poppins" panose="00000500000000000000" pitchFamily="2" charset="0"/>
                <a:cs typeface="Poppins" panose="00000500000000000000" pitchFamily="2" charset="0"/>
              </a:rPr>
              <a:t>Recap of lecture 2</a:t>
            </a:r>
            <a:endParaRPr lang="en-US" sz="3600" b="1" cap="none" dirty="0">
              <a:latin typeface="Poppins" panose="00000500000000000000" pitchFamily="2" charset="0"/>
              <a:cs typeface="Poppins" panose="00000500000000000000" pitchFamily="2" charset="0"/>
            </a:endParaRP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5" name="Footer Placeholder 3">
            <a:extLst>
              <a:ext uri="{FF2B5EF4-FFF2-40B4-BE49-F238E27FC236}">
                <a16:creationId xmlns:a16="http://schemas.microsoft.com/office/drawing/2014/main" id="{7528F5A7-BD80-A986-68AE-1348237C9842}"/>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5179317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This lecture o</a:t>
            </a:r>
            <a:r>
              <a:rPr lang="en-US" sz="2000" b="0" i="0" cap="none" dirty="0">
                <a:solidFill>
                  <a:srgbClr val="262626"/>
                </a:solidFill>
                <a:effectLst/>
                <a:latin typeface="Poppins" panose="00000500000000000000" pitchFamily="2" charset="0"/>
                <a:cs typeface="Poppins" panose="00000500000000000000" pitchFamily="2" charset="0"/>
              </a:rPr>
              <a:t>ffers a comprehensive introduction to the essential concepts and processes of ETL </a:t>
            </a:r>
            <a:r>
              <a:rPr lang="en-US" sz="2000" b="0" i="0" cap="none" dirty="0" smtClean="0">
                <a:solidFill>
                  <a:srgbClr val="262626"/>
                </a:solidFill>
                <a:effectLst/>
                <a:latin typeface="Poppins" panose="00000500000000000000" pitchFamily="2" charset="0"/>
                <a:cs typeface="Poppins" panose="00000500000000000000" pitchFamily="2" charset="0"/>
              </a:rPr>
              <a:t>in </a:t>
            </a:r>
            <a:r>
              <a:rPr lang="en-US" sz="2000" b="0" i="0" cap="none" dirty="0">
                <a:solidFill>
                  <a:srgbClr val="262626"/>
                </a:solidFill>
                <a:effectLst/>
                <a:latin typeface="Poppins" panose="00000500000000000000" pitchFamily="2" charset="0"/>
                <a:cs typeface="Poppins" panose="00000500000000000000" pitchFamily="2" charset="0"/>
              </a:rPr>
              <a:t>data warehousing. </a:t>
            </a: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Learners will explore the details of data extraction, understanding how to collect relevant information from diverse source systems while ensuring data quality.</a:t>
            </a:r>
          </a:p>
          <a:p>
            <a:pPr algn="l">
              <a:lnSpc>
                <a:spcPct val="150000"/>
              </a:lnSpc>
            </a:pPr>
            <a:r>
              <a:rPr lang="en-US" cap="none" dirty="0">
                <a:solidFill>
                  <a:srgbClr val="262626"/>
                </a:solidFill>
                <a:latin typeface="Poppins" panose="00000500000000000000" pitchFamily="2" charset="0"/>
                <a:cs typeface="Poppins" panose="00000500000000000000" pitchFamily="2" charset="0"/>
              </a:rPr>
              <a:t>Learners</a:t>
            </a:r>
            <a:r>
              <a:rPr lang="en-US" b="0" i="0" cap="none" dirty="0">
                <a:solidFill>
                  <a:srgbClr val="262626"/>
                </a:solidFill>
                <a:effectLst/>
                <a:latin typeface="Poppins" panose="00000500000000000000" pitchFamily="2" charset="0"/>
                <a:cs typeface="Poppins" panose="00000500000000000000" pitchFamily="2" charset="0"/>
              </a:rPr>
              <a:t> will also gain familiarity with popular ETL tools and technologies, learning how to select the right tools based on organizational needs. </a:t>
            </a: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The lecture will introduce the </a:t>
            </a:r>
            <a:r>
              <a:rPr lang="en-US" b="0" i="0" cap="none" dirty="0" smtClean="0">
                <a:solidFill>
                  <a:srgbClr val="262626"/>
                </a:solidFill>
                <a:effectLst/>
                <a:latin typeface="Poppins" panose="00000500000000000000" pitchFamily="2" charset="0"/>
                <a:cs typeface="Poppins" panose="00000500000000000000" pitchFamily="2" charset="0"/>
              </a:rPr>
              <a:t>ELT </a:t>
            </a:r>
            <a:r>
              <a:rPr lang="en-US" b="0" i="0" cap="none" dirty="0">
                <a:solidFill>
                  <a:srgbClr val="262626"/>
                </a:solidFill>
                <a:effectLst/>
                <a:latin typeface="Poppins" panose="00000500000000000000" pitchFamily="2" charset="0"/>
                <a:cs typeface="Poppins" panose="00000500000000000000" pitchFamily="2" charset="0"/>
              </a:rPr>
              <a:t>approach and compare it to traditional ETL processes.</a:t>
            </a: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EFE6E5DA-9FAC-6E05-F8A9-E8D5CF9BAF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5" name="Footer Placeholder 3">
            <a:extLst>
              <a:ext uri="{FF2B5EF4-FFF2-40B4-BE49-F238E27FC236}">
                <a16:creationId xmlns:a16="http://schemas.microsoft.com/office/drawing/2014/main" id="{7528F5A7-BD80-A986-68AE-1348237C9842}"/>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70048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87549" y="1064710"/>
            <a:ext cx="11585642" cy="4402235"/>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cap="none" dirty="0">
                <a:solidFill>
                  <a:srgbClr val="262626"/>
                </a:solidFill>
                <a:latin typeface="Poppins" panose="00000500000000000000" pitchFamily="2" charset="0"/>
                <a:cs typeface="Poppins" panose="00000500000000000000" pitchFamily="2" charset="0"/>
              </a:rPr>
              <a:t>Learners will explore the </a:t>
            </a:r>
            <a:r>
              <a:rPr lang="en-US" b="0" i="0" cap="none" dirty="0">
                <a:solidFill>
                  <a:srgbClr val="262626"/>
                </a:solidFill>
                <a:effectLst/>
                <a:latin typeface="Poppins" panose="00000500000000000000" pitchFamily="2" charset="0"/>
                <a:cs typeface="Poppins" panose="00000500000000000000" pitchFamily="2" charset="0"/>
              </a:rPr>
              <a:t>role of the staging area in data warehouse along with real-world case studies and practical applications to reinforce learning.</a:t>
            </a: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This course is ideal for learners looking to enhance their understanding of data integration and management within the context of data warehousing.</a:t>
            </a:r>
          </a:p>
          <a:p>
            <a:pPr algn="l">
              <a:lnSpc>
                <a:spcPct val="150000"/>
              </a:lnSpc>
            </a:pPr>
            <a:r>
              <a:rPr lang="en-US" b="0" i="0" cap="none" dirty="0">
                <a:solidFill>
                  <a:srgbClr val="262626"/>
                </a:solidFill>
                <a:effectLst/>
                <a:latin typeface="Poppins" panose="00000500000000000000" pitchFamily="2" charset="0"/>
                <a:cs typeface="Poppins" panose="00000500000000000000" pitchFamily="2" charset="0"/>
              </a:rPr>
              <a:t>By the end of the lecture, </a:t>
            </a:r>
            <a:r>
              <a:rPr lang="en-US" cap="none" dirty="0">
                <a:solidFill>
                  <a:srgbClr val="262626"/>
                </a:solidFill>
                <a:latin typeface="Poppins" panose="00000500000000000000" pitchFamily="2" charset="0"/>
                <a:cs typeface="Poppins" panose="00000500000000000000" pitchFamily="2" charset="0"/>
              </a:rPr>
              <a:t>learner</a:t>
            </a:r>
            <a:r>
              <a:rPr lang="en-US" b="0" i="0" cap="none" dirty="0">
                <a:solidFill>
                  <a:srgbClr val="262626"/>
                </a:solidFill>
                <a:effectLst/>
                <a:latin typeface="Poppins" panose="00000500000000000000" pitchFamily="2" charset="0"/>
                <a:cs typeface="Poppins" panose="00000500000000000000" pitchFamily="2" charset="0"/>
              </a:rPr>
              <a:t>s will be equipped with the knowledge and skills necessary to design and implement effective ETL processes, enabling them to contribute meaningfully to data management strategies.</a:t>
            </a:r>
            <a:endParaRPr lang="en-US" sz="2000" b="0" i="0" cap="none" dirty="0">
              <a:solidFill>
                <a:srgbClr val="262626"/>
              </a:solidFill>
              <a:effectLst/>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EFE6E5DA-9FAC-6E05-F8A9-E8D5CF9BAF8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Overview</a:t>
            </a:r>
          </a:p>
        </p:txBody>
      </p:sp>
      <p:cxnSp>
        <p:nvCxnSpPr>
          <p:cNvPr id="6" name="Straight Connector 5">
            <a:extLst>
              <a:ext uri="{FF2B5EF4-FFF2-40B4-BE49-F238E27FC236}">
                <a16:creationId xmlns:a16="http://schemas.microsoft.com/office/drawing/2014/main" id="{DDF86AAC-E378-9BE1-5A67-F11DFA230C35}"/>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5" name="Footer Placeholder 3">
            <a:extLst>
              <a:ext uri="{FF2B5EF4-FFF2-40B4-BE49-F238E27FC236}">
                <a16:creationId xmlns:a16="http://schemas.microsoft.com/office/drawing/2014/main" id="{7528F5A7-BD80-A986-68AE-1348237C9842}"/>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893300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a:solidFill>
                  <a:srgbClr val="262626"/>
                </a:solidFill>
                <a:latin typeface="Poppins" panose="00000500000000000000" pitchFamily="2" charset="0"/>
                <a:cs typeface="Poppins" panose="00000500000000000000" pitchFamily="2" charset="0"/>
              </a:rPr>
              <a:t>Upon completing this lecture learners will,</a:t>
            </a:r>
            <a:endParaRPr lang="en-US" b="0" i="0" cap="none" dirty="0">
              <a:solidFill>
                <a:srgbClr val="262626"/>
              </a:solidFill>
              <a:effectLst/>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Understand the fundamentals of ETL </a:t>
            </a:r>
            <a:r>
              <a:rPr lang="en-US" sz="2000" b="0" i="0" cap="none" dirty="0" smtClean="0">
                <a:solidFill>
                  <a:srgbClr val="262626"/>
                </a:solidFill>
                <a:effectLst/>
                <a:latin typeface="Poppins" panose="00000500000000000000" pitchFamily="2" charset="0"/>
                <a:cs typeface="Poppins" panose="00000500000000000000" pitchFamily="2" charset="0"/>
              </a:rPr>
              <a:t>processes</a:t>
            </a:r>
            <a:r>
              <a:rPr lang="en-US" sz="2000" b="0" i="0" cap="none" dirty="0">
                <a:solidFill>
                  <a:srgbClr val="262626"/>
                </a:solidFill>
                <a:effectLst/>
                <a:latin typeface="Poppins" panose="00000500000000000000" pitchFamily="2" charset="0"/>
                <a:cs typeface="Poppins" panose="00000500000000000000" pitchFamily="2" charset="0"/>
              </a:rPr>
              <a:t>.</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Learn how to effectively extract data </a:t>
            </a:r>
            <a:r>
              <a:rPr lang="en-US" sz="2000" b="0" i="0" cap="none" dirty="0" smtClean="0">
                <a:solidFill>
                  <a:srgbClr val="262626"/>
                </a:solidFill>
                <a:effectLst/>
                <a:latin typeface="Poppins" panose="00000500000000000000" pitchFamily="2" charset="0"/>
                <a:cs typeface="Poppins" panose="00000500000000000000" pitchFamily="2" charset="0"/>
              </a:rPr>
              <a:t>from </a:t>
            </a:r>
            <a:r>
              <a:rPr lang="en-US" sz="2000" b="0" i="0" cap="none" dirty="0">
                <a:solidFill>
                  <a:srgbClr val="262626"/>
                </a:solidFill>
                <a:effectLst/>
                <a:latin typeface="Poppins" panose="00000500000000000000" pitchFamily="2" charset="0"/>
                <a:cs typeface="Poppins" panose="00000500000000000000" pitchFamily="2" charset="0"/>
              </a:rPr>
              <a:t>source systems and prepare it for analysis.</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Gain insights into data transformation techniques and their importance in data warehousing.</a:t>
            </a:r>
          </a:p>
          <a:p>
            <a:pPr lvl="1">
              <a:lnSpc>
                <a:spcPct val="150000"/>
              </a:lnSpc>
              <a:buFont typeface="Wingdings" panose="05000000000000000000" pitchFamily="2" charset="2"/>
              <a:buChar char="§"/>
            </a:pPr>
            <a:r>
              <a:rPr lang="en-US" sz="2000" cap="none" dirty="0" smtClean="0">
                <a:solidFill>
                  <a:srgbClr val="262626"/>
                </a:solidFill>
                <a:latin typeface="Poppins" panose="00000500000000000000" pitchFamily="2" charset="0"/>
                <a:cs typeface="Poppins" panose="00000500000000000000" pitchFamily="2" charset="0"/>
              </a:rPr>
              <a:t>Understand the</a:t>
            </a:r>
            <a:r>
              <a:rPr lang="en-US" sz="2000" b="0" i="0" cap="none" dirty="0" smtClean="0">
                <a:solidFill>
                  <a:srgbClr val="262626"/>
                </a:solidFill>
                <a:effectLst/>
                <a:latin typeface="Poppins" panose="00000500000000000000" pitchFamily="2" charset="0"/>
                <a:cs typeface="Poppins" panose="00000500000000000000" pitchFamily="2" charset="0"/>
              </a:rPr>
              <a:t> </a:t>
            </a:r>
            <a:r>
              <a:rPr lang="en-US" sz="2000" b="0" i="0" cap="none" dirty="0">
                <a:solidFill>
                  <a:srgbClr val="262626"/>
                </a:solidFill>
                <a:effectLst/>
                <a:latin typeface="Poppins" panose="00000500000000000000" pitchFamily="2" charset="0"/>
                <a:cs typeface="Poppins" panose="00000500000000000000" pitchFamily="2" charset="0"/>
              </a:rPr>
              <a:t>different data loading strategies and their applications in a data warehouse.</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Understand the role of the staging area in the ETL process, including its functions in ensuring data accuracy and consistency before final loading.</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Learning Objectives</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4CEB727C-7A04-7D2A-4655-01780D22795B}"/>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0754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3A45438-65C1-267F-27B0-6C4950BD7A6C}"/>
              </a:ext>
            </a:extLst>
          </p:cNvPr>
          <p:cNvSpPr txBox="1">
            <a:spLocks/>
          </p:cNvSpPr>
          <p:nvPr/>
        </p:nvSpPr>
        <p:spPr>
          <a:xfrm>
            <a:off x="9728" y="1020555"/>
            <a:ext cx="11682919" cy="459230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ETL stands for </a:t>
            </a:r>
            <a:r>
              <a:rPr lang="en-US" b="0" i="0" cap="none" dirty="0" smtClean="0">
                <a:solidFill>
                  <a:srgbClr val="262626"/>
                </a:solidFill>
                <a:effectLst/>
                <a:latin typeface="Poppins" panose="00000500000000000000" pitchFamily="2" charset="0"/>
                <a:cs typeface="Poppins" panose="00000500000000000000" pitchFamily="2" charset="0"/>
              </a:rPr>
              <a:t>extract, transform, </a:t>
            </a:r>
            <a:r>
              <a:rPr lang="en-US" b="0" i="0" cap="none" dirty="0">
                <a:solidFill>
                  <a:srgbClr val="262626"/>
                </a:solidFill>
                <a:effectLst/>
                <a:latin typeface="Poppins" panose="00000500000000000000" pitchFamily="2" charset="0"/>
                <a:cs typeface="Poppins" panose="00000500000000000000" pitchFamily="2" charset="0"/>
              </a:rPr>
              <a:t>and </a:t>
            </a:r>
            <a:r>
              <a:rPr lang="en-US" b="0" i="0" cap="none" dirty="0" smtClean="0">
                <a:solidFill>
                  <a:srgbClr val="262626"/>
                </a:solidFill>
                <a:effectLst/>
                <a:latin typeface="Poppins" panose="00000500000000000000" pitchFamily="2" charset="0"/>
                <a:cs typeface="Poppins" panose="00000500000000000000" pitchFamily="2" charset="0"/>
              </a:rPr>
              <a:t>load.</a:t>
            </a:r>
            <a:endParaRPr lang="en-US" b="0" i="0" cap="none" dirty="0">
              <a:solidFill>
                <a:srgbClr val="262626"/>
              </a:solidFill>
              <a:effectLst/>
              <a:latin typeface="Poppins" panose="00000500000000000000" pitchFamily="2" charset="0"/>
              <a:cs typeface="Poppins" panose="00000500000000000000" pitchFamily="2" charset="0"/>
            </a:endParaRP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It is the process of extracting information from source systems and bringing it into the data warehouse.</a:t>
            </a:r>
          </a:p>
          <a:p>
            <a:pPr algn="l">
              <a:lnSpc>
                <a:spcPct val="150000"/>
              </a:lnSpc>
              <a:buFont typeface="Arial" panose="020B0604020202020204" pitchFamily="34" charset="0"/>
              <a:buChar char="•"/>
            </a:pPr>
            <a:r>
              <a:rPr lang="en-US" b="0" i="0" cap="none" dirty="0">
                <a:solidFill>
                  <a:srgbClr val="262626"/>
                </a:solidFill>
                <a:effectLst/>
                <a:latin typeface="Poppins" panose="00000500000000000000" pitchFamily="2" charset="0"/>
                <a:cs typeface="Poppins" panose="00000500000000000000" pitchFamily="2" charset="0"/>
              </a:rPr>
              <a:t>In this ETL process, data from the various source systems are extracted, transformed, and finally loaded into the data warehouse</a:t>
            </a:r>
          </a:p>
          <a:p>
            <a:pPr algn="l">
              <a:lnSpc>
                <a:spcPct val="150000"/>
              </a:lnSpc>
              <a:buFont typeface="Arial" panose="020B0604020202020204" pitchFamily="34" charset="0"/>
              <a:buChar char="•"/>
            </a:pPr>
            <a:r>
              <a:rPr lang="en-US" b="0" i="0" cap="none" dirty="0">
                <a:solidFill>
                  <a:srgbClr val="333333"/>
                </a:solidFill>
                <a:effectLst/>
                <a:latin typeface="Poppins" panose="00000500000000000000" pitchFamily="2" charset="0"/>
                <a:cs typeface="Poppins" panose="00000500000000000000" pitchFamily="2" charset="0"/>
              </a:rPr>
              <a:t> </a:t>
            </a:r>
            <a:r>
              <a:rPr lang="en-US" b="0" i="0" cap="none" dirty="0">
                <a:solidFill>
                  <a:srgbClr val="262626"/>
                </a:solidFill>
                <a:effectLst/>
                <a:latin typeface="Poppins" panose="00000500000000000000" pitchFamily="2" charset="0"/>
                <a:cs typeface="Poppins" panose="00000500000000000000" pitchFamily="2" charset="0"/>
              </a:rPr>
              <a:t> Extract, transform, and load (ETL) processes organize raw datasets into a format and structure that makes them easier to analyze, leading to more valuable insights. For instance, marketing teams can combine CRM data with customer feedback from social media to analyze consumer behavior.</a:t>
            </a:r>
          </a:p>
        </p:txBody>
      </p:sp>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Introduction To ETL</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4CEB727C-7A04-7D2A-4655-01780D22795B}"/>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1802995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706AB75A-3E58-7EDA-8DA9-BDCE518D2CA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Introduction To ETL</a:t>
            </a:r>
          </a:p>
        </p:txBody>
      </p:sp>
      <p:cxnSp>
        <p:nvCxnSpPr>
          <p:cNvPr id="11" name="Straight Connector 10">
            <a:extLst>
              <a:ext uri="{FF2B5EF4-FFF2-40B4-BE49-F238E27FC236}">
                <a16:creationId xmlns:a16="http://schemas.microsoft.com/office/drawing/2014/main" id="{A54644F8-DF75-8A2F-9793-339D3F666A0F}"/>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4CEB727C-7A04-7D2A-4655-01780D22795B}"/>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
        <p:nvSpPr>
          <p:cNvPr id="4" name="Flowchart: Magnetic Disk 3">
            <a:extLst>
              <a:ext uri="{FF2B5EF4-FFF2-40B4-BE49-F238E27FC236}">
                <a16:creationId xmlns:a16="http://schemas.microsoft.com/office/drawing/2014/main" id="{A12A9965-6B5C-9E4F-375F-AB56EE4DEDD6}"/>
              </a:ext>
            </a:extLst>
          </p:cNvPr>
          <p:cNvSpPr/>
          <p:nvPr/>
        </p:nvSpPr>
        <p:spPr>
          <a:xfrm>
            <a:off x="411585" y="1831571"/>
            <a:ext cx="924128" cy="666345"/>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Poppins" panose="00000500000000000000" pitchFamily="2" charset="0"/>
                <a:cs typeface="Poppins" panose="00000500000000000000" pitchFamily="2" charset="0"/>
              </a:rPr>
              <a:t>ERP</a:t>
            </a:r>
          </a:p>
        </p:txBody>
      </p:sp>
      <p:grpSp>
        <p:nvGrpSpPr>
          <p:cNvPr id="5" name="Group 4">
            <a:extLst>
              <a:ext uri="{FF2B5EF4-FFF2-40B4-BE49-F238E27FC236}">
                <a16:creationId xmlns:a16="http://schemas.microsoft.com/office/drawing/2014/main" id="{BF4C1F5A-14D2-7868-97DB-D19E5D60C9E0}"/>
              </a:ext>
            </a:extLst>
          </p:cNvPr>
          <p:cNvGrpSpPr/>
          <p:nvPr/>
        </p:nvGrpSpPr>
        <p:grpSpPr>
          <a:xfrm>
            <a:off x="2715724" y="2706723"/>
            <a:ext cx="924128" cy="1047752"/>
            <a:chOff x="2947479" y="3872823"/>
            <a:chExt cx="924128" cy="1047752"/>
          </a:xfrm>
          <a:solidFill>
            <a:schemeClr val="accent2">
              <a:lumMod val="40000"/>
              <a:lumOff val="60000"/>
            </a:schemeClr>
          </a:solidFill>
        </p:grpSpPr>
        <p:sp>
          <p:nvSpPr>
            <p:cNvPr id="6" name="Flowchart: Magnetic Disk 5">
              <a:extLst>
                <a:ext uri="{FF2B5EF4-FFF2-40B4-BE49-F238E27FC236}">
                  <a16:creationId xmlns:a16="http://schemas.microsoft.com/office/drawing/2014/main" id="{FC2852E9-0D46-0CCA-7F45-23EB257A1607}"/>
                </a:ext>
              </a:extLst>
            </p:cNvPr>
            <p:cNvSpPr/>
            <p:nvPr/>
          </p:nvSpPr>
          <p:spPr>
            <a:xfrm>
              <a:off x="2947479" y="4631987"/>
              <a:ext cx="924128" cy="288588"/>
            </a:xfrm>
            <a:prstGeom prst="flowChartMagneticDisk">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7" name="Flowchart: Magnetic Disk 6">
              <a:extLst>
                <a:ext uri="{FF2B5EF4-FFF2-40B4-BE49-F238E27FC236}">
                  <a16:creationId xmlns:a16="http://schemas.microsoft.com/office/drawing/2014/main" id="{2A06316E-08FC-7821-B315-45F0F5A203B8}"/>
                </a:ext>
              </a:extLst>
            </p:cNvPr>
            <p:cNvSpPr/>
            <p:nvPr/>
          </p:nvSpPr>
          <p:spPr>
            <a:xfrm>
              <a:off x="2947479" y="4443108"/>
              <a:ext cx="924128" cy="288589"/>
            </a:xfrm>
            <a:prstGeom prst="flowChartMagneticDisk">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8" name="Flowchart: Magnetic Disk 7">
              <a:extLst>
                <a:ext uri="{FF2B5EF4-FFF2-40B4-BE49-F238E27FC236}">
                  <a16:creationId xmlns:a16="http://schemas.microsoft.com/office/drawing/2014/main" id="{A9EE9BA4-572B-A327-C65F-A43B2F75EB7E}"/>
                </a:ext>
              </a:extLst>
            </p:cNvPr>
            <p:cNvSpPr/>
            <p:nvPr/>
          </p:nvSpPr>
          <p:spPr>
            <a:xfrm>
              <a:off x="2947479" y="4255850"/>
              <a:ext cx="924128" cy="288588"/>
            </a:xfrm>
            <a:prstGeom prst="flowChartMagneticDisk">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10" name="Flowchart: Magnetic Disk 9">
              <a:extLst>
                <a:ext uri="{FF2B5EF4-FFF2-40B4-BE49-F238E27FC236}">
                  <a16:creationId xmlns:a16="http://schemas.microsoft.com/office/drawing/2014/main" id="{CE15589B-DC82-8E8C-E92C-790289765F7B}"/>
                </a:ext>
              </a:extLst>
            </p:cNvPr>
            <p:cNvSpPr/>
            <p:nvPr/>
          </p:nvSpPr>
          <p:spPr>
            <a:xfrm>
              <a:off x="2947479" y="4066971"/>
              <a:ext cx="924128" cy="288589"/>
            </a:xfrm>
            <a:prstGeom prst="flowChartMagneticDisk">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12" name="Flowchart: Magnetic Disk 11">
              <a:extLst>
                <a:ext uri="{FF2B5EF4-FFF2-40B4-BE49-F238E27FC236}">
                  <a16:creationId xmlns:a16="http://schemas.microsoft.com/office/drawing/2014/main" id="{8DF6C05C-0A21-BEAB-2DEF-25A28BE6942B}"/>
                </a:ext>
              </a:extLst>
            </p:cNvPr>
            <p:cNvSpPr/>
            <p:nvPr/>
          </p:nvSpPr>
          <p:spPr>
            <a:xfrm>
              <a:off x="2947479" y="3872823"/>
              <a:ext cx="924128" cy="288588"/>
            </a:xfrm>
            <a:prstGeom prst="flowChartMagneticDisk">
              <a:avLst/>
            </a:prstGeom>
            <a:gr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grpSp>
      <p:cxnSp>
        <p:nvCxnSpPr>
          <p:cNvPr id="13" name="Straight Arrow Connector 12">
            <a:extLst>
              <a:ext uri="{FF2B5EF4-FFF2-40B4-BE49-F238E27FC236}">
                <a16:creationId xmlns:a16="http://schemas.microsoft.com/office/drawing/2014/main" id="{BC8CE3B4-A21F-451D-3C92-007899638CDF}"/>
              </a:ext>
            </a:extLst>
          </p:cNvPr>
          <p:cNvCxnSpPr>
            <a:cxnSpLocks/>
          </p:cNvCxnSpPr>
          <p:nvPr/>
        </p:nvCxnSpPr>
        <p:spPr>
          <a:xfrm>
            <a:off x="1807060" y="3247033"/>
            <a:ext cx="532129"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2CBB95C8-8ABC-3C95-A292-A4F622652293}"/>
              </a:ext>
            </a:extLst>
          </p:cNvPr>
          <p:cNvGrpSpPr/>
          <p:nvPr/>
        </p:nvGrpSpPr>
        <p:grpSpPr>
          <a:xfrm>
            <a:off x="496357" y="3684526"/>
            <a:ext cx="817123" cy="912327"/>
            <a:chOff x="661481" y="4477001"/>
            <a:chExt cx="817123" cy="912327"/>
          </a:xfrm>
        </p:grpSpPr>
        <p:sp>
          <p:nvSpPr>
            <p:cNvPr id="15" name="Rectangle: Folded Corner 14">
              <a:extLst>
                <a:ext uri="{FF2B5EF4-FFF2-40B4-BE49-F238E27FC236}">
                  <a16:creationId xmlns:a16="http://schemas.microsoft.com/office/drawing/2014/main" id="{5565014A-3BED-2EEF-AFEA-54C5141A79A3}"/>
                </a:ext>
              </a:extLst>
            </p:cNvPr>
            <p:cNvSpPr/>
            <p:nvPr/>
          </p:nvSpPr>
          <p:spPr>
            <a:xfrm rot="10800000">
              <a:off x="661481" y="4477001"/>
              <a:ext cx="544749" cy="666344"/>
            </a:xfrm>
            <a:prstGeom prst="foldedCorne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16" name="Rectangle: Folded Corner 15">
              <a:extLst>
                <a:ext uri="{FF2B5EF4-FFF2-40B4-BE49-F238E27FC236}">
                  <a16:creationId xmlns:a16="http://schemas.microsoft.com/office/drawing/2014/main" id="{1F1208C3-814C-7A05-46F8-D2F388DC6F33}"/>
                </a:ext>
              </a:extLst>
            </p:cNvPr>
            <p:cNvSpPr/>
            <p:nvPr/>
          </p:nvSpPr>
          <p:spPr>
            <a:xfrm rot="10800000">
              <a:off x="809727" y="4570737"/>
              <a:ext cx="544749" cy="666344"/>
            </a:xfrm>
            <a:prstGeom prst="foldedCorne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17" name="Rectangle: Folded Corner 16">
              <a:extLst>
                <a:ext uri="{FF2B5EF4-FFF2-40B4-BE49-F238E27FC236}">
                  <a16:creationId xmlns:a16="http://schemas.microsoft.com/office/drawing/2014/main" id="{96A13976-BB83-6ABC-C0A9-1ACD502EF244}"/>
                </a:ext>
              </a:extLst>
            </p:cNvPr>
            <p:cNvSpPr/>
            <p:nvPr/>
          </p:nvSpPr>
          <p:spPr>
            <a:xfrm rot="10800000">
              <a:off x="933855" y="4722984"/>
              <a:ext cx="544749" cy="666344"/>
            </a:xfrm>
            <a:prstGeom prst="foldedCorne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grpSp>
      <p:sp>
        <p:nvSpPr>
          <p:cNvPr id="18" name="Flowchart: Magnetic Disk 17">
            <a:extLst>
              <a:ext uri="{FF2B5EF4-FFF2-40B4-BE49-F238E27FC236}">
                <a16:creationId xmlns:a16="http://schemas.microsoft.com/office/drawing/2014/main" id="{63687135-6A2C-856A-607E-06BAC84193CA}"/>
              </a:ext>
            </a:extLst>
          </p:cNvPr>
          <p:cNvSpPr/>
          <p:nvPr/>
        </p:nvSpPr>
        <p:spPr>
          <a:xfrm>
            <a:off x="5423209" y="2508466"/>
            <a:ext cx="2739956" cy="1473146"/>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Poppins" panose="00000500000000000000" pitchFamily="2" charset="0"/>
                <a:cs typeface="Poppins" panose="00000500000000000000" pitchFamily="2" charset="0"/>
              </a:rPr>
              <a:t>Data Warehouse</a:t>
            </a:r>
          </a:p>
        </p:txBody>
      </p:sp>
      <p:sp>
        <p:nvSpPr>
          <p:cNvPr id="19" name="TextBox 18">
            <a:extLst>
              <a:ext uri="{FF2B5EF4-FFF2-40B4-BE49-F238E27FC236}">
                <a16:creationId xmlns:a16="http://schemas.microsoft.com/office/drawing/2014/main" id="{D8387548-F5DE-DFF2-04FB-4F4470384D0F}"/>
              </a:ext>
            </a:extLst>
          </p:cNvPr>
          <p:cNvSpPr txBox="1"/>
          <p:nvPr/>
        </p:nvSpPr>
        <p:spPr>
          <a:xfrm>
            <a:off x="1610250" y="2842868"/>
            <a:ext cx="1064257"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Extract</a:t>
            </a:r>
          </a:p>
        </p:txBody>
      </p:sp>
      <p:sp>
        <p:nvSpPr>
          <p:cNvPr id="20" name="TextBox 19">
            <a:extLst>
              <a:ext uri="{FF2B5EF4-FFF2-40B4-BE49-F238E27FC236}">
                <a16:creationId xmlns:a16="http://schemas.microsoft.com/office/drawing/2014/main" id="{A511A544-2725-996D-F22B-125DC54EFE50}"/>
              </a:ext>
            </a:extLst>
          </p:cNvPr>
          <p:cNvSpPr txBox="1"/>
          <p:nvPr/>
        </p:nvSpPr>
        <p:spPr>
          <a:xfrm>
            <a:off x="4281426" y="2856766"/>
            <a:ext cx="819445" cy="400110"/>
          </a:xfrm>
          <a:prstGeom prst="rect">
            <a:avLst/>
          </a:prstGeom>
          <a:noFill/>
        </p:spPr>
        <p:txBody>
          <a:bodyPr wrap="square" rtlCol="0">
            <a:spAutoFit/>
          </a:bodyPr>
          <a:lstStyle/>
          <a:p>
            <a:pPr algn="ctr"/>
            <a:r>
              <a:rPr lang="en-US" sz="2000" dirty="0" smtClean="0">
                <a:latin typeface="Poppins" panose="00000500000000000000" pitchFamily="2" charset="0"/>
                <a:cs typeface="Poppins" panose="00000500000000000000" pitchFamily="2" charset="0"/>
              </a:rPr>
              <a:t>Load</a:t>
            </a:r>
            <a:endParaRPr lang="en-US" sz="2000" dirty="0">
              <a:latin typeface="Poppins" panose="00000500000000000000" pitchFamily="2" charset="0"/>
              <a:cs typeface="Poppins" panose="00000500000000000000" pitchFamily="2" charset="0"/>
            </a:endParaRPr>
          </a:p>
        </p:txBody>
      </p:sp>
      <p:sp>
        <p:nvSpPr>
          <p:cNvPr id="21" name="TextBox 20">
            <a:extLst>
              <a:ext uri="{FF2B5EF4-FFF2-40B4-BE49-F238E27FC236}">
                <a16:creationId xmlns:a16="http://schemas.microsoft.com/office/drawing/2014/main" id="{BCE74E6F-BD7F-5CC3-643C-0023EAF223E0}"/>
              </a:ext>
            </a:extLst>
          </p:cNvPr>
          <p:cNvSpPr txBox="1"/>
          <p:nvPr/>
        </p:nvSpPr>
        <p:spPr>
          <a:xfrm>
            <a:off x="8287293" y="2733519"/>
            <a:ext cx="1628463"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Transform</a:t>
            </a:r>
          </a:p>
        </p:txBody>
      </p:sp>
      <p:cxnSp>
        <p:nvCxnSpPr>
          <p:cNvPr id="22" name="Straight Arrow Connector 21">
            <a:extLst>
              <a:ext uri="{FF2B5EF4-FFF2-40B4-BE49-F238E27FC236}">
                <a16:creationId xmlns:a16="http://schemas.microsoft.com/office/drawing/2014/main" id="{1FAA7735-B3FF-0DB8-D7F7-2139D973A1AE}"/>
              </a:ext>
            </a:extLst>
          </p:cNvPr>
          <p:cNvCxnSpPr>
            <a:cxnSpLocks/>
          </p:cNvCxnSpPr>
          <p:nvPr/>
        </p:nvCxnSpPr>
        <p:spPr>
          <a:xfrm>
            <a:off x="4414250" y="3250143"/>
            <a:ext cx="532129"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02DD5BA6-685F-59AC-4799-784332DA3ADE}"/>
              </a:ext>
            </a:extLst>
          </p:cNvPr>
          <p:cNvCxnSpPr>
            <a:cxnSpLocks/>
          </p:cNvCxnSpPr>
          <p:nvPr/>
        </p:nvCxnSpPr>
        <p:spPr>
          <a:xfrm>
            <a:off x="8687095" y="3240984"/>
            <a:ext cx="532129"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pic>
        <p:nvPicPr>
          <p:cNvPr id="24" name="Picture 23">
            <a:extLst>
              <a:ext uri="{FF2B5EF4-FFF2-40B4-BE49-F238E27FC236}">
                <a16:creationId xmlns:a16="http://schemas.microsoft.com/office/drawing/2014/main" id="{9A024B7F-EB26-D5FF-16F9-9A7958CB8565}"/>
              </a:ext>
            </a:extLst>
          </p:cNvPr>
          <p:cNvPicPr>
            <a:picLocks noChangeAspect="1"/>
          </p:cNvPicPr>
          <p:nvPr/>
        </p:nvPicPr>
        <p:blipFill>
          <a:blip r:embed="rId2">
            <a:duotone>
              <a:prstClr val="black"/>
              <a:schemeClr val="tx2">
                <a:tint val="45000"/>
                <a:satMod val="400000"/>
              </a:schemeClr>
            </a:duotone>
            <a:extLst>
              <a:ext uri="{837473B0-CC2E-450A-ABE3-18F120FF3D39}">
                <a1611:picAttrSrcUrl xmlns:a1611="http://schemas.microsoft.com/office/drawing/2016/11/main" xmlns="" r:id="rId3"/>
              </a:ext>
            </a:extLst>
          </a:blip>
          <a:stretch>
            <a:fillRect/>
          </a:stretch>
        </p:blipFill>
        <p:spPr>
          <a:xfrm flipH="1">
            <a:off x="9685440" y="2553898"/>
            <a:ext cx="1311614" cy="1311614"/>
          </a:xfrm>
          <a:prstGeom prst="rect">
            <a:avLst/>
          </a:prstGeom>
        </p:spPr>
      </p:pic>
      <p:sp>
        <p:nvSpPr>
          <p:cNvPr id="25" name="TextBox 24">
            <a:extLst>
              <a:ext uri="{FF2B5EF4-FFF2-40B4-BE49-F238E27FC236}">
                <a16:creationId xmlns:a16="http://schemas.microsoft.com/office/drawing/2014/main" id="{15A5634B-C7F8-7CE1-77B3-4110B6772539}"/>
              </a:ext>
            </a:extLst>
          </p:cNvPr>
          <p:cNvSpPr txBox="1"/>
          <p:nvPr/>
        </p:nvSpPr>
        <p:spPr>
          <a:xfrm>
            <a:off x="9476276" y="3606344"/>
            <a:ext cx="2019005"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Analytical Tool</a:t>
            </a:r>
          </a:p>
        </p:txBody>
      </p:sp>
      <p:sp>
        <p:nvSpPr>
          <p:cNvPr id="26" name="TextBox 25">
            <a:extLst>
              <a:ext uri="{FF2B5EF4-FFF2-40B4-BE49-F238E27FC236}">
                <a16:creationId xmlns:a16="http://schemas.microsoft.com/office/drawing/2014/main" id="{99698A3A-DC01-A462-BABC-E016A1244B7A}"/>
              </a:ext>
            </a:extLst>
          </p:cNvPr>
          <p:cNvSpPr txBox="1"/>
          <p:nvPr/>
        </p:nvSpPr>
        <p:spPr>
          <a:xfrm>
            <a:off x="2326045" y="3792791"/>
            <a:ext cx="1833751"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Staging Area</a:t>
            </a:r>
          </a:p>
        </p:txBody>
      </p:sp>
      <p:sp>
        <p:nvSpPr>
          <p:cNvPr id="27" name="TextBox 26">
            <a:extLst>
              <a:ext uri="{FF2B5EF4-FFF2-40B4-BE49-F238E27FC236}">
                <a16:creationId xmlns:a16="http://schemas.microsoft.com/office/drawing/2014/main" id="{2240A8D2-1164-9693-4465-7410B1BADAA1}"/>
              </a:ext>
            </a:extLst>
          </p:cNvPr>
          <p:cNvSpPr txBox="1"/>
          <p:nvPr/>
        </p:nvSpPr>
        <p:spPr>
          <a:xfrm>
            <a:off x="0" y="1083608"/>
            <a:ext cx="1978887"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Data Sources</a:t>
            </a:r>
          </a:p>
        </p:txBody>
      </p:sp>
      <p:sp>
        <p:nvSpPr>
          <p:cNvPr id="3" name="TextBox 2">
            <a:extLst>
              <a:ext uri="{FF2B5EF4-FFF2-40B4-BE49-F238E27FC236}">
                <a16:creationId xmlns:a16="http://schemas.microsoft.com/office/drawing/2014/main" id="{78D3541F-9AE3-A9DD-6C20-698C8ED2ED11}"/>
              </a:ext>
            </a:extLst>
          </p:cNvPr>
          <p:cNvSpPr txBox="1"/>
          <p:nvPr/>
        </p:nvSpPr>
        <p:spPr>
          <a:xfrm>
            <a:off x="411585" y="4673727"/>
            <a:ext cx="1259040"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Flat files</a:t>
            </a:r>
          </a:p>
        </p:txBody>
      </p:sp>
      <p:sp>
        <p:nvSpPr>
          <p:cNvPr id="28" name="Flowchart: Magnetic Disk 27">
            <a:extLst>
              <a:ext uri="{FF2B5EF4-FFF2-40B4-BE49-F238E27FC236}">
                <a16:creationId xmlns:a16="http://schemas.microsoft.com/office/drawing/2014/main" id="{34A80543-24BF-A5FD-7CED-73CE8B06DFEA}"/>
              </a:ext>
            </a:extLst>
          </p:cNvPr>
          <p:cNvSpPr/>
          <p:nvPr/>
        </p:nvSpPr>
        <p:spPr>
          <a:xfrm>
            <a:off x="411585" y="2732574"/>
            <a:ext cx="924128" cy="666345"/>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Poppins" panose="00000500000000000000" pitchFamily="2" charset="0"/>
                <a:cs typeface="Poppins" panose="00000500000000000000" pitchFamily="2" charset="0"/>
              </a:rPr>
              <a:t>CRM</a:t>
            </a:r>
          </a:p>
        </p:txBody>
      </p:sp>
      <p:sp>
        <p:nvSpPr>
          <p:cNvPr id="29" name="Rectangle 28">
            <a:extLst>
              <a:ext uri="{FF2B5EF4-FFF2-40B4-BE49-F238E27FC236}">
                <a16:creationId xmlns:a16="http://schemas.microsoft.com/office/drawing/2014/main" id="{50CFD668-5B31-D6A6-66C8-243FD363D27F}"/>
              </a:ext>
            </a:extLst>
          </p:cNvPr>
          <p:cNvSpPr/>
          <p:nvPr/>
        </p:nvSpPr>
        <p:spPr>
          <a:xfrm>
            <a:off x="126462" y="1624516"/>
            <a:ext cx="1507964" cy="3527295"/>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000">
              <a:latin typeface="Poppins" panose="00000500000000000000" pitchFamily="2" charset="0"/>
              <a:cs typeface="Poppins" panose="00000500000000000000" pitchFamily="2" charset="0"/>
            </a:endParaRPr>
          </a:p>
        </p:txBody>
      </p:sp>
      <p:sp>
        <p:nvSpPr>
          <p:cNvPr id="30" name="TextBox 29">
            <a:extLst>
              <a:ext uri="{FF2B5EF4-FFF2-40B4-BE49-F238E27FC236}">
                <a16:creationId xmlns:a16="http://schemas.microsoft.com/office/drawing/2014/main" id="{A511A544-2725-996D-F22B-125DC54EFE50}"/>
              </a:ext>
            </a:extLst>
          </p:cNvPr>
          <p:cNvSpPr txBox="1"/>
          <p:nvPr/>
        </p:nvSpPr>
        <p:spPr>
          <a:xfrm>
            <a:off x="2487418" y="2343431"/>
            <a:ext cx="1534730" cy="400110"/>
          </a:xfrm>
          <a:prstGeom prst="rect">
            <a:avLst/>
          </a:prstGeom>
          <a:noFill/>
        </p:spPr>
        <p:txBody>
          <a:bodyPr wrap="square" rtlCol="0">
            <a:spAutoFit/>
          </a:bodyPr>
          <a:lstStyle/>
          <a:p>
            <a:pPr algn="ctr"/>
            <a:r>
              <a:rPr lang="en-US" sz="2000" dirty="0" smtClean="0">
                <a:latin typeface="Poppins" panose="00000500000000000000" pitchFamily="2" charset="0"/>
                <a:cs typeface="Poppins" panose="00000500000000000000" pitchFamily="2" charset="0"/>
              </a:rPr>
              <a:t>Transform</a:t>
            </a:r>
            <a:endParaRPr lang="en-US" sz="2000"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42351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randombar(horizontal)">
                                      <p:cBhvr>
                                        <p:cTn id="10" dur="500"/>
                                        <p:tgtEl>
                                          <p:spTgt spid="1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randombar(horizontal)">
                                      <p:cBhvr>
                                        <p:cTn id="13" dur="500"/>
                                        <p:tgtEl>
                                          <p:spTgt spid="27"/>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randombar(horizontal)">
                                      <p:cBhvr>
                                        <p:cTn id="16" dur="500"/>
                                        <p:tgtEl>
                                          <p:spTgt spid="3"/>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randombar(horizontal)">
                                      <p:cBhvr>
                                        <p:cTn id="19" dur="500"/>
                                        <p:tgtEl>
                                          <p:spTgt spid="28"/>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randombar(horizontal)">
                                      <p:cBhvr>
                                        <p:cTn id="22" dur="500"/>
                                        <p:tgtEl>
                                          <p:spTgt spid="2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randombar(horizontal)">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randombar(horizontal)">
                                      <p:cBhvr>
                                        <p:cTn id="35" dur="500"/>
                                        <p:tgtEl>
                                          <p:spTgt spid="26"/>
                                        </p:tgtEl>
                                      </p:cBhvr>
                                    </p:animEffect>
                                  </p:childTnLst>
                                </p:cTn>
                              </p:par>
                              <p:par>
                                <p:cTn id="36" presetID="14" presetClass="entr" presetSubtype="10" fill="hold"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randombar(horizontal)">
                                      <p:cBhvr>
                                        <p:cTn id="38" dur="5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grpId="0" nodeType="click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randombar(horizontal)">
                                      <p:cBhvr>
                                        <p:cTn id="43" dur="500"/>
                                        <p:tgtEl>
                                          <p:spTgt spid="30"/>
                                        </p:tgtEl>
                                      </p:cBhvr>
                                    </p:animEffect>
                                  </p:childTnLst>
                                </p:cTn>
                              </p:par>
                            </p:childTnLst>
                          </p:cTn>
                        </p:par>
                      </p:childTnLst>
                    </p:cTn>
                  </p:par>
                  <p:par>
                    <p:cTn id="44" fill="hold">
                      <p:stCondLst>
                        <p:cond delay="indefinite"/>
                      </p:stCondLst>
                      <p:childTnLst>
                        <p:par>
                          <p:cTn id="45" fill="hold">
                            <p:stCondLst>
                              <p:cond delay="0"/>
                            </p:stCondLst>
                            <p:childTnLst>
                              <p:par>
                                <p:cTn id="46" presetID="14" presetClass="entr" presetSubtype="10" fill="hold"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randombar(horizontal)">
                                      <p:cBhvr>
                                        <p:cTn id="48" dur="500"/>
                                        <p:tgtEl>
                                          <p:spTgt spid="22"/>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randombar(horizontal)">
                                      <p:cBhvr>
                                        <p:cTn id="51" dur="500"/>
                                        <p:tgtEl>
                                          <p:spTgt spid="20"/>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grpId="0" nodeType="click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randombar(horizontal)">
                                      <p:cBhvr>
                                        <p:cTn id="56" dur="500"/>
                                        <p:tgtEl>
                                          <p:spTgt spid="18"/>
                                        </p:tgtEl>
                                      </p:cBhvr>
                                    </p:animEffect>
                                  </p:childTnLst>
                                </p:cTn>
                              </p:par>
                            </p:childTnLst>
                          </p:cTn>
                        </p:par>
                      </p:childTnLst>
                    </p:cTn>
                  </p:par>
                  <p:par>
                    <p:cTn id="57" fill="hold">
                      <p:stCondLst>
                        <p:cond delay="indefinite"/>
                      </p:stCondLst>
                      <p:childTnLst>
                        <p:par>
                          <p:cTn id="58" fill="hold">
                            <p:stCondLst>
                              <p:cond delay="0"/>
                            </p:stCondLst>
                            <p:childTnLst>
                              <p:par>
                                <p:cTn id="59" presetID="14" presetClass="entr" presetSubtype="10" fill="hold" nodeType="click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randombar(horizontal)">
                                      <p:cBhvr>
                                        <p:cTn id="61" dur="500"/>
                                        <p:tgtEl>
                                          <p:spTgt spid="23"/>
                                        </p:tgtEl>
                                      </p:cBhvr>
                                    </p:animEffect>
                                  </p:childTnLst>
                                </p:cTn>
                              </p:par>
                              <p:par>
                                <p:cTn id="62" presetID="14" presetClass="entr" presetSubtype="10" fill="hold" grpId="0"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randombar(horizontal)">
                                      <p:cBhvr>
                                        <p:cTn id="64" dur="500"/>
                                        <p:tgtEl>
                                          <p:spTgt spid="21"/>
                                        </p:tgtEl>
                                      </p:cBhvr>
                                    </p:animEffect>
                                  </p:childTnLst>
                                </p:cTn>
                              </p:par>
                            </p:childTnLst>
                          </p:cTn>
                        </p:par>
                      </p:childTnLst>
                    </p:cTn>
                  </p:par>
                  <p:par>
                    <p:cTn id="65" fill="hold">
                      <p:stCondLst>
                        <p:cond delay="indefinite"/>
                      </p:stCondLst>
                      <p:childTnLst>
                        <p:par>
                          <p:cTn id="66" fill="hold">
                            <p:stCondLst>
                              <p:cond delay="0"/>
                            </p:stCondLst>
                            <p:childTnLst>
                              <p:par>
                                <p:cTn id="67" presetID="14" presetClass="entr" presetSubtype="10" fill="hold" grpId="0" nodeType="click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randombar(horizontal)">
                                      <p:cBhvr>
                                        <p:cTn id="69" dur="500"/>
                                        <p:tgtEl>
                                          <p:spTgt spid="25"/>
                                        </p:tgtEl>
                                      </p:cBhvr>
                                    </p:animEffect>
                                  </p:childTnLst>
                                </p:cTn>
                              </p:par>
                              <p:par>
                                <p:cTn id="70" presetID="14" presetClass="entr" presetSubtype="10"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randombar(horizontal)">
                                      <p:cBhvr>
                                        <p:cTn id="7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19" grpId="0"/>
      <p:bldP spid="20" grpId="0"/>
      <p:bldP spid="21" grpId="0"/>
      <p:bldP spid="25" grpId="0"/>
      <p:bldP spid="26" grpId="0"/>
      <p:bldP spid="27" grpId="0"/>
      <p:bldP spid="3" grpId="0"/>
      <p:bldP spid="28" grpId="0" animBg="1"/>
      <p:bldP spid="29" grpId="0" animBg="1"/>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sz="2000" b="1" i="0" cap="none" dirty="0">
                <a:solidFill>
                  <a:srgbClr val="262626"/>
                </a:solidFill>
                <a:effectLst/>
                <a:latin typeface="Poppins" panose="00000500000000000000" pitchFamily="2" charset="0"/>
                <a:cs typeface="Poppins" panose="00000500000000000000" pitchFamily="2" charset="0"/>
              </a:rPr>
              <a:t>ETL process (extract, transform, load)</a:t>
            </a:r>
            <a:endParaRPr lang="en-US" sz="2000" cap="none" dirty="0">
              <a:solidFill>
                <a:srgbClr val="262626"/>
              </a:solidFill>
              <a:latin typeface="Poppins" panose="00000500000000000000" pitchFamily="2" charset="0"/>
              <a:cs typeface="Poppins" panose="00000500000000000000" pitchFamily="2" charset="0"/>
            </a:endParaRP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Extract</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Relevant data is collected from various source systems</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Regularly updates the data warehouse by capturing changes made to the source data since the last extraction.</a:t>
            </a:r>
            <a:endParaRPr lang="en-US" sz="2000" cap="none" dirty="0">
              <a:solidFill>
                <a:srgbClr val="262626"/>
              </a:solidFill>
              <a:latin typeface="Poppins" panose="00000500000000000000" pitchFamily="2" charset="0"/>
              <a:cs typeface="Poppins" panose="00000500000000000000" pitchFamily="2" charset="0"/>
            </a:endParaRP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It ensures the selection of data for extraction is based on its quality such as;</a:t>
            </a:r>
          </a:p>
          <a:p>
            <a:pPr lvl="3">
              <a:lnSpc>
                <a:spcPct val="150000"/>
              </a:lnSpc>
              <a:buFont typeface="Courier New" panose="02070309020205020404" pitchFamily="49" charset="0"/>
              <a:buChar char="o"/>
            </a:pPr>
            <a:r>
              <a:rPr lang="en-US" sz="2000" b="0" i="0" cap="none" dirty="0">
                <a:solidFill>
                  <a:srgbClr val="262626"/>
                </a:solidFill>
                <a:effectLst/>
                <a:latin typeface="Poppins" panose="00000500000000000000" pitchFamily="2" charset="0"/>
                <a:cs typeface="Poppins" panose="00000500000000000000" pitchFamily="2" charset="0"/>
              </a:rPr>
              <a:t>Comprehensiveness and accuracy of constraints in the source systems.</a:t>
            </a:r>
          </a:p>
          <a:p>
            <a:pPr lvl="3">
              <a:lnSpc>
                <a:spcPct val="150000"/>
              </a:lnSpc>
              <a:buFont typeface="Courier New" panose="02070309020205020404" pitchFamily="49" charset="0"/>
              <a:buChar char="o"/>
            </a:pPr>
            <a:r>
              <a:rPr lang="en-US" sz="2000" b="0" i="0" cap="none" dirty="0">
                <a:solidFill>
                  <a:srgbClr val="262626"/>
                </a:solidFill>
                <a:effectLst/>
                <a:latin typeface="Poppins" panose="00000500000000000000" pitchFamily="2" charset="0"/>
                <a:cs typeface="Poppins" panose="00000500000000000000" pitchFamily="2" charset="0"/>
              </a:rPr>
              <a:t>Suitability of data formats.</a:t>
            </a:r>
          </a:p>
        </p:txBody>
      </p:sp>
      <p:sp>
        <p:nvSpPr>
          <p:cNvPr id="3" name="Title 1">
            <a:extLst>
              <a:ext uri="{FF2B5EF4-FFF2-40B4-BE49-F238E27FC236}">
                <a16:creationId xmlns:a16="http://schemas.microsoft.com/office/drawing/2014/main" id="{59CEF6D1-98C3-C946-999A-6060793E1502}"/>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Extract, Transform and Load Cont’d……</a:t>
            </a:r>
          </a:p>
        </p:txBody>
      </p:sp>
      <p:sp>
        <p:nvSpPr>
          <p:cNvPr id="2" name="Footer Placeholder 3">
            <a:extLst>
              <a:ext uri="{FF2B5EF4-FFF2-40B4-BE49-F238E27FC236}">
                <a16:creationId xmlns:a16="http://schemas.microsoft.com/office/drawing/2014/main" id="{AA2AA17E-25E2-838A-B98A-B679E8CB569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1231226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nSpc>
                <a:spcPct val="150000"/>
              </a:lnSpc>
              <a:buNone/>
            </a:pPr>
            <a:r>
              <a:rPr lang="en-US" b="1" cap="none" dirty="0">
                <a:solidFill>
                  <a:srgbClr val="262626"/>
                </a:solidFill>
                <a:latin typeface="Poppins" panose="00000500000000000000" pitchFamily="2" charset="0"/>
                <a:cs typeface="Poppins" panose="00000500000000000000" pitchFamily="2" charset="0"/>
              </a:rPr>
              <a:t>a) Full extraction</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Extracts the entire dataset from the source system.</a:t>
            </a:r>
            <a:endParaRPr lang="en-US" cap="none" dirty="0">
              <a:solidFill>
                <a:srgbClr val="262626"/>
              </a:solidFill>
              <a:latin typeface="Poppins" panose="00000500000000000000" pitchFamily="2" charset="0"/>
              <a:cs typeface="Poppins" panose="00000500000000000000" pitchFamily="2" charset="0"/>
            </a:endParaRP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There is no need to track data changes </a:t>
            </a:r>
            <a:r>
              <a:rPr lang="en-US" cap="none" dirty="0">
                <a:solidFill>
                  <a:srgbClr val="262626"/>
                </a:solidFill>
                <a:latin typeface="Poppins" panose="00000500000000000000" pitchFamily="2" charset="0"/>
                <a:cs typeface="Poppins" panose="00000500000000000000" pitchFamily="2" charset="0"/>
              </a:rPr>
              <a:t>in the source system since it’s full extraction</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This strategy is simple to implement and ensures all data is captured however, it can be time-consuming and resource-intensive for large datasets.</a:t>
            </a:r>
          </a:p>
          <a:p>
            <a:pPr marL="0" indent="0">
              <a:lnSpc>
                <a:spcPct val="150000"/>
              </a:lnSpc>
              <a:buNone/>
            </a:pPr>
            <a:r>
              <a:rPr lang="en-US" b="1" cap="none" dirty="0">
                <a:solidFill>
                  <a:srgbClr val="262626"/>
                </a:solidFill>
                <a:latin typeface="Poppins" panose="00000500000000000000" pitchFamily="2" charset="0"/>
                <a:cs typeface="Poppins" panose="00000500000000000000" pitchFamily="2" charset="0"/>
              </a:rPr>
              <a:t>b) Incremental extraction</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Extracts only the data that has changed since the last extraction.</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Uses a timestamp column to identify new or updated records.</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Extraction Strategies</a:t>
            </a:r>
          </a:p>
        </p:txBody>
      </p:sp>
      <p:sp>
        <p:nvSpPr>
          <p:cNvPr id="3" name="Footer Placeholder 3">
            <a:extLst>
              <a:ext uri="{FF2B5EF4-FFF2-40B4-BE49-F238E27FC236}">
                <a16:creationId xmlns:a16="http://schemas.microsoft.com/office/drawing/2014/main" id="{3ACA5F3C-7E4E-9D34-098C-A72953C7097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394254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smtClean="0">
                <a:solidFill>
                  <a:srgbClr val="262626"/>
                </a:solidFill>
                <a:effectLst/>
                <a:latin typeface="Poppins" panose="00000500000000000000" pitchFamily="2" charset="0"/>
                <a:cs typeface="Poppins" panose="00000500000000000000" pitchFamily="2" charset="0"/>
              </a:rPr>
              <a:t>Transform</a:t>
            </a:r>
            <a:endParaRPr lang="en-US" b="1" i="0" cap="none" dirty="0">
              <a:solidFill>
                <a:srgbClr val="262626"/>
              </a:solidFill>
              <a:effectLst/>
              <a:latin typeface="Poppins" panose="00000500000000000000" pitchFamily="2" charset="0"/>
              <a:cs typeface="Poppins" panose="00000500000000000000" pitchFamily="2" charset="0"/>
            </a:endParaRPr>
          </a:p>
          <a:p>
            <a:pPr lvl="2">
              <a:lnSpc>
                <a:spcPct val="150000"/>
              </a:lnSpc>
              <a:buFont typeface="Wingdings" panose="05000000000000000000" pitchFamily="2" charset="2"/>
              <a:buChar char="§"/>
            </a:pPr>
            <a:r>
              <a:rPr lang="en-US" sz="2000" cap="none" dirty="0">
                <a:solidFill>
                  <a:srgbClr val="262626"/>
                </a:solidFill>
                <a:latin typeface="Poppins" panose="00000500000000000000" pitchFamily="2" charset="0"/>
                <a:cs typeface="Poppins" panose="00000500000000000000" pitchFamily="2" charset="0"/>
              </a:rPr>
              <a:t>Converts </a:t>
            </a:r>
            <a:r>
              <a:rPr lang="en-US" sz="2000" b="0" i="0" cap="none" dirty="0">
                <a:solidFill>
                  <a:srgbClr val="262626"/>
                </a:solidFill>
                <a:effectLst/>
                <a:latin typeface="Poppins" panose="00000500000000000000" pitchFamily="2" charset="0"/>
                <a:cs typeface="Poppins" panose="00000500000000000000" pitchFamily="2" charset="0"/>
              </a:rPr>
              <a:t>data from its original operational format into a format suitable for the data warehouse</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Standardizes different formats for individual data elements (e.g., Date </a:t>
            </a:r>
            <a:r>
              <a:rPr lang="en-US" sz="2000" b="0" i="0" cap="none" dirty="0" smtClean="0">
                <a:solidFill>
                  <a:srgbClr val="262626"/>
                </a:solidFill>
                <a:effectLst/>
                <a:latin typeface="Poppins" panose="00000500000000000000" pitchFamily="2" charset="0"/>
                <a:cs typeface="Poppins" panose="00000500000000000000" pitchFamily="2" charset="0"/>
              </a:rPr>
              <a:t>formats-YYYY/MM/DD can be converted to DD/MM/YYYY).</a:t>
            </a:r>
            <a:endParaRPr lang="en-US" sz="2000" b="0" i="0" cap="none" dirty="0">
              <a:solidFill>
                <a:srgbClr val="262626"/>
              </a:solidFill>
              <a:effectLst/>
              <a:latin typeface="Poppins" panose="00000500000000000000" pitchFamily="2" charset="0"/>
              <a:cs typeface="Poppins" panose="00000500000000000000" pitchFamily="2" charset="0"/>
            </a:endParaRP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Reduces the number of fields and records from the source data.</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Creates a mapping between the source data layer and the data warehouse layer, addressing challenges from diverse source systems.</a:t>
            </a:r>
          </a:p>
        </p:txBody>
      </p:sp>
      <p:sp>
        <p:nvSpPr>
          <p:cNvPr id="3" name="Title 1">
            <a:extLst>
              <a:ext uri="{FF2B5EF4-FFF2-40B4-BE49-F238E27FC236}">
                <a16:creationId xmlns:a16="http://schemas.microsoft.com/office/drawing/2014/main" id="{3802F34C-2C11-2F35-F9C0-6955F7B34A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Extract, Transform and Load Cont’d……</a:t>
            </a:r>
          </a:p>
        </p:txBody>
      </p:sp>
      <p:sp>
        <p:nvSpPr>
          <p:cNvPr id="2" name="Footer Placeholder 3">
            <a:extLst>
              <a:ext uri="{FF2B5EF4-FFF2-40B4-BE49-F238E27FC236}">
                <a16:creationId xmlns:a16="http://schemas.microsoft.com/office/drawing/2014/main" id="{A6A28983-8D73-7CB8-49D5-E08BF573070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0408091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Title 1">
            <a:extLst>
              <a:ext uri="{FF2B5EF4-FFF2-40B4-BE49-F238E27FC236}">
                <a16:creationId xmlns:a16="http://schemas.microsoft.com/office/drawing/2014/main" id="{3802F34C-2C11-2F35-F9C0-6955F7B34A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Extract, Transform and Load Cont’d……</a:t>
            </a:r>
          </a:p>
        </p:txBody>
      </p:sp>
      <p:sp>
        <p:nvSpPr>
          <p:cNvPr id="2" name="Footer Placeholder 3">
            <a:extLst>
              <a:ext uri="{FF2B5EF4-FFF2-40B4-BE49-F238E27FC236}">
                <a16:creationId xmlns:a16="http://schemas.microsoft.com/office/drawing/2014/main" id="{A6A28983-8D73-7CB8-49D5-E08BF573070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560647773"/>
              </p:ext>
            </p:extLst>
          </p:nvPr>
        </p:nvGraphicFramePr>
        <p:xfrm>
          <a:off x="939262" y="1106238"/>
          <a:ext cx="9617902" cy="1188720"/>
        </p:xfrm>
        <a:graphic>
          <a:graphicData uri="http://schemas.openxmlformats.org/drawingml/2006/table">
            <a:tbl>
              <a:tblPr firstRow="1" bandRow="1">
                <a:tableStyleId>{8A107856-5554-42FB-B03E-39F5DBC370BA}</a:tableStyleId>
              </a:tblPr>
              <a:tblGrid>
                <a:gridCol w="2348883">
                  <a:extLst>
                    <a:ext uri="{9D8B030D-6E8A-4147-A177-3AD203B41FA5}">
                      <a16:colId xmlns:a16="http://schemas.microsoft.com/office/drawing/2014/main" val="1576393851"/>
                    </a:ext>
                  </a:extLst>
                </a:gridCol>
                <a:gridCol w="1736437">
                  <a:extLst>
                    <a:ext uri="{9D8B030D-6E8A-4147-A177-3AD203B41FA5}">
                      <a16:colId xmlns:a16="http://schemas.microsoft.com/office/drawing/2014/main" val="1849880046"/>
                    </a:ext>
                  </a:extLst>
                </a:gridCol>
                <a:gridCol w="1736436">
                  <a:extLst>
                    <a:ext uri="{9D8B030D-6E8A-4147-A177-3AD203B41FA5}">
                      <a16:colId xmlns:a16="http://schemas.microsoft.com/office/drawing/2014/main" val="411672934"/>
                    </a:ext>
                  </a:extLst>
                </a:gridCol>
                <a:gridCol w="2087418">
                  <a:extLst>
                    <a:ext uri="{9D8B030D-6E8A-4147-A177-3AD203B41FA5}">
                      <a16:colId xmlns:a16="http://schemas.microsoft.com/office/drawing/2014/main" val="1029016171"/>
                    </a:ext>
                  </a:extLst>
                </a:gridCol>
                <a:gridCol w="1708728">
                  <a:extLst>
                    <a:ext uri="{9D8B030D-6E8A-4147-A177-3AD203B41FA5}">
                      <a16:colId xmlns:a16="http://schemas.microsoft.com/office/drawing/2014/main" val="3812640509"/>
                    </a:ext>
                  </a:extLst>
                </a:gridCol>
              </a:tblGrid>
              <a:tr h="370840">
                <a:tc gridSpan="5">
                  <a:txBody>
                    <a:bodyPr/>
                    <a:lstStyle/>
                    <a:p>
                      <a:pPr algn="ctr"/>
                      <a:r>
                        <a:rPr lang="en-US" sz="2000" kern="1200" dirty="0" smtClean="0">
                          <a:effectLst/>
                          <a:latin typeface="Poppins" panose="00000500000000000000" pitchFamily="2" charset="0"/>
                          <a:cs typeface="Poppins" panose="00000500000000000000" pitchFamily="2" charset="0"/>
                        </a:rPr>
                        <a:t>System A (Point of</a:t>
                      </a:r>
                      <a:r>
                        <a:rPr lang="en-US" sz="2000" kern="1200" baseline="0" dirty="0" smtClean="0">
                          <a:effectLst/>
                          <a:latin typeface="Poppins" panose="00000500000000000000" pitchFamily="2" charset="0"/>
                          <a:cs typeface="Poppins" panose="00000500000000000000" pitchFamily="2" charset="0"/>
                        </a:rPr>
                        <a:t> sale</a:t>
                      </a:r>
                      <a:r>
                        <a:rPr lang="en-US" sz="2000" kern="1200" dirty="0" smtClean="0">
                          <a:effectLst/>
                          <a:latin typeface="Poppins" panose="00000500000000000000" pitchFamily="2" charset="0"/>
                          <a:cs typeface="Poppins" panose="00000500000000000000" pitchFamily="2" charset="0"/>
                        </a:rPr>
                        <a:t> System)</a:t>
                      </a:r>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426599290"/>
                  </a:ext>
                </a:extLst>
              </a:tr>
              <a:tr h="370840">
                <a:tc>
                  <a:txBody>
                    <a:bodyPr/>
                    <a:lstStyle/>
                    <a:p>
                      <a:r>
                        <a:rPr lang="en-US" sz="2000" b="1" dirty="0" err="1" smtClean="0">
                          <a:latin typeface="Poppins" panose="00000500000000000000" pitchFamily="2" charset="0"/>
                          <a:cs typeface="Poppins" panose="00000500000000000000" pitchFamily="2" charset="0"/>
                        </a:rPr>
                        <a:t>Transaction_</a:t>
                      </a:r>
                      <a:r>
                        <a:rPr lang="en-US" sz="2000" b="1" baseline="0" dirty="0" err="1" smtClean="0">
                          <a:latin typeface="Poppins" panose="00000500000000000000" pitchFamily="2" charset="0"/>
                          <a:cs typeface="Poppins" panose="00000500000000000000" pitchFamily="2" charset="0"/>
                        </a:rPr>
                        <a:t>id</a:t>
                      </a:r>
                      <a:endParaRPr lang="en-US" sz="2000" b="1" dirty="0">
                        <a:latin typeface="Poppins" panose="00000500000000000000" pitchFamily="2" charset="0"/>
                        <a:cs typeface="Poppins" panose="00000500000000000000" pitchFamily="2" charset="0"/>
                      </a:endParaRPr>
                    </a:p>
                  </a:txBody>
                  <a:tcPr/>
                </a:tc>
                <a:tc>
                  <a:txBody>
                    <a:bodyPr/>
                    <a:lstStyle/>
                    <a:p>
                      <a:r>
                        <a:rPr lang="en-US" sz="2000" b="1" dirty="0" err="1" smtClean="0">
                          <a:latin typeface="Poppins" panose="00000500000000000000" pitchFamily="2" charset="0"/>
                          <a:cs typeface="Poppins" panose="00000500000000000000" pitchFamily="2" charset="0"/>
                        </a:rPr>
                        <a:t>Store_ID</a:t>
                      </a:r>
                      <a:endParaRPr lang="en-US" sz="2000" b="1" dirty="0">
                        <a:latin typeface="Poppins" panose="00000500000000000000" pitchFamily="2" charset="0"/>
                        <a:cs typeface="Poppins" panose="00000500000000000000" pitchFamily="2" charset="0"/>
                      </a:endParaRPr>
                    </a:p>
                  </a:txBody>
                  <a:tcPr/>
                </a:tc>
                <a:tc>
                  <a:txBody>
                    <a:bodyPr/>
                    <a:lstStyle/>
                    <a:p>
                      <a:r>
                        <a:rPr lang="en-US" sz="2000" b="1" dirty="0" err="1" smtClean="0">
                          <a:latin typeface="Poppins" panose="00000500000000000000" pitchFamily="2" charset="0"/>
                          <a:cs typeface="Poppins" panose="00000500000000000000" pitchFamily="2" charset="0"/>
                        </a:rPr>
                        <a:t>Product</a:t>
                      </a:r>
                      <a:r>
                        <a:rPr lang="en-US" sz="2000" b="1" baseline="0" dirty="0" err="1" smtClean="0">
                          <a:latin typeface="Poppins" panose="00000500000000000000" pitchFamily="2" charset="0"/>
                          <a:cs typeface="Poppins" panose="00000500000000000000" pitchFamily="2" charset="0"/>
                        </a:rPr>
                        <a:t>_id</a:t>
                      </a:r>
                      <a:endParaRPr lang="en-US" sz="2000" b="1" dirty="0">
                        <a:latin typeface="Poppins" panose="00000500000000000000" pitchFamily="2" charset="0"/>
                        <a:cs typeface="Poppins" panose="00000500000000000000" pitchFamily="2" charset="0"/>
                      </a:endParaRPr>
                    </a:p>
                  </a:txBody>
                  <a:tcPr/>
                </a:tc>
                <a:tc>
                  <a:txBody>
                    <a:bodyPr/>
                    <a:lstStyle/>
                    <a:p>
                      <a:r>
                        <a:rPr lang="en-US" sz="2000" b="1" dirty="0" err="1" smtClean="0">
                          <a:latin typeface="Poppins" panose="00000500000000000000" pitchFamily="2" charset="0"/>
                          <a:cs typeface="Poppins" panose="00000500000000000000" pitchFamily="2" charset="0"/>
                        </a:rPr>
                        <a:t>Quantity_Sold</a:t>
                      </a:r>
                      <a:endParaRPr lang="en-US" sz="2000" b="1" dirty="0">
                        <a:latin typeface="Poppins" panose="00000500000000000000" pitchFamily="2" charset="0"/>
                        <a:cs typeface="Poppins" panose="00000500000000000000" pitchFamily="2" charset="0"/>
                      </a:endParaRPr>
                    </a:p>
                  </a:txBody>
                  <a:tcPr/>
                </a:tc>
                <a:tc>
                  <a:txBody>
                    <a:bodyPr/>
                    <a:lstStyle/>
                    <a:p>
                      <a:r>
                        <a:rPr lang="en-US" sz="2000" b="1" dirty="0" err="1" smtClean="0">
                          <a:latin typeface="Poppins" panose="00000500000000000000" pitchFamily="2" charset="0"/>
                          <a:cs typeface="Poppins" panose="00000500000000000000" pitchFamily="2" charset="0"/>
                        </a:rPr>
                        <a:t>Sale_Date</a:t>
                      </a:r>
                      <a:endParaRPr lang="en-US" sz="2000" b="1"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485705324"/>
                  </a:ext>
                </a:extLst>
              </a:tr>
              <a:tr h="370840">
                <a:tc>
                  <a:txBody>
                    <a:bodyPr/>
                    <a:lstStyle/>
                    <a:p>
                      <a:r>
                        <a:rPr lang="en-US" sz="2000" dirty="0" smtClean="0">
                          <a:latin typeface="Poppins" panose="00000500000000000000" pitchFamily="2" charset="0"/>
                          <a:cs typeface="Poppins" panose="00000500000000000000" pitchFamily="2" charset="0"/>
                        </a:rPr>
                        <a:t>Wal123456</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STORE_001</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SKU_1001</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5</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2024-09-30</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91547139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333475171"/>
              </p:ext>
            </p:extLst>
          </p:nvPr>
        </p:nvGraphicFramePr>
        <p:xfrm>
          <a:off x="842278" y="4098221"/>
          <a:ext cx="9834958" cy="1188720"/>
        </p:xfrm>
        <a:graphic>
          <a:graphicData uri="http://schemas.openxmlformats.org/drawingml/2006/table">
            <a:tbl>
              <a:tblPr firstRow="1" bandRow="1">
                <a:tableStyleId>{5940675A-B579-460E-94D1-54222C63F5DA}</a:tableStyleId>
              </a:tblPr>
              <a:tblGrid>
                <a:gridCol w="1916836">
                  <a:extLst>
                    <a:ext uri="{9D8B030D-6E8A-4147-A177-3AD203B41FA5}">
                      <a16:colId xmlns:a16="http://schemas.microsoft.com/office/drawing/2014/main" val="1576393851"/>
                    </a:ext>
                  </a:extLst>
                </a:gridCol>
                <a:gridCol w="2166852">
                  <a:extLst>
                    <a:ext uri="{9D8B030D-6E8A-4147-A177-3AD203B41FA5}">
                      <a16:colId xmlns:a16="http://schemas.microsoft.com/office/drawing/2014/main" val="1849880046"/>
                    </a:ext>
                  </a:extLst>
                </a:gridCol>
                <a:gridCol w="2055471">
                  <a:extLst>
                    <a:ext uri="{9D8B030D-6E8A-4147-A177-3AD203B41FA5}">
                      <a16:colId xmlns:a16="http://schemas.microsoft.com/office/drawing/2014/main" val="411672934"/>
                    </a:ext>
                  </a:extLst>
                </a:gridCol>
                <a:gridCol w="1579575">
                  <a:extLst>
                    <a:ext uri="{9D8B030D-6E8A-4147-A177-3AD203B41FA5}">
                      <a16:colId xmlns:a16="http://schemas.microsoft.com/office/drawing/2014/main" val="1029016171"/>
                    </a:ext>
                  </a:extLst>
                </a:gridCol>
                <a:gridCol w="2116224">
                  <a:extLst>
                    <a:ext uri="{9D8B030D-6E8A-4147-A177-3AD203B41FA5}">
                      <a16:colId xmlns:a16="http://schemas.microsoft.com/office/drawing/2014/main" val="3812640509"/>
                    </a:ext>
                  </a:extLst>
                </a:gridCol>
              </a:tblGrid>
              <a:tr h="370840">
                <a:tc gridSpan="5">
                  <a:txBody>
                    <a:bodyPr/>
                    <a:lstStyle/>
                    <a:p>
                      <a:pPr algn="ctr"/>
                      <a:r>
                        <a:rPr lang="en-US" sz="2000" b="1" kern="1200" dirty="0" smtClean="0">
                          <a:effectLst/>
                          <a:latin typeface="Poppins" panose="00000500000000000000" pitchFamily="2" charset="0"/>
                          <a:cs typeface="Poppins" panose="00000500000000000000" pitchFamily="2" charset="0"/>
                        </a:rPr>
                        <a:t>System B (E-commerce Platform)</a:t>
                      </a:r>
                      <a:endParaRPr lang="en-US" sz="2000" b="1"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197443576"/>
                  </a:ext>
                </a:extLst>
              </a:tr>
              <a:tr h="370840">
                <a:tc>
                  <a:txBody>
                    <a:bodyPr/>
                    <a:lstStyle/>
                    <a:p>
                      <a:r>
                        <a:rPr lang="en-US" sz="2000" b="1" dirty="0" err="1" smtClean="0">
                          <a:latin typeface="Poppins" panose="00000500000000000000" pitchFamily="2" charset="0"/>
                          <a:cs typeface="Poppins" panose="00000500000000000000" pitchFamily="2" charset="0"/>
                        </a:rPr>
                        <a:t>Order_id</a:t>
                      </a:r>
                      <a:endParaRPr lang="en-US" sz="2000" b="1" dirty="0">
                        <a:latin typeface="Poppins" panose="00000500000000000000" pitchFamily="2" charset="0"/>
                        <a:cs typeface="Poppins" panose="00000500000000000000" pitchFamily="2" charset="0"/>
                      </a:endParaRPr>
                    </a:p>
                  </a:txBody>
                  <a:tcPr/>
                </a:tc>
                <a:tc>
                  <a:txBody>
                    <a:bodyPr/>
                    <a:lstStyle/>
                    <a:p>
                      <a:r>
                        <a:rPr lang="en-US" sz="2000" b="1" dirty="0" err="1" smtClean="0">
                          <a:latin typeface="Poppins" panose="00000500000000000000" pitchFamily="2" charset="0"/>
                          <a:cs typeface="Poppins" panose="00000500000000000000" pitchFamily="2" charset="0"/>
                        </a:rPr>
                        <a:t>Customer_ID</a:t>
                      </a:r>
                      <a:endParaRPr lang="en-US" sz="2000" b="1" dirty="0">
                        <a:latin typeface="Poppins" panose="00000500000000000000" pitchFamily="2" charset="0"/>
                        <a:cs typeface="Poppins" panose="00000500000000000000" pitchFamily="2" charset="0"/>
                      </a:endParaRPr>
                    </a:p>
                  </a:txBody>
                  <a:tcPr/>
                </a:tc>
                <a:tc>
                  <a:txBody>
                    <a:bodyPr/>
                    <a:lstStyle/>
                    <a:p>
                      <a:r>
                        <a:rPr lang="en-US" sz="2000" b="1" dirty="0" err="1" smtClean="0">
                          <a:latin typeface="Poppins" panose="00000500000000000000" pitchFamily="2" charset="0"/>
                          <a:cs typeface="Poppins" panose="00000500000000000000" pitchFamily="2" charset="0"/>
                        </a:rPr>
                        <a:t>Product</a:t>
                      </a:r>
                      <a:r>
                        <a:rPr lang="en-US" sz="2000" b="1" baseline="0" dirty="0" err="1" smtClean="0">
                          <a:latin typeface="Poppins" panose="00000500000000000000" pitchFamily="2" charset="0"/>
                          <a:cs typeface="Poppins" panose="00000500000000000000" pitchFamily="2" charset="0"/>
                        </a:rPr>
                        <a:t>_id</a:t>
                      </a:r>
                      <a:endParaRPr lang="en-US" sz="2000" b="1" dirty="0">
                        <a:latin typeface="Poppins" panose="00000500000000000000" pitchFamily="2" charset="0"/>
                        <a:cs typeface="Poppins" panose="00000500000000000000" pitchFamily="2" charset="0"/>
                      </a:endParaRPr>
                    </a:p>
                  </a:txBody>
                  <a:tcPr/>
                </a:tc>
                <a:tc>
                  <a:txBody>
                    <a:bodyPr/>
                    <a:lstStyle/>
                    <a:p>
                      <a:r>
                        <a:rPr lang="en-US" sz="2000" b="1" dirty="0" smtClean="0">
                          <a:latin typeface="Poppins" panose="00000500000000000000" pitchFamily="2" charset="0"/>
                          <a:cs typeface="Poppins" panose="00000500000000000000" pitchFamily="2" charset="0"/>
                        </a:rPr>
                        <a:t>Quantity</a:t>
                      </a:r>
                      <a:endParaRPr lang="en-US" sz="2000" b="1" dirty="0">
                        <a:latin typeface="Poppins" panose="00000500000000000000" pitchFamily="2" charset="0"/>
                        <a:cs typeface="Poppins" panose="00000500000000000000" pitchFamily="2" charset="0"/>
                      </a:endParaRPr>
                    </a:p>
                  </a:txBody>
                  <a:tcPr/>
                </a:tc>
                <a:tc>
                  <a:txBody>
                    <a:bodyPr/>
                    <a:lstStyle/>
                    <a:p>
                      <a:r>
                        <a:rPr lang="en-US" sz="2000" b="1" dirty="0" err="1" smtClean="0">
                          <a:latin typeface="Poppins" panose="00000500000000000000" pitchFamily="2" charset="0"/>
                          <a:cs typeface="Poppins" panose="00000500000000000000" pitchFamily="2" charset="0"/>
                        </a:rPr>
                        <a:t>Order_Date</a:t>
                      </a:r>
                      <a:endParaRPr lang="en-US" sz="2000" b="1"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485705324"/>
                  </a:ext>
                </a:extLst>
              </a:tr>
              <a:tr h="370840">
                <a:tc>
                  <a:txBody>
                    <a:bodyPr/>
                    <a:lstStyle/>
                    <a:p>
                      <a:r>
                        <a:rPr lang="en-US" sz="2000" kern="1200" dirty="0" smtClean="0">
                          <a:effectLst/>
                          <a:latin typeface="Poppins" panose="00000500000000000000" pitchFamily="2" charset="0"/>
                          <a:cs typeface="Poppins" panose="00000500000000000000" pitchFamily="2" charset="0"/>
                        </a:rPr>
                        <a:t>AMZ987654</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CUST_123</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SKU_1001</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3</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2024-09-30</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915471392"/>
                  </a:ext>
                </a:extLst>
              </a:tr>
            </a:tbl>
          </a:graphicData>
        </a:graphic>
      </p:graphicFrame>
      <p:sp>
        <p:nvSpPr>
          <p:cNvPr id="26" name="Left Brace 25"/>
          <p:cNvSpPr/>
          <p:nvPr/>
        </p:nvSpPr>
        <p:spPr>
          <a:xfrm rot="16200000">
            <a:off x="5626959" y="2251534"/>
            <a:ext cx="438726" cy="78533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7" name="Left Brace 26"/>
          <p:cNvSpPr/>
          <p:nvPr/>
        </p:nvSpPr>
        <p:spPr>
          <a:xfrm rot="16200000">
            <a:off x="7733145" y="2137659"/>
            <a:ext cx="438726" cy="78533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9" name="Left Brace 28"/>
          <p:cNvSpPr/>
          <p:nvPr/>
        </p:nvSpPr>
        <p:spPr>
          <a:xfrm rot="5400000">
            <a:off x="5626958" y="3417929"/>
            <a:ext cx="438726" cy="78533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 name="Left Brace 29"/>
          <p:cNvSpPr/>
          <p:nvPr/>
        </p:nvSpPr>
        <p:spPr>
          <a:xfrm rot="5400000">
            <a:off x="7733144" y="3356314"/>
            <a:ext cx="438726" cy="78533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1" name="Left Brace 30"/>
          <p:cNvSpPr/>
          <p:nvPr/>
        </p:nvSpPr>
        <p:spPr>
          <a:xfrm rot="16200000">
            <a:off x="9560598" y="2160110"/>
            <a:ext cx="438726" cy="78533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2" name="Left Brace 31"/>
          <p:cNvSpPr/>
          <p:nvPr/>
        </p:nvSpPr>
        <p:spPr>
          <a:xfrm rot="5400000">
            <a:off x="9560598" y="3417929"/>
            <a:ext cx="438726" cy="78533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3" name="Left Brace 32"/>
          <p:cNvSpPr/>
          <p:nvPr/>
        </p:nvSpPr>
        <p:spPr>
          <a:xfrm rot="16200000">
            <a:off x="1464543" y="2207796"/>
            <a:ext cx="438726" cy="78533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4" name="Left Brace 33"/>
          <p:cNvSpPr/>
          <p:nvPr/>
        </p:nvSpPr>
        <p:spPr>
          <a:xfrm rot="5400000">
            <a:off x="1464543" y="3469960"/>
            <a:ext cx="438726" cy="785331"/>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TextBox 10"/>
          <p:cNvSpPr txBox="1"/>
          <p:nvPr/>
        </p:nvSpPr>
        <p:spPr>
          <a:xfrm>
            <a:off x="1071419" y="3121891"/>
            <a:ext cx="1233928" cy="400110"/>
          </a:xfrm>
          <a:prstGeom prst="rect">
            <a:avLst/>
          </a:prstGeom>
          <a:noFill/>
        </p:spPr>
        <p:txBody>
          <a:bodyPr wrap="square" rtlCol="0">
            <a:spAutoFit/>
          </a:bodyPr>
          <a:lstStyle/>
          <a:p>
            <a:r>
              <a:rPr lang="en-US" sz="2000" dirty="0" err="1" smtClean="0">
                <a:latin typeface="Poppins" panose="00000500000000000000" pitchFamily="2" charset="0"/>
                <a:cs typeface="Poppins" panose="00000500000000000000" pitchFamily="2" charset="0"/>
              </a:rPr>
              <a:t>Sale_id</a:t>
            </a:r>
            <a:endParaRPr lang="en-US" sz="2000" dirty="0">
              <a:latin typeface="Poppins" panose="00000500000000000000" pitchFamily="2" charset="0"/>
              <a:cs typeface="Poppins" panose="00000500000000000000" pitchFamily="2" charset="0"/>
            </a:endParaRPr>
          </a:p>
        </p:txBody>
      </p:sp>
      <p:sp>
        <p:nvSpPr>
          <p:cNvPr id="35" name="TextBox 34"/>
          <p:cNvSpPr txBox="1"/>
          <p:nvPr/>
        </p:nvSpPr>
        <p:spPr>
          <a:xfrm>
            <a:off x="5107615" y="3087449"/>
            <a:ext cx="1623335" cy="400110"/>
          </a:xfrm>
          <a:prstGeom prst="rect">
            <a:avLst/>
          </a:prstGeom>
          <a:noFill/>
        </p:spPr>
        <p:txBody>
          <a:bodyPr wrap="square" rtlCol="0">
            <a:spAutoFit/>
          </a:bodyPr>
          <a:lstStyle/>
          <a:p>
            <a:r>
              <a:rPr lang="en-US" sz="2000" dirty="0" err="1">
                <a:latin typeface="Poppins" panose="00000500000000000000" pitchFamily="2" charset="0"/>
                <a:cs typeface="Poppins" panose="00000500000000000000" pitchFamily="2" charset="0"/>
              </a:rPr>
              <a:t>p</a:t>
            </a:r>
            <a:r>
              <a:rPr lang="en-US" sz="2000" dirty="0" err="1" smtClean="0">
                <a:latin typeface="Poppins" panose="00000500000000000000" pitchFamily="2" charset="0"/>
                <a:cs typeface="Poppins" panose="00000500000000000000" pitchFamily="2" charset="0"/>
              </a:rPr>
              <a:t>roduct_id</a:t>
            </a:r>
            <a:endParaRPr lang="en-US" sz="2000" dirty="0">
              <a:latin typeface="Poppins" panose="00000500000000000000" pitchFamily="2" charset="0"/>
              <a:cs typeface="Poppins" panose="00000500000000000000" pitchFamily="2" charset="0"/>
            </a:endParaRPr>
          </a:p>
        </p:txBody>
      </p:sp>
      <p:sp>
        <p:nvSpPr>
          <p:cNvPr id="36" name="TextBox 35"/>
          <p:cNvSpPr txBox="1"/>
          <p:nvPr/>
        </p:nvSpPr>
        <p:spPr>
          <a:xfrm>
            <a:off x="7056581" y="3029680"/>
            <a:ext cx="2022764" cy="400110"/>
          </a:xfrm>
          <a:prstGeom prst="rect">
            <a:avLst/>
          </a:prstGeom>
          <a:noFill/>
        </p:spPr>
        <p:txBody>
          <a:bodyPr wrap="square" rtlCol="0">
            <a:spAutoFit/>
          </a:bodyPr>
          <a:lstStyle/>
          <a:p>
            <a:r>
              <a:rPr lang="en-US" sz="2000" dirty="0" err="1" smtClean="0">
                <a:latin typeface="Poppins" panose="00000500000000000000" pitchFamily="2" charset="0"/>
                <a:cs typeface="Poppins" panose="00000500000000000000" pitchFamily="2" charset="0"/>
              </a:rPr>
              <a:t>Quantity_sold</a:t>
            </a:r>
            <a:endParaRPr lang="en-US" sz="2000" dirty="0">
              <a:latin typeface="Poppins" panose="00000500000000000000" pitchFamily="2" charset="0"/>
              <a:cs typeface="Poppins" panose="00000500000000000000" pitchFamily="2" charset="0"/>
            </a:endParaRPr>
          </a:p>
        </p:txBody>
      </p:sp>
      <p:sp>
        <p:nvSpPr>
          <p:cNvPr id="37" name="TextBox 36"/>
          <p:cNvSpPr txBox="1"/>
          <p:nvPr/>
        </p:nvSpPr>
        <p:spPr>
          <a:xfrm>
            <a:off x="9323235" y="2981630"/>
            <a:ext cx="1520255" cy="400110"/>
          </a:xfrm>
          <a:prstGeom prst="rect">
            <a:avLst/>
          </a:prstGeom>
          <a:noFill/>
        </p:spPr>
        <p:txBody>
          <a:bodyPr wrap="square" rtlCol="0">
            <a:spAutoFit/>
          </a:bodyPr>
          <a:lstStyle/>
          <a:p>
            <a:r>
              <a:rPr lang="en-US" sz="2000" dirty="0" err="1" smtClean="0">
                <a:latin typeface="Poppins" panose="00000500000000000000" pitchFamily="2" charset="0"/>
                <a:cs typeface="Poppins" panose="00000500000000000000" pitchFamily="2" charset="0"/>
              </a:rPr>
              <a:t>Sale_date</a:t>
            </a:r>
            <a:endParaRPr lang="en-US" sz="2000"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248732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randombar(horizontal)">
                                      <p:cBhvr>
                                        <p:cTn id="17" dur="500"/>
                                        <p:tgtEl>
                                          <p:spTgt spid="33"/>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randombar(horizontal)">
                                      <p:cBhvr>
                                        <p:cTn id="20" dur="500"/>
                                        <p:tgtEl>
                                          <p:spTgt spid="34"/>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randombar(horizontal)">
                                      <p:cBhvr>
                                        <p:cTn id="28" dur="500"/>
                                        <p:tgtEl>
                                          <p:spTgt spid="29"/>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randombar(horizontal)">
                                      <p:cBhvr>
                                        <p:cTn id="31" dur="500"/>
                                        <p:tgtEl>
                                          <p:spTgt spid="35"/>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randombar(horizontal)">
                                      <p:cBhvr>
                                        <p:cTn id="34" dur="500"/>
                                        <p:tgtEl>
                                          <p:spTgt spid="26"/>
                                        </p:tgtEl>
                                      </p:cBhvr>
                                    </p:animEffect>
                                  </p:childTnLst>
                                </p:cTn>
                              </p:par>
                            </p:childTnLst>
                          </p:cTn>
                        </p:par>
                      </p:childTnLst>
                    </p:cTn>
                  </p:par>
                  <p:par>
                    <p:cTn id="35" fill="hold">
                      <p:stCondLst>
                        <p:cond delay="indefinite"/>
                      </p:stCondLst>
                      <p:childTnLst>
                        <p:par>
                          <p:cTn id="36" fill="hold">
                            <p:stCondLst>
                              <p:cond delay="0"/>
                            </p:stCondLst>
                            <p:childTnLst>
                              <p:par>
                                <p:cTn id="37" presetID="14" presetClass="entr" presetSubtype="10" fill="hold" grpId="0"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randombar(horizontal)">
                                      <p:cBhvr>
                                        <p:cTn id="39" dur="500"/>
                                        <p:tgtEl>
                                          <p:spTgt spid="27"/>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randombar(horizontal)">
                                      <p:cBhvr>
                                        <p:cTn id="42" dur="500"/>
                                        <p:tgtEl>
                                          <p:spTgt spid="36"/>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randombar(horizontal)">
                                      <p:cBhvr>
                                        <p:cTn id="45" dur="500"/>
                                        <p:tgtEl>
                                          <p:spTgt spid="30"/>
                                        </p:tgtEl>
                                      </p:cBhvr>
                                    </p:animEffect>
                                  </p:childTnLst>
                                </p:cTn>
                              </p:par>
                            </p:childTnLst>
                          </p:cTn>
                        </p:par>
                      </p:childTnLst>
                    </p:cTn>
                  </p:par>
                  <p:par>
                    <p:cTn id="46" fill="hold">
                      <p:stCondLst>
                        <p:cond delay="indefinite"/>
                      </p:stCondLst>
                      <p:childTnLst>
                        <p:par>
                          <p:cTn id="47" fill="hold">
                            <p:stCondLst>
                              <p:cond delay="0"/>
                            </p:stCondLst>
                            <p:childTnLst>
                              <p:par>
                                <p:cTn id="48" presetID="14" presetClass="entr" presetSubtype="10" fill="hold" grpId="0" nodeType="click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randombar(horizontal)">
                                      <p:cBhvr>
                                        <p:cTn id="50" dur="500"/>
                                        <p:tgtEl>
                                          <p:spTgt spid="31"/>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randombar(horizontal)">
                                      <p:cBhvr>
                                        <p:cTn id="53" dur="500"/>
                                        <p:tgtEl>
                                          <p:spTgt spid="37"/>
                                        </p:tgtEl>
                                      </p:cBhvr>
                                    </p:animEffect>
                                  </p:childTnLst>
                                </p:cTn>
                              </p:par>
                              <p:par>
                                <p:cTn id="54" presetID="14" presetClass="entr" presetSubtype="10" fill="hold" grpId="0"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randombar(horizontal)">
                                      <p:cBhvr>
                                        <p:cTn id="5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9" grpId="0" animBg="1"/>
      <p:bldP spid="30" grpId="0" animBg="1"/>
      <p:bldP spid="31" grpId="0" animBg="1"/>
      <p:bldP spid="32" grpId="0" animBg="1"/>
      <p:bldP spid="33" grpId="0" animBg="1"/>
      <p:bldP spid="34" grpId="0" animBg="1"/>
      <p:bldP spid="11" grpId="0"/>
      <p:bldP spid="35" grpId="0"/>
      <p:bldP spid="36" grpId="0"/>
      <p:bldP spid="3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 name="Title 1">
            <a:extLst>
              <a:ext uri="{FF2B5EF4-FFF2-40B4-BE49-F238E27FC236}">
                <a16:creationId xmlns:a16="http://schemas.microsoft.com/office/drawing/2014/main" id="{3802F34C-2C11-2F35-F9C0-6955F7B34AAC}"/>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Extract, Transform and Load Cont’d……</a:t>
            </a:r>
          </a:p>
        </p:txBody>
      </p:sp>
      <p:sp>
        <p:nvSpPr>
          <p:cNvPr id="2" name="Footer Placeholder 3">
            <a:extLst>
              <a:ext uri="{FF2B5EF4-FFF2-40B4-BE49-F238E27FC236}">
                <a16:creationId xmlns:a16="http://schemas.microsoft.com/office/drawing/2014/main" id="{A6A28983-8D73-7CB8-49D5-E08BF5730708}"/>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graphicFrame>
        <p:nvGraphicFramePr>
          <p:cNvPr id="21" name="Table 20"/>
          <p:cNvGraphicFramePr>
            <a:graphicFrameLocks noGrp="1"/>
          </p:cNvGraphicFramePr>
          <p:nvPr>
            <p:extLst>
              <p:ext uri="{D42A27DB-BD31-4B8C-83A1-F6EECF244321}">
                <p14:modId xmlns:p14="http://schemas.microsoft.com/office/powerpoint/2010/main" val="2875233024"/>
              </p:ext>
            </p:extLst>
          </p:nvPr>
        </p:nvGraphicFramePr>
        <p:xfrm>
          <a:off x="224573" y="3544090"/>
          <a:ext cx="11077246" cy="1584960"/>
        </p:xfrm>
        <a:graphic>
          <a:graphicData uri="http://schemas.openxmlformats.org/drawingml/2006/table">
            <a:tbl>
              <a:tblPr firstRow="1" bandRow="1">
                <a:tableStyleId>{5940675A-B579-460E-94D1-54222C63F5DA}</a:tableStyleId>
              </a:tblPr>
              <a:tblGrid>
                <a:gridCol w="1878360">
                  <a:extLst>
                    <a:ext uri="{9D8B030D-6E8A-4147-A177-3AD203B41FA5}">
                      <a16:colId xmlns:a16="http://schemas.microsoft.com/office/drawing/2014/main" val="647771015"/>
                    </a:ext>
                  </a:extLst>
                </a:gridCol>
                <a:gridCol w="1776827">
                  <a:extLst>
                    <a:ext uri="{9D8B030D-6E8A-4147-A177-3AD203B41FA5}">
                      <a16:colId xmlns:a16="http://schemas.microsoft.com/office/drawing/2014/main" val="1328299292"/>
                    </a:ext>
                  </a:extLst>
                </a:gridCol>
                <a:gridCol w="1847900">
                  <a:extLst>
                    <a:ext uri="{9D8B030D-6E8A-4147-A177-3AD203B41FA5}">
                      <a16:colId xmlns:a16="http://schemas.microsoft.com/office/drawing/2014/main" val="3612821130"/>
                    </a:ext>
                  </a:extLst>
                </a:gridCol>
                <a:gridCol w="2018500">
                  <a:extLst>
                    <a:ext uri="{9D8B030D-6E8A-4147-A177-3AD203B41FA5}">
                      <a16:colId xmlns:a16="http://schemas.microsoft.com/office/drawing/2014/main" val="749526772"/>
                    </a:ext>
                  </a:extLst>
                </a:gridCol>
                <a:gridCol w="1445708">
                  <a:extLst>
                    <a:ext uri="{9D8B030D-6E8A-4147-A177-3AD203B41FA5}">
                      <a16:colId xmlns:a16="http://schemas.microsoft.com/office/drawing/2014/main" val="3721365098"/>
                    </a:ext>
                  </a:extLst>
                </a:gridCol>
                <a:gridCol w="2109951">
                  <a:extLst>
                    <a:ext uri="{9D8B030D-6E8A-4147-A177-3AD203B41FA5}">
                      <a16:colId xmlns:a16="http://schemas.microsoft.com/office/drawing/2014/main" val="1178950300"/>
                    </a:ext>
                  </a:extLst>
                </a:gridCol>
              </a:tblGrid>
              <a:tr h="370840">
                <a:tc gridSpan="6">
                  <a:txBody>
                    <a:bodyPr/>
                    <a:lstStyle/>
                    <a:p>
                      <a:pPr algn="ctr"/>
                      <a:r>
                        <a:rPr lang="en-US" sz="2000" b="1" dirty="0" smtClean="0">
                          <a:latin typeface="Poppins" panose="00000500000000000000" pitchFamily="2" charset="0"/>
                          <a:cs typeface="Poppins" panose="00000500000000000000" pitchFamily="2" charset="0"/>
                        </a:rPr>
                        <a:t>Final Sales Table</a:t>
                      </a:r>
                      <a:endParaRPr lang="en-US" sz="2000" b="1"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tc hMerge="1">
                  <a:txBody>
                    <a:bodyPr/>
                    <a:lstStyle/>
                    <a:p>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4135717666"/>
                  </a:ext>
                </a:extLst>
              </a:tr>
              <a:tr h="370840">
                <a:tc>
                  <a:txBody>
                    <a:bodyPr/>
                    <a:lstStyle/>
                    <a:p>
                      <a:r>
                        <a:rPr lang="en-US" sz="2000" dirty="0" err="1">
                          <a:effectLst/>
                          <a:latin typeface="Poppins" panose="00000500000000000000" pitchFamily="2" charset="0"/>
                          <a:cs typeface="Poppins" panose="00000500000000000000" pitchFamily="2" charset="0"/>
                        </a:rPr>
                        <a:t>sale_id</a:t>
                      </a:r>
                      <a:endParaRPr lang="en-US" sz="2000" dirty="0">
                        <a:effectLst/>
                        <a:latin typeface="Poppins" panose="00000500000000000000" pitchFamily="2" charset="0"/>
                        <a:cs typeface="Poppins" panose="00000500000000000000" pitchFamily="2" charset="0"/>
                      </a:endParaRPr>
                    </a:p>
                  </a:txBody>
                  <a:tcPr marL="99060" marR="99060" anchor="ctr"/>
                </a:tc>
                <a:tc>
                  <a:txBody>
                    <a:bodyPr/>
                    <a:lstStyle/>
                    <a:p>
                      <a:r>
                        <a:rPr lang="en-US" sz="2000">
                          <a:effectLst/>
                          <a:latin typeface="Poppins" panose="00000500000000000000" pitchFamily="2" charset="0"/>
                          <a:cs typeface="Poppins" panose="00000500000000000000" pitchFamily="2" charset="0"/>
                        </a:rPr>
                        <a:t>product_id</a:t>
                      </a:r>
                    </a:p>
                  </a:txBody>
                  <a:tcPr marL="99060" marR="99060" anchor="ctr"/>
                </a:tc>
                <a:tc>
                  <a:txBody>
                    <a:bodyPr/>
                    <a:lstStyle/>
                    <a:p>
                      <a:r>
                        <a:rPr lang="en-US" sz="2000">
                          <a:effectLst/>
                          <a:latin typeface="Poppins" panose="00000500000000000000" pitchFamily="2" charset="0"/>
                          <a:cs typeface="Poppins" panose="00000500000000000000" pitchFamily="2" charset="0"/>
                        </a:rPr>
                        <a:t>sale_date</a:t>
                      </a:r>
                    </a:p>
                  </a:txBody>
                  <a:tcPr marL="99060" marR="99060" anchor="ctr"/>
                </a:tc>
                <a:tc>
                  <a:txBody>
                    <a:bodyPr/>
                    <a:lstStyle/>
                    <a:p>
                      <a:r>
                        <a:rPr lang="en-US" sz="2000">
                          <a:effectLst/>
                          <a:latin typeface="Poppins" panose="00000500000000000000" pitchFamily="2" charset="0"/>
                          <a:cs typeface="Poppins" panose="00000500000000000000" pitchFamily="2" charset="0"/>
                        </a:rPr>
                        <a:t>quantity_sold</a:t>
                      </a:r>
                    </a:p>
                  </a:txBody>
                  <a:tcPr marL="99060" marR="99060" anchor="ctr"/>
                </a:tc>
                <a:tc>
                  <a:txBody>
                    <a:bodyPr/>
                    <a:lstStyle/>
                    <a:p>
                      <a:r>
                        <a:rPr lang="en-US" sz="2000">
                          <a:effectLst/>
                          <a:latin typeface="Poppins" panose="00000500000000000000" pitchFamily="2" charset="0"/>
                          <a:cs typeface="Poppins" panose="00000500000000000000" pitchFamily="2" charset="0"/>
                        </a:rPr>
                        <a:t>sale_type</a:t>
                      </a:r>
                    </a:p>
                  </a:txBody>
                  <a:tcPr marL="99060" marR="99060" anchor="ctr"/>
                </a:tc>
                <a:tc>
                  <a:txBody>
                    <a:bodyPr/>
                    <a:lstStyle/>
                    <a:p>
                      <a:r>
                        <a:rPr lang="en-US" sz="2000" dirty="0" err="1">
                          <a:effectLst/>
                          <a:latin typeface="Poppins" panose="00000500000000000000" pitchFamily="2" charset="0"/>
                          <a:cs typeface="Poppins" panose="00000500000000000000" pitchFamily="2" charset="0"/>
                        </a:rPr>
                        <a:t>total_amount</a:t>
                      </a:r>
                      <a:endParaRPr lang="en-US" sz="2000" dirty="0">
                        <a:effectLst/>
                        <a:latin typeface="Poppins" panose="00000500000000000000" pitchFamily="2" charset="0"/>
                        <a:cs typeface="Poppins" panose="00000500000000000000" pitchFamily="2" charset="0"/>
                      </a:endParaRPr>
                    </a:p>
                  </a:txBody>
                  <a:tcPr marL="99060" marR="99060" anchor="ctr"/>
                </a:tc>
                <a:extLst>
                  <a:ext uri="{0D108BD9-81ED-4DB2-BD59-A6C34878D82A}">
                    <a16:rowId xmlns:a16="http://schemas.microsoft.com/office/drawing/2014/main" val="1912883621"/>
                  </a:ext>
                </a:extLst>
              </a:tr>
              <a:tr h="370840">
                <a:tc>
                  <a:txBody>
                    <a:bodyPr/>
                    <a:lstStyle/>
                    <a:p>
                      <a:r>
                        <a:rPr lang="en-US" sz="2000" dirty="0">
                          <a:effectLst/>
                          <a:latin typeface="Poppins" panose="00000500000000000000" pitchFamily="2" charset="0"/>
                          <a:cs typeface="Poppins" panose="00000500000000000000" pitchFamily="2" charset="0"/>
                        </a:rPr>
                        <a:t>WAL123456</a:t>
                      </a:r>
                    </a:p>
                  </a:txBody>
                  <a:tcPr marL="99060" marR="99060" anchor="ctr"/>
                </a:tc>
                <a:tc>
                  <a:txBody>
                    <a:bodyPr/>
                    <a:lstStyle/>
                    <a:p>
                      <a:r>
                        <a:rPr lang="en-US" sz="2000">
                          <a:effectLst/>
                          <a:latin typeface="Poppins" panose="00000500000000000000" pitchFamily="2" charset="0"/>
                          <a:cs typeface="Poppins" panose="00000500000000000000" pitchFamily="2" charset="0"/>
                        </a:rPr>
                        <a:t>SKU_1001</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2024-09-30</a:t>
                      </a:r>
                    </a:p>
                  </a:txBody>
                  <a:tcPr marL="99060" marR="99060" anchor="ctr"/>
                </a:tc>
                <a:tc>
                  <a:txBody>
                    <a:bodyPr/>
                    <a:lstStyle/>
                    <a:p>
                      <a:r>
                        <a:rPr lang="en-US" sz="2000">
                          <a:effectLst/>
                          <a:latin typeface="Poppins" panose="00000500000000000000" pitchFamily="2" charset="0"/>
                          <a:cs typeface="Poppins" panose="00000500000000000000" pitchFamily="2" charset="0"/>
                        </a:rPr>
                        <a:t>5</a:t>
                      </a:r>
                    </a:p>
                  </a:txBody>
                  <a:tcPr marL="99060" marR="99060" anchor="ctr"/>
                </a:tc>
                <a:tc>
                  <a:txBody>
                    <a:bodyPr/>
                    <a:lstStyle/>
                    <a:p>
                      <a:r>
                        <a:rPr lang="en-US" sz="2000">
                          <a:effectLst/>
                          <a:latin typeface="Poppins" panose="00000500000000000000" pitchFamily="2" charset="0"/>
                          <a:cs typeface="Poppins" panose="00000500000000000000" pitchFamily="2" charset="0"/>
                        </a:rPr>
                        <a:t>In-Store</a:t>
                      </a:r>
                    </a:p>
                  </a:txBody>
                  <a:tcPr marL="99060" marR="99060" anchor="ctr"/>
                </a:tc>
                <a:tc>
                  <a:txBody>
                    <a:bodyPr/>
                    <a:lstStyle/>
                    <a:p>
                      <a:r>
                        <a:rPr lang="en-US" sz="2000">
                          <a:effectLst/>
                          <a:latin typeface="Poppins" panose="00000500000000000000" pitchFamily="2" charset="0"/>
                          <a:cs typeface="Poppins" panose="00000500000000000000" pitchFamily="2" charset="0"/>
                        </a:rPr>
                        <a:t>$45</a:t>
                      </a:r>
                    </a:p>
                  </a:txBody>
                  <a:tcPr marL="99060" marR="99060" anchor="ctr"/>
                </a:tc>
                <a:extLst>
                  <a:ext uri="{0D108BD9-81ED-4DB2-BD59-A6C34878D82A}">
                    <a16:rowId xmlns:a16="http://schemas.microsoft.com/office/drawing/2014/main" val="658783819"/>
                  </a:ext>
                </a:extLst>
              </a:tr>
              <a:tr h="370840">
                <a:tc>
                  <a:txBody>
                    <a:bodyPr/>
                    <a:lstStyle/>
                    <a:p>
                      <a:r>
                        <a:rPr lang="en-US" sz="2000" dirty="0">
                          <a:effectLst/>
                          <a:latin typeface="Poppins" panose="00000500000000000000" pitchFamily="2" charset="0"/>
                          <a:cs typeface="Poppins" panose="00000500000000000000" pitchFamily="2" charset="0"/>
                        </a:rPr>
                        <a:t>AMZ987654</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SKU_1001</a:t>
                      </a:r>
                    </a:p>
                  </a:txBody>
                  <a:tcPr marL="99060" marR="99060" anchor="ctr"/>
                </a:tc>
                <a:tc>
                  <a:txBody>
                    <a:bodyPr/>
                    <a:lstStyle/>
                    <a:p>
                      <a:r>
                        <a:rPr lang="en-US" sz="2000">
                          <a:effectLst/>
                          <a:latin typeface="Poppins" panose="00000500000000000000" pitchFamily="2" charset="0"/>
                          <a:cs typeface="Poppins" panose="00000500000000000000" pitchFamily="2" charset="0"/>
                        </a:rPr>
                        <a:t>2024-09-30</a:t>
                      </a:r>
                    </a:p>
                  </a:txBody>
                  <a:tcPr marL="99060" marR="99060" anchor="ctr"/>
                </a:tc>
                <a:tc>
                  <a:txBody>
                    <a:bodyPr/>
                    <a:lstStyle/>
                    <a:p>
                      <a:r>
                        <a:rPr lang="en-US" sz="2000">
                          <a:effectLst/>
                          <a:latin typeface="Poppins" panose="00000500000000000000" pitchFamily="2" charset="0"/>
                          <a:cs typeface="Poppins" panose="00000500000000000000" pitchFamily="2" charset="0"/>
                        </a:rPr>
                        <a:t>3</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Online</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$30</a:t>
                      </a:r>
                    </a:p>
                  </a:txBody>
                  <a:tcPr marL="99060" marR="99060" anchor="ctr"/>
                </a:tc>
                <a:extLst>
                  <a:ext uri="{0D108BD9-81ED-4DB2-BD59-A6C34878D82A}">
                    <a16:rowId xmlns:a16="http://schemas.microsoft.com/office/drawing/2014/main" val="3247490145"/>
                  </a:ext>
                </a:extLst>
              </a:tr>
            </a:tbl>
          </a:graphicData>
        </a:graphic>
      </p:graphicFrame>
      <p:sp>
        <p:nvSpPr>
          <p:cNvPr id="12" name="TextBox 11"/>
          <p:cNvSpPr txBox="1"/>
          <p:nvPr/>
        </p:nvSpPr>
        <p:spPr>
          <a:xfrm>
            <a:off x="554089" y="1237800"/>
            <a:ext cx="2512384" cy="400110"/>
          </a:xfrm>
          <a:prstGeom prst="rect">
            <a:avLst/>
          </a:prstGeom>
          <a:noFill/>
        </p:spPr>
        <p:txBody>
          <a:bodyPr wrap="square" rtlCol="0">
            <a:spAutoFit/>
          </a:bodyPr>
          <a:lstStyle/>
          <a:p>
            <a:r>
              <a:rPr lang="en-US" sz="2000" dirty="0" smtClean="0">
                <a:latin typeface="Poppins" panose="00000500000000000000" pitchFamily="2" charset="0"/>
                <a:cs typeface="Poppins" panose="00000500000000000000" pitchFamily="2" charset="0"/>
              </a:rPr>
              <a:t>Add new column</a:t>
            </a:r>
            <a:endParaRPr lang="en-US" sz="2000" dirty="0">
              <a:latin typeface="Poppins" panose="00000500000000000000" pitchFamily="2" charset="0"/>
              <a:cs typeface="Poppins" panose="00000500000000000000" pitchFamily="2" charset="0"/>
            </a:endParaRPr>
          </a:p>
        </p:txBody>
      </p:sp>
      <p:sp>
        <p:nvSpPr>
          <p:cNvPr id="13" name="TextBox 12"/>
          <p:cNvSpPr txBox="1"/>
          <p:nvPr/>
        </p:nvSpPr>
        <p:spPr>
          <a:xfrm>
            <a:off x="554089" y="1699296"/>
            <a:ext cx="2512384" cy="400110"/>
          </a:xfrm>
          <a:prstGeom prst="rect">
            <a:avLst/>
          </a:prstGeom>
          <a:noFill/>
        </p:spPr>
        <p:txBody>
          <a:bodyPr wrap="square" rtlCol="0">
            <a:spAutoFit/>
          </a:bodyPr>
          <a:lstStyle/>
          <a:p>
            <a:pPr marL="342900" indent="-342900">
              <a:buFont typeface="Arial" panose="020B0604020202020204" pitchFamily="34" charset="0"/>
              <a:buChar char="•"/>
            </a:pPr>
            <a:r>
              <a:rPr lang="en-US" sz="2000" dirty="0" err="1">
                <a:latin typeface="Poppins" panose="00000500000000000000" pitchFamily="2" charset="0"/>
                <a:cs typeface="Poppins" panose="00000500000000000000" pitchFamily="2" charset="0"/>
              </a:rPr>
              <a:t>s</a:t>
            </a:r>
            <a:r>
              <a:rPr lang="en-US" sz="2000" dirty="0" err="1" smtClean="0">
                <a:latin typeface="Poppins" panose="00000500000000000000" pitchFamily="2" charset="0"/>
                <a:cs typeface="Poppins" panose="00000500000000000000" pitchFamily="2" charset="0"/>
              </a:rPr>
              <a:t>ale_type</a:t>
            </a:r>
            <a:endParaRPr lang="en-US" sz="2000" dirty="0">
              <a:latin typeface="Poppins" panose="00000500000000000000" pitchFamily="2" charset="0"/>
              <a:cs typeface="Poppins" panose="00000500000000000000" pitchFamily="2" charset="0"/>
            </a:endParaRPr>
          </a:p>
        </p:txBody>
      </p:sp>
      <p:sp>
        <p:nvSpPr>
          <p:cNvPr id="14" name="TextBox 13"/>
          <p:cNvSpPr txBox="1"/>
          <p:nvPr/>
        </p:nvSpPr>
        <p:spPr>
          <a:xfrm>
            <a:off x="554089" y="2160197"/>
            <a:ext cx="2678638" cy="400110"/>
          </a:xfrm>
          <a:prstGeom prst="rect">
            <a:avLst/>
          </a:prstGeom>
          <a:noFill/>
        </p:spPr>
        <p:txBody>
          <a:bodyPr wrap="square" rtlCol="0">
            <a:spAutoFit/>
          </a:bodyPr>
          <a:lstStyle/>
          <a:p>
            <a:pPr marL="342900" indent="-342900">
              <a:buFont typeface="Arial" panose="020B0604020202020204" pitchFamily="34" charset="0"/>
              <a:buChar char="•"/>
            </a:pPr>
            <a:r>
              <a:rPr lang="en-US" sz="2000" dirty="0" err="1">
                <a:latin typeface="Poppins" panose="00000500000000000000" pitchFamily="2" charset="0"/>
                <a:cs typeface="Poppins" panose="00000500000000000000" pitchFamily="2" charset="0"/>
              </a:rPr>
              <a:t>t</a:t>
            </a:r>
            <a:r>
              <a:rPr lang="en-US" sz="2000" dirty="0" err="1" smtClean="0">
                <a:latin typeface="Poppins" panose="00000500000000000000" pitchFamily="2" charset="0"/>
                <a:cs typeface="Poppins" panose="00000500000000000000" pitchFamily="2" charset="0"/>
              </a:rPr>
              <a:t>otal_amount</a:t>
            </a:r>
            <a:endParaRPr lang="en-US" sz="2000"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511592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randombar(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randombar(horizontal)">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smtClean="0">
                <a:latin typeface="Poppins" panose="00000500000000000000" pitchFamily="2" charset="0"/>
                <a:cs typeface="Poppins" panose="00000500000000000000" pitchFamily="2" charset="0"/>
              </a:rPr>
              <a:t>Cleansing and Transforming</a:t>
            </a:r>
            <a:endParaRPr lang="en-US" sz="3600" b="1" cap="none" dirty="0">
              <a:latin typeface="Poppins" panose="00000500000000000000" pitchFamily="2" charset="0"/>
              <a:cs typeface="Poppins" panose="00000500000000000000" pitchFamily="2" charset="0"/>
            </a:endParaRP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graphicFrame>
        <p:nvGraphicFramePr>
          <p:cNvPr id="3" name="Table 2"/>
          <p:cNvGraphicFramePr>
            <a:graphicFrameLocks noGrp="1"/>
          </p:cNvGraphicFramePr>
          <p:nvPr>
            <p:extLst>
              <p:ext uri="{D42A27DB-BD31-4B8C-83A1-F6EECF244321}">
                <p14:modId xmlns:p14="http://schemas.microsoft.com/office/powerpoint/2010/main" val="3546422955"/>
              </p:ext>
            </p:extLst>
          </p:nvPr>
        </p:nvGraphicFramePr>
        <p:xfrm>
          <a:off x="57149" y="1165310"/>
          <a:ext cx="11610975" cy="1981200"/>
        </p:xfrm>
        <a:graphic>
          <a:graphicData uri="http://schemas.openxmlformats.org/drawingml/2006/table">
            <a:tbl>
              <a:tblPr firstRow="1" bandRow="1">
                <a:tableStyleId>{5C22544A-7EE6-4342-B048-85BDC9FD1C3A}</a:tableStyleId>
              </a:tblPr>
              <a:tblGrid>
                <a:gridCol w="2456085">
                  <a:extLst>
                    <a:ext uri="{9D8B030D-6E8A-4147-A177-3AD203B41FA5}">
                      <a16:colId xmlns:a16="http://schemas.microsoft.com/office/drawing/2014/main" val="659288509"/>
                    </a:ext>
                  </a:extLst>
                </a:gridCol>
                <a:gridCol w="3325591">
                  <a:extLst>
                    <a:ext uri="{9D8B030D-6E8A-4147-A177-3AD203B41FA5}">
                      <a16:colId xmlns:a16="http://schemas.microsoft.com/office/drawing/2014/main" val="2242015678"/>
                    </a:ext>
                  </a:extLst>
                </a:gridCol>
                <a:gridCol w="1695450">
                  <a:extLst>
                    <a:ext uri="{9D8B030D-6E8A-4147-A177-3AD203B41FA5}">
                      <a16:colId xmlns:a16="http://schemas.microsoft.com/office/drawing/2014/main" val="93505974"/>
                    </a:ext>
                  </a:extLst>
                </a:gridCol>
                <a:gridCol w="1811654">
                  <a:extLst>
                    <a:ext uri="{9D8B030D-6E8A-4147-A177-3AD203B41FA5}">
                      <a16:colId xmlns:a16="http://schemas.microsoft.com/office/drawing/2014/main" val="278652888"/>
                    </a:ext>
                  </a:extLst>
                </a:gridCol>
                <a:gridCol w="2322195">
                  <a:extLst>
                    <a:ext uri="{9D8B030D-6E8A-4147-A177-3AD203B41FA5}">
                      <a16:colId xmlns:a16="http://schemas.microsoft.com/office/drawing/2014/main" val="3886737665"/>
                    </a:ext>
                  </a:extLst>
                </a:gridCol>
              </a:tblGrid>
              <a:tr h="370840">
                <a:tc>
                  <a:txBody>
                    <a:bodyPr/>
                    <a:lstStyle/>
                    <a:p>
                      <a:r>
                        <a:rPr lang="en-US" sz="2000" dirty="0" smtClean="0">
                          <a:latin typeface="Poppins" panose="00000500000000000000" pitchFamily="2" charset="0"/>
                          <a:cs typeface="Poppins" panose="00000500000000000000" pitchFamily="2" charset="0"/>
                        </a:rPr>
                        <a:t>Name</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Street Address</a:t>
                      </a:r>
                      <a:endParaRPr lang="en-US" sz="2000" dirty="0">
                        <a:latin typeface="Poppins" panose="00000500000000000000" pitchFamily="2" charset="0"/>
                        <a:cs typeface="Poppins" panose="00000500000000000000" pitchFamily="2" charset="0"/>
                      </a:endParaRPr>
                    </a:p>
                  </a:txBody>
                  <a:tcPr/>
                </a:tc>
                <a:tc>
                  <a:txBody>
                    <a:bodyPr/>
                    <a:lstStyle/>
                    <a:p>
                      <a:r>
                        <a:rPr lang="en-US" sz="2000" dirty="0" err="1" smtClean="0">
                          <a:latin typeface="Poppins" panose="00000500000000000000" pitchFamily="2" charset="0"/>
                          <a:cs typeface="Poppins" panose="00000500000000000000" pitchFamily="2" charset="0"/>
                        </a:rPr>
                        <a:t>Zipcode</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City </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Country</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117010396"/>
                  </a:ext>
                </a:extLst>
              </a:tr>
              <a:tr h="370840">
                <a:tc>
                  <a:txBody>
                    <a:bodyPr/>
                    <a:lstStyle/>
                    <a:p>
                      <a:r>
                        <a:rPr lang="en-US" sz="2000" dirty="0" err="1" smtClean="0">
                          <a:latin typeface="Poppins" panose="00000500000000000000" pitchFamily="2" charset="0"/>
                          <a:cs typeface="Poppins" panose="00000500000000000000" pitchFamily="2" charset="0"/>
                        </a:rPr>
                        <a:t>Opoka</a:t>
                      </a:r>
                      <a:r>
                        <a:rPr lang="en-US" sz="2000" dirty="0" smtClean="0">
                          <a:latin typeface="Poppins" panose="00000500000000000000" pitchFamily="2" charset="0"/>
                          <a:cs typeface="Poppins" panose="00000500000000000000" pitchFamily="2" charset="0"/>
                        </a:rPr>
                        <a:t> John</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12</a:t>
                      </a:r>
                      <a:r>
                        <a:rPr lang="en-US" sz="2000" baseline="30000" dirty="0" smtClean="0">
                          <a:latin typeface="Poppins" panose="00000500000000000000" pitchFamily="2" charset="0"/>
                          <a:cs typeface="Poppins" panose="00000500000000000000" pitchFamily="2" charset="0"/>
                        </a:rPr>
                        <a:t>th</a:t>
                      </a:r>
                      <a:r>
                        <a:rPr lang="en-US" sz="2000" dirty="0" smtClean="0">
                          <a:latin typeface="Poppins" panose="00000500000000000000" pitchFamily="2" charset="0"/>
                          <a:cs typeface="Poppins" panose="00000500000000000000" pitchFamily="2" charset="0"/>
                        </a:rPr>
                        <a:t> Av No</a:t>
                      </a:r>
                      <a:r>
                        <a:rPr lang="en-US" sz="2000" baseline="0" dirty="0" smtClean="0">
                          <a:latin typeface="Poppins" panose="00000500000000000000" pitchFamily="2" charset="0"/>
                          <a:cs typeface="Poppins" panose="00000500000000000000" pitchFamily="2" charset="0"/>
                        </a:rPr>
                        <a:t> 34</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JUBA</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Juba</a:t>
                      </a:r>
                      <a:endParaRPr lang="en-US" sz="2000" dirty="0">
                        <a:latin typeface="Poppins" panose="00000500000000000000" pitchFamily="2" charset="0"/>
                        <a:cs typeface="Poppins" panose="00000500000000000000" pitchFamily="2" charset="0"/>
                      </a:endParaRPr>
                    </a:p>
                  </a:txBody>
                  <a:tcPr/>
                </a:tc>
                <a:tc>
                  <a:txBody>
                    <a:bodyPr/>
                    <a:lstStyle/>
                    <a:p>
                      <a:r>
                        <a:rPr lang="en-US" sz="2000" dirty="0" err="1" smtClean="0">
                          <a:latin typeface="Poppins" panose="00000500000000000000" pitchFamily="2" charset="0"/>
                          <a:cs typeface="Poppins" panose="00000500000000000000" pitchFamily="2" charset="0"/>
                        </a:rPr>
                        <a:t>SouthSudan</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856603365"/>
                  </a:ext>
                </a:extLst>
              </a:tr>
              <a:tr h="370840">
                <a:tc>
                  <a:txBody>
                    <a:bodyPr/>
                    <a:lstStyle/>
                    <a:p>
                      <a:r>
                        <a:rPr lang="en-US" sz="2000" dirty="0" smtClean="0">
                          <a:latin typeface="Poppins" panose="00000500000000000000" pitchFamily="2" charset="0"/>
                          <a:cs typeface="Poppins" panose="00000500000000000000" pitchFamily="2" charset="0"/>
                        </a:rPr>
                        <a:t>Maria </a:t>
                      </a:r>
                      <a:r>
                        <a:rPr lang="en-US" sz="2000" dirty="0" err="1" smtClean="0">
                          <a:latin typeface="Poppins" panose="00000500000000000000" pitchFamily="2" charset="0"/>
                          <a:cs typeface="Poppins" panose="00000500000000000000" pitchFamily="2" charset="0"/>
                        </a:rPr>
                        <a:t>Akello</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45 Kampala </a:t>
                      </a:r>
                      <a:r>
                        <a:rPr lang="en-US" sz="2000" dirty="0" err="1" smtClean="0">
                          <a:latin typeface="Poppins" panose="00000500000000000000" pitchFamily="2" charset="0"/>
                          <a:cs typeface="Poppins" panose="00000500000000000000" pitchFamily="2" charset="0"/>
                        </a:rPr>
                        <a:t>rd</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00256</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Kampala</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Uganda</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597952234"/>
                  </a:ext>
                </a:extLst>
              </a:tr>
              <a:tr h="370840">
                <a:tc>
                  <a:txBody>
                    <a:bodyPr/>
                    <a:lstStyle/>
                    <a:p>
                      <a:r>
                        <a:rPr lang="en-US" sz="2000" dirty="0" smtClean="0">
                          <a:latin typeface="Poppins" panose="00000500000000000000" pitchFamily="2" charset="0"/>
                          <a:cs typeface="Poppins" panose="00000500000000000000" pitchFamily="2" charset="0"/>
                        </a:rPr>
                        <a:t>Peter </a:t>
                      </a:r>
                      <a:r>
                        <a:rPr lang="en-US" sz="2000" dirty="0" err="1" smtClean="0">
                          <a:latin typeface="Poppins" panose="00000500000000000000" pitchFamily="2" charset="0"/>
                          <a:cs typeface="Poppins" panose="00000500000000000000" pitchFamily="2" charset="0"/>
                        </a:rPr>
                        <a:t>Odinga</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100 Market St</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Nairobi</a:t>
                      </a:r>
                    </a:p>
                  </a:txBody>
                  <a:tcPr/>
                </a:tc>
                <a:tc>
                  <a:txBody>
                    <a:bodyPr/>
                    <a:lstStyle/>
                    <a:p>
                      <a:r>
                        <a:rPr lang="en-US" sz="2000" dirty="0" smtClean="0">
                          <a:latin typeface="Poppins" panose="00000500000000000000" pitchFamily="2" charset="0"/>
                          <a:cs typeface="Poppins" panose="00000500000000000000" pitchFamily="2" charset="0"/>
                        </a:rPr>
                        <a:t>Nairobi</a:t>
                      </a:r>
                      <a:endParaRPr lang="en-US" sz="2000" dirty="0">
                        <a:latin typeface="Poppins" panose="00000500000000000000" pitchFamily="2" charset="0"/>
                        <a:cs typeface="Poppins" panose="00000500000000000000" pitchFamily="2" charset="0"/>
                      </a:endParaRPr>
                    </a:p>
                  </a:txBody>
                  <a:tcPr/>
                </a:tc>
                <a:tc>
                  <a:txBody>
                    <a:bodyPr/>
                    <a:lstStyle/>
                    <a:p>
                      <a:r>
                        <a:rPr lang="en-US" sz="2000" dirty="0" err="1" smtClean="0">
                          <a:latin typeface="Poppins" panose="00000500000000000000" pitchFamily="2" charset="0"/>
                          <a:cs typeface="Poppins" panose="00000500000000000000" pitchFamily="2" charset="0"/>
                        </a:rPr>
                        <a:t>Ke</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21289751"/>
                  </a:ext>
                </a:extLst>
              </a:tr>
              <a:tr h="370840">
                <a:tc>
                  <a:txBody>
                    <a:bodyPr/>
                    <a:lstStyle/>
                    <a:p>
                      <a:r>
                        <a:rPr lang="en-US" sz="2000" dirty="0" err="1" smtClean="0">
                          <a:latin typeface="Poppins" panose="00000500000000000000" pitchFamily="2" charset="0"/>
                          <a:cs typeface="Poppins" panose="00000500000000000000" pitchFamily="2" charset="0"/>
                        </a:rPr>
                        <a:t>Ntumba</a:t>
                      </a:r>
                      <a:r>
                        <a:rPr lang="en-US" sz="2000" dirty="0" smtClean="0">
                          <a:latin typeface="Poppins" panose="00000500000000000000" pitchFamily="2" charset="0"/>
                          <a:cs typeface="Poppins" panose="00000500000000000000" pitchFamily="2" charset="0"/>
                        </a:rPr>
                        <a:t> </a:t>
                      </a:r>
                      <a:r>
                        <a:rPr lang="en-US" sz="2000" dirty="0" err="1" smtClean="0">
                          <a:latin typeface="Poppins" panose="00000500000000000000" pitchFamily="2" charset="0"/>
                          <a:cs typeface="Poppins" panose="00000500000000000000" pitchFamily="2" charset="0"/>
                        </a:rPr>
                        <a:t>Kalonji</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789 </a:t>
                      </a:r>
                      <a:r>
                        <a:rPr lang="en-US" sz="2000" dirty="0" err="1" smtClean="0">
                          <a:latin typeface="Poppins" panose="00000500000000000000" pitchFamily="2" charset="0"/>
                          <a:cs typeface="Poppins" panose="00000500000000000000" pitchFamily="2" charset="0"/>
                        </a:rPr>
                        <a:t>Bd</a:t>
                      </a:r>
                      <a:r>
                        <a:rPr lang="en-US" sz="2000" dirty="0" smtClean="0">
                          <a:latin typeface="Poppins" panose="00000500000000000000" pitchFamily="2" charset="0"/>
                          <a:cs typeface="Poppins" panose="00000500000000000000" pitchFamily="2" charset="0"/>
                        </a:rPr>
                        <a:t> Patrice </a:t>
                      </a:r>
                      <a:r>
                        <a:rPr lang="en-US" sz="2000" dirty="0" err="1" smtClean="0">
                          <a:latin typeface="Poppins" panose="00000500000000000000" pitchFamily="2" charset="0"/>
                          <a:cs typeface="Poppins" panose="00000500000000000000" pitchFamily="2" charset="0"/>
                        </a:rPr>
                        <a:t>Lumuba</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243</a:t>
                      </a:r>
                    </a:p>
                  </a:txBody>
                  <a:tcPr/>
                </a:tc>
                <a:tc>
                  <a:txBody>
                    <a:bodyPr/>
                    <a:lstStyle/>
                    <a:p>
                      <a:r>
                        <a:rPr lang="en-US" sz="2000" dirty="0" smtClean="0">
                          <a:latin typeface="Poppins" panose="00000500000000000000" pitchFamily="2" charset="0"/>
                          <a:cs typeface="Poppins" panose="00000500000000000000" pitchFamily="2" charset="0"/>
                        </a:rPr>
                        <a:t>Kinshasa</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Congo</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311831298"/>
                  </a:ext>
                </a:extLst>
              </a:tr>
            </a:tbl>
          </a:graphicData>
        </a:graphic>
      </p:graphicFrame>
      <p:graphicFrame>
        <p:nvGraphicFramePr>
          <p:cNvPr id="4" name="Table 3"/>
          <p:cNvGraphicFramePr>
            <a:graphicFrameLocks noGrp="1"/>
          </p:cNvGraphicFramePr>
          <p:nvPr>
            <p:extLst>
              <p:ext uri="{D42A27DB-BD31-4B8C-83A1-F6EECF244321}">
                <p14:modId xmlns:p14="http://schemas.microsoft.com/office/powerpoint/2010/main" val="2893347973"/>
              </p:ext>
            </p:extLst>
          </p:nvPr>
        </p:nvGraphicFramePr>
        <p:xfrm>
          <a:off x="266989" y="3952105"/>
          <a:ext cx="2142836" cy="1584960"/>
        </p:xfrm>
        <a:graphic>
          <a:graphicData uri="http://schemas.openxmlformats.org/drawingml/2006/table">
            <a:tbl>
              <a:tblPr firstRow="1" bandRow="1">
                <a:tableStyleId>{5C22544A-7EE6-4342-B048-85BDC9FD1C3A}</a:tableStyleId>
              </a:tblPr>
              <a:tblGrid>
                <a:gridCol w="2142836">
                  <a:extLst>
                    <a:ext uri="{9D8B030D-6E8A-4147-A177-3AD203B41FA5}">
                      <a16:colId xmlns:a16="http://schemas.microsoft.com/office/drawing/2014/main" val="862968405"/>
                    </a:ext>
                  </a:extLst>
                </a:gridCol>
              </a:tblGrid>
              <a:tr h="370840">
                <a:tc>
                  <a:txBody>
                    <a:bodyPr/>
                    <a:lstStyle/>
                    <a:p>
                      <a:r>
                        <a:rPr lang="en-US" sz="2000" dirty="0" smtClean="0">
                          <a:latin typeface="Poppins" panose="00000500000000000000" pitchFamily="2" charset="0"/>
                          <a:cs typeface="Poppins" panose="00000500000000000000" pitchFamily="2" charset="0"/>
                        </a:rPr>
                        <a:t>Street Address</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088139207"/>
                  </a:ext>
                </a:extLst>
              </a:tr>
              <a:tr h="370840">
                <a:tc>
                  <a:txBody>
                    <a:bodyPr/>
                    <a:lstStyle/>
                    <a:p>
                      <a:r>
                        <a:rPr lang="en-US" sz="2000" dirty="0" smtClean="0">
                          <a:latin typeface="Poppins" panose="00000500000000000000" pitchFamily="2" charset="0"/>
                          <a:cs typeface="Poppins" panose="00000500000000000000" pitchFamily="2" charset="0"/>
                        </a:rPr>
                        <a:t>12</a:t>
                      </a:r>
                      <a:r>
                        <a:rPr lang="en-US" sz="2000" baseline="30000" dirty="0" smtClean="0">
                          <a:latin typeface="Poppins" panose="00000500000000000000" pitchFamily="2" charset="0"/>
                          <a:cs typeface="Poppins" panose="00000500000000000000" pitchFamily="2" charset="0"/>
                        </a:rPr>
                        <a:t>th</a:t>
                      </a:r>
                      <a:r>
                        <a:rPr lang="en-US" sz="2000" dirty="0" smtClean="0">
                          <a:latin typeface="Poppins" panose="00000500000000000000" pitchFamily="2" charset="0"/>
                          <a:cs typeface="Poppins" panose="00000500000000000000" pitchFamily="2" charset="0"/>
                        </a:rPr>
                        <a:t> Av No</a:t>
                      </a:r>
                      <a:r>
                        <a:rPr lang="en-US" sz="2000" baseline="0" dirty="0" smtClean="0">
                          <a:latin typeface="Poppins" panose="00000500000000000000" pitchFamily="2" charset="0"/>
                          <a:cs typeface="Poppins" panose="00000500000000000000" pitchFamily="2" charset="0"/>
                        </a:rPr>
                        <a:t> 34</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407976231"/>
                  </a:ext>
                </a:extLst>
              </a:tr>
              <a:tr h="370840">
                <a:tc>
                  <a:txBody>
                    <a:bodyPr/>
                    <a:lstStyle/>
                    <a:p>
                      <a:r>
                        <a:rPr lang="en-US" sz="2000" dirty="0" smtClean="0">
                          <a:latin typeface="Poppins" panose="00000500000000000000" pitchFamily="2" charset="0"/>
                          <a:cs typeface="Poppins" panose="00000500000000000000" pitchFamily="2" charset="0"/>
                        </a:rPr>
                        <a:t>45 Kampala </a:t>
                      </a:r>
                      <a:r>
                        <a:rPr lang="en-US" sz="2000" dirty="0" err="1" smtClean="0">
                          <a:latin typeface="Poppins" panose="00000500000000000000" pitchFamily="2" charset="0"/>
                          <a:cs typeface="Poppins" panose="00000500000000000000" pitchFamily="2" charset="0"/>
                        </a:rPr>
                        <a:t>rd</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758274472"/>
                  </a:ext>
                </a:extLst>
              </a:tr>
              <a:tr h="370840">
                <a:tc>
                  <a:txBody>
                    <a:bodyPr/>
                    <a:lstStyle/>
                    <a:p>
                      <a:r>
                        <a:rPr lang="en-US" sz="2000" dirty="0" smtClean="0">
                          <a:latin typeface="Poppins" panose="00000500000000000000" pitchFamily="2" charset="0"/>
                          <a:cs typeface="Poppins" panose="00000500000000000000" pitchFamily="2" charset="0"/>
                        </a:rPr>
                        <a:t>100 Market St</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08633856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082710395"/>
              </p:ext>
            </p:extLst>
          </p:nvPr>
        </p:nvGraphicFramePr>
        <p:xfrm>
          <a:off x="3392272" y="3947640"/>
          <a:ext cx="2498436" cy="1584960"/>
        </p:xfrm>
        <a:graphic>
          <a:graphicData uri="http://schemas.openxmlformats.org/drawingml/2006/table">
            <a:tbl>
              <a:tblPr firstRow="1" bandRow="1">
                <a:tableStyleId>{5C22544A-7EE6-4342-B048-85BDC9FD1C3A}</a:tableStyleId>
              </a:tblPr>
              <a:tblGrid>
                <a:gridCol w="2498436">
                  <a:extLst>
                    <a:ext uri="{9D8B030D-6E8A-4147-A177-3AD203B41FA5}">
                      <a16:colId xmlns:a16="http://schemas.microsoft.com/office/drawing/2014/main" val="862968405"/>
                    </a:ext>
                  </a:extLst>
                </a:gridCol>
              </a:tblGrid>
              <a:tr h="370840">
                <a:tc>
                  <a:txBody>
                    <a:bodyPr/>
                    <a:lstStyle/>
                    <a:p>
                      <a:r>
                        <a:rPr lang="en-US" sz="2000" dirty="0" smtClean="0">
                          <a:latin typeface="Poppins" panose="00000500000000000000" pitchFamily="2" charset="0"/>
                          <a:cs typeface="Poppins" panose="00000500000000000000" pitchFamily="2" charset="0"/>
                        </a:rPr>
                        <a:t>Street Address</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08813920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aseline="0" dirty="0" smtClean="0">
                          <a:latin typeface="Poppins" panose="00000500000000000000" pitchFamily="2" charset="0"/>
                          <a:cs typeface="Poppins" panose="00000500000000000000" pitchFamily="2" charset="0"/>
                        </a:rPr>
                        <a:t>34 </a:t>
                      </a:r>
                      <a:r>
                        <a:rPr lang="en-US" sz="2000" dirty="0" smtClean="0">
                          <a:latin typeface="Poppins" panose="00000500000000000000" pitchFamily="2" charset="0"/>
                          <a:cs typeface="Poppins" panose="00000500000000000000" pitchFamily="2" charset="0"/>
                        </a:rPr>
                        <a:t>12</a:t>
                      </a:r>
                      <a:r>
                        <a:rPr lang="en-US" sz="2000" baseline="30000" dirty="0" smtClean="0">
                          <a:latin typeface="Poppins" panose="00000500000000000000" pitchFamily="2" charset="0"/>
                          <a:cs typeface="Poppins" panose="00000500000000000000" pitchFamily="2" charset="0"/>
                        </a:rPr>
                        <a:t>th</a:t>
                      </a:r>
                      <a:r>
                        <a:rPr lang="en-US" sz="2000" dirty="0" smtClean="0">
                          <a:latin typeface="Poppins" panose="00000500000000000000" pitchFamily="2" charset="0"/>
                          <a:cs typeface="Poppins" panose="00000500000000000000" pitchFamily="2" charset="0"/>
                        </a:rPr>
                        <a:t> Avenue</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407976231"/>
                  </a:ext>
                </a:extLst>
              </a:tr>
              <a:tr h="370840">
                <a:tc>
                  <a:txBody>
                    <a:bodyPr/>
                    <a:lstStyle/>
                    <a:p>
                      <a:r>
                        <a:rPr lang="en-US" sz="2000" dirty="0" smtClean="0">
                          <a:latin typeface="Poppins" panose="00000500000000000000" pitchFamily="2" charset="0"/>
                          <a:cs typeface="Poppins" panose="00000500000000000000" pitchFamily="2" charset="0"/>
                        </a:rPr>
                        <a:t>45 Kampala Road</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758274472"/>
                  </a:ext>
                </a:extLst>
              </a:tr>
              <a:tr h="370840">
                <a:tc>
                  <a:txBody>
                    <a:bodyPr/>
                    <a:lstStyle/>
                    <a:p>
                      <a:r>
                        <a:rPr lang="en-US" sz="2000" dirty="0" smtClean="0">
                          <a:latin typeface="Poppins" panose="00000500000000000000" pitchFamily="2" charset="0"/>
                          <a:cs typeface="Poppins" panose="00000500000000000000" pitchFamily="2" charset="0"/>
                        </a:rPr>
                        <a:t>100 Market Street</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086338564"/>
                  </a:ext>
                </a:extLst>
              </a:tr>
            </a:tbl>
          </a:graphicData>
        </a:graphic>
      </p:graphicFrame>
      <p:cxnSp>
        <p:nvCxnSpPr>
          <p:cNvPr id="12" name="Elbow Connector 11"/>
          <p:cNvCxnSpPr/>
          <p:nvPr/>
        </p:nvCxnSpPr>
        <p:spPr>
          <a:xfrm>
            <a:off x="2614721" y="4588022"/>
            <a:ext cx="572655" cy="304196"/>
          </a:xfrm>
          <a:prstGeom prst="bentConnector3">
            <a:avLst/>
          </a:prstGeom>
          <a:ln w="63500">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569818" y="3343150"/>
            <a:ext cx="4333586" cy="400110"/>
          </a:xfrm>
          <a:prstGeom prst="rect">
            <a:avLst/>
          </a:prstGeom>
          <a:noFill/>
        </p:spPr>
        <p:txBody>
          <a:bodyPr wrap="square" rtlCol="0">
            <a:spAutoFit/>
          </a:bodyPr>
          <a:lstStyle/>
          <a:p>
            <a:pPr algn="ctr"/>
            <a:r>
              <a:rPr lang="en-US" sz="2000" b="1" dirty="0" smtClean="0">
                <a:latin typeface="Poppins" panose="00000500000000000000" pitchFamily="2" charset="0"/>
                <a:cs typeface="Poppins" panose="00000500000000000000" pitchFamily="2" charset="0"/>
              </a:rPr>
              <a:t>Street Address Standardization</a:t>
            </a:r>
            <a:endParaRPr lang="en-US" sz="2000" b="1" dirty="0">
              <a:latin typeface="Poppins" panose="00000500000000000000" pitchFamily="2" charset="0"/>
              <a:cs typeface="Poppins" panose="00000500000000000000" pitchFamily="2" charset="0"/>
            </a:endParaRPr>
          </a:p>
        </p:txBody>
      </p:sp>
      <p:graphicFrame>
        <p:nvGraphicFramePr>
          <p:cNvPr id="18" name="Table 17"/>
          <p:cNvGraphicFramePr>
            <a:graphicFrameLocks noGrp="1"/>
          </p:cNvGraphicFramePr>
          <p:nvPr>
            <p:extLst>
              <p:ext uri="{D42A27DB-BD31-4B8C-83A1-F6EECF244321}">
                <p14:modId xmlns:p14="http://schemas.microsoft.com/office/powerpoint/2010/main" val="996913733"/>
              </p:ext>
            </p:extLst>
          </p:nvPr>
        </p:nvGraphicFramePr>
        <p:xfrm>
          <a:off x="6873155" y="3947640"/>
          <a:ext cx="4426488" cy="1584960"/>
        </p:xfrm>
        <a:graphic>
          <a:graphicData uri="http://schemas.openxmlformats.org/drawingml/2006/table">
            <a:tbl>
              <a:tblPr firstRow="1" bandRow="1">
                <a:tableStyleId>{5C22544A-7EE6-4342-B048-85BDC9FD1C3A}</a:tableStyleId>
              </a:tblPr>
              <a:tblGrid>
                <a:gridCol w="2159538">
                  <a:extLst>
                    <a:ext uri="{9D8B030D-6E8A-4147-A177-3AD203B41FA5}">
                      <a16:colId xmlns:a16="http://schemas.microsoft.com/office/drawing/2014/main" val="862968405"/>
                    </a:ext>
                  </a:extLst>
                </a:gridCol>
                <a:gridCol w="2266950">
                  <a:extLst>
                    <a:ext uri="{9D8B030D-6E8A-4147-A177-3AD203B41FA5}">
                      <a16:colId xmlns:a16="http://schemas.microsoft.com/office/drawing/2014/main" val="372238461"/>
                    </a:ext>
                  </a:extLst>
                </a:gridCol>
              </a:tblGrid>
              <a:tr h="370840">
                <a:tc>
                  <a:txBody>
                    <a:bodyPr/>
                    <a:lstStyle/>
                    <a:p>
                      <a:pPr algn="ctr"/>
                      <a:r>
                        <a:rPr lang="en-US" sz="2000" dirty="0" smtClean="0">
                          <a:latin typeface="Poppins" panose="00000500000000000000" pitchFamily="2" charset="0"/>
                          <a:cs typeface="Poppins" panose="00000500000000000000" pitchFamily="2" charset="0"/>
                        </a:rPr>
                        <a:t>Street Number</a:t>
                      </a:r>
                      <a:endParaRPr lang="en-US" sz="2000" dirty="0">
                        <a:latin typeface="Poppins" panose="00000500000000000000" pitchFamily="2" charset="0"/>
                        <a:cs typeface="Poppins" panose="00000500000000000000" pitchFamily="2" charset="0"/>
                      </a:endParaRPr>
                    </a:p>
                  </a:txBody>
                  <a:tcPr/>
                </a:tc>
                <a:tc>
                  <a:txBody>
                    <a:bodyPr/>
                    <a:lstStyle/>
                    <a:p>
                      <a:pPr algn="ctr"/>
                      <a:r>
                        <a:rPr lang="en-US" sz="2000" dirty="0" smtClean="0">
                          <a:latin typeface="Poppins" panose="00000500000000000000" pitchFamily="2" charset="0"/>
                          <a:cs typeface="Poppins" panose="00000500000000000000" pitchFamily="2" charset="0"/>
                        </a:rPr>
                        <a:t>Street Name</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088139207"/>
                  </a:ext>
                </a:extLst>
              </a:tr>
              <a:tr h="370840">
                <a:tc>
                  <a:txBody>
                    <a:bodyPr/>
                    <a:lstStyle/>
                    <a:p>
                      <a:r>
                        <a:rPr lang="en-US" sz="2000" dirty="0" smtClean="0">
                          <a:latin typeface="Poppins" panose="00000500000000000000" pitchFamily="2" charset="0"/>
                          <a:cs typeface="Poppins" panose="00000500000000000000" pitchFamily="2" charset="0"/>
                        </a:rPr>
                        <a:t>34</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12</a:t>
                      </a:r>
                      <a:r>
                        <a:rPr lang="en-US" sz="2000" baseline="30000" dirty="0" smtClean="0">
                          <a:latin typeface="Poppins" panose="00000500000000000000" pitchFamily="2" charset="0"/>
                          <a:cs typeface="Poppins" panose="00000500000000000000" pitchFamily="2" charset="0"/>
                        </a:rPr>
                        <a:t>th</a:t>
                      </a:r>
                      <a:r>
                        <a:rPr lang="en-US" sz="2000" dirty="0" smtClean="0">
                          <a:latin typeface="Poppins" panose="00000500000000000000" pitchFamily="2" charset="0"/>
                          <a:cs typeface="Poppins" panose="00000500000000000000" pitchFamily="2" charset="0"/>
                        </a:rPr>
                        <a:t> Avenue</a:t>
                      </a:r>
                    </a:p>
                  </a:txBody>
                  <a:tcPr/>
                </a:tc>
                <a:extLst>
                  <a:ext uri="{0D108BD9-81ED-4DB2-BD59-A6C34878D82A}">
                    <a16:rowId xmlns:a16="http://schemas.microsoft.com/office/drawing/2014/main" val="2407976231"/>
                  </a:ext>
                </a:extLst>
              </a:tr>
              <a:tr h="370840">
                <a:tc>
                  <a:txBody>
                    <a:bodyPr/>
                    <a:lstStyle/>
                    <a:p>
                      <a:r>
                        <a:rPr lang="en-US" sz="2000" dirty="0" smtClean="0">
                          <a:latin typeface="Poppins" panose="00000500000000000000" pitchFamily="2" charset="0"/>
                          <a:cs typeface="Poppins" panose="00000500000000000000" pitchFamily="2" charset="0"/>
                        </a:rPr>
                        <a:t>45</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Kampala Road</a:t>
                      </a:r>
                    </a:p>
                  </a:txBody>
                  <a:tcPr/>
                </a:tc>
                <a:extLst>
                  <a:ext uri="{0D108BD9-81ED-4DB2-BD59-A6C34878D82A}">
                    <a16:rowId xmlns:a16="http://schemas.microsoft.com/office/drawing/2014/main" val="1758274472"/>
                  </a:ext>
                </a:extLst>
              </a:tr>
              <a:tr h="370840">
                <a:tc>
                  <a:txBody>
                    <a:bodyPr/>
                    <a:lstStyle/>
                    <a:p>
                      <a:r>
                        <a:rPr lang="en-US" sz="2000" dirty="0" smtClean="0">
                          <a:latin typeface="Poppins" panose="00000500000000000000" pitchFamily="2" charset="0"/>
                          <a:cs typeface="Poppins" panose="00000500000000000000" pitchFamily="2" charset="0"/>
                        </a:rPr>
                        <a:t>100</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Market Street</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086338564"/>
                  </a:ext>
                </a:extLst>
              </a:tr>
            </a:tbl>
          </a:graphicData>
        </a:graphic>
      </p:graphicFrame>
      <p:cxnSp>
        <p:nvCxnSpPr>
          <p:cNvPr id="19" name="Elbow Connector 18"/>
          <p:cNvCxnSpPr/>
          <p:nvPr/>
        </p:nvCxnSpPr>
        <p:spPr>
          <a:xfrm>
            <a:off x="6095604" y="4740120"/>
            <a:ext cx="572655" cy="304196"/>
          </a:xfrm>
          <a:prstGeom prst="bentConnector3">
            <a:avLst/>
          </a:prstGeom>
          <a:ln w="635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3294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randombar(horizontal)">
                                      <p:cBhvr>
                                        <p:cTn id="32" dur="500"/>
                                        <p:tgtEl>
                                          <p:spTgt spid="1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smtClean="0">
                <a:latin typeface="Poppins" panose="00000500000000000000" pitchFamily="2" charset="0"/>
                <a:cs typeface="Poppins" panose="00000500000000000000" pitchFamily="2" charset="0"/>
              </a:rPr>
              <a:t>Cleansing and Transforming</a:t>
            </a:r>
            <a:endParaRPr lang="en-US" sz="3600" b="1" cap="none" dirty="0">
              <a:latin typeface="Poppins" panose="00000500000000000000" pitchFamily="2" charset="0"/>
              <a:cs typeface="Poppins" panose="00000500000000000000" pitchFamily="2" charset="0"/>
            </a:endParaRP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802296210"/>
              </p:ext>
            </p:extLst>
          </p:nvPr>
        </p:nvGraphicFramePr>
        <p:xfrm>
          <a:off x="246534" y="2670529"/>
          <a:ext cx="2142836" cy="1584960"/>
        </p:xfrm>
        <a:graphic>
          <a:graphicData uri="http://schemas.openxmlformats.org/drawingml/2006/table">
            <a:tbl>
              <a:tblPr firstRow="1" bandRow="1">
                <a:tableStyleId>{5C22544A-7EE6-4342-B048-85BDC9FD1C3A}</a:tableStyleId>
              </a:tblPr>
              <a:tblGrid>
                <a:gridCol w="2142836">
                  <a:extLst>
                    <a:ext uri="{9D8B030D-6E8A-4147-A177-3AD203B41FA5}">
                      <a16:colId xmlns:a16="http://schemas.microsoft.com/office/drawing/2014/main" val="862968405"/>
                    </a:ext>
                  </a:extLst>
                </a:gridCol>
              </a:tblGrid>
              <a:tr h="370840">
                <a:tc>
                  <a:txBody>
                    <a:bodyPr/>
                    <a:lstStyle/>
                    <a:p>
                      <a:pPr algn="ctr"/>
                      <a:r>
                        <a:rPr lang="en-US" sz="2000" dirty="0" smtClean="0">
                          <a:latin typeface="Poppins" panose="00000500000000000000" pitchFamily="2" charset="0"/>
                          <a:cs typeface="Poppins" panose="00000500000000000000" pitchFamily="2" charset="0"/>
                        </a:rPr>
                        <a:t>Country</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088139207"/>
                  </a:ext>
                </a:extLst>
              </a:tr>
              <a:tr h="370840">
                <a:tc>
                  <a:txBody>
                    <a:bodyPr/>
                    <a:lstStyle/>
                    <a:p>
                      <a:r>
                        <a:rPr lang="en-US" sz="2000" dirty="0" err="1" smtClean="0">
                          <a:latin typeface="Poppins" panose="00000500000000000000" pitchFamily="2" charset="0"/>
                          <a:cs typeface="Poppins" panose="00000500000000000000" pitchFamily="2" charset="0"/>
                        </a:rPr>
                        <a:t>South</a:t>
                      </a:r>
                      <a:r>
                        <a:rPr lang="en-US" sz="2000" baseline="0" dirty="0" err="1" smtClean="0">
                          <a:latin typeface="Poppins" panose="00000500000000000000" pitchFamily="2" charset="0"/>
                          <a:cs typeface="Poppins" panose="00000500000000000000" pitchFamily="2" charset="0"/>
                        </a:rPr>
                        <a:t>Sudan</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407976231"/>
                  </a:ext>
                </a:extLst>
              </a:tr>
              <a:tr h="370840">
                <a:tc>
                  <a:txBody>
                    <a:bodyPr/>
                    <a:lstStyle/>
                    <a:p>
                      <a:r>
                        <a:rPr lang="en-US" sz="2000" dirty="0" smtClean="0">
                          <a:latin typeface="Poppins" panose="00000500000000000000" pitchFamily="2" charset="0"/>
                          <a:cs typeface="Poppins" panose="00000500000000000000" pitchFamily="2" charset="0"/>
                        </a:rPr>
                        <a:t>KE</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758274472"/>
                  </a:ext>
                </a:extLst>
              </a:tr>
              <a:tr h="370840">
                <a:tc>
                  <a:txBody>
                    <a:bodyPr/>
                    <a:lstStyle/>
                    <a:p>
                      <a:r>
                        <a:rPr lang="en-US" sz="2000" dirty="0" smtClean="0">
                          <a:latin typeface="Poppins" panose="00000500000000000000" pitchFamily="2" charset="0"/>
                          <a:cs typeface="Poppins" panose="00000500000000000000" pitchFamily="2" charset="0"/>
                        </a:rPr>
                        <a:t>Congo</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086338564"/>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233300482"/>
              </p:ext>
            </p:extLst>
          </p:nvPr>
        </p:nvGraphicFramePr>
        <p:xfrm>
          <a:off x="3371816" y="2666064"/>
          <a:ext cx="3206205" cy="1889760"/>
        </p:xfrm>
        <a:graphic>
          <a:graphicData uri="http://schemas.openxmlformats.org/drawingml/2006/table">
            <a:tbl>
              <a:tblPr firstRow="1" bandRow="1">
                <a:tableStyleId>{5C22544A-7EE6-4342-B048-85BDC9FD1C3A}</a:tableStyleId>
              </a:tblPr>
              <a:tblGrid>
                <a:gridCol w="3206205">
                  <a:extLst>
                    <a:ext uri="{9D8B030D-6E8A-4147-A177-3AD203B41FA5}">
                      <a16:colId xmlns:a16="http://schemas.microsoft.com/office/drawing/2014/main" val="862968405"/>
                    </a:ext>
                  </a:extLst>
                </a:gridCol>
              </a:tblGrid>
              <a:tr h="370840">
                <a:tc>
                  <a:txBody>
                    <a:bodyPr/>
                    <a:lstStyle/>
                    <a:p>
                      <a:pPr algn="ctr"/>
                      <a:r>
                        <a:rPr lang="en-US" sz="2000" dirty="0" smtClean="0">
                          <a:latin typeface="Poppins" panose="00000500000000000000" pitchFamily="2" charset="0"/>
                          <a:cs typeface="Poppins" panose="00000500000000000000" pitchFamily="2" charset="0"/>
                        </a:rPr>
                        <a:t>Country</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08813920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aseline="0" dirty="0" smtClean="0">
                          <a:latin typeface="Poppins" panose="00000500000000000000" pitchFamily="2" charset="0"/>
                          <a:cs typeface="Poppins" panose="00000500000000000000" pitchFamily="2" charset="0"/>
                        </a:rPr>
                        <a:t>South Sudan</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407976231"/>
                  </a:ext>
                </a:extLst>
              </a:tr>
              <a:tr h="370840">
                <a:tc>
                  <a:txBody>
                    <a:bodyPr/>
                    <a:lstStyle/>
                    <a:p>
                      <a:r>
                        <a:rPr lang="en-US" sz="2000" dirty="0" smtClean="0">
                          <a:latin typeface="Poppins" panose="00000500000000000000" pitchFamily="2" charset="0"/>
                          <a:cs typeface="Poppins" panose="00000500000000000000" pitchFamily="2" charset="0"/>
                        </a:rPr>
                        <a:t>Kenya</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758274472"/>
                  </a:ext>
                </a:extLst>
              </a:tr>
              <a:tr h="370840">
                <a:tc>
                  <a:txBody>
                    <a:bodyPr/>
                    <a:lstStyle/>
                    <a:p>
                      <a:r>
                        <a:rPr lang="en-US" sz="2000" dirty="0" smtClean="0">
                          <a:latin typeface="Poppins" panose="00000500000000000000" pitchFamily="2" charset="0"/>
                          <a:cs typeface="Poppins" panose="00000500000000000000" pitchFamily="2" charset="0"/>
                        </a:rPr>
                        <a:t>Democratic</a:t>
                      </a:r>
                      <a:r>
                        <a:rPr lang="en-US" sz="2000" baseline="0" dirty="0" smtClean="0">
                          <a:latin typeface="Poppins" panose="00000500000000000000" pitchFamily="2" charset="0"/>
                          <a:cs typeface="Poppins" panose="00000500000000000000" pitchFamily="2" charset="0"/>
                        </a:rPr>
                        <a:t> Republic of the Congo</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086338564"/>
                  </a:ext>
                </a:extLst>
              </a:tr>
            </a:tbl>
          </a:graphicData>
        </a:graphic>
      </p:graphicFrame>
      <p:cxnSp>
        <p:nvCxnSpPr>
          <p:cNvPr id="12" name="Elbow Connector 11"/>
          <p:cNvCxnSpPr/>
          <p:nvPr/>
        </p:nvCxnSpPr>
        <p:spPr>
          <a:xfrm>
            <a:off x="2594266" y="3306446"/>
            <a:ext cx="572655" cy="304196"/>
          </a:xfrm>
          <a:prstGeom prst="bentConnector3">
            <a:avLst/>
          </a:prstGeom>
          <a:ln w="63500">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13800" y="2053885"/>
            <a:ext cx="4333586" cy="400110"/>
          </a:xfrm>
          <a:prstGeom prst="rect">
            <a:avLst/>
          </a:prstGeom>
          <a:noFill/>
        </p:spPr>
        <p:txBody>
          <a:bodyPr wrap="square" rtlCol="0">
            <a:spAutoFit/>
          </a:bodyPr>
          <a:lstStyle/>
          <a:p>
            <a:pPr algn="ctr"/>
            <a:r>
              <a:rPr lang="en-US" sz="2000" b="1" dirty="0" smtClean="0">
                <a:latin typeface="Poppins" panose="00000500000000000000" pitchFamily="2" charset="0"/>
                <a:cs typeface="Poppins" panose="00000500000000000000" pitchFamily="2" charset="0"/>
              </a:rPr>
              <a:t>Country Standardization</a:t>
            </a:r>
            <a:endParaRPr lang="en-US" sz="2000" b="1" dirty="0">
              <a:latin typeface="Poppins" panose="00000500000000000000" pitchFamily="2" charset="0"/>
              <a:cs typeface="Poppins" panose="00000500000000000000" pitchFamily="2" charset="0"/>
            </a:endParaRPr>
          </a:p>
        </p:txBody>
      </p:sp>
      <p:sp>
        <p:nvSpPr>
          <p:cNvPr id="14" name="TextBox 13"/>
          <p:cNvSpPr txBox="1"/>
          <p:nvPr/>
        </p:nvSpPr>
        <p:spPr>
          <a:xfrm>
            <a:off x="6666638" y="2053885"/>
            <a:ext cx="3307012" cy="400110"/>
          </a:xfrm>
          <a:prstGeom prst="rect">
            <a:avLst/>
          </a:prstGeom>
          <a:noFill/>
        </p:spPr>
        <p:txBody>
          <a:bodyPr wrap="square" rtlCol="0">
            <a:spAutoFit/>
          </a:bodyPr>
          <a:lstStyle/>
          <a:p>
            <a:pPr algn="ctr"/>
            <a:r>
              <a:rPr lang="en-US" sz="2000" b="1" dirty="0" smtClean="0">
                <a:latin typeface="Poppins" panose="00000500000000000000" pitchFamily="2" charset="0"/>
                <a:cs typeface="Poppins" panose="00000500000000000000" pitchFamily="2" charset="0"/>
              </a:rPr>
              <a:t>Correcting City names</a:t>
            </a:r>
            <a:endParaRPr lang="en-US" sz="2000" b="1" dirty="0">
              <a:latin typeface="Poppins" panose="00000500000000000000" pitchFamily="2" charset="0"/>
              <a:cs typeface="Poppins" panose="00000500000000000000" pitchFamily="2" charset="0"/>
            </a:endParaRPr>
          </a:p>
        </p:txBody>
      </p:sp>
      <p:graphicFrame>
        <p:nvGraphicFramePr>
          <p:cNvPr id="5" name="Table 4"/>
          <p:cNvGraphicFramePr>
            <a:graphicFrameLocks noGrp="1"/>
          </p:cNvGraphicFramePr>
          <p:nvPr>
            <p:extLst>
              <p:ext uri="{D42A27DB-BD31-4B8C-83A1-F6EECF244321}">
                <p14:modId xmlns:p14="http://schemas.microsoft.com/office/powerpoint/2010/main" val="567989752"/>
              </p:ext>
            </p:extLst>
          </p:nvPr>
        </p:nvGraphicFramePr>
        <p:xfrm>
          <a:off x="7414317" y="2495766"/>
          <a:ext cx="1811654" cy="1981200"/>
        </p:xfrm>
        <a:graphic>
          <a:graphicData uri="http://schemas.openxmlformats.org/drawingml/2006/table">
            <a:tbl>
              <a:tblPr firstRow="1" bandRow="1">
                <a:tableStyleId>{5C22544A-7EE6-4342-B048-85BDC9FD1C3A}</a:tableStyleId>
              </a:tblPr>
              <a:tblGrid>
                <a:gridCol w="1811654">
                  <a:extLst>
                    <a:ext uri="{9D8B030D-6E8A-4147-A177-3AD203B41FA5}">
                      <a16:colId xmlns:a16="http://schemas.microsoft.com/office/drawing/2014/main" val="3681523498"/>
                    </a:ext>
                  </a:extLst>
                </a:gridCol>
              </a:tblGrid>
              <a:tr h="370840">
                <a:tc>
                  <a:txBody>
                    <a:bodyPr/>
                    <a:lstStyle/>
                    <a:p>
                      <a:pPr algn="ctr"/>
                      <a:r>
                        <a:rPr lang="en-US" sz="2000" dirty="0" smtClean="0">
                          <a:latin typeface="Poppins" panose="00000500000000000000" pitchFamily="2" charset="0"/>
                          <a:cs typeface="Poppins" panose="00000500000000000000" pitchFamily="2" charset="0"/>
                        </a:rPr>
                        <a:t>City</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549460157"/>
                  </a:ext>
                </a:extLst>
              </a:tr>
              <a:tr h="370840">
                <a:tc>
                  <a:txBody>
                    <a:bodyPr/>
                    <a:lstStyle/>
                    <a:p>
                      <a:r>
                        <a:rPr lang="en-US" sz="2000" dirty="0" smtClean="0">
                          <a:latin typeface="Poppins" panose="00000500000000000000" pitchFamily="2" charset="0"/>
                          <a:cs typeface="Poppins" panose="00000500000000000000" pitchFamily="2" charset="0"/>
                        </a:rPr>
                        <a:t>Juba</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289559364"/>
                  </a:ext>
                </a:extLst>
              </a:tr>
              <a:tr h="370840">
                <a:tc>
                  <a:txBody>
                    <a:bodyPr/>
                    <a:lstStyle/>
                    <a:p>
                      <a:r>
                        <a:rPr lang="en-US" sz="2000" dirty="0" smtClean="0">
                          <a:latin typeface="Poppins" panose="00000500000000000000" pitchFamily="2" charset="0"/>
                          <a:cs typeface="Poppins" panose="00000500000000000000" pitchFamily="2" charset="0"/>
                        </a:rPr>
                        <a:t>Kampala</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830337243"/>
                  </a:ext>
                </a:extLst>
              </a:tr>
              <a:tr h="370840">
                <a:tc>
                  <a:txBody>
                    <a:bodyPr/>
                    <a:lstStyle/>
                    <a:p>
                      <a:r>
                        <a:rPr lang="en-US" sz="2000" dirty="0" smtClean="0">
                          <a:latin typeface="Poppins" panose="00000500000000000000" pitchFamily="2" charset="0"/>
                          <a:cs typeface="Poppins" panose="00000500000000000000" pitchFamily="2" charset="0"/>
                        </a:rPr>
                        <a:t>Nairobi</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54823557"/>
                  </a:ext>
                </a:extLst>
              </a:tr>
              <a:tr h="370840">
                <a:tc>
                  <a:txBody>
                    <a:bodyPr/>
                    <a:lstStyle/>
                    <a:p>
                      <a:r>
                        <a:rPr lang="en-US" sz="2000" dirty="0" smtClean="0">
                          <a:latin typeface="Poppins" panose="00000500000000000000" pitchFamily="2" charset="0"/>
                          <a:cs typeface="Poppins" panose="00000500000000000000" pitchFamily="2" charset="0"/>
                        </a:rPr>
                        <a:t>Kinshasa</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395719072"/>
                  </a:ext>
                </a:extLst>
              </a:tr>
            </a:tbl>
          </a:graphicData>
        </a:graphic>
      </p:graphicFrame>
      <p:sp>
        <p:nvSpPr>
          <p:cNvPr id="18" name="TextBox 17"/>
          <p:cNvSpPr txBox="1"/>
          <p:nvPr/>
        </p:nvSpPr>
        <p:spPr>
          <a:xfrm>
            <a:off x="9610527" y="3276734"/>
            <a:ext cx="1992441" cy="707886"/>
          </a:xfrm>
          <a:prstGeom prst="rect">
            <a:avLst/>
          </a:prstGeom>
          <a:noFill/>
        </p:spPr>
        <p:txBody>
          <a:bodyPr wrap="square" rtlCol="0">
            <a:spAutoFit/>
          </a:bodyPr>
          <a:lstStyle/>
          <a:p>
            <a:pPr algn="ctr"/>
            <a:r>
              <a:rPr lang="en-US" sz="2000" b="1" dirty="0" smtClean="0">
                <a:latin typeface="Poppins" panose="00000500000000000000" pitchFamily="2" charset="0"/>
                <a:cs typeface="Poppins" panose="00000500000000000000" pitchFamily="2" charset="0"/>
              </a:rPr>
              <a:t>No need to change</a:t>
            </a:r>
            <a:endParaRPr lang="en-US" sz="2000" b="1" dirty="0">
              <a:latin typeface="Poppins" panose="00000500000000000000" pitchFamily="2" charset="0"/>
              <a:cs typeface="Poppins" panose="00000500000000000000" pitchFamily="2" charset="0"/>
            </a:endParaRPr>
          </a:p>
        </p:txBody>
      </p:sp>
      <p:sp>
        <p:nvSpPr>
          <p:cNvPr id="7" name="Right Brace 6"/>
          <p:cNvSpPr/>
          <p:nvPr/>
        </p:nvSpPr>
        <p:spPr>
          <a:xfrm>
            <a:off x="9225971" y="3030951"/>
            <a:ext cx="538666" cy="117344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247276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randombar(horizontal)">
                                      <p:cBhvr>
                                        <p:cTn id="32" dur="5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randombar(horizontal)">
                                      <p:cBhvr>
                                        <p:cTn id="37" dur="500"/>
                                        <p:tgtEl>
                                          <p:spTgt spid="7"/>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randombar(horizontal)">
                                      <p:cBhvr>
                                        <p:cTn id="4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8" grpId="0"/>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smtClean="0">
                <a:latin typeface="Poppins" panose="00000500000000000000" pitchFamily="2" charset="0"/>
                <a:cs typeface="Poppins" panose="00000500000000000000" pitchFamily="2" charset="0"/>
              </a:rPr>
              <a:t>Cleansing and Transforming</a:t>
            </a:r>
            <a:endParaRPr lang="en-US" sz="3600" b="1" cap="none" dirty="0">
              <a:latin typeface="Poppins" panose="00000500000000000000" pitchFamily="2" charset="0"/>
              <a:cs typeface="Poppins" panose="00000500000000000000" pitchFamily="2" charset="0"/>
            </a:endParaRP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graphicFrame>
        <p:nvGraphicFramePr>
          <p:cNvPr id="20" name="Table 19"/>
          <p:cNvGraphicFramePr>
            <a:graphicFrameLocks noGrp="1"/>
          </p:cNvGraphicFramePr>
          <p:nvPr>
            <p:extLst>
              <p:ext uri="{D42A27DB-BD31-4B8C-83A1-F6EECF244321}">
                <p14:modId xmlns:p14="http://schemas.microsoft.com/office/powerpoint/2010/main" val="4122721146"/>
              </p:ext>
            </p:extLst>
          </p:nvPr>
        </p:nvGraphicFramePr>
        <p:xfrm>
          <a:off x="7289078" y="2802122"/>
          <a:ext cx="3746593" cy="1493520"/>
        </p:xfrm>
        <a:graphic>
          <a:graphicData uri="http://schemas.openxmlformats.org/drawingml/2006/table">
            <a:tbl>
              <a:tblPr firstRow="1" bandRow="1">
                <a:tableStyleId>{5C22544A-7EE6-4342-B048-85BDC9FD1C3A}</a:tableStyleId>
              </a:tblPr>
              <a:tblGrid>
                <a:gridCol w="1827840">
                  <a:extLst>
                    <a:ext uri="{9D8B030D-6E8A-4147-A177-3AD203B41FA5}">
                      <a16:colId xmlns:a16="http://schemas.microsoft.com/office/drawing/2014/main" val="862968405"/>
                    </a:ext>
                  </a:extLst>
                </a:gridCol>
                <a:gridCol w="1918753">
                  <a:extLst>
                    <a:ext uri="{9D8B030D-6E8A-4147-A177-3AD203B41FA5}">
                      <a16:colId xmlns:a16="http://schemas.microsoft.com/office/drawing/2014/main" val="372238461"/>
                    </a:ext>
                  </a:extLst>
                </a:gridCol>
              </a:tblGrid>
              <a:tr h="370840">
                <a:tc>
                  <a:txBody>
                    <a:bodyPr/>
                    <a:lstStyle/>
                    <a:p>
                      <a:pPr algn="ctr"/>
                      <a:r>
                        <a:rPr lang="en-US" sz="2000" dirty="0" smtClean="0">
                          <a:latin typeface="Poppins" panose="00000500000000000000" pitchFamily="2" charset="0"/>
                          <a:cs typeface="Poppins" panose="00000500000000000000" pitchFamily="2" charset="0"/>
                        </a:rPr>
                        <a:t>Country</a:t>
                      </a:r>
                      <a:endParaRPr lang="en-US" sz="2000" dirty="0">
                        <a:latin typeface="Poppins" panose="00000500000000000000" pitchFamily="2" charset="0"/>
                        <a:cs typeface="Poppins" panose="00000500000000000000" pitchFamily="2" charset="0"/>
                      </a:endParaRPr>
                    </a:p>
                  </a:txBody>
                  <a:tcPr/>
                </a:tc>
                <a:tc>
                  <a:txBody>
                    <a:bodyPr/>
                    <a:lstStyle/>
                    <a:p>
                      <a:pPr algn="ctr"/>
                      <a:r>
                        <a:rPr lang="en-US" sz="2000" dirty="0" smtClean="0">
                          <a:latin typeface="Poppins" panose="00000500000000000000" pitchFamily="2" charset="0"/>
                          <a:cs typeface="Poppins" panose="00000500000000000000" pitchFamily="2" charset="0"/>
                        </a:rPr>
                        <a:t>Country Code</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088139207"/>
                  </a:ext>
                </a:extLst>
              </a:tr>
              <a:tr h="370840">
                <a:tc>
                  <a:txBody>
                    <a:bodyPr/>
                    <a:lstStyle/>
                    <a:p>
                      <a:r>
                        <a:rPr lang="en-US" sz="2000" dirty="0" smtClean="0">
                          <a:latin typeface="Poppins" panose="00000500000000000000" pitchFamily="2" charset="0"/>
                          <a:cs typeface="Poppins" panose="00000500000000000000" pitchFamily="2" charset="0"/>
                        </a:rPr>
                        <a:t>South Sudan</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SS</a:t>
                      </a:r>
                    </a:p>
                  </a:txBody>
                  <a:tcPr/>
                </a:tc>
                <a:extLst>
                  <a:ext uri="{0D108BD9-81ED-4DB2-BD59-A6C34878D82A}">
                    <a16:rowId xmlns:a16="http://schemas.microsoft.com/office/drawing/2014/main" val="2407976231"/>
                  </a:ext>
                </a:extLst>
              </a:tr>
              <a:tr h="370840">
                <a:tc>
                  <a:txBody>
                    <a:bodyPr/>
                    <a:lstStyle/>
                    <a:p>
                      <a:r>
                        <a:rPr lang="en-US" sz="2000" dirty="0" smtClean="0">
                          <a:latin typeface="Poppins" panose="00000500000000000000" pitchFamily="2" charset="0"/>
                          <a:cs typeface="Poppins" panose="00000500000000000000" pitchFamily="2" charset="0"/>
                        </a:rPr>
                        <a:t>Uganda</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UG</a:t>
                      </a:r>
                    </a:p>
                  </a:txBody>
                  <a:tcPr/>
                </a:tc>
                <a:extLst>
                  <a:ext uri="{0D108BD9-81ED-4DB2-BD59-A6C34878D82A}">
                    <a16:rowId xmlns:a16="http://schemas.microsoft.com/office/drawing/2014/main" val="1758274472"/>
                  </a:ext>
                </a:extLst>
              </a:tr>
            </a:tbl>
          </a:graphicData>
        </a:graphic>
      </p:graphicFrame>
      <p:sp>
        <p:nvSpPr>
          <p:cNvPr id="21" name="TextBox 20"/>
          <p:cNvSpPr txBox="1"/>
          <p:nvPr/>
        </p:nvSpPr>
        <p:spPr>
          <a:xfrm>
            <a:off x="7533862" y="2236088"/>
            <a:ext cx="3257024" cy="400110"/>
          </a:xfrm>
          <a:prstGeom prst="rect">
            <a:avLst/>
          </a:prstGeom>
          <a:noFill/>
        </p:spPr>
        <p:txBody>
          <a:bodyPr wrap="square" rtlCol="0">
            <a:spAutoFit/>
          </a:bodyPr>
          <a:lstStyle/>
          <a:p>
            <a:pPr algn="ctr"/>
            <a:r>
              <a:rPr lang="en-US" sz="2000" b="1" dirty="0" smtClean="0">
                <a:latin typeface="Poppins" panose="00000500000000000000" pitchFamily="2" charset="0"/>
                <a:cs typeface="Poppins" panose="00000500000000000000" pitchFamily="2" charset="0"/>
              </a:rPr>
              <a:t>Add Necessary Field</a:t>
            </a:r>
            <a:endParaRPr lang="en-US" sz="2000" b="1" dirty="0">
              <a:latin typeface="Poppins" panose="00000500000000000000" pitchFamily="2" charset="0"/>
              <a:cs typeface="Poppins" panose="00000500000000000000" pitchFamily="2" charset="0"/>
            </a:endParaRPr>
          </a:p>
        </p:txBody>
      </p:sp>
      <p:sp>
        <p:nvSpPr>
          <p:cNvPr id="22" name="TextBox 21"/>
          <p:cNvSpPr txBox="1"/>
          <p:nvPr/>
        </p:nvSpPr>
        <p:spPr>
          <a:xfrm>
            <a:off x="126462" y="2179929"/>
            <a:ext cx="4914070" cy="400110"/>
          </a:xfrm>
          <a:prstGeom prst="rect">
            <a:avLst/>
          </a:prstGeom>
          <a:noFill/>
        </p:spPr>
        <p:txBody>
          <a:bodyPr wrap="square" rtlCol="0">
            <a:spAutoFit/>
          </a:bodyPr>
          <a:lstStyle/>
          <a:p>
            <a:pPr algn="ctr"/>
            <a:r>
              <a:rPr lang="en-US" sz="2000" b="1" dirty="0" err="1" smtClean="0">
                <a:latin typeface="Poppins" panose="00000500000000000000" pitchFamily="2" charset="0"/>
                <a:cs typeface="Poppins" panose="00000500000000000000" pitchFamily="2" charset="0"/>
              </a:rPr>
              <a:t>Zipcode</a:t>
            </a:r>
            <a:r>
              <a:rPr lang="en-US" sz="2000" b="1" dirty="0" smtClean="0">
                <a:latin typeface="Poppins" panose="00000500000000000000" pitchFamily="2" charset="0"/>
                <a:cs typeface="Poppins" panose="00000500000000000000" pitchFamily="2" charset="0"/>
              </a:rPr>
              <a:t> Validation and correction</a:t>
            </a:r>
            <a:endParaRPr lang="en-US" sz="2000" b="1" dirty="0">
              <a:latin typeface="Poppins" panose="00000500000000000000" pitchFamily="2" charset="0"/>
              <a:cs typeface="Poppins" panose="00000500000000000000" pitchFamily="2" charset="0"/>
            </a:endParaRPr>
          </a:p>
        </p:txBody>
      </p:sp>
      <p:graphicFrame>
        <p:nvGraphicFramePr>
          <p:cNvPr id="23" name="Table 22"/>
          <p:cNvGraphicFramePr>
            <a:graphicFrameLocks noGrp="1"/>
          </p:cNvGraphicFramePr>
          <p:nvPr>
            <p:extLst>
              <p:ext uri="{D42A27DB-BD31-4B8C-83A1-F6EECF244321}">
                <p14:modId xmlns:p14="http://schemas.microsoft.com/office/powerpoint/2010/main" val="3705741695"/>
              </p:ext>
            </p:extLst>
          </p:nvPr>
        </p:nvGraphicFramePr>
        <p:xfrm>
          <a:off x="192796" y="2636198"/>
          <a:ext cx="1913694" cy="1584960"/>
        </p:xfrm>
        <a:graphic>
          <a:graphicData uri="http://schemas.openxmlformats.org/drawingml/2006/table">
            <a:tbl>
              <a:tblPr firstRow="1" bandRow="1">
                <a:tableStyleId>{5C22544A-7EE6-4342-B048-85BDC9FD1C3A}</a:tableStyleId>
              </a:tblPr>
              <a:tblGrid>
                <a:gridCol w="1913694">
                  <a:extLst>
                    <a:ext uri="{9D8B030D-6E8A-4147-A177-3AD203B41FA5}">
                      <a16:colId xmlns:a16="http://schemas.microsoft.com/office/drawing/2014/main" val="862968405"/>
                    </a:ext>
                  </a:extLst>
                </a:gridCol>
              </a:tblGrid>
              <a:tr h="370840">
                <a:tc>
                  <a:txBody>
                    <a:bodyPr/>
                    <a:lstStyle/>
                    <a:p>
                      <a:pPr algn="ctr"/>
                      <a:r>
                        <a:rPr lang="en-US" sz="2000" dirty="0" err="1" smtClean="0">
                          <a:latin typeface="Poppins" panose="00000500000000000000" pitchFamily="2" charset="0"/>
                          <a:cs typeface="Poppins" panose="00000500000000000000" pitchFamily="2" charset="0"/>
                        </a:rPr>
                        <a:t>Zipcode</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088139207"/>
                  </a:ext>
                </a:extLst>
              </a:tr>
              <a:tr h="370840">
                <a:tc>
                  <a:txBody>
                    <a:bodyPr/>
                    <a:lstStyle/>
                    <a:p>
                      <a:r>
                        <a:rPr lang="en-US" sz="2000" dirty="0" smtClean="0">
                          <a:latin typeface="Poppins" panose="00000500000000000000" pitchFamily="2" charset="0"/>
                          <a:cs typeface="Poppins" panose="00000500000000000000" pitchFamily="2" charset="0"/>
                        </a:rPr>
                        <a:t>JUBA</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407976231"/>
                  </a:ext>
                </a:extLst>
              </a:tr>
              <a:tr h="370840">
                <a:tc>
                  <a:txBody>
                    <a:bodyPr/>
                    <a:lstStyle/>
                    <a:p>
                      <a:r>
                        <a:rPr lang="en-US" sz="2000" dirty="0" smtClean="0">
                          <a:latin typeface="Poppins" panose="00000500000000000000" pitchFamily="2" charset="0"/>
                          <a:cs typeface="Poppins" panose="00000500000000000000" pitchFamily="2" charset="0"/>
                        </a:rPr>
                        <a:t>00256</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758274472"/>
                  </a:ext>
                </a:extLst>
              </a:tr>
              <a:tr h="370840">
                <a:tc>
                  <a:txBody>
                    <a:bodyPr/>
                    <a:lstStyle/>
                    <a:p>
                      <a:r>
                        <a:rPr lang="en-US" sz="2000" dirty="0" smtClean="0">
                          <a:latin typeface="Poppins" panose="00000500000000000000" pitchFamily="2" charset="0"/>
                          <a:cs typeface="Poppins" panose="00000500000000000000" pitchFamily="2" charset="0"/>
                        </a:rPr>
                        <a:t>Nairobi</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086338564"/>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2529374531"/>
              </p:ext>
            </p:extLst>
          </p:nvPr>
        </p:nvGraphicFramePr>
        <p:xfrm>
          <a:off x="3509135" y="2658664"/>
          <a:ext cx="1913694" cy="1584960"/>
        </p:xfrm>
        <a:graphic>
          <a:graphicData uri="http://schemas.openxmlformats.org/drawingml/2006/table">
            <a:tbl>
              <a:tblPr firstRow="1" bandRow="1">
                <a:tableStyleId>{5C22544A-7EE6-4342-B048-85BDC9FD1C3A}</a:tableStyleId>
              </a:tblPr>
              <a:tblGrid>
                <a:gridCol w="1913694">
                  <a:extLst>
                    <a:ext uri="{9D8B030D-6E8A-4147-A177-3AD203B41FA5}">
                      <a16:colId xmlns:a16="http://schemas.microsoft.com/office/drawing/2014/main" val="862968405"/>
                    </a:ext>
                  </a:extLst>
                </a:gridCol>
              </a:tblGrid>
              <a:tr h="370840">
                <a:tc>
                  <a:txBody>
                    <a:bodyPr/>
                    <a:lstStyle/>
                    <a:p>
                      <a:pPr algn="ctr"/>
                      <a:r>
                        <a:rPr lang="en-US" sz="2000" dirty="0" err="1" smtClean="0">
                          <a:latin typeface="Poppins" panose="00000500000000000000" pitchFamily="2" charset="0"/>
                          <a:cs typeface="Poppins" panose="00000500000000000000" pitchFamily="2" charset="0"/>
                        </a:rPr>
                        <a:t>Zipcode</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088139207"/>
                  </a:ext>
                </a:extLst>
              </a:tr>
              <a:tr h="370840">
                <a:tc>
                  <a:txBody>
                    <a:bodyPr/>
                    <a:lstStyle/>
                    <a:p>
                      <a:r>
                        <a:rPr lang="en-US" sz="2000" dirty="0" smtClean="0">
                          <a:latin typeface="Poppins" panose="00000500000000000000" pitchFamily="2" charset="0"/>
                          <a:cs typeface="Poppins" panose="00000500000000000000" pitchFamily="2" charset="0"/>
                        </a:rPr>
                        <a:t>211</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407976231"/>
                  </a:ext>
                </a:extLst>
              </a:tr>
              <a:tr h="370840">
                <a:tc>
                  <a:txBody>
                    <a:bodyPr/>
                    <a:lstStyle/>
                    <a:p>
                      <a:r>
                        <a:rPr lang="en-US" sz="2000" dirty="0" smtClean="0">
                          <a:latin typeface="Poppins" panose="00000500000000000000" pitchFamily="2" charset="0"/>
                          <a:cs typeface="Poppins" panose="00000500000000000000" pitchFamily="2" charset="0"/>
                        </a:rPr>
                        <a:t>256</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758274472"/>
                  </a:ext>
                </a:extLst>
              </a:tr>
              <a:tr h="370840">
                <a:tc>
                  <a:txBody>
                    <a:bodyPr/>
                    <a:lstStyle/>
                    <a:p>
                      <a:r>
                        <a:rPr lang="en-US" sz="2000" dirty="0" smtClean="0">
                          <a:latin typeface="Poppins" panose="00000500000000000000" pitchFamily="2" charset="0"/>
                          <a:cs typeface="Poppins" panose="00000500000000000000" pitchFamily="2" charset="0"/>
                        </a:rPr>
                        <a:t>254</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086338564"/>
                  </a:ext>
                </a:extLst>
              </a:tr>
            </a:tbl>
          </a:graphicData>
        </a:graphic>
      </p:graphicFrame>
      <p:cxnSp>
        <p:nvCxnSpPr>
          <p:cNvPr id="25" name="Elbow Connector 24"/>
          <p:cNvCxnSpPr/>
          <p:nvPr/>
        </p:nvCxnSpPr>
        <p:spPr>
          <a:xfrm>
            <a:off x="2521485" y="3428678"/>
            <a:ext cx="572655" cy="304196"/>
          </a:xfrm>
          <a:prstGeom prst="bentConnector3">
            <a:avLst/>
          </a:prstGeom>
          <a:ln w="635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4975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randombar(horizontal)">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randombar(horizontal)">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randombar(horizontal)">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randombar(horizontal)">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randombar(horizontal)">
                                      <p:cBhvr>
                                        <p:cTn id="27" dur="500"/>
                                        <p:tgtEl>
                                          <p:spTgt spid="25"/>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randombar(horizontal)">
                                      <p:cBhvr>
                                        <p:cTn id="3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smtClean="0">
                <a:latin typeface="Poppins" panose="00000500000000000000" pitchFamily="2" charset="0"/>
                <a:cs typeface="Poppins" panose="00000500000000000000" pitchFamily="2" charset="0"/>
              </a:rPr>
              <a:t>Cleansing and Transforming</a:t>
            </a:r>
            <a:endParaRPr lang="en-US" sz="3600" b="1" cap="none" dirty="0">
              <a:latin typeface="Poppins" panose="00000500000000000000" pitchFamily="2" charset="0"/>
              <a:cs typeface="Poppins" panose="00000500000000000000" pitchFamily="2" charset="0"/>
            </a:endParaRP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
        <p:nvSpPr>
          <p:cNvPr id="14" name="TextBox 13"/>
          <p:cNvSpPr txBox="1"/>
          <p:nvPr/>
        </p:nvSpPr>
        <p:spPr>
          <a:xfrm>
            <a:off x="3007084" y="1145087"/>
            <a:ext cx="4914070" cy="400110"/>
          </a:xfrm>
          <a:prstGeom prst="rect">
            <a:avLst/>
          </a:prstGeom>
          <a:noFill/>
        </p:spPr>
        <p:txBody>
          <a:bodyPr wrap="square" rtlCol="0">
            <a:spAutoFit/>
          </a:bodyPr>
          <a:lstStyle/>
          <a:p>
            <a:pPr algn="ctr"/>
            <a:r>
              <a:rPr lang="en-US" sz="2000" b="1" dirty="0" smtClean="0">
                <a:latin typeface="Poppins" panose="00000500000000000000" pitchFamily="2" charset="0"/>
                <a:cs typeface="Poppins" panose="00000500000000000000" pitchFamily="2" charset="0"/>
              </a:rPr>
              <a:t>Final Table</a:t>
            </a:r>
            <a:endParaRPr lang="en-US" sz="2000" b="1" dirty="0">
              <a:latin typeface="Poppins" panose="00000500000000000000" pitchFamily="2" charset="0"/>
              <a:cs typeface="Poppins" panose="00000500000000000000" pitchFamily="2" charset="0"/>
            </a:endParaRPr>
          </a:p>
        </p:txBody>
      </p:sp>
      <p:graphicFrame>
        <p:nvGraphicFramePr>
          <p:cNvPr id="16" name="Table 15"/>
          <p:cNvGraphicFramePr>
            <a:graphicFrameLocks noGrp="1"/>
          </p:cNvGraphicFramePr>
          <p:nvPr>
            <p:extLst>
              <p:ext uri="{D42A27DB-BD31-4B8C-83A1-F6EECF244321}">
                <p14:modId xmlns:p14="http://schemas.microsoft.com/office/powerpoint/2010/main" val="3953761599"/>
              </p:ext>
            </p:extLst>
          </p:nvPr>
        </p:nvGraphicFramePr>
        <p:xfrm>
          <a:off x="126463" y="1611818"/>
          <a:ext cx="11465461" cy="3810000"/>
        </p:xfrm>
        <a:graphic>
          <a:graphicData uri="http://schemas.openxmlformats.org/drawingml/2006/table">
            <a:tbl>
              <a:tblPr firstRow="1" bandRow="1">
                <a:tableStyleId>{5C22544A-7EE6-4342-B048-85BDC9FD1C3A}</a:tableStyleId>
              </a:tblPr>
              <a:tblGrid>
                <a:gridCol w="1581728">
                  <a:extLst>
                    <a:ext uri="{9D8B030D-6E8A-4147-A177-3AD203B41FA5}">
                      <a16:colId xmlns:a16="http://schemas.microsoft.com/office/drawing/2014/main" val="1069273194"/>
                    </a:ext>
                  </a:extLst>
                </a:gridCol>
                <a:gridCol w="1581728">
                  <a:extLst>
                    <a:ext uri="{9D8B030D-6E8A-4147-A177-3AD203B41FA5}">
                      <a16:colId xmlns:a16="http://schemas.microsoft.com/office/drawing/2014/main" val="862968405"/>
                    </a:ext>
                  </a:extLst>
                </a:gridCol>
                <a:gridCol w="1660401">
                  <a:extLst>
                    <a:ext uri="{9D8B030D-6E8A-4147-A177-3AD203B41FA5}">
                      <a16:colId xmlns:a16="http://schemas.microsoft.com/office/drawing/2014/main" val="372238461"/>
                    </a:ext>
                  </a:extLst>
                </a:gridCol>
                <a:gridCol w="1240930">
                  <a:extLst>
                    <a:ext uri="{9D8B030D-6E8A-4147-A177-3AD203B41FA5}">
                      <a16:colId xmlns:a16="http://schemas.microsoft.com/office/drawing/2014/main" val="3023314519"/>
                    </a:ext>
                  </a:extLst>
                </a:gridCol>
                <a:gridCol w="1419225">
                  <a:extLst>
                    <a:ext uri="{9D8B030D-6E8A-4147-A177-3AD203B41FA5}">
                      <a16:colId xmlns:a16="http://schemas.microsoft.com/office/drawing/2014/main" val="3515334097"/>
                    </a:ext>
                  </a:extLst>
                </a:gridCol>
                <a:gridCol w="2321048">
                  <a:extLst>
                    <a:ext uri="{9D8B030D-6E8A-4147-A177-3AD203B41FA5}">
                      <a16:colId xmlns:a16="http://schemas.microsoft.com/office/drawing/2014/main" val="4245222960"/>
                    </a:ext>
                  </a:extLst>
                </a:gridCol>
                <a:gridCol w="1660401">
                  <a:extLst>
                    <a:ext uri="{9D8B030D-6E8A-4147-A177-3AD203B41FA5}">
                      <a16:colId xmlns:a16="http://schemas.microsoft.com/office/drawing/2014/main" val="4104067060"/>
                    </a:ext>
                  </a:extLst>
                </a:gridCol>
              </a:tblGrid>
              <a:tr h="370840">
                <a:tc>
                  <a:txBody>
                    <a:bodyPr/>
                    <a:lstStyle/>
                    <a:p>
                      <a:pPr algn="ctr"/>
                      <a:r>
                        <a:rPr lang="en-US" sz="2000" dirty="0" smtClean="0">
                          <a:latin typeface="Poppins" panose="00000500000000000000" pitchFamily="2" charset="0"/>
                          <a:cs typeface="Poppins" panose="00000500000000000000" pitchFamily="2" charset="0"/>
                        </a:rPr>
                        <a:t>Name</a:t>
                      </a:r>
                      <a:endParaRPr lang="en-US" sz="2000" dirty="0">
                        <a:latin typeface="Poppins" panose="00000500000000000000" pitchFamily="2" charset="0"/>
                        <a:cs typeface="Poppins" panose="00000500000000000000" pitchFamily="2" charset="0"/>
                      </a:endParaRPr>
                    </a:p>
                  </a:txBody>
                  <a:tcPr/>
                </a:tc>
                <a:tc>
                  <a:txBody>
                    <a:bodyPr/>
                    <a:lstStyle/>
                    <a:p>
                      <a:pPr algn="ctr"/>
                      <a:r>
                        <a:rPr lang="en-US" sz="2000" dirty="0" smtClean="0">
                          <a:latin typeface="Poppins" panose="00000500000000000000" pitchFamily="2" charset="0"/>
                          <a:cs typeface="Poppins" panose="00000500000000000000" pitchFamily="2" charset="0"/>
                        </a:rPr>
                        <a:t>Street Number</a:t>
                      </a:r>
                      <a:endParaRPr lang="en-US" sz="2000" dirty="0">
                        <a:latin typeface="Poppins" panose="00000500000000000000" pitchFamily="2" charset="0"/>
                        <a:cs typeface="Poppins" panose="00000500000000000000" pitchFamily="2" charset="0"/>
                      </a:endParaRPr>
                    </a:p>
                  </a:txBody>
                  <a:tcPr/>
                </a:tc>
                <a:tc>
                  <a:txBody>
                    <a:bodyPr/>
                    <a:lstStyle/>
                    <a:p>
                      <a:pPr algn="ctr"/>
                      <a:r>
                        <a:rPr lang="en-US" sz="2000" dirty="0" smtClean="0">
                          <a:latin typeface="Poppins" panose="00000500000000000000" pitchFamily="2" charset="0"/>
                          <a:cs typeface="Poppins" panose="00000500000000000000" pitchFamily="2" charset="0"/>
                        </a:rPr>
                        <a:t>Street Name</a:t>
                      </a:r>
                      <a:endParaRPr lang="en-US" sz="2000" dirty="0">
                        <a:latin typeface="Poppins" panose="00000500000000000000" pitchFamily="2" charset="0"/>
                        <a:cs typeface="Poppins" panose="00000500000000000000" pitchFamily="2" charset="0"/>
                      </a:endParaRPr>
                    </a:p>
                  </a:txBody>
                  <a:tcPr/>
                </a:tc>
                <a:tc>
                  <a:txBody>
                    <a:bodyPr/>
                    <a:lstStyle/>
                    <a:p>
                      <a:pPr algn="ctr"/>
                      <a:r>
                        <a:rPr lang="en-US" sz="2000" dirty="0" err="1" smtClean="0">
                          <a:latin typeface="Poppins" panose="00000500000000000000" pitchFamily="2" charset="0"/>
                          <a:cs typeface="Poppins" panose="00000500000000000000" pitchFamily="2" charset="0"/>
                        </a:rPr>
                        <a:t>Zipcode</a:t>
                      </a:r>
                      <a:endParaRPr lang="en-US" sz="2000" dirty="0">
                        <a:latin typeface="Poppins" panose="00000500000000000000" pitchFamily="2" charset="0"/>
                        <a:cs typeface="Poppins" panose="00000500000000000000" pitchFamily="2" charset="0"/>
                      </a:endParaRPr>
                    </a:p>
                  </a:txBody>
                  <a:tcPr/>
                </a:tc>
                <a:tc>
                  <a:txBody>
                    <a:bodyPr/>
                    <a:lstStyle/>
                    <a:p>
                      <a:pPr algn="ctr"/>
                      <a:r>
                        <a:rPr lang="en-US" sz="2000" dirty="0" smtClean="0">
                          <a:latin typeface="Poppins" panose="00000500000000000000" pitchFamily="2" charset="0"/>
                          <a:cs typeface="Poppins" panose="00000500000000000000" pitchFamily="2" charset="0"/>
                        </a:rPr>
                        <a:t>City</a:t>
                      </a:r>
                      <a:endParaRPr lang="en-US" sz="2000" dirty="0">
                        <a:latin typeface="Poppins" panose="00000500000000000000" pitchFamily="2" charset="0"/>
                        <a:cs typeface="Poppins" panose="00000500000000000000" pitchFamily="2" charset="0"/>
                      </a:endParaRPr>
                    </a:p>
                  </a:txBody>
                  <a:tcPr/>
                </a:tc>
                <a:tc>
                  <a:txBody>
                    <a:bodyPr/>
                    <a:lstStyle/>
                    <a:p>
                      <a:pPr algn="ctr"/>
                      <a:r>
                        <a:rPr lang="en-US" sz="2000" dirty="0" smtClean="0">
                          <a:latin typeface="Poppins" panose="00000500000000000000" pitchFamily="2" charset="0"/>
                          <a:cs typeface="Poppins" panose="00000500000000000000" pitchFamily="2" charset="0"/>
                        </a:rPr>
                        <a:t>Country</a:t>
                      </a:r>
                      <a:endParaRPr lang="en-US" sz="2000" dirty="0">
                        <a:latin typeface="Poppins" panose="00000500000000000000" pitchFamily="2" charset="0"/>
                        <a:cs typeface="Poppins" panose="00000500000000000000" pitchFamily="2" charset="0"/>
                      </a:endParaRPr>
                    </a:p>
                  </a:txBody>
                  <a:tcPr/>
                </a:tc>
                <a:tc>
                  <a:txBody>
                    <a:bodyPr/>
                    <a:lstStyle/>
                    <a:p>
                      <a:pPr algn="ctr"/>
                      <a:r>
                        <a:rPr lang="en-US" sz="2000" dirty="0" smtClean="0">
                          <a:latin typeface="Poppins" panose="00000500000000000000" pitchFamily="2" charset="0"/>
                          <a:cs typeface="Poppins" panose="00000500000000000000" pitchFamily="2" charset="0"/>
                        </a:rPr>
                        <a:t>Country</a:t>
                      </a:r>
                      <a:r>
                        <a:rPr lang="en-US" sz="2000" baseline="0" dirty="0" smtClean="0">
                          <a:latin typeface="Poppins" panose="00000500000000000000" pitchFamily="2" charset="0"/>
                          <a:cs typeface="Poppins" panose="00000500000000000000" pitchFamily="2" charset="0"/>
                        </a:rPr>
                        <a:t> Code</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2088139207"/>
                  </a:ext>
                </a:extLst>
              </a:tr>
              <a:tr h="370840">
                <a:tc>
                  <a:txBody>
                    <a:bodyPr/>
                    <a:lstStyle/>
                    <a:p>
                      <a:r>
                        <a:rPr lang="en-US" sz="2000" dirty="0" err="1" smtClean="0">
                          <a:latin typeface="Poppins" panose="00000500000000000000" pitchFamily="2" charset="0"/>
                          <a:cs typeface="Poppins" panose="00000500000000000000" pitchFamily="2" charset="0"/>
                        </a:rPr>
                        <a:t>Opoka</a:t>
                      </a:r>
                      <a:r>
                        <a:rPr lang="en-US" sz="2000" dirty="0" smtClean="0">
                          <a:latin typeface="Poppins" panose="00000500000000000000" pitchFamily="2" charset="0"/>
                          <a:cs typeface="Poppins" panose="00000500000000000000" pitchFamily="2" charset="0"/>
                        </a:rPr>
                        <a:t> John</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34</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12</a:t>
                      </a:r>
                      <a:r>
                        <a:rPr lang="en-US" sz="2000" baseline="30000" dirty="0" smtClean="0">
                          <a:latin typeface="Poppins" panose="00000500000000000000" pitchFamily="2" charset="0"/>
                          <a:cs typeface="Poppins" panose="00000500000000000000" pitchFamily="2" charset="0"/>
                        </a:rPr>
                        <a:t>th</a:t>
                      </a:r>
                      <a:r>
                        <a:rPr lang="en-US" sz="2000" dirty="0" smtClean="0">
                          <a:latin typeface="Poppins" panose="00000500000000000000" pitchFamily="2" charset="0"/>
                          <a:cs typeface="Poppins" panose="00000500000000000000" pitchFamily="2" charset="0"/>
                        </a:rPr>
                        <a:t> Avenue</a:t>
                      </a:r>
                    </a:p>
                  </a:txBody>
                  <a:tcPr/>
                </a:tc>
                <a:tc>
                  <a:txBody>
                    <a:bodyPr/>
                    <a:lstStyle/>
                    <a:p>
                      <a:r>
                        <a:rPr lang="en-US" sz="2000" dirty="0" smtClean="0">
                          <a:latin typeface="Poppins" panose="00000500000000000000" pitchFamily="2" charset="0"/>
                          <a:cs typeface="Poppins" panose="00000500000000000000" pitchFamily="2" charset="0"/>
                        </a:rPr>
                        <a:t>211</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Juba</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South Sudan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SS</a:t>
                      </a:r>
                    </a:p>
                  </a:txBody>
                  <a:tcPr/>
                </a:tc>
                <a:extLst>
                  <a:ext uri="{0D108BD9-81ED-4DB2-BD59-A6C34878D82A}">
                    <a16:rowId xmlns:a16="http://schemas.microsoft.com/office/drawing/2014/main" val="2407976231"/>
                  </a:ext>
                </a:extLst>
              </a:tr>
              <a:tr h="370840">
                <a:tc>
                  <a:txBody>
                    <a:bodyPr/>
                    <a:lstStyle/>
                    <a:p>
                      <a:r>
                        <a:rPr lang="en-US" sz="2000" dirty="0" smtClean="0">
                          <a:latin typeface="Poppins" panose="00000500000000000000" pitchFamily="2" charset="0"/>
                          <a:cs typeface="Poppins" panose="00000500000000000000" pitchFamily="2" charset="0"/>
                        </a:rPr>
                        <a:t>Maria </a:t>
                      </a:r>
                      <a:r>
                        <a:rPr lang="en-US" sz="2000" dirty="0" err="1" smtClean="0">
                          <a:latin typeface="Poppins" panose="00000500000000000000" pitchFamily="2" charset="0"/>
                          <a:cs typeface="Poppins" panose="00000500000000000000" pitchFamily="2" charset="0"/>
                        </a:rPr>
                        <a:t>Akello</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45</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Kampala Road</a:t>
                      </a:r>
                    </a:p>
                  </a:txBody>
                  <a:tcPr/>
                </a:tc>
                <a:tc>
                  <a:txBody>
                    <a:bodyPr/>
                    <a:lstStyle/>
                    <a:p>
                      <a:r>
                        <a:rPr lang="en-US" sz="2000" dirty="0" smtClean="0">
                          <a:latin typeface="Poppins" panose="00000500000000000000" pitchFamily="2" charset="0"/>
                          <a:cs typeface="Poppins" panose="00000500000000000000" pitchFamily="2" charset="0"/>
                        </a:rPr>
                        <a:t>256</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Kampala</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Uganda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UG</a:t>
                      </a:r>
                    </a:p>
                  </a:txBody>
                  <a:tcPr/>
                </a:tc>
                <a:extLst>
                  <a:ext uri="{0D108BD9-81ED-4DB2-BD59-A6C34878D82A}">
                    <a16:rowId xmlns:a16="http://schemas.microsoft.com/office/drawing/2014/main" val="1758274472"/>
                  </a:ext>
                </a:extLst>
              </a:tr>
              <a:tr h="370840">
                <a:tc>
                  <a:txBody>
                    <a:bodyPr/>
                    <a:lstStyle/>
                    <a:p>
                      <a:r>
                        <a:rPr lang="en-US" sz="2000" dirty="0" smtClean="0">
                          <a:latin typeface="Poppins" panose="00000500000000000000" pitchFamily="2" charset="0"/>
                          <a:cs typeface="Poppins" panose="00000500000000000000" pitchFamily="2" charset="0"/>
                        </a:rPr>
                        <a:t>Peter </a:t>
                      </a:r>
                      <a:r>
                        <a:rPr lang="en-US" sz="2000" dirty="0" err="1" smtClean="0">
                          <a:latin typeface="Poppins" panose="00000500000000000000" pitchFamily="2" charset="0"/>
                          <a:cs typeface="Poppins" panose="00000500000000000000" pitchFamily="2" charset="0"/>
                        </a:rPr>
                        <a:t>Odinga</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100</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Market Street</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254</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Nairobi</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Kenya</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KE</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3086338564"/>
                  </a:ext>
                </a:extLst>
              </a:tr>
              <a:tr h="370840">
                <a:tc>
                  <a:txBody>
                    <a:bodyPr/>
                    <a:lstStyle/>
                    <a:p>
                      <a:r>
                        <a:rPr lang="en-US" sz="2000" dirty="0" err="1" smtClean="0">
                          <a:latin typeface="Poppins" panose="00000500000000000000" pitchFamily="2" charset="0"/>
                          <a:cs typeface="Poppins" panose="00000500000000000000" pitchFamily="2" charset="0"/>
                        </a:rPr>
                        <a:t>Ntumba</a:t>
                      </a:r>
                      <a:r>
                        <a:rPr lang="en-US" sz="2000" dirty="0" smtClean="0">
                          <a:latin typeface="Poppins" panose="00000500000000000000" pitchFamily="2" charset="0"/>
                          <a:cs typeface="Poppins" panose="00000500000000000000" pitchFamily="2" charset="0"/>
                        </a:rPr>
                        <a:t> </a:t>
                      </a:r>
                      <a:r>
                        <a:rPr lang="en-US" sz="2000" dirty="0" err="1" smtClean="0">
                          <a:latin typeface="Poppins" panose="00000500000000000000" pitchFamily="2" charset="0"/>
                          <a:cs typeface="Poppins" panose="00000500000000000000" pitchFamily="2" charset="0"/>
                        </a:rPr>
                        <a:t>Kalonji</a:t>
                      </a:r>
                      <a:endParaRPr lang="en-US" sz="2000" dirty="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789</a:t>
                      </a:r>
                      <a:endParaRPr lang="en-US" sz="2000" dirty="0">
                        <a:latin typeface="Poppins" panose="00000500000000000000" pitchFamily="2" charset="0"/>
                        <a:cs typeface="Poppins" panose="00000500000000000000" pitchFamily="2" charset="0"/>
                      </a:endParaRPr>
                    </a:p>
                  </a:txBody>
                  <a:tcPr/>
                </a:tc>
                <a:tc>
                  <a:txBody>
                    <a:bodyPr/>
                    <a:lstStyle/>
                    <a:p>
                      <a:r>
                        <a:rPr lang="en-US" sz="2000" dirty="0" err="1" smtClean="0">
                          <a:latin typeface="Poppins" panose="00000500000000000000" pitchFamily="2" charset="0"/>
                          <a:cs typeface="Poppins" panose="00000500000000000000" pitchFamily="2" charset="0"/>
                        </a:rPr>
                        <a:t>Bd</a:t>
                      </a:r>
                      <a:r>
                        <a:rPr lang="en-US" sz="2000" dirty="0" smtClean="0">
                          <a:latin typeface="Poppins" panose="00000500000000000000" pitchFamily="2" charset="0"/>
                          <a:cs typeface="Poppins" panose="00000500000000000000" pitchFamily="2" charset="0"/>
                        </a:rPr>
                        <a:t> Patrice </a:t>
                      </a:r>
                      <a:r>
                        <a:rPr lang="en-US" sz="2000" dirty="0" err="1" smtClean="0">
                          <a:latin typeface="Poppins" panose="00000500000000000000" pitchFamily="2" charset="0"/>
                          <a:cs typeface="Poppins" panose="00000500000000000000" pitchFamily="2" charset="0"/>
                        </a:rPr>
                        <a:t>Lumuba</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243</a:t>
                      </a:r>
                    </a:p>
                  </a:txBody>
                  <a:tcPr/>
                </a:tc>
                <a:tc>
                  <a:txBody>
                    <a:bodyPr/>
                    <a:lstStyle/>
                    <a:p>
                      <a:r>
                        <a:rPr lang="en-US" sz="2000" dirty="0" smtClean="0">
                          <a:latin typeface="Poppins" panose="00000500000000000000" pitchFamily="2" charset="0"/>
                          <a:cs typeface="Poppins" panose="00000500000000000000" pitchFamily="2" charset="0"/>
                        </a:rPr>
                        <a:t>Kinshasa</a:t>
                      </a:r>
                      <a:endParaRPr lang="en-US" sz="2000" dirty="0">
                        <a:latin typeface="Poppins" panose="00000500000000000000" pitchFamily="2" charset="0"/>
                        <a:cs typeface="Poppins"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smtClean="0">
                          <a:latin typeface="Poppins" panose="00000500000000000000" pitchFamily="2" charset="0"/>
                          <a:cs typeface="Poppins" panose="00000500000000000000" pitchFamily="2" charset="0"/>
                        </a:rPr>
                        <a:t>Democratic</a:t>
                      </a:r>
                      <a:r>
                        <a:rPr lang="en-US" sz="2000" baseline="0" dirty="0" smtClean="0">
                          <a:latin typeface="Poppins" panose="00000500000000000000" pitchFamily="2" charset="0"/>
                          <a:cs typeface="Poppins" panose="00000500000000000000" pitchFamily="2" charset="0"/>
                        </a:rPr>
                        <a:t> Republic of the Congo</a:t>
                      </a:r>
                      <a:endParaRPr lang="en-US" sz="2000" dirty="0" smtClean="0">
                        <a:latin typeface="Poppins" panose="00000500000000000000" pitchFamily="2" charset="0"/>
                        <a:cs typeface="Poppins" panose="00000500000000000000" pitchFamily="2" charset="0"/>
                      </a:endParaRPr>
                    </a:p>
                  </a:txBody>
                  <a:tcPr/>
                </a:tc>
                <a:tc>
                  <a:txBody>
                    <a:bodyPr/>
                    <a:lstStyle/>
                    <a:p>
                      <a:r>
                        <a:rPr lang="en-US" sz="2000" dirty="0" smtClean="0">
                          <a:latin typeface="Poppins" panose="00000500000000000000" pitchFamily="2" charset="0"/>
                          <a:cs typeface="Poppins" panose="00000500000000000000" pitchFamily="2" charset="0"/>
                        </a:rPr>
                        <a:t>CD</a:t>
                      </a:r>
                      <a:endParaRPr lang="en-US" sz="2000" dirty="0">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375557798"/>
                  </a:ext>
                </a:extLst>
              </a:tr>
            </a:tbl>
          </a:graphicData>
        </a:graphic>
      </p:graphicFrame>
    </p:spTree>
    <p:extLst>
      <p:ext uri="{BB962C8B-B14F-4D97-AF65-F5344CB8AC3E}">
        <p14:creationId xmlns:p14="http://schemas.microsoft.com/office/powerpoint/2010/main" val="755370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cleansing</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Identifying and correcting errors or inconsistencies in the data. This includes;</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Removing duplicates, and correcting typos and formatting issues.</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Standardizing data formats (e.g., Date formats, currency)</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integration</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Combining data from different sources into a unified view. The activities include;</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Merging data from multiple tables or databases</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Creating a single version of the truth</a:t>
            </a: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Key Transformation tasks</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8470303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 Data aggregation</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Summarizing detailed data into higher-level metrics.</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Calculating totals, averages, or counts. Grouping data by specific dimensions (e.g., Time, geography)</a:t>
            </a:r>
          </a:p>
          <a:p>
            <a:pPr algn="l">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filtering</a:t>
            </a: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Selecting only relevant data for analysis by r</a:t>
            </a:r>
            <a:r>
              <a:rPr lang="en-US" sz="2000" b="0" i="0" cap="none" dirty="0">
                <a:solidFill>
                  <a:srgbClr val="262626"/>
                </a:solidFill>
                <a:effectLst/>
                <a:latin typeface="Poppins" panose="00000500000000000000" pitchFamily="2" charset="0"/>
                <a:cs typeface="Poppins" panose="00000500000000000000" pitchFamily="2" charset="0"/>
              </a:rPr>
              <a:t>emoving unnecessary columns or rows and applying business rules to include/exclude data.</a:t>
            </a:r>
          </a:p>
          <a:p>
            <a:pPr lvl="1" algn="l">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Creating subsets of data for specific analyses</a:t>
            </a: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Key Transformation tasks</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4811261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smtClean="0">
                <a:solidFill>
                  <a:srgbClr val="262626"/>
                </a:solidFill>
                <a:effectLst/>
                <a:latin typeface="Poppins" panose="00000500000000000000" pitchFamily="2" charset="0"/>
                <a:cs typeface="Poppins" panose="00000500000000000000" pitchFamily="2" charset="0"/>
              </a:rPr>
              <a:t>Load</a:t>
            </a:r>
            <a:endParaRPr lang="en-US" b="1" i="0" cap="none" dirty="0">
              <a:solidFill>
                <a:srgbClr val="262626"/>
              </a:solidFill>
              <a:effectLst/>
              <a:latin typeface="Poppins" panose="00000500000000000000" pitchFamily="2" charset="0"/>
              <a:cs typeface="Poppins" panose="00000500000000000000" pitchFamily="2" charset="0"/>
            </a:endParaRPr>
          </a:p>
          <a:p>
            <a:pPr lvl="2">
              <a:lnSpc>
                <a:spcPct val="150000"/>
              </a:lnSpc>
              <a:buFont typeface="Wingdings" panose="05000000000000000000" pitchFamily="2" charset="2"/>
              <a:buChar char="§"/>
            </a:pPr>
            <a:r>
              <a:rPr lang="en-US" sz="2000" cap="none" dirty="0">
                <a:solidFill>
                  <a:srgbClr val="262626"/>
                </a:solidFill>
                <a:latin typeface="Poppins" panose="00000500000000000000" pitchFamily="2" charset="0"/>
                <a:cs typeface="Poppins" panose="00000500000000000000" pitchFamily="2" charset="0"/>
              </a:rPr>
              <a:t>Moves</a:t>
            </a:r>
            <a:r>
              <a:rPr lang="en-US" sz="2000" b="0" i="0" cap="none" dirty="0">
                <a:solidFill>
                  <a:srgbClr val="262626"/>
                </a:solidFill>
                <a:effectLst/>
                <a:latin typeface="Poppins" panose="00000500000000000000" pitchFamily="2" charset="0"/>
                <a:cs typeface="Poppins" panose="00000500000000000000" pitchFamily="2" charset="0"/>
              </a:rPr>
              <a:t> transformed data from the staging area to the target system.</a:t>
            </a:r>
          </a:p>
          <a:p>
            <a:pPr lvl="2">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Ensures that users access up-to-date information for reporting, analytics, and decision-making</a:t>
            </a:r>
          </a:p>
          <a:p>
            <a:pPr marL="0" indent="0">
              <a:lnSpc>
                <a:spcPct val="150000"/>
              </a:lnSpc>
              <a:buNone/>
            </a:pPr>
            <a:endParaRPr lang="en-US" b="1" i="0" cap="none" dirty="0">
              <a:solidFill>
                <a:srgbClr val="262626"/>
              </a:solidFill>
              <a:effectLst/>
              <a:latin typeface="Poppins" panose="00000500000000000000" pitchFamily="2" charset="0"/>
              <a:cs typeface="Poppins" panose="00000500000000000000" pitchFamily="2" charset="0"/>
            </a:endParaRPr>
          </a:p>
        </p:txBody>
      </p:sp>
      <p:sp>
        <p:nvSpPr>
          <p:cNvPr id="3"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Extract, Transform and Load Cont’d……</a:t>
            </a:r>
          </a:p>
        </p:txBody>
      </p:sp>
      <p:sp>
        <p:nvSpPr>
          <p:cNvPr id="2" name="Footer Placeholder 3">
            <a:extLst>
              <a:ext uri="{FF2B5EF4-FFF2-40B4-BE49-F238E27FC236}">
                <a16:creationId xmlns:a16="http://schemas.microsoft.com/office/drawing/2014/main" id="{27AD94C2-6859-8361-2951-0ED37A5D2529}"/>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7893872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45252"/>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a) Full load</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All data from the source is loaded into the data warehouse.</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Typically used for the initial load or when significant changes occur.</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Simple to implement but time-consuming and resource-intensive, and can lead to downtime.</a:t>
            </a:r>
          </a:p>
          <a:p>
            <a:pPr marL="0" indent="0" algn="l">
              <a:lnSpc>
                <a:spcPct val="150000"/>
              </a:lnSpc>
              <a:buNone/>
            </a:pPr>
            <a:r>
              <a:rPr lang="en-US" b="1" i="0" cap="none" dirty="0">
                <a:solidFill>
                  <a:srgbClr val="262626"/>
                </a:solidFill>
                <a:effectLst/>
                <a:latin typeface="Poppins" panose="00000500000000000000" pitchFamily="2" charset="0"/>
                <a:cs typeface="Poppins" panose="00000500000000000000" pitchFamily="2" charset="0"/>
              </a:rPr>
              <a:t>b) Incremental load</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Loads only new or changed data since the last load is transferred to the warehouse.</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It’s More efficient and reduces load time and resource consumption.</a:t>
            </a:r>
          </a:p>
        </p:txBody>
      </p:sp>
      <p:sp>
        <p:nvSpPr>
          <p:cNvPr id="3"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 loading</a:t>
            </a:r>
          </a:p>
        </p:txBody>
      </p:sp>
      <p:sp>
        <p:nvSpPr>
          <p:cNvPr id="2" name="Footer Placeholder 3">
            <a:extLst>
              <a:ext uri="{FF2B5EF4-FFF2-40B4-BE49-F238E27FC236}">
                <a16:creationId xmlns:a16="http://schemas.microsoft.com/office/drawing/2014/main" id="{303A840E-79B3-DC16-B705-8D0AEDDDDB85}"/>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27390041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45252"/>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l">
              <a:lnSpc>
                <a:spcPct val="150000"/>
              </a:lnSpc>
              <a:buNone/>
            </a:pPr>
            <a:r>
              <a:rPr lang="en-US" b="1" cap="none" dirty="0">
                <a:solidFill>
                  <a:srgbClr val="262626"/>
                </a:solidFill>
                <a:latin typeface="Poppins" panose="00000500000000000000" pitchFamily="2" charset="0"/>
                <a:cs typeface="Poppins" panose="00000500000000000000" pitchFamily="2" charset="0"/>
              </a:rPr>
              <a:t>c) </a:t>
            </a:r>
            <a:r>
              <a:rPr lang="en-US" b="1" i="0" cap="none" dirty="0">
                <a:solidFill>
                  <a:srgbClr val="262626"/>
                </a:solidFill>
                <a:effectLst/>
                <a:latin typeface="Poppins" panose="00000500000000000000" pitchFamily="2" charset="0"/>
                <a:cs typeface="Poppins" panose="00000500000000000000" pitchFamily="2" charset="0"/>
              </a:rPr>
              <a:t>Batch loading</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Data is loaded in batches at scheduled intervals.</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Useful for processing large volumes of data without impacting system performance.</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Efficient for large datasets. It can be scheduled during off-peak hours.</a:t>
            </a:r>
          </a:p>
          <a:p>
            <a:pPr marL="0" indent="0" algn="l">
              <a:lnSpc>
                <a:spcPct val="150000"/>
              </a:lnSpc>
              <a:buNone/>
            </a:pPr>
            <a:r>
              <a:rPr lang="en-US" b="1" cap="none" dirty="0">
                <a:solidFill>
                  <a:srgbClr val="262626"/>
                </a:solidFill>
                <a:latin typeface="Poppins" panose="00000500000000000000" pitchFamily="2" charset="0"/>
                <a:cs typeface="Poppins" panose="00000500000000000000" pitchFamily="2" charset="0"/>
              </a:rPr>
              <a:t>d) </a:t>
            </a:r>
            <a:r>
              <a:rPr lang="en-US" b="1" i="0" cap="none" dirty="0">
                <a:solidFill>
                  <a:srgbClr val="262626"/>
                </a:solidFill>
                <a:effectLst/>
                <a:latin typeface="Poppins" panose="00000500000000000000" pitchFamily="2" charset="0"/>
                <a:cs typeface="Poppins" panose="00000500000000000000" pitchFamily="2" charset="0"/>
              </a:rPr>
              <a:t>Real-time loading</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Data is loaded continuously as it is generated.</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Critical for applications that require immediate access to the latest data.</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Provides the most up-to-date information.</a:t>
            </a:r>
          </a:p>
        </p:txBody>
      </p:sp>
      <p:sp>
        <p:nvSpPr>
          <p:cNvPr id="3"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Types of data loading</a:t>
            </a:r>
          </a:p>
        </p:txBody>
      </p:sp>
      <p:sp>
        <p:nvSpPr>
          <p:cNvPr id="2" name="Footer Placeholder 3">
            <a:extLst>
              <a:ext uri="{FF2B5EF4-FFF2-40B4-BE49-F238E27FC236}">
                <a16:creationId xmlns:a16="http://schemas.microsoft.com/office/drawing/2014/main" id="{F555B11B-6B5C-2CC4-B313-D4740D291D11}"/>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5470818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45252"/>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Slower analysis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Each addition or modification of a data source requires system reconfiguration, which can hinder timely decision-making.</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Higher error rates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Adjustments and reconfigurations can introduce human errors, resulting in duplicate.</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Need for specialized skills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Internal IT teams may not possess the required expertise or capacity to effectively oversee ETL processes.</a:t>
            </a:r>
          </a:p>
        </p:txBody>
      </p:sp>
      <p:sp>
        <p:nvSpPr>
          <p:cNvPr id="3" name="Title 1">
            <a:extLst>
              <a:ext uri="{FF2B5EF4-FFF2-40B4-BE49-F238E27FC236}">
                <a16:creationId xmlns:a16="http://schemas.microsoft.com/office/drawing/2014/main" id="{9B2700CC-9DD9-4BD2-4517-5DE5B220E0FA}"/>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Challenges with data loading</a:t>
            </a:r>
          </a:p>
        </p:txBody>
      </p:sp>
      <p:sp>
        <p:nvSpPr>
          <p:cNvPr id="2" name="Footer Placeholder 3">
            <a:extLst>
              <a:ext uri="{FF2B5EF4-FFF2-40B4-BE49-F238E27FC236}">
                <a16:creationId xmlns:a16="http://schemas.microsoft.com/office/drawing/2014/main" id="{18929866-FBF7-3D14-90D2-83DE3AD372B6}"/>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125454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45252"/>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Expensive equipment</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Organizations must invest in and maintain hardware and other resources for on-site data processing.</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Universal formatting</a:t>
            </a:r>
            <a:endParaRPr lang="en-US" sz="1800"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It’s essential to determine the source and intended destination of your data before starting the loading process.</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Data loss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sz="2000" b="0" i="0" cap="none" dirty="0">
                <a:solidFill>
                  <a:srgbClr val="262626"/>
                </a:solidFill>
                <a:effectLst/>
                <a:latin typeface="Poppins" panose="00000500000000000000" pitchFamily="2" charset="0"/>
                <a:cs typeface="Poppins" panose="00000500000000000000" pitchFamily="2" charset="0"/>
              </a:rPr>
              <a:t>Monitoring the status of all data is crucial for ensuring a smooth loading experience.</a:t>
            </a:r>
          </a:p>
        </p:txBody>
      </p:sp>
      <p:sp>
        <p:nvSpPr>
          <p:cNvPr id="2" name="Title 1">
            <a:extLst>
              <a:ext uri="{FF2B5EF4-FFF2-40B4-BE49-F238E27FC236}">
                <a16:creationId xmlns:a16="http://schemas.microsoft.com/office/drawing/2014/main" id="{5734378E-EE4B-3645-A9DF-80DF8944BB80}"/>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Challenges with data loading</a:t>
            </a:r>
          </a:p>
        </p:txBody>
      </p:sp>
      <p:sp>
        <p:nvSpPr>
          <p:cNvPr id="3" name="Footer Placeholder 3">
            <a:extLst>
              <a:ext uri="{FF2B5EF4-FFF2-40B4-BE49-F238E27FC236}">
                <a16:creationId xmlns:a16="http://schemas.microsoft.com/office/drawing/2014/main" id="{A1D80DA6-837A-26F4-8002-8821BFB53005}"/>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335326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smtClean="0">
                <a:solidFill>
                  <a:srgbClr val="262626"/>
                </a:solidFill>
                <a:effectLst/>
                <a:latin typeface="Poppins" panose="00000500000000000000" pitchFamily="2" charset="0"/>
                <a:cs typeface="Poppins" panose="00000500000000000000" pitchFamily="2" charset="0"/>
              </a:rPr>
              <a:t>Reduced </a:t>
            </a:r>
            <a:r>
              <a:rPr lang="en-US" b="1" i="0" cap="none" dirty="0">
                <a:solidFill>
                  <a:srgbClr val="262626"/>
                </a:solidFill>
                <a:effectLst/>
                <a:latin typeface="Poppins" panose="00000500000000000000" pitchFamily="2" charset="0"/>
                <a:cs typeface="Poppins" panose="00000500000000000000" pitchFamily="2" charset="0"/>
              </a:rPr>
              <a:t>load on the data warehouse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Transforming data before loading it into the warehouse lessens the processing burden, leading to faster query performance and better scalability.</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integration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ETL enables the integration of data from various sources by standardizing formats, resolving inconsistencies, and merging datasets as </a:t>
            </a:r>
            <a:r>
              <a:rPr lang="en-US" cap="none" dirty="0">
                <a:solidFill>
                  <a:srgbClr val="262626"/>
                </a:solidFill>
                <a:latin typeface="Poppins" panose="00000500000000000000" pitchFamily="2" charset="0"/>
                <a:cs typeface="Poppins" panose="00000500000000000000" pitchFamily="2" charset="0"/>
              </a:rPr>
              <a:t>required providing a unified view for analysis</a:t>
            </a:r>
            <a:r>
              <a:rPr lang="en-US" cap="none" dirty="0" smtClean="0">
                <a:solidFill>
                  <a:srgbClr val="262626"/>
                </a:solidFill>
                <a:latin typeface="Poppins" panose="00000500000000000000" pitchFamily="2" charset="0"/>
                <a:cs typeface="Poppins" panose="00000500000000000000" pitchFamily="2" charset="0"/>
              </a:rPr>
              <a:t>.</a:t>
            </a:r>
            <a:endParaRPr lang="en-US" cap="none" dirty="0">
              <a:solidFill>
                <a:srgbClr val="262626"/>
              </a:solidFill>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Advantages of ETL</a:t>
            </a:r>
          </a:p>
        </p:txBody>
      </p:sp>
      <p:sp>
        <p:nvSpPr>
          <p:cNvPr id="3" name="Footer Placeholder 3">
            <a:extLst>
              <a:ext uri="{FF2B5EF4-FFF2-40B4-BE49-F238E27FC236}">
                <a16:creationId xmlns:a16="http://schemas.microsoft.com/office/drawing/2014/main" id="{EEAEDA20-D1AB-9020-230E-31ADD34A35B9}"/>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5377478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Complexity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ETL processes can be complicated and time-consuming to design, develop, and maintain, particularly with large data volumes and multiple sources.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Latency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ETL processes may introduce delays since data transformation happens before loading into the warehouse, which can be problematic for real-time or near-real-time analytics.</a:t>
            </a:r>
          </a:p>
        </p:txBody>
      </p:sp>
      <p:sp>
        <p:nvSpPr>
          <p:cNvPr id="3" name="Title 1">
            <a:extLst>
              <a:ext uri="{FF2B5EF4-FFF2-40B4-BE49-F238E27FC236}">
                <a16:creationId xmlns:a16="http://schemas.microsoft.com/office/drawing/2014/main" id="{781E9BBE-D01F-88B3-AEC0-9C7C1F123839}"/>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Disadvantages of ETL</a:t>
            </a:r>
          </a:p>
        </p:txBody>
      </p:sp>
      <p:sp>
        <p:nvSpPr>
          <p:cNvPr id="2" name="Footer Placeholder 3">
            <a:extLst>
              <a:ext uri="{FF2B5EF4-FFF2-40B4-BE49-F238E27FC236}">
                <a16:creationId xmlns:a16="http://schemas.microsoft.com/office/drawing/2014/main" id="{CD71898D-071B-33E3-E03D-D03CAA5015E9}"/>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0365105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Software applications that automate data extraction, transformation, and loading from multiple sources into a target system or database.</a:t>
            </a:r>
          </a:p>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They streamline the process of gathering data, ensuring it is consistent and clean before loading it efficiently</a:t>
            </a:r>
          </a:p>
          <a:p>
            <a:pPr marL="0" indent="0">
              <a:lnSpc>
                <a:spcPct val="150000"/>
              </a:lnSpc>
              <a:buNone/>
            </a:pPr>
            <a:r>
              <a:rPr lang="en-US" b="1" cap="none" dirty="0">
                <a:solidFill>
                  <a:srgbClr val="262626"/>
                </a:solidFill>
                <a:latin typeface="Poppins" panose="00000500000000000000" pitchFamily="2" charset="0"/>
                <a:cs typeface="Poppins" panose="00000500000000000000" pitchFamily="2" charset="0"/>
              </a:rPr>
              <a:t>Examples of the ETL Tools</a:t>
            </a:r>
          </a:p>
          <a:p>
            <a:pPr>
              <a:lnSpc>
                <a:spcPct val="150000"/>
              </a:lnSpc>
            </a:pPr>
            <a:endParaRPr lang="en-US" cap="none" dirty="0">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The ETL Tools</a:t>
            </a:r>
          </a:p>
        </p:txBody>
      </p:sp>
      <p:graphicFrame>
        <p:nvGraphicFramePr>
          <p:cNvPr id="4" name="Table 3">
            <a:extLst>
              <a:ext uri="{FF2B5EF4-FFF2-40B4-BE49-F238E27FC236}">
                <a16:creationId xmlns:a16="http://schemas.microsoft.com/office/drawing/2014/main" id="{F9712BFE-D7FA-A774-7AF3-B3E89BEB5702}"/>
              </a:ext>
            </a:extLst>
          </p:cNvPr>
          <p:cNvGraphicFramePr>
            <a:graphicFrameLocks noGrp="1"/>
          </p:cNvGraphicFramePr>
          <p:nvPr>
            <p:extLst>
              <p:ext uri="{D42A27DB-BD31-4B8C-83A1-F6EECF244321}">
                <p14:modId xmlns:p14="http://schemas.microsoft.com/office/powerpoint/2010/main" val="3240048846"/>
              </p:ext>
            </p:extLst>
          </p:nvPr>
        </p:nvGraphicFramePr>
        <p:xfrm>
          <a:off x="393971" y="3903536"/>
          <a:ext cx="10966317" cy="1474559"/>
        </p:xfrm>
        <a:graphic>
          <a:graphicData uri="http://schemas.openxmlformats.org/drawingml/2006/table">
            <a:tbl>
              <a:tblPr firstRow="1" bandRow="1">
                <a:tableStyleId>{2D5ABB26-0587-4C30-8999-92F81FD0307C}</a:tableStyleId>
              </a:tblPr>
              <a:tblGrid>
                <a:gridCol w="5968740">
                  <a:extLst>
                    <a:ext uri="{9D8B030D-6E8A-4147-A177-3AD203B41FA5}">
                      <a16:colId xmlns:a16="http://schemas.microsoft.com/office/drawing/2014/main" val="4121193509"/>
                    </a:ext>
                  </a:extLst>
                </a:gridCol>
                <a:gridCol w="4997577">
                  <a:extLst>
                    <a:ext uri="{9D8B030D-6E8A-4147-A177-3AD203B41FA5}">
                      <a16:colId xmlns:a16="http://schemas.microsoft.com/office/drawing/2014/main" val="3673868624"/>
                    </a:ext>
                  </a:extLst>
                </a:gridCol>
              </a:tblGrid>
              <a:tr h="47261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dirty="0">
                          <a:solidFill>
                            <a:srgbClr val="05192D"/>
                          </a:solidFill>
                          <a:effectLst/>
                          <a:latin typeface="Poppins" panose="00000500000000000000" pitchFamily="2" charset="0"/>
                          <a:cs typeface="Poppins" panose="00000500000000000000" pitchFamily="2" charset="0"/>
                        </a:rPr>
                        <a:t>Oracle Data Integrator</a:t>
                      </a:r>
                      <a:endParaRPr lang="en-US" sz="2000" b="0" i="0" dirty="0">
                        <a:solidFill>
                          <a:srgbClr val="05192D"/>
                        </a:solidFill>
                        <a:effectLst/>
                        <a:latin typeface="Poppins" panose="00000500000000000000" pitchFamily="2" charset="0"/>
                        <a:cs typeface="Poppins" panose="00000500000000000000" pitchFamily="2" charset="0"/>
                      </a:endParaRPr>
                    </a:p>
                  </a:txBody>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dirty="0">
                          <a:solidFill>
                            <a:srgbClr val="05192D"/>
                          </a:solidFill>
                          <a:effectLst/>
                          <a:latin typeface="Poppins" panose="00000500000000000000" pitchFamily="2" charset="0"/>
                          <a:cs typeface="Poppins" panose="00000500000000000000" pitchFamily="2" charset="0"/>
                        </a:rPr>
                        <a:t>Informatica PowerCenter</a:t>
                      </a:r>
                      <a:endParaRPr lang="en-US" sz="2000" b="0" i="0" dirty="0">
                        <a:solidFill>
                          <a:srgbClr val="05192D"/>
                        </a:solidFill>
                        <a:effectLst/>
                        <a:latin typeface="Poppins" panose="00000500000000000000" pitchFamily="2" charset="0"/>
                        <a:cs typeface="Poppins" panose="00000500000000000000" pitchFamily="2" charset="0"/>
                      </a:endParaRPr>
                    </a:p>
                  </a:txBody>
                  <a:tcPr/>
                </a:tc>
                <a:extLst>
                  <a:ext uri="{0D108BD9-81ED-4DB2-BD59-A6C34878D82A}">
                    <a16:rowId xmlns:a16="http://schemas.microsoft.com/office/drawing/2014/main" val="1646551365"/>
                  </a:ext>
                </a:extLst>
              </a:tr>
              <a:tr h="529339">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dirty="0">
                          <a:solidFill>
                            <a:srgbClr val="05192D"/>
                          </a:solidFill>
                          <a:effectLst/>
                          <a:latin typeface="Poppins" panose="00000500000000000000" pitchFamily="2" charset="0"/>
                          <a:cs typeface="Poppins" panose="00000500000000000000" pitchFamily="2" charset="0"/>
                        </a:rPr>
                        <a:t>Microsoft SQL Server Integration Services</a:t>
                      </a:r>
                      <a:endParaRPr lang="en-US" sz="2000" b="0" i="0" dirty="0">
                        <a:solidFill>
                          <a:srgbClr val="05192D"/>
                        </a:solidFill>
                        <a:effectLst/>
                        <a:latin typeface="Poppins" panose="00000500000000000000" pitchFamily="2" charset="0"/>
                        <a:cs typeface="Poppins" panose="00000500000000000000" pitchFamily="2" charset="0"/>
                      </a:endParaRPr>
                    </a:p>
                  </a:txBody>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kern="1200" dirty="0">
                          <a:solidFill>
                            <a:schemeClr val="dk1"/>
                          </a:solidFill>
                          <a:effectLst/>
                          <a:latin typeface="Poppins" panose="00000500000000000000" pitchFamily="2" charset="0"/>
                          <a:cs typeface="Poppins" panose="00000500000000000000" pitchFamily="2" charset="0"/>
                        </a:rPr>
                        <a:t>Integrate.io</a:t>
                      </a:r>
                      <a:endParaRPr lang="en-US" sz="20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1994339452"/>
                  </a:ext>
                </a:extLst>
              </a:tr>
              <a:tr h="472610">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dirty="0">
                          <a:solidFill>
                            <a:srgbClr val="05192D"/>
                          </a:solidFill>
                          <a:effectLst/>
                          <a:latin typeface="Poppins" panose="00000500000000000000" pitchFamily="2" charset="0"/>
                          <a:cs typeface="Poppins" panose="00000500000000000000" pitchFamily="2" charset="0"/>
                        </a:rPr>
                        <a:t>Google Cloud Dataflow</a:t>
                      </a:r>
                      <a:endParaRPr lang="en-US" sz="2000" b="0" cap="none" dirty="0">
                        <a:solidFill>
                          <a:srgbClr val="262626"/>
                        </a:solidFill>
                        <a:latin typeface="Poppins" panose="00000500000000000000" pitchFamily="2" charset="0"/>
                        <a:cs typeface="Poppins" panose="00000500000000000000" pitchFamily="2" charset="0"/>
                      </a:endParaRPr>
                    </a:p>
                  </a:txBody>
                  <a:tcPr/>
                </a:tc>
                <a:tc>
                  <a:txBody>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kern="1200" dirty="0">
                          <a:solidFill>
                            <a:schemeClr val="dk1"/>
                          </a:solidFill>
                          <a:effectLst/>
                          <a:latin typeface="Poppins" panose="00000500000000000000" pitchFamily="2" charset="0"/>
                          <a:cs typeface="Poppins" panose="00000500000000000000" pitchFamily="2" charset="0"/>
                        </a:rPr>
                        <a:t>SAP BusinessObjects Data Services</a:t>
                      </a:r>
                      <a:endParaRPr lang="en-US" sz="2000" b="0" i="0" kern="1200" dirty="0">
                        <a:solidFill>
                          <a:schemeClr val="dk1"/>
                        </a:solidFill>
                        <a:effectLst/>
                        <a:latin typeface="Poppins" panose="00000500000000000000" pitchFamily="2" charset="0"/>
                        <a:ea typeface="+mn-ea"/>
                        <a:cs typeface="Poppins" panose="00000500000000000000" pitchFamily="2" charset="0"/>
                      </a:endParaRPr>
                    </a:p>
                  </a:txBody>
                  <a:tcPr/>
                </a:tc>
                <a:extLst>
                  <a:ext uri="{0D108BD9-81ED-4DB2-BD59-A6C34878D82A}">
                    <a16:rowId xmlns:a16="http://schemas.microsoft.com/office/drawing/2014/main" val="985042027"/>
                  </a:ext>
                </a:extLst>
              </a:tr>
            </a:tbl>
          </a:graphicData>
        </a:graphic>
      </p:graphicFrame>
      <p:sp>
        <p:nvSpPr>
          <p:cNvPr id="3" name="Footer Placeholder 3">
            <a:extLst>
              <a:ext uri="{FF2B5EF4-FFF2-40B4-BE49-F238E27FC236}">
                <a16:creationId xmlns:a16="http://schemas.microsoft.com/office/drawing/2014/main" id="{4C0FB3A6-0448-D4E7-EB68-0204666497F4}"/>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17321182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9"/>
            <a:ext cx="11585642" cy="4480058"/>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Cost structure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Analyze upfront and ongoing costs, including licensing and maintenance, to ensure long-term value.</a:t>
            </a:r>
            <a:r>
              <a:rPr lang="en-US" cap="none" dirty="0">
                <a:solidFill>
                  <a:srgbClr val="262626"/>
                </a:solidFill>
                <a:latin typeface="Poppins" panose="00000500000000000000" pitchFamily="2" charset="0"/>
                <a:cs typeface="Poppins" panose="00000500000000000000" pitchFamily="2" charset="0"/>
              </a:rPr>
              <a:t> </a:t>
            </a:r>
            <a:r>
              <a:rPr lang="en-US" b="0" i="0" cap="none" dirty="0">
                <a:solidFill>
                  <a:srgbClr val="262626"/>
                </a:solidFill>
                <a:effectLst/>
                <a:latin typeface="Poppins" panose="00000500000000000000" pitchFamily="2" charset="0"/>
                <a:cs typeface="Poppins" panose="00000500000000000000" pitchFamily="2" charset="0"/>
              </a:rPr>
              <a:t>A tool with a higher upfront price may be more cost-effective in the long run if it reduces downtime and maintenance needs, while free, open-source options could incur significant upkeep costs.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Customizability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Select ETL tools based on the organization’s need for customization and the technical skills of the IT team.</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Factors to consider when selecting the ETL Tool</a:t>
            </a:r>
          </a:p>
        </p:txBody>
      </p:sp>
      <p:sp>
        <p:nvSpPr>
          <p:cNvPr id="3" name="Footer Placeholder 3">
            <a:extLst>
              <a:ext uri="{FF2B5EF4-FFF2-40B4-BE49-F238E27FC236}">
                <a16:creationId xmlns:a16="http://schemas.microsoft.com/office/drawing/2014/main" id="{331D1BDA-299A-E5A1-992F-1380BE251752}"/>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617914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integration capabilities</a:t>
            </a:r>
            <a:endParaRPr lang="en-US" cap="none" dirty="0">
              <a:solidFill>
                <a:srgbClr val="262626"/>
              </a:solidFill>
              <a:latin typeface="Poppins" panose="00000500000000000000" pitchFamily="2" charset="0"/>
              <a:cs typeface="Poppins" panose="00000500000000000000" pitchFamily="2" charset="0"/>
            </a:endParaRPr>
          </a:p>
          <a:p>
            <a:pPr marL="0" indent="0" algn="l">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Ensure the tool can connect with various data sources and destinations relevant to the organization for seamless data movement.</a:t>
            </a:r>
          </a:p>
          <a:p>
            <a:pPr algn="l">
              <a:lnSpc>
                <a:spcPct val="150000"/>
              </a:lnSpc>
              <a:buFont typeface="Arial" panose="020B0604020202020204" pitchFamily="34" charset="0"/>
              <a:buChar char="•"/>
            </a:pPr>
            <a:r>
              <a:rPr lang="en-US" b="1" i="0" cap="none" dirty="0">
                <a:solidFill>
                  <a:srgbClr val="262626"/>
                </a:solidFill>
                <a:effectLst/>
                <a:latin typeface="Poppins" panose="00000500000000000000" pitchFamily="2" charset="0"/>
                <a:cs typeface="Poppins" panose="00000500000000000000" pitchFamily="2" charset="0"/>
              </a:rPr>
              <a:t>Level of security and compliance</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Ensure the ETL tool meets industry standards for data security and complies with relevant regulations. This includes data encryption, access controls, and audit trails to protect sensitive information.</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Factors to consider when selecting the ETL Tool</a:t>
            </a:r>
          </a:p>
        </p:txBody>
      </p:sp>
      <p:sp>
        <p:nvSpPr>
          <p:cNvPr id="3" name="Footer Placeholder 3">
            <a:extLst>
              <a:ext uri="{FF2B5EF4-FFF2-40B4-BE49-F238E27FC236}">
                <a16:creationId xmlns:a16="http://schemas.microsoft.com/office/drawing/2014/main" id="{69D08C0D-2630-FBD2-70DE-B4E56F092E72}"/>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4428122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effectLst/>
                <a:latin typeface="Poppins" panose="00000500000000000000" pitchFamily="2" charset="0"/>
                <a:cs typeface="Poppins" panose="00000500000000000000" pitchFamily="2" charset="0"/>
              </a:rPr>
              <a:t>ELT extracts data from source systems and loads it into the target data warehouse in its raw form. Transformation is then performed within the warehouse as part of the data-loading process.</a:t>
            </a:r>
          </a:p>
          <a:p>
            <a:pPr>
              <a:lnSpc>
                <a:spcPct val="150000"/>
              </a:lnSpc>
            </a:pPr>
            <a:r>
              <a:rPr lang="en-US" b="0" i="0" cap="none" dirty="0">
                <a:solidFill>
                  <a:srgbClr val="2B2A29"/>
                </a:solidFill>
                <a:effectLst/>
                <a:latin typeface="Poppins" panose="00000500000000000000" pitchFamily="2" charset="0"/>
                <a:cs typeface="Poppins" panose="00000500000000000000" pitchFamily="2" charset="0"/>
              </a:rPr>
              <a:t>The load phase could take the entire source and load it into the warehouses.</a:t>
            </a:r>
            <a:endParaRPr lang="en-US" b="0" i="0" cap="none" dirty="0">
              <a:solidFill>
                <a:srgbClr val="262626"/>
              </a:solidFill>
              <a:effectLst/>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Extract, Load and Transform</a:t>
            </a:r>
          </a:p>
        </p:txBody>
      </p:sp>
      <p:sp>
        <p:nvSpPr>
          <p:cNvPr id="3" name="Footer Placeholder 3">
            <a:extLst>
              <a:ext uri="{FF2B5EF4-FFF2-40B4-BE49-F238E27FC236}">
                <a16:creationId xmlns:a16="http://schemas.microsoft.com/office/drawing/2014/main" id="{8318186E-0255-A6C3-57A0-54FDC5B97499}"/>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576585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Extract, Load and Transform</a:t>
            </a:r>
          </a:p>
        </p:txBody>
      </p:sp>
      <p:grpSp>
        <p:nvGrpSpPr>
          <p:cNvPr id="24" name="Group 23">
            <a:extLst>
              <a:ext uri="{FF2B5EF4-FFF2-40B4-BE49-F238E27FC236}">
                <a16:creationId xmlns:a16="http://schemas.microsoft.com/office/drawing/2014/main" id="{783997D3-72EF-F565-A3AC-BAEC00F0B3B1}"/>
              </a:ext>
            </a:extLst>
          </p:cNvPr>
          <p:cNvGrpSpPr/>
          <p:nvPr/>
        </p:nvGrpSpPr>
        <p:grpSpPr>
          <a:xfrm>
            <a:off x="3185597" y="2680965"/>
            <a:ext cx="924128" cy="1047752"/>
            <a:chOff x="2947479" y="3872823"/>
            <a:chExt cx="924128" cy="1047752"/>
          </a:xfrm>
        </p:grpSpPr>
        <p:sp>
          <p:nvSpPr>
            <p:cNvPr id="17" name="Flowchart: Magnetic Disk 16">
              <a:extLst>
                <a:ext uri="{FF2B5EF4-FFF2-40B4-BE49-F238E27FC236}">
                  <a16:creationId xmlns:a16="http://schemas.microsoft.com/office/drawing/2014/main" id="{272F12F4-D0A2-B797-C4D0-DDEFBBE69D4E}"/>
                </a:ext>
              </a:extLst>
            </p:cNvPr>
            <p:cNvSpPr/>
            <p:nvPr/>
          </p:nvSpPr>
          <p:spPr>
            <a:xfrm>
              <a:off x="2947479" y="4631987"/>
              <a:ext cx="924128" cy="288588"/>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Magnetic Disk 17">
              <a:extLst>
                <a:ext uri="{FF2B5EF4-FFF2-40B4-BE49-F238E27FC236}">
                  <a16:creationId xmlns:a16="http://schemas.microsoft.com/office/drawing/2014/main" id="{AC7044C3-4A5F-851E-12D2-1393533E4AED}"/>
                </a:ext>
              </a:extLst>
            </p:cNvPr>
            <p:cNvSpPr/>
            <p:nvPr/>
          </p:nvSpPr>
          <p:spPr>
            <a:xfrm>
              <a:off x="2947479" y="4443108"/>
              <a:ext cx="924128" cy="288589"/>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lowchart: Magnetic Disk 20">
              <a:extLst>
                <a:ext uri="{FF2B5EF4-FFF2-40B4-BE49-F238E27FC236}">
                  <a16:creationId xmlns:a16="http://schemas.microsoft.com/office/drawing/2014/main" id="{3D6B2F72-F04B-6EAE-497B-028FE0528577}"/>
                </a:ext>
              </a:extLst>
            </p:cNvPr>
            <p:cNvSpPr/>
            <p:nvPr/>
          </p:nvSpPr>
          <p:spPr>
            <a:xfrm>
              <a:off x="2947479" y="4255850"/>
              <a:ext cx="924128" cy="288588"/>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lowchart: Magnetic Disk 21">
              <a:extLst>
                <a:ext uri="{FF2B5EF4-FFF2-40B4-BE49-F238E27FC236}">
                  <a16:creationId xmlns:a16="http://schemas.microsoft.com/office/drawing/2014/main" id="{6BAB760A-39F3-460B-72DF-09C5DAF26CA0}"/>
                </a:ext>
              </a:extLst>
            </p:cNvPr>
            <p:cNvSpPr/>
            <p:nvPr/>
          </p:nvSpPr>
          <p:spPr>
            <a:xfrm>
              <a:off x="2947479" y="4066971"/>
              <a:ext cx="924128" cy="288589"/>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lowchart: Magnetic Disk 22">
              <a:extLst>
                <a:ext uri="{FF2B5EF4-FFF2-40B4-BE49-F238E27FC236}">
                  <a16:creationId xmlns:a16="http://schemas.microsoft.com/office/drawing/2014/main" id="{1921CE8E-50D9-B924-0977-2EDA706A9FB4}"/>
                </a:ext>
              </a:extLst>
            </p:cNvPr>
            <p:cNvSpPr/>
            <p:nvPr/>
          </p:nvSpPr>
          <p:spPr>
            <a:xfrm>
              <a:off x="2947479" y="3872823"/>
              <a:ext cx="924128" cy="288588"/>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26" name="Straight Arrow Connector 25">
            <a:extLst>
              <a:ext uri="{FF2B5EF4-FFF2-40B4-BE49-F238E27FC236}">
                <a16:creationId xmlns:a16="http://schemas.microsoft.com/office/drawing/2014/main" id="{4F99DB43-4FA9-BE93-CD04-539835479783}"/>
              </a:ext>
            </a:extLst>
          </p:cNvPr>
          <p:cNvCxnSpPr>
            <a:cxnSpLocks/>
          </p:cNvCxnSpPr>
          <p:nvPr/>
        </p:nvCxnSpPr>
        <p:spPr>
          <a:xfrm>
            <a:off x="2025775" y="3163701"/>
            <a:ext cx="532129"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sp>
        <p:nvSpPr>
          <p:cNvPr id="49" name="Flowchart: Magnetic Disk 48">
            <a:extLst>
              <a:ext uri="{FF2B5EF4-FFF2-40B4-BE49-F238E27FC236}">
                <a16:creationId xmlns:a16="http://schemas.microsoft.com/office/drawing/2014/main" id="{4F361A0A-CB60-F0E1-FE76-8008C9C56437}"/>
              </a:ext>
            </a:extLst>
          </p:cNvPr>
          <p:cNvSpPr/>
          <p:nvPr/>
        </p:nvSpPr>
        <p:spPr>
          <a:xfrm>
            <a:off x="5423209" y="2423073"/>
            <a:ext cx="2739956" cy="1473146"/>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Poppins" panose="00000500000000000000" pitchFamily="2" charset="0"/>
                <a:cs typeface="Poppins" panose="00000500000000000000" pitchFamily="2" charset="0"/>
              </a:rPr>
              <a:t>Data Warehouse</a:t>
            </a:r>
          </a:p>
        </p:txBody>
      </p:sp>
      <p:sp>
        <p:nvSpPr>
          <p:cNvPr id="51" name="TextBox 50">
            <a:extLst>
              <a:ext uri="{FF2B5EF4-FFF2-40B4-BE49-F238E27FC236}">
                <a16:creationId xmlns:a16="http://schemas.microsoft.com/office/drawing/2014/main" id="{412AA4ED-FA59-55A4-043B-8288BE586EDF}"/>
              </a:ext>
            </a:extLst>
          </p:cNvPr>
          <p:cNvSpPr txBox="1"/>
          <p:nvPr/>
        </p:nvSpPr>
        <p:spPr>
          <a:xfrm>
            <a:off x="1773549" y="2759536"/>
            <a:ext cx="1064257"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Extract</a:t>
            </a:r>
          </a:p>
        </p:txBody>
      </p:sp>
      <p:sp>
        <p:nvSpPr>
          <p:cNvPr id="54" name="TextBox 53">
            <a:extLst>
              <a:ext uri="{FF2B5EF4-FFF2-40B4-BE49-F238E27FC236}">
                <a16:creationId xmlns:a16="http://schemas.microsoft.com/office/drawing/2014/main" id="{5E915DDE-B402-1C62-49CD-91D1FDE8693B}"/>
              </a:ext>
            </a:extLst>
          </p:cNvPr>
          <p:cNvSpPr txBox="1"/>
          <p:nvPr/>
        </p:nvSpPr>
        <p:spPr>
          <a:xfrm>
            <a:off x="4495757" y="2759536"/>
            <a:ext cx="1064257"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load</a:t>
            </a:r>
          </a:p>
        </p:txBody>
      </p:sp>
      <p:sp>
        <p:nvSpPr>
          <p:cNvPr id="55" name="TextBox 54">
            <a:extLst>
              <a:ext uri="{FF2B5EF4-FFF2-40B4-BE49-F238E27FC236}">
                <a16:creationId xmlns:a16="http://schemas.microsoft.com/office/drawing/2014/main" id="{FFD79B16-0F77-0FD0-A490-32A93EBA088C}"/>
              </a:ext>
            </a:extLst>
          </p:cNvPr>
          <p:cNvSpPr txBox="1"/>
          <p:nvPr/>
        </p:nvSpPr>
        <p:spPr>
          <a:xfrm>
            <a:off x="8218060" y="2755481"/>
            <a:ext cx="1628463"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Transform</a:t>
            </a:r>
          </a:p>
        </p:txBody>
      </p:sp>
      <p:cxnSp>
        <p:nvCxnSpPr>
          <p:cNvPr id="56" name="Straight Arrow Connector 55">
            <a:extLst>
              <a:ext uri="{FF2B5EF4-FFF2-40B4-BE49-F238E27FC236}">
                <a16:creationId xmlns:a16="http://schemas.microsoft.com/office/drawing/2014/main" id="{27336CB6-B992-36A3-B8D3-9E676F87A450}"/>
              </a:ext>
            </a:extLst>
          </p:cNvPr>
          <p:cNvCxnSpPr>
            <a:cxnSpLocks/>
          </p:cNvCxnSpPr>
          <p:nvPr/>
        </p:nvCxnSpPr>
        <p:spPr>
          <a:xfrm>
            <a:off x="4649001" y="3161640"/>
            <a:ext cx="532129"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a:extLst>
              <a:ext uri="{FF2B5EF4-FFF2-40B4-BE49-F238E27FC236}">
                <a16:creationId xmlns:a16="http://schemas.microsoft.com/office/drawing/2014/main" id="{7C779690-0FC2-7DE2-D49B-2B498CEAF2C7}"/>
              </a:ext>
            </a:extLst>
          </p:cNvPr>
          <p:cNvCxnSpPr>
            <a:cxnSpLocks/>
          </p:cNvCxnSpPr>
          <p:nvPr/>
        </p:nvCxnSpPr>
        <p:spPr>
          <a:xfrm>
            <a:off x="8687095" y="3155591"/>
            <a:ext cx="532129" cy="0"/>
          </a:xfrm>
          <a:prstGeom prst="straightConnector1">
            <a:avLst/>
          </a:prstGeom>
          <a:ln w="63500">
            <a:tailEnd type="triangle"/>
          </a:ln>
        </p:spPr>
        <p:style>
          <a:lnRef idx="1">
            <a:schemeClr val="accent1"/>
          </a:lnRef>
          <a:fillRef idx="0">
            <a:schemeClr val="accent1"/>
          </a:fillRef>
          <a:effectRef idx="0">
            <a:schemeClr val="accent1"/>
          </a:effectRef>
          <a:fontRef idx="minor">
            <a:schemeClr val="tx1"/>
          </a:fontRef>
        </p:style>
      </p:cxnSp>
      <p:pic>
        <p:nvPicPr>
          <p:cNvPr id="58" name="Picture 57">
            <a:extLst>
              <a:ext uri="{FF2B5EF4-FFF2-40B4-BE49-F238E27FC236}">
                <a16:creationId xmlns:a16="http://schemas.microsoft.com/office/drawing/2014/main" id="{C9BFC73D-4C4A-3A32-C360-30A81E76EEBD}"/>
              </a:ext>
            </a:extLst>
          </p:cNvPr>
          <p:cNvPicPr>
            <a:picLocks noChangeAspect="1"/>
          </p:cNvPicPr>
          <p:nvPr/>
        </p:nvPicPr>
        <p:blipFill>
          <a:blip r:embed="rId2">
            <a:duotone>
              <a:prstClr val="black"/>
              <a:schemeClr val="tx2">
                <a:tint val="45000"/>
                <a:satMod val="400000"/>
              </a:schemeClr>
            </a:duotone>
            <a:extLst>
              <a:ext uri="{837473B0-CC2E-450A-ABE3-18F120FF3D39}">
                <a1611:picAttrSrcUrl xmlns:a1611="http://schemas.microsoft.com/office/drawing/2016/11/main" xmlns="" r:id="rId3"/>
              </a:ext>
            </a:extLst>
          </a:blip>
          <a:stretch>
            <a:fillRect/>
          </a:stretch>
        </p:blipFill>
        <p:spPr>
          <a:xfrm flipH="1">
            <a:off x="9685440" y="2468505"/>
            <a:ext cx="1311614" cy="1311614"/>
          </a:xfrm>
          <a:prstGeom prst="rect">
            <a:avLst/>
          </a:prstGeom>
        </p:spPr>
      </p:pic>
      <p:sp>
        <p:nvSpPr>
          <p:cNvPr id="59" name="TextBox 58">
            <a:extLst>
              <a:ext uri="{FF2B5EF4-FFF2-40B4-BE49-F238E27FC236}">
                <a16:creationId xmlns:a16="http://schemas.microsoft.com/office/drawing/2014/main" id="{A10CE003-2D14-302B-EF69-C235767737F3}"/>
              </a:ext>
            </a:extLst>
          </p:cNvPr>
          <p:cNvSpPr txBox="1"/>
          <p:nvPr/>
        </p:nvSpPr>
        <p:spPr>
          <a:xfrm>
            <a:off x="9439315" y="3476486"/>
            <a:ext cx="2019005"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Analytical Tool</a:t>
            </a:r>
          </a:p>
        </p:txBody>
      </p:sp>
      <p:sp>
        <p:nvSpPr>
          <p:cNvPr id="60" name="TextBox 59">
            <a:extLst>
              <a:ext uri="{FF2B5EF4-FFF2-40B4-BE49-F238E27FC236}">
                <a16:creationId xmlns:a16="http://schemas.microsoft.com/office/drawing/2014/main" id="{4290DB8F-41D1-CCB9-A577-0359C2A0B271}"/>
              </a:ext>
            </a:extLst>
          </p:cNvPr>
          <p:cNvSpPr txBox="1"/>
          <p:nvPr/>
        </p:nvSpPr>
        <p:spPr>
          <a:xfrm>
            <a:off x="2872547" y="3727378"/>
            <a:ext cx="1833751"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Staging Area</a:t>
            </a:r>
          </a:p>
        </p:txBody>
      </p:sp>
      <p:sp>
        <p:nvSpPr>
          <p:cNvPr id="3" name="TextBox 2">
            <a:extLst>
              <a:ext uri="{FF2B5EF4-FFF2-40B4-BE49-F238E27FC236}">
                <a16:creationId xmlns:a16="http://schemas.microsoft.com/office/drawing/2014/main" id="{FB6CD4A7-8504-DDAE-F0B8-6FB0A44F6EF9}"/>
              </a:ext>
            </a:extLst>
          </p:cNvPr>
          <p:cNvSpPr txBox="1"/>
          <p:nvPr/>
        </p:nvSpPr>
        <p:spPr>
          <a:xfrm>
            <a:off x="0" y="1205480"/>
            <a:ext cx="1914774"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Data Sources</a:t>
            </a:r>
          </a:p>
        </p:txBody>
      </p:sp>
      <p:sp>
        <p:nvSpPr>
          <p:cNvPr id="4" name="Footer Placeholder 3">
            <a:extLst>
              <a:ext uri="{FF2B5EF4-FFF2-40B4-BE49-F238E27FC236}">
                <a16:creationId xmlns:a16="http://schemas.microsoft.com/office/drawing/2014/main" id="{A9A29F2A-CB2C-425F-F8D2-EF275E4D49AC}"/>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
        <p:nvSpPr>
          <p:cNvPr id="39" name="Flowchart: Magnetic Disk 38">
            <a:extLst>
              <a:ext uri="{FF2B5EF4-FFF2-40B4-BE49-F238E27FC236}">
                <a16:creationId xmlns:a16="http://schemas.microsoft.com/office/drawing/2014/main" id="{A12A9965-6B5C-9E4F-375F-AB56EE4DEDD6}"/>
              </a:ext>
            </a:extLst>
          </p:cNvPr>
          <p:cNvSpPr/>
          <p:nvPr/>
        </p:nvSpPr>
        <p:spPr>
          <a:xfrm>
            <a:off x="411585" y="1831571"/>
            <a:ext cx="924128" cy="666345"/>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Poppins" panose="00000500000000000000" pitchFamily="2" charset="0"/>
                <a:cs typeface="Poppins" panose="00000500000000000000" pitchFamily="2" charset="0"/>
              </a:rPr>
              <a:t>ERP</a:t>
            </a:r>
          </a:p>
        </p:txBody>
      </p:sp>
      <p:grpSp>
        <p:nvGrpSpPr>
          <p:cNvPr id="40" name="Group 39">
            <a:extLst>
              <a:ext uri="{FF2B5EF4-FFF2-40B4-BE49-F238E27FC236}">
                <a16:creationId xmlns:a16="http://schemas.microsoft.com/office/drawing/2014/main" id="{2CBB95C8-8ABC-3C95-A292-A4F622652293}"/>
              </a:ext>
            </a:extLst>
          </p:cNvPr>
          <p:cNvGrpSpPr/>
          <p:nvPr/>
        </p:nvGrpSpPr>
        <p:grpSpPr>
          <a:xfrm>
            <a:off x="496357" y="3684526"/>
            <a:ext cx="817123" cy="912327"/>
            <a:chOff x="661481" y="4477001"/>
            <a:chExt cx="817123" cy="912327"/>
          </a:xfrm>
        </p:grpSpPr>
        <p:sp>
          <p:nvSpPr>
            <p:cNvPr id="41" name="Rectangle: Folded Corner 14">
              <a:extLst>
                <a:ext uri="{FF2B5EF4-FFF2-40B4-BE49-F238E27FC236}">
                  <a16:creationId xmlns:a16="http://schemas.microsoft.com/office/drawing/2014/main" id="{5565014A-3BED-2EEF-AFEA-54C5141A79A3}"/>
                </a:ext>
              </a:extLst>
            </p:cNvPr>
            <p:cNvSpPr/>
            <p:nvPr/>
          </p:nvSpPr>
          <p:spPr>
            <a:xfrm rot="10800000">
              <a:off x="661481" y="4477001"/>
              <a:ext cx="544749" cy="666344"/>
            </a:xfrm>
            <a:prstGeom prst="foldedCorne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Folded Corner 15">
              <a:extLst>
                <a:ext uri="{FF2B5EF4-FFF2-40B4-BE49-F238E27FC236}">
                  <a16:creationId xmlns:a16="http://schemas.microsoft.com/office/drawing/2014/main" id="{1F1208C3-814C-7A05-46F8-D2F388DC6F33}"/>
                </a:ext>
              </a:extLst>
            </p:cNvPr>
            <p:cNvSpPr/>
            <p:nvPr/>
          </p:nvSpPr>
          <p:spPr>
            <a:xfrm rot="10800000">
              <a:off x="809727" y="4570737"/>
              <a:ext cx="544749" cy="666344"/>
            </a:xfrm>
            <a:prstGeom prst="foldedCorne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Folded Corner 16">
              <a:extLst>
                <a:ext uri="{FF2B5EF4-FFF2-40B4-BE49-F238E27FC236}">
                  <a16:creationId xmlns:a16="http://schemas.microsoft.com/office/drawing/2014/main" id="{96A13976-BB83-6ABC-C0A9-1ACD502EF244}"/>
                </a:ext>
              </a:extLst>
            </p:cNvPr>
            <p:cNvSpPr/>
            <p:nvPr/>
          </p:nvSpPr>
          <p:spPr>
            <a:xfrm rot="10800000">
              <a:off x="933855" y="4722984"/>
              <a:ext cx="544749" cy="666344"/>
            </a:xfrm>
            <a:prstGeom prst="foldedCorner">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TextBox 43">
            <a:extLst>
              <a:ext uri="{FF2B5EF4-FFF2-40B4-BE49-F238E27FC236}">
                <a16:creationId xmlns:a16="http://schemas.microsoft.com/office/drawing/2014/main" id="{78D3541F-9AE3-A9DD-6C20-698C8ED2ED11}"/>
              </a:ext>
            </a:extLst>
          </p:cNvPr>
          <p:cNvSpPr txBox="1"/>
          <p:nvPr/>
        </p:nvSpPr>
        <p:spPr>
          <a:xfrm>
            <a:off x="411585" y="4673727"/>
            <a:ext cx="1259040" cy="400110"/>
          </a:xfrm>
          <a:prstGeom prst="rect">
            <a:avLst/>
          </a:prstGeom>
          <a:noFill/>
        </p:spPr>
        <p:txBody>
          <a:bodyPr wrap="square" rtlCol="0">
            <a:spAutoFit/>
          </a:bodyPr>
          <a:lstStyle/>
          <a:p>
            <a:r>
              <a:rPr lang="en-US" sz="2000" dirty="0">
                <a:latin typeface="Poppins" panose="00000500000000000000" pitchFamily="2" charset="0"/>
                <a:cs typeface="Poppins" panose="00000500000000000000" pitchFamily="2" charset="0"/>
              </a:rPr>
              <a:t>Flat files</a:t>
            </a:r>
          </a:p>
        </p:txBody>
      </p:sp>
      <p:sp>
        <p:nvSpPr>
          <p:cNvPr id="45" name="Flowchart: Magnetic Disk 44">
            <a:extLst>
              <a:ext uri="{FF2B5EF4-FFF2-40B4-BE49-F238E27FC236}">
                <a16:creationId xmlns:a16="http://schemas.microsoft.com/office/drawing/2014/main" id="{34A80543-24BF-A5FD-7CED-73CE8B06DFEA}"/>
              </a:ext>
            </a:extLst>
          </p:cNvPr>
          <p:cNvSpPr/>
          <p:nvPr/>
        </p:nvSpPr>
        <p:spPr>
          <a:xfrm>
            <a:off x="411585" y="2732574"/>
            <a:ext cx="924128" cy="666345"/>
          </a:xfrm>
          <a:prstGeom prst="flowChartMagneticDisk">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dirty="0">
                <a:latin typeface="Poppins" panose="00000500000000000000" pitchFamily="2" charset="0"/>
                <a:cs typeface="Poppins" panose="00000500000000000000" pitchFamily="2" charset="0"/>
              </a:rPr>
              <a:t>CRM</a:t>
            </a:r>
          </a:p>
        </p:txBody>
      </p:sp>
      <p:sp>
        <p:nvSpPr>
          <p:cNvPr id="46" name="Rectangle 45">
            <a:extLst>
              <a:ext uri="{FF2B5EF4-FFF2-40B4-BE49-F238E27FC236}">
                <a16:creationId xmlns:a16="http://schemas.microsoft.com/office/drawing/2014/main" id="{50CFD668-5B31-D6A6-66C8-243FD363D27F}"/>
              </a:ext>
            </a:extLst>
          </p:cNvPr>
          <p:cNvSpPr/>
          <p:nvPr/>
        </p:nvSpPr>
        <p:spPr>
          <a:xfrm>
            <a:off x="126462" y="1624516"/>
            <a:ext cx="1507964" cy="3527295"/>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7796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randombar(horizontal)">
                                      <p:cBhvr>
                                        <p:cTn id="10" dur="500"/>
                                        <p:tgtEl>
                                          <p:spTgt spid="39"/>
                                        </p:tgtEl>
                                      </p:cBhvr>
                                    </p:animEffect>
                                  </p:childTnLst>
                                </p:cTn>
                              </p:par>
                              <p:par>
                                <p:cTn id="11" presetID="14" presetClass="entr" presetSubtype="10" fill="hold" nodeType="with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randombar(horizontal)">
                                      <p:cBhvr>
                                        <p:cTn id="13" dur="500"/>
                                        <p:tgtEl>
                                          <p:spTgt spid="40"/>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randombar(horizontal)">
                                      <p:cBhvr>
                                        <p:cTn id="16" dur="500"/>
                                        <p:tgtEl>
                                          <p:spTgt spid="44"/>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randombar(horizontal)">
                                      <p:cBhvr>
                                        <p:cTn id="19" dur="500"/>
                                        <p:tgtEl>
                                          <p:spTgt spid="45"/>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randombar(horizontal)">
                                      <p:cBhvr>
                                        <p:cTn id="22" dur="500"/>
                                        <p:tgtEl>
                                          <p:spTgt spid="4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randombar(horizontal)">
                                      <p:cBhvr>
                                        <p:cTn id="27" dur="500"/>
                                        <p:tgtEl>
                                          <p:spTgt spid="26"/>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51"/>
                                        </p:tgtEl>
                                        <p:attrNameLst>
                                          <p:attrName>style.visibility</p:attrName>
                                        </p:attrNameLst>
                                      </p:cBhvr>
                                      <p:to>
                                        <p:strVal val="visible"/>
                                      </p:to>
                                    </p:set>
                                    <p:animEffect transition="in" filter="randombar(horizontal)">
                                      <p:cBhvr>
                                        <p:cTn id="30" dur="500"/>
                                        <p:tgtEl>
                                          <p:spTgt spid="51"/>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randombar(horizontal)">
                                      <p:cBhvr>
                                        <p:cTn id="35" dur="500"/>
                                        <p:tgtEl>
                                          <p:spTgt spid="60"/>
                                        </p:tgtEl>
                                      </p:cBhvr>
                                    </p:animEffect>
                                  </p:childTnLst>
                                </p:cTn>
                              </p:par>
                              <p:par>
                                <p:cTn id="36" presetID="14" presetClass="entr" presetSubtype="10"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randombar(horizontal)">
                                      <p:cBhvr>
                                        <p:cTn id="38" dur="500"/>
                                        <p:tgtEl>
                                          <p:spTgt spid="24"/>
                                        </p:tgtEl>
                                      </p:cBhvr>
                                    </p:animEffect>
                                  </p:childTnLst>
                                </p:cTn>
                              </p:par>
                            </p:childTnLst>
                          </p:cTn>
                        </p:par>
                      </p:childTnLst>
                    </p:cTn>
                  </p:par>
                  <p:par>
                    <p:cTn id="39" fill="hold">
                      <p:stCondLst>
                        <p:cond delay="indefinite"/>
                      </p:stCondLst>
                      <p:childTnLst>
                        <p:par>
                          <p:cTn id="40" fill="hold">
                            <p:stCondLst>
                              <p:cond delay="0"/>
                            </p:stCondLst>
                            <p:childTnLst>
                              <p:par>
                                <p:cTn id="41" presetID="14" presetClass="entr" presetSubtype="10" fill="hold" nodeType="clickEffect">
                                  <p:stCondLst>
                                    <p:cond delay="0"/>
                                  </p:stCondLst>
                                  <p:childTnLst>
                                    <p:set>
                                      <p:cBhvr>
                                        <p:cTn id="42" dur="1" fill="hold">
                                          <p:stCondLst>
                                            <p:cond delay="0"/>
                                          </p:stCondLst>
                                        </p:cTn>
                                        <p:tgtEl>
                                          <p:spTgt spid="56"/>
                                        </p:tgtEl>
                                        <p:attrNameLst>
                                          <p:attrName>style.visibility</p:attrName>
                                        </p:attrNameLst>
                                      </p:cBhvr>
                                      <p:to>
                                        <p:strVal val="visible"/>
                                      </p:to>
                                    </p:set>
                                    <p:animEffect transition="in" filter="randombar(horizontal)">
                                      <p:cBhvr>
                                        <p:cTn id="43" dur="500"/>
                                        <p:tgtEl>
                                          <p:spTgt spid="56"/>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54"/>
                                        </p:tgtEl>
                                        <p:attrNameLst>
                                          <p:attrName>style.visibility</p:attrName>
                                        </p:attrNameLst>
                                      </p:cBhvr>
                                      <p:to>
                                        <p:strVal val="visible"/>
                                      </p:to>
                                    </p:set>
                                    <p:animEffect transition="in" filter="randombar(horizontal)">
                                      <p:cBhvr>
                                        <p:cTn id="46" dur="500"/>
                                        <p:tgtEl>
                                          <p:spTgt spid="54"/>
                                        </p:tgtEl>
                                      </p:cBhvr>
                                    </p:animEffect>
                                  </p:childTnLst>
                                </p:cTn>
                              </p:par>
                            </p:childTnLst>
                          </p:cTn>
                        </p:par>
                      </p:childTnLst>
                    </p:cTn>
                  </p:par>
                  <p:par>
                    <p:cTn id="47" fill="hold">
                      <p:stCondLst>
                        <p:cond delay="indefinite"/>
                      </p:stCondLst>
                      <p:childTnLst>
                        <p:par>
                          <p:cTn id="48" fill="hold">
                            <p:stCondLst>
                              <p:cond delay="0"/>
                            </p:stCondLst>
                            <p:childTnLst>
                              <p:par>
                                <p:cTn id="49" presetID="14" presetClass="entr" presetSubtype="10" fill="hold" grpId="0" nodeType="clickEffect">
                                  <p:stCondLst>
                                    <p:cond delay="0"/>
                                  </p:stCondLst>
                                  <p:childTnLst>
                                    <p:set>
                                      <p:cBhvr>
                                        <p:cTn id="50" dur="1" fill="hold">
                                          <p:stCondLst>
                                            <p:cond delay="0"/>
                                          </p:stCondLst>
                                        </p:cTn>
                                        <p:tgtEl>
                                          <p:spTgt spid="49"/>
                                        </p:tgtEl>
                                        <p:attrNameLst>
                                          <p:attrName>style.visibility</p:attrName>
                                        </p:attrNameLst>
                                      </p:cBhvr>
                                      <p:to>
                                        <p:strVal val="visible"/>
                                      </p:to>
                                    </p:set>
                                    <p:animEffect transition="in" filter="randombar(horizontal)">
                                      <p:cBhvr>
                                        <p:cTn id="51" dur="500"/>
                                        <p:tgtEl>
                                          <p:spTgt spid="49"/>
                                        </p:tgtEl>
                                      </p:cBhvr>
                                    </p:animEffect>
                                  </p:childTnLst>
                                </p:cTn>
                              </p:par>
                            </p:childTnLst>
                          </p:cTn>
                        </p:par>
                      </p:childTnLst>
                    </p:cTn>
                  </p:par>
                  <p:par>
                    <p:cTn id="52" fill="hold">
                      <p:stCondLst>
                        <p:cond delay="indefinite"/>
                      </p:stCondLst>
                      <p:childTnLst>
                        <p:par>
                          <p:cTn id="53" fill="hold">
                            <p:stCondLst>
                              <p:cond delay="0"/>
                            </p:stCondLst>
                            <p:childTnLst>
                              <p:par>
                                <p:cTn id="54" presetID="14" presetClass="entr" presetSubtype="10" fill="hold" nodeType="clickEffect">
                                  <p:stCondLst>
                                    <p:cond delay="0"/>
                                  </p:stCondLst>
                                  <p:childTnLst>
                                    <p:set>
                                      <p:cBhvr>
                                        <p:cTn id="55" dur="1" fill="hold">
                                          <p:stCondLst>
                                            <p:cond delay="0"/>
                                          </p:stCondLst>
                                        </p:cTn>
                                        <p:tgtEl>
                                          <p:spTgt spid="57"/>
                                        </p:tgtEl>
                                        <p:attrNameLst>
                                          <p:attrName>style.visibility</p:attrName>
                                        </p:attrNameLst>
                                      </p:cBhvr>
                                      <p:to>
                                        <p:strVal val="visible"/>
                                      </p:to>
                                    </p:set>
                                    <p:animEffect transition="in" filter="randombar(horizontal)">
                                      <p:cBhvr>
                                        <p:cTn id="56" dur="500"/>
                                        <p:tgtEl>
                                          <p:spTgt spid="57"/>
                                        </p:tgtEl>
                                      </p:cBhvr>
                                    </p:animEffect>
                                  </p:childTnLst>
                                </p:cTn>
                              </p:par>
                              <p:par>
                                <p:cTn id="57" presetID="14" presetClass="entr" presetSubtype="10" fill="hold" grpId="0" nodeType="with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randombar(horizontal)">
                                      <p:cBhvr>
                                        <p:cTn id="59" dur="500"/>
                                        <p:tgtEl>
                                          <p:spTgt spid="55"/>
                                        </p:tgtEl>
                                      </p:cBhvr>
                                    </p:animEffect>
                                  </p:childTnLst>
                                </p:cTn>
                              </p:par>
                            </p:childTnLst>
                          </p:cTn>
                        </p:par>
                      </p:childTnLst>
                    </p:cTn>
                  </p:par>
                  <p:par>
                    <p:cTn id="60" fill="hold">
                      <p:stCondLst>
                        <p:cond delay="indefinite"/>
                      </p:stCondLst>
                      <p:childTnLst>
                        <p:par>
                          <p:cTn id="61" fill="hold">
                            <p:stCondLst>
                              <p:cond delay="0"/>
                            </p:stCondLst>
                            <p:childTnLst>
                              <p:par>
                                <p:cTn id="62" presetID="14" presetClass="entr" presetSubtype="10" fill="hold" grpId="0" nodeType="clickEffect">
                                  <p:stCondLst>
                                    <p:cond delay="0"/>
                                  </p:stCondLst>
                                  <p:childTnLst>
                                    <p:set>
                                      <p:cBhvr>
                                        <p:cTn id="63" dur="1" fill="hold">
                                          <p:stCondLst>
                                            <p:cond delay="0"/>
                                          </p:stCondLst>
                                        </p:cTn>
                                        <p:tgtEl>
                                          <p:spTgt spid="59"/>
                                        </p:tgtEl>
                                        <p:attrNameLst>
                                          <p:attrName>style.visibility</p:attrName>
                                        </p:attrNameLst>
                                      </p:cBhvr>
                                      <p:to>
                                        <p:strVal val="visible"/>
                                      </p:to>
                                    </p:set>
                                    <p:animEffect transition="in" filter="randombar(horizontal)">
                                      <p:cBhvr>
                                        <p:cTn id="64" dur="500"/>
                                        <p:tgtEl>
                                          <p:spTgt spid="59"/>
                                        </p:tgtEl>
                                      </p:cBhvr>
                                    </p:animEffect>
                                  </p:childTnLst>
                                </p:cTn>
                              </p:par>
                              <p:par>
                                <p:cTn id="65" presetID="14" presetClass="entr" presetSubtype="10" fill="hold" nodeType="withEffect">
                                  <p:stCondLst>
                                    <p:cond delay="0"/>
                                  </p:stCondLst>
                                  <p:childTnLst>
                                    <p:set>
                                      <p:cBhvr>
                                        <p:cTn id="66" dur="1" fill="hold">
                                          <p:stCondLst>
                                            <p:cond delay="0"/>
                                          </p:stCondLst>
                                        </p:cTn>
                                        <p:tgtEl>
                                          <p:spTgt spid="58"/>
                                        </p:tgtEl>
                                        <p:attrNameLst>
                                          <p:attrName>style.visibility</p:attrName>
                                        </p:attrNameLst>
                                      </p:cBhvr>
                                      <p:to>
                                        <p:strVal val="visible"/>
                                      </p:to>
                                    </p:set>
                                    <p:animEffect transition="in" filter="randombar(horizontal)">
                                      <p:cBhvr>
                                        <p:cTn id="6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1" grpId="0"/>
      <p:bldP spid="54" grpId="0"/>
      <p:bldP spid="55" grpId="0"/>
      <p:bldP spid="59" grpId="0"/>
      <p:bldP spid="60" grpId="0"/>
      <p:bldP spid="3" grpId="0"/>
      <p:bldP spid="39" grpId="0" animBg="1"/>
      <p:bldP spid="44" grpId="0"/>
      <p:bldP spid="45" grpId="0" animBg="1"/>
      <p:bldP spid="4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Scalability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ELT provides enhanced scalability by offloading data transformation to the data warehouse, utilizing its processing power and capabilities to efficiently handle large volumes of data.</a:t>
            </a:r>
          </a:p>
          <a:p>
            <a:pPr>
              <a:lnSpc>
                <a:spcPct val="150000"/>
              </a:lnSpc>
            </a:pPr>
            <a:r>
              <a:rPr lang="en-US" b="1" i="0" cap="none" dirty="0">
                <a:effectLst/>
                <a:latin typeface="Poppins" panose="00000500000000000000" pitchFamily="2" charset="0"/>
                <a:cs typeface="Poppins" panose="00000500000000000000" pitchFamily="2" charset="0"/>
              </a:rPr>
              <a:t>Real-time processing</a:t>
            </a:r>
          </a:p>
          <a:p>
            <a:pPr marL="0" indent="0">
              <a:lnSpc>
                <a:spcPct val="150000"/>
              </a:lnSpc>
              <a:buNone/>
            </a:pPr>
            <a:r>
              <a:rPr lang="en-US" b="0" i="0" cap="none" dirty="0">
                <a:effectLst/>
                <a:latin typeface="Poppins" panose="00000500000000000000" pitchFamily="2" charset="0"/>
                <a:cs typeface="Poppins" panose="00000500000000000000" pitchFamily="2" charset="0"/>
              </a:rPr>
              <a:t>ELT supports real-time or near-real-time processing of data since it loads raw data directly into the warehouse, minimizing latency and enabling timely insights.</a:t>
            </a:r>
            <a:endParaRPr lang="en-US" b="0" i="0" cap="none" dirty="0">
              <a:solidFill>
                <a:srgbClr val="262626"/>
              </a:solidFill>
              <a:effectLst/>
              <a:latin typeface="Poppins" panose="00000500000000000000" pitchFamily="2" charset="0"/>
              <a:cs typeface="Poppins" panose="00000500000000000000" pitchFamily="2" charset="0"/>
            </a:endParaRP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Advantages of ELT</a:t>
            </a:r>
          </a:p>
        </p:txBody>
      </p:sp>
      <p:sp>
        <p:nvSpPr>
          <p:cNvPr id="3" name="Footer Placeholder 3">
            <a:extLst>
              <a:ext uri="{FF2B5EF4-FFF2-40B4-BE49-F238E27FC236}">
                <a16:creationId xmlns:a16="http://schemas.microsoft.com/office/drawing/2014/main" id="{A23ACC98-8C5B-7EEC-1869-2E927FA347A9}"/>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14926761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Complexity of transformation</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Performing data transformations within the warehouse can be difficult, particularly when managing complex transformations or integrating data from diverse sources.</a:t>
            </a:r>
          </a:p>
          <a:p>
            <a:pPr>
              <a:lnSpc>
                <a:spcPct val="150000"/>
              </a:lnSpc>
            </a:pPr>
            <a:r>
              <a:rPr lang="en-US" b="1" i="0" cap="none" dirty="0">
                <a:solidFill>
                  <a:srgbClr val="262626"/>
                </a:solidFill>
                <a:effectLst/>
                <a:latin typeface="Poppins" panose="00000500000000000000" pitchFamily="2" charset="0"/>
                <a:cs typeface="Poppins" panose="00000500000000000000" pitchFamily="2" charset="0"/>
              </a:rPr>
              <a:t>Data quality</a:t>
            </a:r>
            <a:endParaRPr lang="en-US" cap="none" dirty="0">
              <a:solidFill>
                <a:srgbClr val="262626"/>
              </a:solidFill>
              <a:latin typeface="Poppins" panose="00000500000000000000" pitchFamily="2" charset="0"/>
              <a:cs typeface="Poppins" panose="00000500000000000000" pitchFamily="2" charset="0"/>
            </a:endParaRPr>
          </a:p>
          <a:p>
            <a:pPr marL="0" indent="0">
              <a:lnSpc>
                <a:spcPct val="150000"/>
              </a:lnSpc>
              <a:buNone/>
            </a:pPr>
            <a:r>
              <a:rPr lang="en-US" b="0" i="0" cap="none" dirty="0">
                <a:solidFill>
                  <a:srgbClr val="262626"/>
                </a:solidFill>
                <a:effectLst/>
                <a:latin typeface="Poppins" panose="00000500000000000000" pitchFamily="2" charset="0"/>
                <a:cs typeface="Poppins" panose="00000500000000000000" pitchFamily="2" charset="0"/>
              </a:rPr>
              <a:t>Loading raw data into the warehouse without prior transformation can jeopardize data quality and consistency, necessitating extra measures to maintain data integrity.</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Disadvantages of ELT</a:t>
            </a:r>
          </a:p>
        </p:txBody>
      </p:sp>
      <p:sp>
        <p:nvSpPr>
          <p:cNvPr id="3" name="Footer Placeholder 3">
            <a:extLst>
              <a:ext uri="{FF2B5EF4-FFF2-40B4-BE49-F238E27FC236}">
                <a16:creationId xmlns:a16="http://schemas.microsoft.com/office/drawing/2014/main" id="{42745039-7627-FF61-765B-B1E4BCDB6B49}"/>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3252362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39"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0" i="0" cap="none" dirty="0">
                <a:solidFill>
                  <a:srgbClr val="262626"/>
                </a:solidFill>
                <a:effectLst/>
                <a:latin typeface="Poppins" panose="00000500000000000000" pitchFamily="2" charset="0"/>
                <a:cs typeface="Poppins" panose="00000500000000000000" pitchFamily="2" charset="0"/>
              </a:rPr>
              <a:t>Software solutions that extract data from various sources, load it directly into a target system, and then transform it as needed for analysis.</a:t>
            </a:r>
          </a:p>
          <a:p>
            <a:pPr>
              <a:lnSpc>
                <a:spcPct val="150000"/>
              </a:lnSpc>
            </a:pPr>
            <a:r>
              <a:rPr lang="en-US" b="1" cap="none" dirty="0">
                <a:solidFill>
                  <a:srgbClr val="262626"/>
                </a:solidFill>
                <a:latin typeface="Poppins" panose="00000500000000000000" pitchFamily="2" charset="0"/>
                <a:cs typeface="Poppins" panose="00000500000000000000" pitchFamily="2" charset="0"/>
              </a:rPr>
              <a:t>Examples of ELT tools</a:t>
            </a:r>
          </a:p>
        </p:txBody>
      </p:sp>
      <p:sp>
        <p:nvSpPr>
          <p:cNvPr id="2" name="Title 1">
            <a:extLst>
              <a:ext uri="{FF2B5EF4-FFF2-40B4-BE49-F238E27FC236}">
                <a16:creationId xmlns:a16="http://schemas.microsoft.com/office/drawing/2014/main" id="{68D2DD85-A736-CB42-D78B-14ADF931861E}"/>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ELT Tools</a:t>
            </a:r>
          </a:p>
        </p:txBody>
      </p:sp>
      <p:graphicFrame>
        <p:nvGraphicFramePr>
          <p:cNvPr id="3" name="Table 2">
            <a:extLst>
              <a:ext uri="{FF2B5EF4-FFF2-40B4-BE49-F238E27FC236}">
                <a16:creationId xmlns:a16="http://schemas.microsoft.com/office/drawing/2014/main" id="{E132D8D4-8ECB-5CBE-6257-2DA1FF11B151}"/>
              </a:ext>
            </a:extLst>
          </p:cNvPr>
          <p:cNvGraphicFramePr>
            <a:graphicFrameLocks noGrp="1"/>
          </p:cNvGraphicFramePr>
          <p:nvPr>
            <p:extLst>
              <p:ext uri="{D42A27DB-BD31-4B8C-83A1-F6EECF244321}">
                <p14:modId xmlns:p14="http://schemas.microsoft.com/office/powerpoint/2010/main" val="1235549710"/>
              </p:ext>
            </p:extLst>
          </p:nvPr>
        </p:nvGraphicFramePr>
        <p:xfrm>
          <a:off x="259402" y="3047499"/>
          <a:ext cx="10032462" cy="1645920"/>
        </p:xfrm>
        <a:graphic>
          <a:graphicData uri="http://schemas.openxmlformats.org/drawingml/2006/table">
            <a:tbl>
              <a:tblPr firstRow="1" bandRow="1">
                <a:tableStyleId>{2D5ABB26-0587-4C30-8999-92F81FD0307C}</a:tableStyleId>
              </a:tblPr>
              <a:tblGrid>
                <a:gridCol w="5460462">
                  <a:extLst>
                    <a:ext uri="{9D8B030D-6E8A-4147-A177-3AD203B41FA5}">
                      <a16:colId xmlns:a16="http://schemas.microsoft.com/office/drawing/2014/main" val="4121193509"/>
                    </a:ext>
                  </a:extLst>
                </a:gridCol>
                <a:gridCol w="4572000">
                  <a:extLst>
                    <a:ext uri="{9D8B030D-6E8A-4147-A177-3AD203B41FA5}">
                      <a16:colId xmlns:a16="http://schemas.microsoft.com/office/drawing/2014/main" val="3673868624"/>
                    </a:ext>
                  </a:extLst>
                </a:gridCol>
              </a:tblGrid>
              <a:tr h="472610">
                <a:tc>
                  <a:txBody>
                    <a:bodyPr/>
                    <a:lstStyle/>
                    <a:p>
                      <a:pPr marL="342900" indent="-342900">
                        <a:lnSpc>
                          <a:spcPct val="150000"/>
                        </a:lnSpc>
                        <a:buFont typeface="Arial" panose="020B0604020202020204" pitchFamily="34" charset="0"/>
                        <a:buChar char="•"/>
                      </a:pPr>
                      <a:r>
                        <a:rPr lang="en-US" sz="2000" b="0" i="0" kern="1200" dirty="0" err="1">
                          <a:solidFill>
                            <a:schemeClr val="tx1"/>
                          </a:solidFill>
                          <a:effectLst/>
                          <a:latin typeface="Poppins" panose="00000500000000000000" pitchFamily="2" charset="0"/>
                          <a:ea typeface="+mn-ea"/>
                          <a:cs typeface="Poppins" panose="00000500000000000000" pitchFamily="2" charset="0"/>
                        </a:rPr>
                        <a:t>Airbyte</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tc>
                  <a:txBody>
                    <a:bodyPr/>
                    <a:lstStyle/>
                    <a:p>
                      <a:pPr marL="342900" indent="-342900">
                        <a:lnSpc>
                          <a:spcPct val="150000"/>
                        </a:lnSpc>
                        <a:buFont typeface="Arial" panose="020B0604020202020204" pitchFamily="34" charset="0"/>
                        <a:buChar char="•"/>
                      </a:pPr>
                      <a:r>
                        <a:rPr lang="en-US" sz="2000" b="0" i="0" kern="1200" dirty="0">
                          <a:solidFill>
                            <a:schemeClr val="tx1"/>
                          </a:solidFill>
                          <a:effectLst/>
                          <a:latin typeface="Poppins" panose="00000500000000000000" pitchFamily="2" charset="0"/>
                          <a:ea typeface="+mn-ea"/>
                          <a:cs typeface="Poppins" panose="00000500000000000000" pitchFamily="2" charset="0"/>
                        </a:rPr>
                        <a:t>Stitch Data</a:t>
                      </a:r>
                    </a:p>
                  </a:txBody>
                  <a:tcPr/>
                </a:tc>
                <a:extLst>
                  <a:ext uri="{0D108BD9-81ED-4DB2-BD59-A6C34878D82A}">
                    <a16:rowId xmlns:a16="http://schemas.microsoft.com/office/drawing/2014/main" val="1646551365"/>
                  </a:ext>
                </a:extLst>
              </a:tr>
              <a:tr h="529339">
                <a:tc>
                  <a:txBody>
                    <a:bodyPr/>
                    <a:lstStyle/>
                    <a:p>
                      <a:pPr marL="342900" indent="-342900">
                        <a:lnSpc>
                          <a:spcPct val="150000"/>
                        </a:lnSpc>
                        <a:buFont typeface="Arial" panose="020B0604020202020204" pitchFamily="34" charset="0"/>
                        <a:buChar char="•"/>
                      </a:pPr>
                      <a:r>
                        <a:rPr lang="en-US" sz="2000" b="0" i="0" kern="1200" dirty="0" err="1">
                          <a:solidFill>
                            <a:schemeClr val="tx1"/>
                          </a:solidFill>
                          <a:effectLst/>
                          <a:latin typeface="Poppins" panose="00000500000000000000" pitchFamily="2" charset="0"/>
                          <a:ea typeface="+mn-ea"/>
                          <a:cs typeface="Poppins" panose="00000500000000000000" pitchFamily="2" charset="0"/>
                        </a:rPr>
                        <a:t>Matillion</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tc>
                  <a:txBody>
                    <a:bodyPr/>
                    <a:lstStyle/>
                    <a:p>
                      <a:pPr marL="342900" indent="-342900">
                        <a:lnSpc>
                          <a:spcPct val="150000"/>
                        </a:lnSpc>
                        <a:buFont typeface="Arial" panose="020B0604020202020204" pitchFamily="34" charset="0"/>
                        <a:buChar char="•"/>
                      </a:pPr>
                      <a:r>
                        <a:rPr lang="en-US" sz="2000" b="0" i="0" kern="1200" dirty="0" err="1">
                          <a:solidFill>
                            <a:schemeClr val="tx1"/>
                          </a:solidFill>
                          <a:effectLst/>
                          <a:latin typeface="Poppins" panose="00000500000000000000" pitchFamily="2" charset="0"/>
                          <a:ea typeface="+mn-ea"/>
                          <a:cs typeface="Poppins" panose="00000500000000000000" pitchFamily="2" charset="0"/>
                        </a:rPr>
                        <a:t>Fivetran</a:t>
                      </a:r>
                      <a:r>
                        <a:rPr lang="en-US" sz="2000" b="0" i="0" kern="1200" dirty="0">
                          <a:solidFill>
                            <a:schemeClr val="tx1"/>
                          </a:solidFill>
                          <a:effectLst/>
                          <a:latin typeface="Poppins" panose="00000500000000000000" pitchFamily="2" charset="0"/>
                          <a:ea typeface="+mn-ea"/>
                          <a:cs typeface="Poppins" panose="00000500000000000000" pitchFamily="2" charset="0"/>
                        </a:rPr>
                        <a:t> </a:t>
                      </a:r>
                    </a:p>
                  </a:txBody>
                  <a:tcPr/>
                </a:tc>
                <a:extLst>
                  <a:ext uri="{0D108BD9-81ED-4DB2-BD59-A6C34878D82A}">
                    <a16:rowId xmlns:a16="http://schemas.microsoft.com/office/drawing/2014/main" val="1994339452"/>
                  </a:ext>
                </a:extLst>
              </a:tr>
              <a:tr h="472610">
                <a:tc>
                  <a:txBody>
                    <a:bodyPr/>
                    <a:lstStyle/>
                    <a:p>
                      <a:pPr marL="342900" marR="0" lvl="0" indent="-3429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sz="2000" b="0" i="0" kern="1200" dirty="0" err="1">
                          <a:solidFill>
                            <a:schemeClr val="tx1"/>
                          </a:solidFill>
                          <a:effectLst/>
                          <a:latin typeface="Poppins" panose="00000500000000000000" pitchFamily="2" charset="0"/>
                          <a:ea typeface="+mn-ea"/>
                          <a:cs typeface="Poppins" panose="00000500000000000000" pitchFamily="2" charset="0"/>
                        </a:rPr>
                        <a:t>Skyvia</a:t>
                      </a:r>
                      <a:endParaRPr lang="en-US" sz="2000" b="0" i="0" kern="1200" dirty="0">
                        <a:solidFill>
                          <a:schemeClr val="tx1"/>
                        </a:solidFill>
                        <a:effectLst/>
                        <a:latin typeface="Poppins" panose="00000500000000000000" pitchFamily="2" charset="0"/>
                        <a:ea typeface="+mn-ea"/>
                        <a:cs typeface="Poppins" panose="00000500000000000000" pitchFamily="2" charset="0"/>
                      </a:endParaRPr>
                    </a:p>
                  </a:txBody>
                  <a:tcPr/>
                </a:tc>
                <a:tc>
                  <a:txBody>
                    <a:bodyPr/>
                    <a:lstStyle/>
                    <a:p>
                      <a:pPr marL="342900" indent="-342900">
                        <a:lnSpc>
                          <a:spcPct val="150000"/>
                        </a:lnSpc>
                        <a:buFont typeface="Arial" panose="020B0604020202020204" pitchFamily="34" charset="0"/>
                        <a:buChar char="•"/>
                      </a:pPr>
                      <a:r>
                        <a:rPr lang="en-US" sz="2000" b="0" i="0" kern="1200" dirty="0">
                          <a:solidFill>
                            <a:schemeClr val="tx1"/>
                          </a:solidFill>
                          <a:effectLst/>
                          <a:latin typeface="Poppins" panose="00000500000000000000" pitchFamily="2" charset="0"/>
                          <a:ea typeface="+mn-ea"/>
                          <a:cs typeface="Poppins" panose="00000500000000000000" pitchFamily="2" charset="0"/>
                        </a:rPr>
                        <a:t>Talend</a:t>
                      </a:r>
                    </a:p>
                  </a:txBody>
                  <a:tcPr/>
                </a:tc>
                <a:extLst>
                  <a:ext uri="{0D108BD9-81ED-4DB2-BD59-A6C34878D82A}">
                    <a16:rowId xmlns:a16="http://schemas.microsoft.com/office/drawing/2014/main" val="985042027"/>
                  </a:ext>
                </a:extLst>
              </a:tr>
            </a:tbl>
          </a:graphicData>
        </a:graphic>
      </p:graphicFrame>
      <p:sp>
        <p:nvSpPr>
          <p:cNvPr id="4" name="Footer Placeholder 3">
            <a:extLst>
              <a:ext uri="{FF2B5EF4-FFF2-40B4-BE49-F238E27FC236}">
                <a16:creationId xmlns:a16="http://schemas.microsoft.com/office/drawing/2014/main" id="{FE15AA8F-B000-FC7B-DC98-FE801D33D4C2}"/>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8562948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smtClean="0">
                <a:latin typeface="Poppins" panose="00000500000000000000" pitchFamily="2" charset="0"/>
                <a:cs typeface="Poppins" panose="00000500000000000000" pitchFamily="2" charset="0"/>
              </a:rPr>
              <a:t>Differences between ETL and ELT</a:t>
            </a:r>
            <a:endParaRPr lang="en-US" sz="3600" b="1" cap="none" dirty="0">
              <a:latin typeface="Poppins" panose="00000500000000000000" pitchFamily="2" charset="0"/>
              <a:cs typeface="Poppins" panose="00000500000000000000" pitchFamily="2" charset="0"/>
            </a:endParaRP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617766912"/>
              </p:ext>
            </p:extLst>
          </p:nvPr>
        </p:nvGraphicFramePr>
        <p:xfrm>
          <a:off x="126462" y="1154544"/>
          <a:ext cx="11272716" cy="4331858"/>
        </p:xfrm>
        <a:graphic>
          <a:graphicData uri="http://schemas.openxmlformats.org/drawingml/2006/table">
            <a:tbl>
              <a:tblPr>
                <a:tableStyleId>{5940675A-B579-460E-94D1-54222C63F5DA}</a:tableStyleId>
              </a:tblPr>
              <a:tblGrid>
                <a:gridCol w="2867625">
                  <a:extLst>
                    <a:ext uri="{9D8B030D-6E8A-4147-A177-3AD203B41FA5}">
                      <a16:colId xmlns:a16="http://schemas.microsoft.com/office/drawing/2014/main" val="3101569324"/>
                    </a:ext>
                  </a:extLst>
                </a:gridCol>
                <a:gridCol w="4647519">
                  <a:extLst>
                    <a:ext uri="{9D8B030D-6E8A-4147-A177-3AD203B41FA5}">
                      <a16:colId xmlns:a16="http://schemas.microsoft.com/office/drawing/2014/main" val="3896041265"/>
                    </a:ext>
                  </a:extLst>
                </a:gridCol>
                <a:gridCol w="3757572">
                  <a:extLst>
                    <a:ext uri="{9D8B030D-6E8A-4147-A177-3AD203B41FA5}">
                      <a16:colId xmlns:a16="http://schemas.microsoft.com/office/drawing/2014/main" val="3053916924"/>
                    </a:ext>
                  </a:extLst>
                </a:gridCol>
              </a:tblGrid>
              <a:tr h="424386">
                <a:tc>
                  <a:txBody>
                    <a:bodyPr/>
                    <a:lstStyle/>
                    <a:p>
                      <a:pPr algn="ctr"/>
                      <a:r>
                        <a:rPr lang="en-US" sz="2000" b="1" dirty="0">
                          <a:effectLst/>
                          <a:latin typeface="Poppins" panose="00000500000000000000" pitchFamily="2" charset="0"/>
                          <a:cs typeface="Poppins" panose="00000500000000000000" pitchFamily="2" charset="0"/>
                        </a:rPr>
                        <a:t>Feature</a:t>
                      </a:r>
                    </a:p>
                  </a:txBody>
                  <a:tcPr marL="56944" marR="56944" marT="26282" marB="26282" anchor="ctr"/>
                </a:tc>
                <a:tc>
                  <a:txBody>
                    <a:bodyPr/>
                    <a:lstStyle/>
                    <a:p>
                      <a:pPr algn="ctr"/>
                      <a:r>
                        <a:rPr lang="en-US" sz="2000" b="1" dirty="0">
                          <a:effectLst/>
                          <a:latin typeface="Poppins" panose="00000500000000000000" pitchFamily="2" charset="0"/>
                          <a:cs typeface="Poppins" panose="00000500000000000000" pitchFamily="2" charset="0"/>
                        </a:rPr>
                        <a:t>ETL</a:t>
                      </a:r>
                    </a:p>
                  </a:txBody>
                  <a:tcPr marL="56944" marR="56944" marT="26282" marB="26282" anchor="ctr"/>
                </a:tc>
                <a:tc>
                  <a:txBody>
                    <a:bodyPr/>
                    <a:lstStyle/>
                    <a:p>
                      <a:pPr algn="ctr"/>
                      <a:r>
                        <a:rPr lang="en-US" sz="2000" b="1" dirty="0">
                          <a:effectLst/>
                          <a:latin typeface="Poppins" panose="00000500000000000000" pitchFamily="2" charset="0"/>
                          <a:cs typeface="Poppins" panose="00000500000000000000" pitchFamily="2" charset="0"/>
                        </a:rPr>
                        <a:t>ELT</a:t>
                      </a:r>
                    </a:p>
                  </a:txBody>
                  <a:tcPr marL="56944" marR="56944" marT="26282" marB="26282" anchor="ctr"/>
                </a:tc>
                <a:extLst>
                  <a:ext uri="{0D108BD9-81ED-4DB2-BD59-A6C34878D82A}">
                    <a16:rowId xmlns:a16="http://schemas.microsoft.com/office/drawing/2014/main" val="123592229"/>
                  </a:ext>
                </a:extLst>
              </a:tr>
              <a:tr h="424386">
                <a:tc>
                  <a:txBody>
                    <a:bodyPr/>
                    <a:lstStyle/>
                    <a:p>
                      <a:r>
                        <a:rPr lang="en-US" sz="2000">
                          <a:effectLst/>
                          <a:latin typeface="Poppins" panose="00000500000000000000" pitchFamily="2" charset="0"/>
                          <a:cs typeface="Poppins" panose="00000500000000000000" pitchFamily="2" charset="0"/>
                        </a:rPr>
                        <a:t>Process Order</a:t>
                      </a:r>
                    </a:p>
                  </a:txBody>
                  <a:tcPr marL="56944" marR="56944" marT="26282" marB="26282" anchor="ctr"/>
                </a:tc>
                <a:tc>
                  <a:txBody>
                    <a:bodyPr/>
                    <a:lstStyle/>
                    <a:p>
                      <a:r>
                        <a:rPr lang="en-US" sz="2000">
                          <a:effectLst/>
                          <a:latin typeface="Poppins" panose="00000500000000000000" pitchFamily="2" charset="0"/>
                          <a:cs typeface="Poppins" panose="00000500000000000000" pitchFamily="2" charset="0"/>
                        </a:rPr>
                        <a:t>Extract → Transform → Load</a:t>
                      </a:r>
                    </a:p>
                  </a:txBody>
                  <a:tcPr marL="56944" marR="56944" marT="26282" marB="26282" anchor="ctr"/>
                </a:tc>
                <a:tc>
                  <a:txBody>
                    <a:bodyPr/>
                    <a:lstStyle/>
                    <a:p>
                      <a:r>
                        <a:rPr lang="en-US" sz="2000" dirty="0">
                          <a:effectLst/>
                          <a:latin typeface="Poppins" panose="00000500000000000000" pitchFamily="2" charset="0"/>
                          <a:cs typeface="Poppins" panose="00000500000000000000" pitchFamily="2" charset="0"/>
                        </a:rPr>
                        <a:t>Extract → Load → Transform</a:t>
                      </a:r>
                    </a:p>
                  </a:txBody>
                  <a:tcPr marL="56944" marR="56944" marT="26282" marB="26282" anchor="ctr"/>
                </a:tc>
                <a:extLst>
                  <a:ext uri="{0D108BD9-81ED-4DB2-BD59-A6C34878D82A}">
                    <a16:rowId xmlns:a16="http://schemas.microsoft.com/office/drawing/2014/main" val="3116225061"/>
                  </a:ext>
                </a:extLst>
              </a:tr>
              <a:tr h="1510277">
                <a:tc>
                  <a:txBody>
                    <a:bodyPr/>
                    <a:lstStyle/>
                    <a:p>
                      <a:r>
                        <a:rPr lang="en-US" sz="2000" dirty="0">
                          <a:effectLst/>
                          <a:latin typeface="Poppins" panose="00000500000000000000" pitchFamily="2" charset="0"/>
                          <a:cs typeface="Poppins" panose="00000500000000000000" pitchFamily="2" charset="0"/>
                        </a:rPr>
                        <a:t>Performance</a:t>
                      </a:r>
                    </a:p>
                  </a:txBody>
                  <a:tcPr marL="56944" marR="56944" marT="26282" marB="26282" anchor="ctr"/>
                </a:tc>
                <a:tc>
                  <a:txBody>
                    <a:bodyPr/>
                    <a:lstStyle/>
                    <a:p>
                      <a:r>
                        <a:rPr lang="en-US" sz="2000" dirty="0">
                          <a:effectLst/>
                          <a:latin typeface="Poppins" panose="00000500000000000000" pitchFamily="2" charset="0"/>
                          <a:cs typeface="Poppins" panose="00000500000000000000" pitchFamily="2" charset="0"/>
                        </a:rPr>
                        <a:t>Can be slower due to transformation before loading</a:t>
                      </a:r>
                    </a:p>
                  </a:txBody>
                  <a:tcPr marL="56944" marR="56944" marT="26282" marB="26282" anchor="ctr"/>
                </a:tc>
                <a:tc>
                  <a:txBody>
                    <a:bodyPr/>
                    <a:lstStyle/>
                    <a:p>
                      <a:r>
                        <a:rPr lang="en-US" sz="2000">
                          <a:effectLst/>
                          <a:latin typeface="Poppins" panose="00000500000000000000" pitchFamily="2" charset="0"/>
                          <a:cs typeface="Poppins" panose="00000500000000000000" pitchFamily="2" charset="0"/>
                        </a:rPr>
                        <a:t>Generally faster as it leverages the power of the target system for transformation</a:t>
                      </a:r>
                    </a:p>
                  </a:txBody>
                  <a:tcPr marL="56944" marR="56944" marT="26282" marB="26282" anchor="ctr"/>
                </a:tc>
                <a:extLst>
                  <a:ext uri="{0D108BD9-81ED-4DB2-BD59-A6C34878D82A}">
                    <a16:rowId xmlns:a16="http://schemas.microsoft.com/office/drawing/2014/main" val="4203672371"/>
                  </a:ext>
                </a:extLst>
              </a:tr>
              <a:tr h="824495">
                <a:tc>
                  <a:txBody>
                    <a:bodyPr/>
                    <a:lstStyle/>
                    <a:p>
                      <a:r>
                        <a:rPr lang="en-US" sz="2000" dirty="0">
                          <a:effectLst/>
                          <a:latin typeface="Poppins" panose="00000500000000000000" pitchFamily="2" charset="0"/>
                          <a:cs typeface="Poppins" panose="00000500000000000000" pitchFamily="2" charset="0"/>
                        </a:rPr>
                        <a:t>Data Volume</a:t>
                      </a:r>
                    </a:p>
                  </a:txBody>
                  <a:tcPr marL="56944" marR="56944" marT="26282" marB="26282" anchor="ctr"/>
                </a:tc>
                <a:tc>
                  <a:txBody>
                    <a:bodyPr/>
                    <a:lstStyle/>
                    <a:p>
                      <a:r>
                        <a:rPr lang="en-US" sz="2000" dirty="0">
                          <a:effectLst/>
                          <a:latin typeface="Poppins" panose="00000500000000000000" pitchFamily="2" charset="0"/>
                          <a:cs typeface="Poppins" panose="00000500000000000000" pitchFamily="2" charset="0"/>
                        </a:rPr>
                        <a:t>Typically handles smaller volumes of data</a:t>
                      </a:r>
                    </a:p>
                  </a:txBody>
                  <a:tcPr marL="56944" marR="56944" marT="26282" marB="26282" anchor="ctr"/>
                </a:tc>
                <a:tc>
                  <a:txBody>
                    <a:bodyPr/>
                    <a:lstStyle/>
                    <a:p>
                      <a:r>
                        <a:rPr lang="en-US" sz="2000">
                          <a:effectLst/>
                          <a:latin typeface="Poppins" panose="00000500000000000000" pitchFamily="2" charset="0"/>
                          <a:cs typeface="Poppins" panose="00000500000000000000" pitchFamily="2" charset="0"/>
                        </a:rPr>
                        <a:t>Designed to handle large volumes of data</a:t>
                      </a:r>
                    </a:p>
                  </a:txBody>
                  <a:tcPr marL="56944" marR="56944" marT="26282" marB="26282" anchor="ctr"/>
                </a:tc>
                <a:extLst>
                  <a:ext uri="{0D108BD9-81ED-4DB2-BD59-A6C34878D82A}">
                    <a16:rowId xmlns:a16="http://schemas.microsoft.com/office/drawing/2014/main" val="1225076056"/>
                  </a:ext>
                </a:extLst>
              </a:tr>
              <a:tr h="1148314">
                <a:tc>
                  <a:txBody>
                    <a:bodyPr/>
                    <a:lstStyle/>
                    <a:p>
                      <a:r>
                        <a:rPr lang="en-US" sz="2000" dirty="0">
                          <a:effectLst/>
                          <a:latin typeface="Poppins" panose="00000500000000000000" pitchFamily="2" charset="0"/>
                          <a:cs typeface="Poppins" panose="00000500000000000000" pitchFamily="2" charset="0"/>
                        </a:rPr>
                        <a:t>Complexity</a:t>
                      </a:r>
                    </a:p>
                  </a:txBody>
                  <a:tcPr marL="56944" marR="56944" marT="26282" marB="26282" anchor="ctr"/>
                </a:tc>
                <a:tc>
                  <a:txBody>
                    <a:bodyPr/>
                    <a:lstStyle/>
                    <a:p>
                      <a:r>
                        <a:rPr lang="en-US" sz="2000" dirty="0">
                          <a:effectLst/>
                          <a:latin typeface="Poppins" panose="00000500000000000000" pitchFamily="2" charset="0"/>
                          <a:cs typeface="Poppins" panose="00000500000000000000" pitchFamily="2" charset="0"/>
                        </a:rPr>
                        <a:t>More complex due to pre-load transformations</a:t>
                      </a:r>
                    </a:p>
                  </a:txBody>
                  <a:tcPr marL="56944" marR="56944" marT="26282" marB="26282" anchor="ctr"/>
                </a:tc>
                <a:tc>
                  <a:txBody>
                    <a:bodyPr/>
                    <a:lstStyle/>
                    <a:p>
                      <a:r>
                        <a:rPr lang="en-US" sz="2000" dirty="0">
                          <a:effectLst/>
                          <a:latin typeface="Poppins" panose="00000500000000000000" pitchFamily="2" charset="0"/>
                          <a:cs typeface="Poppins" panose="00000500000000000000" pitchFamily="2" charset="0"/>
                        </a:rPr>
                        <a:t>Simpler initial loading, but can become complex during transformation</a:t>
                      </a:r>
                    </a:p>
                  </a:txBody>
                  <a:tcPr marL="56944" marR="56944" marT="26282" marB="26282" anchor="ctr"/>
                </a:tc>
                <a:extLst>
                  <a:ext uri="{0D108BD9-81ED-4DB2-BD59-A6C34878D82A}">
                    <a16:rowId xmlns:a16="http://schemas.microsoft.com/office/drawing/2014/main" val="3143671351"/>
                  </a:ext>
                </a:extLst>
              </a:tr>
            </a:tbl>
          </a:graphicData>
        </a:graphic>
      </p:graphicFrame>
    </p:spTree>
    <p:extLst>
      <p:ext uri="{BB962C8B-B14F-4D97-AF65-F5344CB8AC3E}">
        <p14:creationId xmlns:p14="http://schemas.microsoft.com/office/powerpoint/2010/main" val="121202440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642774124"/>
              </p:ext>
            </p:extLst>
          </p:nvPr>
        </p:nvGraphicFramePr>
        <p:xfrm>
          <a:off x="126462" y="1422356"/>
          <a:ext cx="11272716" cy="3764998"/>
        </p:xfrm>
        <a:graphic>
          <a:graphicData uri="http://schemas.openxmlformats.org/drawingml/2006/table">
            <a:tbl>
              <a:tblPr>
                <a:tableStyleId>{5940675A-B579-460E-94D1-54222C63F5DA}</a:tableStyleId>
              </a:tblPr>
              <a:tblGrid>
                <a:gridCol w="2867625">
                  <a:extLst>
                    <a:ext uri="{9D8B030D-6E8A-4147-A177-3AD203B41FA5}">
                      <a16:colId xmlns:a16="http://schemas.microsoft.com/office/drawing/2014/main" val="3101569324"/>
                    </a:ext>
                  </a:extLst>
                </a:gridCol>
                <a:gridCol w="4647519">
                  <a:extLst>
                    <a:ext uri="{9D8B030D-6E8A-4147-A177-3AD203B41FA5}">
                      <a16:colId xmlns:a16="http://schemas.microsoft.com/office/drawing/2014/main" val="3896041265"/>
                    </a:ext>
                  </a:extLst>
                </a:gridCol>
                <a:gridCol w="3757572">
                  <a:extLst>
                    <a:ext uri="{9D8B030D-6E8A-4147-A177-3AD203B41FA5}">
                      <a16:colId xmlns:a16="http://schemas.microsoft.com/office/drawing/2014/main" val="3053916924"/>
                    </a:ext>
                  </a:extLst>
                </a:gridCol>
              </a:tblGrid>
              <a:tr h="424386">
                <a:tc>
                  <a:txBody>
                    <a:bodyPr/>
                    <a:lstStyle/>
                    <a:p>
                      <a:pPr algn="ctr"/>
                      <a:r>
                        <a:rPr lang="en-US" sz="2000" b="1" dirty="0">
                          <a:effectLst/>
                          <a:latin typeface="Poppins" panose="00000500000000000000" pitchFamily="2" charset="0"/>
                          <a:cs typeface="Poppins" panose="00000500000000000000" pitchFamily="2" charset="0"/>
                        </a:rPr>
                        <a:t>Feature</a:t>
                      </a:r>
                    </a:p>
                  </a:txBody>
                  <a:tcPr marL="56944" marR="56944" marT="26282" marB="26282" anchor="ctr"/>
                </a:tc>
                <a:tc>
                  <a:txBody>
                    <a:bodyPr/>
                    <a:lstStyle/>
                    <a:p>
                      <a:pPr algn="ctr"/>
                      <a:r>
                        <a:rPr lang="en-US" sz="2000" b="1" dirty="0">
                          <a:effectLst/>
                          <a:latin typeface="Poppins" panose="00000500000000000000" pitchFamily="2" charset="0"/>
                          <a:cs typeface="Poppins" panose="00000500000000000000" pitchFamily="2" charset="0"/>
                        </a:rPr>
                        <a:t>ETL</a:t>
                      </a:r>
                    </a:p>
                  </a:txBody>
                  <a:tcPr marL="56944" marR="56944" marT="26282" marB="26282" anchor="ctr"/>
                </a:tc>
                <a:tc>
                  <a:txBody>
                    <a:bodyPr/>
                    <a:lstStyle/>
                    <a:p>
                      <a:pPr algn="ctr"/>
                      <a:r>
                        <a:rPr lang="en-US" sz="2000" b="1" dirty="0">
                          <a:effectLst/>
                          <a:latin typeface="Poppins" panose="00000500000000000000" pitchFamily="2" charset="0"/>
                          <a:cs typeface="Poppins" panose="00000500000000000000" pitchFamily="2" charset="0"/>
                        </a:rPr>
                        <a:t>ELT</a:t>
                      </a:r>
                    </a:p>
                  </a:txBody>
                  <a:tcPr marL="56944" marR="56944" marT="26282" marB="26282" anchor="ctr"/>
                </a:tc>
                <a:extLst>
                  <a:ext uri="{0D108BD9-81ED-4DB2-BD59-A6C34878D82A}">
                    <a16:rowId xmlns:a16="http://schemas.microsoft.com/office/drawing/2014/main" val="123592229"/>
                  </a:ext>
                </a:extLst>
              </a:tr>
              <a:tr h="424386">
                <a:tc>
                  <a:txBody>
                    <a:bodyPr/>
                    <a:lstStyle/>
                    <a:p>
                      <a:r>
                        <a:rPr lang="en-US" sz="2000" b="0" dirty="0">
                          <a:effectLst/>
                          <a:latin typeface="Poppins" panose="00000500000000000000" pitchFamily="2" charset="0"/>
                          <a:cs typeface="Poppins" panose="00000500000000000000" pitchFamily="2" charset="0"/>
                        </a:rPr>
                        <a:t>Flexibility</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Less flexible, as data must conform to a schema before loading</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More flexible, as raw data can be transformed later as needed</a:t>
                      </a:r>
                    </a:p>
                  </a:txBody>
                  <a:tcPr marL="99060" marR="99060" anchor="ctr"/>
                </a:tc>
                <a:extLst>
                  <a:ext uri="{0D108BD9-81ED-4DB2-BD59-A6C34878D82A}">
                    <a16:rowId xmlns:a16="http://schemas.microsoft.com/office/drawing/2014/main" val="3116225061"/>
                  </a:ext>
                </a:extLst>
              </a:tr>
              <a:tr h="1510277">
                <a:tc>
                  <a:txBody>
                    <a:bodyPr/>
                    <a:lstStyle/>
                    <a:p>
                      <a:r>
                        <a:rPr lang="en-US" sz="2000" b="0" dirty="0">
                          <a:effectLst/>
                          <a:latin typeface="Poppins" panose="00000500000000000000" pitchFamily="2" charset="0"/>
                          <a:cs typeface="Poppins" panose="00000500000000000000" pitchFamily="2" charset="0"/>
                        </a:rPr>
                        <a:t>Use Cases</a:t>
                      </a:r>
                    </a:p>
                  </a:txBody>
                  <a:tcPr marL="99060" marR="99060" anchor="ctr"/>
                </a:tc>
                <a:tc>
                  <a:txBody>
                    <a:bodyPr/>
                    <a:lstStyle/>
                    <a:p>
                      <a:r>
                        <a:rPr lang="en-US" sz="2000">
                          <a:effectLst/>
                          <a:latin typeface="Poppins" panose="00000500000000000000" pitchFamily="2" charset="0"/>
                          <a:cs typeface="Poppins" panose="00000500000000000000" pitchFamily="2" charset="0"/>
                        </a:rPr>
                        <a:t>Traditional data warehousing, where data quality and structure are critical</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Big data processing, cloud data lakes, where flexibility is needed</a:t>
                      </a:r>
                    </a:p>
                  </a:txBody>
                  <a:tcPr marL="99060" marR="99060" anchor="ctr"/>
                </a:tc>
                <a:extLst>
                  <a:ext uri="{0D108BD9-81ED-4DB2-BD59-A6C34878D82A}">
                    <a16:rowId xmlns:a16="http://schemas.microsoft.com/office/drawing/2014/main" val="4203672371"/>
                  </a:ext>
                </a:extLst>
              </a:tr>
              <a:tr h="824495">
                <a:tc>
                  <a:txBody>
                    <a:bodyPr/>
                    <a:lstStyle/>
                    <a:p>
                      <a:r>
                        <a:rPr lang="en-US" sz="2000" b="0" dirty="0">
                          <a:effectLst/>
                          <a:latin typeface="Poppins" panose="00000500000000000000" pitchFamily="2" charset="0"/>
                          <a:cs typeface="Poppins" panose="00000500000000000000" pitchFamily="2" charset="0"/>
                        </a:rPr>
                        <a:t>Data Transformation</a:t>
                      </a:r>
                    </a:p>
                  </a:txBody>
                  <a:tcPr marL="99060" marR="99060" anchor="ctr"/>
                </a:tc>
                <a:tc>
                  <a:txBody>
                    <a:bodyPr/>
                    <a:lstStyle/>
                    <a:p>
                      <a:r>
                        <a:rPr lang="en-US" sz="2000">
                          <a:effectLst/>
                          <a:latin typeface="Poppins" panose="00000500000000000000" pitchFamily="2" charset="0"/>
                          <a:cs typeface="Poppins" panose="00000500000000000000" pitchFamily="2" charset="0"/>
                        </a:rPr>
                        <a:t>Pre-load transformation</a:t>
                      </a:r>
                    </a:p>
                  </a:txBody>
                  <a:tcPr marL="99060" marR="99060" anchor="ctr"/>
                </a:tc>
                <a:tc>
                  <a:txBody>
                    <a:bodyPr/>
                    <a:lstStyle/>
                    <a:p>
                      <a:r>
                        <a:rPr lang="en-US" sz="2000" dirty="0">
                          <a:effectLst/>
                          <a:latin typeface="Poppins" panose="00000500000000000000" pitchFamily="2" charset="0"/>
                          <a:cs typeface="Poppins" panose="00000500000000000000" pitchFamily="2" charset="0"/>
                        </a:rPr>
                        <a:t>Post-load transformation</a:t>
                      </a:r>
                    </a:p>
                  </a:txBody>
                  <a:tcPr marL="99060" marR="99060" anchor="ctr"/>
                </a:tc>
                <a:extLst>
                  <a:ext uri="{0D108BD9-81ED-4DB2-BD59-A6C34878D82A}">
                    <a16:rowId xmlns:a16="http://schemas.microsoft.com/office/drawing/2014/main" val="1225076056"/>
                  </a:ext>
                </a:extLst>
              </a:tr>
            </a:tbl>
          </a:graphicData>
        </a:graphic>
      </p:graphicFrame>
      <p:sp>
        <p:nvSpPr>
          <p:cNvPr id="7"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smtClean="0">
                <a:latin typeface="Poppins" panose="00000500000000000000" pitchFamily="2" charset="0"/>
                <a:cs typeface="Poppins" panose="00000500000000000000" pitchFamily="2" charset="0"/>
              </a:rPr>
              <a:t>Differences between ETL and ELT</a:t>
            </a:r>
            <a:endParaRPr lang="en-US" sz="3600" b="1" cap="none"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10531321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smtClean="0">
                <a:latin typeface="Poppins" panose="00000500000000000000" pitchFamily="2" charset="0"/>
                <a:cs typeface="Poppins" panose="00000500000000000000" pitchFamily="2" charset="0"/>
              </a:rPr>
              <a:t>Similarities between ETL and ELT</a:t>
            </a:r>
            <a:endParaRPr lang="en-US" sz="3600" b="1" cap="none" dirty="0">
              <a:latin typeface="Poppins" panose="00000500000000000000" pitchFamily="2" charset="0"/>
              <a:cs typeface="Poppins" panose="00000500000000000000" pitchFamily="2" charset="0"/>
            </a:endParaRP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cap="none" dirty="0" smtClean="0">
                <a:latin typeface="Poppins" panose="00000500000000000000" pitchFamily="2" charset="0"/>
                <a:cs typeface="Poppins" panose="00000500000000000000" pitchFamily="2" charset="0"/>
              </a:rPr>
              <a:t>The primary goal of both ETL and ELT is to provide meaningful insights from the data through analysis and reporting.</a:t>
            </a:r>
            <a:endParaRPr lang="en-US" i="0" cap="none" dirty="0" smtClean="0">
              <a:solidFill>
                <a:srgbClr val="262626"/>
              </a:solidFill>
              <a:effectLst/>
              <a:latin typeface="Poppins" panose="00000500000000000000" pitchFamily="2" charset="0"/>
              <a:cs typeface="Poppins" panose="00000500000000000000" pitchFamily="2" charset="0"/>
            </a:endParaRPr>
          </a:p>
          <a:p>
            <a:pPr>
              <a:lnSpc>
                <a:spcPct val="150000"/>
              </a:lnSpc>
            </a:pPr>
            <a:r>
              <a:rPr lang="en-US" b="1" i="0" cap="none" dirty="0" smtClean="0">
                <a:solidFill>
                  <a:srgbClr val="262626"/>
                </a:solidFill>
                <a:effectLst/>
                <a:latin typeface="Poppins" panose="00000500000000000000" pitchFamily="2" charset="0"/>
                <a:cs typeface="Poppins" panose="00000500000000000000" pitchFamily="2" charset="0"/>
              </a:rPr>
              <a:t>Data integration</a:t>
            </a:r>
          </a:p>
          <a:p>
            <a:pPr marL="0" indent="0">
              <a:lnSpc>
                <a:spcPct val="150000"/>
              </a:lnSpc>
              <a:buNone/>
            </a:pPr>
            <a:r>
              <a:rPr lang="en-US" cap="none" dirty="0" smtClean="0">
                <a:latin typeface="Poppins" panose="00000500000000000000" pitchFamily="2" charset="0"/>
                <a:cs typeface="Poppins" panose="00000500000000000000" pitchFamily="2" charset="0"/>
              </a:rPr>
              <a:t>Both ETL and ELT are used for integrating data from multiple sources into a single destination.</a:t>
            </a:r>
          </a:p>
          <a:p>
            <a:pPr>
              <a:lnSpc>
                <a:spcPct val="150000"/>
              </a:lnSpc>
            </a:pPr>
            <a:r>
              <a:rPr lang="en-US" b="1" i="0" cap="none" dirty="0" smtClean="0">
                <a:solidFill>
                  <a:srgbClr val="262626"/>
                </a:solidFill>
                <a:effectLst/>
                <a:latin typeface="Poppins" panose="00000500000000000000" pitchFamily="2" charset="0"/>
                <a:cs typeface="Poppins" panose="00000500000000000000" pitchFamily="2" charset="0"/>
              </a:rPr>
              <a:t>Data sources</a:t>
            </a:r>
          </a:p>
          <a:p>
            <a:pPr marL="0" indent="0">
              <a:lnSpc>
                <a:spcPct val="150000"/>
              </a:lnSpc>
              <a:buNone/>
            </a:pPr>
            <a:r>
              <a:rPr lang="en-US" cap="none" dirty="0" smtClean="0">
                <a:latin typeface="Poppins" panose="00000500000000000000" pitchFamily="2" charset="0"/>
                <a:cs typeface="Poppins" panose="00000500000000000000" pitchFamily="2" charset="0"/>
              </a:rPr>
              <a:t>Both can work with various data sources, including databases, APIs, and flat files.</a:t>
            </a:r>
          </a:p>
        </p:txBody>
      </p:sp>
    </p:spTree>
    <p:extLst>
      <p:ext uri="{BB962C8B-B14F-4D97-AF65-F5344CB8AC3E}">
        <p14:creationId xmlns:p14="http://schemas.microsoft.com/office/powerpoint/2010/main" val="387620325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smtClean="0">
                <a:latin typeface="Poppins" panose="00000500000000000000" pitchFamily="2" charset="0"/>
                <a:cs typeface="Poppins" panose="00000500000000000000" pitchFamily="2" charset="0"/>
              </a:rPr>
              <a:t>Similarities between ETL and ELT</a:t>
            </a:r>
            <a:endParaRPr lang="en-US" sz="3600" b="1" cap="none" dirty="0">
              <a:latin typeface="Poppins" panose="00000500000000000000" pitchFamily="2" charset="0"/>
              <a:cs typeface="Poppins" panose="00000500000000000000" pitchFamily="2" charset="0"/>
            </a:endParaRP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
        <p:nvSpPr>
          <p:cNvPr id="7" name="Subtitle 2">
            <a:extLst>
              <a:ext uri="{FF2B5EF4-FFF2-40B4-BE49-F238E27FC236}">
                <a16:creationId xmlns:a16="http://schemas.microsoft.com/office/drawing/2014/main" id="{0C8E13E9-9BB1-D984-3AF6-005F16EEBEA1}"/>
              </a:ext>
            </a:extLst>
          </p:cNvPr>
          <p:cNvSpPr txBox="1">
            <a:spLocks/>
          </p:cNvSpPr>
          <p:nvPr/>
        </p:nvSpPr>
        <p:spPr>
          <a:xfrm>
            <a:off x="84309" y="1064708"/>
            <a:ext cx="11585642" cy="4538421"/>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pPr>
            <a:r>
              <a:rPr lang="en-US" b="1" cap="none" dirty="0" smtClean="0">
                <a:latin typeface="Poppins" panose="00000500000000000000" pitchFamily="2" charset="0"/>
                <a:cs typeface="Poppins" panose="00000500000000000000" pitchFamily="2" charset="0"/>
              </a:rPr>
              <a:t>Support for business intelligence tools</a:t>
            </a:r>
          </a:p>
          <a:p>
            <a:pPr marL="0" indent="0">
              <a:lnSpc>
                <a:spcPct val="150000"/>
              </a:lnSpc>
              <a:buNone/>
            </a:pPr>
            <a:r>
              <a:rPr lang="en-US" cap="none" dirty="0" smtClean="0">
                <a:latin typeface="Poppins" panose="00000500000000000000" pitchFamily="2" charset="0"/>
                <a:cs typeface="Poppins" panose="00000500000000000000" pitchFamily="2" charset="0"/>
              </a:rPr>
              <a:t>Both ETL and ELT support business intelligence (BI) tools for reporting and analytics.</a:t>
            </a:r>
          </a:p>
          <a:p>
            <a:pPr>
              <a:lnSpc>
                <a:spcPct val="150000"/>
              </a:lnSpc>
            </a:pPr>
            <a:r>
              <a:rPr lang="en-US" b="1" cap="none" dirty="0" smtClean="0">
                <a:latin typeface="Poppins" panose="00000500000000000000" pitchFamily="2" charset="0"/>
                <a:cs typeface="Poppins" panose="00000500000000000000" pitchFamily="2" charset="0"/>
              </a:rPr>
              <a:t>Data processing</a:t>
            </a:r>
          </a:p>
          <a:p>
            <a:pPr marL="0" indent="0">
              <a:lnSpc>
                <a:spcPct val="150000"/>
              </a:lnSpc>
              <a:buNone/>
            </a:pPr>
            <a:r>
              <a:rPr lang="en-US" cap="none" dirty="0" smtClean="0">
                <a:latin typeface="Poppins" panose="00000500000000000000" pitchFamily="2" charset="0"/>
                <a:cs typeface="Poppins" panose="00000500000000000000" pitchFamily="2" charset="0"/>
              </a:rPr>
              <a:t>Both involve data processing tasks to prepare data for analysis, albeit at different stages in the workflow.</a:t>
            </a:r>
          </a:p>
          <a:p>
            <a:pPr>
              <a:lnSpc>
                <a:spcPct val="150000"/>
              </a:lnSpc>
            </a:pPr>
            <a:r>
              <a:rPr lang="en-US" b="1" cap="none" dirty="0" smtClean="0">
                <a:latin typeface="Poppins" panose="00000500000000000000" pitchFamily="2" charset="0"/>
                <a:cs typeface="Poppins" panose="00000500000000000000" pitchFamily="2" charset="0"/>
              </a:rPr>
              <a:t>Automation</a:t>
            </a:r>
          </a:p>
          <a:p>
            <a:pPr marL="0" indent="0">
              <a:lnSpc>
                <a:spcPct val="150000"/>
              </a:lnSpc>
              <a:buNone/>
            </a:pPr>
            <a:r>
              <a:rPr lang="en-US" cap="none" dirty="0" smtClean="0">
                <a:latin typeface="Poppins" panose="00000500000000000000" pitchFamily="2" charset="0"/>
                <a:cs typeface="Poppins" panose="00000500000000000000" pitchFamily="2" charset="0"/>
              </a:rPr>
              <a:t>Both can be automated using various tools and platforms to streamline data workflows.</a:t>
            </a:r>
            <a:endParaRPr lang="en-US" cap="none" dirty="0">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4564297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Temporary storage space where data is held and processed before being transferred to its final destination</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The content is cleared before or after an ETL process. Although, some staging area are </a:t>
            </a:r>
            <a:r>
              <a:rPr lang="en-US" b="0" i="0" cap="none" dirty="0" smtClean="0">
                <a:solidFill>
                  <a:srgbClr val="262626"/>
                </a:solidFill>
                <a:effectLst/>
                <a:latin typeface="Poppins" panose="00000500000000000000" pitchFamily="2" charset="0"/>
                <a:cs typeface="Poppins" panose="00000500000000000000" pitchFamily="2" charset="0"/>
              </a:rPr>
              <a:t>designed </a:t>
            </a:r>
            <a:r>
              <a:rPr lang="en-US" b="0" i="0" cap="none" dirty="0">
                <a:solidFill>
                  <a:srgbClr val="262626"/>
                </a:solidFill>
                <a:effectLst/>
                <a:latin typeface="Poppins" panose="00000500000000000000" pitchFamily="2" charset="0"/>
                <a:cs typeface="Poppins" panose="00000500000000000000" pitchFamily="2" charset="0"/>
              </a:rPr>
              <a:t>for long-term data retention.</a:t>
            </a:r>
          </a:p>
          <a:p>
            <a:pPr>
              <a:lnSpc>
                <a:spcPct val="150000"/>
              </a:lnSpc>
              <a:spcBef>
                <a:spcPts val="0"/>
              </a:spcBef>
              <a:spcAft>
                <a:spcPts val="800"/>
              </a:spcAft>
            </a:pPr>
            <a:r>
              <a:rPr lang="en-US" cap="none" dirty="0">
                <a:solidFill>
                  <a:srgbClr val="262626"/>
                </a:solidFill>
                <a:latin typeface="Poppins" panose="00000500000000000000" pitchFamily="2" charset="0"/>
                <a:cs typeface="Poppins" panose="00000500000000000000" pitchFamily="2" charset="0"/>
              </a:rPr>
              <a:t>The staging area</a:t>
            </a:r>
            <a:r>
              <a:rPr lang="en-US" b="0" i="0" cap="none" dirty="0">
                <a:solidFill>
                  <a:srgbClr val="262626"/>
                </a:solidFill>
                <a:effectLst/>
                <a:latin typeface="Poppins" panose="00000500000000000000" pitchFamily="2" charset="0"/>
                <a:cs typeface="Poppins" panose="00000500000000000000" pitchFamily="2" charset="0"/>
              </a:rPr>
              <a:t> ensures that data is accurate, consistent, and ready for analysis before entering the data warehouse or analytical tools</a:t>
            </a:r>
          </a:p>
          <a:p>
            <a:pPr>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Increases the efficiency of the ETL processes while maintaining data quality and integrity</a:t>
            </a:r>
            <a:endParaRPr lang="en-US" cap="none" dirty="0">
              <a:solidFill>
                <a:srgbClr val="262626"/>
              </a:solidFill>
              <a:latin typeface="Poppins" panose="00000500000000000000" pitchFamily="2" charset="0"/>
              <a:cs typeface="Poppins" panose="00000500000000000000" pitchFamily="2" charset="0"/>
            </a:endParaRP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Data Warehouse Staging Area</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12208385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spcAft>
                <a:spcPts val="800"/>
              </a:spcAft>
            </a:pPr>
            <a:r>
              <a:rPr lang="en-US" b="1" i="0" cap="none" dirty="0">
                <a:solidFill>
                  <a:srgbClr val="262626"/>
                </a:solidFill>
                <a:effectLst/>
                <a:latin typeface="Poppins" panose="00000500000000000000" pitchFamily="2" charset="0"/>
                <a:cs typeface="Poppins" panose="00000500000000000000" pitchFamily="2" charset="0"/>
              </a:rPr>
              <a:t>Schema alignment</a:t>
            </a:r>
          </a:p>
          <a:p>
            <a:pPr marL="0" indent="0">
              <a:lnSpc>
                <a:spcPct val="150000"/>
              </a:lnSpc>
              <a:spcBef>
                <a:spcPts val="0"/>
              </a:spcBef>
              <a:spcAft>
                <a:spcPts val="800"/>
              </a:spcAft>
              <a:buNone/>
            </a:pPr>
            <a:r>
              <a:rPr lang="en-US" b="0" i="0" cap="none" dirty="0">
                <a:solidFill>
                  <a:srgbClr val="262626"/>
                </a:solidFill>
                <a:effectLst/>
                <a:latin typeface="Poppins" panose="00000500000000000000" pitchFamily="2" charset="0"/>
                <a:cs typeface="Poppins" panose="00000500000000000000" pitchFamily="2" charset="0"/>
              </a:rPr>
              <a:t>Ensures that data from various sources conforms to a consistent schema before it is loaded into the data warehouse. This involves transforming data formats and structures to align with the target data warehouse schema.</a:t>
            </a:r>
          </a:p>
          <a:p>
            <a:pPr>
              <a:lnSpc>
                <a:spcPct val="150000"/>
              </a:lnSpc>
              <a:spcBef>
                <a:spcPts val="0"/>
              </a:spcBef>
              <a:spcAft>
                <a:spcPts val="800"/>
              </a:spcAft>
            </a:pPr>
            <a:r>
              <a:rPr lang="en-US" b="1" cap="none" dirty="0">
                <a:solidFill>
                  <a:srgbClr val="262626"/>
                </a:solidFill>
                <a:latin typeface="Poppins" panose="00000500000000000000" pitchFamily="2" charset="0"/>
                <a:cs typeface="Poppins" panose="00000500000000000000" pitchFamily="2" charset="0"/>
              </a:rPr>
              <a:t>Data consolidation</a:t>
            </a:r>
          </a:p>
          <a:p>
            <a:pPr marL="0" indent="0">
              <a:lnSpc>
                <a:spcPct val="150000"/>
              </a:lnSpc>
              <a:spcBef>
                <a:spcPts val="0"/>
              </a:spcBef>
              <a:spcAft>
                <a:spcPts val="800"/>
              </a:spcAft>
              <a:buNone/>
            </a:pPr>
            <a:r>
              <a:rPr lang="en-US" b="0" i="0" cap="none" dirty="0">
                <a:solidFill>
                  <a:srgbClr val="262626"/>
                </a:solidFill>
                <a:effectLst/>
                <a:latin typeface="Poppins" panose="00000500000000000000" pitchFamily="2" charset="0"/>
                <a:cs typeface="Poppins" panose="00000500000000000000" pitchFamily="2" charset="0"/>
              </a:rPr>
              <a:t>Combines data from multiple sources into a unified format. This process eliminates duplicates, resolves inconsistencies, and prepares data for integration into the main data warehouse.</a:t>
            </a: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Functions of the Staging Area</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51508429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29184" y="1074439"/>
            <a:ext cx="11644009"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a:lnSpc>
                <a:spcPct val="150000"/>
              </a:lnSpc>
              <a:spcBef>
                <a:spcPts val="0"/>
              </a:spcBef>
              <a:spcAft>
                <a:spcPts val="800"/>
              </a:spcAft>
            </a:pPr>
            <a:r>
              <a:rPr lang="en-US" b="1" cap="none" dirty="0">
                <a:solidFill>
                  <a:srgbClr val="262626"/>
                </a:solidFill>
                <a:latin typeface="Poppins" panose="00000500000000000000" pitchFamily="2" charset="0"/>
                <a:cs typeface="Poppins" panose="00000500000000000000" pitchFamily="2" charset="0"/>
              </a:rPr>
              <a:t>Audit and tracking</a:t>
            </a:r>
          </a:p>
          <a:p>
            <a:pPr marL="0" indent="0">
              <a:lnSpc>
                <a:spcPct val="150000"/>
              </a:lnSpc>
              <a:spcBef>
                <a:spcPts val="0"/>
              </a:spcBef>
              <a:spcAft>
                <a:spcPts val="800"/>
              </a:spcAft>
              <a:buNone/>
            </a:pPr>
            <a:r>
              <a:rPr lang="en-US" b="0" i="0" cap="none" dirty="0">
                <a:solidFill>
                  <a:srgbClr val="262626"/>
                </a:solidFill>
                <a:effectLst/>
                <a:latin typeface="Poppins" panose="00000500000000000000" pitchFamily="2" charset="0"/>
                <a:cs typeface="Poppins" panose="00000500000000000000" pitchFamily="2" charset="0"/>
              </a:rPr>
              <a:t>Provides mechanisms to log and track data as it moves through the ETL process. This includes maintaining records of data changes, transformations, and any errors encountered, allowing for data lineage and quality assurance.</a:t>
            </a:r>
            <a:endParaRPr lang="en-US" cap="none" dirty="0">
              <a:solidFill>
                <a:srgbClr val="262626"/>
              </a:solidFill>
              <a:latin typeface="Poppins" panose="00000500000000000000" pitchFamily="2" charset="0"/>
              <a:cs typeface="Poppins" panose="00000500000000000000" pitchFamily="2" charset="0"/>
            </a:endParaRPr>
          </a:p>
          <a:p>
            <a:pPr>
              <a:lnSpc>
                <a:spcPct val="150000"/>
              </a:lnSpc>
              <a:spcBef>
                <a:spcPts val="0"/>
              </a:spcBef>
              <a:spcAft>
                <a:spcPts val="800"/>
              </a:spcAft>
            </a:pPr>
            <a:r>
              <a:rPr lang="en-US" b="1" cap="none" dirty="0">
                <a:solidFill>
                  <a:srgbClr val="262626"/>
                </a:solidFill>
                <a:latin typeface="Poppins" panose="00000500000000000000" pitchFamily="2" charset="0"/>
                <a:cs typeface="Poppins" panose="00000500000000000000" pitchFamily="2" charset="0"/>
              </a:rPr>
              <a:t>Temporal storage</a:t>
            </a:r>
          </a:p>
          <a:p>
            <a:pPr marL="0" indent="0">
              <a:lnSpc>
                <a:spcPct val="150000"/>
              </a:lnSpc>
              <a:spcBef>
                <a:spcPts val="0"/>
              </a:spcBef>
              <a:spcAft>
                <a:spcPts val="800"/>
              </a:spcAft>
              <a:buNone/>
            </a:pPr>
            <a:r>
              <a:rPr lang="en-US" b="0" i="0" cap="none" dirty="0">
                <a:solidFill>
                  <a:srgbClr val="262626"/>
                </a:solidFill>
                <a:effectLst/>
                <a:latin typeface="Poppins" panose="00000500000000000000" pitchFamily="2" charset="0"/>
                <a:cs typeface="Poppins" panose="00000500000000000000" pitchFamily="2" charset="0"/>
              </a:rPr>
              <a:t>Acts as a temporary holding area for raw data before it undergoes transformation. This allows processing and cleaning of data without affecting the operational systems or the main data warehouse.</a:t>
            </a: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Functions of the Staging Area</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06168025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58366" y="1074439"/>
            <a:ext cx="11585643"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marR="0">
              <a:lnSpc>
                <a:spcPct val="150000"/>
              </a:lnSpc>
              <a:spcBef>
                <a:spcPts val="0"/>
              </a:spcBef>
              <a:spcAft>
                <a:spcPts val="800"/>
              </a:spcAft>
            </a:pPr>
            <a:r>
              <a:rPr lang="en-US" kern="100" cap="none" dirty="0">
                <a:latin typeface="Poppins" panose="00000500000000000000" pitchFamily="2" charset="0"/>
                <a:ea typeface="Calibri" panose="020F0502020204030204" pitchFamily="34" charset="0"/>
                <a:cs typeface="Poppins" panose="00000500000000000000" pitchFamily="2" charset="0"/>
              </a:rPr>
              <a:t>This lecture;</a:t>
            </a:r>
            <a:endParaRPr lang="en-US" kern="100" cap="none" dirty="0">
              <a:effectLst/>
              <a:latin typeface="Poppins" panose="00000500000000000000" pitchFamily="2" charset="0"/>
              <a:ea typeface="Calibri" panose="020F0502020204030204" pitchFamily="34"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Explored the foundational concepts of ETL (extraction, transformation, loading) processes essential for effective data warehousing.</a:t>
            </a: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Discussed how raw data can be transformed into structured formats that facilitate meaningful business insights.</a:t>
            </a:r>
            <a:endParaRPr lang="en-US" sz="2000" cap="none" dirty="0">
              <a:solidFill>
                <a:srgbClr val="262626"/>
              </a:solidFill>
              <a:latin typeface="Poppins" panose="00000500000000000000" pitchFamily="2" charset="0"/>
              <a:cs typeface="Poppins" panose="00000500000000000000" pitchFamily="2" charset="0"/>
            </a:endParaRPr>
          </a:p>
          <a:p>
            <a:pPr lvl="1">
              <a:lnSpc>
                <a:spcPct val="150000"/>
              </a:lnSpc>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Covered key aspects of data extraction, focusing on methods for collecting high-quality information from various sources. Additionally, we examined transformation techniques, including data cleansing and integration, to prepare data for analysis.</a:t>
            </a: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3 Summary</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250279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barn(inVertical)">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barn(inVertical)">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58366" y="1074439"/>
            <a:ext cx="11585643" cy="4460602"/>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a:lnSpc>
                <a:spcPct val="150000"/>
              </a:lnSpc>
              <a:spcBef>
                <a:spcPts val="0"/>
              </a:spcBef>
              <a:spcAft>
                <a:spcPts val="800"/>
              </a:spcAft>
            </a:pPr>
            <a:r>
              <a:rPr lang="en-US" kern="100" cap="none" dirty="0">
                <a:latin typeface="Poppins" panose="00000500000000000000" pitchFamily="2" charset="0"/>
                <a:ea typeface="Calibri" panose="020F0502020204030204" pitchFamily="34" charset="0"/>
                <a:cs typeface="Poppins" panose="00000500000000000000" pitchFamily="2" charset="0"/>
              </a:rPr>
              <a:t>This lecture;</a:t>
            </a:r>
            <a:endParaRPr lang="en-US" kern="100" cap="none" dirty="0">
              <a:effectLst/>
              <a:latin typeface="Poppins" panose="00000500000000000000" pitchFamily="2" charset="0"/>
              <a:ea typeface="Calibri" panose="020F0502020204030204" pitchFamily="34" charset="0"/>
              <a:cs typeface="Poppins" panose="00000500000000000000" pitchFamily="2" charset="0"/>
            </a:endParaRPr>
          </a:p>
          <a:p>
            <a:pPr marL="571500" lvl="1" indent="-342900">
              <a:lnSpc>
                <a:spcPct val="150000"/>
              </a:lnSpc>
              <a:spcBef>
                <a:spcPts val="0"/>
              </a:spcBef>
              <a:spcAft>
                <a:spcPts val="800"/>
              </a:spcAft>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Analyzed different data loading strategies, such as full, incremental, batch, and real-time loading highlighting the associated challenges.</a:t>
            </a:r>
          </a:p>
          <a:p>
            <a:pPr marL="571500" lvl="1" indent="-342900">
              <a:lnSpc>
                <a:spcPct val="150000"/>
              </a:lnSpc>
              <a:spcBef>
                <a:spcPts val="0"/>
              </a:spcBef>
              <a:spcAft>
                <a:spcPts val="800"/>
              </a:spcAft>
              <a:buFont typeface="Wingdings" panose="05000000000000000000" pitchFamily="2" charset="2"/>
              <a:buChar char="§"/>
            </a:pPr>
            <a:r>
              <a:rPr lang="en-US" sz="2000" b="0" i="0" cap="none" dirty="0">
                <a:solidFill>
                  <a:srgbClr val="262626"/>
                </a:solidFill>
                <a:effectLst/>
                <a:latin typeface="Poppins" panose="00000500000000000000" pitchFamily="2" charset="0"/>
                <a:cs typeface="Poppins" panose="00000500000000000000" pitchFamily="2" charset="0"/>
              </a:rPr>
              <a:t>Emphasized the importance of the staging area in ensuring data accuracy and consistency before loading into the data warehouse.</a:t>
            </a:r>
          </a:p>
        </p:txBody>
      </p:sp>
      <p:sp>
        <p:nvSpPr>
          <p:cNvPr id="6" name="Title 1">
            <a:extLst>
              <a:ext uri="{FF2B5EF4-FFF2-40B4-BE49-F238E27FC236}">
                <a16:creationId xmlns:a16="http://schemas.microsoft.com/office/drawing/2014/main" id="{B6CF6100-ADA7-D4A7-C504-9B373FC5EBC6}"/>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Lecture 3 Summary cont’d…….</a:t>
            </a:r>
          </a:p>
        </p:txBody>
      </p:sp>
      <p:cxnSp>
        <p:nvCxnSpPr>
          <p:cNvPr id="8" name="Straight Connector 7">
            <a:extLst>
              <a:ext uri="{FF2B5EF4-FFF2-40B4-BE49-F238E27FC236}">
                <a16:creationId xmlns:a16="http://schemas.microsoft.com/office/drawing/2014/main" id="{BBEF9A3F-3A21-5535-21D1-260C4B99B7E8}"/>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C4B3D3F-1107-D3C3-53A6-93CFBDF1DAAE}"/>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1517004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barn(inVertical)">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barn(inVertical)">
                                      <p:cBhvr>
                                        <p:cTn id="15"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7D4720D8-4709-7511-7D1B-835A75436632}"/>
              </a:ext>
            </a:extLst>
          </p:cNvPr>
          <p:cNvSpPr txBox="1">
            <a:spLocks/>
          </p:cNvSpPr>
          <p:nvPr/>
        </p:nvSpPr>
        <p:spPr>
          <a:xfrm>
            <a:off x="48641" y="1032822"/>
            <a:ext cx="11614826" cy="3198710"/>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(2013). </a:t>
            </a:r>
            <a:r>
              <a:rPr lang="en-US" b="0" i="1" cap="none" dirty="0">
                <a:solidFill>
                  <a:srgbClr val="262626"/>
                </a:solidFill>
                <a:effectLst/>
                <a:latin typeface="Poppins" panose="00000500000000000000" pitchFamily="2" charset="0"/>
                <a:cs typeface="Poppins" panose="00000500000000000000" pitchFamily="2" charset="0"/>
              </a:rPr>
              <a:t>The data warehouse toolkit: the definitive guide to dimensional modeling</a:t>
            </a:r>
            <a:r>
              <a:rPr lang="en-US" b="0" i="0" cap="none" dirty="0">
                <a:solidFill>
                  <a:srgbClr val="262626"/>
                </a:solidFill>
                <a:effectLst/>
                <a:latin typeface="Poppins" panose="00000500000000000000" pitchFamily="2" charset="0"/>
                <a:cs typeface="Poppins" panose="00000500000000000000" pitchFamily="2" charset="0"/>
              </a:rPr>
              <a:t> (3rd ed.). John Wiley &amp; sons.</a:t>
            </a:r>
          </a:p>
          <a:p>
            <a:pPr marL="0">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Davenport, t. H., &amp; Harris, J. G. (2007). </a:t>
            </a:r>
            <a:r>
              <a:rPr lang="en-US" b="0" i="1" cap="none" dirty="0">
                <a:solidFill>
                  <a:srgbClr val="262626"/>
                </a:solidFill>
                <a:effectLst/>
                <a:latin typeface="Poppins" panose="00000500000000000000" pitchFamily="2" charset="0"/>
                <a:cs typeface="Poppins" panose="00000500000000000000" pitchFamily="2" charset="0"/>
              </a:rPr>
              <a:t>Competing on analytics: the new science of winning</a:t>
            </a:r>
            <a:r>
              <a:rPr lang="en-US" b="0" i="0" cap="none" dirty="0">
                <a:solidFill>
                  <a:srgbClr val="262626"/>
                </a:solidFill>
                <a:effectLst/>
                <a:latin typeface="Poppins" panose="00000500000000000000" pitchFamily="2" charset="0"/>
                <a:cs typeface="Poppins" panose="00000500000000000000" pitchFamily="2" charset="0"/>
              </a:rPr>
              <a:t>. Harvard Business Review Press.</a:t>
            </a:r>
          </a:p>
          <a:p>
            <a:pPr marL="0">
              <a:lnSpc>
                <a:spcPct val="150000"/>
              </a:lnSpc>
              <a:spcBef>
                <a:spcPts val="0"/>
              </a:spcBef>
              <a:spcAft>
                <a:spcPts val="800"/>
              </a:spcAft>
            </a:pPr>
            <a:r>
              <a:rPr lang="en-US" b="0" i="0" cap="none" dirty="0">
                <a:solidFill>
                  <a:srgbClr val="262626"/>
                </a:solidFill>
                <a:effectLst/>
                <a:latin typeface="Poppins" panose="00000500000000000000" pitchFamily="2" charset="0"/>
                <a:cs typeface="Poppins" panose="00000500000000000000" pitchFamily="2" charset="0"/>
              </a:rPr>
              <a:t>Kimball, r., &amp; Ross, M. (2016). </a:t>
            </a:r>
            <a:r>
              <a:rPr lang="en-US" b="0" i="1" cap="none" dirty="0">
                <a:solidFill>
                  <a:srgbClr val="262626"/>
                </a:solidFill>
                <a:effectLst/>
                <a:latin typeface="Poppins" panose="00000500000000000000" pitchFamily="2" charset="0"/>
                <a:cs typeface="Poppins" panose="00000500000000000000" pitchFamily="2" charset="0"/>
              </a:rPr>
              <a:t>The Kimball Group Reader: relentlessly practical tools for data warehousing and business intelligence</a:t>
            </a:r>
            <a:r>
              <a:rPr lang="en-US" b="0" i="0" cap="none" dirty="0">
                <a:solidFill>
                  <a:srgbClr val="262626"/>
                </a:solidFill>
                <a:effectLst/>
                <a:latin typeface="Poppins" panose="00000500000000000000" pitchFamily="2" charset="0"/>
                <a:cs typeface="Poppins" panose="00000500000000000000" pitchFamily="2" charset="0"/>
              </a:rPr>
              <a:t>. Wiley.</a:t>
            </a:r>
          </a:p>
        </p:txBody>
      </p:sp>
      <p:sp>
        <p:nvSpPr>
          <p:cNvPr id="6" name="Title 1">
            <a:extLst>
              <a:ext uri="{FF2B5EF4-FFF2-40B4-BE49-F238E27FC236}">
                <a16:creationId xmlns:a16="http://schemas.microsoft.com/office/drawing/2014/main" id="{5AB1AE9C-3297-78E6-2497-A958CEB882E8}"/>
              </a:ext>
            </a:extLst>
          </p:cNvPr>
          <p:cNvSpPr txBox="1">
            <a:spLocks/>
          </p:cNvSpPr>
          <p:nvPr/>
        </p:nvSpPr>
        <p:spPr>
          <a:xfrm>
            <a:off x="0" y="266476"/>
            <a:ext cx="11692647" cy="631258"/>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algn="ctr"/>
            <a:r>
              <a:rPr lang="en-US" sz="3600" b="1" cap="none" dirty="0">
                <a:latin typeface="Poppins" panose="00000500000000000000" pitchFamily="2" charset="0"/>
                <a:cs typeface="Poppins" panose="00000500000000000000" pitchFamily="2" charset="0"/>
              </a:rPr>
              <a:t>References</a:t>
            </a:r>
          </a:p>
        </p:txBody>
      </p:sp>
      <p:cxnSp>
        <p:nvCxnSpPr>
          <p:cNvPr id="8" name="Straight Connector 7">
            <a:extLst>
              <a:ext uri="{FF2B5EF4-FFF2-40B4-BE49-F238E27FC236}">
                <a16:creationId xmlns:a16="http://schemas.microsoft.com/office/drawing/2014/main" id="{D2BD912C-A405-1EF1-4819-D1ED4A38A08C}"/>
              </a:ext>
            </a:extLst>
          </p:cNvPr>
          <p:cNvCxnSpPr>
            <a:cxnSpLocks/>
          </p:cNvCxnSpPr>
          <p:nvPr/>
        </p:nvCxnSpPr>
        <p:spPr>
          <a:xfrm>
            <a:off x="0" y="976358"/>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2" name="Footer Placeholder 3">
            <a:extLst>
              <a:ext uri="{FF2B5EF4-FFF2-40B4-BE49-F238E27FC236}">
                <a16:creationId xmlns:a16="http://schemas.microsoft.com/office/drawing/2014/main" id="{D51EE467-223E-79AF-E28E-7B3EFF67C61B}"/>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320328251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5111038F-058D-C0BA-94F5-AE7CBA797AE4}"/>
              </a:ext>
            </a:extLst>
          </p:cNvPr>
          <p:cNvCxnSpPr>
            <a:cxnSpLocks/>
          </p:cNvCxnSpPr>
          <p:nvPr/>
        </p:nvCxnSpPr>
        <p:spPr>
          <a:xfrm>
            <a:off x="0" y="1295466"/>
            <a:ext cx="11692647" cy="0"/>
          </a:xfrm>
          <a:prstGeom prst="line">
            <a:avLst/>
          </a:prstGeom>
          <a:ln w="85725">
            <a:prstDash val="solid"/>
          </a:ln>
        </p:spPr>
        <p:style>
          <a:lnRef idx="1">
            <a:schemeClr val="accent2"/>
          </a:lnRef>
          <a:fillRef idx="0">
            <a:schemeClr val="accent2"/>
          </a:fillRef>
          <a:effectRef idx="0">
            <a:schemeClr val="accent2"/>
          </a:effectRef>
          <a:fontRef idx="minor">
            <a:schemeClr val="tx1"/>
          </a:fontRef>
        </p:style>
      </p:cxnSp>
      <p:sp>
        <p:nvSpPr>
          <p:cNvPr id="7" name="Subtitle 2">
            <a:extLst>
              <a:ext uri="{FF2B5EF4-FFF2-40B4-BE49-F238E27FC236}">
                <a16:creationId xmlns:a16="http://schemas.microsoft.com/office/drawing/2014/main" id="{7D4720D8-4709-7511-7D1B-835A75436632}"/>
              </a:ext>
            </a:extLst>
          </p:cNvPr>
          <p:cNvSpPr txBox="1">
            <a:spLocks/>
          </p:cNvSpPr>
          <p:nvPr/>
        </p:nvSpPr>
        <p:spPr>
          <a:xfrm>
            <a:off x="632298" y="3429000"/>
            <a:ext cx="10554511" cy="873796"/>
          </a:xfrm>
          <a:prstGeom prst="rect">
            <a:avLst/>
          </a:prstGeom>
        </p:spPr>
        <p:txBody>
          <a:bodyPr/>
          <a:lst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lgn="ctr">
              <a:lnSpc>
                <a:spcPct val="150000"/>
              </a:lnSpc>
              <a:spcBef>
                <a:spcPts val="0"/>
              </a:spcBef>
              <a:spcAft>
                <a:spcPts val="800"/>
              </a:spcAft>
              <a:buNone/>
            </a:pPr>
            <a:r>
              <a:rPr lang="en-US" sz="4000" b="0" i="0" cap="none" dirty="0">
                <a:solidFill>
                  <a:srgbClr val="262626"/>
                </a:solidFill>
                <a:effectLst/>
                <a:latin typeface="Poppins" panose="00000500000000000000" pitchFamily="2" charset="0"/>
                <a:cs typeface="Poppins" panose="00000500000000000000" pitchFamily="2" charset="0"/>
              </a:rPr>
              <a:t>Data Warehouse Design</a:t>
            </a:r>
          </a:p>
        </p:txBody>
      </p:sp>
      <p:sp>
        <p:nvSpPr>
          <p:cNvPr id="4" name="Title 1">
            <a:extLst>
              <a:ext uri="{FF2B5EF4-FFF2-40B4-BE49-F238E27FC236}">
                <a16:creationId xmlns:a16="http://schemas.microsoft.com/office/drawing/2014/main" id="{A54C59FA-37D3-CC6E-2430-65AA4E93A4FC}"/>
              </a:ext>
            </a:extLst>
          </p:cNvPr>
          <p:cNvSpPr txBox="1">
            <a:spLocks/>
          </p:cNvSpPr>
          <p:nvPr/>
        </p:nvSpPr>
        <p:spPr>
          <a:xfrm>
            <a:off x="4221804" y="2631941"/>
            <a:ext cx="2655652" cy="797059"/>
          </a:xfrm>
          <a:prstGeom prst="rect">
            <a:avLst/>
          </a:prstGeom>
        </p:spPr>
        <p:txBody>
          <a:bodyPr>
            <a:noAutofit/>
          </a:bodyPr>
          <a:lstStyle>
            <a:lvl1pPr algn="l" defTabSz="914400" rtl="0" eaLnBrk="1" latinLnBrk="0" hangingPunct="1">
              <a:lnSpc>
                <a:spcPct val="90000"/>
              </a:lnSpc>
              <a:spcBef>
                <a:spcPct val="0"/>
              </a:spcBef>
              <a:buNone/>
              <a:defRPr sz="4400" kern="1200" cap="all" baseline="0">
                <a:solidFill>
                  <a:schemeClr val="accent1">
                    <a:lumMod val="60000"/>
                    <a:lumOff val="40000"/>
                  </a:schemeClr>
                </a:solidFill>
                <a:effectLst/>
                <a:latin typeface="+mj-lt"/>
                <a:ea typeface="+mj-ea"/>
                <a:cs typeface="+mj-cs"/>
              </a:defRPr>
            </a:lvl1pPr>
          </a:lstStyle>
          <a:p>
            <a:pPr marL="0">
              <a:lnSpc>
                <a:spcPct val="150000"/>
              </a:lnSpc>
              <a:spcBef>
                <a:spcPts val="0"/>
              </a:spcBef>
              <a:spcAft>
                <a:spcPts val="800"/>
              </a:spcAft>
            </a:pPr>
            <a:r>
              <a:rPr lang="en-US" sz="3600" b="1" cap="none" dirty="0">
                <a:effectLst/>
                <a:latin typeface="Poppins" panose="00000500000000000000" pitchFamily="2" charset="0"/>
                <a:ea typeface="Calibri" panose="020F0502020204030204" pitchFamily="34" charset="0"/>
                <a:cs typeface="Poppins" panose="00000500000000000000" pitchFamily="2" charset="0"/>
              </a:rPr>
              <a:t>Next Topic</a:t>
            </a:r>
            <a:endParaRPr lang="en-US" sz="3600" b="1" kern="100" cap="none" dirty="0">
              <a:latin typeface="Poppins" panose="00000500000000000000" pitchFamily="2" charset="0"/>
              <a:ea typeface="Calibri" panose="020F0502020204030204" pitchFamily="34" charset="0"/>
              <a:cs typeface="Poppins" panose="00000500000000000000" pitchFamily="2" charset="0"/>
            </a:endParaRPr>
          </a:p>
        </p:txBody>
      </p:sp>
      <p:sp>
        <p:nvSpPr>
          <p:cNvPr id="2" name="Footer Placeholder 3">
            <a:extLst>
              <a:ext uri="{FF2B5EF4-FFF2-40B4-BE49-F238E27FC236}">
                <a16:creationId xmlns:a16="http://schemas.microsoft.com/office/drawing/2014/main" id="{35026E0A-5AF8-3EA1-B236-AB3447765BF2}"/>
              </a:ext>
            </a:extLst>
          </p:cNvPr>
          <p:cNvSpPr>
            <a:spLocks noGrp="1"/>
          </p:cNvSpPr>
          <p:nvPr>
            <p:ph type="ftr" sz="quarter" idx="11"/>
          </p:nvPr>
        </p:nvSpPr>
        <p:spPr>
          <a:xfrm>
            <a:off x="126462" y="5790601"/>
            <a:ext cx="11585642" cy="498470"/>
          </a:xfrm>
        </p:spPr>
        <p:txBody>
          <a:bodyPr/>
          <a:lstStyle/>
          <a:p>
            <a:r>
              <a:rPr lang="en-US" sz="2000" b="1">
                <a:solidFill>
                  <a:schemeClr val="bg1"/>
                </a:solidFill>
                <a:latin typeface="Poppins" panose="00000500000000000000" pitchFamily="2" charset="0"/>
                <a:cs typeface="Poppins" panose="00000500000000000000" pitchFamily="2" charset="0"/>
              </a:rPr>
              <a:t>Lecture 3: Bringing Data into Data Warehouse</a:t>
            </a:r>
            <a:endParaRPr lang="en-US" sz="2000" b="1" dirty="0">
              <a:solidFill>
                <a:schemeClr val="bg1"/>
              </a:solidFill>
              <a:latin typeface="Poppins" panose="00000500000000000000" pitchFamily="2" charset="0"/>
              <a:cs typeface="Poppins" panose="00000500000000000000" pitchFamily="2" charset="0"/>
            </a:endParaRPr>
          </a:p>
        </p:txBody>
      </p:sp>
    </p:spTree>
    <p:extLst>
      <p:ext uri="{BB962C8B-B14F-4D97-AF65-F5344CB8AC3E}">
        <p14:creationId xmlns:p14="http://schemas.microsoft.com/office/powerpoint/2010/main" val="423729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9004</TotalTime>
  <Words>2983</Words>
  <Application>Microsoft Office PowerPoint</Application>
  <PresentationFormat>Widescreen</PresentationFormat>
  <Paragraphs>459</Paragraphs>
  <Slides>44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Arial</vt:lpstr>
      <vt:lpstr>Calibri</vt:lpstr>
      <vt:lpstr>Courier New</vt:lpstr>
      <vt:lpstr>Impact</vt:lpstr>
      <vt:lpstr>Poppins</vt:lpstr>
      <vt:lpstr>Wingdings</vt:lpstr>
      <vt:lpstr>Main Event</vt:lpstr>
      <vt:lpstr>Data warehousing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dc:title>
  <dc:creator>user</dc:creator>
  <cp:lastModifiedBy>user</cp:lastModifiedBy>
  <cp:revision>564</cp:revision>
  <dcterms:created xsi:type="dcterms:W3CDTF">2024-09-13T06:08:27Z</dcterms:created>
  <dcterms:modified xsi:type="dcterms:W3CDTF">2024-10-01T15:13:48Z</dcterms:modified>
</cp:coreProperties>
</file>