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795" r:id="rId1"/>
  </p:sldMasterIdLst>
  <p:notesMasterIdLst>
    <p:notesMasterId r:id="rId51"/>
  </p:notesMasterIdLst>
  <p:handoutMasterIdLst>
    <p:handoutMasterId r:id="rId52"/>
  </p:handoutMasterIdLst>
  <p:sldIdLst>
    <p:sldId id="256" r:id="rId2"/>
    <p:sldId id="346" r:id="rId3"/>
    <p:sldId id="338" r:id="rId4"/>
    <p:sldId id="289" r:id="rId5"/>
    <p:sldId id="303" r:id="rId6"/>
    <p:sldId id="327" r:id="rId7"/>
    <p:sldId id="315" r:id="rId8"/>
    <p:sldId id="332" r:id="rId9"/>
    <p:sldId id="316" r:id="rId10"/>
    <p:sldId id="341" r:id="rId11"/>
    <p:sldId id="351" r:id="rId12"/>
    <p:sldId id="326" r:id="rId13"/>
    <p:sldId id="302" r:id="rId14"/>
    <p:sldId id="330" r:id="rId15"/>
    <p:sldId id="350" r:id="rId16"/>
    <p:sldId id="348" r:id="rId17"/>
    <p:sldId id="349" r:id="rId18"/>
    <p:sldId id="347" r:id="rId19"/>
    <p:sldId id="337" r:id="rId20"/>
    <p:sldId id="317" r:id="rId21"/>
    <p:sldId id="333" r:id="rId22"/>
    <p:sldId id="334" r:id="rId23"/>
    <p:sldId id="335" r:id="rId24"/>
    <p:sldId id="336" r:id="rId25"/>
    <p:sldId id="324" r:id="rId26"/>
    <p:sldId id="319" r:id="rId27"/>
    <p:sldId id="323" r:id="rId28"/>
    <p:sldId id="318" r:id="rId29"/>
    <p:sldId id="325" r:id="rId30"/>
    <p:sldId id="320" r:id="rId31"/>
    <p:sldId id="340" r:id="rId32"/>
    <p:sldId id="321" r:id="rId33"/>
    <p:sldId id="322" r:id="rId34"/>
    <p:sldId id="345" r:id="rId35"/>
    <p:sldId id="356" r:id="rId36"/>
    <p:sldId id="354" r:id="rId37"/>
    <p:sldId id="344" r:id="rId38"/>
    <p:sldId id="342" r:id="rId39"/>
    <p:sldId id="329" r:id="rId40"/>
    <p:sldId id="331" r:id="rId41"/>
    <p:sldId id="328" r:id="rId42"/>
    <p:sldId id="355" r:id="rId43"/>
    <p:sldId id="339" r:id="rId44"/>
    <p:sldId id="352" r:id="rId45"/>
    <p:sldId id="353" r:id="rId46"/>
    <p:sldId id="286" r:id="rId47"/>
    <p:sldId id="288" r:id="rId48"/>
    <p:sldId id="357" r:id="rId49"/>
    <p:sldId id="287" r:id="rId5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F44D673-FA16-4672-145B-F20B1C7405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145D766-D347-CE4E-983D-86CFC0E16F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98D4EE-911E-467F-90E3-CFE42939A3C2}" type="datetimeFigureOut">
              <a:rPr lang="en-US" smtClean="0"/>
              <a:t>10/12/2024</a:t>
            </a:fld>
            <a:endParaRPr lang="en-US"/>
          </a:p>
        </p:txBody>
      </p:sp>
      <p:sp>
        <p:nvSpPr>
          <p:cNvPr id="4" name="Footer Placeholder 3">
            <a:extLst>
              <a:ext uri="{FF2B5EF4-FFF2-40B4-BE49-F238E27FC236}">
                <a16:creationId xmlns:a16="http://schemas.microsoft.com/office/drawing/2014/main" id="{63BECEE0-FC29-8846-070E-3810525F4FB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5" name="Slide Number Placeholder 4">
            <a:extLst>
              <a:ext uri="{FF2B5EF4-FFF2-40B4-BE49-F238E27FC236}">
                <a16:creationId xmlns:a16="http://schemas.microsoft.com/office/drawing/2014/main" id="{BEBB2528-380A-55D0-47C4-DD864513F7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E2E8906-7FDA-4B84-92D5-349A14E6C2F7}" type="slidenum">
              <a:rPr lang="en-US" smtClean="0"/>
              <a:t>‹#›</a:t>
            </a:fld>
            <a:endParaRPr lang="en-US"/>
          </a:p>
        </p:txBody>
      </p:sp>
    </p:spTree>
    <p:extLst>
      <p:ext uri="{BB962C8B-B14F-4D97-AF65-F5344CB8AC3E}">
        <p14:creationId xmlns:p14="http://schemas.microsoft.com/office/powerpoint/2010/main" val="4138299799"/>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FC3E28-7BB8-45BD-B1DF-834287054B4D}" type="datetimeFigureOut">
              <a:rPr lang="en-US" smtClean="0"/>
              <a:t>10/12/2024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DA846-8F39-4D17-9A73-151C26FBFD18}" type="slidenum">
              <a:rPr lang="en-US" smtClean="0"/>
              <a:t>‹#›</a:t>
            </a:fld>
            <a:endParaRPr lang="en-US"/>
          </a:p>
        </p:txBody>
      </p:sp>
    </p:spTree>
    <p:extLst>
      <p:ext uri="{BB962C8B-B14F-4D97-AF65-F5344CB8AC3E}">
        <p14:creationId xmlns:p14="http://schemas.microsoft.com/office/powerpoint/2010/main" val="4153618602"/>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60000"/>
                    <a:lumOff val="40000"/>
                  </a:schemeClr>
                </a:solidFill>
              </a:defRPr>
            </a:lvl1pPr>
          </a:lstStyle>
          <a:p>
            <a:fld id="{CE4814F7-44A7-4711-9F3F-F2A8FA23672C}" type="datetime1">
              <a:rPr lang="en-US" smtClean="0"/>
              <a:t>10/12/2024</a:t>
            </a:fld>
            <a:endParaRPr lang="en-US" dirty="0"/>
          </a:p>
        </p:txBody>
      </p:sp>
      <p:sp>
        <p:nvSpPr>
          <p:cNvPr id="5" name="Footer Placeholder 4"/>
          <p:cNvSpPr>
            <a:spLocks noGrp="1"/>
          </p:cNvSpPr>
          <p:nvPr>
            <p:ph type="ftr" sz="quarter" idx="11"/>
          </p:nvPr>
        </p:nvSpPr>
        <p:spPr>
          <a:xfrm rot="21420000">
            <a:off x="9144" y="4882896"/>
            <a:ext cx="4050792" cy="1197864"/>
          </a:xfrm>
          <a:noFill/>
        </p:spPr>
        <p:txBody>
          <a:bodyPr wrap="square" rtlCol="0">
            <a:spAutoFit/>
          </a:bodyPr>
          <a:lstStyle>
            <a:lvl1pPr>
              <a:defRPr lang="en-US" sz="5400" dirty="0"/>
            </a:lvl1pPr>
          </a:lstStyle>
          <a:p>
            <a:pPr algn="r"/>
            <a:r>
              <a:rPr lang="en-US"/>
              <a:t>Lecture 4: Data Warehouse Design</a:t>
            </a:r>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98186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FF263-FE90-4184-82F1-30703105C04E}" type="datetime1">
              <a:rPr lang="en-US" smtClean="0"/>
              <a:t>10/12/2024</a:t>
            </a:fld>
            <a:endParaRPr lang="en-US" dirty="0"/>
          </a:p>
        </p:txBody>
      </p:sp>
      <p:sp>
        <p:nvSpPr>
          <p:cNvPr id="5" name="Footer Placeholder 4"/>
          <p:cNvSpPr>
            <a:spLocks noGrp="1"/>
          </p:cNvSpPr>
          <p:nvPr>
            <p:ph type="ftr" sz="quarter" idx="11"/>
          </p:nvPr>
        </p:nvSpPr>
        <p:spPr/>
        <p:txBody>
          <a:bodyPr/>
          <a:lstStyle/>
          <a:p>
            <a:r>
              <a:rPr lang="en-US"/>
              <a:t>Lecture 4: Data Warehouse Design</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79187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918F4A-1B55-4BD5-9C1E-E04982E335DA}" type="datetime1">
              <a:rPr lang="en-US" smtClean="0"/>
              <a:t>10/12/2024</a:t>
            </a:fld>
            <a:endParaRPr lang="en-US" dirty="0"/>
          </a:p>
        </p:txBody>
      </p:sp>
      <p:sp>
        <p:nvSpPr>
          <p:cNvPr id="5" name="Footer Placeholder 4"/>
          <p:cNvSpPr>
            <a:spLocks noGrp="1"/>
          </p:cNvSpPr>
          <p:nvPr>
            <p:ph type="ftr" sz="quarter" idx="11"/>
          </p:nvPr>
        </p:nvSpPr>
        <p:spPr/>
        <p:txBody>
          <a:bodyPr/>
          <a:lstStyle/>
          <a:p>
            <a:r>
              <a:rPr lang="en-US"/>
              <a:t>Lecture 4: Data Warehouse Design</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5093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9B06E21-9C0F-41AC-B7E3-F7A68E505BAE}" type="datetime1">
              <a:rPr lang="en-US" smtClean="0"/>
              <a:t>10/12/2024</a:t>
            </a:fld>
            <a:endParaRPr lang="en-US" dirty="0"/>
          </a:p>
        </p:txBody>
      </p:sp>
      <p:sp>
        <p:nvSpPr>
          <p:cNvPr id="6" name="Footer Placeholder 5"/>
          <p:cNvSpPr>
            <a:spLocks noGrp="1"/>
          </p:cNvSpPr>
          <p:nvPr>
            <p:ph type="ftr" sz="quarter" idx="11"/>
          </p:nvPr>
        </p:nvSpPr>
        <p:spPr/>
        <p:txBody>
          <a:bodyPr/>
          <a:lstStyle/>
          <a:p>
            <a:r>
              <a:rPr lang="en-US"/>
              <a:t>Lecture 4: Data Warehouse Design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80979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E8781E2-77E3-4611-8B2B-886697220BA9}" type="datetime1">
              <a:rPr lang="en-US" smtClean="0"/>
              <a:t>10/12/2024</a:t>
            </a:fld>
            <a:endParaRPr lang="en-US" dirty="0"/>
          </a:p>
        </p:txBody>
      </p:sp>
      <p:sp>
        <p:nvSpPr>
          <p:cNvPr id="8" name="Footer Placeholder 7"/>
          <p:cNvSpPr>
            <a:spLocks noGrp="1"/>
          </p:cNvSpPr>
          <p:nvPr>
            <p:ph type="ftr" sz="quarter" idx="11"/>
          </p:nvPr>
        </p:nvSpPr>
        <p:spPr/>
        <p:txBody>
          <a:bodyPr/>
          <a:lstStyle/>
          <a:p>
            <a:r>
              <a:rPr lang="en-US"/>
              <a:t>Lecture 4: Data Warehouse Design</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88433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DA5AA56-2A85-438B-8B17-9A1652F550C0}" type="datetime1">
              <a:rPr lang="en-US" smtClean="0"/>
              <a:t>10/12/2024</a:t>
            </a:fld>
            <a:endParaRPr lang="en-US" dirty="0"/>
          </a:p>
        </p:txBody>
      </p:sp>
      <p:sp>
        <p:nvSpPr>
          <p:cNvPr id="4" name="Footer Placeholder 3"/>
          <p:cNvSpPr>
            <a:spLocks noGrp="1"/>
          </p:cNvSpPr>
          <p:nvPr>
            <p:ph type="ftr" sz="quarter" idx="11"/>
          </p:nvPr>
        </p:nvSpPr>
        <p:spPr/>
        <p:txBody>
          <a:bodyPr/>
          <a:lstStyle/>
          <a:p>
            <a:r>
              <a:rPr lang="en-US"/>
              <a:t>Lecture 4: Data Warehouse Design</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8821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E2A09F-F363-456A-838F-FFF0E87351B7}" type="datetime1">
              <a:rPr lang="en-US" smtClean="0"/>
              <a:t>10/12/2024</a:t>
            </a:fld>
            <a:endParaRPr lang="en-US" dirty="0"/>
          </a:p>
        </p:txBody>
      </p:sp>
      <p:sp>
        <p:nvSpPr>
          <p:cNvPr id="3" name="Footer Placeholder 2"/>
          <p:cNvSpPr>
            <a:spLocks noGrp="1"/>
          </p:cNvSpPr>
          <p:nvPr>
            <p:ph type="ftr" sz="quarter" idx="11"/>
          </p:nvPr>
        </p:nvSpPr>
        <p:spPr/>
        <p:txBody>
          <a:bodyPr/>
          <a:lstStyle/>
          <a:p>
            <a:r>
              <a:rPr lang="en-US"/>
              <a:t>Lecture 4: Data Warehouse Design</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6244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CAF391-99D8-40C1-80CB-E30D2B347E37}" type="datetime1">
              <a:rPr lang="en-US" smtClean="0"/>
              <a:t>10/12/2024</a:t>
            </a:fld>
            <a:endParaRPr lang="en-US" dirty="0"/>
          </a:p>
        </p:txBody>
      </p:sp>
      <p:sp>
        <p:nvSpPr>
          <p:cNvPr id="6" name="Footer Placeholder 5"/>
          <p:cNvSpPr>
            <a:spLocks noGrp="1"/>
          </p:cNvSpPr>
          <p:nvPr>
            <p:ph type="ftr" sz="quarter" idx="11"/>
          </p:nvPr>
        </p:nvSpPr>
        <p:spPr/>
        <p:txBody>
          <a:bodyPr/>
          <a:lstStyle/>
          <a:p>
            <a:r>
              <a:rPr lang="en-US"/>
              <a:t>Lecture 4: Data Warehouse Design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27496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50232AE-868C-4B88-B619-E14F91319BE9}" type="datetime1">
              <a:rPr lang="en-US" smtClean="0"/>
              <a:t>10/12/2024</a:t>
            </a:fld>
            <a:endParaRPr lang="en-US" dirty="0"/>
          </a:p>
        </p:txBody>
      </p:sp>
      <p:sp>
        <p:nvSpPr>
          <p:cNvPr id="6" name="Footer Placeholder 5"/>
          <p:cNvSpPr>
            <a:spLocks noGrp="1"/>
          </p:cNvSpPr>
          <p:nvPr>
            <p:ph type="ftr" sz="quarter" idx="11"/>
          </p:nvPr>
        </p:nvSpPr>
        <p:spPr/>
        <p:txBody>
          <a:bodyPr/>
          <a:lstStyle/>
          <a:p>
            <a:r>
              <a:rPr lang="en-US"/>
              <a:t>Lecture 4: Data Warehouse Design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18820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5889C35-1711-4AEB-97B5-F2E4A67233A8}" type="datetime1">
              <a:rPr lang="en-US" smtClean="0"/>
              <a:t>10/12/2024</a:t>
            </a:fld>
            <a:endParaRPr lang="en-US" dirty="0"/>
          </a:p>
        </p:txBody>
      </p:sp>
      <p:sp>
        <p:nvSpPr>
          <p:cNvPr id="6" name="Footer Placeholder 5"/>
          <p:cNvSpPr>
            <a:spLocks noGrp="1"/>
          </p:cNvSpPr>
          <p:nvPr>
            <p:ph type="ftr" sz="quarter" idx="11"/>
          </p:nvPr>
        </p:nvSpPr>
        <p:spPr/>
        <p:txBody>
          <a:bodyPr/>
          <a:lstStyle/>
          <a:p>
            <a:r>
              <a:rPr lang="en-US"/>
              <a:t>Lecture 4: Data Warehouse Design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80845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D1A44D8-C5FB-4E89-81B9-2145E279C6C9}" type="datetime1">
              <a:rPr lang="en-US" smtClean="0"/>
              <a:t>10/12/2024</a:t>
            </a:fld>
            <a:endParaRPr lang="en-US" dirty="0"/>
          </a:p>
        </p:txBody>
      </p:sp>
      <p:sp>
        <p:nvSpPr>
          <p:cNvPr id="6" name="Footer Placeholder 5"/>
          <p:cNvSpPr>
            <a:spLocks noGrp="1"/>
          </p:cNvSpPr>
          <p:nvPr>
            <p:ph type="ftr" sz="quarter" idx="11"/>
          </p:nvPr>
        </p:nvSpPr>
        <p:spPr/>
        <p:txBody>
          <a:bodyPr/>
          <a:lstStyle/>
          <a:p>
            <a:r>
              <a:rPr lang="en-US"/>
              <a:t>Lecture 4: Data Warehouse Design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93006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E964A1-41F9-4804-9DF3-FCA0DA370E6B}" type="datetime1">
              <a:rPr lang="en-US" smtClean="0"/>
              <a:t>10/12/2024</a:t>
            </a:fld>
            <a:endParaRPr lang="en-US" dirty="0"/>
          </a:p>
        </p:txBody>
      </p:sp>
      <p:sp>
        <p:nvSpPr>
          <p:cNvPr id="6" name="Footer Placeholder 5"/>
          <p:cNvSpPr>
            <a:spLocks noGrp="1"/>
          </p:cNvSpPr>
          <p:nvPr>
            <p:ph type="ftr" sz="quarter" idx="11"/>
          </p:nvPr>
        </p:nvSpPr>
        <p:spPr/>
        <p:txBody>
          <a:bodyPr/>
          <a:lstStyle/>
          <a:p>
            <a:r>
              <a:rPr lang="en-US"/>
              <a:t>Lecture 4: Data Warehouse Design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95970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4B4CCA-222F-4FD5-99E0-D8437518D95C}" type="datetime1">
              <a:rPr lang="en-US" smtClean="0"/>
              <a:t>10/12/2024</a:t>
            </a:fld>
            <a:endParaRPr lang="en-US" dirty="0"/>
          </a:p>
        </p:txBody>
      </p:sp>
      <p:sp>
        <p:nvSpPr>
          <p:cNvPr id="6" name="Footer Placeholder 5"/>
          <p:cNvSpPr>
            <a:spLocks noGrp="1"/>
          </p:cNvSpPr>
          <p:nvPr>
            <p:ph type="ftr" sz="quarter" idx="11"/>
          </p:nvPr>
        </p:nvSpPr>
        <p:spPr/>
        <p:txBody>
          <a:bodyPr/>
          <a:lstStyle/>
          <a:p>
            <a:r>
              <a:rPr lang="en-US"/>
              <a:t>Lecture 4: Data Warehouse Design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053710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53E85D5-E841-4B2C-B66F-E0D34C3BC561}" type="datetime1">
              <a:rPr lang="en-US" smtClean="0"/>
              <a:t>10/12/2024</a:t>
            </a:fld>
            <a:endParaRPr lang="en-US" dirty="0"/>
          </a:p>
        </p:txBody>
      </p:sp>
      <p:sp>
        <p:nvSpPr>
          <p:cNvPr id="4" name="Footer Placeholder 3"/>
          <p:cNvSpPr>
            <a:spLocks noGrp="1"/>
          </p:cNvSpPr>
          <p:nvPr>
            <p:ph type="ftr" sz="quarter" idx="11"/>
          </p:nvPr>
        </p:nvSpPr>
        <p:spPr/>
        <p:txBody>
          <a:bodyPr/>
          <a:lstStyle/>
          <a:p>
            <a:r>
              <a:rPr lang="en-US"/>
              <a:t>Lecture 4: Data Warehouse Design</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335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977693-EBEA-42D3-8C59-9D3FC2408230}" type="datetime1">
              <a:rPr lang="en-US" smtClean="0"/>
              <a:t>10/12/2024</a:t>
            </a:fld>
            <a:endParaRPr lang="en-US" dirty="0"/>
          </a:p>
        </p:txBody>
      </p:sp>
      <p:sp>
        <p:nvSpPr>
          <p:cNvPr id="4" name="Footer Placeholder 3"/>
          <p:cNvSpPr>
            <a:spLocks noGrp="1"/>
          </p:cNvSpPr>
          <p:nvPr>
            <p:ph type="ftr" sz="quarter" idx="11"/>
          </p:nvPr>
        </p:nvSpPr>
        <p:spPr/>
        <p:txBody>
          <a:bodyPr/>
          <a:lstStyle/>
          <a:p>
            <a:r>
              <a:rPr lang="en-US"/>
              <a:t>Lecture 4: Data Warehouse Design</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1847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8BCAD1-CF45-4502-8D0E-EDB783A3DECA}" type="datetime1">
              <a:rPr lang="en-US" smtClean="0"/>
              <a:t>10/12/2024</a:t>
            </a:fld>
            <a:endParaRPr lang="en-US" dirty="0"/>
          </a:p>
        </p:txBody>
      </p:sp>
      <p:sp>
        <p:nvSpPr>
          <p:cNvPr id="5" name="Footer Placeholder 4"/>
          <p:cNvSpPr>
            <a:spLocks noGrp="1"/>
          </p:cNvSpPr>
          <p:nvPr>
            <p:ph type="ftr" sz="quarter" idx="11"/>
          </p:nvPr>
        </p:nvSpPr>
        <p:spPr/>
        <p:txBody>
          <a:bodyPr/>
          <a:lstStyle/>
          <a:p>
            <a:r>
              <a:rPr lang="en-US"/>
              <a:t>Lecture 4: Data Warehouse Design</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896830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9ED0C5-31A4-4C4A-9A7E-7EAE63AE0CEE}" type="datetime1">
              <a:rPr lang="en-US" smtClean="0"/>
              <a:t>10/12/2024</a:t>
            </a:fld>
            <a:endParaRPr lang="en-US" dirty="0"/>
          </a:p>
        </p:txBody>
      </p:sp>
      <p:sp>
        <p:nvSpPr>
          <p:cNvPr id="5" name="Footer Placeholder 4"/>
          <p:cNvSpPr>
            <a:spLocks noGrp="1"/>
          </p:cNvSpPr>
          <p:nvPr>
            <p:ph type="ftr" sz="quarter" idx="11"/>
          </p:nvPr>
        </p:nvSpPr>
        <p:spPr/>
        <p:txBody>
          <a:bodyPr/>
          <a:lstStyle/>
          <a:p>
            <a:r>
              <a:rPr lang="en-US"/>
              <a:t>Lecture 4: Data Warehouse Design</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9236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60000"/>
                    <a:lumOff val="40000"/>
                  </a:schemeClr>
                </a:solidFill>
              </a:defRPr>
            </a:lvl1pPr>
          </a:lstStyle>
          <a:p>
            <a:fld id="{F2C23B2D-6ECB-43C4-863A-4DCB8A690C4F}" type="datetime1">
              <a:rPr lang="en-US" smtClean="0"/>
              <a:t>10/12/2024</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60000"/>
                    <a:lumOff val="40000"/>
                  </a:schemeClr>
                </a:solidFill>
              </a:defRPr>
            </a:lvl1pPr>
          </a:lstStyle>
          <a:p>
            <a:r>
              <a:rPr lang="en-US"/>
              <a:t>Lecture 4: Data Warehouse Design</a:t>
            </a:r>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60000"/>
                    <a:lumOff val="4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4557962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 id="2147483809" r:id="rId14"/>
    <p:sldLayoutId id="2147483810" r:id="rId15"/>
    <p:sldLayoutId id="2147483811" r:id="rId16"/>
    <p:sldLayoutId id="2147483812" r:id="rId17"/>
  </p:sldLayoutIdLst>
  <p:hf sldNum="0" hdr="0" dt="0"/>
  <p:txStyles>
    <p:title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86F4A-8B55-8317-A7E4-D6C2D3CB9A87}"/>
              </a:ext>
            </a:extLst>
          </p:cNvPr>
          <p:cNvSpPr>
            <a:spLocks noGrp="1"/>
          </p:cNvSpPr>
          <p:nvPr>
            <p:ph type="ctrTitle"/>
          </p:nvPr>
        </p:nvSpPr>
        <p:spPr>
          <a:xfrm>
            <a:off x="1380644" y="292865"/>
            <a:ext cx="8567716" cy="1424800"/>
          </a:xfrm>
        </p:spPr>
        <p:txBody>
          <a:bodyPr>
            <a:noAutofit/>
          </a:bodyPr>
          <a:lstStyle/>
          <a:p>
            <a:pPr algn="ctr"/>
            <a:r>
              <a:rPr lang="en-US" sz="6000" b="1" dirty="0">
                <a:latin typeface="Poppins" panose="00000500000000000000" pitchFamily="2" charset="0"/>
                <a:cs typeface="Poppins" panose="00000500000000000000" pitchFamily="2" charset="0"/>
              </a:rPr>
              <a:t>Data warehousing</a:t>
            </a:r>
          </a:p>
        </p:txBody>
      </p:sp>
      <p:sp>
        <p:nvSpPr>
          <p:cNvPr id="4" name="Subtitle 2">
            <a:extLst>
              <a:ext uri="{FF2B5EF4-FFF2-40B4-BE49-F238E27FC236}">
                <a16:creationId xmlns:a16="http://schemas.microsoft.com/office/drawing/2014/main" id="{2C23A852-2322-54DE-AA28-DB05375671FB}"/>
              </a:ext>
            </a:extLst>
          </p:cNvPr>
          <p:cNvSpPr txBox="1">
            <a:spLocks/>
          </p:cNvSpPr>
          <p:nvPr/>
        </p:nvSpPr>
        <p:spPr>
          <a:xfrm>
            <a:off x="1859040" y="2974491"/>
            <a:ext cx="7320321"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ctr"/>
            <a:r>
              <a:rPr lang="en-US" sz="2800" b="1" dirty="0">
                <a:solidFill>
                  <a:schemeClr val="tx1"/>
                </a:solidFill>
                <a:latin typeface="Poppins" panose="00000500000000000000" pitchFamily="2" charset="0"/>
                <a:cs typeface="Poppins" panose="00000500000000000000" pitchFamily="2" charset="0"/>
              </a:rPr>
              <a:t>Emmanuel </a:t>
            </a:r>
            <a:r>
              <a:rPr lang="en-US" sz="2800" b="1" dirty="0" err="1">
                <a:solidFill>
                  <a:schemeClr val="tx1"/>
                </a:solidFill>
                <a:latin typeface="Poppins" panose="00000500000000000000" pitchFamily="2" charset="0"/>
                <a:cs typeface="Poppins" panose="00000500000000000000" pitchFamily="2" charset="0"/>
              </a:rPr>
              <a:t>Tandema</a:t>
            </a:r>
            <a:r>
              <a:rPr lang="en-US" sz="2800" b="1" dirty="0">
                <a:solidFill>
                  <a:schemeClr val="tx1"/>
                </a:solidFill>
                <a:latin typeface="Poppins" panose="00000500000000000000" pitchFamily="2" charset="0"/>
                <a:cs typeface="Poppins" panose="00000500000000000000" pitchFamily="2" charset="0"/>
              </a:rPr>
              <a:t> Valentino </a:t>
            </a:r>
            <a:r>
              <a:rPr lang="en-US" sz="2800" b="1" dirty="0" err="1">
                <a:solidFill>
                  <a:schemeClr val="tx1"/>
                </a:solidFill>
                <a:latin typeface="Poppins" panose="00000500000000000000" pitchFamily="2" charset="0"/>
                <a:cs typeface="Poppins" panose="00000500000000000000" pitchFamily="2" charset="0"/>
              </a:rPr>
              <a:t>Juma</a:t>
            </a:r>
            <a:endParaRPr lang="en-US" sz="2800" b="1" dirty="0">
              <a:solidFill>
                <a:schemeClr val="tx1"/>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86B8458E-EBC1-96A3-0A63-27EC766E25A2}"/>
              </a:ext>
            </a:extLst>
          </p:cNvPr>
          <p:cNvSpPr txBox="1">
            <a:spLocks/>
          </p:cNvSpPr>
          <p:nvPr/>
        </p:nvSpPr>
        <p:spPr>
          <a:xfrm>
            <a:off x="1810400" y="3563829"/>
            <a:ext cx="7571608"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l"/>
            <a:r>
              <a:rPr lang="en-US" sz="1800" b="1" dirty="0">
                <a:solidFill>
                  <a:schemeClr val="tx1"/>
                </a:solidFill>
                <a:latin typeface="Poppins" panose="00000500000000000000" pitchFamily="2" charset="0"/>
                <a:cs typeface="Poppins" panose="00000500000000000000" pitchFamily="2" charset="0"/>
              </a:rPr>
              <a:t>Uganda technology and management university (</a:t>
            </a:r>
            <a:r>
              <a:rPr lang="en-US" sz="1800" b="1" dirty="0" err="1">
                <a:solidFill>
                  <a:schemeClr val="tx1"/>
                </a:solidFill>
                <a:latin typeface="Poppins" panose="00000500000000000000" pitchFamily="2" charset="0"/>
                <a:cs typeface="Poppins" panose="00000500000000000000" pitchFamily="2" charset="0"/>
              </a:rPr>
              <a:t>Utamu</a:t>
            </a:r>
            <a:r>
              <a:rPr lang="en-US" sz="1800" b="1" dirty="0">
                <a:solidFill>
                  <a:schemeClr val="tx1"/>
                </a:solidFill>
                <a:latin typeface="Poppins" panose="00000500000000000000" pitchFamily="2" charset="0"/>
                <a:cs typeface="Poppins" panose="00000500000000000000" pitchFamily="2" charset="0"/>
              </a:rPr>
              <a:t>)</a:t>
            </a:r>
          </a:p>
        </p:txBody>
      </p:sp>
      <p:sp>
        <p:nvSpPr>
          <p:cNvPr id="8" name="Subtitle 2">
            <a:extLst>
              <a:ext uri="{FF2B5EF4-FFF2-40B4-BE49-F238E27FC236}">
                <a16:creationId xmlns:a16="http://schemas.microsoft.com/office/drawing/2014/main" id="{E00FC4BF-D4CB-E318-D482-86C0276DB035}"/>
              </a:ext>
            </a:extLst>
          </p:cNvPr>
          <p:cNvSpPr txBox="1">
            <a:spLocks/>
          </p:cNvSpPr>
          <p:nvPr/>
        </p:nvSpPr>
        <p:spPr>
          <a:xfrm>
            <a:off x="1923032" y="1541016"/>
            <a:ext cx="7346344" cy="55033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buNone/>
            </a:pPr>
            <a:r>
              <a:rPr lang="en-US" sz="3000" b="1" dirty="0">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1223469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986886"/>
            <a:ext cx="11585642" cy="461624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0"/>
              </a:spcBef>
            </a:pPr>
            <a:r>
              <a:rPr lang="en-US" cap="none" dirty="0">
                <a:latin typeface="Poppins" panose="00000500000000000000" pitchFamily="2" charset="0"/>
                <a:cs typeface="Poppins" panose="00000500000000000000" pitchFamily="2" charset="0"/>
              </a:rPr>
              <a:t>This lecture provides a comprehensive exploration of data warehouse design, focusing on dimensional modeling and its application in business intelligence. Participants will learn how to structure and organize data effectively to enhance analytics and decision-making processes within organizations.</a:t>
            </a:r>
          </a:p>
          <a:p>
            <a:pPr>
              <a:lnSpc>
                <a:spcPct val="150000"/>
              </a:lnSpc>
              <a:spcBef>
                <a:spcPts val="0"/>
              </a:spcBef>
            </a:pPr>
            <a:r>
              <a:rPr lang="en-US" cap="none" dirty="0">
                <a:latin typeface="Poppins" panose="00000500000000000000" pitchFamily="2" charset="0"/>
                <a:cs typeface="Poppins" panose="00000500000000000000" pitchFamily="2" charset="0"/>
              </a:rPr>
              <a:t>Explore the fundamental components of dimensional models, including facts and dimensions. Understand how these elements interact to provide context and quantitative metrics for analysis.</a:t>
            </a:r>
          </a:p>
          <a:p>
            <a:pPr>
              <a:lnSpc>
                <a:spcPct val="150000"/>
              </a:lnSpc>
              <a:spcBef>
                <a:spcPts val="0"/>
              </a:spcBef>
            </a:pPr>
            <a:r>
              <a:rPr lang="en-US" cap="none" dirty="0">
                <a:latin typeface="Poppins" panose="00000500000000000000" pitchFamily="2" charset="0"/>
                <a:cs typeface="Poppins" panose="00000500000000000000" pitchFamily="2" charset="0"/>
              </a:rPr>
              <a:t>Gain insights into dimensional modeling as a design technique that simplifies data structures, making them more accessible for business users while optimizing query performance.</a:t>
            </a:r>
          </a:p>
        </p:txBody>
      </p:sp>
      <p:sp>
        <p:nvSpPr>
          <p:cNvPr id="2" name="Title 1">
            <a:extLst>
              <a:ext uri="{FF2B5EF4-FFF2-40B4-BE49-F238E27FC236}">
                <a16:creationId xmlns:a16="http://schemas.microsoft.com/office/drawing/2014/main" id="{EFE6E5DA-9FAC-6E05-F8A9-E8D5CF9BAF8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270048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Learn about data cubes as multidimensional data models that facilitate efficient data analysis. Participants will discover how to represent data in terms of dimensions and facts, and how to utilize OLAP tools for quick insights.</a:t>
            </a:r>
          </a:p>
          <a:p>
            <a:pPr>
              <a:lnSpc>
                <a:spcPct val="150000"/>
              </a:lnSpc>
            </a:pPr>
            <a:r>
              <a:rPr lang="en-US" cap="none" dirty="0">
                <a:latin typeface="Poppins" panose="00000500000000000000" pitchFamily="2" charset="0"/>
                <a:cs typeface="Poppins" panose="00000500000000000000" pitchFamily="2" charset="0"/>
              </a:rPr>
              <a:t>Examine the three primary types of dimensional models—star schema, snowflake schema, and galaxy schema.</a:t>
            </a:r>
          </a:p>
          <a:p>
            <a:pPr>
              <a:lnSpc>
                <a:spcPct val="150000"/>
              </a:lnSpc>
            </a:pPr>
            <a:r>
              <a:rPr lang="en-US" cap="none" dirty="0">
                <a:latin typeface="Poppins" panose="00000500000000000000" pitchFamily="2" charset="0"/>
                <a:cs typeface="Poppins" panose="00000500000000000000" pitchFamily="2" charset="0"/>
              </a:rPr>
              <a:t>Master key operations such as roll-up, slice, dice, and drill-down that enable users to manipulate and analyze data cubes effectively.</a:t>
            </a:r>
          </a:p>
        </p:txBody>
      </p:sp>
      <p:sp>
        <p:nvSpPr>
          <p:cNvPr id="2" name="Title 1">
            <a:extLst>
              <a:ext uri="{FF2B5EF4-FFF2-40B4-BE49-F238E27FC236}">
                <a16:creationId xmlns:a16="http://schemas.microsoft.com/office/drawing/2014/main" id="{EFE6E5DA-9FAC-6E05-F8A9-E8D5CF9BAF8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893300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896730"/>
            <a:ext cx="11682919" cy="46944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cap="none" dirty="0">
                <a:latin typeface="Poppins" panose="00000500000000000000" pitchFamily="2" charset="0"/>
                <a:cs typeface="Poppins" panose="00000500000000000000" pitchFamily="2" charset="0"/>
              </a:rPr>
              <a:t>By the end of this lecture, participants will be able to:</a:t>
            </a:r>
          </a:p>
          <a:p>
            <a:pPr>
              <a:lnSpc>
                <a:spcPct val="150000"/>
              </a:lnSpc>
            </a:pPr>
            <a:r>
              <a:rPr lang="en-US" cap="none" dirty="0">
                <a:latin typeface="Poppins" panose="00000500000000000000" pitchFamily="2" charset="0"/>
                <a:cs typeface="Poppins" panose="00000500000000000000" pitchFamily="2" charset="0"/>
              </a:rPr>
              <a:t>Clearly articulate what dimensional modeling is and its importance in data warehousing.</a:t>
            </a:r>
          </a:p>
          <a:p>
            <a:pPr>
              <a:lnSpc>
                <a:spcPct val="150000"/>
              </a:lnSpc>
            </a:pPr>
            <a:r>
              <a:rPr lang="en-US" cap="none" dirty="0">
                <a:latin typeface="Poppins" panose="00000500000000000000" pitchFamily="2" charset="0"/>
                <a:cs typeface="Poppins" panose="00000500000000000000" pitchFamily="2" charset="0"/>
              </a:rPr>
              <a:t>Accurately identify and describe the key components of a dimensional model.</a:t>
            </a:r>
          </a:p>
          <a:p>
            <a:pPr>
              <a:lnSpc>
                <a:spcPct val="150000"/>
              </a:lnSpc>
            </a:pPr>
            <a:r>
              <a:rPr lang="en-US" cap="none" dirty="0">
                <a:latin typeface="Poppins" panose="00000500000000000000" pitchFamily="2" charset="0"/>
                <a:cs typeface="Poppins" panose="00000500000000000000" pitchFamily="2" charset="0"/>
              </a:rPr>
              <a:t> Explain the concept of data cubes and their role in providing a structured approach to data analysis.</a:t>
            </a:r>
          </a:p>
          <a:p>
            <a:pPr>
              <a:lnSpc>
                <a:spcPct val="150000"/>
              </a:lnSpc>
              <a:spcBef>
                <a:spcPts val="600"/>
              </a:spcBef>
            </a:pPr>
            <a:r>
              <a:rPr lang="en-US" cap="none" dirty="0">
                <a:latin typeface="Poppins" panose="00000500000000000000" pitchFamily="2" charset="0"/>
                <a:cs typeface="Poppins" panose="00000500000000000000" pitchFamily="2" charset="0"/>
              </a:rPr>
              <a:t>Distinguish between star schema, snowflake schema, and galaxy schema, including their respective advantages and use cases.</a:t>
            </a:r>
          </a:p>
          <a:p>
            <a:pPr>
              <a:lnSpc>
                <a:spcPct val="150000"/>
              </a:lnSpc>
              <a:spcBef>
                <a:spcPts val="600"/>
              </a:spcBef>
            </a:pPr>
            <a:r>
              <a:rPr lang="en-US" cap="none" dirty="0">
                <a:latin typeface="Poppins" panose="00000500000000000000" pitchFamily="2" charset="0"/>
                <a:cs typeface="Poppins" panose="00000500000000000000" pitchFamily="2" charset="0"/>
              </a:rPr>
              <a:t>Outline the steps involved in the dimensional design process and apply them to a given business scenario.</a:t>
            </a:r>
            <a:endParaRPr lang="en-US" sz="2000" b="0" i="0" cap="none" dirty="0">
              <a:solidFill>
                <a:srgbClr val="262626"/>
              </a:solidFill>
              <a:effectLst/>
              <a:latin typeface="Poppins" panose="00000500000000000000" pitchFamily="2" charset="0"/>
              <a:cs typeface="Poppins" panose="00000500000000000000" pitchFamily="2" charset="0"/>
            </a:endParaRP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Learning Objectives</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60754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just">
              <a:lnSpc>
                <a:spcPct val="150000"/>
              </a:lnSpc>
            </a:pPr>
            <a:r>
              <a:rPr lang="en-US" cap="none" dirty="0">
                <a:latin typeface="Poppins" panose="00000500000000000000" pitchFamily="2" charset="0"/>
                <a:cs typeface="Poppins" panose="00000500000000000000" pitchFamily="2" charset="0"/>
              </a:rPr>
              <a:t>Dimensional modeling is a design technique used in data warehousing and business intelligence that aims to present analytic data in a way that is both understandable to business users and optimized for fast query performance. </a:t>
            </a:r>
          </a:p>
          <a:p>
            <a:pPr algn="just">
              <a:lnSpc>
                <a:spcPct val="150000"/>
              </a:lnSpc>
            </a:pPr>
            <a:r>
              <a:rPr lang="en-US" cap="none" dirty="0">
                <a:latin typeface="Poppins" panose="00000500000000000000" pitchFamily="2" charset="0"/>
                <a:cs typeface="Poppins" panose="00000500000000000000" pitchFamily="2" charset="0"/>
              </a:rPr>
              <a:t>It simplifies databases by organizing data into a structure that aligns with the natural human need for simplicity, allowing users to easily navigate and interpret the data.</a:t>
            </a:r>
          </a:p>
          <a:p>
            <a:pPr algn="just">
              <a:lnSpc>
                <a:spcPct val="150000"/>
              </a:lnSpc>
            </a:pPr>
            <a:r>
              <a:rPr lang="en-US" cap="none" dirty="0">
                <a:solidFill>
                  <a:srgbClr val="262626"/>
                </a:solidFill>
                <a:latin typeface="Poppins" panose="00000500000000000000" pitchFamily="2" charset="0"/>
                <a:cs typeface="Poppins" panose="00000500000000000000" pitchFamily="2" charset="0"/>
              </a:rPr>
              <a:t>This model consist of;</a:t>
            </a:r>
          </a:p>
          <a:p>
            <a:pPr lvl="2" algn="just">
              <a:lnSpc>
                <a:spcPct val="150000"/>
              </a:lnSpc>
            </a:pPr>
            <a:r>
              <a:rPr lang="en-US" sz="2000" b="0" i="0" cap="none" dirty="0">
                <a:solidFill>
                  <a:srgbClr val="262626"/>
                </a:solidFill>
                <a:effectLst/>
                <a:latin typeface="Poppins" panose="00000500000000000000" pitchFamily="2" charset="0"/>
                <a:cs typeface="Poppins" panose="00000500000000000000" pitchFamily="2" charset="0"/>
              </a:rPr>
              <a:t>Dimension</a:t>
            </a:r>
            <a:endParaRPr lang="en-US" sz="2000" cap="none" dirty="0">
              <a:solidFill>
                <a:srgbClr val="262626"/>
              </a:solidFill>
              <a:latin typeface="Poppins" panose="00000500000000000000" pitchFamily="2" charset="0"/>
              <a:cs typeface="Poppins" panose="00000500000000000000" pitchFamily="2" charset="0"/>
            </a:endParaRPr>
          </a:p>
          <a:p>
            <a:pPr lvl="2" algn="just">
              <a:lnSpc>
                <a:spcPct val="150000"/>
              </a:lnSpc>
            </a:pPr>
            <a:r>
              <a:rPr lang="en-US" sz="2000" b="0" i="0" cap="none" dirty="0">
                <a:solidFill>
                  <a:srgbClr val="262626"/>
                </a:solidFill>
                <a:effectLst/>
                <a:latin typeface="Poppins" panose="00000500000000000000" pitchFamily="2" charset="0"/>
                <a:cs typeface="Poppins" panose="00000500000000000000" pitchFamily="2" charset="0"/>
              </a:rPr>
              <a:t>Facts</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Dimensional Modeling</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21802995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Dimension</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2"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31" name="Subtitle 2">
            <a:extLst>
              <a:ext uri="{FF2B5EF4-FFF2-40B4-BE49-F238E27FC236}">
                <a16:creationId xmlns:a16="http://schemas.microsoft.com/office/drawing/2014/main" id="{53A45438-65C1-267F-27B0-6C4950BD7A6C}"/>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just">
              <a:lnSpc>
                <a:spcPct val="150000"/>
              </a:lnSpc>
            </a:pPr>
            <a:r>
              <a:rPr lang="en-US" cap="none" dirty="0">
                <a:latin typeface="Poppins" panose="00000500000000000000" pitchFamily="2" charset="0"/>
                <a:cs typeface="Poppins" panose="00000500000000000000" pitchFamily="2" charset="0"/>
              </a:rPr>
              <a:t>A dimension refers to the descriptive attributes that provide context to the data in a dimensional model. </a:t>
            </a:r>
          </a:p>
          <a:p>
            <a:pPr algn="just">
              <a:lnSpc>
                <a:spcPct val="150000"/>
              </a:lnSpc>
            </a:pPr>
            <a:r>
              <a:rPr lang="en-US" cap="none" dirty="0">
                <a:latin typeface="Poppins" panose="00000500000000000000" pitchFamily="2" charset="0"/>
                <a:cs typeface="Poppins" panose="00000500000000000000" pitchFamily="2" charset="0"/>
              </a:rPr>
              <a:t>The example of dimensions include </a:t>
            </a:r>
            <a:r>
              <a:rPr lang="en-US" b="1" cap="none" dirty="0">
                <a:latin typeface="Poppins" panose="00000500000000000000" pitchFamily="2" charset="0"/>
                <a:cs typeface="Poppins" panose="00000500000000000000" pitchFamily="2" charset="0"/>
              </a:rPr>
              <a:t>product</a:t>
            </a:r>
            <a:r>
              <a:rPr lang="en-US" cap="none" dirty="0">
                <a:latin typeface="Poppins" panose="00000500000000000000" pitchFamily="2" charset="0"/>
                <a:cs typeface="Poppins" panose="00000500000000000000" pitchFamily="2" charset="0"/>
              </a:rPr>
              <a:t>, </a:t>
            </a:r>
            <a:r>
              <a:rPr lang="en-US" b="1" cap="none" dirty="0">
                <a:latin typeface="Poppins" panose="00000500000000000000" pitchFamily="2" charset="0"/>
                <a:cs typeface="Poppins" panose="00000500000000000000" pitchFamily="2" charset="0"/>
              </a:rPr>
              <a:t>market</a:t>
            </a:r>
            <a:r>
              <a:rPr lang="en-US" cap="none" dirty="0">
                <a:latin typeface="Poppins" panose="00000500000000000000" pitchFamily="2" charset="0"/>
                <a:cs typeface="Poppins" panose="00000500000000000000" pitchFamily="2" charset="0"/>
              </a:rPr>
              <a:t>, and </a:t>
            </a:r>
            <a:r>
              <a:rPr lang="en-US" b="1" cap="none" dirty="0">
                <a:latin typeface="Poppins" panose="00000500000000000000" pitchFamily="2" charset="0"/>
                <a:cs typeface="Poppins" panose="00000500000000000000" pitchFamily="2" charset="0"/>
              </a:rPr>
              <a:t>time</a:t>
            </a:r>
            <a:r>
              <a:rPr lang="en-US" cap="none" dirty="0">
                <a:latin typeface="Poppins" panose="00000500000000000000" pitchFamily="2" charset="0"/>
                <a:cs typeface="Poppins" panose="00000500000000000000" pitchFamily="2" charset="0"/>
              </a:rPr>
              <a:t>. These dimensions allow business users to analyze and understand the data spontaneously.</a:t>
            </a:r>
            <a:endParaRPr lang="en-US" sz="2000" b="0" i="0" cap="none" dirty="0">
              <a:solidFill>
                <a:srgbClr val="262626"/>
              </a:solidFill>
              <a:effectLst/>
              <a:latin typeface="Poppins" panose="00000500000000000000" pitchFamily="2" charset="0"/>
              <a:cs typeface="Poppins" panose="00000500000000000000" pitchFamily="2"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291408518"/>
              </p:ext>
            </p:extLst>
          </p:nvPr>
        </p:nvGraphicFramePr>
        <p:xfrm>
          <a:off x="452286" y="3298233"/>
          <a:ext cx="3122185" cy="1981200"/>
        </p:xfrm>
        <a:graphic>
          <a:graphicData uri="http://schemas.openxmlformats.org/drawingml/2006/table">
            <a:tbl>
              <a:tblPr firstRow="1" bandRow="1">
                <a:tableStyleId>{5C22544A-7EE6-4342-B048-85BDC9FD1C3A}</a:tableStyleId>
              </a:tblPr>
              <a:tblGrid>
                <a:gridCol w="3122185">
                  <a:extLst>
                    <a:ext uri="{9D8B030D-6E8A-4147-A177-3AD203B41FA5}">
                      <a16:colId xmlns:a16="http://schemas.microsoft.com/office/drawing/2014/main" val="1756818243"/>
                    </a:ext>
                  </a:extLst>
                </a:gridCol>
              </a:tblGrid>
              <a:tr h="0">
                <a:tc>
                  <a:txBody>
                    <a:bodyPr/>
                    <a:lstStyle/>
                    <a:p>
                      <a:pPr algn="ctr"/>
                      <a:r>
                        <a:rPr lang="en-US" sz="2000" dirty="0" err="1">
                          <a:latin typeface="Poppins" panose="00000500000000000000" pitchFamily="2" charset="0"/>
                          <a:cs typeface="Poppins" panose="00000500000000000000" pitchFamily="2" charset="0"/>
                        </a:rPr>
                        <a:t>Product_Dimension</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843173731"/>
                  </a:ext>
                </a:extLst>
              </a:tr>
              <a:tr h="370840">
                <a:tc>
                  <a:txBody>
                    <a:bodyPr/>
                    <a:lstStyle/>
                    <a:p>
                      <a:r>
                        <a:rPr lang="en-US" sz="2000" b="0" i="0" dirty="0" err="1">
                          <a:solidFill>
                            <a:srgbClr val="262626"/>
                          </a:solidFill>
                          <a:effectLst/>
                          <a:latin typeface="Poppins" panose="00000500000000000000" pitchFamily="2" charset="0"/>
                          <a:cs typeface="Poppins" panose="00000500000000000000" pitchFamily="2" charset="0"/>
                        </a:rPr>
                        <a:t>Product_id</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1350623457"/>
                  </a:ext>
                </a:extLst>
              </a:tr>
              <a:tr h="370840">
                <a:tc>
                  <a:txBody>
                    <a:bodyPr/>
                    <a:lstStyle/>
                    <a:p>
                      <a:r>
                        <a:rPr lang="en-US" sz="2000" b="0" i="0" dirty="0">
                          <a:solidFill>
                            <a:srgbClr val="262626"/>
                          </a:solidFill>
                          <a:effectLst/>
                          <a:latin typeface="Poppins" panose="00000500000000000000" pitchFamily="2" charset="0"/>
                          <a:cs typeface="Poppins" panose="00000500000000000000" pitchFamily="2" charset="0"/>
                        </a:rPr>
                        <a:t>Name</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635337837"/>
                  </a:ext>
                </a:extLst>
              </a:tr>
              <a:tr h="370840">
                <a:tc>
                  <a:txBody>
                    <a:bodyPr/>
                    <a:lstStyle/>
                    <a:p>
                      <a:r>
                        <a:rPr lang="en-US" sz="2000" b="0" i="0" dirty="0">
                          <a:solidFill>
                            <a:srgbClr val="262626"/>
                          </a:solidFill>
                          <a:effectLst/>
                          <a:latin typeface="Poppins" panose="00000500000000000000" pitchFamily="2" charset="0"/>
                          <a:cs typeface="Poppins" panose="00000500000000000000" pitchFamily="2" charset="0"/>
                        </a:rPr>
                        <a:t>Category</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1726733816"/>
                  </a:ext>
                </a:extLst>
              </a:tr>
              <a:tr h="370840">
                <a:tc>
                  <a:txBody>
                    <a:bodyPr/>
                    <a:lstStyle/>
                    <a:p>
                      <a:r>
                        <a:rPr lang="en-US" sz="2000" b="0" i="0" dirty="0">
                          <a:solidFill>
                            <a:srgbClr val="262626"/>
                          </a:solidFill>
                          <a:effectLst/>
                          <a:latin typeface="Poppins" panose="00000500000000000000" pitchFamily="2" charset="0"/>
                          <a:cs typeface="Poppins" panose="00000500000000000000" pitchFamily="2" charset="0"/>
                        </a:rPr>
                        <a:t>Brand</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1070934824"/>
                  </a:ext>
                </a:extLst>
              </a:tr>
            </a:tbl>
          </a:graphicData>
        </a:graphic>
      </p:graphicFrame>
      <p:sp>
        <p:nvSpPr>
          <p:cNvPr id="33" name="TextBox 32"/>
          <p:cNvSpPr txBox="1"/>
          <p:nvPr/>
        </p:nvSpPr>
        <p:spPr>
          <a:xfrm>
            <a:off x="4128209" y="4288833"/>
            <a:ext cx="1477819"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Attributes</a:t>
            </a:r>
          </a:p>
        </p:txBody>
      </p:sp>
      <p:sp>
        <p:nvSpPr>
          <p:cNvPr id="34" name="Right Brace 33"/>
          <p:cNvSpPr/>
          <p:nvPr/>
        </p:nvSpPr>
        <p:spPr>
          <a:xfrm>
            <a:off x="3675774" y="3819251"/>
            <a:ext cx="387928" cy="1339273"/>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5" name="TextBox 34"/>
          <p:cNvSpPr txBox="1"/>
          <p:nvPr/>
        </p:nvSpPr>
        <p:spPr>
          <a:xfrm>
            <a:off x="6262255" y="3914760"/>
            <a:ext cx="5430392" cy="1015663"/>
          </a:xfrm>
          <a:prstGeom prst="rect">
            <a:avLst/>
          </a:prstGeom>
          <a:noFill/>
        </p:spPr>
        <p:txBody>
          <a:bodyPr wrap="square" rtlCol="0">
            <a:spAutoFit/>
          </a:bodyPr>
          <a:lstStyle/>
          <a:p>
            <a:r>
              <a:rPr lang="en-US" sz="2000" b="1" dirty="0">
                <a:latin typeface="Poppins" panose="00000500000000000000" pitchFamily="2" charset="0"/>
                <a:cs typeface="Poppins" panose="00000500000000000000" pitchFamily="2" charset="0"/>
              </a:rPr>
              <a:t>Attributes</a:t>
            </a:r>
            <a:r>
              <a:rPr lang="en-US" sz="2000" dirty="0">
                <a:latin typeface="Poppins" panose="00000500000000000000" pitchFamily="2" charset="0"/>
                <a:cs typeface="Poppins" panose="00000500000000000000" pitchFamily="2" charset="0"/>
              </a:rPr>
              <a:t> are Descriptive fields within dimension tables that provide additional context to the facts</a:t>
            </a:r>
          </a:p>
        </p:txBody>
      </p:sp>
    </p:spTree>
    <p:extLst>
      <p:ext uri="{BB962C8B-B14F-4D97-AF65-F5344CB8AC3E}">
        <p14:creationId xmlns:p14="http://schemas.microsoft.com/office/powerpoint/2010/main" val="14235101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just">
              <a:lnSpc>
                <a:spcPct val="150000"/>
              </a:lnSpc>
            </a:pPr>
            <a:r>
              <a:rPr lang="en-US" cap="none" dirty="0">
                <a:latin typeface="Poppins" panose="00000500000000000000" pitchFamily="2" charset="0"/>
                <a:cs typeface="Poppins" panose="00000500000000000000" pitchFamily="2" charset="0"/>
              </a:rPr>
              <a:t>Facts are the measurable values or metrics that can be analyzed in relation to those dimensions.</a:t>
            </a:r>
          </a:p>
          <a:p>
            <a:pPr algn="just">
              <a:lnSpc>
                <a:spcPct val="150000"/>
              </a:lnSpc>
            </a:pPr>
            <a:r>
              <a:rPr lang="en-US" cap="none" dirty="0">
                <a:latin typeface="Poppins" panose="00000500000000000000" pitchFamily="2" charset="0"/>
                <a:cs typeface="Poppins" panose="00000500000000000000" pitchFamily="2" charset="0"/>
              </a:rPr>
              <a:t>They represent the quantitative data that users want to analyze. The examples of facts include </a:t>
            </a:r>
            <a:r>
              <a:rPr lang="en-US" b="1" cap="none" dirty="0">
                <a:latin typeface="Poppins" panose="00000500000000000000" pitchFamily="2" charset="0"/>
                <a:cs typeface="Poppins" panose="00000500000000000000" pitchFamily="2" charset="0"/>
              </a:rPr>
              <a:t>sales volume</a:t>
            </a:r>
            <a:r>
              <a:rPr lang="en-US" cap="none" dirty="0">
                <a:latin typeface="Poppins" panose="00000500000000000000" pitchFamily="2" charset="0"/>
                <a:cs typeface="Poppins" panose="00000500000000000000" pitchFamily="2" charset="0"/>
              </a:rPr>
              <a:t> and </a:t>
            </a:r>
            <a:r>
              <a:rPr lang="en-US" b="1" cap="none" dirty="0">
                <a:latin typeface="Poppins" panose="00000500000000000000" pitchFamily="2" charset="0"/>
                <a:cs typeface="Poppins" panose="00000500000000000000" pitchFamily="2" charset="0"/>
              </a:rPr>
              <a:t>profit</a:t>
            </a:r>
            <a:r>
              <a:rPr lang="en-US" cap="none" dirty="0">
                <a:latin typeface="Poppins" panose="00000500000000000000" pitchFamily="2" charset="0"/>
                <a:cs typeface="Poppins" panose="00000500000000000000" pitchFamily="2" charset="0"/>
              </a:rPr>
              <a:t>.</a:t>
            </a:r>
            <a:endParaRPr lang="en-US" sz="2000" b="0" i="0" cap="none" dirty="0">
              <a:solidFill>
                <a:srgbClr val="262626"/>
              </a:solidFill>
              <a:effectLst/>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Facts</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graphicFrame>
        <p:nvGraphicFramePr>
          <p:cNvPr id="4" name="Table 3"/>
          <p:cNvGraphicFramePr>
            <a:graphicFrameLocks noGrp="1"/>
          </p:cNvGraphicFramePr>
          <p:nvPr>
            <p:extLst>
              <p:ext uri="{D42A27DB-BD31-4B8C-83A1-F6EECF244321}">
                <p14:modId xmlns:p14="http://schemas.microsoft.com/office/powerpoint/2010/main" val="3987835587"/>
              </p:ext>
            </p:extLst>
          </p:nvPr>
        </p:nvGraphicFramePr>
        <p:xfrm>
          <a:off x="148372" y="3481698"/>
          <a:ext cx="11457516" cy="1293913"/>
        </p:xfrm>
        <a:graphic>
          <a:graphicData uri="http://schemas.openxmlformats.org/drawingml/2006/table">
            <a:tbl>
              <a:tblPr firstRow="1" bandRow="1">
                <a:tableStyleId>{5C22544A-7EE6-4342-B048-85BDC9FD1C3A}</a:tableStyleId>
              </a:tblPr>
              <a:tblGrid>
                <a:gridCol w="1320802">
                  <a:extLst>
                    <a:ext uri="{9D8B030D-6E8A-4147-A177-3AD203B41FA5}">
                      <a16:colId xmlns:a16="http://schemas.microsoft.com/office/drawing/2014/main" val="2812622713"/>
                    </a:ext>
                  </a:extLst>
                </a:gridCol>
                <a:gridCol w="1644073">
                  <a:extLst>
                    <a:ext uri="{9D8B030D-6E8A-4147-A177-3AD203B41FA5}">
                      <a16:colId xmlns:a16="http://schemas.microsoft.com/office/drawing/2014/main" val="840132147"/>
                    </a:ext>
                  </a:extLst>
                </a:gridCol>
                <a:gridCol w="1945489">
                  <a:extLst>
                    <a:ext uri="{9D8B030D-6E8A-4147-A177-3AD203B41FA5}">
                      <a16:colId xmlns:a16="http://schemas.microsoft.com/office/drawing/2014/main" val="3280155474"/>
                    </a:ext>
                  </a:extLst>
                </a:gridCol>
                <a:gridCol w="1361129">
                  <a:extLst>
                    <a:ext uri="{9D8B030D-6E8A-4147-A177-3AD203B41FA5}">
                      <a16:colId xmlns:a16="http://schemas.microsoft.com/office/drawing/2014/main" val="3710166771"/>
                    </a:ext>
                  </a:extLst>
                </a:gridCol>
                <a:gridCol w="1616364">
                  <a:extLst>
                    <a:ext uri="{9D8B030D-6E8A-4147-A177-3AD203B41FA5}">
                      <a16:colId xmlns:a16="http://schemas.microsoft.com/office/drawing/2014/main" val="730825657"/>
                    </a:ext>
                  </a:extLst>
                </a:gridCol>
                <a:gridCol w="1551709">
                  <a:extLst>
                    <a:ext uri="{9D8B030D-6E8A-4147-A177-3AD203B41FA5}">
                      <a16:colId xmlns:a16="http://schemas.microsoft.com/office/drawing/2014/main" val="2768044691"/>
                    </a:ext>
                  </a:extLst>
                </a:gridCol>
                <a:gridCol w="2017950">
                  <a:extLst>
                    <a:ext uri="{9D8B030D-6E8A-4147-A177-3AD203B41FA5}">
                      <a16:colId xmlns:a16="http://schemas.microsoft.com/office/drawing/2014/main" val="1347434685"/>
                    </a:ext>
                  </a:extLst>
                </a:gridCol>
              </a:tblGrid>
              <a:tr h="425284">
                <a:tc gridSpan="7">
                  <a:txBody>
                    <a:bodyPr/>
                    <a:lstStyle/>
                    <a:p>
                      <a:pPr algn="ctr"/>
                      <a:r>
                        <a:rPr lang="en-US" sz="2000" dirty="0" err="1">
                          <a:latin typeface="Poppins" panose="00000500000000000000" pitchFamily="2" charset="0"/>
                          <a:cs typeface="Poppins" panose="00000500000000000000" pitchFamily="2" charset="0"/>
                        </a:rPr>
                        <a:t>Sales_fact</a:t>
                      </a:r>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126213315"/>
                  </a:ext>
                </a:extLst>
              </a:tr>
              <a:tr h="425284">
                <a:tc>
                  <a:txBody>
                    <a:bodyPr/>
                    <a:lstStyle/>
                    <a:p>
                      <a:r>
                        <a:rPr lang="en-US" sz="2000" dirty="0" err="1">
                          <a:latin typeface="Poppins" panose="00000500000000000000" pitchFamily="2" charset="0"/>
                          <a:cs typeface="Poppins" panose="00000500000000000000" pitchFamily="2" charset="0"/>
                        </a:rPr>
                        <a:t>Sales_ID</a:t>
                      </a:r>
                      <a:endParaRPr lang="en-US" sz="2000" dirty="0">
                        <a:latin typeface="Poppins" panose="00000500000000000000" pitchFamily="2" charset="0"/>
                        <a:cs typeface="Poppins" panose="00000500000000000000" pitchFamily="2" charset="0"/>
                      </a:endParaRPr>
                    </a:p>
                  </a:txBody>
                  <a:tcPr/>
                </a:tc>
                <a:tc>
                  <a:txBody>
                    <a:bodyPr/>
                    <a:lstStyle/>
                    <a:p>
                      <a:r>
                        <a:rPr lang="en-US" sz="2000" dirty="0" err="1">
                          <a:latin typeface="Poppins" panose="00000500000000000000" pitchFamily="2" charset="0"/>
                          <a:cs typeface="Poppins" panose="00000500000000000000" pitchFamily="2" charset="0"/>
                        </a:rPr>
                        <a:t>Product_ID</a:t>
                      </a:r>
                      <a:endParaRPr lang="en-US" sz="2000" dirty="0">
                        <a:latin typeface="Poppins" panose="00000500000000000000" pitchFamily="2" charset="0"/>
                        <a:cs typeface="Poppins" panose="00000500000000000000" pitchFamily="2" charset="0"/>
                      </a:endParaRPr>
                    </a:p>
                  </a:txBody>
                  <a:tcPr/>
                </a:tc>
                <a:tc>
                  <a:txBody>
                    <a:bodyPr/>
                    <a:lstStyle/>
                    <a:p>
                      <a:r>
                        <a:rPr lang="en-US" sz="2000" dirty="0" err="1">
                          <a:latin typeface="Poppins" panose="00000500000000000000" pitchFamily="2" charset="0"/>
                          <a:cs typeface="Poppins" panose="00000500000000000000" pitchFamily="2" charset="0"/>
                        </a:rPr>
                        <a:t>Customer_ID</a:t>
                      </a:r>
                      <a:endParaRPr lang="en-US" sz="2000" dirty="0">
                        <a:latin typeface="Poppins" panose="00000500000000000000" pitchFamily="2" charset="0"/>
                        <a:cs typeface="Poppins" panose="00000500000000000000" pitchFamily="2" charset="0"/>
                      </a:endParaRPr>
                    </a:p>
                  </a:txBody>
                  <a:tcPr/>
                </a:tc>
                <a:tc>
                  <a:txBody>
                    <a:bodyPr/>
                    <a:lstStyle/>
                    <a:p>
                      <a:r>
                        <a:rPr lang="en-US" sz="2000" dirty="0" err="1">
                          <a:latin typeface="Poppins" panose="00000500000000000000" pitchFamily="2" charset="0"/>
                          <a:cs typeface="Poppins" panose="00000500000000000000" pitchFamily="2" charset="0"/>
                        </a:rPr>
                        <a:t>Store_ID</a:t>
                      </a:r>
                      <a:endParaRPr lang="en-US" sz="2000" dirty="0">
                        <a:latin typeface="Poppins" panose="00000500000000000000" pitchFamily="2" charset="0"/>
                        <a:cs typeface="Poppins" panose="00000500000000000000" pitchFamily="2" charset="0"/>
                      </a:endParaRPr>
                    </a:p>
                  </a:txBody>
                  <a:tcPr/>
                </a:tc>
                <a:tc>
                  <a:txBody>
                    <a:bodyPr/>
                    <a:lstStyle/>
                    <a:p>
                      <a:r>
                        <a:rPr lang="en-US" sz="2000" dirty="0" err="1">
                          <a:latin typeface="Poppins" panose="00000500000000000000" pitchFamily="2" charset="0"/>
                          <a:cs typeface="Poppins" panose="00000500000000000000" pitchFamily="2" charset="0"/>
                        </a:rPr>
                        <a:t>Data_ID</a:t>
                      </a:r>
                      <a:endParaRPr lang="en-US" sz="2000" dirty="0">
                        <a:latin typeface="Poppins" panose="00000500000000000000" pitchFamily="2" charset="0"/>
                        <a:cs typeface="Poppins" panose="00000500000000000000" pitchFamily="2" charset="0"/>
                      </a:endParaRPr>
                    </a:p>
                  </a:txBody>
                  <a:tcPr/>
                </a:tc>
                <a:tc>
                  <a:txBody>
                    <a:bodyPr/>
                    <a:lstStyle/>
                    <a:p>
                      <a:r>
                        <a:rPr lang="en-US" sz="2000" dirty="0" err="1">
                          <a:latin typeface="Poppins" panose="00000500000000000000" pitchFamily="2" charset="0"/>
                          <a:cs typeface="Poppins" panose="00000500000000000000" pitchFamily="2" charset="0"/>
                        </a:rPr>
                        <a:t>Qty_sold</a:t>
                      </a:r>
                      <a:endParaRPr lang="en-US" sz="2000" dirty="0">
                        <a:latin typeface="Poppins" panose="00000500000000000000" pitchFamily="2" charset="0"/>
                        <a:cs typeface="Poppins" panose="00000500000000000000" pitchFamily="2" charset="0"/>
                      </a:endParaRPr>
                    </a:p>
                  </a:txBody>
                  <a:tcPr/>
                </a:tc>
                <a:tc>
                  <a:txBody>
                    <a:bodyPr/>
                    <a:lstStyle/>
                    <a:p>
                      <a:r>
                        <a:rPr lang="en-US" sz="2000" dirty="0" err="1">
                          <a:latin typeface="Poppins" panose="00000500000000000000" pitchFamily="2" charset="0"/>
                          <a:cs typeface="Poppins" panose="00000500000000000000" pitchFamily="2" charset="0"/>
                        </a:rPr>
                        <a:t>Total_sales</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55295659"/>
                  </a:ext>
                </a:extLst>
              </a:tr>
              <a:tr h="443345">
                <a:tc>
                  <a:txBody>
                    <a:bodyPr/>
                    <a:lstStyle/>
                    <a:p>
                      <a:r>
                        <a:rPr lang="en-US" sz="2000" dirty="0">
                          <a:effectLst/>
                          <a:latin typeface="Poppins" panose="00000500000000000000" pitchFamily="2" charset="0"/>
                          <a:cs typeface="Poppins" panose="00000500000000000000" pitchFamily="2" charset="0"/>
                        </a:rPr>
                        <a:t>001</a:t>
                      </a:r>
                    </a:p>
                  </a:txBody>
                  <a:tcPr marL="99060" marR="99060" anchor="ctr"/>
                </a:tc>
                <a:tc>
                  <a:txBody>
                    <a:bodyPr/>
                    <a:lstStyle/>
                    <a:p>
                      <a:r>
                        <a:rPr lang="en-US" sz="2000">
                          <a:effectLst/>
                          <a:latin typeface="Poppins" panose="00000500000000000000" pitchFamily="2" charset="0"/>
                          <a:cs typeface="Poppins" panose="00000500000000000000" pitchFamily="2" charset="0"/>
                        </a:rPr>
                        <a:t>P123</a:t>
                      </a:r>
                    </a:p>
                  </a:txBody>
                  <a:tcPr marL="99060" marR="99060" anchor="ctr"/>
                </a:tc>
                <a:tc>
                  <a:txBody>
                    <a:bodyPr/>
                    <a:lstStyle/>
                    <a:p>
                      <a:r>
                        <a:rPr lang="en-US" sz="2000">
                          <a:effectLst/>
                          <a:latin typeface="Poppins" panose="00000500000000000000" pitchFamily="2" charset="0"/>
                          <a:cs typeface="Poppins" panose="00000500000000000000" pitchFamily="2" charset="0"/>
                        </a:rPr>
                        <a:t>C456</a:t>
                      </a:r>
                    </a:p>
                  </a:txBody>
                  <a:tcPr marL="99060" marR="99060" anchor="ctr"/>
                </a:tc>
                <a:tc>
                  <a:txBody>
                    <a:bodyPr/>
                    <a:lstStyle/>
                    <a:p>
                      <a:r>
                        <a:rPr lang="en-US" sz="2000">
                          <a:effectLst/>
                          <a:latin typeface="Poppins" panose="00000500000000000000" pitchFamily="2" charset="0"/>
                          <a:cs typeface="Poppins" panose="00000500000000000000" pitchFamily="2" charset="0"/>
                        </a:rPr>
                        <a:t>S789</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2024-10-03</a:t>
                      </a:r>
                    </a:p>
                  </a:txBody>
                  <a:tcPr marL="99060" marR="99060" anchor="ctr"/>
                </a:tc>
                <a:tc>
                  <a:txBody>
                    <a:bodyPr/>
                    <a:lstStyle/>
                    <a:p>
                      <a:r>
                        <a:rPr lang="en-US" sz="2000">
                          <a:effectLst/>
                          <a:latin typeface="Poppins" panose="00000500000000000000" pitchFamily="2" charset="0"/>
                          <a:cs typeface="Poppins" panose="00000500000000000000" pitchFamily="2" charset="0"/>
                        </a:rPr>
                        <a:t>10</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500,000/=</a:t>
                      </a:r>
                    </a:p>
                  </a:txBody>
                  <a:tcPr marL="99060" marR="99060" anchor="ctr"/>
                </a:tc>
                <a:extLst>
                  <a:ext uri="{0D108BD9-81ED-4DB2-BD59-A6C34878D82A}">
                    <a16:rowId xmlns:a16="http://schemas.microsoft.com/office/drawing/2014/main" val="1042098694"/>
                  </a:ext>
                </a:extLst>
              </a:tr>
            </a:tbl>
          </a:graphicData>
        </a:graphic>
      </p:graphicFrame>
      <p:sp>
        <p:nvSpPr>
          <p:cNvPr id="5" name="Left Brace 4"/>
          <p:cNvSpPr/>
          <p:nvPr/>
        </p:nvSpPr>
        <p:spPr>
          <a:xfrm rot="16200000">
            <a:off x="9434948" y="3926470"/>
            <a:ext cx="304800" cy="206894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TextBox 8"/>
          <p:cNvSpPr txBox="1"/>
          <p:nvPr/>
        </p:nvSpPr>
        <p:spPr>
          <a:xfrm>
            <a:off x="9139385" y="5146276"/>
            <a:ext cx="895926"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Facts</a:t>
            </a:r>
          </a:p>
        </p:txBody>
      </p:sp>
    </p:spTree>
    <p:extLst>
      <p:ext uri="{BB962C8B-B14F-4D97-AF65-F5344CB8AC3E}">
        <p14:creationId xmlns:p14="http://schemas.microsoft.com/office/powerpoint/2010/main" val="41231226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Improved query performance</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The structure of dimensional models (especially star schemas) allows for faster query execution by reducing the complexity of joins and optimizing data retrieval.</a:t>
            </a:r>
          </a:p>
          <a:p>
            <a:pPr>
              <a:lnSpc>
                <a:spcPct val="150000"/>
              </a:lnSpc>
            </a:pPr>
            <a:r>
              <a:rPr lang="en-US" b="1" cap="none" dirty="0">
                <a:latin typeface="Poppins" panose="00000500000000000000" pitchFamily="2" charset="0"/>
                <a:cs typeface="Poppins" panose="00000500000000000000" pitchFamily="2" charset="0"/>
              </a:rPr>
              <a:t>Support for business metrics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cap="none" dirty="0">
                <a:latin typeface="Poppins" panose="00000500000000000000" pitchFamily="2" charset="0"/>
                <a:cs typeface="Poppins" panose="00000500000000000000" pitchFamily="2" charset="0"/>
              </a:rPr>
              <a:t>It</a:t>
            </a:r>
            <a:r>
              <a:rPr lang="en-US" sz="2000" cap="none" dirty="0">
                <a:latin typeface="Poppins" panose="00000500000000000000" pitchFamily="2" charset="0"/>
                <a:cs typeface="Poppins" panose="00000500000000000000" pitchFamily="2" charset="0"/>
              </a:rPr>
              <a:t> focuses on key performance indicators like </a:t>
            </a:r>
            <a:r>
              <a:rPr lang="en-US" sz="2000" b="1" cap="none" dirty="0">
                <a:latin typeface="Poppins" panose="00000500000000000000" pitchFamily="2" charset="0"/>
                <a:cs typeface="Poppins" panose="00000500000000000000" pitchFamily="2" charset="0"/>
              </a:rPr>
              <a:t>total sales revenue, gross profit margin</a:t>
            </a:r>
            <a:r>
              <a:rPr lang="en-US" sz="2000" cap="none" dirty="0">
                <a:latin typeface="Poppins" panose="00000500000000000000" pitchFamily="2" charset="0"/>
                <a:cs typeface="Poppins" panose="00000500000000000000" pitchFamily="2" charset="0"/>
              </a:rPr>
              <a:t> that are critical for decision-making, facilitating effective performance measurement.</a:t>
            </a:r>
          </a:p>
          <a:p>
            <a:r>
              <a:rPr lang="en-US" b="1" cap="none" dirty="0">
                <a:latin typeface="Poppins" panose="00000500000000000000" pitchFamily="2" charset="0"/>
                <a:cs typeface="Poppins" panose="00000500000000000000" pitchFamily="2" charset="0"/>
              </a:rPr>
              <a:t>Support for historical data analysis</a:t>
            </a:r>
            <a:endParaRPr lang="en-US" cap="none" dirty="0">
              <a:latin typeface="Poppins" panose="00000500000000000000" pitchFamily="2" charset="0"/>
              <a:cs typeface="Poppins" panose="00000500000000000000" pitchFamily="2" charset="0"/>
            </a:endParaRPr>
          </a:p>
          <a:p>
            <a:pPr marL="0" indent="0">
              <a:buNone/>
            </a:pPr>
            <a:r>
              <a:rPr lang="en-US" cap="none" dirty="0">
                <a:latin typeface="Poppins" panose="00000500000000000000" pitchFamily="2" charset="0"/>
                <a:cs typeface="Poppins" panose="00000500000000000000" pitchFamily="2" charset="0"/>
              </a:rPr>
              <a:t>It</a:t>
            </a:r>
            <a:r>
              <a:rPr lang="en-US" sz="2000" cap="none" dirty="0">
                <a:latin typeface="Poppins" panose="00000500000000000000" pitchFamily="2" charset="0"/>
                <a:cs typeface="Poppins" panose="00000500000000000000" pitchFamily="2" charset="0"/>
              </a:rPr>
              <a:t> can effectively handle historical data, allowing organizations to analyze trends over time.</a:t>
            </a: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using Dimensional Modeling</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639425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76358"/>
            <a:ext cx="11585642" cy="457469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600"/>
              </a:spcBef>
            </a:pPr>
            <a:r>
              <a:rPr lang="en-US" b="1" cap="none" dirty="0">
                <a:latin typeface="Poppins" panose="00000500000000000000" pitchFamily="2" charset="0"/>
                <a:cs typeface="Poppins" panose="00000500000000000000" pitchFamily="2" charset="0"/>
              </a:rPr>
              <a:t>Reduced complexity</a:t>
            </a:r>
            <a:endParaRPr lang="en-US"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sz="2000" cap="none" dirty="0">
                <a:latin typeface="Poppins" panose="00000500000000000000" pitchFamily="2" charset="0"/>
                <a:cs typeface="Poppins" panose="00000500000000000000" pitchFamily="2" charset="0"/>
              </a:rPr>
              <a:t>Compared to normalized models, dimensional models avoid overly complex structures, making it easier for users to query and analyze data.</a:t>
            </a:r>
          </a:p>
          <a:p>
            <a:pPr>
              <a:lnSpc>
                <a:spcPct val="150000"/>
              </a:lnSpc>
            </a:pPr>
            <a:r>
              <a:rPr lang="en-US" b="1" cap="none" dirty="0">
                <a:latin typeface="Poppins" panose="00000500000000000000" pitchFamily="2" charset="0"/>
                <a:cs typeface="Poppins" panose="00000500000000000000" pitchFamily="2" charset="0"/>
              </a:rPr>
              <a:t>Faster development and maintenance</a:t>
            </a:r>
            <a:endParaRPr lang="en-US"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sz="2000" cap="none" dirty="0">
                <a:latin typeface="Poppins" panose="00000500000000000000" pitchFamily="2" charset="0"/>
                <a:cs typeface="Poppins" panose="00000500000000000000" pitchFamily="2" charset="0"/>
              </a:rPr>
              <a:t>Can be developed and maintained more quickly than complex normalized models, reducing the time and resources needed for data warehousing projects.</a:t>
            </a:r>
          </a:p>
          <a:p>
            <a:pPr>
              <a:lnSpc>
                <a:spcPct val="150000"/>
              </a:lnSpc>
            </a:pPr>
            <a:r>
              <a:rPr lang="en-US" b="1" cap="none" dirty="0">
                <a:latin typeface="Poppins" panose="00000500000000000000" pitchFamily="2" charset="0"/>
                <a:cs typeface="Poppins" panose="00000500000000000000" pitchFamily="2" charset="0"/>
              </a:rPr>
              <a:t>Simplified reporting</a:t>
            </a:r>
            <a:endParaRPr lang="en-US"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sz="2000" cap="none" dirty="0">
                <a:latin typeface="Poppins" panose="00000500000000000000" pitchFamily="2" charset="0"/>
                <a:cs typeface="Poppins" panose="00000500000000000000" pitchFamily="2" charset="0"/>
              </a:rPr>
              <a:t>By organizing data into facts and dimensions, users can easily generate reports and perform analyses based on relevant business metrics.</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6"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using Dimensional Modeling</a:t>
            </a:r>
          </a:p>
        </p:txBody>
      </p:sp>
    </p:spTree>
    <p:extLst>
      <p:ext uri="{BB962C8B-B14F-4D97-AF65-F5344CB8AC3E}">
        <p14:creationId xmlns:p14="http://schemas.microsoft.com/office/powerpoint/2010/main" val="1040809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Title 1">
            <a:extLst>
              <a:ext uri="{FF2B5EF4-FFF2-40B4-BE49-F238E27FC236}">
                <a16:creationId xmlns:a16="http://schemas.microsoft.com/office/drawing/2014/main" id="{3802F34C-2C11-2F35-F9C0-6955F7B34AA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Key components of a Dimensional Model</a:t>
            </a:r>
          </a:p>
        </p:txBody>
      </p:sp>
      <p:sp>
        <p:nvSpPr>
          <p:cNvPr id="20"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19" name="Subtitle 2">
            <a:extLst>
              <a:ext uri="{FF2B5EF4-FFF2-40B4-BE49-F238E27FC236}">
                <a16:creationId xmlns:a16="http://schemas.microsoft.com/office/drawing/2014/main" id="{0C8E13E9-9BB1-D984-3AF6-005F16EEBEA1}"/>
              </a:ext>
            </a:extLst>
          </p:cNvPr>
          <p:cNvSpPr txBox="1">
            <a:spLocks/>
          </p:cNvSpPr>
          <p:nvPr/>
        </p:nvSpPr>
        <p:spPr>
          <a:xfrm>
            <a:off x="84309" y="96310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altLang="en-US" b="1" cap="none" dirty="0">
                <a:latin typeface="Poppins" panose="00000500000000000000" pitchFamily="2" charset="0"/>
                <a:cs typeface="Poppins" panose="00000500000000000000" pitchFamily="2" charset="0"/>
              </a:rPr>
              <a:t>Fact table</a:t>
            </a:r>
            <a:endParaRPr lang="en-US" altLang="en-US"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cap="none" dirty="0">
                <a:latin typeface="Poppins" panose="00000500000000000000" pitchFamily="2" charset="0"/>
                <a:cs typeface="Poppins" panose="00000500000000000000" pitchFamily="2" charset="0"/>
              </a:rPr>
              <a:t>This table store quantitative data for analysis and are typically composed of numerical measures for example </a:t>
            </a:r>
            <a:r>
              <a:rPr lang="en-US" b="1" cap="none" dirty="0">
                <a:latin typeface="Poppins" panose="00000500000000000000" pitchFamily="2" charset="0"/>
                <a:cs typeface="Poppins" panose="00000500000000000000" pitchFamily="2" charset="0"/>
              </a:rPr>
              <a:t>sales revenue</a:t>
            </a:r>
            <a:r>
              <a:rPr lang="en-US" cap="none" dirty="0">
                <a:latin typeface="Poppins" panose="00000500000000000000" pitchFamily="2" charset="0"/>
                <a:cs typeface="Poppins" panose="00000500000000000000" pitchFamily="2" charset="0"/>
              </a:rPr>
              <a:t>, </a:t>
            </a:r>
            <a:r>
              <a:rPr lang="en-US" b="1" cap="none" dirty="0">
                <a:latin typeface="Poppins" panose="00000500000000000000" pitchFamily="2" charset="0"/>
                <a:cs typeface="Poppins" panose="00000500000000000000" pitchFamily="2" charset="0"/>
              </a:rPr>
              <a:t>quantity sold</a:t>
            </a:r>
            <a:r>
              <a:rPr lang="en-US" cap="none" dirty="0">
                <a:latin typeface="Poppins" panose="00000500000000000000" pitchFamily="2" charset="0"/>
                <a:cs typeface="Poppins" panose="00000500000000000000" pitchFamily="2" charset="0"/>
              </a:rPr>
              <a:t>.</a:t>
            </a:r>
            <a:endParaRPr lang="en-US" altLang="en-US"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altLang="en-US" cap="none" dirty="0">
                <a:latin typeface="Poppins" panose="00000500000000000000" pitchFamily="2" charset="0"/>
                <a:cs typeface="Poppins" panose="00000500000000000000" pitchFamily="2" charset="0"/>
              </a:rPr>
              <a:t>It’s the primary table in a dimensional model  where the numerical performance measurement of the business are stored. </a:t>
            </a:r>
            <a:r>
              <a:rPr lang="en-US" altLang="en-US" cap="none" dirty="0" err="1">
                <a:latin typeface="Poppins" panose="00000500000000000000" pitchFamily="2" charset="0"/>
                <a:cs typeface="Poppins" panose="00000500000000000000" pitchFamily="2" charset="0"/>
              </a:rPr>
              <a:t>i.e</a:t>
            </a:r>
            <a:r>
              <a:rPr lang="en-US" altLang="en-US" cap="none" dirty="0">
                <a:latin typeface="Poppins" panose="00000500000000000000" pitchFamily="2" charset="0"/>
                <a:cs typeface="Poppins" panose="00000500000000000000" pitchFamily="2" charset="0"/>
              </a:rPr>
              <a:t> attributes of numeric and additive</a:t>
            </a:r>
          </a:p>
          <a:p>
            <a:pPr>
              <a:lnSpc>
                <a:spcPct val="150000"/>
              </a:lnSpc>
            </a:pPr>
            <a:r>
              <a:rPr lang="en-US" altLang="en-US" b="1" cap="none" dirty="0">
                <a:latin typeface="Poppins" panose="00000500000000000000" pitchFamily="2" charset="0"/>
                <a:cs typeface="Poppins" panose="00000500000000000000" pitchFamily="2" charset="0"/>
              </a:rPr>
              <a:t>Dimension table</a:t>
            </a:r>
            <a:endParaRPr lang="en-US" altLang="en-US"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cap="none" dirty="0">
                <a:latin typeface="Poppins" panose="00000500000000000000" pitchFamily="2" charset="0"/>
                <a:cs typeface="Poppins" panose="00000500000000000000" pitchFamily="2" charset="0"/>
              </a:rPr>
              <a:t>These tables contain descriptive attributes related to the facts, providing context and meaning to the data. For example </a:t>
            </a:r>
            <a:r>
              <a:rPr lang="en-US" b="1" cap="none" dirty="0">
                <a:latin typeface="Poppins" panose="00000500000000000000" pitchFamily="2" charset="0"/>
                <a:cs typeface="Poppins" panose="00000500000000000000" pitchFamily="2" charset="0"/>
              </a:rPr>
              <a:t>product dimension table</a:t>
            </a:r>
            <a:r>
              <a:rPr lang="en-US" cap="none" dirty="0">
                <a:latin typeface="Poppins" panose="00000500000000000000" pitchFamily="2" charset="0"/>
                <a:cs typeface="Poppins" panose="00000500000000000000" pitchFamily="2" charset="0"/>
              </a:rPr>
              <a:t> might include attributes like </a:t>
            </a:r>
            <a:r>
              <a:rPr lang="en-US" b="1" cap="none" dirty="0" err="1">
                <a:latin typeface="Poppins" panose="00000500000000000000" pitchFamily="2" charset="0"/>
                <a:cs typeface="Poppins" panose="00000500000000000000" pitchFamily="2" charset="0"/>
              </a:rPr>
              <a:t>product_ID</a:t>
            </a:r>
            <a:r>
              <a:rPr lang="en-US" b="1" cap="none" dirty="0">
                <a:latin typeface="Poppins" panose="00000500000000000000" pitchFamily="2" charset="0"/>
                <a:cs typeface="Poppins" panose="00000500000000000000" pitchFamily="2" charset="0"/>
              </a:rPr>
              <a:t>, name</a:t>
            </a:r>
            <a:r>
              <a:rPr lang="en-US" cap="none" dirty="0">
                <a:latin typeface="Poppins" panose="00000500000000000000" pitchFamily="2" charset="0"/>
                <a:cs typeface="Poppins" panose="00000500000000000000" pitchFamily="2" charset="0"/>
              </a:rPr>
              <a:t>, </a:t>
            </a:r>
            <a:r>
              <a:rPr lang="en-US" b="1" cap="none" dirty="0">
                <a:latin typeface="Poppins" panose="00000500000000000000" pitchFamily="2" charset="0"/>
                <a:cs typeface="Poppins" panose="00000500000000000000" pitchFamily="2" charset="0"/>
              </a:rPr>
              <a:t>category</a:t>
            </a:r>
            <a:r>
              <a:rPr lang="en-US" cap="none" dirty="0">
                <a:latin typeface="Poppins" panose="00000500000000000000" pitchFamily="2" charset="0"/>
                <a:cs typeface="Poppins" panose="00000500000000000000" pitchFamily="2" charset="0"/>
              </a:rPr>
              <a:t>, and </a:t>
            </a:r>
            <a:r>
              <a:rPr lang="en-US" b="1" cap="none" dirty="0">
                <a:latin typeface="Poppins" panose="00000500000000000000" pitchFamily="2" charset="0"/>
                <a:cs typeface="Poppins" panose="00000500000000000000" pitchFamily="2" charset="0"/>
              </a:rPr>
              <a:t>brand</a:t>
            </a:r>
            <a:r>
              <a:rPr lang="en-US" cap="none" dirty="0">
                <a:latin typeface="Poppins" panose="00000500000000000000" pitchFamily="2" charset="0"/>
                <a:cs typeface="Poppins" panose="00000500000000000000" pitchFamily="2" charset="0"/>
              </a:rPr>
              <a:t>.</a:t>
            </a:r>
            <a:endParaRPr lang="en-US" sz="2000" cap="none"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248732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0"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9" name="Title 1">
            <a:extLst>
              <a:ext uri="{FF2B5EF4-FFF2-40B4-BE49-F238E27FC236}">
                <a16:creationId xmlns:a16="http://schemas.microsoft.com/office/drawing/2014/main" id="{3802F34C-2C11-2F35-F9C0-6955F7B34AA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Key components of a Dimensional Model</a:t>
            </a:r>
          </a:p>
        </p:txBody>
      </p:sp>
      <p:sp>
        <p:nvSpPr>
          <p:cNvPr id="11"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Relationships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cap="none" dirty="0">
                <a:latin typeface="Poppins" panose="00000500000000000000" pitchFamily="2" charset="0"/>
                <a:cs typeface="Poppins" panose="00000500000000000000" pitchFamily="2" charset="0"/>
              </a:rPr>
              <a:t>Refers to the way in which different tables (</a:t>
            </a:r>
            <a:r>
              <a:rPr lang="en-US" b="1" cap="none" dirty="0">
                <a:latin typeface="Poppins" panose="00000500000000000000" pitchFamily="2" charset="0"/>
                <a:cs typeface="Poppins" panose="00000500000000000000" pitchFamily="2" charset="0"/>
              </a:rPr>
              <a:t>dimensions</a:t>
            </a:r>
            <a:r>
              <a:rPr lang="en-US" cap="none" dirty="0">
                <a:latin typeface="Poppins" panose="00000500000000000000" pitchFamily="2" charset="0"/>
                <a:cs typeface="Poppins" panose="00000500000000000000" pitchFamily="2" charset="0"/>
              </a:rPr>
              <a:t> and </a:t>
            </a:r>
            <a:r>
              <a:rPr lang="en-US" b="1" cap="none" dirty="0">
                <a:latin typeface="Poppins" panose="00000500000000000000" pitchFamily="2" charset="0"/>
                <a:cs typeface="Poppins" panose="00000500000000000000" pitchFamily="2" charset="0"/>
              </a:rPr>
              <a:t>facts</a:t>
            </a:r>
            <a:r>
              <a:rPr lang="en-US" cap="none" dirty="0">
                <a:latin typeface="Poppins" panose="00000500000000000000" pitchFamily="2" charset="0"/>
                <a:cs typeface="Poppins" panose="00000500000000000000" pitchFamily="2" charset="0"/>
              </a:rPr>
              <a:t>) are connected to each other within the model. </a:t>
            </a:r>
          </a:p>
          <a:p>
            <a:pPr marL="0" indent="0">
              <a:lnSpc>
                <a:spcPct val="150000"/>
              </a:lnSpc>
              <a:buNone/>
            </a:pPr>
            <a:r>
              <a:rPr lang="en-US" cap="none" dirty="0">
                <a:latin typeface="Poppins" panose="00000500000000000000" pitchFamily="2" charset="0"/>
                <a:cs typeface="Poppins" panose="00000500000000000000" pitchFamily="2" charset="0"/>
              </a:rPr>
              <a:t>These relationships help define how data can be queried and analyzed across various dimensions and facts.</a:t>
            </a:r>
            <a:endParaRPr lang="en-US" sz="2000"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sz="2000" cap="none" dirty="0">
                <a:latin typeface="Poppins" panose="00000500000000000000" pitchFamily="2" charset="0"/>
                <a:cs typeface="Poppins" panose="00000500000000000000" pitchFamily="2" charset="0"/>
              </a:rPr>
              <a:t>Fact tables are linked to dimension tables through </a:t>
            </a:r>
            <a:r>
              <a:rPr lang="en-US" sz="2000" b="1" cap="none" dirty="0">
                <a:latin typeface="Poppins" panose="00000500000000000000" pitchFamily="2" charset="0"/>
                <a:cs typeface="Poppins" panose="00000500000000000000" pitchFamily="2" charset="0"/>
              </a:rPr>
              <a:t>foreign keys</a:t>
            </a:r>
            <a:r>
              <a:rPr lang="en-US" sz="2000" cap="none" dirty="0">
                <a:latin typeface="Poppins" panose="00000500000000000000" pitchFamily="2" charset="0"/>
                <a:cs typeface="Poppins" panose="00000500000000000000" pitchFamily="2" charset="0"/>
              </a:rPr>
              <a:t>, allowing for efficient querying and reporting.</a:t>
            </a:r>
          </a:p>
          <a:p>
            <a:pPr marL="0" indent="0">
              <a:lnSpc>
                <a:spcPct val="150000"/>
              </a:lnSpc>
              <a:spcBef>
                <a:spcPts val="600"/>
              </a:spcBef>
              <a:buNone/>
            </a:pPr>
            <a:r>
              <a:rPr lang="en-US" sz="2000" cap="none" dirty="0">
                <a:latin typeface="Poppins" panose="00000500000000000000" pitchFamily="2" charset="0"/>
                <a:cs typeface="Poppins" panose="00000500000000000000" pitchFamily="2" charset="0"/>
              </a:rPr>
              <a:t>A </a:t>
            </a:r>
            <a:r>
              <a:rPr lang="en-US" sz="2000" b="1" cap="none" dirty="0">
                <a:latin typeface="Poppins" panose="00000500000000000000" pitchFamily="2" charset="0"/>
                <a:cs typeface="Poppins" panose="00000500000000000000" pitchFamily="2" charset="0"/>
              </a:rPr>
              <a:t>sales fact table </a:t>
            </a:r>
            <a:r>
              <a:rPr lang="en-US" sz="2000" cap="none" dirty="0">
                <a:latin typeface="Poppins" panose="00000500000000000000" pitchFamily="2" charset="0"/>
                <a:cs typeface="Poppins" panose="00000500000000000000" pitchFamily="2" charset="0"/>
              </a:rPr>
              <a:t>might link to a </a:t>
            </a:r>
            <a:r>
              <a:rPr lang="en-US" sz="2000" b="1" cap="none" dirty="0">
                <a:latin typeface="Poppins" panose="00000500000000000000" pitchFamily="2" charset="0"/>
                <a:cs typeface="Poppins" panose="00000500000000000000" pitchFamily="2" charset="0"/>
              </a:rPr>
              <a:t>time dimension table </a:t>
            </a:r>
            <a:r>
              <a:rPr lang="en-US" sz="2000" cap="none" dirty="0">
                <a:latin typeface="Poppins" panose="00000500000000000000" pitchFamily="2" charset="0"/>
                <a:cs typeface="Poppins" panose="00000500000000000000" pitchFamily="2" charset="0"/>
              </a:rPr>
              <a:t>(for the date of sale) and a </a:t>
            </a:r>
            <a:r>
              <a:rPr lang="en-US" sz="2000" b="1" cap="none" dirty="0">
                <a:latin typeface="Poppins" panose="00000500000000000000" pitchFamily="2" charset="0"/>
                <a:cs typeface="Poppins" panose="00000500000000000000" pitchFamily="2" charset="0"/>
              </a:rPr>
              <a:t>customer dimension table</a:t>
            </a:r>
            <a:r>
              <a:rPr lang="en-US" sz="2000" cap="none" dirty="0">
                <a:latin typeface="Poppins" panose="00000500000000000000" pitchFamily="2" charset="0"/>
                <a:cs typeface="Poppins" panose="00000500000000000000" pitchFamily="2" charset="0"/>
              </a:rPr>
              <a:t> (for customer details).</a:t>
            </a:r>
          </a:p>
        </p:txBody>
      </p:sp>
    </p:spTree>
    <p:extLst>
      <p:ext uri="{BB962C8B-B14F-4D97-AF65-F5344CB8AC3E}">
        <p14:creationId xmlns:p14="http://schemas.microsoft.com/office/powerpoint/2010/main" val="5115925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Select the business process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Identify the operational activities (e.g. Order processing, claims handling) that generate performance metrics, which translate into facts in a fact table. Each business process corresponds to a row in the enterprise data warehouse bus matrix.</a:t>
            </a:r>
          </a:p>
          <a:p>
            <a:pPr>
              <a:lnSpc>
                <a:spcPct val="150000"/>
              </a:lnSpc>
            </a:pPr>
            <a:r>
              <a:rPr lang="en-US" b="1" cap="none" dirty="0">
                <a:latin typeface="Poppins" panose="00000500000000000000" pitchFamily="2" charset="0"/>
                <a:cs typeface="Poppins" panose="00000500000000000000" pitchFamily="2" charset="0"/>
              </a:rPr>
              <a:t>Declare the grain</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Establish what a single row in a fact table represents. This step is crucial as it defines the level of detail (atomic grain) and ensures consistency for dimensions and facts. Different grains must not be mixed in the same fact table.</a:t>
            </a: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Dimensional Design Process</a:t>
            </a:r>
          </a:p>
        </p:txBody>
      </p: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8562948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9"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Dimensional Design Process</a:t>
            </a:r>
          </a:p>
        </p:txBody>
      </p:sp>
      <p:sp>
        <p:nvSpPr>
          <p:cNvPr id="10"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Identify the dimensions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Determine the descriptive attributes that provide context for the business process events, answering the "who, what, where, when, why, and how." Dimensions should ideally be single-valued for each fact row.</a:t>
            </a:r>
          </a:p>
          <a:p>
            <a:pPr>
              <a:lnSpc>
                <a:spcPct val="150000"/>
              </a:lnSpc>
            </a:pPr>
            <a:r>
              <a:rPr lang="en-US" b="1" cap="none" dirty="0">
                <a:latin typeface="Poppins" panose="00000500000000000000" pitchFamily="2" charset="0"/>
                <a:cs typeface="Poppins" panose="00000500000000000000" pitchFamily="2" charset="0"/>
              </a:rPr>
              <a:t>Identify the facts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Define the numeric measurements resulting from business process events. Each fact table row corresponds to a specific measurement event, and only facts consistent with the declared grain are permitted.</a:t>
            </a:r>
          </a:p>
        </p:txBody>
      </p:sp>
    </p:spTree>
    <p:extLst>
      <p:ext uri="{BB962C8B-B14F-4D97-AF65-F5344CB8AC3E}">
        <p14:creationId xmlns:p14="http://schemas.microsoft.com/office/powerpoint/2010/main" val="12120244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Dimensional Model</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4"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15"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defRPr/>
            </a:pPr>
            <a:r>
              <a:rPr lang="en-US" cap="none" dirty="0">
                <a:latin typeface="Poppins" panose="00000500000000000000" pitchFamily="2" charset="0"/>
                <a:cs typeface="Poppins" panose="00000500000000000000" pitchFamily="2" charset="0"/>
              </a:rPr>
              <a:t>There are three basic types of dimensional models, and they are:</a:t>
            </a:r>
          </a:p>
          <a:p>
            <a:pPr marL="914400" lvl="2" indent="0">
              <a:buNone/>
              <a:defRPr/>
            </a:pPr>
            <a:r>
              <a:rPr lang="en-US" sz="2000" cap="none" dirty="0">
                <a:latin typeface="Poppins" panose="00000500000000000000" pitchFamily="2" charset="0"/>
                <a:cs typeface="Poppins" panose="00000500000000000000" pitchFamily="2" charset="0"/>
              </a:rPr>
              <a:t>a) Star model</a:t>
            </a:r>
          </a:p>
          <a:p>
            <a:pPr marL="914400" lvl="2" indent="0">
              <a:buNone/>
              <a:defRPr/>
            </a:pPr>
            <a:r>
              <a:rPr lang="en-US" sz="2000" cap="none" dirty="0">
                <a:latin typeface="Poppins" panose="00000500000000000000" pitchFamily="2" charset="0"/>
                <a:cs typeface="Poppins" panose="00000500000000000000" pitchFamily="2" charset="0"/>
              </a:rPr>
              <a:t>b) Snowflake model</a:t>
            </a:r>
          </a:p>
          <a:p>
            <a:pPr marL="914400" lvl="2" indent="0">
              <a:buNone/>
              <a:defRPr/>
            </a:pPr>
            <a:r>
              <a:rPr lang="en-US" sz="2000" cap="none" dirty="0">
                <a:latin typeface="Poppins" panose="00000500000000000000" pitchFamily="2" charset="0"/>
                <a:cs typeface="Poppins" panose="00000500000000000000" pitchFamily="2" charset="0"/>
              </a:rPr>
              <a:t> c) Galaxy (Fact constellation) model</a:t>
            </a:r>
          </a:p>
        </p:txBody>
      </p:sp>
    </p:spTree>
    <p:extLst>
      <p:ext uri="{BB962C8B-B14F-4D97-AF65-F5344CB8AC3E}">
        <p14:creationId xmlns:p14="http://schemas.microsoft.com/office/powerpoint/2010/main" val="30832944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Star Schema</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5"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16"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defRPr/>
            </a:pPr>
            <a:r>
              <a:rPr lang="en-US" cap="none" dirty="0">
                <a:latin typeface="Poppins" panose="00000500000000000000" pitchFamily="2" charset="0"/>
                <a:cs typeface="Poppins" panose="00000500000000000000" pitchFamily="2" charset="0"/>
              </a:rPr>
              <a:t>Star schemas are named for their resemblance to a star-like structure, where a central fact table is surrounded by dimension tables.</a:t>
            </a:r>
          </a:p>
          <a:p>
            <a:pPr>
              <a:lnSpc>
                <a:spcPct val="150000"/>
              </a:lnSpc>
              <a:defRPr/>
            </a:pPr>
            <a:r>
              <a:rPr lang="en-US" cap="none" dirty="0">
                <a:latin typeface="Poppins" panose="00000500000000000000" pitchFamily="2" charset="0"/>
                <a:cs typeface="Poppins" panose="00000500000000000000" pitchFamily="2" charset="0"/>
              </a:rPr>
              <a:t>Each dimension is represented as a single table. The </a:t>
            </a:r>
            <a:r>
              <a:rPr lang="en-US" b="1" i="1" cap="none" dirty="0">
                <a:latin typeface="Poppins" panose="00000500000000000000" pitchFamily="2" charset="0"/>
                <a:cs typeface="Poppins" panose="00000500000000000000" pitchFamily="2" charset="0"/>
              </a:rPr>
              <a:t>primary key</a:t>
            </a:r>
            <a:r>
              <a:rPr lang="en-US" b="1" cap="none" dirty="0">
                <a:latin typeface="Poppins" panose="00000500000000000000" pitchFamily="2" charset="0"/>
                <a:cs typeface="Poppins" panose="00000500000000000000" pitchFamily="2" charset="0"/>
              </a:rPr>
              <a:t> </a:t>
            </a:r>
            <a:r>
              <a:rPr lang="en-US" cap="none" dirty="0">
                <a:latin typeface="Poppins" panose="00000500000000000000" pitchFamily="2" charset="0"/>
                <a:cs typeface="Poppins" panose="00000500000000000000" pitchFamily="2" charset="0"/>
              </a:rPr>
              <a:t>in each</a:t>
            </a:r>
            <a:r>
              <a:rPr lang="en-US" i="1" cap="none" dirty="0">
                <a:latin typeface="Poppins" panose="00000500000000000000" pitchFamily="2" charset="0"/>
                <a:cs typeface="Poppins" panose="00000500000000000000" pitchFamily="2" charset="0"/>
              </a:rPr>
              <a:t> </a:t>
            </a:r>
            <a:r>
              <a:rPr lang="en-US" b="1" i="1" cap="none" dirty="0">
                <a:latin typeface="Poppins" panose="00000500000000000000" pitchFamily="2" charset="0"/>
                <a:cs typeface="Poppins" panose="00000500000000000000" pitchFamily="2" charset="0"/>
              </a:rPr>
              <a:t>dimension table</a:t>
            </a:r>
            <a:r>
              <a:rPr lang="en-US" i="1" cap="none" dirty="0">
                <a:solidFill>
                  <a:srgbClr val="0070C0"/>
                </a:solidFill>
                <a:latin typeface="Poppins" panose="00000500000000000000" pitchFamily="2" charset="0"/>
                <a:cs typeface="Poppins" panose="00000500000000000000" pitchFamily="2" charset="0"/>
              </a:rPr>
              <a:t> </a:t>
            </a:r>
            <a:r>
              <a:rPr lang="en-US" cap="none" dirty="0">
                <a:latin typeface="Poppins" panose="00000500000000000000" pitchFamily="2" charset="0"/>
                <a:cs typeface="Poppins" panose="00000500000000000000" pitchFamily="2" charset="0"/>
              </a:rPr>
              <a:t>is related to a </a:t>
            </a:r>
            <a:r>
              <a:rPr lang="en-US" b="1" i="1" cap="none" dirty="0">
                <a:latin typeface="Poppins" panose="00000500000000000000" pitchFamily="2" charset="0"/>
                <a:cs typeface="Poppins" panose="00000500000000000000" pitchFamily="2" charset="0"/>
              </a:rPr>
              <a:t>foreign key</a:t>
            </a:r>
            <a:r>
              <a:rPr lang="en-US" cap="none" dirty="0">
                <a:latin typeface="Poppins" panose="00000500000000000000" pitchFamily="2" charset="0"/>
                <a:cs typeface="Poppins" panose="00000500000000000000" pitchFamily="2" charset="0"/>
              </a:rPr>
              <a:t> in the </a:t>
            </a:r>
            <a:r>
              <a:rPr lang="en-US" b="1" i="1" cap="none" dirty="0">
                <a:latin typeface="Poppins" panose="00000500000000000000" pitchFamily="2" charset="0"/>
                <a:cs typeface="Poppins" panose="00000500000000000000" pitchFamily="2" charset="0"/>
              </a:rPr>
              <a:t>fact table</a:t>
            </a:r>
            <a:r>
              <a:rPr lang="en-US" cap="none" dirty="0">
                <a:latin typeface="Poppins" panose="00000500000000000000" pitchFamily="2" charset="0"/>
                <a:cs typeface="Poppins" panose="00000500000000000000" pitchFamily="2" charset="0"/>
              </a:rPr>
              <a:t>. </a:t>
            </a:r>
          </a:p>
          <a:p>
            <a:pPr>
              <a:lnSpc>
                <a:spcPct val="150000"/>
              </a:lnSpc>
              <a:defRPr/>
            </a:pPr>
            <a:r>
              <a:rPr lang="en-US" cap="none" dirty="0">
                <a:latin typeface="Poppins" panose="00000500000000000000" pitchFamily="2" charset="0"/>
                <a:cs typeface="Poppins" panose="00000500000000000000" pitchFamily="2" charset="0"/>
              </a:rPr>
              <a:t>Star schemas are typically implemented in relational database management systems</a:t>
            </a:r>
          </a:p>
          <a:p>
            <a:pPr>
              <a:lnSpc>
                <a:spcPct val="150000"/>
              </a:lnSpc>
              <a:defRPr/>
            </a:pPr>
            <a:r>
              <a:rPr lang="en-US" cap="none" dirty="0">
                <a:latin typeface="Poppins" panose="00000500000000000000" pitchFamily="2" charset="0"/>
                <a:cs typeface="Poppins" panose="00000500000000000000" pitchFamily="2" charset="0"/>
              </a:rPr>
              <a:t>These kind of schemas are designed for fast query performance, allowing for efficient data retrieval and analysis.</a:t>
            </a:r>
          </a:p>
        </p:txBody>
      </p:sp>
    </p:spTree>
    <p:extLst>
      <p:ext uri="{BB962C8B-B14F-4D97-AF65-F5344CB8AC3E}">
        <p14:creationId xmlns:p14="http://schemas.microsoft.com/office/powerpoint/2010/main" val="24727654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Example of Star Schema</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2"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graphicFrame>
        <p:nvGraphicFramePr>
          <p:cNvPr id="2" name="Table 1"/>
          <p:cNvGraphicFramePr>
            <a:graphicFrameLocks noGrp="1"/>
          </p:cNvGraphicFramePr>
          <p:nvPr>
            <p:extLst>
              <p:ext uri="{D42A27DB-BD31-4B8C-83A1-F6EECF244321}">
                <p14:modId xmlns:p14="http://schemas.microsoft.com/office/powerpoint/2010/main" val="4022473407"/>
              </p:ext>
            </p:extLst>
          </p:nvPr>
        </p:nvGraphicFramePr>
        <p:xfrm>
          <a:off x="4375727" y="1781886"/>
          <a:ext cx="3029527" cy="3169920"/>
        </p:xfrm>
        <a:graphic>
          <a:graphicData uri="http://schemas.openxmlformats.org/drawingml/2006/table">
            <a:tbl>
              <a:tblPr firstRow="1" bandRow="1">
                <a:tableStyleId>{5C22544A-7EE6-4342-B048-85BDC9FD1C3A}</a:tableStyleId>
              </a:tblPr>
              <a:tblGrid>
                <a:gridCol w="3029527">
                  <a:extLst>
                    <a:ext uri="{9D8B030D-6E8A-4147-A177-3AD203B41FA5}">
                      <a16:colId xmlns:a16="http://schemas.microsoft.com/office/drawing/2014/main" val="3074650896"/>
                    </a:ext>
                  </a:extLst>
                </a:gridCol>
              </a:tblGrid>
              <a:tr h="370840">
                <a:tc>
                  <a:txBody>
                    <a:bodyPr/>
                    <a:lstStyle/>
                    <a:p>
                      <a:pPr algn="ctr">
                        <a:buFont typeface="Arial" panose="020B0604020202020204" pitchFamily="34" charset="0"/>
                        <a:buNone/>
                      </a:pPr>
                      <a:r>
                        <a:rPr lang="en-US" sz="2000" b="1" i="0" dirty="0" err="1">
                          <a:solidFill>
                            <a:schemeClr val="bg1"/>
                          </a:solidFill>
                          <a:effectLst/>
                          <a:latin typeface="Poppins" panose="00000500000000000000" pitchFamily="2" charset="0"/>
                          <a:cs typeface="Poppins" panose="00000500000000000000" pitchFamily="2" charset="0"/>
                        </a:rPr>
                        <a:t>Sales_Fact</a:t>
                      </a:r>
                      <a:endParaRPr lang="en-US" sz="2000" b="1" i="0" dirty="0">
                        <a:solidFill>
                          <a:schemeClr val="bg1"/>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813485544"/>
                  </a:ext>
                </a:extLst>
              </a:tr>
              <a:tr h="370840">
                <a:tc>
                  <a:txBody>
                    <a:bodyPr/>
                    <a:lstStyle/>
                    <a:p>
                      <a:pPr algn="l">
                        <a:buFont typeface="Arial" panose="020B0604020202020204" pitchFamily="34" charset="0"/>
                        <a:buNone/>
                      </a:pPr>
                      <a:r>
                        <a:rPr lang="en-US" sz="2000" b="1" i="0" dirty="0" err="1">
                          <a:solidFill>
                            <a:schemeClr val="tx1"/>
                          </a:solidFill>
                          <a:effectLst/>
                          <a:latin typeface="Poppins" panose="00000500000000000000" pitchFamily="2" charset="0"/>
                          <a:cs typeface="Poppins" panose="00000500000000000000" pitchFamily="2" charset="0"/>
                        </a:rPr>
                        <a:t>Sales_ID</a:t>
                      </a:r>
                      <a:r>
                        <a:rPr lang="en-US" sz="2000" b="0" i="0" dirty="0">
                          <a:solidFill>
                            <a:schemeClr val="tx1"/>
                          </a:solidFill>
                          <a:effectLst/>
                          <a:latin typeface="Poppins" panose="00000500000000000000" pitchFamily="2" charset="0"/>
                          <a:cs typeface="Poppins" panose="00000500000000000000" pitchFamily="2" charset="0"/>
                        </a:rPr>
                        <a:t> (PK)</a:t>
                      </a:r>
                    </a:p>
                  </a:txBody>
                  <a:tcPr/>
                </a:tc>
                <a:extLst>
                  <a:ext uri="{0D108BD9-81ED-4DB2-BD59-A6C34878D82A}">
                    <a16:rowId xmlns:a16="http://schemas.microsoft.com/office/drawing/2014/main" val="3071354133"/>
                  </a:ext>
                </a:extLst>
              </a:tr>
              <a:tr h="370840">
                <a:tc>
                  <a:txBody>
                    <a:bodyPr/>
                    <a:lstStyle/>
                    <a:p>
                      <a:pPr algn="l">
                        <a:buFont typeface="Arial" panose="020B0604020202020204" pitchFamily="34" charset="0"/>
                        <a:buNone/>
                      </a:pPr>
                      <a:r>
                        <a:rPr lang="en-US" sz="2000" b="1" i="0" dirty="0" err="1">
                          <a:solidFill>
                            <a:srgbClr val="262626"/>
                          </a:solidFill>
                          <a:effectLst/>
                          <a:latin typeface="Poppins" panose="00000500000000000000" pitchFamily="2" charset="0"/>
                          <a:cs typeface="Poppins" panose="00000500000000000000" pitchFamily="2" charset="0"/>
                        </a:rPr>
                        <a:t>Product_ID</a:t>
                      </a:r>
                      <a:r>
                        <a:rPr lang="en-US" sz="2000" b="0" i="0" dirty="0">
                          <a:solidFill>
                            <a:srgbClr val="262626"/>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1063266150"/>
                  </a:ext>
                </a:extLst>
              </a:tr>
              <a:tr h="370840">
                <a:tc>
                  <a:txBody>
                    <a:bodyPr/>
                    <a:lstStyle/>
                    <a:p>
                      <a:pPr algn="l">
                        <a:buFont typeface="Arial" panose="020B0604020202020204" pitchFamily="34" charset="0"/>
                        <a:buNone/>
                      </a:pPr>
                      <a:r>
                        <a:rPr lang="en-US" sz="2000" b="1" i="0" dirty="0" err="1">
                          <a:solidFill>
                            <a:srgbClr val="262626"/>
                          </a:solidFill>
                          <a:effectLst/>
                          <a:latin typeface="Poppins" panose="00000500000000000000" pitchFamily="2" charset="0"/>
                          <a:cs typeface="Poppins" panose="00000500000000000000" pitchFamily="2" charset="0"/>
                        </a:rPr>
                        <a:t>Customer_ID</a:t>
                      </a:r>
                      <a:r>
                        <a:rPr lang="en-US" sz="2000" b="0" i="0" dirty="0">
                          <a:solidFill>
                            <a:srgbClr val="262626"/>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2940800365"/>
                  </a:ext>
                </a:extLst>
              </a:tr>
              <a:tr h="370840">
                <a:tc>
                  <a:txBody>
                    <a:bodyPr/>
                    <a:lstStyle/>
                    <a:p>
                      <a:pPr algn="l">
                        <a:buFont typeface="Arial" panose="020B0604020202020204" pitchFamily="34" charset="0"/>
                        <a:buNone/>
                      </a:pPr>
                      <a:r>
                        <a:rPr lang="en-US" sz="2000" b="1" i="0" dirty="0" err="1">
                          <a:solidFill>
                            <a:srgbClr val="262626"/>
                          </a:solidFill>
                          <a:effectLst/>
                          <a:latin typeface="Poppins" panose="00000500000000000000" pitchFamily="2" charset="0"/>
                          <a:cs typeface="Poppins" panose="00000500000000000000" pitchFamily="2" charset="0"/>
                        </a:rPr>
                        <a:t>Store_ID</a:t>
                      </a:r>
                      <a:r>
                        <a:rPr lang="en-US" sz="2000" b="0" i="0" dirty="0">
                          <a:solidFill>
                            <a:srgbClr val="262626"/>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562902435"/>
                  </a:ext>
                </a:extLst>
              </a:tr>
              <a:tr h="370840">
                <a:tc>
                  <a:txBody>
                    <a:bodyPr/>
                    <a:lstStyle/>
                    <a:p>
                      <a:pPr algn="l">
                        <a:buFont typeface="Arial" panose="020B0604020202020204" pitchFamily="34" charset="0"/>
                        <a:buNone/>
                      </a:pPr>
                      <a:r>
                        <a:rPr lang="en-US" sz="2000" b="1" i="0" dirty="0" err="1">
                          <a:solidFill>
                            <a:srgbClr val="262626"/>
                          </a:solidFill>
                          <a:effectLst/>
                          <a:latin typeface="Poppins" panose="00000500000000000000" pitchFamily="2" charset="0"/>
                          <a:cs typeface="Poppins" panose="00000500000000000000" pitchFamily="2" charset="0"/>
                        </a:rPr>
                        <a:t>Date_ID</a:t>
                      </a:r>
                      <a:r>
                        <a:rPr lang="en-US" sz="2000" b="0" i="0" dirty="0">
                          <a:solidFill>
                            <a:srgbClr val="262626"/>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790956750"/>
                  </a:ext>
                </a:extLst>
              </a:tr>
              <a:tr h="370840">
                <a:tc>
                  <a:txBody>
                    <a:bodyPr/>
                    <a:lstStyle/>
                    <a:p>
                      <a:pPr algn="l">
                        <a:buFont typeface="Arial" panose="020B0604020202020204" pitchFamily="34" charset="0"/>
                        <a:buNone/>
                      </a:pPr>
                      <a:r>
                        <a:rPr lang="en-US" sz="2000" b="1" i="0" dirty="0" err="1">
                          <a:solidFill>
                            <a:srgbClr val="262626"/>
                          </a:solidFill>
                          <a:effectLst/>
                          <a:latin typeface="Poppins" panose="00000500000000000000" pitchFamily="2" charset="0"/>
                          <a:cs typeface="Poppins" panose="00000500000000000000" pitchFamily="2" charset="0"/>
                        </a:rPr>
                        <a:t>Quantity_Sold</a:t>
                      </a:r>
                      <a:endParaRPr lang="en-US" sz="2000" b="0" i="0" dirty="0">
                        <a:solidFill>
                          <a:srgbClr val="262626"/>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650676505"/>
                  </a:ext>
                </a:extLst>
              </a:tr>
              <a:tr h="370840">
                <a:tc>
                  <a:txBody>
                    <a:bodyPr/>
                    <a:lstStyle/>
                    <a:p>
                      <a:pPr algn="l">
                        <a:buFont typeface="Arial" panose="020B0604020202020204" pitchFamily="34" charset="0"/>
                        <a:buNone/>
                      </a:pPr>
                      <a:r>
                        <a:rPr lang="en-US" sz="2000" b="1" i="0" dirty="0" err="1">
                          <a:solidFill>
                            <a:srgbClr val="262626"/>
                          </a:solidFill>
                          <a:effectLst/>
                          <a:latin typeface="Poppins" panose="00000500000000000000" pitchFamily="2" charset="0"/>
                          <a:cs typeface="Poppins" panose="00000500000000000000" pitchFamily="2" charset="0"/>
                        </a:rPr>
                        <a:t>Total_Sales_Amount</a:t>
                      </a:r>
                      <a:endParaRPr lang="en-US" sz="2000" b="0" i="0" dirty="0">
                        <a:solidFill>
                          <a:srgbClr val="262626"/>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874389939"/>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638622460"/>
              </p:ext>
            </p:extLst>
          </p:nvPr>
        </p:nvGraphicFramePr>
        <p:xfrm>
          <a:off x="8372763" y="1054983"/>
          <a:ext cx="3029527" cy="2377440"/>
        </p:xfrm>
        <a:graphic>
          <a:graphicData uri="http://schemas.openxmlformats.org/drawingml/2006/table">
            <a:tbl>
              <a:tblPr firstRow="1" bandRow="1">
                <a:tableStyleId>{5C22544A-7EE6-4342-B048-85BDC9FD1C3A}</a:tableStyleId>
              </a:tblPr>
              <a:tblGrid>
                <a:gridCol w="3029527">
                  <a:extLst>
                    <a:ext uri="{9D8B030D-6E8A-4147-A177-3AD203B41FA5}">
                      <a16:colId xmlns:a16="http://schemas.microsoft.com/office/drawing/2014/main" val="3074650896"/>
                    </a:ext>
                  </a:extLst>
                </a:gridCol>
              </a:tblGrid>
              <a:tr h="370840">
                <a:tc>
                  <a:txBody>
                    <a:bodyPr/>
                    <a:lstStyle/>
                    <a:p>
                      <a:pPr algn="ctr"/>
                      <a:r>
                        <a:rPr lang="en-US" sz="2000" b="1" i="0" kern="1200" dirty="0" err="1">
                          <a:solidFill>
                            <a:schemeClr val="lt1"/>
                          </a:solidFill>
                          <a:effectLst/>
                          <a:latin typeface="Poppins" panose="00000500000000000000" pitchFamily="2" charset="0"/>
                          <a:ea typeface="+mn-ea"/>
                          <a:cs typeface="Poppins" panose="00000500000000000000" pitchFamily="2" charset="0"/>
                        </a:rPr>
                        <a:t>Product_Dimension</a:t>
                      </a:r>
                      <a:endParaRPr lang="en-US" sz="2000" b="0" i="0" kern="1200" dirty="0">
                        <a:solidFill>
                          <a:schemeClr val="lt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pPr algn="l">
                        <a:buFont typeface="Arial" panose="020B0604020202020204" pitchFamily="34" charset="0"/>
                        <a:buNone/>
                      </a:pPr>
                      <a:r>
                        <a:rPr lang="en-US" sz="2000" b="1" i="0" dirty="0" err="1">
                          <a:solidFill>
                            <a:schemeClr val="tx1"/>
                          </a:solidFill>
                          <a:effectLst/>
                          <a:latin typeface="Poppins" panose="00000500000000000000" pitchFamily="2" charset="0"/>
                          <a:cs typeface="Poppins" panose="00000500000000000000" pitchFamily="2" charset="0"/>
                        </a:rPr>
                        <a:t>Product_ID</a:t>
                      </a:r>
                      <a:r>
                        <a:rPr lang="en-US" sz="2000" b="0" i="0" dirty="0">
                          <a:solidFill>
                            <a:schemeClr val="tx1"/>
                          </a:solidFill>
                          <a:effectLst/>
                          <a:latin typeface="Poppins" panose="00000500000000000000" pitchFamily="2" charset="0"/>
                          <a:cs typeface="Poppins" panose="00000500000000000000" pitchFamily="2" charset="0"/>
                        </a:rPr>
                        <a:t> (PK)</a:t>
                      </a:r>
                    </a:p>
                  </a:txBody>
                  <a:tcPr/>
                </a:tc>
                <a:extLst>
                  <a:ext uri="{0D108BD9-81ED-4DB2-BD59-A6C34878D82A}">
                    <a16:rowId xmlns:a16="http://schemas.microsoft.com/office/drawing/2014/main" val="1063266150"/>
                  </a:ext>
                </a:extLst>
              </a:tr>
              <a:tr h="370840">
                <a:tc>
                  <a:txBody>
                    <a:bodyPr/>
                    <a:lstStyle/>
                    <a:p>
                      <a:r>
                        <a:rPr lang="en-US" sz="2000" b="1" i="0" kern="1200" dirty="0" err="1">
                          <a:solidFill>
                            <a:schemeClr val="tx1"/>
                          </a:solidFill>
                          <a:effectLst/>
                          <a:latin typeface="Poppins" panose="00000500000000000000" pitchFamily="2" charset="0"/>
                          <a:ea typeface="+mn-ea"/>
                          <a:cs typeface="Poppins" panose="00000500000000000000" pitchFamily="2" charset="0"/>
                        </a:rPr>
                        <a:t>Product_Name</a:t>
                      </a:r>
                      <a:endParaRPr lang="en-US" sz="20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2940800365"/>
                  </a:ext>
                </a:extLst>
              </a:tr>
              <a:tr h="370840">
                <a:tc>
                  <a:txBody>
                    <a:bodyPr/>
                    <a:lstStyle/>
                    <a:p>
                      <a:r>
                        <a:rPr lang="en-US" sz="2000" b="1" i="0" kern="1200" dirty="0">
                          <a:solidFill>
                            <a:schemeClr val="tx1"/>
                          </a:solidFill>
                          <a:effectLst/>
                          <a:latin typeface="Poppins" panose="00000500000000000000" pitchFamily="2" charset="0"/>
                          <a:ea typeface="+mn-ea"/>
                          <a:cs typeface="Poppins" panose="00000500000000000000" pitchFamily="2" charset="0"/>
                        </a:rPr>
                        <a:t>Category</a:t>
                      </a:r>
                      <a:endParaRPr lang="en-US" sz="20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562902435"/>
                  </a:ext>
                </a:extLst>
              </a:tr>
              <a:tr h="370840">
                <a:tc>
                  <a:txBody>
                    <a:bodyPr/>
                    <a:lstStyle/>
                    <a:p>
                      <a:r>
                        <a:rPr lang="en-US" sz="2000" b="1" i="0" kern="1200" dirty="0">
                          <a:solidFill>
                            <a:schemeClr val="tx1"/>
                          </a:solidFill>
                          <a:effectLst/>
                          <a:latin typeface="Poppins" panose="00000500000000000000" pitchFamily="2" charset="0"/>
                          <a:ea typeface="+mn-ea"/>
                          <a:cs typeface="Poppins" panose="00000500000000000000" pitchFamily="2" charset="0"/>
                        </a:rPr>
                        <a:t>Brand</a:t>
                      </a:r>
                      <a:endParaRPr lang="en-US" sz="20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790956750"/>
                  </a:ext>
                </a:extLst>
              </a:tr>
              <a:tr h="370840">
                <a:tc>
                  <a:txBody>
                    <a:bodyPr/>
                    <a:lstStyle/>
                    <a:p>
                      <a:r>
                        <a:rPr lang="en-US" sz="2000" b="1" i="0" kern="1200" dirty="0">
                          <a:solidFill>
                            <a:schemeClr val="tx1"/>
                          </a:solidFill>
                          <a:effectLst/>
                          <a:latin typeface="Poppins" panose="00000500000000000000" pitchFamily="2" charset="0"/>
                          <a:ea typeface="+mn-ea"/>
                          <a:cs typeface="Poppins" panose="00000500000000000000" pitchFamily="2" charset="0"/>
                        </a:rPr>
                        <a:t>Price</a:t>
                      </a:r>
                      <a:endParaRPr lang="en-US" sz="20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650676505"/>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641818136"/>
              </p:ext>
            </p:extLst>
          </p:nvPr>
        </p:nvGraphicFramePr>
        <p:xfrm>
          <a:off x="8372763" y="3570011"/>
          <a:ext cx="3029527" cy="1981200"/>
        </p:xfrm>
        <a:graphic>
          <a:graphicData uri="http://schemas.openxmlformats.org/drawingml/2006/table">
            <a:tbl>
              <a:tblPr firstRow="1" bandRow="1">
                <a:tableStyleId>{5C22544A-7EE6-4342-B048-85BDC9FD1C3A}</a:tableStyleId>
              </a:tblPr>
              <a:tblGrid>
                <a:gridCol w="3029527">
                  <a:extLst>
                    <a:ext uri="{9D8B030D-6E8A-4147-A177-3AD203B41FA5}">
                      <a16:colId xmlns:a16="http://schemas.microsoft.com/office/drawing/2014/main" val="3074650896"/>
                    </a:ext>
                  </a:extLst>
                </a:gridCol>
              </a:tblGrid>
              <a:tr h="370840">
                <a:tc>
                  <a:txBody>
                    <a:bodyPr/>
                    <a:lstStyle/>
                    <a:p>
                      <a:pPr algn="ctr"/>
                      <a:r>
                        <a:rPr lang="en-US" sz="2000" b="1" i="0" kern="1200" dirty="0" err="1">
                          <a:solidFill>
                            <a:schemeClr val="bg1"/>
                          </a:solidFill>
                          <a:effectLst/>
                          <a:latin typeface="Poppins" panose="00000500000000000000" pitchFamily="2" charset="0"/>
                          <a:ea typeface="+mn-ea"/>
                          <a:cs typeface="Poppins" panose="00000500000000000000" pitchFamily="2" charset="0"/>
                        </a:rPr>
                        <a:t>Store_Dimension</a:t>
                      </a:r>
                      <a:endParaRPr lang="en-US" sz="2000" b="0"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r>
                        <a:rPr lang="en-US" sz="2000" b="1" i="0" kern="1200" dirty="0" err="1">
                          <a:solidFill>
                            <a:schemeClr val="tx1"/>
                          </a:solidFill>
                          <a:effectLst/>
                          <a:latin typeface="Poppins" panose="00000500000000000000" pitchFamily="2" charset="0"/>
                          <a:ea typeface="+mn-ea"/>
                          <a:cs typeface="Poppins" panose="00000500000000000000" pitchFamily="2" charset="0"/>
                        </a:rPr>
                        <a:t>Store_ID</a:t>
                      </a:r>
                      <a:r>
                        <a:rPr lang="en-US" sz="2000" b="0" i="0" kern="1200" dirty="0">
                          <a:solidFill>
                            <a:schemeClr val="tx1"/>
                          </a:solidFill>
                          <a:effectLst/>
                          <a:latin typeface="Poppins" panose="00000500000000000000" pitchFamily="2" charset="0"/>
                          <a:ea typeface="+mn-ea"/>
                          <a:cs typeface="Poppins" panose="00000500000000000000" pitchFamily="2" charset="0"/>
                        </a:rPr>
                        <a:t> (PK)</a:t>
                      </a:r>
                    </a:p>
                  </a:txBody>
                  <a:tcPr/>
                </a:tc>
                <a:extLst>
                  <a:ext uri="{0D108BD9-81ED-4DB2-BD59-A6C34878D82A}">
                    <a16:rowId xmlns:a16="http://schemas.microsoft.com/office/drawing/2014/main" val="1063266150"/>
                  </a:ext>
                </a:extLst>
              </a:tr>
              <a:tr h="370840">
                <a:tc>
                  <a:txBody>
                    <a:bodyPr/>
                    <a:lstStyle/>
                    <a:p>
                      <a:r>
                        <a:rPr lang="en-US" sz="2000" b="1" i="0" kern="1200" dirty="0" err="1">
                          <a:solidFill>
                            <a:schemeClr val="tx1"/>
                          </a:solidFill>
                          <a:effectLst/>
                          <a:latin typeface="Poppins" panose="00000500000000000000" pitchFamily="2" charset="0"/>
                          <a:ea typeface="+mn-ea"/>
                          <a:cs typeface="Poppins" panose="00000500000000000000" pitchFamily="2" charset="0"/>
                        </a:rPr>
                        <a:t>Store_Name</a:t>
                      </a:r>
                      <a:endParaRPr lang="en-US" sz="20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2940800365"/>
                  </a:ext>
                </a:extLst>
              </a:tr>
              <a:tr h="370840">
                <a:tc>
                  <a:txBody>
                    <a:bodyPr/>
                    <a:lstStyle/>
                    <a:p>
                      <a:r>
                        <a:rPr lang="en-US" sz="2000" b="1" i="0" kern="1200" dirty="0" err="1">
                          <a:solidFill>
                            <a:schemeClr val="tx1"/>
                          </a:solidFill>
                          <a:effectLst/>
                          <a:latin typeface="Poppins" panose="00000500000000000000" pitchFamily="2" charset="0"/>
                          <a:ea typeface="+mn-ea"/>
                          <a:cs typeface="Poppins" panose="00000500000000000000" pitchFamily="2" charset="0"/>
                        </a:rPr>
                        <a:t>Store_Type</a:t>
                      </a:r>
                      <a:endParaRPr lang="en-US" sz="20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562902435"/>
                  </a:ext>
                </a:extLst>
              </a:tr>
              <a:tr h="370840">
                <a:tc>
                  <a:txBody>
                    <a:bodyPr/>
                    <a:lstStyle/>
                    <a:p>
                      <a:r>
                        <a:rPr lang="en-US" sz="2000" b="1" i="0" kern="1200" dirty="0">
                          <a:solidFill>
                            <a:schemeClr val="tx1"/>
                          </a:solidFill>
                          <a:effectLst/>
                          <a:latin typeface="Poppins" panose="00000500000000000000" pitchFamily="2" charset="0"/>
                          <a:ea typeface="+mn-ea"/>
                          <a:cs typeface="Poppins" panose="00000500000000000000" pitchFamily="2" charset="0"/>
                        </a:rPr>
                        <a:t>Region</a:t>
                      </a:r>
                      <a:endParaRPr lang="en-US" sz="20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790956750"/>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1468665207"/>
              </p:ext>
            </p:extLst>
          </p:nvPr>
        </p:nvGraphicFramePr>
        <p:xfrm>
          <a:off x="323272" y="1061531"/>
          <a:ext cx="3084946" cy="2377440"/>
        </p:xfrm>
        <a:graphic>
          <a:graphicData uri="http://schemas.openxmlformats.org/drawingml/2006/table">
            <a:tbl>
              <a:tblPr firstRow="1" bandRow="1">
                <a:tableStyleId>{5C22544A-7EE6-4342-B048-85BDC9FD1C3A}</a:tableStyleId>
              </a:tblPr>
              <a:tblGrid>
                <a:gridCol w="3084946">
                  <a:extLst>
                    <a:ext uri="{9D8B030D-6E8A-4147-A177-3AD203B41FA5}">
                      <a16:colId xmlns:a16="http://schemas.microsoft.com/office/drawing/2014/main" val="3074650896"/>
                    </a:ext>
                  </a:extLst>
                </a:gridCol>
              </a:tblGrid>
              <a:tr h="370840">
                <a:tc>
                  <a:txBody>
                    <a:bodyPr/>
                    <a:lstStyle/>
                    <a:p>
                      <a:r>
                        <a:rPr lang="en-US" sz="2000" b="1" i="0" kern="1200" dirty="0" err="1">
                          <a:solidFill>
                            <a:schemeClr val="bg1"/>
                          </a:solidFill>
                          <a:effectLst/>
                          <a:latin typeface="Poppins" panose="00000500000000000000" pitchFamily="2" charset="0"/>
                          <a:ea typeface="+mn-ea"/>
                          <a:cs typeface="Poppins" panose="00000500000000000000" pitchFamily="2" charset="0"/>
                        </a:rPr>
                        <a:t>Customer_Dimension</a:t>
                      </a:r>
                      <a:endParaRPr lang="en-US" sz="2000" b="0"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r>
                        <a:rPr lang="en-US" sz="2000" b="1" i="0" kern="1200" dirty="0" err="1">
                          <a:solidFill>
                            <a:schemeClr val="dk1"/>
                          </a:solidFill>
                          <a:effectLst/>
                          <a:latin typeface="Poppins" panose="00000500000000000000" pitchFamily="2" charset="0"/>
                          <a:ea typeface="+mn-ea"/>
                          <a:cs typeface="Poppins" panose="00000500000000000000" pitchFamily="2" charset="0"/>
                        </a:rPr>
                        <a:t>Customer_ID</a:t>
                      </a:r>
                      <a:r>
                        <a:rPr lang="en-US" sz="2000" b="0" i="0" kern="1200" dirty="0">
                          <a:solidFill>
                            <a:schemeClr val="dk1"/>
                          </a:solidFill>
                          <a:effectLst/>
                          <a:latin typeface="Poppins" panose="00000500000000000000" pitchFamily="2" charset="0"/>
                          <a:ea typeface="+mn-ea"/>
                          <a:cs typeface="Poppins" panose="00000500000000000000" pitchFamily="2" charset="0"/>
                        </a:rPr>
                        <a:t> (PK)</a:t>
                      </a:r>
                    </a:p>
                  </a:txBody>
                  <a:tcPr/>
                </a:tc>
                <a:extLst>
                  <a:ext uri="{0D108BD9-81ED-4DB2-BD59-A6C34878D82A}">
                    <a16:rowId xmlns:a16="http://schemas.microsoft.com/office/drawing/2014/main" val="1063266150"/>
                  </a:ext>
                </a:extLst>
              </a:tr>
              <a:tr h="370840">
                <a:tc>
                  <a:txBody>
                    <a:bodyPr/>
                    <a:lstStyle/>
                    <a:p>
                      <a:r>
                        <a:rPr lang="en-US" sz="2000" b="1" i="0" kern="1200" dirty="0" err="1">
                          <a:solidFill>
                            <a:schemeClr val="dk1"/>
                          </a:solidFill>
                          <a:effectLst/>
                          <a:latin typeface="Poppins" panose="00000500000000000000" pitchFamily="2" charset="0"/>
                          <a:ea typeface="+mn-ea"/>
                          <a:cs typeface="Poppins" panose="00000500000000000000" pitchFamily="2" charset="0"/>
                        </a:rPr>
                        <a:t>Customer_Name</a:t>
                      </a:r>
                      <a:endParaRPr lang="en-US" sz="20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2940800365"/>
                  </a:ext>
                </a:extLst>
              </a:tr>
              <a:tr h="370840">
                <a:tc>
                  <a:txBody>
                    <a:bodyPr/>
                    <a:lstStyle/>
                    <a:p>
                      <a:r>
                        <a:rPr lang="en-US" sz="2000" b="1" i="0" kern="1200" dirty="0">
                          <a:solidFill>
                            <a:schemeClr val="dk1"/>
                          </a:solidFill>
                          <a:effectLst/>
                          <a:latin typeface="Poppins" panose="00000500000000000000" pitchFamily="2" charset="0"/>
                          <a:ea typeface="+mn-ea"/>
                          <a:cs typeface="Poppins" panose="00000500000000000000" pitchFamily="2" charset="0"/>
                        </a:rPr>
                        <a:t>Email</a:t>
                      </a:r>
                      <a:endParaRPr lang="en-US" sz="20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562902435"/>
                  </a:ext>
                </a:extLst>
              </a:tr>
              <a:tr h="370840">
                <a:tc>
                  <a:txBody>
                    <a:bodyPr/>
                    <a:lstStyle/>
                    <a:p>
                      <a:r>
                        <a:rPr lang="en-US" sz="2000" b="1" i="0" kern="1200" dirty="0">
                          <a:solidFill>
                            <a:schemeClr val="dk1"/>
                          </a:solidFill>
                          <a:effectLst/>
                          <a:latin typeface="Poppins" panose="00000500000000000000" pitchFamily="2" charset="0"/>
                          <a:ea typeface="+mn-ea"/>
                          <a:cs typeface="Poppins" panose="00000500000000000000" pitchFamily="2" charset="0"/>
                        </a:rPr>
                        <a:t>Phone</a:t>
                      </a:r>
                      <a:endParaRPr lang="en-US" sz="20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790956750"/>
                  </a:ext>
                </a:extLst>
              </a:tr>
              <a:tr h="370840">
                <a:tc>
                  <a:txBody>
                    <a:bodyPr/>
                    <a:lstStyle/>
                    <a:p>
                      <a:r>
                        <a:rPr lang="en-US" sz="2000" b="1" i="0" kern="1200" dirty="0">
                          <a:solidFill>
                            <a:schemeClr val="tx1"/>
                          </a:solidFill>
                          <a:effectLst/>
                          <a:latin typeface="Poppins" panose="00000500000000000000" pitchFamily="2" charset="0"/>
                          <a:ea typeface="+mn-ea"/>
                          <a:cs typeface="Poppins" panose="00000500000000000000" pitchFamily="2" charset="0"/>
                        </a:rPr>
                        <a:t>Address</a:t>
                      </a:r>
                      <a:endParaRPr lang="en-US" sz="20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650676505"/>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2375147877"/>
              </p:ext>
            </p:extLst>
          </p:nvPr>
        </p:nvGraphicFramePr>
        <p:xfrm>
          <a:off x="323272" y="3524143"/>
          <a:ext cx="3084946" cy="1981200"/>
        </p:xfrm>
        <a:graphic>
          <a:graphicData uri="http://schemas.openxmlformats.org/drawingml/2006/table">
            <a:tbl>
              <a:tblPr firstRow="1" bandRow="1">
                <a:tableStyleId>{5C22544A-7EE6-4342-B048-85BDC9FD1C3A}</a:tableStyleId>
              </a:tblPr>
              <a:tblGrid>
                <a:gridCol w="3084946">
                  <a:extLst>
                    <a:ext uri="{9D8B030D-6E8A-4147-A177-3AD203B41FA5}">
                      <a16:colId xmlns:a16="http://schemas.microsoft.com/office/drawing/2014/main" val="3074650896"/>
                    </a:ext>
                  </a:extLst>
                </a:gridCol>
              </a:tblGrid>
              <a:tr h="370840">
                <a:tc>
                  <a:txBody>
                    <a:bodyPr/>
                    <a:lstStyle/>
                    <a:p>
                      <a:pPr algn="ctr"/>
                      <a:r>
                        <a:rPr lang="en-US" sz="2000" b="1" i="0" kern="1200" dirty="0" err="1">
                          <a:solidFill>
                            <a:schemeClr val="bg1"/>
                          </a:solidFill>
                          <a:effectLst/>
                          <a:latin typeface="Poppins" panose="00000500000000000000" pitchFamily="2" charset="0"/>
                          <a:ea typeface="+mn-ea"/>
                          <a:cs typeface="Poppins" panose="00000500000000000000" pitchFamily="2" charset="0"/>
                        </a:rPr>
                        <a:t>Date_Dimension</a:t>
                      </a:r>
                      <a:endParaRPr lang="en-US" sz="2000" b="0"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r>
                        <a:rPr lang="en-US" sz="2000" b="1" i="0" kern="1200" dirty="0" err="1">
                          <a:solidFill>
                            <a:schemeClr val="dk1"/>
                          </a:solidFill>
                          <a:effectLst/>
                          <a:latin typeface="Poppins" panose="00000500000000000000" pitchFamily="2" charset="0"/>
                          <a:ea typeface="+mn-ea"/>
                          <a:cs typeface="Poppins" panose="00000500000000000000" pitchFamily="2" charset="0"/>
                        </a:rPr>
                        <a:t>Date_ID</a:t>
                      </a:r>
                      <a:r>
                        <a:rPr lang="en-US" sz="2000" b="0" i="0" kern="1200" dirty="0">
                          <a:solidFill>
                            <a:schemeClr val="dk1"/>
                          </a:solidFill>
                          <a:effectLst/>
                          <a:latin typeface="Poppins" panose="00000500000000000000" pitchFamily="2" charset="0"/>
                          <a:ea typeface="+mn-ea"/>
                          <a:cs typeface="Poppins" panose="00000500000000000000" pitchFamily="2" charset="0"/>
                        </a:rPr>
                        <a:t> (PK)</a:t>
                      </a:r>
                    </a:p>
                  </a:txBody>
                  <a:tcPr/>
                </a:tc>
                <a:extLst>
                  <a:ext uri="{0D108BD9-81ED-4DB2-BD59-A6C34878D82A}">
                    <a16:rowId xmlns:a16="http://schemas.microsoft.com/office/drawing/2014/main" val="2940800365"/>
                  </a:ext>
                </a:extLst>
              </a:tr>
              <a:tr h="370840">
                <a:tc>
                  <a:txBody>
                    <a:bodyPr/>
                    <a:lstStyle/>
                    <a:p>
                      <a:r>
                        <a:rPr lang="en-US" sz="2000" b="1" i="0" kern="1200" dirty="0">
                          <a:solidFill>
                            <a:schemeClr val="dk1"/>
                          </a:solidFill>
                          <a:effectLst/>
                          <a:latin typeface="Poppins" panose="00000500000000000000" pitchFamily="2" charset="0"/>
                          <a:ea typeface="+mn-ea"/>
                          <a:cs typeface="Poppins" panose="00000500000000000000" pitchFamily="2" charset="0"/>
                        </a:rPr>
                        <a:t>Month</a:t>
                      </a:r>
                      <a:endParaRPr lang="en-US" sz="20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790956750"/>
                  </a:ext>
                </a:extLst>
              </a:tr>
              <a:tr h="370840">
                <a:tc>
                  <a:txBody>
                    <a:bodyPr/>
                    <a:lstStyle/>
                    <a:p>
                      <a:r>
                        <a:rPr lang="en-US" sz="2000" b="1" i="0" kern="1200" dirty="0">
                          <a:solidFill>
                            <a:schemeClr val="dk1"/>
                          </a:solidFill>
                          <a:effectLst/>
                          <a:latin typeface="Poppins" panose="00000500000000000000" pitchFamily="2" charset="0"/>
                          <a:ea typeface="+mn-ea"/>
                          <a:cs typeface="Poppins" panose="00000500000000000000" pitchFamily="2" charset="0"/>
                        </a:rPr>
                        <a:t>Quarter</a:t>
                      </a:r>
                      <a:endParaRPr lang="en-US" sz="20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650676505"/>
                  </a:ext>
                </a:extLst>
              </a:tr>
              <a:tr h="370840">
                <a:tc>
                  <a:txBody>
                    <a:bodyPr/>
                    <a:lstStyle/>
                    <a:p>
                      <a:r>
                        <a:rPr lang="en-US" sz="2000" b="1" i="0" kern="1200" dirty="0">
                          <a:solidFill>
                            <a:schemeClr val="dk1"/>
                          </a:solidFill>
                          <a:effectLst/>
                          <a:latin typeface="Poppins" panose="00000500000000000000" pitchFamily="2" charset="0"/>
                          <a:ea typeface="+mn-ea"/>
                          <a:cs typeface="Poppins" panose="00000500000000000000" pitchFamily="2" charset="0"/>
                        </a:rPr>
                        <a:t>Year</a:t>
                      </a:r>
                      <a:endParaRPr lang="en-US" sz="20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1348258397"/>
                  </a:ext>
                </a:extLst>
              </a:tr>
            </a:tbl>
          </a:graphicData>
        </a:graphic>
      </p:graphicFrame>
      <p:grpSp>
        <p:nvGrpSpPr>
          <p:cNvPr id="60" name="Group 59"/>
          <p:cNvGrpSpPr/>
          <p:nvPr/>
        </p:nvGrpSpPr>
        <p:grpSpPr>
          <a:xfrm>
            <a:off x="7405254" y="3552617"/>
            <a:ext cx="967510" cy="685333"/>
            <a:chOff x="7405254" y="3552617"/>
            <a:chExt cx="967510" cy="685333"/>
          </a:xfrm>
        </p:grpSpPr>
        <p:cxnSp>
          <p:nvCxnSpPr>
            <p:cNvPr id="58" name="Elbow Connector 57"/>
            <p:cNvCxnSpPr/>
            <p:nvPr/>
          </p:nvCxnSpPr>
          <p:spPr>
            <a:xfrm rot="16200000" flipH="1">
              <a:off x="7780139" y="3645326"/>
              <a:ext cx="685333" cy="499916"/>
            </a:xfrm>
            <a:prstGeom prst="bentConnector2">
              <a:avLst/>
            </a:prstGeom>
            <a:ln w="38100"/>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7405254" y="3571667"/>
              <a:ext cx="467591"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65" name="Group 64"/>
          <p:cNvGrpSpPr/>
          <p:nvPr/>
        </p:nvGrpSpPr>
        <p:grpSpPr>
          <a:xfrm>
            <a:off x="7405254" y="1596116"/>
            <a:ext cx="967509" cy="1193266"/>
            <a:chOff x="7405254" y="1596116"/>
            <a:chExt cx="967509" cy="1193266"/>
          </a:xfrm>
        </p:grpSpPr>
        <p:cxnSp>
          <p:nvCxnSpPr>
            <p:cNvPr id="56" name="Straight Connector 55"/>
            <p:cNvCxnSpPr/>
            <p:nvPr/>
          </p:nvCxnSpPr>
          <p:spPr>
            <a:xfrm flipH="1">
              <a:off x="7943273" y="1596116"/>
              <a:ext cx="9236" cy="119326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a:off x="7943273" y="1605641"/>
              <a:ext cx="42949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7405254" y="2789382"/>
              <a:ext cx="547255"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66" name="Group 65"/>
          <p:cNvGrpSpPr/>
          <p:nvPr/>
        </p:nvGrpSpPr>
        <p:grpSpPr>
          <a:xfrm>
            <a:off x="3408218" y="3926001"/>
            <a:ext cx="967509" cy="246375"/>
            <a:chOff x="7405254" y="1596116"/>
            <a:chExt cx="967509" cy="1193266"/>
          </a:xfrm>
        </p:grpSpPr>
        <p:cxnSp>
          <p:nvCxnSpPr>
            <p:cNvPr id="67" name="Straight Connector 66"/>
            <p:cNvCxnSpPr/>
            <p:nvPr/>
          </p:nvCxnSpPr>
          <p:spPr>
            <a:xfrm flipH="1">
              <a:off x="7943273" y="1596116"/>
              <a:ext cx="9236" cy="119326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a:off x="7943273" y="1605641"/>
              <a:ext cx="42949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a:off x="7405254" y="2789382"/>
              <a:ext cx="547255"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73" name="Group 72"/>
          <p:cNvGrpSpPr/>
          <p:nvPr/>
        </p:nvGrpSpPr>
        <p:grpSpPr>
          <a:xfrm>
            <a:off x="3392054" y="1636360"/>
            <a:ext cx="967510" cy="1486082"/>
            <a:chOff x="3392054" y="1636360"/>
            <a:chExt cx="967510" cy="1486082"/>
          </a:xfrm>
        </p:grpSpPr>
        <p:cxnSp>
          <p:nvCxnSpPr>
            <p:cNvPr id="71" name="Elbow Connector 70"/>
            <p:cNvCxnSpPr/>
            <p:nvPr/>
          </p:nvCxnSpPr>
          <p:spPr>
            <a:xfrm rot="16200000" flipH="1">
              <a:off x="3366565" y="2129443"/>
              <a:ext cx="1486082" cy="499916"/>
            </a:xfrm>
            <a:prstGeom prst="bentConnector2">
              <a:avLst/>
            </a:prstGeom>
            <a:ln w="38100"/>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3392054" y="1658617"/>
              <a:ext cx="467591" cy="0"/>
            </a:xfrm>
            <a:prstGeom prst="line">
              <a:avLst/>
            </a:prstGeom>
            <a:ln w="38100"/>
          </p:spPr>
          <p:style>
            <a:lnRef idx="1">
              <a:schemeClr val="accent1"/>
            </a:lnRef>
            <a:fillRef idx="0">
              <a:schemeClr val="accent1"/>
            </a:fillRef>
            <a:effectRef idx="0">
              <a:schemeClr val="accent1"/>
            </a:effectRef>
            <a:fontRef idx="minor">
              <a:schemeClr val="tx1"/>
            </a:fontRef>
          </p:style>
        </p:cxnSp>
      </p:grpSp>
      <p:graphicFrame>
        <p:nvGraphicFramePr>
          <p:cNvPr id="4" name="Table 3">
            <a:extLst>
              <a:ext uri="{FF2B5EF4-FFF2-40B4-BE49-F238E27FC236}">
                <a16:creationId xmlns:a16="http://schemas.microsoft.com/office/drawing/2014/main" id="{847F3B91-445A-7461-7045-52EF66C81E49}"/>
              </a:ext>
            </a:extLst>
          </p:cNvPr>
          <p:cNvGraphicFramePr>
            <a:graphicFrameLocks noGrp="1"/>
          </p:cNvGraphicFramePr>
          <p:nvPr>
            <p:extLst>
              <p:ext uri="{D42A27DB-BD31-4B8C-83A1-F6EECF244321}">
                <p14:modId xmlns:p14="http://schemas.microsoft.com/office/powerpoint/2010/main" val="1653210843"/>
              </p:ext>
            </p:extLst>
          </p:nvPr>
        </p:nvGraphicFramePr>
        <p:xfrm>
          <a:off x="4375727" y="3001086"/>
          <a:ext cx="3029527" cy="365760"/>
        </p:xfrm>
        <a:graphic>
          <a:graphicData uri="http://schemas.openxmlformats.org/drawingml/2006/table">
            <a:tbl>
              <a:tblPr/>
              <a:tblGrid>
                <a:gridCol w="3029527">
                  <a:extLst>
                    <a:ext uri="{9D8B030D-6E8A-4147-A177-3AD203B41FA5}">
                      <a16:colId xmlns:a16="http://schemas.microsoft.com/office/drawing/2014/main" val="3603261221"/>
                    </a:ext>
                  </a:extLst>
                </a:gridCol>
              </a:tblGrid>
              <a:tr h="301558">
                <a:tc>
                  <a:txBody>
                    <a:bodyPr/>
                    <a:lstStyle/>
                    <a:p>
                      <a:endParaRPr lang="en-US" dirty="0"/>
                    </a:p>
                  </a:txBody>
                  <a:tcPr>
                    <a:lnL w="19050" cmpd="sng">
                      <a:solidFill>
                        <a:srgbClr val="FF0000"/>
                      </a:solidFill>
                      <a:prstDash val="solid"/>
                    </a:lnL>
                    <a:lnR w="19050" cmpd="sng">
                      <a:solidFill>
                        <a:srgbClr val="FF0000"/>
                      </a:solidFill>
                      <a:prstDash val="solid"/>
                    </a:lnR>
                    <a:lnT w="19050" cmpd="sng">
                      <a:solidFill>
                        <a:srgbClr val="FF0000"/>
                      </a:solidFill>
                      <a:prstDash val="solid"/>
                    </a:lnT>
                    <a:lnB w="19050" cmpd="sng">
                      <a:solidFill>
                        <a:srgbClr val="FF0000"/>
                      </a:solidFill>
                      <a:prstDash val="solid"/>
                    </a:lnB>
                  </a:tcPr>
                </a:tc>
                <a:extLst>
                  <a:ext uri="{0D108BD9-81ED-4DB2-BD59-A6C34878D82A}">
                    <a16:rowId xmlns:a16="http://schemas.microsoft.com/office/drawing/2014/main" val="1910242399"/>
                  </a:ext>
                </a:extLst>
              </a:tr>
            </a:tbl>
          </a:graphicData>
        </a:graphic>
      </p:graphicFrame>
      <p:graphicFrame>
        <p:nvGraphicFramePr>
          <p:cNvPr id="5" name="Table 4">
            <a:extLst>
              <a:ext uri="{FF2B5EF4-FFF2-40B4-BE49-F238E27FC236}">
                <a16:creationId xmlns:a16="http://schemas.microsoft.com/office/drawing/2014/main" id="{835A8042-EFAA-1529-CF38-0A46BB65A3EB}"/>
              </a:ext>
            </a:extLst>
          </p:cNvPr>
          <p:cNvGraphicFramePr>
            <a:graphicFrameLocks noGrp="1"/>
          </p:cNvGraphicFramePr>
          <p:nvPr>
            <p:extLst>
              <p:ext uri="{D42A27DB-BD31-4B8C-83A1-F6EECF244321}">
                <p14:modId xmlns:p14="http://schemas.microsoft.com/office/powerpoint/2010/main" val="1552690372"/>
              </p:ext>
            </p:extLst>
          </p:nvPr>
        </p:nvGraphicFramePr>
        <p:xfrm>
          <a:off x="338380" y="1453479"/>
          <a:ext cx="3029527" cy="365760"/>
        </p:xfrm>
        <a:graphic>
          <a:graphicData uri="http://schemas.openxmlformats.org/drawingml/2006/table">
            <a:tbl>
              <a:tblPr/>
              <a:tblGrid>
                <a:gridCol w="3029527">
                  <a:extLst>
                    <a:ext uri="{9D8B030D-6E8A-4147-A177-3AD203B41FA5}">
                      <a16:colId xmlns:a16="http://schemas.microsoft.com/office/drawing/2014/main" val="3603261221"/>
                    </a:ext>
                  </a:extLst>
                </a:gridCol>
              </a:tblGrid>
              <a:tr h="301558">
                <a:tc>
                  <a:txBody>
                    <a:bodyPr/>
                    <a:lstStyle/>
                    <a:p>
                      <a:endParaRPr lang="en-US" dirty="0"/>
                    </a:p>
                  </a:txBody>
                  <a:tcPr>
                    <a:lnL w="19050" cmpd="sng">
                      <a:solidFill>
                        <a:srgbClr val="FF0000"/>
                      </a:solidFill>
                      <a:prstDash val="solid"/>
                    </a:lnL>
                    <a:lnR w="19050" cmpd="sng">
                      <a:solidFill>
                        <a:srgbClr val="FF0000"/>
                      </a:solidFill>
                      <a:prstDash val="solid"/>
                    </a:lnR>
                    <a:lnT w="19050" cmpd="sng">
                      <a:solidFill>
                        <a:srgbClr val="FF0000"/>
                      </a:solidFill>
                      <a:prstDash val="solid"/>
                    </a:lnT>
                    <a:lnB w="19050" cmpd="sng">
                      <a:solidFill>
                        <a:srgbClr val="FF0000"/>
                      </a:solidFill>
                      <a:prstDash val="solid"/>
                    </a:lnB>
                  </a:tcPr>
                </a:tc>
                <a:extLst>
                  <a:ext uri="{0D108BD9-81ED-4DB2-BD59-A6C34878D82A}">
                    <a16:rowId xmlns:a16="http://schemas.microsoft.com/office/drawing/2014/main" val="1910242399"/>
                  </a:ext>
                </a:extLst>
              </a:tr>
            </a:tbl>
          </a:graphicData>
        </a:graphic>
      </p:graphicFrame>
      <p:graphicFrame>
        <p:nvGraphicFramePr>
          <p:cNvPr id="7" name="Table 6">
            <a:extLst>
              <a:ext uri="{FF2B5EF4-FFF2-40B4-BE49-F238E27FC236}">
                <a16:creationId xmlns:a16="http://schemas.microsoft.com/office/drawing/2014/main" id="{F6384826-7788-77CF-73DB-FA5E2AA8A373}"/>
              </a:ext>
            </a:extLst>
          </p:cNvPr>
          <p:cNvGraphicFramePr>
            <a:graphicFrameLocks noGrp="1"/>
          </p:cNvGraphicFramePr>
          <p:nvPr>
            <p:extLst>
              <p:ext uri="{D42A27DB-BD31-4B8C-83A1-F6EECF244321}">
                <p14:modId xmlns:p14="http://schemas.microsoft.com/office/powerpoint/2010/main" val="4271485363"/>
              </p:ext>
            </p:extLst>
          </p:nvPr>
        </p:nvGraphicFramePr>
        <p:xfrm>
          <a:off x="4375727" y="2604118"/>
          <a:ext cx="3013364" cy="365760"/>
        </p:xfrm>
        <a:graphic>
          <a:graphicData uri="http://schemas.openxmlformats.org/drawingml/2006/table">
            <a:tbl>
              <a:tblPr/>
              <a:tblGrid>
                <a:gridCol w="3013364">
                  <a:extLst>
                    <a:ext uri="{9D8B030D-6E8A-4147-A177-3AD203B41FA5}">
                      <a16:colId xmlns:a16="http://schemas.microsoft.com/office/drawing/2014/main" val="2065401588"/>
                    </a:ext>
                  </a:extLst>
                </a:gridCol>
              </a:tblGrid>
              <a:tr h="365760">
                <a:tc>
                  <a:txBody>
                    <a:bodyPr/>
                    <a:lstStyle/>
                    <a:p>
                      <a:endParaRPr lang="en-US" dirty="0"/>
                    </a:p>
                  </a:txBody>
                  <a:tcPr>
                    <a:lnL w="19050" cmpd="sng">
                      <a:solidFill>
                        <a:srgbClr val="FFFF00"/>
                      </a:solidFill>
                      <a:prstDash val="solid"/>
                    </a:lnL>
                    <a:lnR w="19050" cmpd="sng">
                      <a:solidFill>
                        <a:srgbClr val="FFFF00"/>
                      </a:solidFill>
                      <a:prstDash val="solid"/>
                    </a:lnR>
                    <a:lnT w="19050" cmpd="sng">
                      <a:solidFill>
                        <a:srgbClr val="FFFF00"/>
                      </a:solidFill>
                      <a:prstDash val="solid"/>
                    </a:lnT>
                    <a:lnB w="19050" cmpd="sng">
                      <a:solidFill>
                        <a:srgbClr val="FFFF00"/>
                      </a:solidFill>
                      <a:prstDash val="solid"/>
                    </a:lnB>
                  </a:tcPr>
                </a:tc>
                <a:extLst>
                  <a:ext uri="{0D108BD9-81ED-4DB2-BD59-A6C34878D82A}">
                    <a16:rowId xmlns:a16="http://schemas.microsoft.com/office/drawing/2014/main" val="43740051"/>
                  </a:ext>
                </a:extLst>
              </a:tr>
            </a:tbl>
          </a:graphicData>
        </a:graphic>
      </p:graphicFrame>
      <p:graphicFrame>
        <p:nvGraphicFramePr>
          <p:cNvPr id="9" name="Table 8">
            <a:extLst>
              <a:ext uri="{FF2B5EF4-FFF2-40B4-BE49-F238E27FC236}">
                <a16:creationId xmlns:a16="http://schemas.microsoft.com/office/drawing/2014/main" id="{3FF4A040-C56C-747C-0A50-61A91E70ED30}"/>
              </a:ext>
            </a:extLst>
          </p:cNvPr>
          <p:cNvGraphicFramePr>
            <a:graphicFrameLocks noGrp="1"/>
          </p:cNvGraphicFramePr>
          <p:nvPr>
            <p:extLst>
              <p:ext uri="{D42A27DB-BD31-4B8C-83A1-F6EECF244321}">
                <p14:modId xmlns:p14="http://schemas.microsoft.com/office/powerpoint/2010/main" val="509242177"/>
              </p:ext>
            </p:extLst>
          </p:nvPr>
        </p:nvGraphicFramePr>
        <p:xfrm>
          <a:off x="8372763" y="1440082"/>
          <a:ext cx="3013364" cy="365760"/>
        </p:xfrm>
        <a:graphic>
          <a:graphicData uri="http://schemas.openxmlformats.org/drawingml/2006/table">
            <a:tbl>
              <a:tblPr/>
              <a:tblGrid>
                <a:gridCol w="3013364">
                  <a:extLst>
                    <a:ext uri="{9D8B030D-6E8A-4147-A177-3AD203B41FA5}">
                      <a16:colId xmlns:a16="http://schemas.microsoft.com/office/drawing/2014/main" val="2065401588"/>
                    </a:ext>
                  </a:extLst>
                </a:gridCol>
              </a:tblGrid>
              <a:tr h="365760">
                <a:tc>
                  <a:txBody>
                    <a:bodyPr/>
                    <a:lstStyle/>
                    <a:p>
                      <a:endParaRPr lang="en-US" dirty="0"/>
                    </a:p>
                  </a:txBody>
                  <a:tcPr>
                    <a:lnL w="19050" cmpd="sng">
                      <a:solidFill>
                        <a:srgbClr val="FFFF00"/>
                      </a:solidFill>
                      <a:prstDash val="solid"/>
                    </a:lnL>
                    <a:lnR w="19050" cmpd="sng">
                      <a:solidFill>
                        <a:srgbClr val="FFFF00"/>
                      </a:solidFill>
                      <a:prstDash val="solid"/>
                    </a:lnR>
                    <a:lnT w="19050" cmpd="sng">
                      <a:solidFill>
                        <a:srgbClr val="FFFF00"/>
                      </a:solidFill>
                      <a:prstDash val="solid"/>
                    </a:lnT>
                    <a:lnB w="19050" cmpd="sng">
                      <a:solidFill>
                        <a:srgbClr val="FFFF00"/>
                      </a:solidFill>
                      <a:prstDash val="solid"/>
                    </a:lnB>
                  </a:tcPr>
                </a:tc>
                <a:extLst>
                  <a:ext uri="{0D108BD9-81ED-4DB2-BD59-A6C34878D82A}">
                    <a16:rowId xmlns:a16="http://schemas.microsoft.com/office/drawing/2014/main" val="43740051"/>
                  </a:ext>
                </a:extLst>
              </a:tr>
            </a:tbl>
          </a:graphicData>
        </a:graphic>
      </p:graphicFrame>
      <p:graphicFrame>
        <p:nvGraphicFramePr>
          <p:cNvPr id="10" name="Table 9">
            <a:extLst>
              <a:ext uri="{FF2B5EF4-FFF2-40B4-BE49-F238E27FC236}">
                <a16:creationId xmlns:a16="http://schemas.microsoft.com/office/drawing/2014/main" id="{6380BC08-61B5-0E29-4BF2-30C5CF9DD419}"/>
              </a:ext>
            </a:extLst>
          </p:cNvPr>
          <p:cNvGraphicFramePr>
            <a:graphicFrameLocks noGrp="1"/>
          </p:cNvGraphicFramePr>
          <p:nvPr>
            <p:extLst>
              <p:ext uri="{D42A27DB-BD31-4B8C-83A1-F6EECF244321}">
                <p14:modId xmlns:p14="http://schemas.microsoft.com/office/powerpoint/2010/main" val="637292607"/>
              </p:ext>
            </p:extLst>
          </p:nvPr>
        </p:nvGraphicFramePr>
        <p:xfrm>
          <a:off x="338380" y="3926001"/>
          <a:ext cx="3053674" cy="365760"/>
        </p:xfrm>
        <a:graphic>
          <a:graphicData uri="http://schemas.openxmlformats.org/drawingml/2006/table">
            <a:tbl>
              <a:tblPr/>
              <a:tblGrid>
                <a:gridCol w="3053674">
                  <a:extLst>
                    <a:ext uri="{9D8B030D-6E8A-4147-A177-3AD203B41FA5}">
                      <a16:colId xmlns:a16="http://schemas.microsoft.com/office/drawing/2014/main" val="3925952838"/>
                    </a:ext>
                  </a:extLst>
                </a:gridCol>
              </a:tblGrid>
              <a:tr h="246375">
                <a:tc>
                  <a:txBody>
                    <a:bodyPr/>
                    <a:lstStyle/>
                    <a:p>
                      <a:endParaRPr lang="en-US" dirty="0"/>
                    </a:p>
                  </a:txBody>
                  <a:tcPr>
                    <a:lnL w="19050" cmpd="sng">
                      <a:solidFill>
                        <a:srgbClr val="00B0F0"/>
                      </a:solidFill>
                      <a:prstDash val="solid"/>
                    </a:lnL>
                    <a:lnR w="19050" cmpd="sng">
                      <a:solidFill>
                        <a:srgbClr val="00B0F0"/>
                      </a:solidFill>
                      <a:prstDash val="solid"/>
                    </a:lnR>
                    <a:lnT w="19050" cmpd="sng">
                      <a:solidFill>
                        <a:srgbClr val="00B0F0"/>
                      </a:solidFill>
                      <a:prstDash val="solid"/>
                    </a:lnT>
                    <a:lnB w="19050" cmpd="sng">
                      <a:solidFill>
                        <a:srgbClr val="00B0F0"/>
                      </a:solidFill>
                      <a:prstDash val="solid"/>
                    </a:lnB>
                  </a:tcPr>
                </a:tc>
                <a:extLst>
                  <a:ext uri="{0D108BD9-81ED-4DB2-BD59-A6C34878D82A}">
                    <a16:rowId xmlns:a16="http://schemas.microsoft.com/office/drawing/2014/main" val="345338569"/>
                  </a:ext>
                </a:extLst>
              </a:tr>
            </a:tbl>
          </a:graphicData>
        </a:graphic>
      </p:graphicFrame>
      <p:graphicFrame>
        <p:nvGraphicFramePr>
          <p:cNvPr id="11" name="Table 10">
            <a:extLst>
              <a:ext uri="{FF2B5EF4-FFF2-40B4-BE49-F238E27FC236}">
                <a16:creationId xmlns:a16="http://schemas.microsoft.com/office/drawing/2014/main" id="{66946465-DFE9-9DBB-5370-820328186073}"/>
              </a:ext>
            </a:extLst>
          </p:cNvPr>
          <p:cNvGraphicFramePr>
            <a:graphicFrameLocks noGrp="1"/>
          </p:cNvGraphicFramePr>
          <p:nvPr>
            <p:extLst>
              <p:ext uri="{D42A27DB-BD31-4B8C-83A1-F6EECF244321}">
                <p14:modId xmlns:p14="http://schemas.microsoft.com/office/powerpoint/2010/main" val="3164468488"/>
              </p:ext>
            </p:extLst>
          </p:nvPr>
        </p:nvGraphicFramePr>
        <p:xfrm>
          <a:off x="4384961" y="3775405"/>
          <a:ext cx="3004130" cy="365760"/>
        </p:xfrm>
        <a:graphic>
          <a:graphicData uri="http://schemas.openxmlformats.org/drawingml/2006/table">
            <a:tbl>
              <a:tblPr/>
              <a:tblGrid>
                <a:gridCol w="3004130">
                  <a:extLst>
                    <a:ext uri="{9D8B030D-6E8A-4147-A177-3AD203B41FA5}">
                      <a16:colId xmlns:a16="http://schemas.microsoft.com/office/drawing/2014/main" val="3925952838"/>
                    </a:ext>
                  </a:extLst>
                </a:gridCol>
              </a:tblGrid>
              <a:tr h="246375">
                <a:tc>
                  <a:txBody>
                    <a:bodyPr/>
                    <a:lstStyle/>
                    <a:p>
                      <a:endParaRPr lang="en-US" dirty="0"/>
                    </a:p>
                  </a:txBody>
                  <a:tcPr>
                    <a:lnL w="19050" cmpd="sng">
                      <a:solidFill>
                        <a:srgbClr val="00B0F0"/>
                      </a:solidFill>
                      <a:prstDash val="solid"/>
                    </a:lnL>
                    <a:lnR w="19050" cmpd="sng">
                      <a:solidFill>
                        <a:srgbClr val="00B0F0"/>
                      </a:solidFill>
                      <a:prstDash val="solid"/>
                    </a:lnR>
                    <a:lnT w="19050" cmpd="sng">
                      <a:solidFill>
                        <a:srgbClr val="00B0F0"/>
                      </a:solidFill>
                      <a:prstDash val="solid"/>
                    </a:lnT>
                    <a:lnB w="19050" cmpd="sng">
                      <a:solidFill>
                        <a:srgbClr val="00B0F0"/>
                      </a:solidFill>
                      <a:prstDash val="solid"/>
                    </a:lnB>
                  </a:tcPr>
                </a:tc>
                <a:extLst>
                  <a:ext uri="{0D108BD9-81ED-4DB2-BD59-A6C34878D82A}">
                    <a16:rowId xmlns:a16="http://schemas.microsoft.com/office/drawing/2014/main" val="345338569"/>
                  </a:ext>
                </a:extLst>
              </a:tr>
            </a:tbl>
          </a:graphicData>
        </a:graphic>
      </p:graphicFrame>
      <p:graphicFrame>
        <p:nvGraphicFramePr>
          <p:cNvPr id="17" name="Table 16">
            <a:extLst>
              <a:ext uri="{FF2B5EF4-FFF2-40B4-BE49-F238E27FC236}">
                <a16:creationId xmlns:a16="http://schemas.microsoft.com/office/drawing/2014/main" id="{1BA1AEF6-0804-904E-A87C-9BD7D5DEB672}"/>
              </a:ext>
            </a:extLst>
          </p:cNvPr>
          <p:cNvGraphicFramePr>
            <a:graphicFrameLocks noGrp="1"/>
          </p:cNvGraphicFramePr>
          <p:nvPr>
            <p:extLst>
              <p:ext uri="{D42A27DB-BD31-4B8C-83A1-F6EECF244321}">
                <p14:modId xmlns:p14="http://schemas.microsoft.com/office/powerpoint/2010/main" val="3788188582"/>
              </p:ext>
            </p:extLst>
          </p:nvPr>
        </p:nvGraphicFramePr>
        <p:xfrm>
          <a:off x="4375725" y="3358063"/>
          <a:ext cx="3029526" cy="389107"/>
        </p:xfrm>
        <a:graphic>
          <a:graphicData uri="http://schemas.openxmlformats.org/drawingml/2006/table">
            <a:tbl>
              <a:tblPr/>
              <a:tblGrid>
                <a:gridCol w="3029526">
                  <a:extLst>
                    <a:ext uri="{9D8B030D-6E8A-4147-A177-3AD203B41FA5}">
                      <a16:colId xmlns:a16="http://schemas.microsoft.com/office/drawing/2014/main" val="741750157"/>
                    </a:ext>
                  </a:extLst>
                </a:gridCol>
              </a:tblGrid>
              <a:tr h="389107">
                <a:tc>
                  <a:txBody>
                    <a:bodyPr/>
                    <a:lstStyle/>
                    <a:p>
                      <a:endParaRPr lang="en-US" dirty="0"/>
                    </a:p>
                  </a:txBody>
                  <a:tcPr>
                    <a:lnL w="19050" cmpd="sng">
                      <a:solidFill>
                        <a:srgbClr val="FFC000"/>
                      </a:solidFill>
                      <a:prstDash val="solid"/>
                    </a:lnL>
                    <a:lnR w="19050" cmpd="sng">
                      <a:solidFill>
                        <a:srgbClr val="FFC000"/>
                      </a:solidFill>
                      <a:prstDash val="solid"/>
                    </a:lnR>
                    <a:lnT w="19050" cmpd="sng">
                      <a:solidFill>
                        <a:srgbClr val="FFC000"/>
                      </a:solidFill>
                      <a:prstDash val="solid"/>
                    </a:lnT>
                    <a:lnB w="19050" cmpd="sng">
                      <a:solidFill>
                        <a:srgbClr val="FFC000"/>
                      </a:solidFill>
                      <a:prstDash val="solid"/>
                    </a:lnB>
                  </a:tcPr>
                </a:tc>
                <a:extLst>
                  <a:ext uri="{0D108BD9-81ED-4DB2-BD59-A6C34878D82A}">
                    <a16:rowId xmlns:a16="http://schemas.microsoft.com/office/drawing/2014/main" val="152720710"/>
                  </a:ext>
                </a:extLst>
              </a:tr>
            </a:tbl>
          </a:graphicData>
        </a:graphic>
      </p:graphicFrame>
      <p:graphicFrame>
        <p:nvGraphicFramePr>
          <p:cNvPr id="18" name="Table 17">
            <a:extLst>
              <a:ext uri="{FF2B5EF4-FFF2-40B4-BE49-F238E27FC236}">
                <a16:creationId xmlns:a16="http://schemas.microsoft.com/office/drawing/2014/main" id="{902733EE-E018-D352-F8CC-16832AB420DE}"/>
              </a:ext>
            </a:extLst>
          </p:cNvPr>
          <p:cNvGraphicFramePr>
            <a:graphicFrameLocks noGrp="1"/>
          </p:cNvGraphicFramePr>
          <p:nvPr>
            <p:extLst>
              <p:ext uri="{D42A27DB-BD31-4B8C-83A1-F6EECF244321}">
                <p14:modId xmlns:p14="http://schemas.microsoft.com/office/powerpoint/2010/main" val="838150831"/>
              </p:ext>
            </p:extLst>
          </p:nvPr>
        </p:nvGraphicFramePr>
        <p:xfrm>
          <a:off x="8372764" y="3967816"/>
          <a:ext cx="3029526" cy="389107"/>
        </p:xfrm>
        <a:graphic>
          <a:graphicData uri="http://schemas.openxmlformats.org/drawingml/2006/table">
            <a:tbl>
              <a:tblPr/>
              <a:tblGrid>
                <a:gridCol w="3029526">
                  <a:extLst>
                    <a:ext uri="{9D8B030D-6E8A-4147-A177-3AD203B41FA5}">
                      <a16:colId xmlns:a16="http://schemas.microsoft.com/office/drawing/2014/main" val="741750157"/>
                    </a:ext>
                  </a:extLst>
                </a:gridCol>
              </a:tblGrid>
              <a:tr h="389107">
                <a:tc>
                  <a:txBody>
                    <a:bodyPr/>
                    <a:lstStyle/>
                    <a:p>
                      <a:endParaRPr lang="en-US" dirty="0"/>
                    </a:p>
                  </a:txBody>
                  <a:tcPr>
                    <a:lnL w="19050" cmpd="sng">
                      <a:solidFill>
                        <a:srgbClr val="FFC000"/>
                      </a:solidFill>
                      <a:prstDash val="solid"/>
                    </a:lnL>
                    <a:lnR w="19050" cmpd="sng">
                      <a:solidFill>
                        <a:srgbClr val="FFC000"/>
                      </a:solidFill>
                      <a:prstDash val="solid"/>
                    </a:lnR>
                    <a:lnT w="19050" cmpd="sng">
                      <a:solidFill>
                        <a:srgbClr val="FFC000"/>
                      </a:solidFill>
                      <a:prstDash val="solid"/>
                    </a:lnT>
                    <a:lnB w="19050" cmpd="sng">
                      <a:solidFill>
                        <a:srgbClr val="FFC000"/>
                      </a:solidFill>
                      <a:prstDash val="solid"/>
                    </a:lnB>
                  </a:tcPr>
                </a:tc>
                <a:extLst>
                  <a:ext uri="{0D108BD9-81ED-4DB2-BD59-A6C34878D82A}">
                    <a16:rowId xmlns:a16="http://schemas.microsoft.com/office/drawing/2014/main" val="152720710"/>
                  </a:ext>
                </a:extLst>
              </a:tr>
            </a:tbl>
          </a:graphicData>
        </a:graphic>
      </p:graphicFrame>
      <p:graphicFrame>
        <p:nvGraphicFramePr>
          <p:cNvPr id="19" name="Table 18">
            <a:extLst>
              <a:ext uri="{FF2B5EF4-FFF2-40B4-BE49-F238E27FC236}">
                <a16:creationId xmlns:a16="http://schemas.microsoft.com/office/drawing/2014/main" id="{12C46B9B-2E46-B61B-E1B1-215CB113A825}"/>
              </a:ext>
            </a:extLst>
          </p:cNvPr>
          <p:cNvGraphicFramePr>
            <a:graphicFrameLocks noGrp="1"/>
          </p:cNvGraphicFramePr>
          <p:nvPr>
            <p:extLst>
              <p:ext uri="{D42A27DB-BD31-4B8C-83A1-F6EECF244321}">
                <p14:modId xmlns:p14="http://schemas.microsoft.com/office/powerpoint/2010/main" val="2763724369"/>
              </p:ext>
            </p:extLst>
          </p:nvPr>
        </p:nvGraphicFramePr>
        <p:xfrm>
          <a:off x="4384961" y="2180158"/>
          <a:ext cx="3020290" cy="365760"/>
        </p:xfrm>
        <a:graphic>
          <a:graphicData uri="http://schemas.openxmlformats.org/drawingml/2006/table">
            <a:tbl>
              <a:tblPr/>
              <a:tblGrid>
                <a:gridCol w="3020290">
                  <a:extLst>
                    <a:ext uri="{9D8B030D-6E8A-4147-A177-3AD203B41FA5}">
                      <a16:colId xmlns:a16="http://schemas.microsoft.com/office/drawing/2014/main" val="3059102607"/>
                    </a:ext>
                  </a:extLst>
                </a:gridCol>
              </a:tblGrid>
              <a:tr h="350196">
                <a:tc>
                  <a:txBody>
                    <a:bodyPr/>
                    <a:lstStyle/>
                    <a:p>
                      <a:endParaRPr lang="en-US" dirty="0"/>
                    </a:p>
                  </a:txBody>
                  <a:tcPr>
                    <a:lnL w="19050" cmpd="sng">
                      <a:solidFill>
                        <a:srgbClr val="C00000"/>
                      </a:solidFill>
                      <a:prstDash val="solid"/>
                    </a:lnL>
                    <a:lnR w="19050" cmpd="sng">
                      <a:solidFill>
                        <a:srgbClr val="C00000"/>
                      </a:solidFill>
                      <a:prstDash val="solid"/>
                    </a:lnR>
                    <a:lnT w="19050" cmpd="sng">
                      <a:solidFill>
                        <a:srgbClr val="C00000"/>
                      </a:solidFill>
                      <a:prstDash val="solid"/>
                    </a:lnT>
                    <a:lnB w="19050" cmpd="sng">
                      <a:solidFill>
                        <a:srgbClr val="C00000"/>
                      </a:solidFill>
                      <a:prstDash val="solid"/>
                    </a:lnB>
                  </a:tcPr>
                </a:tc>
                <a:extLst>
                  <a:ext uri="{0D108BD9-81ED-4DB2-BD59-A6C34878D82A}">
                    <a16:rowId xmlns:a16="http://schemas.microsoft.com/office/drawing/2014/main" val="961834219"/>
                  </a:ext>
                </a:extLst>
              </a:tr>
            </a:tbl>
          </a:graphicData>
        </a:graphic>
      </p:graphicFrame>
    </p:spTree>
    <p:extLst>
      <p:ext uri="{BB962C8B-B14F-4D97-AF65-F5344CB8AC3E}">
        <p14:creationId xmlns:p14="http://schemas.microsoft.com/office/powerpoint/2010/main" val="614975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arn(inVertical)">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arn(inVertical)">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barn(inVertical)">
                                      <p:cBhvr>
                                        <p:cTn id="4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Example of Star Schema with Sample Data</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graphicFrame>
        <p:nvGraphicFramePr>
          <p:cNvPr id="16" name="Table 15"/>
          <p:cNvGraphicFramePr>
            <a:graphicFrameLocks noGrp="1"/>
          </p:cNvGraphicFramePr>
          <p:nvPr>
            <p:extLst>
              <p:ext uri="{D42A27DB-BD31-4B8C-83A1-F6EECF244321}">
                <p14:modId xmlns:p14="http://schemas.microsoft.com/office/powerpoint/2010/main" val="1920490285"/>
              </p:ext>
            </p:extLst>
          </p:nvPr>
        </p:nvGraphicFramePr>
        <p:xfrm>
          <a:off x="1032754" y="2794014"/>
          <a:ext cx="9627137" cy="1112520"/>
        </p:xfrm>
        <a:graphic>
          <a:graphicData uri="http://schemas.openxmlformats.org/drawingml/2006/table">
            <a:tbl>
              <a:tblPr firstRow="1" bandRow="1">
                <a:tableStyleId>{5C22544A-7EE6-4342-B048-85BDC9FD1C3A}</a:tableStyleId>
              </a:tblPr>
              <a:tblGrid>
                <a:gridCol w="1074945">
                  <a:extLst>
                    <a:ext uri="{9D8B030D-6E8A-4147-A177-3AD203B41FA5}">
                      <a16:colId xmlns:a16="http://schemas.microsoft.com/office/drawing/2014/main" val="1069273194"/>
                    </a:ext>
                  </a:extLst>
                </a:gridCol>
                <a:gridCol w="1281510">
                  <a:extLst>
                    <a:ext uri="{9D8B030D-6E8A-4147-A177-3AD203B41FA5}">
                      <a16:colId xmlns:a16="http://schemas.microsoft.com/office/drawing/2014/main" val="862968405"/>
                    </a:ext>
                  </a:extLst>
                </a:gridCol>
                <a:gridCol w="1446553">
                  <a:extLst>
                    <a:ext uri="{9D8B030D-6E8A-4147-A177-3AD203B41FA5}">
                      <a16:colId xmlns:a16="http://schemas.microsoft.com/office/drawing/2014/main" val="372238461"/>
                    </a:ext>
                  </a:extLst>
                </a:gridCol>
                <a:gridCol w="1029091">
                  <a:extLst>
                    <a:ext uri="{9D8B030D-6E8A-4147-A177-3AD203B41FA5}">
                      <a16:colId xmlns:a16="http://schemas.microsoft.com/office/drawing/2014/main" val="3023314519"/>
                    </a:ext>
                  </a:extLst>
                </a:gridCol>
                <a:gridCol w="1067925">
                  <a:extLst>
                    <a:ext uri="{9D8B030D-6E8A-4147-A177-3AD203B41FA5}">
                      <a16:colId xmlns:a16="http://schemas.microsoft.com/office/drawing/2014/main" val="3515334097"/>
                    </a:ext>
                  </a:extLst>
                </a:gridCol>
                <a:gridCol w="1563055">
                  <a:extLst>
                    <a:ext uri="{9D8B030D-6E8A-4147-A177-3AD203B41FA5}">
                      <a16:colId xmlns:a16="http://schemas.microsoft.com/office/drawing/2014/main" val="4245222960"/>
                    </a:ext>
                  </a:extLst>
                </a:gridCol>
                <a:gridCol w="2164058">
                  <a:extLst>
                    <a:ext uri="{9D8B030D-6E8A-4147-A177-3AD203B41FA5}">
                      <a16:colId xmlns:a16="http://schemas.microsoft.com/office/drawing/2014/main" val="4104067060"/>
                    </a:ext>
                  </a:extLst>
                </a:gridCol>
              </a:tblGrid>
              <a:tr h="370840">
                <a:tc>
                  <a:txBody>
                    <a:bodyPr/>
                    <a:lstStyle/>
                    <a:p>
                      <a:r>
                        <a:rPr lang="en-US" sz="1200">
                          <a:effectLst/>
                          <a:latin typeface="Poppins" panose="00000500000000000000" pitchFamily="2" charset="0"/>
                          <a:cs typeface="Poppins" panose="00000500000000000000" pitchFamily="2" charset="0"/>
                        </a:rPr>
                        <a:t>Sales_ID</a:t>
                      </a:r>
                    </a:p>
                  </a:txBody>
                  <a:tcPr marL="99060" marR="99060" anchor="ctr"/>
                </a:tc>
                <a:tc>
                  <a:txBody>
                    <a:bodyPr/>
                    <a:lstStyle/>
                    <a:p>
                      <a:r>
                        <a:rPr lang="en-US" sz="1200">
                          <a:effectLst/>
                          <a:latin typeface="Poppins" panose="00000500000000000000" pitchFamily="2" charset="0"/>
                          <a:cs typeface="Poppins" panose="00000500000000000000" pitchFamily="2" charset="0"/>
                        </a:rPr>
                        <a:t>Product_ID</a:t>
                      </a:r>
                    </a:p>
                  </a:txBody>
                  <a:tcPr marL="99060" marR="99060" anchor="ctr"/>
                </a:tc>
                <a:tc>
                  <a:txBody>
                    <a:bodyPr/>
                    <a:lstStyle/>
                    <a:p>
                      <a:r>
                        <a:rPr lang="en-US" sz="1200">
                          <a:effectLst/>
                          <a:latin typeface="Poppins" panose="00000500000000000000" pitchFamily="2" charset="0"/>
                          <a:cs typeface="Poppins" panose="00000500000000000000" pitchFamily="2" charset="0"/>
                        </a:rPr>
                        <a:t>Customer_ID</a:t>
                      </a:r>
                    </a:p>
                  </a:txBody>
                  <a:tcPr marL="99060" marR="99060" anchor="ctr"/>
                </a:tc>
                <a:tc>
                  <a:txBody>
                    <a:bodyPr/>
                    <a:lstStyle/>
                    <a:p>
                      <a:r>
                        <a:rPr lang="en-US" sz="1200">
                          <a:effectLst/>
                          <a:latin typeface="Poppins" panose="00000500000000000000" pitchFamily="2" charset="0"/>
                          <a:cs typeface="Poppins" panose="00000500000000000000" pitchFamily="2" charset="0"/>
                        </a:rPr>
                        <a:t>Store_ID</a:t>
                      </a:r>
                    </a:p>
                  </a:txBody>
                  <a:tcPr marL="99060" marR="99060" anchor="ctr"/>
                </a:tc>
                <a:tc>
                  <a:txBody>
                    <a:bodyPr/>
                    <a:lstStyle/>
                    <a:p>
                      <a:r>
                        <a:rPr lang="en-US" sz="1200">
                          <a:effectLst/>
                          <a:latin typeface="Poppins" panose="00000500000000000000" pitchFamily="2" charset="0"/>
                          <a:cs typeface="Poppins" panose="00000500000000000000" pitchFamily="2" charset="0"/>
                        </a:rPr>
                        <a:t>Date_ID</a:t>
                      </a:r>
                    </a:p>
                  </a:txBody>
                  <a:tcPr marL="99060" marR="99060" anchor="ctr"/>
                </a:tc>
                <a:tc>
                  <a:txBody>
                    <a:bodyPr/>
                    <a:lstStyle/>
                    <a:p>
                      <a:r>
                        <a:rPr lang="en-US" sz="1200" dirty="0" err="1">
                          <a:effectLst/>
                          <a:latin typeface="Poppins" panose="00000500000000000000" pitchFamily="2" charset="0"/>
                          <a:cs typeface="Poppins" panose="00000500000000000000" pitchFamily="2" charset="0"/>
                        </a:rPr>
                        <a:t>Quantity_Sold</a:t>
                      </a:r>
                      <a:endParaRPr lang="en-US" sz="1200" dirty="0">
                        <a:effectLst/>
                        <a:latin typeface="Poppins" panose="00000500000000000000" pitchFamily="2" charset="0"/>
                        <a:cs typeface="Poppins" panose="00000500000000000000" pitchFamily="2" charset="0"/>
                      </a:endParaRPr>
                    </a:p>
                  </a:txBody>
                  <a:tcPr marL="99060" marR="99060" anchor="ctr"/>
                </a:tc>
                <a:tc>
                  <a:txBody>
                    <a:bodyPr/>
                    <a:lstStyle/>
                    <a:p>
                      <a:r>
                        <a:rPr lang="en-US" sz="1200" dirty="0" err="1">
                          <a:effectLst/>
                          <a:latin typeface="Poppins" panose="00000500000000000000" pitchFamily="2" charset="0"/>
                          <a:cs typeface="Poppins" panose="00000500000000000000" pitchFamily="2" charset="0"/>
                        </a:rPr>
                        <a:t>Total_Sales_Amount</a:t>
                      </a:r>
                      <a:endParaRPr lang="en-US" sz="1200" dirty="0">
                        <a:effectLst/>
                        <a:latin typeface="Poppins" panose="00000500000000000000" pitchFamily="2" charset="0"/>
                        <a:cs typeface="Poppins" panose="00000500000000000000" pitchFamily="2" charset="0"/>
                      </a:endParaRPr>
                    </a:p>
                  </a:txBody>
                  <a:tcPr marL="99060" marR="99060" anchor="ctr"/>
                </a:tc>
                <a:extLst>
                  <a:ext uri="{0D108BD9-81ED-4DB2-BD59-A6C34878D82A}">
                    <a16:rowId xmlns:a16="http://schemas.microsoft.com/office/drawing/2014/main" val="2088139207"/>
                  </a:ext>
                </a:extLst>
              </a:tr>
              <a:tr h="370840">
                <a:tc>
                  <a:txBody>
                    <a:bodyPr/>
                    <a:lstStyle/>
                    <a:p>
                      <a:r>
                        <a:rPr lang="en-US" sz="1200">
                          <a:effectLst/>
                          <a:latin typeface="Poppins" panose="00000500000000000000" pitchFamily="2" charset="0"/>
                          <a:cs typeface="Poppins" panose="00000500000000000000" pitchFamily="2" charset="0"/>
                        </a:rPr>
                        <a:t>1</a:t>
                      </a:r>
                    </a:p>
                  </a:txBody>
                  <a:tcPr marL="99060" marR="99060" anchor="ctr"/>
                </a:tc>
                <a:tc>
                  <a:txBody>
                    <a:bodyPr/>
                    <a:lstStyle/>
                    <a:p>
                      <a:r>
                        <a:rPr lang="en-US" sz="1200">
                          <a:effectLst/>
                          <a:latin typeface="Poppins" panose="00000500000000000000" pitchFamily="2" charset="0"/>
                          <a:cs typeface="Poppins" panose="00000500000000000000" pitchFamily="2" charset="0"/>
                        </a:rPr>
                        <a:t>101</a:t>
                      </a:r>
                    </a:p>
                  </a:txBody>
                  <a:tcPr marL="99060" marR="99060" anchor="ctr"/>
                </a:tc>
                <a:tc>
                  <a:txBody>
                    <a:bodyPr/>
                    <a:lstStyle/>
                    <a:p>
                      <a:r>
                        <a:rPr lang="en-US" sz="1200">
                          <a:effectLst/>
                          <a:latin typeface="Poppins" panose="00000500000000000000" pitchFamily="2" charset="0"/>
                          <a:cs typeface="Poppins" panose="00000500000000000000" pitchFamily="2" charset="0"/>
                        </a:rPr>
                        <a:t>201</a:t>
                      </a:r>
                    </a:p>
                  </a:txBody>
                  <a:tcPr marL="99060" marR="99060" anchor="ctr"/>
                </a:tc>
                <a:tc>
                  <a:txBody>
                    <a:bodyPr/>
                    <a:lstStyle/>
                    <a:p>
                      <a:r>
                        <a:rPr lang="en-US" sz="1200">
                          <a:effectLst/>
                          <a:latin typeface="Poppins" panose="00000500000000000000" pitchFamily="2" charset="0"/>
                          <a:cs typeface="Poppins" panose="00000500000000000000" pitchFamily="2" charset="0"/>
                        </a:rPr>
                        <a:t>301</a:t>
                      </a:r>
                    </a:p>
                  </a:txBody>
                  <a:tcPr marL="99060" marR="99060" anchor="ctr"/>
                </a:tc>
                <a:tc>
                  <a:txBody>
                    <a:bodyPr/>
                    <a:lstStyle/>
                    <a:p>
                      <a:r>
                        <a:rPr lang="en-US" sz="1200">
                          <a:effectLst/>
                          <a:latin typeface="Poppins" panose="00000500000000000000" pitchFamily="2" charset="0"/>
                          <a:cs typeface="Poppins" panose="00000500000000000000" pitchFamily="2" charset="0"/>
                        </a:rPr>
                        <a:t>20241003</a:t>
                      </a:r>
                    </a:p>
                  </a:txBody>
                  <a:tcPr marL="99060" marR="99060" anchor="ctr"/>
                </a:tc>
                <a:tc>
                  <a:txBody>
                    <a:bodyPr/>
                    <a:lstStyle/>
                    <a:p>
                      <a:r>
                        <a:rPr lang="en-US" sz="1200">
                          <a:effectLst/>
                          <a:latin typeface="Poppins" panose="00000500000000000000" pitchFamily="2" charset="0"/>
                          <a:cs typeface="Poppins" panose="00000500000000000000" pitchFamily="2" charset="0"/>
                        </a:rPr>
                        <a:t>5</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1,750,000/=</a:t>
                      </a:r>
                    </a:p>
                  </a:txBody>
                  <a:tcPr marL="99060" marR="99060" anchor="ctr"/>
                </a:tc>
                <a:extLst>
                  <a:ext uri="{0D108BD9-81ED-4DB2-BD59-A6C34878D82A}">
                    <a16:rowId xmlns:a16="http://schemas.microsoft.com/office/drawing/2014/main" val="2407976231"/>
                  </a:ext>
                </a:extLst>
              </a:tr>
              <a:tr h="370840">
                <a:tc>
                  <a:txBody>
                    <a:bodyPr/>
                    <a:lstStyle/>
                    <a:p>
                      <a:r>
                        <a:rPr lang="en-US" sz="1200">
                          <a:effectLst/>
                          <a:latin typeface="Poppins" panose="00000500000000000000" pitchFamily="2" charset="0"/>
                          <a:cs typeface="Poppins" panose="00000500000000000000" pitchFamily="2" charset="0"/>
                        </a:rPr>
                        <a:t>2</a:t>
                      </a:r>
                    </a:p>
                  </a:txBody>
                  <a:tcPr marL="99060" marR="99060" anchor="ctr"/>
                </a:tc>
                <a:tc>
                  <a:txBody>
                    <a:bodyPr/>
                    <a:lstStyle/>
                    <a:p>
                      <a:r>
                        <a:rPr lang="en-US" sz="1200">
                          <a:effectLst/>
                          <a:latin typeface="Poppins" panose="00000500000000000000" pitchFamily="2" charset="0"/>
                          <a:cs typeface="Poppins" panose="00000500000000000000" pitchFamily="2" charset="0"/>
                        </a:rPr>
                        <a:t>102</a:t>
                      </a:r>
                    </a:p>
                  </a:txBody>
                  <a:tcPr marL="99060" marR="99060" anchor="ctr"/>
                </a:tc>
                <a:tc>
                  <a:txBody>
                    <a:bodyPr/>
                    <a:lstStyle/>
                    <a:p>
                      <a:r>
                        <a:rPr lang="en-US" sz="1200">
                          <a:effectLst/>
                          <a:latin typeface="Poppins" panose="00000500000000000000" pitchFamily="2" charset="0"/>
                          <a:cs typeface="Poppins" panose="00000500000000000000" pitchFamily="2" charset="0"/>
                        </a:rPr>
                        <a:t>202</a:t>
                      </a:r>
                    </a:p>
                  </a:txBody>
                  <a:tcPr marL="99060" marR="99060" anchor="ctr"/>
                </a:tc>
                <a:tc>
                  <a:txBody>
                    <a:bodyPr/>
                    <a:lstStyle/>
                    <a:p>
                      <a:r>
                        <a:rPr lang="en-US" sz="1200">
                          <a:effectLst/>
                          <a:latin typeface="Poppins" panose="00000500000000000000" pitchFamily="2" charset="0"/>
                          <a:cs typeface="Poppins" panose="00000500000000000000" pitchFamily="2" charset="0"/>
                        </a:rPr>
                        <a:t>302</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20241003</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3</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1,800,000/=</a:t>
                      </a:r>
                    </a:p>
                  </a:txBody>
                  <a:tcPr marL="99060" marR="99060" anchor="ctr"/>
                </a:tc>
                <a:extLst>
                  <a:ext uri="{0D108BD9-81ED-4DB2-BD59-A6C34878D82A}">
                    <a16:rowId xmlns:a16="http://schemas.microsoft.com/office/drawing/2014/main" val="1758274472"/>
                  </a:ext>
                </a:extLst>
              </a:tr>
            </a:tbl>
          </a:graphicData>
        </a:graphic>
      </p:graphicFrame>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graphicFrame>
        <p:nvGraphicFramePr>
          <p:cNvPr id="7" name="Table 6"/>
          <p:cNvGraphicFramePr>
            <a:graphicFrameLocks noGrp="1"/>
          </p:cNvGraphicFramePr>
          <p:nvPr>
            <p:extLst>
              <p:ext uri="{D42A27DB-BD31-4B8C-83A1-F6EECF244321}">
                <p14:modId xmlns:p14="http://schemas.microsoft.com/office/powerpoint/2010/main" val="2059179789"/>
              </p:ext>
            </p:extLst>
          </p:nvPr>
        </p:nvGraphicFramePr>
        <p:xfrm>
          <a:off x="103310" y="1076951"/>
          <a:ext cx="5144964" cy="1112520"/>
        </p:xfrm>
        <a:graphic>
          <a:graphicData uri="http://schemas.openxmlformats.org/drawingml/2006/table">
            <a:tbl>
              <a:tblPr firstRow="1" bandRow="1">
                <a:tableStyleId>{5C22544A-7EE6-4342-B048-85BDC9FD1C3A}</a:tableStyleId>
              </a:tblPr>
              <a:tblGrid>
                <a:gridCol w="1087315">
                  <a:extLst>
                    <a:ext uri="{9D8B030D-6E8A-4147-A177-3AD203B41FA5}">
                      <a16:colId xmlns:a16="http://schemas.microsoft.com/office/drawing/2014/main" val="1069273194"/>
                    </a:ext>
                  </a:extLst>
                </a:gridCol>
                <a:gridCol w="1202379">
                  <a:extLst>
                    <a:ext uri="{9D8B030D-6E8A-4147-A177-3AD203B41FA5}">
                      <a16:colId xmlns:a16="http://schemas.microsoft.com/office/drawing/2014/main" val="862968405"/>
                    </a:ext>
                  </a:extLst>
                </a:gridCol>
                <a:gridCol w="1089498">
                  <a:extLst>
                    <a:ext uri="{9D8B030D-6E8A-4147-A177-3AD203B41FA5}">
                      <a16:colId xmlns:a16="http://schemas.microsoft.com/office/drawing/2014/main" val="372238461"/>
                    </a:ext>
                  </a:extLst>
                </a:gridCol>
                <a:gridCol w="768485">
                  <a:extLst>
                    <a:ext uri="{9D8B030D-6E8A-4147-A177-3AD203B41FA5}">
                      <a16:colId xmlns:a16="http://schemas.microsoft.com/office/drawing/2014/main" val="3023314519"/>
                    </a:ext>
                  </a:extLst>
                </a:gridCol>
                <a:gridCol w="997287">
                  <a:extLst>
                    <a:ext uri="{9D8B030D-6E8A-4147-A177-3AD203B41FA5}">
                      <a16:colId xmlns:a16="http://schemas.microsoft.com/office/drawing/2014/main" val="3515334097"/>
                    </a:ext>
                  </a:extLst>
                </a:gridCol>
              </a:tblGrid>
              <a:tr h="370840">
                <a:tc>
                  <a:txBody>
                    <a:bodyPr/>
                    <a:lstStyle/>
                    <a:p>
                      <a:r>
                        <a:rPr lang="en-US" sz="1200">
                          <a:effectLst/>
                          <a:latin typeface="Poppins" panose="00000500000000000000" pitchFamily="2" charset="0"/>
                          <a:cs typeface="Poppins" panose="00000500000000000000" pitchFamily="2" charset="0"/>
                        </a:rPr>
                        <a:t>Product_ID</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Name</a:t>
                      </a:r>
                    </a:p>
                  </a:txBody>
                  <a:tcPr marL="99060" marR="99060" anchor="ctr"/>
                </a:tc>
                <a:tc>
                  <a:txBody>
                    <a:bodyPr/>
                    <a:lstStyle/>
                    <a:p>
                      <a:r>
                        <a:rPr lang="en-US" sz="1200">
                          <a:effectLst/>
                          <a:latin typeface="Poppins" panose="00000500000000000000" pitchFamily="2" charset="0"/>
                          <a:cs typeface="Poppins" panose="00000500000000000000" pitchFamily="2" charset="0"/>
                        </a:rPr>
                        <a:t>Category</a:t>
                      </a:r>
                    </a:p>
                  </a:txBody>
                  <a:tcPr marL="99060" marR="99060" anchor="ctr"/>
                </a:tc>
                <a:tc>
                  <a:txBody>
                    <a:bodyPr/>
                    <a:lstStyle/>
                    <a:p>
                      <a:r>
                        <a:rPr lang="en-US" sz="1200">
                          <a:effectLst/>
                          <a:latin typeface="Poppins" panose="00000500000000000000" pitchFamily="2" charset="0"/>
                          <a:cs typeface="Poppins" panose="00000500000000000000" pitchFamily="2" charset="0"/>
                        </a:rPr>
                        <a:t>Brand</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Price</a:t>
                      </a:r>
                    </a:p>
                  </a:txBody>
                  <a:tcPr marL="99060" marR="99060" anchor="ctr"/>
                </a:tc>
                <a:extLst>
                  <a:ext uri="{0D108BD9-81ED-4DB2-BD59-A6C34878D82A}">
                    <a16:rowId xmlns:a16="http://schemas.microsoft.com/office/drawing/2014/main" val="2088139207"/>
                  </a:ext>
                </a:extLst>
              </a:tr>
              <a:tr h="370840">
                <a:tc>
                  <a:txBody>
                    <a:bodyPr/>
                    <a:lstStyle/>
                    <a:p>
                      <a:r>
                        <a:rPr lang="en-US" sz="1200">
                          <a:effectLst/>
                          <a:latin typeface="Poppins" panose="00000500000000000000" pitchFamily="2" charset="0"/>
                          <a:cs typeface="Poppins" panose="00000500000000000000" pitchFamily="2" charset="0"/>
                        </a:rPr>
                        <a:t>101</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Phone</a:t>
                      </a:r>
                    </a:p>
                  </a:txBody>
                  <a:tcPr marL="99060" marR="99060" anchor="ctr"/>
                </a:tc>
                <a:tc>
                  <a:txBody>
                    <a:bodyPr/>
                    <a:lstStyle/>
                    <a:p>
                      <a:r>
                        <a:rPr lang="en-US" sz="1200">
                          <a:effectLst/>
                          <a:latin typeface="Poppins" panose="00000500000000000000" pitchFamily="2" charset="0"/>
                          <a:cs typeface="Poppins" panose="00000500000000000000" pitchFamily="2" charset="0"/>
                        </a:rPr>
                        <a:t>Gadgets</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Techno</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350,000/=</a:t>
                      </a:r>
                    </a:p>
                  </a:txBody>
                  <a:tcPr marL="99060" marR="99060" anchor="ctr"/>
                </a:tc>
                <a:extLst>
                  <a:ext uri="{0D108BD9-81ED-4DB2-BD59-A6C34878D82A}">
                    <a16:rowId xmlns:a16="http://schemas.microsoft.com/office/drawing/2014/main" val="2407976231"/>
                  </a:ext>
                </a:extLst>
              </a:tr>
              <a:tr h="370840">
                <a:tc>
                  <a:txBody>
                    <a:bodyPr/>
                    <a:lstStyle/>
                    <a:p>
                      <a:r>
                        <a:rPr lang="en-US" sz="1200" dirty="0">
                          <a:effectLst/>
                          <a:latin typeface="Poppins" panose="00000500000000000000" pitchFamily="2" charset="0"/>
                          <a:cs typeface="Poppins" panose="00000500000000000000" pitchFamily="2" charset="0"/>
                        </a:rPr>
                        <a:t>102</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Laptop</a:t>
                      </a:r>
                    </a:p>
                  </a:txBody>
                  <a:tcPr marL="99060" marR="99060" anchor="ctr"/>
                </a:tc>
                <a:tc>
                  <a:txBody>
                    <a:bodyPr/>
                    <a:lstStyle/>
                    <a:p>
                      <a:r>
                        <a:rPr lang="en-US" sz="1200">
                          <a:effectLst/>
                          <a:latin typeface="Poppins" panose="00000500000000000000" pitchFamily="2" charset="0"/>
                          <a:cs typeface="Poppins" panose="00000500000000000000" pitchFamily="2" charset="0"/>
                        </a:rPr>
                        <a:t>Gadgets</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HP</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600,000/=</a:t>
                      </a:r>
                    </a:p>
                  </a:txBody>
                  <a:tcPr marL="99060" marR="99060" anchor="ctr"/>
                </a:tc>
                <a:extLst>
                  <a:ext uri="{0D108BD9-81ED-4DB2-BD59-A6C34878D82A}">
                    <a16:rowId xmlns:a16="http://schemas.microsoft.com/office/drawing/2014/main" val="175827447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561340212"/>
              </p:ext>
            </p:extLst>
          </p:nvPr>
        </p:nvGraphicFramePr>
        <p:xfrm>
          <a:off x="87204" y="4447236"/>
          <a:ext cx="7071618" cy="1112520"/>
        </p:xfrm>
        <a:graphic>
          <a:graphicData uri="http://schemas.openxmlformats.org/drawingml/2006/table">
            <a:tbl>
              <a:tblPr firstRow="1" bandRow="1">
                <a:tableStyleId>{5C22544A-7EE6-4342-B048-85BDC9FD1C3A}</a:tableStyleId>
              </a:tblPr>
              <a:tblGrid>
                <a:gridCol w="1274668">
                  <a:extLst>
                    <a:ext uri="{9D8B030D-6E8A-4147-A177-3AD203B41FA5}">
                      <a16:colId xmlns:a16="http://schemas.microsoft.com/office/drawing/2014/main" val="1069273194"/>
                    </a:ext>
                  </a:extLst>
                </a:gridCol>
                <a:gridCol w="1293779">
                  <a:extLst>
                    <a:ext uri="{9D8B030D-6E8A-4147-A177-3AD203B41FA5}">
                      <a16:colId xmlns:a16="http://schemas.microsoft.com/office/drawing/2014/main" val="862968405"/>
                    </a:ext>
                  </a:extLst>
                </a:gridCol>
                <a:gridCol w="1702340">
                  <a:extLst>
                    <a:ext uri="{9D8B030D-6E8A-4147-A177-3AD203B41FA5}">
                      <a16:colId xmlns:a16="http://schemas.microsoft.com/office/drawing/2014/main" val="372238461"/>
                    </a:ext>
                  </a:extLst>
                </a:gridCol>
                <a:gridCol w="982494">
                  <a:extLst>
                    <a:ext uri="{9D8B030D-6E8A-4147-A177-3AD203B41FA5}">
                      <a16:colId xmlns:a16="http://schemas.microsoft.com/office/drawing/2014/main" val="3023314519"/>
                    </a:ext>
                  </a:extLst>
                </a:gridCol>
                <a:gridCol w="1818337">
                  <a:extLst>
                    <a:ext uri="{9D8B030D-6E8A-4147-A177-3AD203B41FA5}">
                      <a16:colId xmlns:a16="http://schemas.microsoft.com/office/drawing/2014/main" val="3515334097"/>
                    </a:ext>
                  </a:extLst>
                </a:gridCol>
              </a:tblGrid>
              <a:tr h="370840">
                <a:tc>
                  <a:txBody>
                    <a:bodyPr/>
                    <a:lstStyle/>
                    <a:p>
                      <a:r>
                        <a:rPr lang="en-US" sz="1200" dirty="0" err="1">
                          <a:effectLst/>
                          <a:latin typeface="Poppins" panose="00000500000000000000" pitchFamily="2" charset="0"/>
                          <a:cs typeface="Poppins" panose="00000500000000000000" pitchFamily="2" charset="0"/>
                        </a:rPr>
                        <a:t>Customer_ID</a:t>
                      </a:r>
                      <a:endParaRPr lang="en-US" sz="1200" dirty="0">
                        <a:effectLst/>
                        <a:latin typeface="Poppins" panose="00000500000000000000" pitchFamily="2" charset="0"/>
                        <a:cs typeface="Poppins" panose="00000500000000000000" pitchFamily="2" charset="0"/>
                      </a:endParaRPr>
                    </a:p>
                  </a:txBody>
                  <a:tcPr marL="99060" marR="99060" anchor="ctr"/>
                </a:tc>
                <a:tc>
                  <a:txBody>
                    <a:bodyPr/>
                    <a:lstStyle/>
                    <a:p>
                      <a:r>
                        <a:rPr lang="en-US" sz="1200" dirty="0">
                          <a:effectLst/>
                          <a:latin typeface="Poppins" panose="00000500000000000000" pitchFamily="2" charset="0"/>
                          <a:cs typeface="Poppins" panose="00000500000000000000" pitchFamily="2" charset="0"/>
                        </a:rPr>
                        <a:t>Name</a:t>
                      </a:r>
                    </a:p>
                  </a:txBody>
                  <a:tcPr marL="99060" marR="99060" anchor="ctr"/>
                </a:tc>
                <a:tc>
                  <a:txBody>
                    <a:bodyPr/>
                    <a:lstStyle/>
                    <a:p>
                      <a:r>
                        <a:rPr lang="en-US" sz="1200">
                          <a:effectLst/>
                          <a:latin typeface="Poppins" panose="00000500000000000000" pitchFamily="2" charset="0"/>
                          <a:cs typeface="Poppins" panose="00000500000000000000" pitchFamily="2" charset="0"/>
                        </a:rPr>
                        <a:t>Email</a:t>
                      </a:r>
                    </a:p>
                  </a:txBody>
                  <a:tcPr marL="99060" marR="99060" anchor="ctr"/>
                </a:tc>
                <a:tc>
                  <a:txBody>
                    <a:bodyPr/>
                    <a:lstStyle/>
                    <a:p>
                      <a:r>
                        <a:rPr lang="en-US" sz="1200">
                          <a:effectLst/>
                          <a:latin typeface="Poppins" panose="00000500000000000000" pitchFamily="2" charset="0"/>
                          <a:cs typeface="Poppins" panose="00000500000000000000" pitchFamily="2" charset="0"/>
                        </a:rPr>
                        <a:t>Phone</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Location</a:t>
                      </a:r>
                    </a:p>
                  </a:txBody>
                  <a:tcPr marL="99060" marR="99060" anchor="ctr"/>
                </a:tc>
                <a:extLst>
                  <a:ext uri="{0D108BD9-81ED-4DB2-BD59-A6C34878D82A}">
                    <a16:rowId xmlns:a16="http://schemas.microsoft.com/office/drawing/2014/main" val="2088139207"/>
                  </a:ext>
                </a:extLst>
              </a:tr>
              <a:tr h="370840">
                <a:tc>
                  <a:txBody>
                    <a:bodyPr/>
                    <a:lstStyle/>
                    <a:p>
                      <a:r>
                        <a:rPr lang="en-US" sz="1200">
                          <a:effectLst/>
                          <a:latin typeface="Poppins" panose="00000500000000000000" pitchFamily="2" charset="0"/>
                          <a:cs typeface="Poppins" panose="00000500000000000000" pitchFamily="2" charset="0"/>
                        </a:rPr>
                        <a:t>201</a:t>
                      </a:r>
                    </a:p>
                  </a:txBody>
                  <a:tcPr marL="99060" marR="99060" anchor="ctr"/>
                </a:tc>
                <a:tc>
                  <a:txBody>
                    <a:bodyPr/>
                    <a:lstStyle/>
                    <a:p>
                      <a:r>
                        <a:rPr lang="en-US" sz="1200" dirty="0" err="1">
                          <a:effectLst/>
                          <a:latin typeface="Poppins" panose="00000500000000000000" pitchFamily="2" charset="0"/>
                          <a:cs typeface="Poppins" panose="00000500000000000000" pitchFamily="2" charset="0"/>
                        </a:rPr>
                        <a:t>Opoka</a:t>
                      </a:r>
                      <a:r>
                        <a:rPr lang="en-US" sz="1200" dirty="0">
                          <a:effectLst/>
                          <a:latin typeface="Poppins" panose="00000500000000000000" pitchFamily="2" charset="0"/>
                          <a:cs typeface="Poppins" panose="00000500000000000000" pitchFamily="2" charset="0"/>
                        </a:rPr>
                        <a:t> John</a:t>
                      </a:r>
                    </a:p>
                  </a:txBody>
                  <a:tcPr marL="99060" marR="99060" anchor="ctr"/>
                </a:tc>
                <a:tc>
                  <a:txBody>
                    <a:bodyPr/>
                    <a:lstStyle/>
                    <a:p>
                      <a:r>
                        <a:rPr lang="en-US" sz="1200" u="none" strike="noStrike" dirty="0">
                          <a:effectLst/>
                          <a:latin typeface="Poppins" panose="00000500000000000000" pitchFamily="2" charset="0"/>
                          <a:cs typeface="Poppins" panose="00000500000000000000" pitchFamily="2" charset="0"/>
                        </a:rPr>
                        <a:t>opoka@gmail.com</a:t>
                      </a:r>
                      <a:endParaRPr lang="en-US" sz="1200" dirty="0">
                        <a:effectLst/>
                        <a:latin typeface="Poppins" panose="00000500000000000000" pitchFamily="2" charset="0"/>
                        <a:cs typeface="Poppins" panose="00000500000000000000" pitchFamily="2" charset="0"/>
                      </a:endParaRPr>
                    </a:p>
                  </a:txBody>
                  <a:tcPr marL="99060" marR="99060" anchor="ctr"/>
                </a:tc>
                <a:tc>
                  <a:txBody>
                    <a:bodyPr/>
                    <a:lstStyle/>
                    <a:p>
                      <a:r>
                        <a:rPr lang="en-US" sz="1200">
                          <a:effectLst/>
                          <a:latin typeface="Poppins" panose="00000500000000000000" pitchFamily="2" charset="0"/>
                          <a:cs typeface="Poppins" panose="00000500000000000000" pitchFamily="2" charset="0"/>
                        </a:rPr>
                        <a:t>555-1234</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Kampala Road</a:t>
                      </a:r>
                    </a:p>
                  </a:txBody>
                  <a:tcPr marL="99060" marR="99060" anchor="ctr"/>
                </a:tc>
                <a:extLst>
                  <a:ext uri="{0D108BD9-81ED-4DB2-BD59-A6C34878D82A}">
                    <a16:rowId xmlns:a16="http://schemas.microsoft.com/office/drawing/2014/main" val="2407976231"/>
                  </a:ext>
                </a:extLst>
              </a:tr>
              <a:tr h="370840">
                <a:tc>
                  <a:txBody>
                    <a:bodyPr/>
                    <a:lstStyle/>
                    <a:p>
                      <a:r>
                        <a:rPr lang="en-US" sz="1200" dirty="0">
                          <a:effectLst/>
                          <a:latin typeface="Poppins" panose="00000500000000000000" pitchFamily="2" charset="0"/>
                          <a:cs typeface="Poppins" panose="00000500000000000000" pitchFamily="2" charset="0"/>
                        </a:rPr>
                        <a:t>202</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James Oromo</a:t>
                      </a:r>
                    </a:p>
                  </a:txBody>
                  <a:tcPr marL="99060" marR="99060" anchor="ctr"/>
                </a:tc>
                <a:tc>
                  <a:txBody>
                    <a:bodyPr/>
                    <a:lstStyle/>
                    <a:p>
                      <a:r>
                        <a:rPr lang="en-US" sz="1200" u="none" strike="noStrike" dirty="0">
                          <a:effectLst/>
                          <a:latin typeface="Poppins" panose="00000500000000000000" pitchFamily="2" charset="0"/>
                          <a:cs typeface="Poppins" panose="00000500000000000000" pitchFamily="2" charset="0"/>
                        </a:rPr>
                        <a:t>oromo@gmail.com</a:t>
                      </a:r>
                      <a:endParaRPr lang="en-US" sz="1200" dirty="0">
                        <a:effectLst/>
                        <a:latin typeface="Poppins" panose="00000500000000000000" pitchFamily="2" charset="0"/>
                        <a:cs typeface="Poppins" panose="00000500000000000000" pitchFamily="2" charset="0"/>
                      </a:endParaRPr>
                    </a:p>
                  </a:txBody>
                  <a:tcPr marL="99060" marR="99060" anchor="ctr"/>
                </a:tc>
                <a:tc>
                  <a:txBody>
                    <a:bodyPr/>
                    <a:lstStyle/>
                    <a:p>
                      <a:r>
                        <a:rPr lang="en-US" sz="1200">
                          <a:effectLst/>
                          <a:latin typeface="Poppins" panose="00000500000000000000" pitchFamily="2" charset="0"/>
                          <a:cs typeface="Poppins" panose="00000500000000000000" pitchFamily="2" charset="0"/>
                        </a:rPr>
                        <a:t>555-5678</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Jinja Road</a:t>
                      </a:r>
                    </a:p>
                  </a:txBody>
                  <a:tcPr marL="99060" marR="99060" anchor="ctr"/>
                </a:tc>
                <a:extLst>
                  <a:ext uri="{0D108BD9-81ED-4DB2-BD59-A6C34878D82A}">
                    <a16:rowId xmlns:a16="http://schemas.microsoft.com/office/drawing/2014/main" val="1758274472"/>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052655656"/>
              </p:ext>
            </p:extLst>
          </p:nvPr>
        </p:nvGraphicFramePr>
        <p:xfrm>
          <a:off x="7311263" y="4421790"/>
          <a:ext cx="4333875" cy="1088325"/>
        </p:xfrm>
        <a:graphic>
          <a:graphicData uri="http://schemas.openxmlformats.org/drawingml/2006/table">
            <a:tbl>
              <a:tblPr firstRow="1" bandRow="1">
                <a:tableStyleId>{5C22544A-7EE6-4342-B048-85BDC9FD1C3A}</a:tableStyleId>
              </a:tblPr>
              <a:tblGrid>
                <a:gridCol w="914400">
                  <a:extLst>
                    <a:ext uri="{9D8B030D-6E8A-4147-A177-3AD203B41FA5}">
                      <a16:colId xmlns:a16="http://schemas.microsoft.com/office/drawing/2014/main" val="1069273194"/>
                    </a:ext>
                  </a:extLst>
                </a:gridCol>
                <a:gridCol w="1200150">
                  <a:extLst>
                    <a:ext uri="{9D8B030D-6E8A-4147-A177-3AD203B41FA5}">
                      <a16:colId xmlns:a16="http://schemas.microsoft.com/office/drawing/2014/main" val="862968405"/>
                    </a:ext>
                  </a:extLst>
                </a:gridCol>
                <a:gridCol w="1133475">
                  <a:extLst>
                    <a:ext uri="{9D8B030D-6E8A-4147-A177-3AD203B41FA5}">
                      <a16:colId xmlns:a16="http://schemas.microsoft.com/office/drawing/2014/main" val="372238461"/>
                    </a:ext>
                  </a:extLst>
                </a:gridCol>
                <a:gridCol w="1085850">
                  <a:extLst>
                    <a:ext uri="{9D8B030D-6E8A-4147-A177-3AD203B41FA5}">
                      <a16:colId xmlns:a16="http://schemas.microsoft.com/office/drawing/2014/main" val="3023314519"/>
                    </a:ext>
                  </a:extLst>
                </a:gridCol>
              </a:tblGrid>
              <a:tr h="346645">
                <a:tc>
                  <a:txBody>
                    <a:bodyPr/>
                    <a:lstStyle/>
                    <a:p>
                      <a:r>
                        <a:rPr lang="en-US" sz="1200">
                          <a:effectLst/>
                          <a:latin typeface="Poppins" panose="00000500000000000000" pitchFamily="2" charset="0"/>
                          <a:cs typeface="Poppins" panose="00000500000000000000" pitchFamily="2" charset="0"/>
                        </a:rPr>
                        <a:t>Store_ID</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Name</a:t>
                      </a:r>
                    </a:p>
                  </a:txBody>
                  <a:tcPr marL="99060" marR="99060" anchor="ctr"/>
                </a:tc>
                <a:tc>
                  <a:txBody>
                    <a:bodyPr/>
                    <a:lstStyle/>
                    <a:p>
                      <a:r>
                        <a:rPr lang="en-US" sz="1200" dirty="0" err="1">
                          <a:effectLst/>
                          <a:latin typeface="Poppins" panose="00000500000000000000" pitchFamily="2" charset="0"/>
                          <a:cs typeface="Poppins" panose="00000500000000000000" pitchFamily="2" charset="0"/>
                        </a:rPr>
                        <a:t>Store_Type</a:t>
                      </a:r>
                      <a:endParaRPr lang="en-US" sz="1200" dirty="0">
                        <a:effectLst/>
                        <a:latin typeface="Poppins" panose="00000500000000000000" pitchFamily="2" charset="0"/>
                        <a:cs typeface="Poppins" panose="00000500000000000000" pitchFamily="2" charset="0"/>
                      </a:endParaRPr>
                    </a:p>
                  </a:txBody>
                  <a:tcPr marL="99060" marR="99060" anchor="ctr"/>
                </a:tc>
                <a:tc>
                  <a:txBody>
                    <a:bodyPr/>
                    <a:lstStyle/>
                    <a:p>
                      <a:r>
                        <a:rPr lang="en-US" sz="1200" dirty="0">
                          <a:effectLst/>
                          <a:latin typeface="Poppins" panose="00000500000000000000" pitchFamily="2" charset="0"/>
                          <a:cs typeface="Poppins" panose="00000500000000000000" pitchFamily="2" charset="0"/>
                        </a:rPr>
                        <a:t>Region</a:t>
                      </a:r>
                    </a:p>
                  </a:txBody>
                  <a:tcPr marL="99060" marR="99060" anchor="ctr"/>
                </a:tc>
                <a:extLst>
                  <a:ext uri="{0D108BD9-81ED-4DB2-BD59-A6C34878D82A}">
                    <a16:rowId xmlns:a16="http://schemas.microsoft.com/office/drawing/2014/main" val="2088139207"/>
                  </a:ext>
                </a:extLst>
              </a:tr>
              <a:tr h="370840">
                <a:tc>
                  <a:txBody>
                    <a:bodyPr/>
                    <a:lstStyle/>
                    <a:p>
                      <a:r>
                        <a:rPr lang="en-US" sz="1200" dirty="0">
                          <a:effectLst/>
                          <a:latin typeface="Poppins" panose="00000500000000000000" pitchFamily="2" charset="0"/>
                          <a:cs typeface="Poppins" panose="00000500000000000000" pitchFamily="2" charset="0"/>
                        </a:rPr>
                        <a:t>301</a:t>
                      </a:r>
                    </a:p>
                  </a:txBody>
                  <a:tcPr marL="99060" marR="99060" anchor="ctr"/>
                </a:tc>
                <a:tc>
                  <a:txBody>
                    <a:bodyPr/>
                    <a:lstStyle/>
                    <a:p>
                      <a:r>
                        <a:rPr lang="en-US" sz="1200">
                          <a:effectLst/>
                          <a:latin typeface="Poppins" panose="00000500000000000000" pitchFamily="2" charset="0"/>
                          <a:cs typeface="Poppins" panose="00000500000000000000" pitchFamily="2" charset="0"/>
                        </a:rPr>
                        <a:t>Main Street</a:t>
                      </a:r>
                    </a:p>
                  </a:txBody>
                  <a:tcPr marL="99060" marR="99060" anchor="ctr"/>
                </a:tc>
                <a:tc>
                  <a:txBody>
                    <a:bodyPr/>
                    <a:lstStyle/>
                    <a:p>
                      <a:r>
                        <a:rPr lang="en-US" sz="1200">
                          <a:effectLst/>
                          <a:latin typeface="Poppins" panose="00000500000000000000" pitchFamily="2" charset="0"/>
                          <a:cs typeface="Poppins" panose="00000500000000000000" pitchFamily="2" charset="0"/>
                        </a:rPr>
                        <a:t>Retail</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Central</a:t>
                      </a:r>
                    </a:p>
                  </a:txBody>
                  <a:tcPr marL="99060" marR="99060" anchor="ctr"/>
                </a:tc>
                <a:extLst>
                  <a:ext uri="{0D108BD9-81ED-4DB2-BD59-A6C34878D82A}">
                    <a16:rowId xmlns:a16="http://schemas.microsoft.com/office/drawing/2014/main" val="2407976231"/>
                  </a:ext>
                </a:extLst>
              </a:tr>
              <a:tr h="370840">
                <a:tc>
                  <a:txBody>
                    <a:bodyPr/>
                    <a:lstStyle/>
                    <a:p>
                      <a:r>
                        <a:rPr lang="en-US" sz="1200">
                          <a:effectLst/>
                          <a:latin typeface="Poppins" panose="00000500000000000000" pitchFamily="2" charset="0"/>
                          <a:cs typeface="Poppins" panose="00000500000000000000" pitchFamily="2" charset="0"/>
                        </a:rPr>
                        <a:t>302</a:t>
                      </a:r>
                    </a:p>
                  </a:txBody>
                  <a:tcPr marL="99060" marR="99060" anchor="ctr"/>
                </a:tc>
                <a:tc>
                  <a:txBody>
                    <a:bodyPr/>
                    <a:lstStyle/>
                    <a:p>
                      <a:r>
                        <a:rPr lang="en-US" sz="1200">
                          <a:effectLst/>
                          <a:latin typeface="Poppins" panose="00000500000000000000" pitchFamily="2" charset="0"/>
                          <a:cs typeface="Poppins" panose="00000500000000000000" pitchFamily="2" charset="0"/>
                        </a:rPr>
                        <a:t>Downtown</a:t>
                      </a:r>
                    </a:p>
                  </a:txBody>
                  <a:tcPr marL="99060" marR="99060" anchor="ctr"/>
                </a:tc>
                <a:tc>
                  <a:txBody>
                    <a:bodyPr/>
                    <a:lstStyle/>
                    <a:p>
                      <a:r>
                        <a:rPr lang="en-US" sz="1200">
                          <a:effectLst/>
                          <a:latin typeface="Poppins" panose="00000500000000000000" pitchFamily="2" charset="0"/>
                          <a:cs typeface="Poppins" panose="00000500000000000000" pitchFamily="2" charset="0"/>
                        </a:rPr>
                        <a:t>Retail</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Western</a:t>
                      </a:r>
                    </a:p>
                  </a:txBody>
                  <a:tcPr marL="99060" marR="99060" anchor="ctr"/>
                </a:tc>
                <a:extLst>
                  <a:ext uri="{0D108BD9-81ED-4DB2-BD59-A6C34878D82A}">
                    <a16:rowId xmlns:a16="http://schemas.microsoft.com/office/drawing/2014/main" val="1758274472"/>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2860292918"/>
              </p:ext>
            </p:extLst>
          </p:nvPr>
        </p:nvGraphicFramePr>
        <p:xfrm>
          <a:off x="6361888" y="1119478"/>
          <a:ext cx="5210175" cy="1088325"/>
        </p:xfrm>
        <a:graphic>
          <a:graphicData uri="http://schemas.openxmlformats.org/drawingml/2006/table">
            <a:tbl>
              <a:tblPr firstRow="1" bandRow="1">
                <a:tableStyleId>{5C22544A-7EE6-4342-B048-85BDC9FD1C3A}</a:tableStyleId>
              </a:tblPr>
              <a:tblGrid>
                <a:gridCol w="914400">
                  <a:extLst>
                    <a:ext uri="{9D8B030D-6E8A-4147-A177-3AD203B41FA5}">
                      <a16:colId xmlns:a16="http://schemas.microsoft.com/office/drawing/2014/main" val="1069273194"/>
                    </a:ext>
                  </a:extLst>
                </a:gridCol>
                <a:gridCol w="1200150">
                  <a:extLst>
                    <a:ext uri="{9D8B030D-6E8A-4147-A177-3AD203B41FA5}">
                      <a16:colId xmlns:a16="http://schemas.microsoft.com/office/drawing/2014/main" val="862968405"/>
                    </a:ext>
                  </a:extLst>
                </a:gridCol>
                <a:gridCol w="1133475">
                  <a:extLst>
                    <a:ext uri="{9D8B030D-6E8A-4147-A177-3AD203B41FA5}">
                      <a16:colId xmlns:a16="http://schemas.microsoft.com/office/drawing/2014/main" val="372238461"/>
                    </a:ext>
                  </a:extLst>
                </a:gridCol>
                <a:gridCol w="1085850">
                  <a:extLst>
                    <a:ext uri="{9D8B030D-6E8A-4147-A177-3AD203B41FA5}">
                      <a16:colId xmlns:a16="http://schemas.microsoft.com/office/drawing/2014/main" val="3023314519"/>
                    </a:ext>
                  </a:extLst>
                </a:gridCol>
                <a:gridCol w="876300">
                  <a:extLst>
                    <a:ext uri="{9D8B030D-6E8A-4147-A177-3AD203B41FA5}">
                      <a16:colId xmlns:a16="http://schemas.microsoft.com/office/drawing/2014/main" val="3515334097"/>
                    </a:ext>
                  </a:extLst>
                </a:gridCol>
              </a:tblGrid>
              <a:tr h="346645">
                <a:tc>
                  <a:txBody>
                    <a:bodyPr/>
                    <a:lstStyle/>
                    <a:p>
                      <a:r>
                        <a:rPr lang="en-US" sz="1200">
                          <a:effectLst/>
                          <a:latin typeface="Poppins" panose="00000500000000000000" pitchFamily="2" charset="0"/>
                          <a:cs typeface="Poppins" panose="00000500000000000000" pitchFamily="2" charset="0"/>
                        </a:rPr>
                        <a:t>Date_ID</a:t>
                      </a:r>
                    </a:p>
                  </a:txBody>
                  <a:tcPr marL="99060" marR="99060" anchor="ctr"/>
                </a:tc>
                <a:tc>
                  <a:txBody>
                    <a:bodyPr/>
                    <a:lstStyle/>
                    <a:p>
                      <a:r>
                        <a:rPr lang="en-US" sz="1200">
                          <a:effectLst/>
                          <a:latin typeface="Poppins" panose="00000500000000000000" pitchFamily="2" charset="0"/>
                          <a:cs typeface="Poppins" panose="00000500000000000000" pitchFamily="2" charset="0"/>
                        </a:rPr>
                        <a:t>Date</a:t>
                      </a:r>
                    </a:p>
                  </a:txBody>
                  <a:tcPr marL="99060" marR="99060" anchor="ctr"/>
                </a:tc>
                <a:tc>
                  <a:txBody>
                    <a:bodyPr/>
                    <a:lstStyle/>
                    <a:p>
                      <a:r>
                        <a:rPr lang="en-US" sz="1200">
                          <a:effectLst/>
                          <a:latin typeface="Poppins" panose="00000500000000000000" pitchFamily="2" charset="0"/>
                          <a:cs typeface="Poppins" panose="00000500000000000000" pitchFamily="2" charset="0"/>
                        </a:rPr>
                        <a:t>Month</a:t>
                      </a:r>
                    </a:p>
                  </a:txBody>
                  <a:tcPr marL="99060" marR="99060" anchor="ctr"/>
                </a:tc>
                <a:tc>
                  <a:txBody>
                    <a:bodyPr/>
                    <a:lstStyle/>
                    <a:p>
                      <a:r>
                        <a:rPr lang="en-US" sz="1200">
                          <a:effectLst/>
                          <a:latin typeface="Poppins" panose="00000500000000000000" pitchFamily="2" charset="0"/>
                          <a:cs typeface="Poppins" panose="00000500000000000000" pitchFamily="2" charset="0"/>
                        </a:rPr>
                        <a:t>Quarter</a:t>
                      </a:r>
                    </a:p>
                  </a:txBody>
                  <a:tcPr marL="99060" marR="99060" anchor="ctr"/>
                </a:tc>
                <a:tc>
                  <a:txBody>
                    <a:bodyPr/>
                    <a:lstStyle/>
                    <a:p>
                      <a:r>
                        <a:rPr lang="en-US" sz="1200">
                          <a:effectLst/>
                          <a:latin typeface="Poppins" panose="00000500000000000000" pitchFamily="2" charset="0"/>
                          <a:cs typeface="Poppins" panose="00000500000000000000" pitchFamily="2" charset="0"/>
                        </a:rPr>
                        <a:t>Year</a:t>
                      </a:r>
                    </a:p>
                  </a:txBody>
                  <a:tcPr marL="99060" marR="99060" anchor="ctr"/>
                </a:tc>
                <a:extLst>
                  <a:ext uri="{0D108BD9-81ED-4DB2-BD59-A6C34878D82A}">
                    <a16:rowId xmlns:a16="http://schemas.microsoft.com/office/drawing/2014/main" val="2088139207"/>
                  </a:ext>
                </a:extLst>
              </a:tr>
              <a:tr h="370840">
                <a:tc>
                  <a:txBody>
                    <a:bodyPr/>
                    <a:lstStyle/>
                    <a:p>
                      <a:r>
                        <a:rPr lang="en-US" sz="1200" dirty="0">
                          <a:effectLst/>
                          <a:latin typeface="Poppins" panose="00000500000000000000" pitchFamily="2" charset="0"/>
                          <a:cs typeface="Poppins" panose="00000500000000000000" pitchFamily="2" charset="0"/>
                        </a:rPr>
                        <a:t>20241003</a:t>
                      </a:r>
                    </a:p>
                  </a:txBody>
                  <a:tcPr marL="99060" marR="99060" anchor="ctr"/>
                </a:tc>
                <a:tc>
                  <a:txBody>
                    <a:bodyPr/>
                    <a:lstStyle/>
                    <a:p>
                      <a:r>
                        <a:rPr lang="en-US" sz="1200">
                          <a:effectLst/>
                          <a:latin typeface="Poppins" panose="00000500000000000000" pitchFamily="2" charset="0"/>
                          <a:cs typeface="Poppins" panose="00000500000000000000" pitchFamily="2" charset="0"/>
                        </a:rPr>
                        <a:t>2024-10-03</a:t>
                      </a:r>
                    </a:p>
                  </a:txBody>
                  <a:tcPr marL="99060" marR="99060" anchor="ctr"/>
                </a:tc>
                <a:tc>
                  <a:txBody>
                    <a:bodyPr/>
                    <a:lstStyle/>
                    <a:p>
                      <a:r>
                        <a:rPr lang="en-US" sz="1200">
                          <a:effectLst/>
                          <a:latin typeface="Poppins" panose="00000500000000000000" pitchFamily="2" charset="0"/>
                          <a:cs typeface="Poppins" panose="00000500000000000000" pitchFamily="2" charset="0"/>
                        </a:rPr>
                        <a:t>10</a:t>
                      </a:r>
                    </a:p>
                  </a:txBody>
                  <a:tcPr marL="99060" marR="99060" anchor="ctr"/>
                </a:tc>
                <a:tc>
                  <a:txBody>
                    <a:bodyPr/>
                    <a:lstStyle/>
                    <a:p>
                      <a:r>
                        <a:rPr lang="en-US" sz="1200">
                          <a:effectLst/>
                          <a:latin typeface="Poppins" panose="00000500000000000000" pitchFamily="2" charset="0"/>
                          <a:cs typeface="Poppins" panose="00000500000000000000" pitchFamily="2" charset="0"/>
                        </a:rPr>
                        <a:t>4</a:t>
                      </a:r>
                    </a:p>
                  </a:txBody>
                  <a:tcPr marL="99060" marR="99060" anchor="ctr"/>
                </a:tc>
                <a:tc>
                  <a:txBody>
                    <a:bodyPr/>
                    <a:lstStyle/>
                    <a:p>
                      <a:r>
                        <a:rPr lang="en-US" sz="1200">
                          <a:effectLst/>
                          <a:latin typeface="Poppins" panose="00000500000000000000" pitchFamily="2" charset="0"/>
                          <a:cs typeface="Poppins" panose="00000500000000000000" pitchFamily="2" charset="0"/>
                        </a:rPr>
                        <a:t>2024</a:t>
                      </a:r>
                    </a:p>
                  </a:txBody>
                  <a:tcPr marL="99060" marR="99060" anchor="ctr"/>
                </a:tc>
                <a:extLst>
                  <a:ext uri="{0D108BD9-81ED-4DB2-BD59-A6C34878D82A}">
                    <a16:rowId xmlns:a16="http://schemas.microsoft.com/office/drawing/2014/main" val="2407976231"/>
                  </a:ext>
                </a:extLst>
              </a:tr>
              <a:tr h="370840">
                <a:tc>
                  <a:txBody>
                    <a:bodyPr/>
                    <a:lstStyle/>
                    <a:p>
                      <a:r>
                        <a:rPr lang="en-US" sz="1200">
                          <a:effectLst/>
                          <a:latin typeface="Poppins" panose="00000500000000000000" pitchFamily="2" charset="0"/>
                          <a:cs typeface="Poppins" panose="00000500000000000000" pitchFamily="2" charset="0"/>
                        </a:rPr>
                        <a:t>20241004</a:t>
                      </a:r>
                    </a:p>
                  </a:txBody>
                  <a:tcPr marL="99060" marR="99060" anchor="ctr"/>
                </a:tc>
                <a:tc>
                  <a:txBody>
                    <a:bodyPr/>
                    <a:lstStyle/>
                    <a:p>
                      <a:r>
                        <a:rPr lang="en-US" sz="1200">
                          <a:effectLst/>
                          <a:latin typeface="Poppins" panose="00000500000000000000" pitchFamily="2" charset="0"/>
                          <a:cs typeface="Poppins" panose="00000500000000000000" pitchFamily="2" charset="0"/>
                        </a:rPr>
                        <a:t>2024-10-04</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10</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4</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2024</a:t>
                      </a:r>
                    </a:p>
                  </a:txBody>
                  <a:tcPr marL="99060" marR="99060" anchor="ctr"/>
                </a:tc>
                <a:extLst>
                  <a:ext uri="{0D108BD9-81ED-4DB2-BD59-A6C34878D82A}">
                    <a16:rowId xmlns:a16="http://schemas.microsoft.com/office/drawing/2014/main" val="1758274472"/>
                  </a:ext>
                </a:extLst>
              </a:tr>
            </a:tbl>
          </a:graphicData>
        </a:graphic>
      </p:graphicFrame>
      <p:grpSp>
        <p:nvGrpSpPr>
          <p:cNvPr id="25" name="Group 24"/>
          <p:cNvGrpSpPr/>
          <p:nvPr/>
        </p:nvGrpSpPr>
        <p:grpSpPr>
          <a:xfrm>
            <a:off x="685801" y="3906535"/>
            <a:ext cx="3408811" cy="536074"/>
            <a:chOff x="685801" y="4174571"/>
            <a:chExt cx="4762499" cy="260823"/>
          </a:xfrm>
        </p:grpSpPr>
        <p:cxnSp>
          <p:nvCxnSpPr>
            <p:cNvPr id="15" name="Straight Connector 14"/>
            <p:cNvCxnSpPr/>
            <p:nvPr/>
          </p:nvCxnSpPr>
          <p:spPr>
            <a:xfrm flipV="1">
              <a:off x="685801" y="4314825"/>
              <a:ext cx="4762499" cy="9525"/>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V="1">
              <a:off x="5438775" y="4174571"/>
              <a:ext cx="0" cy="14977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04851" y="4324350"/>
              <a:ext cx="0" cy="111044"/>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33" name="Group 32"/>
          <p:cNvGrpSpPr/>
          <p:nvPr/>
        </p:nvGrpSpPr>
        <p:grpSpPr>
          <a:xfrm>
            <a:off x="263769" y="2189471"/>
            <a:ext cx="2412023" cy="599915"/>
            <a:chOff x="263769" y="2189471"/>
            <a:chExt cx="2412023" cy="882105"/>
          </a:xfrm>
        </p:grpSpPr>
        <p:cxnSp>
          <p:nvCxnSpPr>
            <p:cNvPr id="27" name="Straight Connector 26"/>
            <p:cNvCxnSpPr/>
            <p:nvPr/>
          </p:nvCxnSpPr>
          <p:spPr>
            <a:xfrm>
              <a:off x="263769" y="2593699"/>
              <a:ext cx="2412023" cy="1565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V="1">
              <a:off x="2666267" y="2586818"/>
              <a:ext cx="0" cy="484758"/>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82819" y="2189471"/>
              <a:ext cx="3552" cy="397347"/>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34" name="Group 33"/>
          <p:cNvGrpSpPr/>
          <p:nvPr/>
        </p:nvGrpSpPr>
        <p:grpSpPr>
          <a:xfrm>
            <a:off x="6177064" y="2209837"/>
            <a:ext cx="705197" cy="579549"/>
            <a:chOff x="685801" y="4174571"/>
            <a:chExt cx="4762499" cy="260823"/>
          </a:xfrm>
        </p:grpSpPr>
        <p:cxnSp>
          <p:nvCxnSpPr>
            <p:cNvPr id="35" name="Straight Connector 34"/>
            <p:cNvCxnSpPr/>
            <p:nvPr/>
          </p:nvCxnSpPr>
          <p:spPr>
            <a:xfrm flipV="1">
              <a:off x="685801" y="4314825"/>
              <a:ext cx="4762499" cy="9525"/>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V="1">
              <a:off x="5438775" y="4174571"/>
              <a:ext cx="0" cy="14977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704851" y="4324350"/>
              <a:ext cx="0" cy="111044"/>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38" name="Group 37"/>
          <p:cNvGrpSpPr/>
          <p:nvPr/>
        </p:nvGrpSpPr>
        <p:grpSpPr>
          <a:xfrm>
            <a:off x="5408590" y="3906535"/>
            <a:ext cx="2373531" cy="516618"/>
            <a:chOff x="263769" y="2189471"/>
            <a:chExt cx="2412023" cy="882105"/>
          </a:xfrm>
        </p:grpSpPr>
        <p:cxnSp>
          <p:nvCxnSpPr>
            <p:cNvPr id="39" name="Straight Connector 38"/>
            <p:cNvCxnSpPr/>
            <p:nvPr/>
          </p:nvCxnSpPr>
          <p:spPr>
            <a:xfrm>
              <a:off x="263769" y="2593699"/>
              <a:ext cx="2412023" cy="1565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V="1">
              <a:off x="2666267" y="2586818"/>
              <a:ext cx="0" cy="484758"/>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H="1">
              <a:off x="282819" y="2189471"/>
              <a:ext cx="3552" cy="397347"/>
            </a:xfrm>
            <a:prstGeom prst="line">
              <a:avLst/>
            </a:prstGeom>
            <a:ln w="38100"/>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55370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barn(inVertical)">
                                      <p:cBhvr>
                                        <p:cTn id="12" dur="500"/>
                                        <p:tgtEl>
                                          <p:spTgt spid="33"/>
                                        </p:tgtEl>
                                      </p:cBhvr>
                                    </p:animEffect>
                                  </p:childTnLst>
                                </p:cTn>
                              </p:par>
                              <p:par>
                                <p:cTn id="13" presetID="16" presetClass="entr" presetSubtype="2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Vertical)">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barn(inVertical)">
                                      <p:cBhvr>
                                        <p:cTn id="20" dur="500"/>
                                        <p:tgtEl>
                                          <p:spTgt spid="34"/>
                                        </p:tgtEl>
                                      </p:cBhvr>
                                    </p:animEffect>
                                  </p:childTnLst>
                                </p:cTn>
                              </p:par>
                              <p:par>
                                <p:cTn id="21" presetID="16" presetClass="entr" presetSubtype="21"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barn(inVertical)">
                                      <p:cBhvr>
                                        <p:cTn id="28" dur="500"/>
                                        <p:tgtEl>
                                          <p:spTgt spid="25"/>
                                        </p:tgtEl>
                                      </p:cBhvr>
                                    </p:animEffect>
                                  </p:childTnLst>
                                </p:cTn>
                              </p:par>
                              <p:par>
                                <p:cTn id="29" presetID="16" presetClass="entr" presetSubtype="21"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arn(inVertical)">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barn(inVertical)">
                                      <p:cBhvr>
                                        <p:cTn id="36" dur="500"/>
                                        <p:tgtEl>
                                          <p:spTgt spid="38"/>
                                        </p:tgtEl>
                                      </p:cBhvr>
                                    </p:animEffect>
                                  </p:childTnLst>
                                </p:cTn>
                              </p:par>
                              <p:par>
                                <p:cTn id="37" presetID="16" presetClass="entr" presetSubtype="21"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29184" y="1074439"/>
            <a:ext cx="11644009"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Simplicity</a:t>
            </a:r>
            <a:endParaRPr lang="en-US" cap="none" dirty="0">
              <a:latin typeface="Poppins" panose="00000500000000000000" pitchFamily="2" charset="0"/>
              <a:cs typeface="Poppins" panose="00000500000000000000" pitchFamily="2" charset="0"/>
            </a:endParaRPr>
          </a:p>
          <a:p>
            <a:pPr marL="0" indent="0">
              <a:lnSpc>
                <a:spcPct val="150000"/>
              </a:lnSpc>
              <a:spcBef>
                <a:spcPts val="0"/>
              </a:spcBef>
              <a:buNone/>
            </a:pPr>
            <a:r>
              <a:rPr lang="en-US" sz="2000" cap="none" dirty="0">
                <a:latin typeface="Poppins" panose="00000500000000000000" pitchFamily="2" charset="0"/>
                <a:cs typeface="Poppins" panose="00000500000000000000" pitchFamily="2" charset="0"/>
              </a:rPr>
              <a:t>The star schema's straightforward design makes it easy to understand and navigate. Users can easily grasp the relationships between fact and dimension tables.</a:t>
            </a:r>
          </a:p>
          <a:p>
            <a:pPr>
              <a:lnSpc>
                <a:spcPct val="150000"/>
              </a:lnSpc>
            </a:pPr>
            <a:r>
              <a:rPr lang="en-US" b="1" cap="none" dirty="0">
                <a:latin typeface="Poppins" panose="00000500000000000000" pitchFamily="2" charset="0"/>
                <a:cs typeface="Poppins" panose="00000500000000000000" pitchFamily="2" charset="0"/>
              </a:rPr>
              <a:t>Improved query performance</a:t>
            </a:r>
            <a:endParaRPr lang="en-US" cap="none" dirty="0">
              <a:latin typeface="Poppins" panose="00000500000000000000" pitchFamily="2" charset="0"/>
              <a:cs typeface="Poppins" panose="00000500000000000000" pitchFamily="2" charset="0"/>
            </a:endParaRPr>
          </a:p>
          <a:p>
            <a:pPr marL="0" indent="0">
              <a:lnSpc>
                <a:spcPct val="150000"/>
              </a:lnSpc>
              <a:spcBef>
                <a:spcPts val="0"/>
              </a:spcBef>
              <a:buNone/>
            </a:pPr>
            <a:r>
              <a:rPr lang="en-US" sz="2000" cap="none" dirty="0">
                <a:latin typeface="Poppins" panose="00000500000000000000" pitchFamily="2" charset="0"/>
                <a:cs typeface="Poppins" panose="00000500000000000000" pitchFamily="2" charset="0"/>
              </a:rPr>
              <a:t>Queries are typically faster because the schema reduces the number of joins required. The denormalized structure of dimension tables allows for quicker data retrieval.</a:t>
            </a:r>
          </a:p>
          <a:p>
            <a:pPr>
              <a:lnSpc>
                <a:spcPct val="150000"/>
              </a:lnSpc>
            </a:pPr>
            <a:r>
              <a:rPr lang="en-US" b="1" cap="none" dirty="0">
                <a:latin typeface="Poppins" panose="00000500000000000000" pitchFamily="2" charset="0"/>
                <a:cs typeface="Poppins" panose="00000500000000000000" pitchFamily="2" charset="0"/>
              </a:rPr>
              <a:t>Enhanced data analysis</a:t>
            </a:r>
            <a:endParaRPr lang="en-US" cap="none" dirty="0">
              <a:latin typeface="Poppins" panose="00000500000000000000" pitchFamily="2" charset="0"/>
              <a:cs typeface="Poppins" panose="00000500000000000000" pitchFamily="2" charset="0"/>
            </a:endParaRPr>
          </a:p>
          <a:p>
            <a:pPr marL="0" indent="0">
              <a:lnSpc>
                <a:spcPct val="150000"/>
              </a:lnSpc>
              <a:spcBef>
                <a:spcPts val="0"/>
              </a:spcBef>
              <a:buNone/>
            </a:pPr>
            <a:r>
              <a:rPr lang="en-US" sz="2000" cap="none" dirty="0">
                <a:latin typeface="Poppins" panose="00000500000000000000" pitchFamily="2" charset="0"/>
                <a:cs typeface="Poppins" panose="00000500000000000000" pitchFamily="2" charset="0"/>
              </a:rPr>
              <a:t>Users can perform complex queries and analyses with relative ease, enabling them to gain insights quickly. The schema supports various analytical functions and aggregations.</a:t>
            </a:r>
          </a:p>
        </p:txBody>
      </p:sp>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Star Schema</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847030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29184" y="1074439"/>
            <a:ext cx="11644009"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0"/>
              </a:spcBef>
            </a:pPr>
            <a:r>
              <a:rPr lang="en-US" b="1" cap="none" dirty="0">
                <a:latin typeface="Poppins" panose="00000500000000000000" pitchFamily="2" charset="0"/>
                <a:cs typeface="Poppins" panose="00000500000000000000" pitchFamily="2" charset="0"/>
              </a:rPr>
              <a:t>Clear data relationships</a:t>
            </a:r>
            <a:endParaRPr lang="en-US" cap="none" dirty="0">
              <a:latin typeface="Poppins" panose="00000500000000000000" pitchFamily="2" charset="0"/>
              <a:cs typeface="Poppins" panose="00000500000000000000" pitchFamily="2" charset="0"/>
            </a:endParaRPr>
          </a:p>
          <a:p>
            <a:pPr marL="0" indent="0">
              <a:lnSpc>
                <a:spcPct val="150000"/>
              </a:lnSpc>
              <a:spcBef>
                <a:spcPts val="0"/>
              </a:spcBef>
              <a:buNone/>
            </a:pPr>
            <a:r>
              <a:rPr lang="en-US" sz="2000" cap="none" dirty="0">
                <a:latin typeface="Poppins" panose="00000500000000000000" pitchFamily="2" charset="0"/>
                <a:cs typeface="Poppins" panose="00000500000000000000" pitchFamily="2" charset="0"/>
              </a:rPr>
              <a:t>The clear distinction between facts and dimensions helps in understanding the data model and the business processes it represents.</a:t>
            </a:r>
          </a:p>
          <a:p>
            <a:pPr>
              <a:lnSpc>
                <a:spcPct val="150000"/>
              </a:lnSpc>
            </a:pPr>
            <a:r>
              <a:rPr lang="en-US" b="1" cap="none" dirty="0">
                <a:latin typeface="Poppins" panose="00000500000000000000" pitchFamily="2" charset="0"/>
                <a:cs typeface="Poppins" panose="00000500000000000000" pitchFamily="2" charset="0"/>
              </a:rPr>
              <a:t>User-friendly</a:t>
            </a:r>
            <a:endParaRPr lang="en-US" cap="none" dirty="0">
              <a:latin typeface="Poppins" panose="00000500000000000000" pitchFamily="2" charset="0"/>
              <a:cs typeface="Poppins" panose="00000500000000000000" pitchFamily="2" charset="0"/>
            </a:endParaRPr>
          </a:p>
          <a:p>
            <a:pPr marL="0" indent="0">
              <a:lnSpc>
                <a:spcPct val="150000"/>
              </a:lnSpc>
              <a:spcBef>
                <a:spcPts val="0"/>
              </a:spcBef>
              <a:buNone/>
            </a:pPr>
            <a:r>
              <a:rPr lang="en-US" sz="2000" cap="none" dirty="0">
                <a:latin typeface="Poppins" panose="00000500000000000000" pitchFamily="2" charset="0"/>
                <a:cs typeface="Poppins" panose="00000500000000000000" pitchFamily="2" charset="0"/>
              </a:rPr>
              <a:t>Business users can easily create reports and dashboards without needing extensive technical knowledge. The structure lends itself well to tools designed for data visualization.</a:t>
            </a:r>
          </a:p>
          <a:p>
            <a:pPr>
              <a:lnSpc>
                <a:spcPct val="150000"/>
              </a:lnSpc>
            </a:pPr>
            <a:r>
              <a:rPr lang="en-US" b="1" cap="none" dirty="0">
                <a:latin typeface="Poppins" panose="00000500000000000000" pitchFamily="2" charset="0"/>
                <a:cs typeface="Poppins" panose="00000500000000000000" pitchFamily="2" charset="0"/>
              </a:rPr>
              <a:t>Flexibility</a:t>
            </a:r>
            <a:endParaRPr lang="en-US" cap="none" dirty="0">
              <a:latin typeface="Poppins" panose="00000500000000000000" pitchFamily="2" charset="0"/>
              <a:cs typeface="Poppins" panose="00000500000000000000" pitchFamily="2" charset="0"/>
            </a:endParaRPr>
          </a:p>
          <a:p>
            <a:pPr marL="0" indent="0">
              <a:lnSpc>
                <a:spcPct val="150000"/>
              </a:lnSpc>
              <a:spcBef>
                <a:spcPts val="0"/>
              </a:spcBef>
              <a:buNone/>
            </a:pPr>
            <a:r>
              <a:rPr lang="en-US" sz="2000" cap="none" dirty="0">
                <a:latin typeface="Poppins" panose="00000500000000000000" pitchFamily="2" charset="0"/>
                <a:cs typeface="Poppins" panose="00000500000000000000" pitchFamily="2" charset="0"/>
              </a:rPr>
              <a:t>The star schema allows for easy addition of new dimensions or facts without disrupting existing structures. This adaptability is crucial for evolving business needs.</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10"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Star Schema</a:t>
            </a:r>
          </a:p>
        </p:txBody>
      </p:sp>
    </p:spTree>
    <p:extLst>
      <p:ext uri="{BB962C8B-B14F-4D97-AF65-F5344CB8AC3E}">
        <p14:creationId xmlns:p14="http://schemas.microsoft.com/office/powerpoint/2010/main" val="34811261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A refinement of star schema where dimension tables are normalized into multiple related dimension tables.</a:t>
            </a:r>
          </a:p>
          <a:p>
            <a:pPr>
              <a:lnSpc>
                <a:spcPct val="150000"/>
              </a:lnSpc>
            </a:pPr>
            <a:r>
              <a:rPr lang="en-US" cap="none" dirty="0">
                <a:latin typeface="Poppins" panose="00000500000000000000" pitchFamily="2" charset="0"/>
                <a:cs typeface="Poppins" panose="00000500000000000000" pitchFamily="2" charset="0"/>
              </a:rPr>
              <a:t>The snowflake schema features a central fact table linked to multiple dimension tables, which can also connect to other dimension tables through many-to-one relationships. These tables are typically normalized to the third normal form, with each dimension table representing a single level in a hierarchy.</a:t>
            </a:r>
          </a:p>
          <a:p>
            <a:pPr>
              <a:lnSpc>
                <a:spcPct val="150000"/>
              </a:lnSpc>
            </a:pPr>
            <a:r>
              <a:rPr lang="en-US" b="1" cap="none" dirty="0">
                <a:latin typeface="Poppins" panose="00000500000000000000" pitchFamily="2" charset="0"/>
                <a:cs typeface="Poppins" panose="00000500000000000000" pitchFamily="2" charset="0"/>
              </a:rPr>
              <a:t>Example</a:t>
            </a:r>
            <a:r>
              <a:rPr lang="en-US" cap="none" dirty="0">
                <a:latin typeface="Poppins" panose="00000500000000000000" pitchFamily="2" charset="0"/>
                <a:cs typeface="Poppins" panose="00000500000000000000" pitchFamily="2" charset="0"/>
              </a:rPr>
              <a:t> </a:t>
            </a:r>
          </a:p>
          <a:p>
            <a:pPr>
              <a:lnSpc>
                <a:spcPct val="150000"/>
              </a:lnSpc>
            </a:pPr>
            <a:r>
              <a:rPr lang="en-US" cap="none" dirty="0">
                <a:latin typeface="Poppins" panose="00000500000000000000" pitchFamily="2" charset="0"/>
                <a:cs typeface="Poppins" panose="00000500000000000000" pitchFamily="2" charset="0"/>
              </a:rPr>
              <a:t>In a snowflake schema, the product dimension might be split into separate tables for </a:t>
            </a:r>
            <a:r>
              <a:rPr lang="en-US" b="1" cap="none" dirty="0">
                <a:latin typeface="Poppins" panose="00000500000000000000" pitchFamily="2" charset="0"/>
                <a:cs typeface="Poppins" panose="00000500000000000000" pitchFamily="2" charset="0"/>
              </a:rPr>
              <a:t>product category</a:t>
            </a:r>
            <a:r>
              <a:rPr lang="en-US" cap="none" dirty="0">
                <a:latin typeface="Poppins" panose="00000500000000000000" pitchFamily="2" charset="0"/>
                <a:cs typeface="Poppins" panose="00000500000000000000" pitchFamily="2" charset="0"/>
              </a:rPr>
              <a:t> and </a:t>
            </a:r>
            <a:r>
              <a:rPr lang="en-US" b="1" cap="none" dirty="0">
                <a:latin typeface="Poppins" panose="00000500000000000000" pitchFamily="2" charset="0"/>
                <a:cs typeface="Poppins" panose="00000500000000000000" pitchFamily="2" charset="0"/>
              </a:rPr>
              <a:t>product brand</a:t>
            </a:r>
            <a:r>
              <a:rPr lang="en-US" cap="none" dirty="0">
                <a:latin typeface="Poppins" panose="00000500000000000000" pitchFamily="2" charset="0"/>
                <a:cs typeface="Poppins" panose="00000500000000000000" pitchFamily="2" charset="0"/>
              </a:rPr>
              <a:t>.</a:t>
            </a:r>
          </a:p>
        </p:txBody>
      </p:sp>
      <p:sp>
        <p:nvSpPr>
          <p:cNvPr id="3" name="Title 1">
            <a:extLst>
              <a:ext uri="{FF2B5EF4-FFF2-40B4-BE49-F238E27FC236}">
                <a16:creationId xmlns:a16="http://schemas.microsoft.com/office/drawing/2014/main" id="{9B2700CC-9DD9-4BD2-4517-5DE5B220E0F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Snowflake Schema</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37893872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Title 1">
            <a:extLst>
              <a:ext uri="{FF2B5EF4-FFF2-40B4-BE49-F238E27FC236}">
                <a16:creationId xmlns:a16="http://schemas.microsoft.com/office/drawing/2014/main" id="{9B2700CC-9DD9-4BD2-4517-5DE5B220E0F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Example of snowflake</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graphicFrame>
        <p:nvGraphicFramePr>
          <p:cNvPr id="10" name="Table 9"/>
          <p:cNvGraphicFramePr>
            <a:graphicFrameLocks noGrp="1"/>
          </p:cNvGraphicFramePr>
          <p:nvPr>
            <p:extLst>
              <p:ext uri="{D42A27DB-BD31-4B8C-83A1-F6EECF244321}">
                <p14:modId xmlns:p14="http://schemas.microsoft.com/office/powerpoint/2010/main" val="4097376464"/>
              </p:ext>
            </p:extLst>
          </p:nvPr>
        </p:nvGraphicFramePr>
        <p:xfrm>
          <a:off x="4710833" y="1804861"/>
          <a:ext cx="1891723" cy="2966720"/>
        </p:xfrm>
        <a:graphic>
          <a:graphicData uri="http://schemas.openxmlformats.org/drawingml/2006/table">
            <a:tbl>
              <a:tblPr firstRow="1" bandRow="1">
                <a:tableStyleId>{5C22544A-7EE6-4342-B048-85BDC9FD1C3A}</a:tableStyleId>
              </a:tblPr>
              <a:tblGrid>
                <a:gridCol w="1891723">
                  <a:extLst>
                    <a:ext uri="{9D8B030D-6E8A-4147-A177-3AD203B41FA5}">
                      <a16:colId xmlns:a16="http://schemas.microsoft.com/office/drawing/2014/main" val="3074650896"/>
                    </a:ext>
                  </a:extLst>
                </a:gridCol>
              </a:tblGrid>
              <a:tr h="370840">
                <a:tc>
                  <a:txBody>
                    <a:bodyPr/>
                    <a:lstStyle/>
                    <a:p>
                      <a:pPr algn="ctr">
                        <a:buFont typeface="Arial" panose="020B0604020202020204" pitchFamily="34" charset="0"/>
                        <a:buNone/>
                      </a:pPr>
                      <a:r>
                        <a:rPr lang="en-US" sz="1200" b="1" i="0" dirty="0" err="1">
                          <a:solidFill>
                            <a:schemeClr val="bg1"/>
                          </a:solidFill>
                          <a:effectLst/>
                          <a:latin typeface="Poppins" panose="00000500000000000000" pitchFamily="2" charset="0"/>
                          <a:cs typeface="Poppins" panose="00000500000000000000" pitchFamily="2" charset="0"/>
                        </a:rPr>
                        <a:t>Sales_Fact</a:t>
                      </a:r>
                      <a:endParaRPr lang="en-US" sz="1200" b="1" i="0" dirty="0">
                        <a:solidFill>
                          <a:schemeClr val="bg1"/>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813485544"/>
                  </a:ext>
                </a:extLst>
              </a:tr>
              <a:tr h="370840">
                <a:tc>
                  <a:txBody>
                    <a:bodyPr/>
                    <a:lstStyle/>
                    <a:p>
                      <a:pPr algn="l">
                        <a:buFont typeface="Arial" panose="020B0604020202020204" pitchFamily="34" charset="0"/>
                        <a:buNone/>
                      </a:pPr>
                      <a:r>
                        <a:rPr lang="en-US" sz="1200" b="1" i="0" dirty="0" err="1">
                          <a:solidFill>
                            <a:schemeClr val="tx1"/>
                          </a:solidFill>
                          <a:effectLst/>
                          <a:latin typeface="Poppins" panose="00000500000000000000" pitchFamily="2" charset="0"/>
                          <a:cs typeface="Poppins" panose="00000500000000000000" pitchFamily="2" charset="0"/>
                        </a:rPr>
                        <a:t>Sales_ID</a:t>
                      </a:r>
                      <a:r>
                        <a:rPr lang="en-US" sz="1200" b="0" i="0" dirty="0">
                          <a:solidFill>
                            <a:schemeClr val="tx1"/>
                          </a:solidFill>
                          <a:effectLst/>
                          <a:latin typeface="Poppins" panose="00000500000000000000" pitchFamily="2" charset="0"/>
                          <a:cs typeface="Poppins" panose="00000500000000000000" pitchFamily="2" charset="0"/>
                        </a:rPr>
                        <a:t> (PK)</a:t>
                      </a:r>
                    </a:p>
                  </a:txBody>
                  <a:tcPr/>
                </a:tc>
                <a:extLst>
                  <a:ext uri="{0D108BD9-81ED-4DB2-BD59-A6C34878D82A}">
                    <a16:rowId xmlns:a16="http://schemas.microsoft.com/office/drawing/2014/main" val="3071354133"/>
                  </a:ext>
                </a:extLst>
              </a:tr>
              <a:tr h="370840">
                <a:tc>
                  <a:txBody>
                    <a:bodyPr/>
                    <a:lstStyle/>
                    <a:p>
                      <a:pPr algn="l">
                        <a:buFont typeface="Arial" panose="020B0604020202020204" pitchFamily="34" charset="0"/>
                        <a:buNone/>
                      </a:pPr>
                      <a:r>
                        <a:rPr lang="en-US" sz="1200" b="1" i="0" dirty="0" err="1">
                          <a:solidFill>
                            <a:srgbClr val="262626"/>
                          </a:solidFill>
                          <a:effectLst/>
                          <a:latin typeface="Poppins" panose="00000500000000000000" pitchFamily="2" charset="0"/>
                          <a:cs typeface="Poppins" panose="00000500000000000000" pitchFamily="2" charset="0"/>
                        </a:rPr>
                        <a:t>Product_ID</a:t>
                      </a:r>
                      <a:r>
                        <a:rPr lang="en-US" sz="1200" b="0" i="0" dirty="0">
                          <a:solidFill>
                            <a:srgbClr val="262626"/>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1063266150"/>
                  </a:ext>
                </a:extLst>
              </a:tr>
              <a:tr h="370840">
                <a:tc>
                  <a:txBody>
                    <a:bodyPr/>
                    <a:lstStyle/>
                    <a:p>
                      <a:pPr algn="l">
                        <a:buFont typeface="Arial" panose="020B0604020202020204" pitchFamily="34" charset="0"/>
                        <a:buNone/>
                      </a:pPr>
                      <a:r>
                        <a:rPr lang="en-US" sz="1200" b="1" i="0" dirty="0" err="1">
                          <a:solidFill>
                            <a:srgbClr val="262626"/>
                          </a:solidFill>
                          <a:effectLst/>
                          <a:latin typeface="Poppins" panose="00000500000000000000" pitchFamily="2" charset="0"/>
                          <a:cs typeface="Poppins" panose="00000500000000000000" pitchFamily="2" charset="0"/>
                        </a:rPr>
                        <a:t>Customer_ID</a:t>
                      </a:r>
                      <a:r>
                        <a:rPr lang="en-US" sz="1200" b="0" i="0" dirty="0">
                          <a:solidFill>
                            <a:srgbClr val="262626"/>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2940800365"/>
                  </a:ext>
                </a:extLst>
              </a:tr>
              <a:tr h="370840">
                <a:tc>
                  <a:txBody>
                    <a:bodyPr/>
                    <a:lstStyle/>
                    <a:p>
                      <a:pPr algn="l">
                        <a:buFont typeface="Arial" panose="020B0604020202020204" pitchFamily="34" charset="0"/>
                        <a:buNone/>
                      </a:pPr>
                      <a:r>
                        <a:rPr lang="en-US" sz="1200" b="1" i="0" dirty="0" err="1">
                          <a:solidFill>
                            <a:srgbClr val="262626"/>
                          </a:solidFill>
                          <a:effectLst/>
                          <a:latin typeface="Poppins" panose="00000500000000000000" pitchFamily="2" charset="0"/>
                          <a:cs typeface="Poppins" panose="00000500000000000000" pitchFamily="2" charset="0"/>
                        </a:rPr>
                        <a:t>Store_ID</a:t>
                      </a:r>
                      <a:r>
                        <a:rPr lang="en-US" sz="1200" b="0" i="0" dirty="0">
                          <a:solidFill>
                            <a:srgbClr val="262626"/>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562902435"/>
                  </a:ext>
                </a:extLst>
              </a:tr>
              <a:tr h="370840">
                <a:tc>
                  <a:txBody>
                    <a:bodyPr/>
                    <a:lstStyle/>
                    <a:p>
                      <a:pPr algn="l">
                        <a:buFont typeface="Arial" panose="020B0604020202020204" pitchFamily="34" charset="0"/>
                        <a:buNone/>
                      </a:pPr>
                      <a:r>
                        <a:rPr lang="en-US" sz="1200" b="1" i="0" dirty="0" err="1">
                          <a:solidFill>
                            <a:srgbClr val="262626"/>
                          </a:solidFill>
                          <a:effectLst/>
                          <a:latin typeface="Poppins" panose="00000500000000000000" pitchFamily="2" charset="0"/>
                          <a:cs typeface="Poppins" panose="00000500000000000000" pitchFamily="2" charset="0"/>
                        </a:rPr>
                        <a:t>Date_ID</a:t>
                      </a:r>
                      <a:r>
                        <a:rPr lang="en-US" sz="1200" b="0" i="0" dirty="0">
                          <a:solidFill>
                            <a:srgbClr val="262626"/>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790956750"/>
                  </a:ext>
                </a:extLst>
              </a:tr>
              <a:tr h="370840">
                <a:tc>
                  <a:txBody>
                    <a:bodyPr/>
                    <a:lstStyle/>
                    <a:p>
                      <a:pPr algn="l">
                        <a:buFont typeface="Arial" panose="020B0604020202020204" pitchFamily="34" charset="0"/>
                        <a:buNone/>
                      </a:pPr>
                      <a:r>
                        <a:rPr lang="en-US" sz="1200" b="1" i="0" dirty="0" err="1">
                          <a:solidFill>
                            <a:srgbClr val="262626"/>
                          </a:solidFill>
                          <a:effectLst/>
                          <a:latin typeface="Poppins" panose="00000500000000000000" pitchFamily="2" charset="0"/>
                          <a:cs typeface="Poppins" panose="00000500000000000000" pitchFamily="2" charset="0"/>
                        </a:rPr>
                        <a:t>Quantity_Sold</a:t>
                      </a:r>
                      <a:endParaRPr lang="en-US" sz="1200" b="0" i="0" dirty="0">
                        <a:solidFill>
                          <a:srgbClr val="262626"/>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650676505"/>
                  </a:ext>
                </a:extLst>
              </a:tr>
              <a:tr h="370840">
                <a:tc>
                  <a:txBody>
                    <a:bodyPr/>
                    <a:lstStyle/>
                    <a:p>
                      <a:pPr algn="l">
                        <a:buFont typeface="Arial" panose="020B0604020202020204" pitchFamily="34" charset="0"/>
                        <a:buNone/>
                      </a:pPr>
                      <a:r>
                        <a:rPr lang="en-US" sz="1200" b="1" i="0" dirty="0" err="1">
                          <a:solidFill>
                            <a:srgbClr val="262626"/>
                          </a:solidFill>
                          <a:effectLst/>
                          <a:latin typeface="Poppins" panose="00000500000000000000" pitchFamily="2" charset="0"/>
                          <a:cs typeface="Poppins" panose="00000500000000000000" pitchFamily="2" charset="0"/>
                        </a:rPr>
                        <a:t>Total_Sales_Amount</a:t>
                      </a:r>
                      <a:endParaRPr lang="en-US" sz="1200" b="0" i="0" dirty="0">
                        <a:solidFill>
                          <a:srgbClr val="262626"/>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874389939"/>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579447342"/>
              </p:ext>
            </p:extLst>
          </p:nvPr>
        </p:nvGraphicFramePr>
        <p:xfrm>
          <a:off x="7313516" y="3597859"/>
          <a:ext cx="1389782" cy="1854200"/>
        </p:xfrm>
        <a:graphic>
          <a:graphicData uri="http://schemas.openxmlformats.org/drawingml/2006/table">
            <a:tbl>
              <a:tblPr firstRow="1" bandRow="1">
                <a:tableStyleId>{5C22544A-7EE6-4342-B048-85BDC9FD1C3A}</a:tableStyleId>
              </a:tblPr>
              <a:tblGrid>
                <a:gridCol w="1389782">
                  <a:extLst>
                    <a:ext uri="{9D8B030D-6E8A-4147-A177-3AD203B41FA5}">
                      <a16:colId xmlns:a16="http://schemas.microsoft.com/office/drawing/2014/main" val="3074650896"/>
                    </a:ext>
                  </a:extLst>
                </a:gridCol>
              </a:tblGrid>
              <a:tr h="370840">
                <a:tc>
                  <a:txBody>
                    <a:bodyPr/>
                    <a:lstStyle/>
                    <a:p>
                      <a:pPr algn="ctr"/>
                      <a:r>
                        <a:rPr lang="en-US" sz="1200" b="1" i="0" kern="1200" dirty="0" err="1">
                          <a:solidFill>
                            <a:schemeClr val="bg1"/>
                          </a:solidFill>
                          <a:effectLst/>
                          <a:latin typeface="Poppins" panose="00000500000000000000" pitchFamily="2" charset="0"/>
                          <a:ea typeface="+mn-ea"/>
                          <a:cs typeface="Poppins" panose="00000500000000000000" pitchFamily="2" charset="0"/>
                        </a:rPr>
                        <a:t>Store_Dim</a:t>
                      </a:r>
                      <a:endParaRPr lang="en-US" sz="1200" b="0"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r>
                        <a:rPr lang="en-US" sz="1200" b="1" i="0" kern="1200" dirty="0" err="1">
                          <a:solidFill>
                            <a:schemeClr val="tx1"/>
                          </a:solidFill>
                          <a:effectLst/>
                          <a:latin typeface="Poppins" panose="00000500000000000000" pitchFamily="2" charset="0"/>
                          <a:ea typeface="+mn-ea"/>
                          <a:cs typeface="Poppins" panose="00000500000000000000" pitchFamily="2" charset="0"/>
                        </a:rPr>
                        <a:t>Store_ID</a:t>
                      </a:r>
                      <a:r>
                        <a:rPr lang="en-US" sz="1200" b="0" i="0" kern="1200" dirty="0">
                          <a:solidFill>
                            <a:schemeClr val="tx1"/>
                          </a:solidFill>
                          <a:effectLst/>
                          <a:latin typeface="Poppins" panose="00000500000000000000" pitchFamily="2" charset="0"/>
                          <a:ea typeface="+mn-ea"/>
                          <a:cs typeface="Poppins" panose="00000500000000000000" pitchFamily="2" charset="0"/>
                        </a:rPr>
                        <a:t> (PK)</a:t>
                      </a:r>
                    </a:p>
                  </a:txBody>
                  <a:tcPr/>
                </a:tc>
                <a:extLst>
                  <a:ext uri="{0D108BD9-81ED-4DB2-BD59-A6C34878D82A}">
                    <a16:rowId xmlns:a16="http://schemas.microsoft.com/office/drawing/2014/main" val="1063266150"/>
                  </a:ext>
                </a:extLst>
              </a:tr>
              <a:tr h="370840">
                <a:tc>
                  <a:txBody>
                    <a:bodyPr/>
                    <a:lstStyle/>
                    <a:p>
                      <a:r>
                        <a:rPr lang="en-US" sz="1200" b="1" i="0" kern="1200" dirty="0" err="1">
                          <a:solidFill>
                            <a:schemeClr val="tx1"/>
                          </a:solidFill>
                          <a:effectLst/>
                          <a:latin typeface="Poppins" panose="00000500000000000000" pitchFamily="2" charset="0"/>
                          <a:ea typeface="+mn-ea"/>
                          <a:cs typeface="Poppins" panose="00000500000000000000" pitchFamily="2" charset="0"/>
                        </a:rPr>
                        <a:t>Store_Name</a:t>
                      </a:r>
                      <a:endParaRPr lang="en-US" sz="12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2940800365"/>
                  </a:ext>
                </a:extLst>
              </a:tr>
              <a:tr h="370840">
                <a:tc>
                  <a:txBody>
                    <a:bodyPr/>
                    <a:lstStyle/>
                    <a:p>
                      <a:r>
                        <a:rPr lang="en-US" sz="1200" b="1" i="0" kern="1200" dirty="0" err="1">
                          <a:solidFill>
                            <a:schemeClr val="tx1"/>
                          </a:solidFill>
                          <a:effectLst/>
                          <a:latin typeface="Poppins" panose="00000500000000000000" pitchFamily="2" charset="0"/>
                          <a:ea typeface="+mn-ea"/>
                          <a:cs typeface="Poppins" panose="00000500000000000000" pitchFamily="2" charset="0"/>
                        </a:rPr>
                        <a:t>Store_Type</a:t>
                      </a:r>
                      <a:endParaRPr lang="en-US" sz="12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562902435"/>
                  </a:ext>
                </a:extLst>
              </a:tr>
              <a:tr h="370840">
                <a:tc>
                  <a:txBody>
                    <a:bodyPr/>
                    <a:lstStyle/>
                    <a:p>
                      <a:r>
                        <a:rPr lang="en-US" sz="1200" b="1" i="0" kern="1200" dirty="0" err="1">
                          <a:solidFill>
                            <a:schemeClr val="tx1"/>
                          </a:solidFill>
                          <a:effectLst/>
                          <a:latin typeface="Poppins" panose="00000500000000000000" pitchFamily="2" charset="0"/>
                          <a:ea typeface="+mn-ea"/>
                          <a:cs typeface="Poppins" panose="00000500000000000000" pitchFamily="2" charset="0"/>
                        </a:rPr>
                        <a:t>Region_ID</a:t>
                      </a:r>
                      <a:r>
                        <a:rPr lang="en-US" sz="1200" b="1" i="0" kern="1200" dirty="0">
                          <a:solidFill>
                            <a:schemeClr val="tx1"/>
                          </a:solidFill>
                          <a:effectLst/>
                          <a:latin typeface="Poppins" panose="00000500000000000000" pitchFamily="2" charset="0"/>
                          <a:ea typeface="+mn-ea"/>
                          <a:cs typeface="Poppins" panose="00000500000000000000" pitchFamily="2" charset="0"/>
                        </a:rPr>
                        <a:t> (FK)</a:t>
                      </a:r>
                      <a:endParaRPr lang="en-US" sz="12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790956750"/>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3696720277"/>
              </p:ext>
            </p:extLst>
          </p:nvPr>
        </p:nvGraphicFramePr>
        <p:xfrm>
          <a:off x="2376054" y="1061531"/>
          <a:ext cx="1644582" cy="2225040"/>
        </p:xfrm>
        <a:graphic>
          <a:graphicData uri="http://schemas.openxmlformats.org/drawingml/2006/table">
            <a:tbl>
              <a:tblPr firstRow="1" bandRow="1">
                <a:tableStyleId>{5C22544A-7EE6-4342-B048-85BDC9FD1C3A}</a:tableStyleId>
              </a:tblPr>
              <a:tblGrid>
                <a:gridCol w="1644582">
                  <a:extLst>
                    <a:ext uri="{9D8B030D-6E8A-4147-A177-3AD203B41FA5}">
                      <a16:colId xmlns:a16="http://schemas.microsoft.com/office/drawing/2014/main" val="3074650896"/>
                    </a:ext>
                  </a:extLst>
                </a:gridCol>
              </a:tblGrid>
              <a:tr h="370840">
                <a:tc>
                  <a:txBody>
                    <a:bodyPr/>
                    <a:lstStyle/>
                    <a:p>
                      <a:r>
                        <a:rPr lang="en-US" sz="1200" b="1" i="0" kern="1200" dirty="0" err="1">
                          <a:solidFill>
                            <a:schemeClr val="bg1"/>
                          </a:solidFill>
                          <a:effectLst/>
                          <a:latin typeface="Poppins" panose="00000500000000000000" pitchFamily="2" charset="0"/>
                          <a:ea typeface="+mn-ea"/>
                          <a:cs typeface="Poppins" panose="00000500000000000000" pitchFamily="2" charset="0"/>
                        </a:rPr>
                        <a:t>Customer_Dim</a:t>
                      </a:r>
                      <a:endParaRPr lang="en-US" sz="1200" b="0"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r>
                        <a:rPr lang="en-US" sz="1200" b="1" i="0" kern="1200" dirty="0" err="1">
                          <a:solidFill>
                            <a:schemeClr val="dk1"/>
                          </a:solidFill>
                          <a:effectLst/>
                          <a:latin typeface="Poppins" panose="00000500000000000000" pitchFamily="2" charset="0"/>
                          <a:ea typeface="+mn-ea"/>
                          <a:cs typeface="Poppins" panose="00000500000000000000" pitchFamily="2" charset="0"/>
                        </a:rPr>
                        <a:t>Customer_ID</a:t>
                      </a:r>
                      <a:r>
                        <a:rPr lang="en-US" sz="1200" b="0" i="0" kern="1200" dirty="0">
                          <a:solidFill>
                            <a:schemeClr val="dk1"/>
                          </a:solidFill>
                          <a:effectLst/>
                          <a:latin typeface="Poppins" panose="00000500000000000000" pitchFamily="2" charset="0"/>
                          <a:ea typeface="+mn-ea"/>
                          <a:cs typeface="Poppins" panose="00000500000000000000" pitchFamily="2" charset="0"/>
                        </a:rPr>
                        <a:t> (PK)</a:t>
                      </a:r>
                    </a:p>
                  </a:txBody>
                  <a:tcPr/>
                </a:tc>
                <a:extLst>
                  <a:ext uri="{0D108BD9-81ED-4DB2-BD59-A6C34878D82A}">
                    <a16:rowId xmlns:a16="http://schemas.microsoft.com/office/drawing/2014/main" val="1063266150"/>
                  </a:ext>
                </a:extLst>
              </a:tr>
              <a:tr h="370840">
                <a:tc>
                  <a:txBody>
                    <a:bodyPr/>
                    <a:lstStyle/>
                    <a:p>
                      <a:r>
                        <a:rPr lang="en-US" sz="1200" b="1" i="0" kern="1200" dirty="0" err="1">
                          <a:solidFill>
                            <a:schemeClr val="dk1"/>
                          </a:solidFill>
                          <a:effectLst/>
                          <a:latin typeface="Poppins" panose="00000500000000000000" pitchFamily="2" charset="0"/>
                          <a:ea typeface="+mn-ea"/>
                          <a:cs typeface="Poppins" panose="00000500000000000000" pitchFamily="2" charset="0"/>
                        </a:rPr>
                        <a:t>Customer_Name</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2940800365"/>
                  </a:ext>
                </a:extLst>
              </a:tr>
              <a:tr h="370840">
                <a:tc>
                  <a:txBody>
                    <a:bodyPr/>
                    <a:lstStyle/>
                    <a:p>
                      <a:r>
                        <a:rPr lang="en-US" sz="1200" b="1" i="0" kern="1200" dirty="0">
                          <a:solidFill>
                            <a:schemeClr val="dk1"/>
                          </a:solidFill>
                          <a:effectLst/>
                          <a:latin typeface="Poppins" panose="00000500000000000000" pitchFamily="2" charset="0"/>
                          <a:ea typeface="+mn-ea"/>
                          <a:cs typeface="Poppins" panose="00000500000000000000" pitchFamily="2" charset="0"/>
                        </a:rPr>
                        <a:t>Email</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562902435"/>
                  </a:ext>
                </a:extLst>
              </a:tr>
              <a:tr h="370840">
                <a:tc>
                  <a:txBody>
                    <a:bodyPr/>
                    <a:lstStyle/>
                    <a:p>
                      <a:r>
                        <a:rPr lang="en-US" sz="1200" b="1" i="0" kern="1200" dirty="0">
                          <a:solidFill>
                            <a:schemeClr val="dk1"/>
                          </a:solidFill>
                          <a:effectLst/>
                          <a:latin typeface="Poppins" panose="00000500000000000000" pitchFamily="2" charset="0"/>
                          <a:ea typeface="+mn-ea"/>
                          <a:cs typeface="Poppins" panose="00000500000000000000" pitchFamily="2" charset="0"/>
                        </a:rPr>
                        <a:t>Phone</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790956750"/>
                  </a:ext>
                </a:extLst>
              </a:tr>
              <a:tr h="370840">
                <a:tc>
                  <a:txBody>
                    <a:bodyPr/>
                    <a:lstStyle/>
                    <a:p>
                      <a:r>
                        <a:rPr lang="en-US" sz="1200" b="1" i="0" kern="1200" dirty="0" err="1">
                          <a:solidFill>
                            <a:schemeClr val="tx1"/>
                          </a:solidFill>
                          <a:effectLst/>
                          <a:latin typeface="Poppins" panose="00000500000000000000" pitchFamily="2" charset="0"/>
                          <a:ea typeface="+mn-ea"/>
                          <a:cs typeface="Poppins" panose="00000500000000000000" pitchFamily="2" charset="0"/>
                        </a:rPr>
                        <a:t>Location_ID</a:t>
                      </a:r>
                      <a:r>
                        <a:rPr lang="en-US" sz="1200" b="1" i="0" kern="1200" baseline="0" dirty="0">
                          <a:solidFill>
                            <a:schemeClr val="tx1"/>
                          </a:solidFill>
                          <a:effectLst/>
                          <a:latin typeface="Poppins" panose="00000500000000000000" pitchFamily="2" charset="0"/>
                          <a:ea typeface="+mn-ea"/>
                          <a:cs typeface="Poppins" panose="00000500000000000000" pitchFamily="2" charset="0"/>
                        </a:rPr>
                        <a:t> (FK)</a:t>
                      </a:r>
                      <a:endParaRPr lang="en-US" sz="12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650676505"/>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855375801"/>
              </p:ext>
            </p:extLst>
          </p:nvPr>
        </p:nvGraphicFramePr>
        <p:xfrm>
          <a:off x="2376054" y="3552616"/>
          <a:ext cx="1636567" cy="1854200"/>
        </p:xfrm>
        <a:graphic>
          <a:graphicData uri="http://schemas.openxmlformats.org/drawingml/2006/table">
            <a:tbl>
              <a:tblPr firstRow="1" bandRow="1">
                <a:tableStyleId>{5C22544A-7EE6-4342-B048-85BDC9FD1C3A}</a:tableStyleId>
              </a:tblPr>
              <a:tblGrid>
                <a:gridCol w="1636567">
                  <a:extLst>
                    <a:ext uri="{9D8B030D-6E8A-4147-A177-3AD203B41FA5}">
                      <a16:colId xmlns:a16="http://schemas.microsoft.com/office/drawing/2014/main" val="3074650896"/>
                    </a:ext>
                  </a:extLst>
                </a:gridCol>
              </a:tblGrid>
              <a:tr h="370840">
                <a:tc>
                  <a:txBody>
                    <a:bodyPr/>
                    <a:lstStyle/>
                    <a:p>
                      <a:pPr algn="ctr"/>
                      <a:r>
                        <a:rPr lang="en-US" sz="1200" b="1" i="0" kern="1200" dirty="0" err="1">
                          <a:solidFill>
                            <a:schemeClr val="bg1"/>
                          </a:solidFill>
                          <a:effectLst/>
                          <a:latin typeface="Poppins" panose="00000500000000000000" pitchFamily="2" charset="0"/>
                          <a:ea typeface="+mn-ea"/>
                          <a:cs typeface="Poppins" panose="00000500000000000000" pitchFamily="2" charset="0"/>
                        </a:rPr>
                        <a:t>Date_Dimension</a:t>
                      </a:r>
                      <a:endParaRPr lang="en-US" sz="1200" b="0"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r>
                        <a:rPr lang="en-US" sz="1200" b="1" i="0" kern="1200" dirty="0" err="1">
                          <a:solidFill>
                            <a:schemeClr val="dk1"/>
                          </a:solidFill>
                          <a:effectLst/>
                          <a:latin typeface="Poppins" panose="00000500000000000000" pitchFamily="2" charset="0"/>
                          <a:ea typeface="+mn-ea"/>
                          <a:cs typeface="Poppins" panose="00000500000000000000" pitchFamily="2" charset="0"/>
                        </a:rPr>
                        <a:t>Date_ID</a:t>
                      </a:r>
                      <a:r>
                        <a:rPr lang="en-US" sz="1200" b="0" i="0" kern="1200" dirty="0">
                          <a:solidFill>
                            <a:schemeClr val="dk1"/>
                          </a:solidFill>
                          <a:effectLst/>
                          <a:latin typeface="Poppins" panose="00000500000000000000" pitchFamily="2" charset="0"/>
                          <a:ea typeface="+mn-ea"/>
                          <a:cs typeface="Poppins" panose="00000500000000000000" pitchFamily="2" charset="0"/>
                        </a:rPr>
                        <a:t> (PK)</a:t>
                      </a:r>
                    </a:p>
                  </a:txBody>
                  <a:tcPr/>
                </a:tc>
                <a:extLst>
                  <a:ext uri="{0D108BD9-81ED-4DB2-BD59-A6C34878D82A}">
                    <a16:rowId xmlns:a16="http://schemas.microsoft.com/office/drawing/2014/main" val="2940800365"/>
                  </a:ext>
                </a:extLst>
              </a:tr>
              <a:tr h="370840">
                <a:tc>
                  <a:txBody>
                    <a:bodyPr/>
                    <a:lstStyle/>
                    <a:p>
                      <a:r>
                        <a:rPr lang="en-US" sz="1200" b="1" i="0" kern="1200" dirty="0">
                          <a:solidFill>
                            <a:schemeClr val="dk1"/>
                          </a:solidFill>
                          <a:effectLst/>
                          <a:latin typeface="Poppins" panose="00000500000000000000" pitchFamily="2" charset="0"/>
                          <a:ea typeface="+mn-ea"/>
                          <a:cs typeface="Poppins" panose="00000500000000000000" pitchFamily="2" charset="0"/>
                        </a:rPr>
                        <a:t>Month</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790956750"/>
                  </a:ext>
                </a:extLst>
              </a:tr>
              <a:tr h="370840">
                <a:tc>
                  <a:txBody>
                    <a:bodyPr/>
                    <a:lstStyle/>
                    <a:p>
                      <a:r>
                        <a:rPr lang="en-US" sz="1200" b="1" i="0" kern="1200" dirty="0">
                          <a:solidFill>
                            <a:schemeClr val="dk1"/>
                          </a:solidFill>
                          <a:effectLst/>
                          <a:latin typeface="Poppins" panose="00000500000000000000" pitchFamily="2" charset="0"/>
                          <a:ea typeface="+mn-ea"/>
                          <a:cs typeface="Poppins" panose="00000500000000000000" pitchFamily="2" charset="0"/>
                        </a:rPr>
                        <a:t>Quarter</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650676505"/>
                  </a:ext>
                </a:extLst>
              </a:tr>
              <a:tr h="370840">
                <a:tc>
                  <a:txBody>
                    <a:bodyPr/>
                    <a:lstStyle/>
                    <a:p>
                      <a:r>
                        <a:rPr lang="en-US" sz="1200" b="1" i="0" kern="1200" dirty="0">
                          <a:solidFill>
                            <a:schemeClr val="dk1"/>
                          </a:solidFill>
                          <a:effectLst/>
                          <a:latin typeface="Poppins" panose="00000500000000000000" pitchFamily="2" charset="0"/>
                          <a:ea typeface="+mn-ea"/>
                          <a:cs typeface="Poppins" panose="00000500000000000000" pitchFamily="2" charset="0"/>
                        </a:rPr>
                        <a:t>Year</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1348258397"/>
                  </a:ext>
                </a:extLst>
              </a:tr>
            </a:tbl>
          </a:graphicData>
        </a:graphic>
      </p:graphicFrame>
      <p:grpSp>
        <p:nvGrpSpPr>
          <p:cNvPr id="14" name="Group 13"/>
          <p:cNvGrpSpPr/>
          <p:nvPr/>
        </p:nvGrpSpPr>
        <p:grpSpPr>
          <a:xfrm>
            <a:off x="6602556" y="3447123"/>
            <a:ext cx="681519" cy="817020"/>
            <a:chOff x="7405254" y="3552617"/>
            <a:chExt cx="967510" cy="685333"/>
          </a:xfrm>
        </p:grpSpPr>
        <p:cxnSp>
          <p:nvCxnSpPr>
            <p:cNvPr id="15" name="Elbow Connector 14"/>
            <p:cNvCxnSpPr/>
            <p:nvPr/>
          </p:nvCxnSpPr>
          <p:spPr>
            <a:xfrm rot="16200000" flipH="1">
              <a:off x="7780139" y="3645326"/>
              <a:ext cx="685333" cy="499916"/>
            </a:xfrm>
            <a:prstGeom prst="bentConnector2">
              <a:avLst/>
            </a:prstGeom>
            <a:ln w="381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7405254" y="3571667"/>
              <a:ext cx="467591"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17" name="Group 16"/>
          <p:cNvGrpSpPr/>
          <p:nvPr/>
        </p:nvGrpSpPr>
        <p:grpSpPr>
          <a:xfrm>
            <a:off x="6602556" y="1622308"/>
            <a:ext cx="710960" cy="1193266"/>
            <a:chOff x="7405254" y="1596116"/>
            <a:chExt cx="967509" cy="1193266"/>
          </a:xfrm>
        </p:grpSpPr>
        <p:cxnSp>
          <p:nvCxnSpPr>
            <p:cNvPr id="18" name="Straight Connector 17"/>
            <p:cNvCxnSpPr/>
            <p:nvPr/>
          </p:nvCxnSpPr>
          <p:spPr>
            <a:xfrm flipH="1">
              <a:off x="7943273" y="1596116"/>
              <a:ext cx="9236" cy="119326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7943273" y="1605641"/>
              <a:ext cx="42949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7405254" y="2789382"/>
              <a:ext cx="547255"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21" name="Group 20"/>
          <p:cNvGrpSpPr/>
          <p:nvPr/>
        </p:nvGrpSpPr>
        <p:grpSpPr>
          <a:xfrm>
            <a:off x="4012622" y="3926001"/>
            <a:ext cx="698210" cy="246375"/>
            <a:chOff x="7405254" y="1596116"/>
            <a:chExt cx="967509" cy="1193266"/>
          </a:xfrm>
        </p:grpSpPr>
        <p:cxnSp>
          <p:nvCxnSpPr>
            <p:cNvPr id="22" name="Straight Connector 21"/>
            <p:cNvCxnSpPr/>
            <p:nvPr/>
          </p:nvCxnSpPr>
          <p:spPr>
            <a:xfrm flipH="1">
              <a:off x="7943273" y="1596116"/>
              <a:ext cx="9236" cy="119326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943273" y="1605641"/>
              <a:ext cx="42949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7405254" y="2789382"/>
              <a:ext cx="547255"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25" name="Group 24"/>
          <p:cNvGrpSpPr/>
          <p:nvPr/>
        </p:nvGrpSpPr>
        <p:grpSpPr>
          <a:xfrm>
            <a:off x="4012622" y="1636360"/>
            <a:ext cx="698210" cy="1486082"/>
            <a:chOff x="3392054" y="1636360"/>
            <a:chExt cx="967510" cy="1486082"/>
          </a:xfrm>
        </p:grpSpPr>
        <p:cxnSp>
          <p:nvCxnSpPr>
            <p:cNvPr id="26" name="Elbow Connector 25"/>
            <p:cNvCxnSpPr/>
            <p:nvPr/>
          </p:nvCxnSpPr>
          <p:spPr>
            <a:xfrm rot="16200000" flipH="1">
              <a:off x="3366565" y="2129443"/>
              <a:ext cx="1486082" cy="499916"/>
            </a:xfrm>
            <a:prstGeom prst="bentConnector2">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3392054" y="1658617"/>
              <a:ext cx="467591" cy="0"/>
            </a:xfrm>
            <a:prstGeom prst="line">
              <a:avLst/>
            </a:prstGeom>
            <a:ln w="38100"/>
          </p:spPr>
          <p:style>
            <a:lnRef idx="1">
              <a:schemeClr val="accent1"/>
            </a:lnRef>
            <a:fillRef idx="0">
              <a:schemeClr val="accent1"/>
            </a:fillRef>
            <a:effectRef idx="0">
              <a:schemeClr val="accent1"/>
            </a:effectRef>
            <a:fontRef idx="minor">
              <a:schemeClr val="tx1"/>
            </a:fontRef>
          </p:style>
        </p:cxnSp>
      </p:grpSp>
      <p:graphicFrame>
        <p:nvGraphicFramePr>
          <p:cNvPr id="28" name="Table 27"/>
          <p:cNvGraphicFramePr>
            <a:graphicFrameLocks noGrp="1"/>
          </p:cNvGraphicFramePr>
          <p:nvPr>
            <p:extLst>
              <p:ext uri="{D42A27DB-BD31-4B8C-83A1-F6EECF244321}">
                <p14:modId xmlns:p14="http://schemas.microsoft.com/office/powerpoint/2010/main" val="548813387"/>
              </p:ext>
            </p:extLst>
          </p:nvPr>
        </p:nvGraphicFramePr>
        <p:xfrm>
          <a:off x="7316404" y="1099535"/>
          <a:ext cx="1442045" cy="2225040"/>
        </p:xfrm>
        <a:graphic>
          <a:graphicData uri="http://schemas.openxmlformats.org/drawingml/2006/table">
            <a:tbl>
              <a:tblPr firstRow="1" bandRow="1">
                <a:tableStyleId>{5C22544A-7EE6-4342-B048-85BDC9FD1C3A}</a:tableStyleId>
              </a:tblPr>
              <a:tblGrid>
                <a:gridCol w="1442045">
                  <a:extLst>
                    <a:ext uri="{9D8B030D-6E8A-4147-A177-3AD203B41FA5}">
                      <a16:colId xmlns:a16="http://schemas.microsoft.com/office/drawing/2014/main" val="3074650896"/>
                    </a:ext>
                  </a:extLst>
                </a:gridCol>
              </a:tblGrid>
              <a:tr h="370840">
                <a:tc>
                  <a:txBody>
                    <a:bodyPr/>
                    <a:lstStyle/>
                    <a:p>
                      <a:pPr algn="ctr"/>
                      <a:r>
                        <a:rPr lang="en-US" sz="1200" b="1" i="0" kern="1200" dirty="0" err="1">
                          <a:solidFill>
                            <a:schemeClr val="lt1"/>
                          </a:solidFill>
                          <a:effectLst/>
                          <a:latin typeface="Poppins" panose="00000500000000000000" pitchFamily="2" charset="0"/>
                          <a:ea typeface="+mn-ea"/>
                          <a:cs typeface="Poppins" panose="00000500000000000000" pitchFamily="2" charset="0"/>
                        </a:rPr>
                        <a:t>Product_Dim</a:t>
                      </a:r>
                      <a:endParaRPr lang="en-US" sz="1200" b="0" i="0" kern="1200" dirty="0">
                        <a:solidFill>
                          <a:schemeClr val="lt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pPr algn="l">
                        <a:buFont typeface="Arial" panose="020B0604020202020204" pitchFamily="34" charset="0"/>
                        <a:buNone/>
                      </a:pPr>
                      <a:r>
                        <a:rPr lang="en-US" sz="1200" b="1" i="0" dirty="0" err="1">
                          <a:solidFill>
                            <a:schemeClr val="tx1"/>
                          </a:solidFill>
                          <a:effectLst/>
                          <a:latin typeface="Poppins" panose="00000500000000000000" pitchFamily="2" charset="0"/>
                          <a:cs typeface="Poppins" panose="00000500000000000000" pitchFamily="2" charset="0"/>
                        </a:rPr>
                        <a:t>Product_ID</a:t>
                      </a:r>
                      <a:r>
                        <a:rPr lang="en-US" sz="1200" b="0" i="0" dirty="0">
                          <a:solidFill>
                            <a:schemeClr val="tx1"/>
                          </a:solidFill>
                          <a:effectLst/>
                          <a:latin typeface="Poppins" panose="00000500000000000000" pitchFamily="2" charset="0"/>
                          <a:cs typeface="Poppins" panose="00000500000000000000" pitchFamily="2" charset="0"/>
                        </a:rPr>
                        <a:t> (PK)</a:t>
                      </a:r>
                    </a:p>
                  </a:txBody>
                  <a:tcPr/>
                </a:tc>
                <a:extLst>
                  <a:ext uri="{0D108BD9-81ED-4DB2-BD59-A6C34878D82A}">
                    <a16:rowId xmlns:a16="http://schemas.microsoft.com/office/drawing/2014/main" val="1063266150"/>
                  </a:ext>
                </a:extLst>
              </a:tr>
              <a:tr h="370840">
                <a:tc>
                  <a:txBody>
                    <a:bodyPr/>
                    <a:lstStyle/>
                    <a:p>
                      <a:r>
                        <a:rPr lang="en-US" sz="1200" b="1" i="0" kern="1200" dirty="0" err="1">
                          <a:solidFill>
                            <a:schemeClr val="tx1"/>
                          </a:solidFill>
                          <a:effectLst/>
                          <a:latin typeface="Poppins" panose="00000500000000000000" pitchFamily="2" charset="0"/>
                          <a:ea typeface="+mn-ea"/>
                          <a:cs typeface="Poppins" panose="00000500000000000000" pitchFamily="2" charset="0"/>
                        </a:rPr>
                        <a:t>Product_Name</a:t>
                      </a:r>
                      <a:endParaRPr lang="en-US" sz="12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2940800365"/>
                  </a:ext>
                </a:extLst>
              </a:tr>
              <a:tr h="370840">
                <a:tc>
                  <a:txBody>
                    <a:bodyPr/>
                    <a:lstStyle/>
                    <a:p>
                      <a:r>
                        <a:rPr lang="en-US" sz="1200" b="1" i="0" kern="1200" dirty="0" err="1">
                          <a:solidFill>
                            <a:schemeClr val="tx1"/>
                          </a:solidFill>
                          <a:effectLst/>
                          <a:latin typeface="Poppins" panose="00000500000000000000" pitchFamily="2" charset="0"/>
                          <a:ea typeface="+mn-ea"/>
                          <a:cs typeface="Poppins" panose="00000500000000000000" pitchFamily="2" charset="0"/>
                        </a:rPr>
                        <a:t>Category_ID</a:t>
                      </a:r>
                      <a:endParaRPr lang="en-US" sz="12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562902435"/>
                  </a:ext>
                </a:extLst>
              </a:tr>
              <a:tr h="370840">
                <a:tc>
                  <a:txBody>
                    <a:bodyPr/>
                    <a:lstStyle/>
                    <a:p>
                      <a:r>
                        <a:rPr lang="en-US" sz="1200" b="1" i="0" kern="1200" dirty="0">
                          <a:solidFill>
                            <a:schemeClr val="tx1"/>
                          </a:solidFill>
                          <a:effectLst/>
                          <a:latin typeface="Poppins" panose="00000500000000000000" pitchFamily="2" charset="0"/>
                          <a:ea typeface="+mn-ea"/>
                          <a:cs typeface="Poppins" panose="00000500000000000000" pitchFamily="2" charset="0"/>
                        </a:rPr>
                        <a:t>Brand</a:t>
                      </a:r>
                      <a:endParaRPr lang="en-US" sz="12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790956750"/>
                  </a:ext>
                </a:extLst>
              </a:tr>
              <a:tr h="370840">
                <a:tc>
                  <a:txBody>
                    <a:bodyPr/>
                    <a:lstStyle/>
                    <a:p>
                      <a:r>
                        <a:rPr lang="en-US" sz="1200" b="1" i="0" kern="1200" dirty="0">
                          <a:solidFill>
                            <a:schemeClr val="tx1"/>
                          </a:solidFill>
                          <a:effectLst/>
                          <a:latin typeface="Poppins" panose="00000500000000000000" pitchFamily="2" charset="0"/>
                          <a:ea typeface="+mn-ea"/>
                          <a:cs typeface="Poppins" panose="00000500000000000000" pitchFamily="2" charset="0"/>
                        </a:rPr>
                        <a:t>Price</a:t>
                      </a:r>
                      <a:endParaRPr lang="en-US" sz="12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650676505"/>
                  </a:ext>
                </a:extLst>
              </a:tr>
            </a:tbl>
          </a:graphicData>
        </a:graphic>
      </p:graphicFrame>
      <p:graphicFrame>
        <p:nvGraphicFramePr>
          <p:cNvPr id="29" name="Table 28"/>
          <p:cNvGraphicFramePr>
            <a:graphicFrameLocks noGrp="1"/>
          </p:cNvGraphicFramePr>
          <p:nvPr>
            <p:extLst>
              <p:ext uri="{D42A27DB-BD31-4B8C-83A1-F6EECF244321}">
                <p14:modId xmlns:p14="http://schemas.microsoft.com/office/powerpoint/2010/main" val="3703557676"/>
              </p:ext>
            </p:extLst>
          </p:nvPr>
        </p:nvGraphicFramePr>
        <p:xfrm>
          <a:off x="9531466" y="1153317"/>
          <a:ext cx="1753753" cy="1483360"/>
        </p:xfrm>
        <a:graphic>
          <a:graphicData uri="http://schemas.openxmlformats.org/drawingml/2006/table">
            <a:tbl>
              <a:tblPr firstRow="1" bandRow="1">
                <a:tableStyleId>{5C22544A-7EE6-4342-B048-85BDC9FD1C3A}</a:tableStyleId>
              </a:tblPr>
              <a:tblGrid>
                <a:gridCol w="1753753">
                  <a:extLst>
                    <a:ext uri="{9D8B030D-6E8A-4147-A177-3AD203B41FA5}">
                      <a16:colId xmlns:a16="http://schemas.microsoft.com/office/drawing/2014/main" val="3074650896"/>
                    </a:ext>
                  </a:extLst>
                </a:gridCol>
              </a:tblGrid>
              <a:tr h="370840">
                <a:tc>
                  <a:txBody>
                    <a:bodyPr/>
                    <a:lstStyle/>
                    <a:p>
                      <a:r>
                        <a:rPr lang="en-US" sz="1200" b="1" i="0" kern="1200" dirty="0" err="1">
                          <a:solidFill>
                            <a:schemeClr val="bg1"/>
                          </a:solidFill>
                          <a:effectLst/>
                          <a:latin typeface="Poppins" panose="00000500000000000000" pitchFamily="2" charset="0"/>
                          <a:ea typeface="+mn-ea"/>
                          <a:cs typeface="Poppins" panose="00000500000000000000" pitchFamily="2" charset="0"/>
                        </a:rPr>
                        <a:t>Category_Dim</a:t>
                      </a:r>
                      <a:endParaRPr lang="en-US" sz="1200" b="0"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tx1"/>
                          </a:solidFill>
                          <a:effectLst/>
                          <a:latin typeface="Poppins" panose="00000500000000000000" pitchFamily="2" charset="0"/>
                          <a:ea typeface="+mn-ea"/>
                          <a:cs typeface="Poppins" panose="00000500000000000000" pitchFamily="2" charset="0"/>
                        </a:rPr>
                        <a:t>Category_ID</a:t>
                      </a:r>
                      <a:r>
                        <a:rPr lang="en-US" sz="1200" b="0" i="0" kern="1200" dirty="0">
                          <a:solidFill>
                            <a:schemeClr val="tx1"/>
                          </a:solidFill>
                          <a:effectLst/>
                          <a:latin typeface="Poppins" panose="00000500000000000000" pitchFamily="2" charset="0"/>
                          <a:ea typeface="+mn-ea"/>
                          <a:cs typeface="Poppins" panose="00000500000000000000" pitchFamily="2" charset="0"/>
                        </a:rPr>
                        <a:t> (PK)</a:t>
                      </a:r>
                    </a:p>
                  </a:txBody>
                  <a:tcPr/>
                </a:tc>
                <a:extLst>
                  <a:ext uri="{0D108BD9-81ED-4DB2-BD59-A6C34878D82A}">
                    <a16:rowId xmlns:a16="http://schemas.microsoft.com/office/drawing/2014/main" val="10632661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tx1"/>
                          </a:solidFill>
                          <a:effectLst/>
                          <a:latin typeface="Poppins" panose="00000500000000000000" pitchFamily="2" charset="0"/>
                          <a:ea typeface="+mn-ea"/>
                          <a:cs typeface="Poppins" panose="00000500000000000000" pitchFamily="2" charset="0"/>
                        </a:rPr>
                        <a:t>Category_Name</a:t>
                      </a:r>
                      <a:endParaRPr lang="en-US" sz="12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29408003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tx1"/>
                          </a:solidFill>
                          <a:effectLst/>
                          <a:latin typeface="Poppins" panose="00000500000000000000" pitchFamily="2" charset="0"/>
                          <a:ea typeface="+mn-ea"/>
                          <a:cs typeface="Poppins" panose="00000500000000000000" pitchFamily="2" charset="0"/>
                        </a:rPr>
                        <a:t>Department_ID</a:t>
                      </a:r>
                      <a:r>
                        <a:rPr lang="en-US" sz="1200" b="0" i="0" kern="1200" dirty="0">
                          <a:solidFill>
                            <a:schemeClr val="tx1"/>
                          </a:solidFill>
                          <a:effectLst/>
                          <a:latin typeface="Poppins" panose="00000500000000000000" pitchFamily="2" charset="0"/>
                          <a:ea typeface="+mn-ea"/>
                          <a:cs typeface="Poppins" panose="00000500000000000000" pitchFamily="2" charset="0"/>
                        </a:rPr>
                        <a:t> (FK)</a:t>
                      </a:r>
                    </a:p>
                  </a:txBody>
                  <a:tcPr/>
                </a:tc>
                <a:extLst>
                  <a:ext uri="{0D108BD9-81ED-4DB2-BD59-A6C34878D82A}">
                    <a16:rowId xmlns:a16="http://schemas.microsoft.com/office/drawing/2014/main" val="562902435"/>
                  </a:ext>
                </a:extLst>
              </a:tr>
            </a:tbl>
          </a:graphicData>
        </a:graphic>
      </p:graphicFrame>
      <p:graphicFrame>
        <p:nvGraphicFramePr>
          <p:cNvPr id="30" name="Table 29"/>
          <p:cNvGraphicFramePr>
            <a:graphicFrameLocks noGrp="1"/>
          </p:cNvGraphicFramePr>
          <p:nvPr>
            <p:extLst>
              <p:ext uri="{D42A27DB-BD31-4B8C-83A1-F6EECF244321}">
                <p14:modId xmlns:p14="http://schemas.microsoft.com/office/powerpoint/2010/main" val="4284762018"/>
              </p:ext>
            </p:extLst>
          </p:nvPr>
        </p:nvGraphicFramePr>
        <p:xfrm>
          <a:off x="9491300" y="2787461"/>
          <a:ext cx="1793919" cy="1112520"/>
        </p:xfrm>
        <a:graphic>
          <a:graphicData uri="http://schemas.openxmlformats.org/drawingml/2006/table">
            <a:tbl>
              <a:tblPr firstRow="1" bandRow="1">
                <a:tableStyleId>{5C22544A-7EE6-4342-B048-85BDC9FD1C3A}</a:tableStyleId>
              </a:tblPr>
              <a:tblGrid>
                <a:gridCol w="1793919">
                  <a:extLst>
                    <a:ext uri="{9D8B030D-6E8A-4147-A177-3AD203B41FA5}">
                      <a16:colId xmlns:a16="http://schemas.microsoft.com/office/drawing/2014/main" val="3074650896"/>
                    </a:ext>
                  </a:extLst>
                </a:gridCol>
              </a:tblGrid>
              <a:tr h="370840">
                <a:tc>
                  <a:txBody>
                    <a:bodyPr/>
                    <a:lstStyle/>
                    <a:p>
                      <a:r>
                        <a:rPr lang="en-US" sz="1200" b="1" i="0" kern="1200" dirty="0" err="1">
                          <a:solidFill>
                            <a:schemeClr val="bg1"/>
                          </a:solidFill>
                          <a:effectLst/>
                          <a:latin typeface="Poppins" panose="00000500000000000000" pitchFamily="2" charset="0"/>
                          <a:ea typeface="+mn-ea"/>
                          <a:cs typeface="Poppins" panose="00000500000000000000" pitchFamily="2" charset="0"/>
                        </a:rPr>
                        <a:t>Department_Dim</a:t>
                      </a:r>
                      <a:endParaRPr lang="en-US" sz="1200" b="0"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tx1"/>
                          </a:solidFill>
                          <a:effectLst/>
                          <a:latin typeface="Poppins" panose="00000500000000000000" pitchFamily="2" charset="0"/>
                          <a:ea typeface="+mn-ea"/>
                          <a:cs typeface="Poppins" panose="00000500000000000000" pitchFamily="2" charset="0"/>
                        </a:rPr>
                        <a:t>Department_ID</a:t>
                      </a:r>
                      <a:r>
                        <a:rPr lang="en-US" sz="1200" b="0" i="0" kern="1200" dirty="0">
                          <a:solidFill>
                            <a:schemeClr val="tx1"/>
                          </a:solidFill>
                          <a:effectLst/>
                          <a:latin typeface="Poppins" panose="00000500000000000000" pitchFamily="2" charset="0"/>
                          <a:ea typeface="+mn-ea"/>
                          <a:cs typeface="Poppins" panose="00000500000000000000" pitchFamily="2" charset="0"/>
                        </a:rPr>
                        <a:t> (PK)</a:t>
                      </a:r>
                    </a:p>
                  </a:txBody>
                  <a:tcPr/>
                </a:tc>
                <a:extLst>
                  <a:ext uri="{0D108BD9-81ED-4DB2-BD59-A6C34878D82A}">
                    <a16:rowId xmlns:a16="http://schemas.microsoft.com/office/drawing/2014/main" val="1063266150"/>
                  </a:ext>
                </a:extLst>
              </a:tr>
              <a:tr h="370840">
                <a:tc>
                  <a:txBody>
                    <a:bodyPr/>
                    <a:lstStyle/>
                    <a:p>
                      <a:r>
                        <a:rPr lang="en-US" sz="1200" b="1" i="0" kern="1200" dirty="0" err="1">
                          <a:solidFill>
                            <a:schemeClr val="dk1"/>
                          </a:solidFill>
                          <a:effectLst/>
                          <a:latin typeface="Poppins" panose="00000500000000000000" pitchFamily="2" charset="0"/>
                          <a:ea typeface="+mn-ea"/>
                          <a:cs typeface="Poppins" panose="00000500000000000000" pitchFamily="2" charset="0"/>
                        </a:rPr>
                        <a:t>Department_Name</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2940800365"/>
                  </a:ext>
                </a:extLst>
              </a:tr>
            </a:tbl>
          </a:graphicData>
        </a:graphic>
      </p:graphicFrame>
      <p:grpSp>
        <p:nvGrpSpPr>
          <p:cNvPr id="31" name="Group 30"/>
          <p:cNvGrpSpPr/>
          <p:nvPr/>
        </p:nvGrpSpPr>
        <p:grpSpPr>
          <a:xfrm>
            <a:off x="8758450" y="1679751"/>
            <a:ext cx="773015" cy="784841"/>
            <a:chOff x="7405254" y="1596116"/>
            <a:chExt cx="967509" cy="1193266"/>
          </a:xfrm>
        </p:grpSpPr>
        <p:cxnSp>
          <p:nvCxnSpPr>
            <p:cNvPr id="32" name="Straight Connector 31"/>
            <p:cNvCxnSpPr/>
            <p:nvPr/>
          </p:nvCxnSpPr>
          <p:spPr>
            <a:xfrm flipH="1">
              <a:off x="7943273" y="1596116"/>
              <a:ext cx="9236" cy="119326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7943273" y="1605641"/>
              <a:ext cx="42949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7405254" y="2789382"/>
              <a:ext cx="547255" cy="0"/>
            </a:xfrm>
            <a:prstGeom prst="line">
              <a:avLst/>
            </a:prstGeom>
            <a:ln w="38100"/>
          </p:spPr>
          <p:style>
            <a:lnRef idx="1">
              <a:schemeClr val="accent1"/>
            </a:lnRef>
            <a:fillRef idx="0">
              <a:schemeClr val="accent1"/>
            </a:fillRef>
            <a:effectRef idx="0">
              <a:schemeClr val="accent1"/>
            </a:effectRef>
            <a:fontRef idx="minor">
              <a:schemeClr val="tx1"/>
            </a:fontRef>
          </p:style>
        </p:cxnSp>
      </p:grpSp>
      <p:sp>
        <p:nvSpPr>
          <p:cNvPr id="4" name="Right Bracket 3"/>
          <p:cNvSpPr/>
          <p:nvPr/>
        </p:nvSpPr>
        <p:spPr>
          <a:xfrm>
            <a:off x="11285219" y="2418104"/>
            <a:ext cx="104775" cy="829121"/>
          </a:xfrm>
          <a:prstGeom prst="rightBracket">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aphicFrame>
        <p:nvGraphicFramePr>
          <p:cNvPr id="35" name="Table 34"/>
          <p:cNvGraphicFramePr>
            <a:graphicFrameLocks noGrp="1"/>
          </p:cNvGraphicFramePr>
          <p:nvPr>
            <p:extLst>
              <p:ext uri="{D42A27DB-BD31-4B8C-83A1-F6EECF244321}">
                <p14:modId xmlns:p14="http://schemas.microsoft.com/office/powerpoint/2010/main" val="2925633015"/>
              </p:ext>
            </p:extLst>
          </p:nvPr>
        </p:nvGraphicFramePr>
        <p:xfrm>
          <a:off x="9491300" y="4133030"/>
          <a:ext cx="1793919" cy="1198880"/>
        </p:xfrm>
        <a:graphic>
          <a:graphicData uri="http://schemas.openxmlformats.org/drawingml/2006/table">
            <a:tbl>
              <a:tblPr firstRow="1" bandRow="1">
                <a:tableStyleId>{5C22544A-7EE6-4342-B048-85BDC9FD1C3A}</a:tableStyleId>
              </a:tblPr>
              <a:tblGrid>
                <a:gridCol w="1793919">
                  <a:extLst>
                    <a:ext uri="{9D8B030D-6E8A-4147-A177-3AD203B41FA5}">
                      <a16:colId xmlns:a16="http://schemas.microsoft.com/office/drawing/2014/main" val="307465089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bg1"/>
                          </a:solidFill>
                          <a:effectLst/>
                          <a:latin typeface="Poppins" panose="00000500000000000000" pitchFamily="2" charset="0"/>
                          <a:ea typeface="+mn-ea"/>
                          <a:cs typeface="Poppins" panose="00000500000000000000" pitchFamily="2" charset="0"/>
                        </a:rPr>
                        <a:t>Region_Dim</a:t>
                      </a:r>
                      <a:endParaRPr lang="en-US" sz="1200" b="0"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r>
                        <a:rPr lang="en-US" sz="1200" b="1" i="0" kern="1200" dirty="0" err="1">
                          <a:solidFill>
                            <a:schemeClr val="dk1"/>
                          </a:solidFill>
                          <a:effectLst/>
                          <a:latin typeface="Poppins" panose="00000500000000000000" pitchFamily="2" charset="0"/>
                          <a:ea typeface="+mn-ea"/>
                          <a:cs typeface="Poppins" panose="00000500000000000000" pitchFamily="2" charset="0"/>
                        </a:rPr>
                        <a:t>Region_ID</a:t>
                      </a:r>
                      <a:r>
                        <a:rPr lang="en-US" sz="1200" b="0" i="0" kern="1200" dirty="0">
                          <a:solidFill>
                            <a:schemeClr val="dk1"/>
                          </a:solidFill>
                          <a:effectLst/>
                          <a:latin typeface="Poppins" panose="00000500000000000000" pitchFamily="2" charset="0"/>
                          <a:ea typeface="+mn-ea"/>
                          <a:cs typeface="Poppins" panose="00000500000000000000" pitchFamily="2" charset="0"/>
                        </a:rPr>
                        <a:t> (PK)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10632661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dk1"/>
                          </a:solidFill>
                          <a:effectLst/>
                          <a:latin typeface="Poppins" panose="00000500000000000000" pitchFamily="2" charset="0"/>
                          <a:ea typeface="+mn-ea"/>
                          <a:cs typeface="Poppins" panose="00000500000000000000" pitchFamily="2" charset="0"/>
                        </a:rPr>
                        <a:t>Region_Name</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2940800365"/>
                  </a:ext>
                </a:extLst>
              </a:tr>
            </a:tbl>
          </a:graphicData>
        </a:graphic>
      </p:graphicFrame>
      <p:grpSp>
        <p:nvGrpSpPr>
          <p:cNvPr id="36" name="Group 35"/>
          <p:cNvGrpSpPr/>
          <p:nvPr/>
        </p:nvGrpSpPr>
        <p:grpSpPr>
          <a:xfrm>
            <a:off x="8693408" y="4785518"/>
            <a:ext cx="797891" cy="488950"/>
            <a:chOff x="7405254" y="1596116"/>
            <a:chExt cx="967509" cy="1193266"/>
          </a:xfrm>
        </p:grpSpPr>
        <p:cxnSp>
          <p:nvCxnSpPr>
            <p:cNvPr id="37" name="Straight Connector 36"/>
            <p:cNvCxnSpPr/>
            <p:nvPr/>
          </p:nvCxnSpPr>
          <p:spPr>
            <a:xfrm flipH="1">
              <a:off x="7943273" y="1596116"/>
              <a:ext cx="9236" cy="119326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7943273" y="1605641"/>
              <a:ext cx="42949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7405254" y="2789382"/>
              <a:ext cx="547255" cy="0"/>
            </a:xfrm>
            <a:prstGeom prst="line">
              <a:avLst/>
            </a:prstGeom>
            <a:ln w="38100"/>
          </p:spPr>
          <p:style>
            <a:lnRef idx="1">
              <a:schemeClr val="accent1"/>
            </a:lnRef>
            <a:fillRef idx="0">
              <a:schemeClr val="accent1"/>
            </a:fillRef>
            <a:effectRef idx="0">
              <a:schemeClr val="accent1"/>
            </a:effectRef>
            <a:fontRef idx="minor">
              <a:schemeClr val="tx1"/>
            </a:fontRef>
          </p:style>
        </p:cxnSp>
      </p:grpSp>
      <p:graphicFrame>
        <p:nvGraphicFramePr>
          <p:cNvPr id="41" name="Table 40"/>
          <p:cNvGraphicFramePr>
            <a:graphicFrameLocks noGrp="1"/>
          </p:cNvGraphicFramePr>
          <p:nvPr>
            <p:extLst>
              <p:ext uri="{D42A27DB-BD31-4B8C-83A1-F6EECF244321}">
                <p14:modId xmlns:p14="http://schemas.microsoft.com/office/powerpoint/2010/main" val="3973882800"/>
              </p:ext>
            </p:extLst>
          </p:nvPr>
        </p:nvGraphicFramePr>
        <p:xfrm>
          <a:off x="131499" y="1073343"/>
          <a:ext cx="1636567" cy="1854200"/>
        </p:xfrm>
        <a:graphic>
          <a:graphicData uri="http://schemas.openxmlformats.org/drawingml/2006/table">
            <a:tbl>
              <a:tblPr firstRow="1" bandRow="1">
                <a:tableStyleId>{5C22544A-7EE6-4342-B048-85BDC9FD1C3A}</a:tableStyleId>
              </a:tblPr>
              <a:tblGrid>
                <a:gridCol w="1636567">
                  <a:extLst>
                    <a:ext uri="{9D8B030D-6E8A-4147-A177-3AD203B41FA5}">
                      <a16:colId xmlns:a16="http://schemas.microsoft.com/office/drawing/2014/main" val="307465089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bg1"/>
                          </a:solidFill>
                          <a:effectLst/>
                          <a:latin typeface="Poppins" panose="00000500000000000000" pitchFamily="2" charset="0"/>
                          <a:ea typeface="+mn-ea"/>
                          <a:cs typeface="Poppins" panose="00000500000000000000" pitchFamily="2" charset="0"/>
                        </a:rPr>
                        <a:t>Location_Dim</a:t>
                      </a:r>
                      <a:endParaRPr lang="en-US" sz="1200" b="0"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r>
                        <a:rPr lang="en-US" sz="1200" b="1" i="0" kern="1200" dirty="0" err="1">
                          <a:solidFill>
                            <a:schemeClr val="dk1"/>
                          </a:solidFill>
                          <a:effectLst/>
                          <a:latin typeface="Poppins" panose="00000500000000000000" pitchFamily="2" charset="0"/>
                          <a:ea typeface="+mn-ea"/>
                          <a:cs typeface="Poppins" panose="00000500000000000000" pitchFamily="2" charset="0"/>
                        </a:rPr>
                        <a:t>Location_ID</a:t>
                      </a:r>
                      <a:r>
                        <a:rPr lang="en-US" sz="1200" b="0" i="0" kern="1200" dirty="0">
                          <a:solidFill>
                            <a:schemeClr val="dk1"/>
                          </a:solidFill>
                          <a:effectLst/>
                          <a:latin typeface="Poppins" panose="00000500000000000000" pitchFamily="2" charset="0"/>
                          <a:ea typeface="+mn-ea"/>
                          <a:cs typeface="Poppins" panose="00000500000000000000" pitchFamily="2" charset="0"/>
                        </a:rPr>
                        <a:t> (PK)</a:t>
                      </a:r>
                    </a:p>
                  </a:txBody>
                  <a:tcPr/>
                </a:tc>
                <a:extLst>
                  <a:ext uri="{0D108BD9-81ED-4DB2-BD59-A6C34878D82A}">
                    <a16:rowId xmlns:a16="http://schemas.microsoft.com/office/drawing/2014/main" val="29408003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chemeClr val="dk1"/>
                          </a:solidFill>
                          <a:effectLst/>
                          <a:latin typeface="Poppins" panose="00000500000000000000" pitchFamily="2" charset="0"/>
                          <a:ea typeface="+mn-ea"/>
                          <a:cs typeface="Poppins" panose="00000500000000000000" pitchFamily="2" charset="0"/>
                        </a:rPr>
                        <a:t>City</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7909567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chemeClr val="dk1"/>
                          </a:solidFill>
                          <a:effectLst/>
                          <a:latin typeface="Poppins" panose="00000500000000000000" pitchFamily="2" charset="0"/>
                          <a:ea typeface="+mn-ea"/>
                          <a:cs typeface="Poppins" panose="00000500000000000000" pitchFamily="2" charset="0"/>
                        </a:rPr>
                        <a:t>State</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65067650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chemeClr val="dk1"/>
                          </a:solidFill>
                          <a:effectLst/>
                          <a:latin typeface="Poppins" panose="00000500000000000000" pitchFamily="2" charset="0"/>
                          <a:ea typeface="+mn-ea"/>
                          <a:cs typeface="Poppins" panose="00000500000000000000" pitchFamily="2" charset="0"/>
                        </a:rPr>
                        <a:t>Country</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1348258397"/>
                  </a:ext>
                </a:extLst>
              </a:tr>
            </a:tbl>
          </a:graphicData>
        </a:graphic>
      </p:graphicFrame>
      <p:grpSp>
        <p:nvGrpSpPr>
          <p:cNvPr id="42" name="Group 41"/>
          <p:cNvGrpSpPr/>
          <p:nvPr/>
        </p:nvGrpSpPr>
        <p:grpSpPr>
          <a:xfrm>
            <a:off x="1768067" y="1504950"/>
            <a:ext cx="601554" cy="1629596"/>
            <a:chOff x="3392054" y="1636360"/>
            <a:chExt cx="967510" cy="1486082"/>
          </a:xfrm>
        </p:grpSpPr>
        <p:cxnSp>
          <p:nvCxnSpPr>
            <p:cNvPr id="43" name="Elbow Connector 42"/>
            <p:cNvCxnSpPr/>
            <p:nvPr/>
          </p:nvCxnSpPr>
          <p:spPr>
            <a:xfrm rot="16200000" flipH="1">
              <a:off x="3366565" y="2129443"/>
              <a:ext cx="1486082" cy="499916"/>
            </a:xfrm>
            <a:prstGeom prst="bentConnector2">
              <a:avLst/>
            </a:prstGeom>
            <a:ln w="38100"/>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3392054" y="1658617"/>
              <a:ext cx="467591" cy="0"/>
            </a:xfrm>
            <a:prstGeom prst="line">
              <a:avLst/>
            </a:prstGeom>
            <a:ln w="38100"/>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73900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arn(inVertical)">
                                      <p:cBhvr>
                                        <p:cTn id="12" dur="500"/>
                                        <p:tgtEl>
                                          <p:spTgt spid="17"/>
                                        </p:tgtEl>
                                      </p:cBhvr>
                                    </p:animEffect>
                                  </p:childTnLst>
                                </p:cTn>
                              </p:par>
                              <p:par>
                                <p:cTn id="13" presetID="16" presetClass="entr" presetSubtype="21"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barn(inVertical)">
                                      <p:cBhvr>
                                        <p:cTn id="15" dur="500"/>
                                        <p:tgtEl>
                                          <p:spTgt spid="28"/>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barn(inVertical)">
                                      <p:cBhvr>
                                        <p:cTn id="20" dur="500"/>
                                        <p:tgtEl>
                                          <p:spTgt spid="31"/>
                                        </p:tgtEl>
                                      </p:cBhvr>
                                    </p:animEffect>
                                  </p:childTnLst>
                                </p:cTn>
                              </p:par>
                              <p:par>
                                <p:cTn id="21" presetID="16" presetClass="entr" presetSubtype="21"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barn(inVertical)">
                                      <p:cBhvr>
                                        <p:cTn id="23" dur="500"/>
                                        <p:tgtEl>
                                          <p:spTgt spid="2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inVertical)">
                                      <p:cBhvr>
                                        <p:cTn id="28" dur="500"/>
                                        <p:tgtEl>
                                          <p:spTgt spid="4"/>
                                        </p:tgtEl>
                                      </p:cBhvr>
                                    </p:animEffect>
                                  </p:childTnLst>
                                </p:cTn>
                              </p:par>
                              <p:par>
                                <p:cTn id="29" presetID="16" presetClass="entr" presetSubtype="21"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inVertical)">
                                      <p:cBhvr>
                                        <p:cTn id="31" dur="500"/>
                                        <p:tgtEl>
                                          <p:spTgt spid="30"/>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arn(inVertical)">
                                      <p:cBhvr>
                                        <p:cTn id="36" dur="500"/>
                                        <p:tgtEl>
                                          <p:spTgt spid="14"/>
                                        </p:tgtEl>
                                      </p:cBhvr>
                                    </p:animEffect>
                                  </p:childTnLst>
                                </p:cTn>
                              </p:par>
                              <p:par>
                                <p:cTn id="37" presetID="16" presetClass="entr" presetSubtype="21"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500"/>
                                        <p:tgtEl>
                                          <p:spTgt spid="11"/>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nodeType="click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barn(inVertical)">
                                      <p:cBhvr>
                                        <p:cTn id="44" dur="500"/>
                                        <p:tgtEl>
                                          <p:spTgt spid="36"/>
                                        </p:tgtEl>
                                      </p:cBhvr>
                                    </p:animEffect>
                                  </p:childTnLst>
                                </p:cTn>
                              </p:par>
                              <p:par>
                                <p:cTn id="45" presetID="16" presetClass="entr" presetSubtype="21"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barn(inVertical)">
                                      <p:cBhvr>
                                        <p:cTn id="47" dur="500"/>
                                        <p:tgtEl>
                                          <p:spTgt spid="35"/>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barn(inVertical)">
                                      <p:cBhvr>
                                        <p:cTn id="52" dur="500"/>
                                        <p:tgtEl>
                                          <p:spTgt spid="25"/>
                                        </p:tgtEl>
                                      </p:cBhvr>
                                    </p:animEffect>
                                  </p:childTnLst>
                                </p:cTn>
                              </p:par>
                              <p:par>
                                <p:cTn id="53" presetID="16" presetClass="entr" presetSubtype="21"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arn(inVertical)">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ntr" presetSubtype="21" fill="hold" nodeType="clickEffect">
                                  <p:stCondLst>
                                    <p:cond delay="0"/>
                                  </p:stCondLst>
                                  <p:childTnLst>
                                    <p:set>
                                      <p:cBhvr>
                                        <p:cTn id="59" dur="1" fill="hold">
                                          <p:stCondLst>
                                            <p:cond delay="0"/>
                                          </p:stCondLst>
                                        </p:cTn>
                                        <p:tgtEl>
                                          <p:spTgt spid="42"/>
                                        </p:tgtEl>
                                        <p:attrNameLst>
                                          <p:attrName>style.visibility</p:attrName>
                                        </p:attrNameLst>
                                      </p:cBhvr>
                                      <p:to>
                                        <p:strVal val="visible"/>
                                      </p:to>
                                    </p:set>
                                    <p:animEffect transition="in" filter="barn(inVertical)">
                                      <p:cBhvr>
                                        <p:cTn id="60" dur="500"/>
                                        <p:tgtEl>
                                          <p:spTgt spid="42"/>
                                        </p:tgtEl>
                                      </p:cBhvr>
                                    </p:animEffect>
                                  </p:childTnLst>
                                </p:cTn>
                              </p:par>
                              <p:par>
                                <p:cTn id="61" presetID="16" presetClass="entr" presetSubtype="21" fill="hold" nodeType="withEffect">
                                  <p:stCondLst>
                                    <p:cond delay="0"/>
                                  </p:stCondLst>
                                  <p:childTnLst>
                                    <p:set>
                                      <p:cBhvr>
                                        <p:cTn id="62" dur="1" fill="hold">
                                          <p:stCondLst>
                                            <p:cond delay="0"/>
                                          </p:stCondLst>
                                        </p:cTn>
                                        <p:tgtEl>
                                          <p:spTgt spid="41"/>
                                        </p:tgtEl>
                                        <p:attrNameLst>
                                          <p:attrName>style.visibility</p:attrName>
                                        </p:attrNameLst>
                                      </p:cBhvr>
                                      <p:to>
                                        <p:strVal val="visible"/>
                                      </p:to>
                                    </p:set>
                                    <p:animEffect transition="in" filter="barn(inVertical)">
                                      <p:cBhvr>
                                        <p:cTn id="63" dur="500"/>
                                        <p:tgtEl>
                                          <p:spTgt spid="41"/>
                                        </p:tgtEl>
                                      </p:cBhvr>
                                    </p:animEffect>
                                  </p:childTnLst>
                                </p:cTn>
                              </p:par>
                            </p:childTnLst>
                          </p:cTn>
                        </p:par>
                      </p:childTnLst>
                    </p:cTn>
                  </p:par>
                  <p:par>
                    <p:cTn id="64" fill="hold">
                      <p:stCondLst>
                        <p:cond delay="indefinite"/>
                      </p:stCondLst>
                      <p:childTnLst>
                        <p:par>
                          <p:cTn id="65" fill="hold">
                            <p:stCondLst>
                              <p:cond delay="0"/>
                            </p:stCondLst>
                            <p:childTnLst>
                              <p:par>
                                <p:cTn id="66" presetID="16" presetClass="entr" presetSubtype="21" fill="hold" nodeType="click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barn(inVertical)">
                                      <p:cBhvr>
                                        <p:cTn id="68" dur="500"/>
                                        <p:tgtEl>
                                          <p:spTgt spid="21"/>
                                        </p:tgtEl>
                                      </p:cBhvr>
                                    </p:animEffect>
                                  </p:childTnLst>
                                </p:cTn>
                              </p:par>
                              <p:par>
                                <p:cTn id="69" presetID="16" presetClass="entr" presetSubtype="21"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barn(inVertical)">
                                      <p:cBhvr>
                                        <p:cTn id="7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97627"/>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Reduced data redundancy</a:t>
            </a:r>
            <a:endParaRPr lang="en-US"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sz="2000" cap="none" dirty="0">
                <a:latin typeface="Poppins" panose="00000500000000000000" pitchFamily="2" charset="0"/>
                <a:cs typeface="Poppins" panose="00000500000000000000" pitchFamily="2" charset="0"/>
              </a:rPr>
              <a:t>By normalizing dimension tables, the snowflake schema minimizes duplicate data storage, leading to more efficient use of space.</a:t>
            </a:r>
          </a:p>
          <a:p>
            <a:pPr>
              <a:lnSpc>
                <a:spcPct val="150000"/>
              </a:lnSpc>
            </a:pPr>
            <a:r>
              <a:rPr lang="en-US" b="1" cap="none" dirty="0">
                <a:latin typeface="Poppins" panose="00000500000000000000" pitchFamily="2" charset="0"/>
                <a:cs typeface="Poppins" panose="00000500000000000000" pitchFamily="2" charset="0"/>
              </a:rPr>
              <a:t>Improved data integrity</a:t>
            </a:r>
            <a:endParaRPr lang="en-US"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sz="2000" cap="none" dirty="0">
                <a:latin typeface="Poppins" panose="00000500000000000000" pitchFamily="2" charset="0"/>
                <a:cs typeface="Poppins" panose="00000500000000000000" pitchFamily="2" charset="0"/>
              </a:rPr>
              <a:t>Changes to data for example Updates to descriptions need to be made in only one place, reducing the risk of inconsistencies and ensuring data accuracy.</a:t>
            </a:r>
          </a:p>
          <a:p>
            <a:pPr>
              <a:lnSpc>
                <a:spcPct val="150000"/>
              </a:lnSpc>
            </a:pPr>
            <a:r>
              <a:rPr lang="en-US" b="1" cap="none" dirty="0">
                <a:latin typeface="Poppins" panose="00000500000000000000" pitchFamily="2" charset="0"/>
                <a:cs typeface="Poppins" panose="00000500000000000000" pitchFamily="2" charset="0"/>
              </a:rPr>
              <a:t>Easier maintenance</a:t>
            </a:r>
            <a:endParaRPr lang="en-US"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sz="2000" cap="none" dirty="0">
                <a:latin typeface="Poppins" panose="00000500000000000000" pitchFamily="2" charset="0"/>
                <a:cs typeface="Poppins" panose="00000500000000000000" pitchFamily="2" charset="0"/>
              </a:rPr>
              <a:t>The normalized structure simplifies maintenance tasks, as updates to dimension attributes are centralized, making it easier to manage changes.</a:t>
            </a:r>
          </a:p>
        </p:txBody>
      </p:sp>
      <p:sp>
        <p:nvSpPr>
          <p:cNvPr id="3" name="Title 1">
            <a:extLst>
              <a:ext uri="{FF2B5EF4-FFF2-40B4-BE49-F238E27FC236}">
                <a16:creationId xmlns:a16="http://schemas.microsoft.com/office/drawing/2014/main" id="{9B2700CC-9DD9-4BD2-4517-5DE5B220E0F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Snowflake Schema</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5470818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59527"/>
            <a:ext cx="11585642" cy="4574498"/>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Better organization of data</a:t>
            </a:r>
            <a:endParaRPr lang="en-US"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sz="2000" cap="none" dirty="0">
                <a:latin typeface="Poppins" panose="00000500000000000000" pitchFamily="2" charset="0"/>
                <a:cs typeface="Poppins" panose="00000500000000000000" pitchFamily="2" charset="0"/>
              </a:rPr>
              <a:t>The structured approach of </a:t>
            </a:r>
            <a:r>
              <a:rPr lang="en-US" sz="2000" cap="none" dirty="0" err="1">
                <a:latin typeface="Poppins" panose="00000500000000000000" pitchFamily="2" charset="0"/>
                <a:cs typeface="Poppins" panose="00000500000000000000" pitchFamily="2" charset="0"/>
              </a:rPr>
              <a:t>snowflaking</a:t>
            </a:r>
            <a:r>
              <a:rPr lang="en-US" sz="2000" cap="none" dirty="0">
                <a:latin typeface="Poppins" panose="00000500000000000000" pitchFamily="2" charset="0"/>
                <a:cs typeface="Poppins" panose="00000500000000000000" pitchFamily="2" charset="0"/>
              </a:rPr>
              <a:t> helps in organizing data logically, which can make it easier for users to understand the relationships between different data elements.</a:t>
            </a:r>
          </a:p>
          <a:p>
            <a:pPr>
              <a:lnSpc>
                <a:spcPct val="150000"/>
              </a:lnSpc>
            </a:pPr>
            <a:r>
              <a:rPr lang="en-US" b="1" cap="none" dirty="0">
                <a:latin typeface="Poppins" panose="00000500000000000000" pitchFamily="2" charset="0"/>
                <a:cs typeface="Poppins" panose="00000500000000000000" pitchFamily="2" charset="0"/>
              </a:rPr>
              <a:t>Support for advanced analytics</a:t>
            </a:r>
            <a:endParaRPr lang="en-US"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sz="2000" cap="none" dirty="0">
                <a:latin typeface="Poppins" panose="00000500000000000000" pitchFamily="2" charset="0"/>
                <a:cs typeface="Poppins" panose="00000500000000000000" pitchFamily="2" charset="0"/>
              </a:rPr>
              <a:t>The ordered structure allows for more sophisticated analytical queries, enabling deeper insights into data relationships and trends.</a:t>
            </a:r>
          </a:p>
          <a:p>
            <a:pPr>
              <a:lnSpc>
                <a:spcPct val="150000"/>
              </a:lnSpc>
            </a:pPr>
            <a:r>
              <a:rPr lang="en-US" b="1" cap="none" dirty="0">
                <a:latin typeface="Poppins" panose="00000500000000000000" pitchFamily="2" charset="0"/>
                <a:cs typeface="Poppins" panose="00000500000000000000" pitchFamily="2" charset="0"/>
              </a:rPr>
              <a:t>Flexibility in data modeling</a:t>
            </a:r>
            <a:endParaRPr lang="en-US"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sz="2000" cap="none" dirty="0">
                <a:latin typeface="Poppins" panose="00000500000000000000" pitchFamily="2" charset="0"/>
                <a:cs typeface="Poppins" panose="00000500000000000000" pitchFamily="2" charset="0"/>
              </a:rPr>
              <a:t>The schema can easily accommodate changes in business requirements, allowing for the addition or modification of dimensions and hierarchies without significant restructuring.</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6" name="Title 1">
            <a:extLst>
              <a:ext uri="{FF2B5EF4-FFF2-40B4-BE49-F238E27FC236}">
                <a16:creationId xmlns:a16="http://schemas.microsoft.com/office/drawing/2014/main" id="{9B2700CC-9DD9-4BD2-4517-5DE5B220E0F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Snowflake Schema</a:t>
            </a:r>
          </a:p>
        </p:txBody>
      </p:sp>
    </p:spTree>
    <p:extLst>
      <p:ext uri="{BB962C8B-B14F-4D97-AF65-F5344CB8AC3E}">
        <p14:creationId xmlns:p14="http://schemas.microsoft.com/office/powerpoint/2010/main" val="2125454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45252"/>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Galaxy schema </a:t>
            </a:r>
          </a:p>
          <a:p>
            <a:pPr marL="0" indent="0">
              <a:lnSpc>
                <a:spcPct val="150000"/>
              </a:lnSpc>
              <a:buNone/>
            </a:pPr>
            <a:r>
              <a:rPr lang="en-US" cap="none" dirty="0">
                <a:latin typeface="Poppins" panose="00000500000000000000" pitchFamily="2" charset="0"/>
                <a:cs typeface="Poppins" panose="00000500000000000000" pitchFamily="2" charset="0"/>
              </a:rPr>
              <a:t>Contains multiple fact tables that share dimension tables, allowing for more complex queries across different subject areas.</a:t>
            </a:r>
          </a:p>
          <a:p>
            <a:pPr marL="0" lvl="1" indent="0">
              <a:lnSpc>
                <a:spcPct val="150000"/>
              </a:lnSpc>
              <a:buNone/>
              <a:defRPr/>
            </a:pPr>
            <a:r>
              <a:rPr lang="en-US" sz="2000" b="1" cap="none" dirty="0">
                <a:latin typeface="Poppins" panose="00000500000000000000" pitchFamily="2" charset="0"/>
                <a:cs typeface="Poppins" panose="00000500000000000000" pitchFamily="2" charset="0"/>
              </a:rPr>
              <a:t>Multiple fact tables</a:t>
            </a:r>
            <a:r>
              <a:rPr lang="en-US" sz="2000" cap="none" dirty="0">
                <a:latin typeface="Poppins" panose="00000500000000000000" pitchFamily="2" charset="0"/>
                <a:cs typeface="Poppins" panose="00000500000000000000" pitchFamily="2" charset="0"/>
              </a:rPr>
              <a:t> share </a:t>
            </a:r>
            <a:r>
              <a:rPr lang="en-US" sz="2000" b="1" cap="none" dirty="0">
                <a:latin typeface="Poppins" panose="00000500000000000000" pitchFamily="2" charset="0"/>
                <a:cs typeface="Poppins" panose="00000500000000000000" pitchFamily="2" charset="0"/>
              </a:rPr>
              <a:t>dimension tables</a:t>
            </a:r>
            <a:r>
              <a:rPr lang="en-US" sz="2000" cap="none" dirty="0">
                <a:latin typeface="Poppins" panose="00000500000000000000" pitchFamily="2" charset="0"/>
                <a:cs typeface="Poppins" panose="00000500000000000000" pitchFamily="2" charset="0"/>
              </a:rPr>
              <a:t>, viewed as a collection of stars, therefore called </a:t>
            </a:r>
            <a:r>
              <a:rPr lang="en-US" sz="2000" b="1" cap="none" dirty="0">
                <a:latin typeface="Poppins" panose="00000500000000000000" pitchFamily="2" charset="0"/>
                <a:cs typeface="Poppins" panose="00000500000000000000" pitchFamily="2" charset="0"/>
              </a:rPr>
              <a:t>galaxy schema</a:t>
            </a:r>
            <a:r>
              <a:rPr lang="en-US" sz="2000" cap="none" dirty="0">
                <a:latin typeface="Poppins" panose="00000500000000000000" pitchFamily="2" charset="0"/>
                <a:cs typeface="Poppins" panose="00000500000000000000" pitchFamily="2" charset="0"/>
              </a:rPr>
              <a:t> or </a:t>
            </a:r>
            <a:r>
              <a:rPr lang="en-US" sz="2000" b="1" cap="none" dirty="0">
                <a:latin typeface="Poppins" panose="00000500000000000000" pitchFamily="2" charset="0"/>
                <a:cs typeface="Poppins" panose="00000500000000000000" pitchFamily="2" charset="0"/>
              </a:rPr>
              <a:t>fact constellation</a:t>
            </a:r>
            <a:r>
              <a:rPr lang="en-US" sz="2000" cap="none" dirty="0">
                <a:latin typeface="Poppins" panose="00000500000000000000" pitchFamily="2" charset="0"/>
                <a:cs typeface="Poppins" panose="00000500000000000000" pitchFamily="2" charset="0"/>
              </a:rPr>
              <a:t> </a:t>
            </a:r>
            <a:endParaRPr lang="en-US" sz="2000" cap="none" dirty="0">
              <a:solidFill>
                <a:srgbClr val="000000"/>
              </a:solidFill>
              <a:latin typeface="Poppins" panose="00000500000000000000" pitchFamily="2" charset="0"/>
              <a:cs typeface="Poppins" panose="00000500000000000000" pitchFamily="2" charset="0"/>
            </a:endParaRPr>
          </a:p>
          <a:p>
            <a:pPr marL="0" lvl="1" indent="0">
              <a:lnSpc>
                <a:spcPct val="150000"/>
              </a:lnSpc>
              <a:buNone/>
              <a:defRPr/>
            </a:pPr>
            <a:r>
              <a:rPr lang="en-US" sz="2000" cap="none" dirty="0">
                <a:latin typeface="Poppins" panose="00000500000000000000" pitchFamily="2" charset="0"/>
                <a:cs typeface="Poppins" panose="00000500000000000000" pitchFamily="2" charset="0"/>
              </a:rPr>
              <a:t>In this case a dimension table connects to more than one fact table, we therefore refer to the dimension tables as </a:t>
            </a:r>
            <a:r>
              <a:rPr lang="en-US" sz="2000" b="1" cap="none" dirty="0">
                <a:latin typeface="Poppins" panose="00000500000000000000" pitchFamily="2" charset="0"/>
                <a:cs typeface="Poppins" panose="00000500000000000000" pitchFamily="2" charset="0"/>
              </a:rPr>
              <a:t>"conformed" </a:t>
            </a:r>
            <a:r>
              <a:rPr lang="en-US" sz="2000" cap="none" dirty="0">
                <a:latin typeface="Poppins" panose="00000500000000000000" pitchFamily="2" charset="0"/>
                <a:cs typeface="Poppins" panose="00000500000000000000" pitchFamily="2" charset="0"/>
              </a:rPr>
              <a:t>between the two dimensional models. </a:t>
            </a:r>
          </a:p>
        </p:txBody>
      </p:sp>
      <p:sp>
        <p:nvSpPr>
          <p:cNvPr id="2" name="Title 1">
            <a:extLst>
              <a:ext uri="{FF2B5EF4-FFF2-40B4-BE49-F238E27FC236}">
                <a16:creationId xmlns:a16="http://schemas.microsoft.com/office/drawing/2014/main" id="{5734378E-EE4B-3645-A9DF-80DF8944BB8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Galaxy Schema</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3335326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Example of Galaxy Schema</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graphicFrame>
        <p:nvGraphicFramePr>
          <p:cNvPr id="6" name="Table 5"/>
          <p:cNvGraphicFramePr>
            <a:graphicFrameLocks noGrp="1"/>
          </p:cNvGraphicFramePr>
          <p:nvPr>
            <p:extLst>
              <p:ext uri="{D42A27DB-BD31-4B8C-83A1-F6EECF244321}">
                <p14:modId xmlns:p14="http://schemas.microsoft.com/office/powerpoint/2010/main" val="1075754825"/>
              </p:ext>
            </p:extLst>
          </p:nvPr>
        </p:nvGraphicFramePr>
        <p:xfrm>
          <a:off x="3977408" y="1323637"/>
          <a:ext cx="1891723" cy="3708400"/>
        </p:xfrm>
        <a:graphic>
          <a:graphicData uri="http://schemas.openxmlformats.org/drawingml/2006/table">
            <a:tbl>
              <a:tblPr firstRow="1" bandRow="1">
                <a:tableStyleId>{5C22544A-7EE6-4342-B048-85BDC9FD1C3A}</a:tableStyleId>
              </a:tblPr>
              <a:tblGrid>
                <a:gridCol w="1891723">
                  <a:extLst>
                    <a:ext uri="{9D8B030D-6E8A-4147-A177-3AD203B41FA5}">
                      <a16:colId xmlns:a16="http://schemas.microsoft.com/office/drawing/2014/main" val="3074650896"/>
                    </a:ext>
                  </a:extLst>
                </a:gridCol>
              </a:tblGrid>
              <a:tr h="370840">
                <a:tc>
                  <a:txBody>
                    <a:bodyPr/>
                    <a:lstStyle/>
                    <a:p>
                      <a:pPr algn="ctr">
                        <a:buFont typeface="Arial" panose="020B0604020202020204" pitchFamily="34" charset="0"/>
                        <a:buNone/>
                      </a:pPr>
                      <a:r>
                        <a:rPr lang="en-US" sz="1200" b="1" i="0" dirty="0" err="1">
                          <a:solidFill>
                            <a:schemeClr val="bg1"/>
                          </a:solidFill>
                          <a:effectLst/>
                          <a:latin typeface="Poppins" panose="00000500000000000000" pitchFamily="2" charset="0"/>
                          <a:cs typeface="Poppins" panose="00000500000000000000" pitchFamily="2" charset="0"/>
                        </a:rPr>
                        <a:t>Sales_Fact</a:t>
                      </a:r>
                      <a:endParaRPr lang="en-US" sz="1200" b="1" i="0" dirty="0">
                        <a:solidFill>
                          <a:schemeClr val="bg1"/>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813485544"/>
                  </a:ext>
                </a:extLst>
              </a:tr>
              <a:tr h="370840">
                <a:tc>
                  <a:txBody>
                    <a:bodyPr/>
                    <a:lstStyle/>
                    <a:p>
                      <a:pPr algn="l">
                        <a:buFont typeface="Arial" panose="020B0604020202020204" pitchFamily="34" charset="0"/>
                        <a:buNone/>
                      </a:pPr>
                      <a:r>
                        <a:rPr lang="en-US" sz="1200" b="1" i="0" dirty="0" err="1">
                          <a:solidFill>
                            <a:schemeClr val="tx1"/>
                          </a:solidFill>
                          <a:effectLst/>
                          <a:latin typeface="Poppins" panose="00000500000000000000" pitchFamily="2" charset="0"/>
                          <a:cs typeface="Poppins" panose="00000500000000000000" pitchFamily="2" charset="0"/>
                        </a:rPr>
                        <a:t>Sales_ID</a:t>
                      </a:r>
                      <a:r>
                        <a:rPr lang="en-US" sz="1200" b="1" i="0" baseline="0" dirty="0">
                          <a:solidFill>
                            <a:schemeClr val="tx1"/>
                          </a:solidFill>
                          <a:effectLst/>
                          <a:latin typeface="Poppins" panose="00000500000000000000" pitchFamily="2" charset="0"/>
                          <a:cs typeface="Poppins" panose="00000500000000000000" pitchFamily="2" charset="0"/>
                        </a:rPr>
                        <a:t> (PK)</a:t>
                      </a:r>
                      <a:endParaRPr lang="en-US" sz="1200" b="1" i="0" dirty="0">
                        <a:solidFill>
                          <a:schemeClr val="tx1"/>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768523940"/>
                  </a:ext>
                </a:extLst>
              </a:tr>
              <a:tr h="370840">
                <a:tc>
                  <a:txBody>
                    <a:bodyPr/>
                    <a:lstStyle/>
                    <a:p>
                      <a:pPr algn="l">
                        <a:buFont typeface="Arial" panose="020B0604020202020204" pitchFamily="34" charset="0"/>
                        <a:buNone/>
                      </a:pPr>
                      <a:r>
                        <a:rPr lang="en-US" sz="1200" b="1" i="0" dirty="0" err="1">
                          <a:solidFill>
                            <a:schemeClr val="tx1"/>
                          </a:solidFill>
                          <a:effectLst/>
                          <a:latin typeface="Poppins" panose="00000500000000000000" pitchFamily="2" charset="0"/>
                          <a:cs typeface="Poppins" panose="00000500000000000000" pitchFamily="2" charset="0"/>
                        </a:rPr>
                        <a:t>Product_ID</a:t>
                      </a:r>
                      <a:r>
                        <a:rPr lang="en-US" sz="1200" b="1" i="0" dirty="0">
                          <a:solidFill>
                            <a:schemeClr val="tx1"/>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307135413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i="0" dirty="0" err="1">
                          <a:solidFill>
                            <a:srgbClr val="262626"/>
                          </a:solidFill>
                          <a:effectLst/>
                          <a:latin typeface="Poppins" panose="00000500000000000000" pitchFamily="2" charset="0"/>
                          <a:cs typeface="Poppins" panose="00000500000000000000" pitchFamily="2" charset="0"/>
                        </a:rPr>
                        <a:t>Store_ID</a:t>
                      </a:r>
                      <a:r>
                        <a:rPr lang="en-US" sz="1200" b="1" i="0" dirty="0">
                          <a:solidFill>
                            <a:srgbClr val="262626"/>
                          </a:solidFill>
                          <a:effectLst/>
                          <a:latin typeface="Poppins" panose="00000500000000000000" pitchFamily="2" charset="0"/>
                          <a:cs typeface="Poppins" panose="00000500000000000000" pitchFamily="2" charset="0"/>
                        </a:rPr>
                        <a:t> </a:t>
                      </a:r>
                      <a:r>
                        <a:rPr lang="en-US" sz="1200" b="1" i="0" dirty="0">
                          <a:solidFill>
                            <a:schemeClr val="tx1"/>
                          </a:solidFill>
                          <a:effectLst/>
                          <a:latin typeface="Poppins" panose="00000500000000000000" pitchFamily="2" charset="0"/>
                          <a:cs typeface="Poppins" panose="00000500000000000000" pitchFamily="2" charset="0"/>
                        </a:rPr>
                        <a:t>(FK)</a:t>
                      </a:r>
                    </a:p>
                  </a:txBody>
                  <a:tcPr/>
                </a:tc>
                <a:extLst>
                  <a:ext uri="{0D108BD9-81ED-4DB2-BD59-A6C34878D82A}">
                    <a16:rowId xmlns:a16="http://schemas.microsoft.com/office/drawing/2014/main" val="10632661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i="0" dirty="0" err="1">
                          <a:solidFill>
                            <a:schemeClr val="tx1"/>
                          </a:solidFill>
                          <a:effectLst/>
                          <a:latin typeface="Poppins" panose="00000500000000000000" pitchFamily="2" charset="0"/>
                          <a:cs typeface="Poppins" panose="00000500000000000000" pitchFamily="2" charset="0"/>
                        </a:rPr>
                        <a:t>Customer_ID</a:t>
                      </a:r>
                      <a:r>
                        <a:rPr lang="en-US" sz="1200" b="1" i="0" dirty="0">
                          <a:solidFill>
                            <a:schemeClr val="tx1"/>
                          </a:solidFill>
                          <a:effectLst/>
                          <a:latin typeface="Poppins" panose="00000500000000000000" pitchFamily="2" charset="0"/>
                          <a:cs typeface="Poppins" panose="00000500000000000000" pitchFamily="2" charset="0"/>
                        </a:rPr>
                        <a:t> (FK) </a:t>
                      </a:r>
                    </a:p>
                  </a:txBody>
                  <a:tcPr/>
                </a:tc>
                <a:extLst>
                  <a:ext uri="{0D108BD9-81ED-4DB2-BD59-A6C34878D82A}">
                    <a16:rowId xmlns:a16="http://schemas.microsoft.com/office/drawing/2014/main" val="29408003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i="0" dirty="0" err="1">
                          <a:solidFill>
                            <a:schemeClr val="tx1"/>
                          </a:solidFill>
                          <a:effectLst/>
                          <a:latin typeface="Poppins" panose="00000500000000000000" pitchFamily="2" charset="0"/>
                          <a:cs typeface="Poppins" panose="00000500000000000000" pitchFamily="2" charset="0"/>
                        </a:rPr>
                        <a:t>Time_ID</a:t>
                      </a:r>
                      <a:r>
                        <a:rPr lang="en-US" sz="1200" b="1" i="0" dirty="0">
                          <a:solidFill>
                            <a:schemeClr val="tx1"/>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319948764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i="0" kern="1200" dirty="0" err="1">
                          <a:solidFill>
                            <a:schemeClr val="dk1"/>
                          </a:solidFill>
                          <a:effectLst/>
                          <a:latin typeface="Poppins" panose="00000500000000000000" pitchFamily="2" charset="0"/>
                          <a:ea typeface="+mn-ea"/>
                          <a:cs typeface="Poppins" panose="00000500000000000000" pitchFamily="2" charset="0"/>
                        </a:rPr>
                        <a:t>Total_Sales</a:t>
                      </a:r>
                      <a:endParaRPr lang="en-US" sz="1200" b="1" i="0" dirty="0">
                        <a:solidFill>
                          <a:schemeClr val="tx1"/>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56290243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i="0" kern="1200" dirty="0">
                          <a:solidFill>
                            <a:schemeClr val="dk1"/>
                          </a:solidFill>
                          <a:effectLst/>
                          <a:latin typeface="Poppins" panose="00000500000000000000" pitchFamily="2" charset="0"/>
                          <a:ea typeface="+mn-ea"/>
                          <a:cs typeface="Poppins" panose="00000500000000000000" pitchFamily="2" charset="0"/>
                        </a:rPr>
                        <a:t>Amount</a:t>
                      </a:r>
                      <a:endParaRPr lang="en-US" sz="1200" b="1" i="0" dirty="0">
                        <a:solidFill>
                          <a:srgbClr val="262626"/>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790956750"/>
                  </a:ext>
                </a:extLst>
              </a:tr>
              <a:tr h="370840">
                <a:tc>
                  <a:txBody>
                    <a:bodyPr/>
                    <a:lstStyle/>
                    <a:p>
                      <a:pPr algn="l">
                        <a:buFont typeface="Arial" panose="020B0604020202020204" pitchFamily="34" charset="0"/>
                        <a:buNone/>
                      </a:pPr>
                      <a:r>
                        <a:rPr lang="en-US" sz="1200" b="1" i="0" kern="1200" dirty="0">
                          <a:solidFill>
                            <a:schemeClr val="dk1"/>
                          </a:solidFill>
                          <a:effectLst/>
                          <a:latin typeface="Poppins" panose="00000500000000000000" pitchFamily="2" charset="0"/>
                          <a:ea typeface="+mn-ea"/>
                          <a:cs typeface="Poppins" panose="00000500000000000000" pitchFamily="2" charset="0"/>
                        </a:rPr>
                        <a:t>Quantity</a:t>
                      </a:r>
                      <a:endParaRPr lang="en-US" sz="1200" b="1" i="0" dirty="0">
                        <a:solidFill>
                          <a:srgbClr val="262626"/>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65067650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i="0" kern="1200" dirty="0">
                          <a:solidFill>
                            <a:schemeClr val="dk1"/>
                          </a:solidFill>
                          <a:effectLst/>
                          <a:latin typeface="Poppins" panose="00000500000000000000" pitchFamily="2" charset="0"/>
                          <a:ea typeface="+mn-ea"/>
                          <a:cs typeface="Poppins" panose="00000500000000000000" pitchFamily="2" charset="0"/>
                        </a:rPr>
                        <a:t>Discount</a:t>
                      </a:r>
                      <a:endParaRPr lang="en-US" sz="1200" b="1" i="0" dirty="0">
                        <a:solidFill>
                          <a:schemeClr val="tx1"/>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874389939"/>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906393051"/>
              </p:ext>
            </p:extLst>
          </p:nvPr>
        </p:nvGraphicFramePr>
        <p:xfrm>
          <a:off x="6745154" y="3344941"/>
          <a:ext cx="1389782" cy="1854200"/>
        </p:xfrm>
        <a:graphic>
          <a:graphicData uri="http://schemas.openxmlformats.org/drawingml/2006/table">
            <a:tbl>
              <a:tblPr firstRow="1" bandRow="1">
                <a:tableStyleId>{5C22544A-7EE6-4342-B048-85BDC9FD1C3A}</a:tableStyleId>
              </a:tblPr>
              <a:tblGrid>
                <a:gridCol w="1389782">
                  <a:extLst>
                    <a:ext uri="{9D8B030D-6E8A-4147-A177-3AD203B41FA5}">
                      <a16:colId xmlns:a16="http://schemas.microsoft.com/office/drawing/2014/main" val="3074650896"/>
                    </a:ext>
                  </a:extLst>
                </a:gridCol>
              </a:tblGrid>
              <a:tr h="370840">
                <a:tc>
                  <a:txBody>
                    <a:bodyPr/>
                    <a:lstStyle/>
                    <a:p>
                      <a:pPr algn="ctr"/>
                      <a:r>
                        <a:rPr lang="en-US" sz="1200" b="1" i="0" kern="1200" dirty="0" err="1">
                          <a:solidFill>
                            <a:schemeClr val="bg1"/>
                          </a:solidFill>
                          <a:effectLst/>
                          <a:latin typeface="Poppins" panose="00000500000000000000" pitchFamily="2" charset="0"/>
                          <a:ea typeface="+mn-ea"/>
                          <a:cs typeface="Poppins" panose="00000500000000000000" pitchFamily="2" charset="0"/>
                        </a:rPr>
                        <a:t>Store_Dim</a:t>
                      </a:r>
                      <a:endParaRPr lang="en-US" sz="1200" b="1"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r>
                        <a:rPr lang="en-US" sz="1200" b="1" i="0" kern="1200" dirty="0" err="1">
                          <a:solidFill>
                            <a:schemeClr val="tx1"/>
                          </a:solidFill>
                          <a:effectLst/>
                          <a:latin typeface="Poppins" panose="00000500000000000000" pitchFamily="2" charset="0"/>
                          <a:ea typeface="+mn-ea"/>
                          <a:cs typeface="Poppins" panose="00000500000000000000" pitchFamily="2" charset="0"/>
                        </a:rPr>
                        <a:t>Store_ID</a:t>
                      </a:r>
                      <a:r>
                        <a:rPr lang="en-US" sz="1200" b="1" i="0" kern="1200" dirty="0">
                          <a:solidFill>
                            <a:schemeClr val="tx1"/>
                          </a:solidFill>
                          <a:effectLst/>
                          <a:latin typeface="Poppins" panose="00000500000000000000" pitchFamily="2" charset="0"/>
                          <a:ea typeface="+mn-ea"/>
                          <a:cs typeface="Poppins" panose="00000500000000000000" pitchFamily="2" charset="0"/>
                        </a:rPr>
                        <a:t> (PK)</a:t>
                      </a:r>
                    </a:p>
                  </a:txBody>
                  <a:tcPr/>
                </a:tc>
                <a:extLst>
                  <a:ext uri="{0D108BD9-81ED-4DB2-BD59-A6C34878D82A}">
                    <a16:rowId xmlns:a16="http://schemas.microsoft.com/office/drawing/2014/main" val="1063266150"/>
                  </a:ext>
                </a:extLst>
              </a:tr>
              <a:tr h="370840">
                <a:tc>
                  <a:txBody>
                    <a:bodyPr/>
                    <a:lstStyle/>
                    <a:p>
                      <a:r>
                        <a:rPr lang="en-US" sz="1200" b="1" i="0" kern="1200" dirty="0" err="1">
                          <a:solidFill>
                            <a:schemeClr val="tx1"/>
                          </a:solidFill>
                          <a:effectLst/>
                          <a:latin typeface="Poppins" panose="00000500000000000000" pitchFamily="2" charset="0"/>
                          <a:ea typeface="+mn-ea"/>
                          <a:cs typeface="Poppins" panose="00000500000000000000" pitchFamily="2" charset="0"/>
                        </a:rPr>
                        <a:t>Store_Name</a:t>
                      </a:r>
                      <a:endParaRPr lang="en-US" sz="1200" b="1"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2940800365"/>
                  </a:ext>
                </a:extLst>
              </a:tr>
              <a:tr h="370840">
                <a:tc>
                  <a:txBody>
                    <a:bodyPr/>
                    <a:lstStyle/>
                    <a:p>
                      <a:r>
                        <a:rPr lang="en-US" sz="1200" b="1" i="0" kern="1200" dirty="0">
                          <a:solidFill>
                            <a:schemeClr val="tx1"/>
                          </a:solidFill>
                          <a:effectLst/>
                          <a:latin typeface="Poppins" panose="00000500000000000000" pitchFamily="2" charset="0"/>
                          <a:ea typeface="+mn-ea"/>
                          <a:cs typeface="Poppins" panose="00000500000000000000" pitchFamily="2" charset="0"/>
                        </a:rPr>
                        <a:t>Location</a:t>
                      </a:r>
                    </a:p>
                  </a:txBody>
                  <a:tcPr/>
                </a:tc>
                <a:extLst>
                  <a:ext uri="{0D108BD9-81ED-4DB2-BD59-A6C34878D82A}">
                    <a16:rowId xmlns:a16="http://schemas.microsoft.com/office/drawing/2014/main" val="562902435"/>
                  </a:ext>
                </a:extLst>
              </a:tr>
              <a:tr h="370840">
                <a:tc>
                  <a:txBody>
                    <a:bodyPr/>
                    <a:lstStyle/>
                    <a:p>
                      <a:r>
                        <a:rPr lang="en-US" sz="1200" b="1" i="0" kern="1200" dirty="0">
                          <a:solidFill>
                            <a:schemeClr val="tx1"/>
                          </a:solidFill>
                          <a:effectLst/>
                          <a:latin typeface="Poppins" panose="00000500000000000000" pitchFamily="2" charset="0"/>
                          <a:ea typeface="+mn-ea"/>
                          <a:cs typeface="Poppins" panose="00000500000000000000" pitchFamily="2" charset="0"/>
                        </a:rPr>
                        <a:t>Manager</a:t>
                      </a:r>
                    </a:p>
                  </a:txBody>
                  <a:tcPr/>
                </a:tc>
                <a:extLst>
                  <a:ext uri="{0D108BD9-81ED-4DB2-BD59-A6C34878D82A}">
                    <a16:rowId xmlns:a16="http://schemas.microsoft.com/office/drawing/2014/main" val="790956750"/>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826662643"/>
              </p:ext>
            </p:extLst>
          </p:nvPr>
        </p:nvGraphicFramePr>
        <p:xfrm>
          <a:off x="1515805" y="1054983"/>
          <a:ext cx="1644582" cy="2225040"/>
        </p:xfrm>
        <a:graphic>
          <a:graphicData uri="http://schemas.openxmlformats.org/drawingml/2006/table">
            <a:tbl>
              <a:tblPr firstRow="1" bandRow="1">
                <a:tableStyleId>{5C22544A-7EE6-4342-B048-85BDC9FD1C3A}</a:tableStyleId>
              </a:tblPr>
              <a:tblGrid>
                <a:gridCol w="1644582">
                  <a:extLst>
                    <a:ext uri="{9D8B030D-6E8A-4147-A177-3AD203B41FA5}">
                      <a16:colId xmlns:a16="http://schemas.microsoft.com/office/drawing/2014/main" val="3074650896"/>
                    </a:ext>
                  </a:extLst>
                </a:gridCol>
              </a:tblGrid>
              <a:tr h="370840">
                <a:tc>
                  <a:txBody>
                    <a:bodyPr/>
                    <a:lstStyle/>
                    <a:p>
                      <a:r>
                        <a:rPr lang="en-US" sz="1200" b="1" i="0" kern="1200" dirty="0" err="1">
                          <a:solidFill>
                            <a:schemeClr val="bg1"/>
                          </a:solidFill>
                          <a:effectLst/>
                          <a:latin typeface="Poppins" panose="00000500000000000000" pitchFamily="2" charset="0"/>
                          <a:ea typeface="+mn-ea"/>
                          <a:cs typeface="Poppins" panose="00000500000000000000" pitchFamily="2" charset="0"/>
                        </a:rPr>
                        <a:t>Customer_Dim</a:t>
                      </a:r>
                      <a:endParaRPr lang="en-US" sz="1200" b="0"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r>
                        <a:rPr lang="en-US" sz="1200" b="1" i="0" kern="1200" dirty="0" err="1">
                          <a:solidFill>
                            <a:schemeClr val="dk1"/>
                          </a:solidFill>
                          <a:effectLst/>
                          <a:latin typeface="Poppins" panose="00000500000000000000" pitchFamily="2" charset="0"/>
                          <a:ea typeface="+mn-ea"/>
                          <a:cs typeface="Poppins" panose="00000500000000000000" pitchFamily="2" charset="0"/>
                        </a:rPr>
                        <a:t>Customer_ID</a:t>
                      </a:r>
                      <a:r>
                        <a:rPr lang="en-US" sz="1200" b="0" i="0" kern="1200" dirty="0">
                          <a:solidFill>
                            <a:schemeClr val="dk1"/>
                          </a:solidFill>
                          <a:effectLst/>
                          <a:latin typeface="Poppins" panose="00000500000000000000" pitchFamily="2" charset="0"/>
                          <a:ea typeface="+mn-ea"/>
                          <a:cs typeface="Poppins" panose="00000500000000000000" pitchFamily="2" charset="0"/>
                        </a:rPr>
                        <a:t> (PK)</a:t>
                      </a:r>
                    </a:p>
                  </a:txBody>
                  <a:tcPr/>
                </a:tc>
                <a:extLst>
                  <a:ext uri="{0D108BD9-81ED-4DB2-BD59-A6C34878D82A}">
                    <a16:rowId xmlns:a16="http://schemas.microsoft.com/office/drawing/2014/main" val="1063266150"/>
                  </a:ext>
                </a:extLst>
              </a:tr>
              <a:tr h="370840">
                <a:tc>
                  <a:txBody>
                    <a:bodyPr/>
                    <a:lstStyle/>
                    <a:p>
                      <a:r>
                        <a:rPr lang="en-US" sz="1200" b="1" i="0" kern="1200" dirty="0" err="1">
                          <a:solidFill>
                            <a:schemeClr val="dk1"/>
                          </a:solidFill>
                          <a:effectLst/>
                          <a:latin typeface="Poppins" panose="00000500000000000000" pitchFamily="2" charset="0"/>
                          <a:ea typeface="+mn-ea"/>
                          <a:cs typeface="Poppins" panose="00000500000000000000" pitchFamily="2" charset="0"/>
                        </a:rPr>
                        <a:t>Customer_Name</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2940800365"/>
                  </a:ext>
                </a:extLst>
              </a:tr>
              <a:tr h="370840">
                <a:tc>
                  <a:txBody>
                    <a:bodyPr/>
                    <a:lstStyle/>
                    <a:p>
                      <a:r>
                        <a:rPr lang="en-US" sz="1200" b="1" i="0" kern="1200" dirty="0">
                          <a:solidFill>
                            <a:schemeClr val="dk1"/>
                          </a:solidFill>
                          <a:effectLst/>
                          <a:latin typeface="Poppins" panose="00000500000000000000" pitchFamily="2" charset="0"/>
                          <a:ea typeface="+mn-ea"/>
                          <a:cs typeface="Poppins" panose="00000500000000000000" pitchFamily="2" charset="0"/>
                        </a:rPr>
                        <a:t>Age</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562902435"/>
                  </a:ext>
                </a:extLst>
              </a:tr>
              <a:tr h="370840">
                <a:tc>
                  <a:txBody>
                    <a:bodyPr/>
                    <a:lstStyle/>
                    <a:p>
                      <a:r>
                        <a:rPr lang="en-US" sz="1200" b="1" i="0" kern="1200" dirty="0">
                          <a:solidFill>
                            <a:schemeClr val="dk1"/>
                          </a:solidFill>
                          <a:effectLst/>
                          <a:latin typeface="Poppins" panose="00000500000000000000" pitchFamily="2" charset="0"/>
                          <a:ea typeface="+mn-ea"/>
                          <a:cs typeface="Poppins" panose="00000500000000000000" pitchFamily="2" charset="0"/>
                        </a:rPr>
                        <a:t>Gender</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790956750"/>
                  </a:ext>
                </a:extLst>
              </a:tr>
              <a:tr h="370840">
                <a:tc>
                  <a:txBody>
                    <a:bodyPr/>
                    <a:lstStyle/>
                    <a:p>
                      <a:r>
                        <a:rPr lang="en-US" sz="1200" b="1" i="0" kern="1200" dirty="0">
                          <a:solidFill>
                            <a:schemeClr val="tx1"/>
                          </a:solidFill>
                          <a:effectLst/>
                          <a:latin typeface="Poppins" panose="00000500000000000000" pitchFamily="2" charset="0"/>
                          <a:ea typeface="+mn-ea"/>
                          <a:cs typeface="Poppins" panose="00000500000000000000" pitchFamily="2" charset="0"/>
                        </a:rPr>
                        <a:t>Region</a:t>
                      </a:r>
                      <a:endParaRPr lang="en-US" sz="1200" b="0"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650676505"/>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807321844"/>
              </p:ext>
            </p:extLst>
          </p:nvPr>
        </p:nvGraphicFramePr>
        <p:xfrm>
          <a:off x="1526386" y="3344941"/>
          <a:ext cx="1636567" cy="2225040"/>
        </p:xfrm>
        <a:graphic>
          <a:graphicData uri="http://schemas.openxmlformats.org/drawingml/2006/table">
            <a:tbl>
              <a:tblPr firstRow="1" bandRow="1">
                <a:tableStyleId>{5C22544A-7EE6-4342-B048-85BDC9FD1C3A}</a:tableStyleId>
              </a:tblPr>
              <a:tblGrid>
                <a:gridCol w="1636567">
                  <a:extLst>
                    <a:ext uri="{9D8B030D-6E8A-4147-A177-3AD203B41FA5}">
                      <a16:colId xmlns:a16="http://schemas.microsoft.com/office/drawing/2014/main" val="3074650896"/>
                    </a:ext>
                  </a:extLst>
                </a:gridCol>
              </a:tblGrid>
              <a:tr h="370840">
                <a:tc>
                  <a:txBody>
                    <a:bodyPr/>
                    <a:lstStyle/>
                    <a:p>
                      <a:pPr algn="ctr"/>
                      <a:r>
                        <a:rPr lang="en-US" sz="1200" b="1" i="0" kern="1200" dirty="0" err="1">
                          <a:solidFill>
                            <a:schemeClr val="bg1"/>
                          </a:solidFill>
                          <a:effectLst/>
                          <a:latin typeface="Poppins" panose="00000500000000000000" pitchFamily="2" charset="0"/>
                          <a:ea typeface="+mn-ea"/>
                          <a:cs typeface="Poppins" panose="00000500000000000000" pitchFamily="2" charset="0"/>
                        </a:rPr>
                        <a:t>Time_Dimension</a:t>
                      </a:r>
                      <a:endParaRPr lang="en-US" sz="1200" b="0"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r>
                        <a:rPr lang="en-US" sz="1200" b="1" i="0" kern="1200" dirty="0" err="1">
                          <a:solidFill>
                            <a:schemeClr val="dk1"/>
                          </a:solidFill>
                          <a:effectLst/>
                          <a:latin typeface="Poppins" panose="00000500000000000000" pitchFamily="2" charset="0"/>
                          <a:ea typeface="+mn-ea"/>
                          <a:cs typeface="Poppins" panose="00000500000000000000" pitchFamily="2" charset="0"/>
                        </a:rPr>
                        <a:t>Time_ID</a:t>
                      </a:r>
                      <a:r>
                        <a:rPr lang="en-US" sz="1200" b="1" i="0" kern="1200" dirty="0">
                          <a:solidFill>
                            <a:schemeClr val="dk1"/>
                          </a:solidFill>
                          <a:effectLst/>
                          <a:latin typeface="Poppins" panose="00000500000000000000" pitchFamily="2" charset="0"/>
                          <a:ea typeface="+mn-ea"/>
                          <a:cs typeface="Poppins" panose="00000500000000000000" pitchFamily="2" charset="0"/>
                        </a:rPr>
                        <a:t> (PK)</a:t>
                      </a:r>
                    </a:p>
                  </a:txBody>
                  <a:tcPr/>
                </a:tc>
                <a:extLst>
                  <a:ext uri="{0D108BD9-81ED-4DB2-BD59-A6C34878D82A}">
                    <a16:rowId xmlns:a16="http://schemas.microsoft.com/office/drawing/2014/main" val="29408003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chemeClr val="dk1"/>
                          </a:solidFill>
                          <a:effectLst/>
                          <a:latin typeface="Poppins" panose="00000500000000000000" pitchFamily="2" charset="0"/>
                          <a:ea typeface="+mn-ea"/>
                          <a:cs typeface="Poppins" panose="00000500000000000000" pitchFamily="2" charset="0"/>
                        </a:rPr>
                        <a:t>Date</a:t>
                      </a:r>
                    </a:p>
                  </a:txBody>
                  <a:tcPr/>
                </a:tc>
                <a:extLst>
                  <a:ext uri="{0D108BD9-81ED-4DB2-BD59-A6C34878D82A}">
                    <a16:rowId xmlns:a16="http://schemas.microsoft.com/office/drawing/2014/main" val="3184803511"/>
                  </a:ext>
                </a:extLst>
              </a:tr>
              <a:tr h="370840">
                <a:tc>
                  <a:txBody>
                    <a:bodyPr/>
                    <a:lstStyle/>
                    <a:p>
                      <a:r>
                        <a:rPr lang="en-US" sz="1200" b="1" i="0" kern="1200" dirty="0">
                          <a:solidFill>
                            <a:schemeClr val="dk1"/>
                          </a:solidFill>
                          <a:effectLst/>
                          <a:latin typeface="Poppins" panose="00000500000000000000" pitchFamily="2" charset="0"/>
                          <a:ea typeface="+mn-ea"/>
                          <a:cs typeface="Poppins" panose="00000500000000000000" pitchFamily="2" charset="0"/>
                        </a:rPr>
                        <a:t>Month</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790956750"/>
                  </a:ext>
                </a:extLst>
              </a:tr>
              <a:tr h="370840">
                <a:tc>
                  <a:txBody>
                    <a:bodyPr/>
                    <a:lstStyle/>
                    <a:p>
                      <a:r>
                        <a:rPr lang="en-US" sz="1200" b="1" i="0" kern="1200" dirty="0">
                          <a:solidFill>
                            <a:schemeClr val="dk1"/>
                          </a:solidFill>
                          <a:effectLst/>
                          <a:latin typeface="Poppins" panose="00000500000000000000" pitchFamily="2" charset="0"/>
                          <a:ea typeface="+mn-ea"/>
                          <a:cs typeface="Poppins" panose="00000500000000000000" pitchFamily="2" charset="0"/>
                        </a:rPr>
                        <a:t>Quarter</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650676505"/>
                  </a:ext>
                </a:extLst>
              </a:tr>
              <a:tr h="370840">
                <a:tc>
                  <a:txBody>
                    <a:bodyPr/>
                    <a:lstStyle/>
                    <a:p>
                      <a:r>
                        <a:rPr lang="en-US" sz="1200" b="1" i="0" kern="1200" dirty="0">
                          <a:solidFill>
                            <a:schemeClr val="dk1"/>
                          </a:solidFill>
                          <a:effectLst/>
                          <a:latin typeface="Poppins" panose="00000500000000000000" pitchFamily="2" charset="0"/>
                          <a:ea typeface="+mn-ea"/>
                          <a:cs typeface="Poppins" panose="00000500000000000000" pitchFamily="2" charset="0"/>
                        </a:rPr>
                        <a:t>Year</a:t>
                      </a:r>
                      <a:endParaRPr lang="en-US" sz="12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1348258397"/>
                  </a:ext>
                </a:extLst>
              </a:tr>
            </a:tbl>
          </a:graphicData>
        </a:graphic>
      </p:graphicFrame>
      <p:grpSp>
        <p:nvGrpSpPr>
          <p:cNvPr id="49" name="Group 48"/>
          <p:cNvGrpSpPr/>
          <p:nvPr/>
        </p:nvGrpSpPr>
        <p:grpSpPr>
          <a:xfrm>
            <a:off x="5859611" y="2592615"/>
            <a:ext cx="882977" cy="1356186"/>
            <a:chOff x="6593036" y="2571317"/>
            <a:chExt cx="913057" cy="1601060"/>
          </a:xfrm>
        </p:grpSpPr>
        <p:cxnSp>
          <p:nvCxnSpPr>
            <p:cNvPr id="13" name="Elbow Connector 12"/>
            <p:cNvCxnSpPr/>
            <p:nvPr/>
          </p:nvCxnSpPr>
          <p:spPr>
            <a:xfrm rot="16200000" flipH="1">
              <a:off x="6469673" y="3135957"/>
              <a:ext cx="1601060" cy="471780"/>
            </a:xfrm>
            <a:prstGeom prst="bentConnector2">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593036" y="2587245"/>
              <a:ext cx="441274"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a:off x="3160388" y="3356746"/>
            <a:ext cx="817020" cy="466197"/>
            <a:chOff x="7405254" y="1596116"/>
            <a:chExt cx="967509" cy="1193266"/>
          </a:xfrm>
        </p:grpSpPr>
        <p:cxnSp>
          <p:nvCxnSpPr>
            <p:cNvPr id="20" name="Straight Connector 19"/>
            <p:cNvCxnSpPr/>
            <p:nvPr/>
          </p:nvCxnSpPr>
          <p:spPr>
            <a:xfrm flipH="1">
              <a:off x="7943273" y="1596116"/>
              <a:ext cx="9236" cy="119326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7943273" y="1605641"/>
              <a:ext cx="42949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7405254" y="2789382"/>
              <a:ext cx="547255"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a:off x="3160387" y="1518782"/>
            <a:ext cx="817020" cy="1455266"/>
            <a:chOff x="3392054" y="1636360"/>
            <a:chExt cx="967510" cy="1486082"/>
          </a:xfrm>
        </p:grpSpPr>
        <p:cxnSp>
          <p:nvCxnSpPr>
            <p:cNvPr id="24" name="Elbow Connector 23"/>
            <p:cNvCxnSpPr/>
            <p:nvPr/>
          </p:nvCxnSpPr>
          <p:spPr>
            <a:xfrm rot="16200000" flipH="1">
              <a:off x="3366565" y="2129443"/>
              <a:ext cx="1486082" cy="499916"/>
            </a:xfrm>
            <a:prstGeom prst="bentConnector2">
              <a:avLst/>
            </a:prstGeom>
            <a:ln w="381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3392054" y="1658617"/>
              <a:ext cx="467591" cy="0"/>
            </a:xfrm>
            <a:prstGeom prst="line">
              <a:avLst/>
            </a:prstGeom>
            <a:ln w="38100"/>
          </p:spPr>
          <p:style>
            <a:lnRef idx="1">
              <a:schemeClr val="accent1"/>
            </a:lnRef>
            <a:fillRef idx="0">
              <a:schemeClr val="accent1"/>
            </a:fillRef>
            <a:effectRef idx="0">
              <a:schemeClr val="accent1"/>
            </a:effectRef>
            <a:fontRef idx="minor">
              <a:schemeClr val="tx1"/>
            </a:fontRef>
          </p:style>
        </p:cxnSp>
      </p:grpSp>
      <p:graphicFrame>
        <p:nvGraphicFramePr>
          <p:cNvPr id="26" name="Table 25"/>
          <p:cNvGraphicFramePr>
            <a:graphicFrameLocks noGrp="1"/>
          </p:cNvGraphicFramePr>
          <p:nvPr>
            <p:extLst>
              <p:ext uri="{D42A27DB-BD31-4B8C-83A1-F6EECF244321}">
                <p14:modId xmlns:p14="http://schemas.microsoft.com/office/powerpoint/2010/main" val="1810227628"/>
              </p:ext>
            </p:extLst>
          </p:nvPr>
        </p:nvGraphicFramePr>
        <p:xfrm>
          <a:off x="9175779" y="1353512"/>
          <a:ext cx="1614939" cy="2966720"/>
        </p:xfrm>
        <a:graphic>
          <a:graphicData uri="http://schemas.openxmlformats.org/drawingml/2006/table">
            <a:tbl>
              <a:tblPr firstRow="1" bandRow="1">
                <a:tableStyleId>{5C22544A-7EE6-4342-B048-85BDC9FD1C3A}</a:tableStyleId>
              </a:tblPr>
              <a:tblGrid>
                <a:gridCol w="1614939">
                  <a:extLst>
                    <a:ext uri="{9D8B030D-6E8A-4147-A177-3AD203B41FA5}">
                      <a16:colId xmlns:a16="http://schemas.microsoft.com/office/drawing/2014/main" val="3074650896"/>
                    </a:ext>
                  </a:extLst>
                </a:gridCol>
              </a:tblGrid>
              <a:tr h="370840">
                <a:tc>
                  <a:txBody>
                    <a:bodyPr/>
                    <a:lstStyle/>
                    <a:p>
                      <a:pPr algn="ctr"/>
                      <a:r>
                        <a:rPr lang="en-US" sz="1200" b="1" i="0" kern="1200" dirty="0" err="1">
                          <a:solidFill>
                            <a:schemeClr val="lt1"/>
                          </a:solidFill>
                          <a:effectLst/>
                          <a:latin typeface="Poppins" panose="00000500000000000000" pitchFamily="2" charset="0"/>
                          <a:ea typeface="+mn-ea"/>
                          <a:cs typeface="Poppins" panose="00000500000000000000" pitchFamily="2" charset="0"/>
                        </a:rPr>
                        <a:t>Inventory_Fact</a:t>
                      </a:r>
                      <a:endParaRPr lang="en-US" sz="1200" b="1" i="0" kern="1200" dirty="0">
                        <a:solidFill>
                          <a:schemeClr val="lt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pPr algn="l">
                        <a:buFont typeface="Arial" panose="020B0604020202020204" pitchFamily="34" charset="0"/>
                        <a:buNone/>
                      </a:pPr>
                      <a:r>
                        <a:rPr lang="en-US" sz="1200" b="1" i="0" dirty="0" err="1">
                          <a:solidFill>
                            <a:schemeClr val="tx1"/>
                          </a:solidFill>
                          <a:effectLst/>
                          <a:latin typeface="Poppins" panose="00000500000000000000" pitchFamily="2" charset="0"/>
                          <a:cs typeface="Poppins" panose="00000500000000000000" pitchFamily="2" charset="0"/>
                        </a:rPr>
                        <a:t>Inventory_ID</a:t>
                      </a:r>
                      <a:r>
                        <a:rPr lang="en-US" sz="1200" b="1" i="0" dirty="0">
                          <a:solidFill>
                            <a:schemeClr val="tx1"/>
                          </a:solidFill>
                          <a:effectLst/>
                          <a:latin typeface="Poppins" panose="00000500000000000000" pitchFamily="2" charset="0"/>
                          <a:cs typeface="Poppins" panose="00000500000000000000" pitchFamily="2" charset="0"/>
                        </a:rPr>
                        <a:t> (PK)</a:t>
                      </a:r>
                    </a:p>
                  </a:txBody>
                  <a:tcPr/>
                </a:tc>
                <a:extLst>
                  <a:ext uri="{0D108BD9-81ED-4DB2-BD59-A6C34878D82A}">
                    <a16:rowId xmlns:a16="http://schemas.microsoft.com/office/drawing/2014/main" val="10632661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tx1"/>
                          </a:solidFill>
                          <a:effectLst/>
                          <a:latin typeface="Poppins" panose="00000500000000000000" pitchFamily="2" charset="0"/>
                          <a:ea typeface="+mn-ea"/>
                          <a:cs typeface="Poppins" panose="00000500000000000000" pitchFamily="2" charset="0"/>
                        </a:rPr>
                        <a:t>Product_ID</a:t>
                      </a:r>
                      <a:r>
                        <a:rPr lang="en-US" sz="1200" b="1" i="0" kern="1200" dirty="0">
                          <a:solidFill>
                            <a:schemeClr val="tx1"/>
                          </a:solidFill>
                          <a:effectLst/>
                          <a:latin typeface="Poppins" panose="00000500000000000000" pitchFamily="2" charset="0"/>
                          <a:ea typeface="+mn-ea"/>
                          <a:cs typeface="Poppins" panose="00000500000000000000" pitchFamily="2" charset="0"/>
                        </a:rPr>
                        <a:t> (FK)</a:t>
                      </a:r>
                    </a:p>
                  </a:txBody>
                  <a:tcPr/>
                </a:tc>
                <a:extLst>
                  <a:ext uri="{0D108BD9-81ED-4DB2-BD59-A6C34878D82A}">
                    <a16:rowId xmlns:a16="http://schemas.microsoft.com/office/drawing/2014/main" val="29408003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tx1"/>
                          </a:solidFill>
                          <a:effectLst/>
                          <a:latin typeface="Poppins" panose="00000500000000000000" pitchFamily="2" charset="0"/>
                          <a:ea typeface="+mn-ea"/>
                          <a:cs typeface="Poppins" panose="00000500000000000000" pitchFamily="2" charset="0"/>
                        </a:rPr>
                        <a:t>Store_ID</a:t>
                      </a:r>
                      <a:r>
                        <a:rPr lang="en-US" sz="1200" b="1" i="0" kern="1200" dirty="0">
                          <a:solidFill>
                            <a:schemeClr val="tx1"/>
                          </a:solidFill>
                          <a:effectLst/>
                          <a:latin typeface="Poppins" panose="00000500000000000000" pitchFamily="2" charset="0"/>
                          <a:ea typeface="+mn-ea"/>
                          <a:cs typeface="Poppins" panose="00000500000000000000" pitchFamily="2" charset="0"/>
                        </a:rPr>
                        <a:t> (FK)</a:t>
                      </a:r>
                    </a:p>
                  </a:txBody>
                  <a:tcPr/>
                </a:tc>
                <a:extLst>
                  <a:ext uri="{0D108BD9-81ED-4DB2-BD59-A6C34878D82A}">
                    <a16:rowId xmlns:a16="http://schemas.microsoft.com/office/drawing/2014/main" val="249304034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tx1"/>
                          </a:solidFill>
                          <a:effectLst/>
                          <a:latin typeface="Poppins" panose="00000500000000000000" pitchFamily="2" charset="0"/>
                          <a:ea typeface="+mn-ea"/>
                          <a:cs typeface="Poppins" panose="00000500000000000000" pitchFamily="2" charset="0"/>
                        </a:rPr>
                        <a:t>Date_ID</a:t>
                      </a:r>
                      <a:r>
                        <a:rPr lang="en-US" sz="1200" b="1" i="0" kern="1200" dirty="0">
                          <a:solidFill>
                            <a:schemeClr val="tx1"/>
                          </a:solidFill>
                          <a:effectLst/>
                          <a:latin typeface="Poppins" panose="00000500000000000000" pitchFamily="2" charset="0"/>
                          <a:ea typeface="+mn-ea"/>
                          <a:cs typeface="Poppins" panose="00000500000000000000" pitchFamily="2" charset="0"/>
                        </a:rPr>
                        <a:t> (FK)</a:t>
                      </a:r>
                    </a:p>
                  </a:txBody>
                  <a:tcPr/>
                </a:tc>
                <a:extLst>
                  <a:ext uri="{0D108BD9-81ED-4DB2-BD59-A6C34878D82A}">
                    <a16:rowId xmlns:a16="http://schemas.microsoft.com/office/drawing/2014/main" val="90481403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dk1"/>
                          </a:solidFill>
                          <a:effectLst/>
                          <a:latin typeface="Poppins" panose="00000500000000000000" pitchFamily="2" charset="0"/>
                          <a:ea typeface="+mn-ea"/>
                          <a:cs typeface="Poppins" panose="00000500000000000000" pitchFamily="2" charset="0"/>
                        </a:rPr>
                        <a:t>Stock_Level</a:t>
                      </a:r>
                      <a:endParaRPr lang="en-US" sz="1200" b="1" i="0" dirty="0">
                        <a:solidFill>
                          <a:schemeClr val="tx1"/>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56290243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dk1"/>
                          </a:solidFill>
                          <a:effectLst/>
                          <a:latin typeface="Poppins" panose="00000500000000000000" pitchFamily="2" charset="0"/>
                          <a:ea typeface="+mn-ea"/>
                          <a:cs typeface="Poppins" panose="00000500000000000000" pitchFamily="2" charset="0"/>
                        </a:rPr>
                        <a:t>Reorder_Quantity</a:t>
                      </a:r>
                      <a:endParaRPr lang="en-US" sz="1200" b="1"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7909567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dk1"/>
                          </a:solidFill>
                          <a:effectLst/>
                          <a:latin typeface="Poppins" panose="00000500000000000000" pitchFamily="2" charset="0"/>
                          <a:ea typeface="+mn-ea"/>
                          <a:cs typeface="Poppins" panose="00000500000000000000" pitchFamily="2" charset="0"/>
                        </a:rPr>
                        <a:t>Inventory_value</a:t>
                      </a:r>
                      <a:endParaRPr lang="en-US" sz="1200" b="1"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650676505"/>
                  </a:ext>
                </a:extLst>
              </a:tr>
            </a:tbl>
          </a:graphicData>
        </a:graphic>
      </p:graphicFrame>
      <p:graphicFrame>
        <p:nvGraphicFramePr>
          <p:cNvPr id="27" name="Table 26"/>
          <p:cNvGraphicFramePr>
            <a:graphicFrameLocks noGrp="1"/>
          </p:cNvGraphicFramePr>
          <p:nvPr>
            <p:extLst>
              <p:ext uri="{D42A27DB-BD31-4B8C-83A1-F6EECF244321}">
                <p14:modId xmlns:p14="http://schemas.microsoft.com/office/powerpoint/2010/main" val="1530244823"/>
              </p:ext>
            </p:extLst>
          </p:nvPr>
        </p:nvGraphicFramePr>
        <p:xfrm>
          <a:off x="6518489" y="1674526"/>
          <a:ext cx="1753753" cy="1483360"/>
        </p:xfrm>
        <a:graphic>
          <a:graphicData uri="http://schemas.openxmlformats.org/drawingml/2006/table">
            <a:tbl>
              <a:tblPr firstRow="1" bandRow="1">
                <a:tableStyleId>{5C22544A-7EE6-4342-B048-85BDC9FD1C3A}</a:tableStyleId>
              </a:tblPr>
              <a:tblGrid>
                <a:gridCol w="1753753">
                  <a:extLst>
                    <a:ext uri="{9D8B030D-6E8A-4147-A177-3AD203B41FA5}">
                      <a16:colId xmlns:a16="http://schemas.microsoft.com/office/drawing/2014/main" val="3074650896"/>
                    </a:ext>
                  </a:extLst>
                </a:gridCol>
              </a:tblGrid>
              <a:tr h="370840">
                <a:tc>
                  <a:txBody>
                    <a:bodyPr/>
                    <a:lstStyle/>
                    <a:p>
                      <a:r>
                        <a:rPr lang="en-US" sz="1200" b="1" i="0" kern="1200" dirty="0" err="1">
                          <a:solidFill>
                            <a:schemeClr val="bg1"/>
                          </a:solidFill>
                          <a:effectLst/>
                          <a:latin typeface="Poppins" panose="00000500000000000000" pitchFamily="2" charset="0"/>
                          <a:ea typeface="+mn-ea"/>
                          <a:cs typeface="Poppins" panose="00000500000000000000" pitchFamily="2" charset="0"/>
                        </a:rPr>
                        <a:t>Product_Dim</a:t>
                      </a:r>
                      <a:endParaRPr lang="en-US" sz="1200" b="1" i="0" kern="1200" dirty="0">
                        <a:solidFill>
                          <a:schemeClr val="bg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307135413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dk1"/>
                          </a:solidFill>
                          <a:effectLst/>
                          <a:latin typeface="Poppins" panose="00000500000000000000" pitchFamily="2" charset="0"/>
                          <a:ea typeface="+mn-ea"/>
                          <a:cs typeface="Poppins" panose="00000500000000000000" pitchFamily="2" charset="0"/>
                        </a:rPr>
                        <a:t>Product_ID</a:t>
                      </a:r>
                      <a:r>
                        <a:rPr lang="en-US" sz="1200" b="1" i="0" kern="1200" dirty="0">
                          <a:solidFill>
                            <a:schemeClr val="dk1"/>
                          </a:solidFill>
                          <a:effectLst/>
                          <a:latin typeface="Poppins" panose="00000500000000000000" pitchFamily="2" charset="0"/>
                          <a:ea typeface="+mn-ea"/>
                          <a:cs typeface="Poppins" panose="00000500000000000000" pitchFamily="2" charset="0"/>
                        </a:rPr>
                        <a:t> (PK)</a:t>
                      </a:r>
                      <a:endParaRPr lang="en-US" sz="1200" b="1"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10632661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a:solidFill>
                            <a:schemeClr val="tx1"/>
                          </a:solidFill>
                          <a:effectLst/>
                          <a:latin typeface="Poppins" panose="00000500000000000000" pitchFamily="2" charset="0"/>
                          <a:ea typeface="+mn-ea"/>
                          <a:cs typeface="Poppins" panose="00000500000000000000" pitchFamily="2" charset="0"/>
                        </a:rPr>
                        <a:t>Product_Name</a:t>
                      </a:r>
                      <a:endParaRPr lang="en-US" sz="1200" b="1"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29408003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chemeClr val="dk1"/>
                          </a:solidFill>
                          <a:effectLst/>
                          <a:latin typeface="Poppins" panose="00000500000000000000" pitchFamily="2" charset="0"/>
                          <a:ea typeface="+mn-ea"/>
                          <a:cs typeface="Poppins" panose="00000500000000000000" pitchFamily="2" charset="0"/>
                        </a:rPr>
                        <a:t>Brand</a:t>
                      </a:r>
                      <a:endParaRPr lang="en-US" sz="1200" b="1" i="0" kern="1200" dirty="0">
                        <a:solidFill>
                          <a:schemeClr val="tx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562902435"/>
                  </a:ext>
                </a:extLst>
              </a:tr>
            </a:tbl>
          </a:graphicData>
        </a:graphic>
      </p:graphicFrame>
      <p:grpSp>
        <p:nvGrpSpPr>
          <p:cNvPr id="29" name="Group 28"/>
          <p:cNvGrpSpPr/>
          <p:nvPr/>
        </p:nvGrpSpPr>
        <p:grpSpPr>
          <a:xfrm>
            <a:off x="8134936" y="2609126"/>
            <a:ext cx="1040843" cy="1339675"/>
            <a:chOff x="7405254" y="1596116"/>
            <a:chExt cx="967509" cy="1193266"/>
          </a:xfrm>
        </p:grpSpPr>
        <p:cxnSp>
          <p:nvCxnSpPr>
            <p:cNvPr id="30" name="Straight Connector 29"/>
            <p:cNvCxnSpPr/>
            <p:nvPr/>
          </p:nvCxnSpPr>
          <p:spPr>
            <a:xfrm flipH="1">
              <a:off x="7943273" y="1596116"/>
              <a:ext cx="9236" cy="119326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7943273" y="1605641"/>
              <a:ext cx="42949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405254" y="2789382"/>
              <a:ext cx="547255"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57" name="Group 56"/>
          <p:cNvGrpSpPr/>
          <p:nvPr/>
        </p:nvGrpSpPr>
        <p:grpSpPr>
          <a:xfrm>
            <a:off x="3160387" y="3011931"/>
            <a:ext cx="6017976" cy="2372517"/>
            <a:chOff x="3893812" y="2990633"/>
            <a:chExt cx="6017976" cy="2372517"/>
          </a:xfrm>
        </p:grpSpPr>
        <p:cxnSp>
          <p:nvCxnSpPr>
            <p:cNvPr id="17" name="Straight Connector 16"/>
            <p:cNvCxnSpPr/>
            <p:nvPr/>
          </p:nvCxnSpPr>
          <p:spPr>
            <a:xfrm>
              <a:off x="9596183" y="3008995"/>
              <a:ext cx="315605" cy="0"/>
            </a:xfrm>
            <a:prstGeom prst="line">
              <a:avLst/>
            </a:prstGeom>
            <a:ln w="38100"/>
          </p:spPr>
          <p:style>
            <a:lnRef idx="1">
              <a:schemeClr val="accent1"/>
            </a:lnRef>
            <a:fillRef idx="0">
              <a:schemeClr val="accent1"/>
            </a:fillRef>
            <a:effectRef idx="0">
              <a:schemeClr val="accent1"/>
            </a:effectRef>
            <a:fontRef idx="minor">
              <a:schemeClr val="tx1"/>
            </a:fontRef>
          </p:style>
        </p:cxnSp>
        <p:grpSp>
          <p:nvGrpSpPr>
            <p:cNvPr id="56" name="Group 55"/>
            <p:cNvGrpSpPr/>
            <p:nvPr/>
          </p:nvGrpSpPr>
          <p:grpSpPr>
            <a:xfrm>
              <a:off x="3893812" y="2990633"/>
              <a:ext cx="5709159" cy="2372517"/>
              <a:chOff x="3893811" y="2990057"/>
              <a:chExt cx="5709159" cy="2372517"/>
            </a:xfrm>
          </p:grpSpPr>
          <p:cxnSp>
            <p:nvCxnSpPr>
              <p:cNvPr id="16" name="Straight Connector 15"/>
              <p:cNvCxnSpPr/>
              <p:nvPr/>
            </p:nvCxnSpPr>
            <p:spPr>
              <a:xfrm flipH="1">
                <a:off x="9596183" y="2990057"/>
                <a:ext cx="6787" cy="2372517"/>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4710832" y="5327343"/>
                <a:ext cx="4892138" cy="3523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1" name="Elbow Connector 50"/>
              <p:cNvCxnSpPr/>
              <p:nvPr/>
            </p:nvCxnSpPr>
            <p:spPr>
              <a:xfrm rot="16200000" flipH="1">
                <a:off x="3838188" y="4365616"/>
                <a:ext cx="1455266" cy="468187"/>
              </a:xfrm>
              <a:prstGeom prst="bentConnector2">
                <a:avLst/>
              </a:prstGeom>
              <a:ln w="38100"/>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3893811" y="3893871"/>
                <a:ext cx="437913"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cxnSp>
        <p:nvCxnSpPr>
          <p:cNvPr id="59" name="Straight Connector 58"/>
          <p:cNvCxnSpPr/>
          <p:nvPr/>
        </p:nvCxnSpPr>
        <p:spPr>
          <a:xfrm flipV="1">
            <a:off x="8272242" y="2239378"/>
            <a:ext cx="903537" cy="703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flipV="1">
            <a:off x="5855374" y="2245758"/>
            <a:ext cx="659095" cy="7036"/>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774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barn(inVertical)">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inVertical)">
                                      <p:cBhvr>
                                        <p:cTn id="17" dur="500"/>
                                        <p:tgtEl>
                                          <p:spTgt spid="27"/>
                                        </p:tgtEl>
                                      </p:cBhvr>
                                    </p:animEffect>
                                  </p:childTnLst>
                                </p:cTn>
                              </p:par>
                              <p:par>
                                <p:cTn id="18" presetID="16" presetClass="entr" presetSubtype="21" fill="hold" nodeType="withEffect">
                                  <p:stCondLst>
                                    <p:cond delay="0"/>
                                  </p:stCondLst>
                                  <p:childTnLst>
                                    <p:set>
                                      <p:cBhvr>
                                        <p:cTn id="19" dur="1" fill="hold">
                                          <p:stCondLst>
                                            <p:cond delay="0"/>
                                          </p:stCondLst>
                                        </p:cTn>
                                        <p:tgtEl>
                                          <p:spTgt spid="62"/>
                                        </p:tgtEl>
                                        <p:attrNameLst>
                                          <p:attrName>style.visibility</p:attrName>
                                        </p:attrNameLst>
                                      </p:cBhvr>
                                      <p:to>
                                        <p:strVal val="visible"/>
                                      </p:to>
                                    </p:set>
                                    <p:animEffect transition="in" filter="barn(inVertical)">
                                      <p:cBhvr>
                                        <p:cTn id="20" dur="500"/>
                                        <p:tgtEl>
                                          <p:spTgt spid="62"/>
                                        </p:tgtEl>
                                      </p:cBhvr>
                                    </p:animEffect>
                                  </p:childTnLst>
                                </p:cTn>
                              </p:par>
                              <p:par>
                                <p:cTn id="21" presetID="16" presetClass="entr" presetSubtype="21" fill="hold" nodeType="withEffect">
                                  <p:stCondLst>
                                    <p:cond delay="0"/>
                                  </p:stCondLst>
                                  <p:childTnLst>
                                    <p:set>
                                      <p:cBhvr>
                                        <p:cTn id="22" dur="1" fill="hold">
                                          <p:stCondLst>
                                            <p:cond delay="0"/>
                                          </p:stCondLst>
                                        </p:cTn>
                                        <p:tgtEl>
                                          <p:spTgt spid="59"/>
                                        </p:tgtEl>
                                        <p:attrNameLst>
                                          <p:attrName>style.visibility</p:attrName>
                                        </p:attrNameLst>
                                      </p:cBhvr>
                                      <p:to>
                                        <p:strVal val="visible"/>
                                      </p:to>
                                    </p:set>
                                    <p:animEffect transition="in" filter="barn(inVertical)">
                                      <p:cBhvr>
                                        <p:cTn id="23" dur="500"/>
                                        <p:tgtEl>
                                          <p:spTgt spid="5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barn(inVertical)">
                                      <p:cBhvr>
                                        <p:cTn id="28" dur="500"/>
                                        <p:tgtEl>
                                          <p:spTgt spid="49"/>
                                        </p:tgtEl>
                                      </p:cBhvr>
                                    </p:animEffect>
                                  </p:childTnLst>
                                </p:cTn>
                              </p:par>
                              <p:par>
                                <p:cTn id="29" presetID="16" presetClass="entr" presetSubtype="21"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inVertical)">
                                      <p:cBhvr>
                                        <p:cTn id="31" dur="500"/>
                                        <p:tgtEl>
                                          <p:spTgt spid="9"/>
                                        </p:tgtEl>
                                      </p:cBhvr>
                                    </p:animEffect>
                                  </p:childTnLst>
                                </p:cTn>
                              </p:par>
                              <p:par>
                                <p:cTn id="32" presetID="16" presetClass="entr" presetSubtype="21"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barn(inVertical)">
                                      <p:cBhvr>
                                        <p:cTn id="34" dur="500"/>
                                        <p:tgtEl>
                                          <p:spTgt spid="29"/>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arn(inVertical)">
                                      <p:cBhvr>
                                        <p:cTn id="39" dur="500"/>
                                        <p:tgtEl>
                                          <p:spTgt spid="23"/>
                                        </p:tgtEl>
                                      </p:cBhvr>
                                    </p:animEffect>
                                  </p:childTnLst>
                                </p:cTn>
                              </p:par>
                              <p:par>
                                <p:cTn id="40" presetID="16" presetClass="entr" presetSubtype="21"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barn(inVertical)">
                                      <p:cBhvr>
                                        <p:cTn id="47" dur="500"/>
                                        <p:tgtEl>
                                          <p:spTgt spid="19"/>
                                        </p:tgtEl>
                                      </p:cBhvr>
                                    </p:animEffect>
                                  </p:childTnLst>
                                </p:cTn>
                              </p:par>
                              <p:par>
                                <p:cTn id="48" presetID="16" presetClass="entr" presetSubtype="21"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barn(inVertical)">
                                      <p:cBhvr>
                                        <p:cTn id="50" dur="500"/>
                                        <p:tgtEl>
                                          <p:spTgt spid="11"/>
                                        </p:tgtEl>
                                      </p:cBhvr>
                                    </p:animEffect>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nodeType="click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barn(inVertical)">
                                      <p:cBhvr>
                                        <p:cTn id="55"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Flexibility</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The ability to include multiple fact tables allows organizations to analyze different business processes simultaneously, such as sales and inventory.</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Common dimensions can be reused across different fact tables, reducing redundancy and simplifying data management.</a:t>
            </a:r>
          </a:p>
          <a:p>
            <a:pPr>
              <a:lnSpc>
                <a:spcPct val="150000"/>
              </a:lnSpc>
            </a:pPr>
            <a:r>
              <a:rPr lang="en-US" b="1" cap="none" dirty="0">
                <a:latin typeface="Poppins" panose="00000500000000000000" pitchFamily="2" charset="0"/>
                <a:cs typeface="Poppins" panose="00000500000000000000" pitchFamily="2" charset="0"/>
              </a:rPr>
              <a:t>Comprehensive analysis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Users can perform complex queries that span multiple business areas, facilitating a more holistic view of the organization’s performance.</a:t>
            </a:r>
          </a:p>
        </p:txBody>
      </p:sp>
      <p:sp>
        <p:nvSpPr>
          <p:cNvPr id="3" name="Title 1">
            <a:extLst>
              <a:ext uri="{FF2B5EF4-FFF2-40B4-BE49-F238E27FC236}">
                <a16:creationId xmlns:a16="http://schemas.microsoft.com/office/drawing/2014/main" id="{781E9BBE-D01F-88B3-AEC0-9C7C1F12383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Galaxy Schema</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10365105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Facilitates advanced analytics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The schema can accommodate advanced analytical techniques, such as data mining and predictive analytics, by providing a rich dataset for exploration.</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Different departments can create their own data marts based on the shared dimensions and fact tables, tailored to their specific analytical needs.</a:t>
            </a:r>
          </a:p>
          <a:p>
            <a:pPr>
              <a:lnSpc>
                <a:spcPct val="150000"/>
              </a:lnSpc>
            </a:pPr>
            <a:r>
              <a:rPr lang="en-US" b="1" cap="none" dirty="0">
                <a:latin typeface="Poppins" panose="00000500000000000000" pitchFamily="2" charset="0"/>
                <a:cs typeface="Poppins" panose="00000500000000000000" pitchFamily="2" charset="0"/>
              </a:rPr>
              <a:t>Enhanced data quality</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Changes to a dimension for example updating a product description automatically propagate to all associated fact tables, reducing maintenance overhead.</a:t>
            </a:r>
          </a:p>
        </p:txBody>
      </p: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7" name="Title 1">
            <a:extLst>
              <a:ext uri="{FF2B5EF4-FFF2-40B4-BE49-F238E27FC236}">
                <a16:creationId xmlns:a16="http://schemas.microsoft.com/office/drawing/2014/main" id="{781E9BBE-D01F-88B3-AEC0-9C7C1F12383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Galaxy Schema</a:t>
            </a:r>
          </a:p>
        </p:txBody>
      </p:sp>
    </p:spTree>
    <p:extLst>
      <p:ext uri="{BB962C8B-B14F-4D97-AF65-F5344CB8AC3E}">
        <p14:creationId xmlns:p14="http://schemas.microsoft.com/office/powerpoint/2010/main" val="31732118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107005" y="1048192"/>
            <a:ext cx="11585642" cy="4480058"/>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cap="none" dirty="0">
                <a:latin typeface="Poppins" panose="00000500000000000000" pitchFamily="2" charset="0"/>
                <a:cs typeface="Poppins" panose="00000500000000000000" pitchFamily="2" charset="0"/>
              </a:rPr>
              <a:t>In a data warehouse schema, keys are essential for maintaining data integrity, establishing relationships between tables, and facilitating efficient querying</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altLang="en-US" b="1" cap="none" dirty="0">
                <a:solidFill>
                  <a:srgbClr val="262626"/>
                </a:solidFill>
                <a:latin typeface="Poppins" panose="00000500000000000000" pitchFamily="2" charset="0"/>
                <a:cs typeface="Poppins" panose="00000500000000000000" pitchFamily="2" charset="0"/>
              </a:rPr>
              <a:t>Primary key (PK)</a:t>
            </a:r>
          </a:p>
          <a:p>
            <a:pPr marL="0" lvl="0" indent="0" eaLnBrk="0" fontAlgn="base" hangingPunct="0">
              <a:lnSpc>
                <a:spcPct val="150000"/>
              </a:lnSpc>
              <a:spcBef>
                <a:spcPct val="0"/>
              </a:spcBef>
              <a:spcAft>
                <a:spcPct val="0"/>
              </a:spcAft>
              <a:buClrTx/>
              <a:buSzTx/>
              <a:buNone/>
            </a:pPr>
            <a:r>
              <a:rPr lang="en-US" altLang="en-US" cap="none" dirty="0">
                <a:solidFill>
                  <a:srgbClr val="262626"/>
                </a:solidFill>
                <a:latin typeface="Poppins" panose="00000500000000000000" pitchFamily="2" charset="0"/>
                <a:cs typeface="Poppins" panose="00000500000000000000" pitchFamily="2" charset="0"/>
              </a:rPr>
              <a:t>A primary key is a unique identifier for each record in a table. It ensures that no two records have the same key value. It’s used to enforce entity integrity by uniquely identifying each row in a table. For example in a customer dimension table, </a:t>
            </a:r>
            <a:r>
              <a:rPr lang="en-US" altLang="en-US" b="1" cap="none" dirty="0" err="1">
                <a:solidFill>
                  <a:srgbClr val="262626"/>
                </a:solidFill>
                <a:latin typeface="Poppins" panose="00000500000000000000" pitchFamily="2" charset="0"/>
                <a:cs typeface="Poppins" panose="00000500000000000000" pitchFamily="2" charset="0"/>
              </a:rPr>
              <a:t>customer_id</a:t>
            </a:r>
            <a:r>
              <a:rPr lang="en-US" altLang="en-US" cap="none" dirty="0">
                <a:solidFill>
                  <a:srgbClr val="262626"/>
                </a:solidFill>
                <a:latin typeface="Poppins" panose="00000500000000000000" pitchFamily="2" charset="0"/>
                <a:cs typeface="Poppins" panose="00000500000000000000" pitchFamily="2" charset="0"/>
              </a:rPr>
              <a:t> could serve as the primary key.</a:t>
            </a: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Keys in Data Warehouse Schema</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617914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88508"/>
            <a:ext cx="11585642" cy="461219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eaLnBrk="0" fontAlgn="base" hangingPunct="0">
              <a:lnSpc>
                <a:spcPct val="150000"/>
              </a:lnSpc>
              <a:spcBef>
                <a:spcPct val="0"/>
              </a:spcBef>
              <a:spcAft>
                <a:spcPct val="0"/>
              </a:spcAft>
              <a:buClrTx/>
              <a:buSzTx/>
              <a:buNone/>
            </a:pPr>
            <a:r>
              <a:rPr lang="en-US" altLang="en-US" b="1" cap="none" dirty="0">
                <a:solidFill>
                  <a:srgbClr val="262626"/>
                </a:solidFill>
                <a:latin typeface="Poppins" panose="00000500000000000000" pitchFamily="2" charset="0"/>
                <a:cs typeface="Poppins" panose="00000500000000000000" pitchFamily="2" charset="0"/>
              </a:rPr>
              <a:t>Foreign key (FK)</a:t>
            </a:r>
          </a:p>
          <a:p>
            <a:pPr marL="0" lvl="0" indent="0" eaLnBrk="0" fontAlgn="base" hangingPunct="0">
              <a:lnSpc>
                <a:spcPct val="150000"/>
              </a:lnSpc>
              <a:spcBef>
                <a:spcPct val="0"/>
              </a:spcBef>
              <a:spcAft>
                <a:spcPct val="0"/>
              </a:spcAft>
              <a:buClrTx/>
              <a:buSzTx/>
              <a:buNone/>
            </a:pPr>
            <a:r>
              <a:rPr lang="en-US" altLang="en-US" cap="none" dirty="0">
                <a:solidFill>
                  <a:srgbClr val="262626"/>
                </a:solidFill>
                <a:latin typeface="Poppins" panose="00000500000000000000" pitchFamily="2" charset="0"/>
                <a:cs typeface="Poppins" panose="00000500000000000000" pitchFamily="2" charset="0"/>
              </a:rPr>
              <a:t>A foreign key is a field (or collection of fields) in one table that refers to the primary key in another table. It’s used to establish and enforce a link between the data in the two tables, maintaining referential integrity. For example in a sales fact table, </a:t>
            </a:r>
            <a:r>
              <a:rPr lang="en-US" altLang="en-US" b="1" cap="none" dirty="0" err="1">
                <a:solidFill>
                  <a:srgbClr val="262626"/>
                </a:solidFill>
                <a:latin typeface="Poppins" panose="00000500000000000000" pitchFamily="2" charset="0"/>
                <a:cs typeface="Poppins" panose="00000500000000000000" pitchFamily="2" charset="0"/>
              </a:rPr>
              <a:t>customer_id</a:t>
            </a:r>
            <a:r>
              <a:rPr lang="en-US" altLang="en-US" cap="none" dirty="0">
                <a:solidFill>
                  <a:srgbClr val="262626"/>
                </a:solidFill>
                <a:latin typeface="Poppins" panose="00000500000000000000" pitchFamily="2" charset="0"/>
                <a:cs typeface="Poppins" panose="00000500000000000000" pitchFamily="2" charset="0"/>
              </a:rPr>
              <a:t> might be a foreign key linking to the customer dimension table.</a:t>
            </a:r>
          </a:p>
          <a:p>
            <a:pPr marL="0" lvl="0" indent="0" eaLnBrk="0" fontAlgn="base" hangingPunct="0">
              <a:lnSpc>
                <a:spcPct val="150000"/>
              </a:lnSpc>
              <a:spcBef>
                <a:spcPct val="0"/>
              </a:spcBef>
              <a:spcAft>
                <a:spcPct val="0"/>
              </a:spcAft>
              <a:buClrTx/>
              <a:buSzTx/>
              <a:buNone/>
            </a:pPr>
            <a:r>
              <a:rPr lang="en-US" altLang="en-US" b="1" cap="none" dirty="0">
                <a:solidFill>
                  <a:srgbClr val="262626"/>
                </a:solidFill>
                <a:latin typeface="Poppins" panose="00000500000000000000" pitchFamily="2" charset="0"/>
                <a:cs typeface="Poppins" panose="00000500000000000000" pitchFamily="2" charset="0"/>
              </a:rPr>
              <a:t>Composite key</a:t>
            </a:r>
          </a:p>
          <a:p>
            <a:pPr marL="0" lvl="0" indent="0" eaLnBrk="0" fontAlgn="base" hangingPunct="0">
              <a:lnSpc>
                <a:spcPct val="150000"/>
              </a:lnSpc>
              <a:spcBef>
                <a:spcPct val="0"/>
              </a:spcBef>
              <a:spcAft>
                <a:spcPct val="0"/>
              </a:spcAft>
              <a:buClrTx/>
              <a:buSzTx/>
              <a:buNone/>
            </a:pPr>
            <a:r>
              <a:rPr lang="en-US" altLang="en-US" cap="none" dirty="0">
                <a:solidFill>
                  <a:srgbClr val="262626"/>
                </a:solidFill>
                <a:latin typeface="Poppins" panose="00000500000000000000" pitchFamily="2" charset="0"/>
                <a:cs typeface="Poppins" panose="00000500000000000000" pitchFamily="2" charset="0"/>
              </a:rPr>
              <a:t>A composite key consists of two or more columns used together to uniquely identify a record in a table. Useful when a single column is not sufficient to ensure uniqueness.</a:t>
            </a:r>
          </a:p>
          <a:p>
            <a:pPr marL="0" lvl="0" indent="0" eaLnBrk="0" fontAlgn="base" hangingPunct="0">
              <a:lnSpc>
                <a:spcPct val="150000"/>
              </a:lnSpc>
              <a:spcBef>
                <a:spcPct val="0"/>
              </a:spcBef>
              <a:spcAft>
                <a:spcPct val="0"/>
              </a:spcAft>
              <a:buClrTx/>
              <a:buSzTx/>
              <a:buNone/>
            </a:pPr>
            <a:r>
              <a:rPr lang="en-US" altLang="en-US" cap="none" dirty="0">
                <a:solidFill>
                  <a:srgbClr val="262626"/>
                </a:solidFill>
                <a:latin typeface="Poppins" panose="00000500000000000000" pitchFamily="2" charset="0"/>
                <a:cs typeface="Poppins" panose="00000500000000000000" pitchFamily="2" charset="0"/>
              </a:rPr>
              <a:t>For Example in a sales fact table, a combination of </a:t>
            </a:r>
            <a:r>
              <a:rPr lang="en-US" altLang="en-US" b="1" cap="none" dirty="0" err="1">
                <a:solidFill>
                  <a:srgbClr val="262626"/>
                </a:solidFill>
                <a:latin typeface="Poppins" panose="00000500000000000000" pitchFamily="2" charset="0"/>
                <a:cs typeface="Poppins" panose="00000500000000000000" pitchFamily="2" charset="0"/>
              </a:rPr>
              <a:t>product_id</a:t>
            </a:r>
            <a:r>
              <a:rPr lang="en-US" altLang="en-US" cap="none" dirty="0">
                <a:solidFill>
                  <a:srgbClr val="262626"/>
                </a:solidFill>
                <a:latin typeface="Poppins" panose="00000500000000000000" pitchFamily="2" charset="0"/>
                <a:cs typeface="Poppins" panose="00000500000000000000" pitchFamily="2" charset="0"/>
              </a:rPr>
              <a:t> and </a:t>
            </a:r>
            <a:r>
              <a:rPr lang="en-US" altLang="en-US" b="1" cap="none" dirty="0" err="1">
                <a:solidFill>
                  <a:srgbClr val="262626"/>
                </a:solidFill>
                <a:latin typeface="Poppins" panose="00000500000000000000" pitchFamily="2" charset="0"/>
                <a:cs typeface="Poppins" panose="00000500000000000000" pitchFamily="2" charset="0"/>
              </a:rPr>
              <a:t>date_id</a:t>
            </a:r>
            <a:r>
              <a:rPr lang="en-US" altLang="en-US" cap="none" dirty="0">
                <a:solidFill>
                  <a:srgbClr val="262626"/>
                </a:solidFill>
                <a:latin typeface="Poppins" panose="00000500000000000000" pitchFamily="2" charset="0"/>
                <a:cs typeface="Poppins" panose="00000500000000000000" pitchFamily="2" charset="0"/>
              </a:rPr>
              <a:t> might serve as a composite key if each product can be sold multiple times on different dates.</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6"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Keys in Data Warehouse Schema</a:t>
            </a:r>
          </a:p>
        </p:txBody>
      </p:sp>
    </p:spTree>
    <p:extLst>
      <p:ext uri="{BB962C8B-B14F-4D97-AF65-F5344CB8AC3E}">
        <p14:creationId xmlns:p14="http://schemas.microsoft.com/office/powerpoint/2010/main" val="24428122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26608"/>
            <a:ext cx="11585642" cy="458361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lvl="0" indent="0" eaLnBrk="0" fontAlgn="base" hangingPunct="0">
              <a:lnSpc>
                <a:spcPct val="150000"/>
              </a:lnSpc>
              <a:spcBef>
                <a:spcPct val="0"/>
              </a:spcBef>
              <a:spcAft>
                <a:spcPct val="0"/>
              </a:spcAft>
              <a:buClrTx/>
              <a:buSzTx/>
              <a:buNone/>
            </a:pPr>
            <a:r>
              <a:rPr lang="en-US" altLang="en-US" b="1" cap="none" dirty="0">
                <a:solidFill>
                  <a:srgbClr val="262626"/>
                </a:solidFill>
                <a:latin typeface="Poppins" panose="00000500000000000000" pitchFamily="2" charset="0"/>
                <a:cs typeface="Poppins" panose="00000500000000000000" pitchFamily="2" charset="0"/>
              </a:rPr>
              <a:t>Surrogate key</a:t>
            </a:r>
          </a:p>
          <a:p>
            <a:pPr marL="0" lvl="0" indent="0" eaLnBrk="0" fontAlgn="base" hangingPunct="0">
              <a:lnSpc>
                <a:spcPct val="150000"/>
              </a:lnSpc>
              <a:spcBef>
                <a:spcPct val="0"/>
              </a:spcBef>
              <a:spcAft>
                <a:spcPct val="0"/>
              </a:spcAft>
              <a:buClrTx/>
              <a:buSzTx/>
              <a:buNone/>
            </a:pPr>
            <a:r>
              <a:rPr lang="en-US" altLang="en-US" cap="none" dirty="0">
                <a:solidFill>
                  <a:srgbClr val="262626"/>
                </a:solidFill>
                <a:latin typeface="Poppins" panose="00000500000000000000" pitchFamily="2" charset="0"/>
                <a:cs typeface="Poppins" panose="00000500000000000000" pitchFamily="2" charset="0"/>
              </a:rPr>
              <a:t>A surrogate key is an artificial key, often a sequential number, that is used to uniquely identify a record in a table. It has no business meaning. It’s used to simplify the identification of records and handle changes in natural keys (business keys).</a:t>
            </a:r>
          </a:p>
          <a:p>
            <a:pPr marL="0" lvl="0" indent="0" eaLnBrk="0" fontAlgn="base" hangingPunct="0">
              <a:lnSpc>
                <a:spcPct val="150000"/>
              </a:lnSpc>
              <a:spcBef>
                <a:spcPct val="0"/>
              </a:spcBef>
              <a:spcAft>
                <a:spcPct val="0"/>
              </a:spcAft>
              <a:buClrTx/>
              <a:buSzTx/>
              <a:buNone/>
            </a:pPr>
            <a:r>
              <a:rPr lang="en-US" altLang="en-US" cap="none" dirty="0">
                <a:solidFill>
                  <a:srgbClr val="262626"/>
                </a:solidFill>
                <a:latin typeface="Poppins" panose="00000500000000000000" pitchFamily="2" charset="0"/>
                <a:cs typeface="Poppins" panose="00000500000000000000" pitchFamily="2" charset="0"/>
              </a:rPr>
              <a:t>For example an </a:t>
            </a:r>
            <a:r>
              <a:rPr lang="en-US" altLang="en-US" b="1" cap="none" dirty="0" err="1">
                <a:solidFill>
                  <a:srgbClr val="262626"/>
                </a:solidFill>
                <a:latin typeface="Poppins" panose="00000500000000000000" pitchFamily="2" charset="0"/>
                <a:cs typeface="Poppins" panose="00000500000000000000" pitchFamily="2" charset="0"/>
              </a:rPr>
              <a:t>order_id</a:t>
            </a:r>
            <a:r>
              <a:rPr lang="en-US" altLang="en-US" cap="none" dirty="0">
                <a:solidFill>
                  <a:srgbClr val="262626"/>
                </a:solidFill>
                <a:latin typeface="Poppins" panose="00000500000000000000" pitchFamily="2" charset="0"/>
                <a:cs typeface="Poppins" panose="00000500000000000000" pitchFamily="2" charset="0"/>
              </a:rPr>
              <a:t> generated automatically for each order in an orders table.</a:t>
            </a:r>
          </a:p>
          <a:p>
            <a:pPr marL="0" lvl="0" indent="0" eaLnBrk="0" fontAlgn="base" hangingPunct="0">
              <a:lnSpc>
                <a:spcPct val="150000"/>
              </a:lnSpc>
              <a:spcBef>
                <a:spcPct val="0"/>
              </a:spcBef>
              <a:spcAft>
                <a:spcPct val="0"/>
              </a:spcAft>
              <a:buClrTx/>
              <a:buSzTx/>
              <a:buNone/>
            </a:pPr>
            <a:r>
              <a:rPr lang="en-US" altLang="en-US" b="1" cap="none" dirty="0">
                <a:solidFill>
                  <a:srgbClr val="262626"/>
                </a:solidFill>
                <a:latin typeface="Poppins" panose="00000500000000000000" pitchFamily="2" charset="0"/>
                <a:cs typeface="Poppins" panose="00000500000000000000" pitchFamily="2" charset="0"/>
              </a:rPr>
              <a:t>Natural key</a:t>
            </a:r>
          </a:p>
          <a:p>
            <a:pPr marL="0" indent="0" eaLnBrk="0" fontAlgn="base" hangingPunct="0">
              <a:lnSpc>
                <a:spcPct val="150000"/>
              </a:lnSpc>
              <a:spcBef>
                <a:spcPct val="0"/>
              </a:spcBef>
              <a:spcAft>
                <a:spcPct val="0"/>
              </a:spcAft>
              <a:buClrTx/>
              <a:buSzTx/>
              <a:buNone/>
            </a:pPr>
            <a:r>
              <a:rPr lang="en-US" altLang="en-US" cap="none" dirty="0">
                <a:solidFill>
                  <a:srgbClr val="262626"/>
                </a:solidFill>
                <a:latin typeface="Poppins" panose="00000500000000000000" pitchFamily="2" charset="0"/>
                <a:cs typeface="Poppins" panose="00000500000000000000" pitchFamily="2" charset="0"/>
              </a:rPr>
              <a:t>A natural key is a key that has a logical relationship to the data it represents and is derived from the data itself to use existing attributes of the data as identifiers.</a:t>
            </a:r>
          </a:p>
          <a:p>
            <a:pPr marL="0" lvl="0" indent="0" eaLnBrk="0" fontAlgn="base" hangingPunct="0">
              <a:lnSpc>
                <a:spcPct val="150000"/>
              </a:lnSpc>
              <a:spcBef>
                <a:spcPct val="0"/>
              </a:spcBef>
              <a:spcAft>
                <a:spcPct val="0"/>
              </a:spcAft>
              <a:buClrTx/>
              <a:buSzTx/>
              <a:buNone/>
            </a:pPr>
            <a:r>
              <a:rPr lang="en-US" altLang="en-US" cap="none" dirty="0">
                <a:solidFill>
                  <a:srgbClr val="262626"/>
                </a:solidFill>
                <a:latin typeface="Poppins" panose="00000500000000000000" pitchFamily="2" charset="0"/>
                <a:cs typeface="Poppins" panose="00000500000000000000" pitchFamily="2" charset="0"/>
              </a:rPr>
              <a:t>For example a </a:t>
            </a:r>
            <a:r>
              <a:rPr lang="en-US" altLang="en-US" b="1" cap="none" dirty="0">
                <a:solidFill>
                  <a:srgbClr val="262626"/>
                </a:solidFill>
                <a:latin typeface="Poppins" panose="00000500000000000000" pitchFamily="2" charset="0"/>
                <a:cs typeface="Poppins" panose="00000500000000000000" pitchFamily="2" charset="0"/>
              </a:rPr>
              <a:t>social security number</a:t>
            </a:r>
            <a:r>
              <a:rPr lang="en-US" altLang="en-US" cap="none" dirty="0">
                <a:solidFill>
                  <a:srgbClr val="262626"/>
                </a:solidFill>
                <a:latin typeface="Poppins" panose="00000500000000000000" pitchFamily="2" charset="0"/>
                <a:cs typeface="Poppins" panose="00000500000000000000" pitchFamily="2" charset="0"/>
              </a:rPr>
              <a:t> or </a:t>
            </a:r>
            <a:r>
              <a:rPr lang="en-US" altLang="en-US" b="1" cap="none" dirty="0">
                <a:solidFill>
                  <a:srgbClr val="262626"/>
                </a:solidFill>
                <a:latin typeface="Poppins" panose="00000500000000000000" pitchFamily="2" charset="0"/>
                <a:cs typeface="Poppins" panose="00000500000000000000" pitchFamily="2" charset="0"/>
              </a:rPr>
              <a:t>email address</a:t>
            </a:r>
            <a:r>
              <a:rPr lang="en-US" altLang="en-US" cap="none" dirty="0">
                <a:solidFill>
                  <a:srgbClr val="262626"/>
                </a:solidFill>
                <a:latin typeface="Poppins" panose="00000500000000000000" pitchFamily="2" charset="0"/>
                <a:cs typeface="Poppins" panose="00000500000000000000" pitchFamily="2" charset="0"/>
              </a:rPr>
              <a:t> used as a primary key in a </a:t>
            </a:r>
            <a:r>
              <a:rPr lang="en-US" altLang="en-US" b="1" cap="none" dirty="0">
                <a:solidFill>
                  <a:srgbClr val="262626"/>
                </a:solidFill>
                <a:latin typeface="Poppins" panose="00000500000000000000" pitchFamily="2" charset="0"/>
                <a:cs typeface="Poppins" panose="00000500000000000000" pitchFamily="2" charset="0"/>
              </a:rPr>
              <a:t>user dimension table</a:t>
            </a:r>
            <a:r>
              <a:rPr lang="en-US" altLang="en-US" cap="none" dirty="0">
                <a:solidFill>
                  <a:srgbClr val="262626"/>
                </a:solidFill>
                <a:latin typeface="Poppins" panose="00000500000000000000" pitchFamily="2" charset="0"/>
                <a:cs typeface="Poppins" panose="00000500000000000000" pitchFamily="2" charset="0"/>
              </a:rPr>
              <a:t>.</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6"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Keys in Data Warehouse Schema</a:t>
            </a:r>
          </a:p>
        </p:txBody>
      </p:sp>
    </p:spTree>
    <p:extLst>
      <p:ext uri="{BB962C8B-B14F-4D97-AF65-F5344CB8AC3E}">
        <p14:creationId xmlns:p14="http://schemas.microsoft.com/office/powerpoint/2010/main" val="42576585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Why use surrogate keys in the Schema</a:t>
            </a:r>
          </a:p>
        </p:txBody>
      </p:sp>
      <p:sp>
        <p:nvSpPr>
          <p:cNvPr id="31"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30" name="Subtitle 2">
            <a:extLst>
              <a:ext uri="{FF2B5EF4-FFF2-40B4-BE49-F238E27FC236}">
                <a16:creationId xmlns:a16="http://schemas.microsoft.com/office/drawing/2014/main" id="{0C8E13E9-9BB1-D984-3AF6-005F16EEBEA1}"/>
              </a:ext>
            </a:extLst>
          </p:cNvPr>
          <p:cNvSpPr txBox="1">
            <a:spLocks/>
          </p:cNvSpPr>
          <p:nvPr/>
        </p:nvSpPr>
        <p:spPr>
          <a:xfrm>
            <a:off x="84309" y="1026608"/>
            <a:ext cx="11585642" cy="458361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Buffer against operational changes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Surrogate keys insulate the data warehouse from fluctuations in operational systems, such as changes in coding schemes or recycled identifiers, ensuring stability and consistency in the data.</a:t>
            </a:r>
          </a:p>
          <a:p>
            <a:pPr>
              <a:lnSpc>
                <a:spcPct val="150000"/>
              </a:lnSpc>
            </a:pPr>
            <a:r>
              <a:rPr lang="en-US" b="1" cap="none" dirty="0">
                <a:latin typeface="Poppins" panose="00000500000000000000" pitchFamily="2" charset="0"/>
                <a:cs typeface="Poppins" panose="00000500000000000000" pitchFamily="2" charset="0"/>
              </a:rPr>
              <a:t>Integration of multiple source systems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They allow for seamless integration of data from various operational systems, even when those systems use different or inconsistent keys, by mapping them to a common surrogate key.</a:t>
            </a:r>
          </a:p>
        </p:txBody>
      </p:sp>
    </p:spTree>
    <p:extLst>
      <p:ext uri="{BB962C8B-B14F-4D97-AF65-F5344CB8AC3E}">
        <p14:creationId xmlns:p14="http://schemas.microsoft.com/office/powerpoint/2010/main" val="17877962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Performance improvement</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Surrogate keys are typically smaller (</a:t>
            </a:r>
            <a:r>
              <a:rPr lang="en-US" sz="2000" cap="none" dirty="0" err="1">
                <a:latin typeface="Poppins" panose="00000500000000000000" pitchFamily="2" charset="0"/>
                <a:cs typeface="Poppins" panose="00000500000000000000" pitchFamily="2" charset="0"/>
              </a:rPr>
              <a:t>e.g</a:t>
            </a:r>
            <a:r>
              <a:rPr lang="en-US" sz="2000" cap="none" dirty="0">
                <a:latin typeface="Poppins" panose="00000500000000000000" pitchFamily="2" charset="0"/>
                <a:cs typeface="Poppins" panose="00000500000000000000" pitchFamily="2" charset="0"/>
              </a:rPr>
              <a:t>, Integers), which reduces the size of fact tables and improves overall query performance and processing efficiency.</a:t>
            </a:r>
          </a:p>
          <a:p>
            <a:pPr>
              <a:lnSpc>
                <a:spcPct val="150000"/>
              </a:lnSpc>
            </a:pPr>
            <a:r>
              <a:rPr lang="en-US" b="1" cap="none" dirty="0">
                <a:latin typeface="Poppins" panose="00000500000000000000" pitchFamily="2" charset="0"/>
                <a:cs typeface="Poppins" panose="00000500000000000000" pitchFamily="2" charset="0"/>
              </a:rPr>
              <a:t>Handling null or unknown conditions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Surrogate keys can represent scenarios without corresponding operational codes, such as unknown customers or specific conditions, allowing for more comprehensive data representation.</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6"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Why use surrogate keys in the Schema</a:t>
            </a:r>
          </a:p>
        </p:txBody>
      </p:sp>
    </p:spTree>
    <p:extLst>
      <p:ext uri="{BB962C8B-B14F-4D97-AF65-F5344CB8AC3E}">
        <p14:creationId xmlns:p14="http://schemas.microsoft.com/office/powerpoint/2010/main" val="41492676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Support for change tracking</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They enable effective tracking of changes in dimension attributes over time, allowing for multiple versions of a dimension entity without losing historical data.</a:t>
            </a:r>
          </a:p>
          <a:p>
            <a:pPr>
              <a:lnSpc>
                <a:spcPct val="150000"/>
              </a:lnSpc>
            </a:pPr>
            <a:r>
              <a:rPr lang="en-US" b="1" cap="none" dirty="0">
                <a:latin typeface="Poppins" panose="00000500000000000000" pitchFamily="2" charset="0"/>
                <a:cs typeface="Poppins" panose="00000500000000000000" pitchFamily="2" charset="0"/>
              </a:rPr>
              <a:t>Avoiding complex joins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By using surrogate keys, the need for complex joins between dimension and fact tables is minimized, which enhances performance and simplifies query execution.</a:t>
            </a:r>
          </a:p>
        </p:txBody>
      </p:sp>
      <p:sp>
        <p:nvSpPr>
          <p:cNvPr id="7"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6"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Why use surrogate keys in the Schema</a:t>
            </a:r>
          </a:p>
        </p:txBody>
      </p:sp>
    </p:spTree>
    <p:extLst>
      <p:ext uri="{BB962C8B-B14F-4D97-AF65-F5344CB8AC3E}">
        <p14:creationId xmlns:p14="http://schemas.microsoft.com/office/powerpoint/2010/main" val="33252362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ER Modeling</a:t>
            </a:r>
          </a:p>
        </p:txBody>
      </p: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6"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ER modeling (Entity-Relationship Modeling) is a high-level conceptual data model that represents data and its relationships within a system.</a:t>
            </a:r>
          </a:p>
          <a:p>
            <a:pPr>
              <a:lnSpc>
                <a:spcPct val="150000"/>
              </a:lnSpc>
            </a:pPr>
            <a:r>
              <a:rPr lang="en-US" cap="none" dirty="0">
                <a:latin typeface="Poppins" panose="00000500000000000000" pitchFamily="2" charset="0"/>
                <a:cs typeface="Poppins" panose="00000500000000000000" pitchFamily="2" charset="0"/>
              </a:rPr>
              <a:t>It provides a virtual representation of data, illustrating how different entities (objects or concepts) are related, aiding in the design of well-structured databases.</a:t>
            </a:r>
          </a:p>
          <a:p>
            <a:pPr>
              <a:lnSpc>
                <a:spcPct val="150000"/>
              </a:lnSpc>
            </a:pPr>
            <a:r>
              <a:rPr lang="en-US" cap="none" dirty="0">
                <a:latin typeface="Poppins" panose="00000500000000000000" pitchFamily="2" charset="0"/>
                <a:cs typeface="Poppins" panose="00000500000000000000" pitchFamily="2" charset="0"/>
              </a:rPr>
              <a:t>ER models are unsuitable for data warehouses because they focus on the micro relationships between data elements rather than capturing the broader aspects of a business. Additionally, the structure of ER models can vary greatly, making it challenging to optimize query performance effectively.</a:t>
            </a:r>
          </a:p>
        </p:txBody>
      </p:sp>
    </p:spTree>
    <p:extLst>
      <p:ext uri="{BB962C8B-B14F-4D97-AF65-F5344CB8AC3E}">
        <p14:creationId xmlns:p14="http://schemas.microsoft.com/office/powerpoint/2010/main" val="11053132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Dimensional Model Vs ER Model</a:t>
            </a:r>
          </a:p>
        </p:txBody>
      </p: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graphicFrame>
        <p:nvGraphicFramePr>
          <p:cNvPr id="2" name="Table 1"/>
          <p:cNvGraphicFramePr>
            <a:graphicFrameLocks noGrp="1"/>
          </p:cNvGraphicFramePr>
          <p:nvPr>
            <p:extLst>
              <p:ext uri="{D42A27DB-BD31-4B8C-83A1-F6EECF244321}">
                <p14:modId xmlns:p14="http://schemas.microsoft.com/office/powerpoint/2010/main" val="3992760448"/>
              </p:ext>
            </p:extLst>
          </p:nvPr>
        </p:nvGraphicFramePr>
        <p:xfrm>
          <a:off x="171451" y="1066799"/>
          <a:ext cx="11420475" cy="4449446"/>
        </p:xfrm>
        <a:graphic>
          <a:graphicData uri="http://schemas.openxmlformats.org/drawingml/2006/table">
            <a:tbl>
              <a:tblPr firstRow="1" bandRow="1">
                <a:tableStyleId>{5C22544A-7EE6-4342-B048-85BDC9FD1C3A}</a:tableStyleId>
              </a:tblPr>
              <a:tblGrid>
                <a:gridCol w="2486024">
                  <a:extLst>
                    <a:ext uri="{9D8B030D-6E8A-4147-A177-3AD203B41FA5}">
                      <a16:colId xmlns:a16="http://schemas.microsoft.com/office/drawing/2014/main" val="2306250219"/>
                    </a:ext>
                  </a:extLst>
                </a:gridCol>
                <a:gridCol w="4953000">
                  <a:extLst>
                    <a:ext uri="{9D8B030D-6E8A-4147-A177-3AD203B41FA5}">
                      <a16:colId xmlns:a16="http://schemas.microsoft.com/office/drawing/2014/main" val="2205940625"/>
                    </a:ext>
                  </a:extLst>
                </a:gridCol>
                <a:gridCol w="3981451">
                  <a:extLst>
                    <a:ext uri="{9D8B030D-6E8A-4147-A177-3AD203B41FA5}">
                      <a16:colId xmlns:a16="http://schemas.microsoft.com/office/drawing/2014/main" val="2667726011"/>
                    </a:ext>
                  </a:extLst>
                </a:gridCol>
              </a:tblGrid>
              <a:tr h="715963">
                <a:tc>
                  <a:txBody>
                    <a:bodyPr/>
                    <a:lstStyle/>
                    <a:p>
                      <a:r>
                        <a:rPr lang="en-US" sz="2000" dirty="0">
                          <a:effectLst/>
                          <a:latin typeface="Poppins" panose="00000500000000000000" pitchFamily="2" charset="0"/>
                          <a:cs typeface="Poppins" panose="00000500000000000000" pitchFamily="2" charset="0"/>
                        </a:rPr>
                        <a:t>Feature</a:t>
                      </a:r>
                    </a:p>
                  </a:txBody>
                  <a:tcPr marL="99060" marR="99060" anchor="ctr"/>
                </a:tc>
                <a:tc>
                  <a:txBody>
                    <a:bodyPr/>
                    <a:lstStyle/>
                    <a:p>
                      <a:r>
                        <a:rPr lang="en-US" sz="2000">
                          <a:effectLst/>
                          <a:latin typeface="Poppins" panose="00000500000000000000" pitchFamily="2" charset="0"/>
                          <a:cs typeface="Poppins" panose="00000500000000000000" pitchFamily="2" charset="0"/>
                        </a:rPr>
                        <a:t>Dimensional Model</a:t>
                      </a:r>
                    </a:p>
                  </a:txBody>
                  <a:tcPr marL="99060" marR="99060" anchor="ctr"/>
                </a:tc>
                <a:tc>
                  <a:txBody>
                    <a:bodyPr/>
                    <a:lstStyle/>
                    <a:p>
                      <a:r>
                        <a:rPr lang="en-US" sz="2000">
                          <a:effectLst/>
                          <a:latin typeface="Poppins" panose="00000500000000000000" pitchFamily="2" charset="0"/>
                          <a:cs typeface="Poppins" panose="00000500000000000000" pitchFamily="2" charset="0"/>
                        </a:rPr>
                        <a:t>ER Model</a:t>
                      </a:r>
                    </a:p>
                  </a:txBody>
                  <a:tcPr marL="99060" marR="99060" anchor="ctr"/>
                </a:tc>
                <a:extLst>
                  <a:ext uri="{0D108BD9-81ED-4DB2-BD59-A6C34878D82A}">
                    <a16:rowId xmlns:a16="http://schemas.microsoft.com/office/drawing/2014/main" val="4110379488"/>
                  </a:ext>
                </a:extLst>
              </a:tr>
              <a:tr h="715963">
                <a:tc>
                  <a:txBody>
                    <a:bodyPr/>
                    <a:lstStyle/>
                    <a:p>
                      <a:r>
                        <a:rPr lang="en-US" sz="2000" b="1">
                          <a:effectLst/>
                          <a:latin typeface="Poppins" panose="00000500000000000000" pitchFamily="2" charset="0"/>
                          <a:cs typeface="Poppins" panose="00000500000000000000" pitchFamily="2" charset="0"/>
                        </a:rPr>
                        <a:t>Purpose</a:t>
                      </a:r>
                      <a:endParaRPr lang="en-US" sz="200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Designed for data warehousing and analytics</a:t>
                      </a:r>
                    </a:p>
                  </a:txBody>
                  <a:tcPr marL="99060" marR="99060" anchor="ctr"/>
                </a:tc>
                <a:tc>
                  <a:txBody>
                    <a:bodyPr/>
                    <a:lstStyle/>
                    <a:p>
                      <a:r>
                        <a:rPr lang="en-US" sz="2000">
                          <a:effectLst/>
                          <a:latin typeface="Poppins" panose="00000500000000000000" pitchFamily="2" charset="0"/>
                          <a:cs typeface="Poppins" panose="00000500000000000000" pitchFamily="2" charset="0"/>
                        </a:rPr>
                        <a:t>Created for database design and entity relationships</a:t>
                      </a:r>
                    </a:p>
                  </a:txBody>
                  <a:tcPr marL="99060" marR="99060" anchor="ctr"/>
                </a:tc>
                <a:extLst>
                  <a:ext uri="{0D108BD9-81ED-4DB2-BD59-A6C34878D82A}">
                    <a16:rowId xmlns:a16="http://schemas.microsoft.com/office/drawing/2014/main" val="1249992078"/>
                  </a:ext>
                </a:extLst>
              </a:tr>
              <a:tr h="715963">
                <a:tc>
                  <a:txBody>
                    <a:bodyPr/>
                    <a:lstStyle/>
                    <a:p>
                      <a:r>
                        <a:rPr lang="en-US" sz="2000" b="1">
                          <a:effectLst/>
                          <a:latin typeface="Poppins" panose="00000500000000000000" pitchFamily="2" charset="0"/>
                          <a:cs typeface="Poppins" panose="00000500000000000000" pitchFamily="2" charset="0"/>
                        </a:rPr>
                        <a:t>Structure</a:t>
                      </a:r>
                      <a:endParaRPr lang="en-US" sz="2000">
                        <a:effectLst/>
                        <a:latin typeface="Poppins" panose="00000500000000000000" pitchFamily="2" charset="0"/>
                        <a:cs typeface="Poppins" panose="00000500000000000000" pitchFamily="2" charset="0"/>
                      </a:endParaRPr>
                    </a:p>
                  </a:txBody>
                  <a:tcPr marL="99060" marR="99060" anchor="ctr"/>
                </a:tc>
                <a:tc>
                  <a:txBody>
                    <a:bodyPr/>
                    <a:lstStyle/>
                    <a:p>
                      <a:r>
                        <a:rPr lang="en-US" sz="2000" dirty="0">
                          <a:effectLst/>
                          <a:latin typeface="Poppins" panose="00000500000000000000" pitchFamily="2" charset="0"/>
                          <a:cs typeface="Poppins" panose="00000500000000000000" pitchFamily="2" charset="0"/>
                        </a:rPr>
                        <a:t>Composed of facts and dimensions, often in star or snowflake schemas</a:t>
                      </a:r>
                    </a:p>
                  </a:txBody>
                  <a:tcPr marL="99060" marR="99060" anchor="ctr"/>
                </a:tc>
                <a:tc>
                  <a:txBody>
                    <a:bodyPr/>
                    <a:lstStyle/>
                    <a:p>
                      <a:r>
                        <a:rPr lang="en-US" sz="2000">
                          <a:effectLst/>
                          <a:latin typeface="Poppins" panose="00000500000000000000" pitchFamily="2" charset="0"/>
                          <a:cs typeface="Poppins" panose="00000500000000000000" pitchFamily="2" charset="0"/>
                        </a:rPr>
                        <a:t>Consists of entities and relationships, represented in diagrams</a:t>
                      </a:r>
                    </a:p>
                  </a:txBody>
                  <a:tcPr marL="99060" marR="99060" anchor="ctr"/>
                </a:tc>
                <a:extLst>
                  <a:ext uri="{0D108BD9-81ED-4DB2-BD59-A6C34878D82A}">
                    <a16:rowId xmlns:a16="http://schemas.microsoft.com/office/drawing/2014/main" val="1634792537"/>
                  </a:ext>
                </a:extLst>
              </a:tr>
              <a:tr h="715963">
                <a:tc>
                  <a:txBody>
                    <a:bodyPr/>
                    <a:lstStyle/>
                    <a:p>
                      <a:r>
                        <a:rPr lang="en-US" sz="2000" b="1" dirty="0">
                          <a:effectLst/>
                          <a:latin typeface="Poppins" panose="00000500000000000000" pitchFamily="2" charset="0"/>
                          <a:cs typeface="Poppins" panose="00000500000000000000" pitchFamily="2" charset="0"/>
                        </a:rPr>
                        <a:t>Query Performance</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Optimized for fast query performance</a:t>
                      </a:r>
                    </a:p>
                  </a:txBody>
                  <a:tcPr marL="99060" marR="99060" anchor="ctr"/>
                </a:tc>
                <a:tc>
                  <a:txBody>
                    <a:bodyPr/>
                    <a:lstStyle/>
                    <a:p>
                      <a:r>
                        <a:rPr lang="en-US" sz="2000">
                          <a:effectLst/>
                          <a:latin typeface="Poppins" panose="00000500000000000000" pitchFamily="2" charset="0"/>
                          <a:cs typeface="Poppins" panose="00000500000000000000" pitchFamily="2" charset="0"/>
                        </a:rPr>
                        <a:t>Not specifically designed for performance; focus on data integrity</a:t>
                      </a:r>
                    </a:p>
                  </a:txBody>
                  <a:tcPr marL="99060" marR="99060" anchor="ctr"/>
                </a:tc>
                <a:extLst>
                  <a:ext uri="{0D108BD9-81ED-4DB2-BD59-A6C34878D82A}">
                    <a16:rowId xmlns:a16="http://schemas.microsoft.com/office/drawing/2014/main" val="1481599363"/>
                  </a:ext>
                </a:extLst>
              </a:tr>
              <a:tr h="715963">
                <a:tc>
                  <a:txBody>
                    <a:bodyPr/>
                    <a:lstStyle/>
                    <a:p>
                      <a:r>
                        <a:rPr lang="en-US" sz="2000" b="1">
                          <a:effectLst/>
                          <a:latin typeface="Poppins" panose="00000500000000000000" pitchFamily="2" charset="0"/>
                          <a:cs typeface="Poppins" panose="00000500000000000000" pitchFamily="2" charset="0"/>
                        </a:rPr>
                        <a:t>Use Cases</a:t>
                      </a:r>
                      <a:endParaRPr lang="en-US" sz="200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Commonly used in data warehouses and business intelligence</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Typically used in transactional databases and operational systems</a:t>
                      </a:r>
                    </a:p>
                  </a:txBody>
                  <a:tcPr marL="99060" marR="99060" anchor="ctr"/>
                </a:tc>
                <a:extLst>
                  <a:ext uri="{0D108BD9-81ED-4DB2-BD59-A6C34878D82A}">
                    <a16:rowId xmlns:a16="http://schemas.microsoft.com/office/drawing/2014/main" val="2388403364"/>
                  </a:ext>
                </a:extLst>
              </a:tr>
            </a:tbl>
          </a:graphicData>
        </a:graphic>
      </p:graphicFrame>
    </p:spTree>
    <p:extLst>
      <p:ext uri="{BB962C8B-B14F-4D97-AF65-F5344CB8AC3E}">
        <p14:creationId xmlns:p14="http://schemas.microsoft.com/office/powerpoint/2010/main" val="887574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Multi dimensional Model</a:t>
            </a:r>
          </a:p>
        </p:txBody>
      </p: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6"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altLang="en-US" cap="none" dirty="0">
                <a:latin typeface="Poppins" panose="00000500000000000000" pitchFamily="2" charset="0"/>
                <a:cs typeface="Poppins" panose="00000500000000000000" pitchFamily="2" charset="0"/>
              </a:rPr>
              <a:t>A data warehouse is based on a </a:t>
            </a:r>
            <a:r>
              <a:rPr lang="en-US" altLang="en-US" b="1" cap="none" dirty="0">
                <a:latin typeface="Poppins" panose="00000500000000000000" pitchFamily="2" charset="0"/>
                <a:cs typeface="Poppins" panose="00000500000000000000" pitchFamily="2" charset="0"/>
              </a:rPr>
              <a:t>multidimensional data model</a:t>
            </a:r>
            <a:endParaRPr lang="en-US" b="1" cap="none" dirty="0">
              <a:latin typeface="Poppins" panose="00000500000000000000" pitchFamily="2" charset="0"/>
              <a:cs typeface="Poppins" panose="00000500000000000000" pitchFamily="2" charset="0"/>
            </a:endParaRPr>
          </a:p>
          <a:p>
            <a:pPr>
              <a:lnSpc>
                <a:spcPct val="150000"/>
              </a:lnSpc>
            </a:pPr>
            <a:r>
              <a:rPr lang="en-US" cap="none" dirty="0">
                <a:latin typeface="Poppins" panose="00000500000000000000" pitchFamily="2" charset="0"/>
                <a:cs typeface="Poppins" panose="00000500000000000000" pitchFamily="2" charset="0"/>
              </a:rPr>
              <a:t>A multidimensional model views data as a data cube, allowing for modeling and visualization in multiple dimensions.</a:t>
            </a:r>
          </a:p>
          <a:p>
            <a:pPr>
              <a:lnSpc>
                <a:spcPct val="150000"/>
              </a:lnSpc>
            </a:pPr>
            <a:r>
              <a:rPr lang="en-US" cap="none" dirty="0">
                <a:latin typeface="Poppins" panose="00000500000000000000" pitchFamily="2" charset="0"/>
                <a:cs typeface="Poppins" panose="00000500000000000000" pitchFamily="2" charset="0"/>
              </a:rPr>
              <a:t>Dimensions are perspectives or entities that organizations track ( time, item, location).</a:t>
            </a:r>
          </a:p>
          <a:p>
            <a:pPr>
              <a:lnSpc>
                <a:spcPct val="150000"/>
              </a:lnSpc>
            </a:pPr>
            <a:r>
              <a:rPr lang="en-US" cap="none" dirty="0">
                <a:latin typeface="Poppins" panose="00000500000000000000" pitchFamily="2" charset="0"/>
                <a:cs typeface="Poppins" panose="00000500000000000000" pitchFamily="2" charset="0"/>
              </a:rPr>
              <a:t>The model is organized around a central theme, typically represented by a fact table.</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A multidimensional model in a data warehouse is a way to organize data that makes it easier to analyze and retrieve information for decision-making.</a:t>
            </a:r>
            <a:endParaRPr lang="en-US" cap="none"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7813573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Multi-dimensional Data</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grpSp>
        <p:nvGrpSpPr>
          <p:cNvPr id="62" name="Group 61"/>
          <p:cNvGrpSpPr/>
          <p:nvPr/>
        </p:nvGrpSpPr>
        <p:grpSpPr>
          <a:xfrm>
            <a:off x="4175721" y="2738198"/>
            <a:ext cx="3626427" cy="1852636"/>
            <a:chOff x="8667750" y="2659389"/>
            <a:chExt cx="2209800" cy="1761356"/>
          </a:xfrm>
        </p:grpSpPr>
        <p:sp>
          <p:nvSpPr>
            <p:cNvPr id="20" name="Cube 19"/>
            <p:cNvSpPr/>
            <p:nvPr/>
          </p:nvSpPr>
          <p:spPr>
            <a:xfrm>
              <a:off x="8667750" y="3868295"/>
              <a:ext cx="819150" cy="552450"/>
            </a:xfrm>
            <a:prstGeom prst="cube">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ube 20"/>
            <p:cNvSpPr/>
            <p:nvPr/>
          </p:nvSpPr>
          <p:spPr>
            <a:xfrm>
              <a:off x="8667750" y="3456603"/>
              <a:ext cx="819150" cy="552450"/>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Cube 21"/>
            <p:cNvSpPr/>
            <p:nvPr/>
          </p:nvSpPr>
          <p:spPr>
            <a:xfrm>
              <a:off x="8667750" y="3044911"/>
              <a:ext cx="819150" cy="552450"/>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Cube 22"/>
            <p:cNvSpPr/>
            <p:nvPr/>
          </p:nvSpPr>
          <p:spPr>
            <a:xfrm>
              <a:off x="8667750" y="2668255"/>
              <a:ext cx="819150" cy="552450"/>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Cube 27"/>
            <p:cNvSpPr/>
            <p:nvPr/>
          </p:nvSpPr>
          <p:spPr>
            <a:xfrm>
              <a:off x="9363075" y="3865539"/>
              <a:ext cx="819150" cy="552450"/>
            </a:xfrm>
            <a:prstGeom prst="cube">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Cube 28"/>
            <p:cNvSpPr/>
            <p:nvPr/>
          </p:nvSpPr>
          <p:spPr>
            <a:xfrm>
              <a:off x="9363075" y="3453847"/>
              <a:ext cx="819150" cy="552450"/>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Cube 29"/>
            <p:cNvSpPr/>
            <p:nvPr/>
          </p:nvSpPr>
          <p:spPr>
            <a:xfrm>
              <a:off x="9363075" y="3042155"/>
              <a:ext cx="819150" cy="552450"/>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Cube 30"/>
            <p:cNvSpPr/>
            <p:nvPr/>
          </p:nvSpPr>
          <p:spPr>
            <a:xfrm>
              <a:off x="9363075" y="2668255"/>
              <a:ext cx="819150" cy="552450"/>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Cube 31"/>
            <p:cNvSpPr/>
            <p:nvPr/>
          </p:nvSpPr>
          <p:spPr>
            <a:xfrm>
              <a:off x="10058400" y="3862032"/>
              <a:ext cx="819150" cy="552450"/>
            </a:xfrm>
            <a:prstGeom prst="cube">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Cube 32"/>
            <p:cNvSpPr/>
            <p:nvPr/>
          </p:nvSpPr>
          <p:spPr>
            <a:xfrm>
              <a:off x="10058400" y="3463723"/>
              <a:ext cx="819150" cy="552450"/>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Cube 33"/>
            <p:cNvSpPr/>
            <p:nvPr/>
          </p:nvSpPr>
          <p:spPr>
            <a:xfrm>
              <a:off x="10058400" y="3052031"/>
              <a:ext cx="819150" cy="552450"/>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Cube 34"/>
            <p:cNvSpPr/>
            <p:nvPr/>
          </p:nvSpPr>
          <p:spPr>
            <a:xfrm>
              <a:off x="10058400" y="2659389"/>
              <a:ext cx="819150" cy="552450"/>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0" name="Group 59"/>
          <p:cNvGrpSpPr/>
          <p:nvPr/>
        </p:nvGrpSpPr>
        <p:grpSpPr>
          <a:xfrm>
            <a:off x="4021636" y="2891469"/>
            <a:ext cx="3626427" cy="1852636"/>
            <a:chOff x="4856018" y="2749217"/>
            <a:chExt cx="2209800" cy="1761356"/>
          </a:xfrm>
        </p:grpSpPr>
        <p:sp>
          <p:nvSpPr>
            <p:cNvPr id="36" name="Cube 35"/>
            <p:cNvSpPr/>
            <p:nvPr/>
          </p:nvSpPr>
          <p:spPr>
            <a:xfrm>
              <a:off x="4856018" y="3958123"/>
              <a:ext cx="819150" cy="552450"/>
            </a:xfrm>
            <a:prstGeom prst="cub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Cube 36"/>
            <p:cNvSpPr/>
            <p:nvPr/>
          </p:nvSpPr>
          <p:spPr>
            <a:xfrm>
              <a:off x="4856018" y="3546431"/>
              <a:ext cx="819150" cy="55245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Cube 37"/>
            <p:cNvSpPr/>
            <p:nvPr/>
          </p:nvSpPr>
          <p:spPr>
            <a:xfrm>
              <a:off x="4856018" y="3134739"/>
              <a:ext cx="819150" cy="55245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Cube 38"/>
            <p:cNvSpPr/>
            <p:nvPr/>
          </p:nvSpPr>
          <p:spPr>
            <a:xfrm>
              <a:off x="4856018" y="2758083"/>
              <a:ext cx="819150" cy="55245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Cube 39"/>
            <p:cNvSpPr/>
            <p:nvPr/>
          </p:nvSpPr>
          <p:spPr>
            <a:xfrm>
              <a:off x="5551343" y="3955367"/>
              <a:ext cx="819150" cy="552450"/>
            </a:xfrm>
            <a:prstGeom prst="cub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ube 40"/>
            <p:cNvSpPr/>
            <p:nvPr/>
          </p:nvSpPr>
          <p:spPr>
            <a:xfrm>
              <a:off x="5551343" y="3543675"/>
              <a:ext cx="819150" cy="55245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Cube 41"/>
            <p:cNvSpPr/>
            <p:nvPr/>
          </p:nvSpPr>
          <p:spPr>
            <a:xfrm>
              <a:off x="5551343" y="3131983"/>
              <a:ext cx="819150" cy="55245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Cube 42"/>
            <p:cNvSpPr/>
            <p:nvPr/>
          </p:nvSpPr>
          <p:spPr>
            <a:xfrm>
              <a:off x="5551343" y="2758083"/>
              <a:ext cx="819150" cy="55245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Cube 43"/>
            <p:cNvSpPr/>
            <p:nvPr/>
          </p:nvSpPr>
          <p:spPr>
            <a:xfrm>
              <a:off x="6246668" y="3951860"/>
              <a:ext cx="819150" cy="552450"/>
            </a:xfrm>
            <a:prstGeom prst="cub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ube 44"/>
            <p:cNvSpPr/>
            <p:nvPr/>
          </p:nvSpPr>
          <p:spPr>
            <a:xfrm>
              <a:off x="6246668" y="3553551"/>
              <a:ext cx="819150" cy="55245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Cube 45"/>
            <p:cNvSpPr/>
            <p:nvPr/>
          </p:nvSpPr>
          <p:spPr>
            <a:xfrm>
              <a:off x="6246668" y="3141859"/>
              <a:ext cx="819150" cy="55245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Cube 46"/>
            <p:cNvSpPr/>
            <p:nvPr/>
          </p:nvSpPr>
          <p:spPr>
            <a:xfrm>
              <a:off x="6246668" y="2749217"/>
              <a:ext cx="819150" cy="55245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3" name="Group 62"/>
          <p:cNvGrpSpPr/>
          <p:nvPr/>
        </p:nvGrpSpPr>
        <p:grpSpPr>
          <a:xfrm>
            <a:off x="3861314" y="3044625"/>
            <a:ext cx="3626427" cy="1852636"/>
            <a:chOff x="1642197" y="2880099"/>
            <a:chExt cx="2209800" cy="1761356"/>
          </a:xfrm>
        </p:grpSpPr>
        <p:sp>
          <p:nvSpPr>
            <p:cNvPr id="48" name="Cube 47"/>
            <p:cNvSpPr/>
            <p:nvPr/>
          </p:nvSpPr>
          <p:spPr>
            <a:xfrm>
              <a:off x="1642197" y="4089005"/>
              <a:ext cx="819150" cy="552450"/>
            </a:xfrm>
            <a:prstGeom prst="cube">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Cube 48"/>
            <p:cNvSpPr/>
            <p:nvPr/>
          </p:nvSpPr>
          <p:spPr>
            <a:xfrm>
              <a:off x="1642197" y="3677313"/>
              <a:ext cx="819150" cy="552450"/>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ube 49"/>
            <p:cNvSpPr/>
            <p:nvPr/>
          </p:nvSpPr>
          <p:spPr>
            <a:xfrm>
              <a:off x="1642197" y="3265621"/>
              <a:ext cx="819150" cy="552450"/>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Cube 50"/>
            <p:cNvSpPr/>
            <p:nvPr/>
          </p:nvSpPr>
          <p:spPr>
            <a:xfrm>
              <a:off x="1642197" y="2888965"/>
              <a:ext cx="819150" cy="552450"/>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Cube 51"/>
            <p:cNvSpPr/>
            <p:nvPr/>
          </p:nvSpPr>
          <p:spPr>
            <a:xfrm>
              <a:off x="2337522" y="4086249"/>
              <a:ext cx="819150" cy="552450"/>
            </a:xfrm>
            <a:prstGeom prst="cube">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Cube 52"/>
            <p:cNvSpPr/>
            <p:nvPr/>
          </p:nvSpPr>
          <p:spPr>
            <a:xfrm>
              <a:off x="2337522" y="3674557"/>
              <a:ext cx="819150" cy="552450"/>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Cube 53"/>
            <p:cNvSpPr/>
            <p:nvPr/>
          </p:nvSpPr>
          <p:spPr>
            <a:xfrm>
              <a:off x="2337522" y="3262865"/>
              <a:ext cx="819150" cy="552450"/>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Cube 54"/>
            <p:cNvSpPr/>
            <p:nvPr/>
          </p:nvSpPr>
          <p:spPr>
            <a:xfrm>
              <a:off x="2337522" y="2888965"/>
              <a:ext cx="819150" cy="552450"/>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Cube 55"/>
            <p:cNvSpPr/>
            <p:nvPr/>
          </p:nvSpPr>
          <p:spPr>
            <a:xfrm>
              <a:off x="3032847" y="4082742"/>
              <a:ext cx="819150" cy="552450"/>
            </a:xfrm>
            <a:prstGeom prst="cube">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Cube 56"/>
            <p:cNvSpPr/>
            <p:nvPr/>
          </p:nvSpPr>
          <p:spPr>
            <a:xfrm>
              <a:off x="3032847" y="3684433"/>
              <a:ext cx="819150" cy="552450"/>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Cube 57"/>
            <p:cNvSpPr/>
            <p:nvPr/>
          </p:nvSpPr>
          <p:spPr>
            <a:xfrm>
              <a:off x="3032847" y="3272741"/>
              <a:ext cx="819150" cy="552450"/>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Cube 58"/>
            <p:cNvSpPr/>
            <p:nvPr/>
          </p:nvSpPr>
          <p:spPr>
            <a:xfrm>
              <a:off x="3032847" y="2880099"/>
              <a:ext cx="819150" cy="552450"/>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4" name="Subtitle 2">
            <a:extLst>
              <a:ext uri="{FF2B5EF4-FFF2-40B4-BE49-F238E27FC236}">
                <a16:creationId xmlns:a16="http://schemas.microsoft.com/office/drawing/2014/main" id="{0C8E13E9-9BB1-D984-3AF6-005F16EEBEA1}"/>
              </a:ext>
            </a:extLst>
          </p:cNvPr>
          <p:cNvSpPr txBox="1">
            <a:spLocks/>
          </p:cNvSpPr>
          <p:nvPr/>
        </p:nvSpPr>
        <p:spPr>
          <a:xfrm>
            <a:off x="5329584" y="5115744"/>
            <a:ext cx="1221687" cy="56296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Items</a:t>
            </a:r>
            <a:endParaRPr lang="en-US" cap="none" dirty="0">
              <a:latin typeface="Poppins" panose="00000500000000000000" pitchFamily="2" charset="0"/>
              <a:cs typeface="Poppins" panose="00000500000000000000" pitchFamily="2" charset="0"/>
            </a:endParaRPr>
          </a:p>
        </p:txBody>
      </p:sp>
      <p:sp>
        <p:nvSpPr>
          <p:cNvPr id="65" name="Subtitle 2">
            <a:extLst>
              <a:ext uri="{FF2B5EF4-FFF2-40B4-BE49-F238E27FC236}">
                <a16:creationId xmlns:a16="http://schemas.microsoft.com/office/drawing/2014/main" id="{0C8E13E9-9BB1-D984-3AF6-005F16EEBEA1}"/>
              </a:ext>
            </a:extLst>
          </p:cNvPr>
          <p:cNvSpPr txBox="1">
            <a:spLocks/>
          </p:cNvSpPr>
          <p:nvPr/>
        </p:nvSpPr>
        <p:spPr>
          <a:xfrm rot="16200000">
            <a:off x="2459277" y="3646848"/>
            <a:ext cx="866459" cy="56296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Time</a:t>
            </a:r>
            <a:endParaRPr lang="en-US" cap="none" dirty="0">
              <a:latin typeface="Poppins" panose="00000500000000000000" pitchFamily="2" charset="0"/>
              <a:cs typeface="Poppins" panose="00000500000000000000" pitchFamily="2" charset="0"/>
            </a:endParaRPr>
          </a:p>
        </p:txBody>
      </p:sp>
      <p:sp>
        <p:nvSpPr>
          <p:cNvPr id="66" name="Subtitle 2">
            <a:extLst>
              <a:ext uri="{FF2B5EF4-FFF2-40B4-BE49-F238E27FC236}">
                <a16:creationId xmlns:a16="http://schemas.microsoft.com/office/drawing/2014/main" id="{0C8E13E9-9BB1-D984-3AF6-005F16EEBEA1}"/>
              </a:ext>
            </a:extLst>
          </p:cNvPr>
          <p:cNvSpPr txBox="1">
            <a:spLocks/>
          </p:cNvSpPr>
          <p:nvPr/>
        </p:nvSpPr>
        <p:spPr>
          <a:xfrm>
            <a:off x="1484551" y="2558500"/>
            <a:ext cx="1128555" cy="54257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Region</a:t>
            </a:r>
            <a:endParaRPr lang="en-US" cap="none" dirty="0">
              <a:latin typeface="Poppins" panose="00000500000000000000" pitchFamily="2" charset="0"/>
              <a:cs typeface="Poppins" panose="00000500000000000000" pitchFamily="2" charset="0"/>
            </a:endParaRPr>
          </a:p>
        </p:txBody>
      </p:sp>
      <p:sp>
        <p:nvSpPr>
          <p:cNvPr id="3" name="Subtitle 2">
            <a:extLst>
              <a:ext uri="{FF2B5EF4-FFF2-40B4-BE49-F238E27FC236}">
                <a16:creationId xmlns:a16="http://schemas.microsoft.com/office/drawing/2014/main" id="{08035226-DAFC-A7C6-DC9F-E666B192720A}"/>
              </a:ext>
            </a:extLst>
          </p:cNvPr>
          <p:cNvSpPr txBox="1">
            <a:spLocks/>
          </p:cNvSpPr>
          <p:nvPr/>
        </p:nvSpPr>
        <p:spPr>
          <a:xfrm>
            <a:off x="3059348" y="2181970"/>
            <a:ext cx="1471030" cy="54257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Region 1</a:t>
            </a:r>
            <a:endParaRPr lang="en-US" cap="none" dirty="0">
              <a:latin typeface="Poppins" panose="00000500000000000000" pitchFamily="2" charset="0"/>
              <a:cs typeface="Poppins" panose="00000500000000000000" pitchFamily="2" charset="0"/>
            </a:endParaRPr>
          </a:p>
        </p:txBody>
      </p:sp>
      <p:sp>
        <p:nvSpPr>
          <p:cNvPr id="4" name="Subtitle 2">
            <a:extLst>
              <a:ext uri="{FF2B5EF4-FFF2-40B4-BE49-F238E27FC236}">
                <a16:creationId xmlns:a16="http://schemas.microsoft.com/office/drawing/2014/main" id="{DA18372B-A74B-BE36-64B1-AA032D011091}"/>
              </a:ext>
            </a:extLst>
          </p:cNvPr>
          <p:cNvSpPr txBox="1">
            <a:spLocks/>
          </p:cNvSpPr>
          <p:nvPr/>
        </p:nvSpPr>
        <p:spPr>
          <a:xfrm>
            <a:off x="2652990" y="2748144"/>
            <a:ext cx="1373396" cy="54257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Region 3</a:t>
            </a:r>
            <a:endParaRPr lang="en-US" cap="none" dirty="0">
              <a:latin typeface="Poppins" panose="00000500000000000000" pitchFamily="2" charset="0"/>
              <a:cs typeface="Poppins" panose="00000500000000000000" pitchFamily="2" charset="0"/>
            </a:endParaRPr>
          </a:p>
        </p:txBody>
      </p:sp>
      <p:sp>
        <p:nvSpPr>
          <p:cNvPr id="5" name="Subtitle 2">
            <a:extLst>
              <a:ext uri="{FF2B5EF4-FFF2-40B4-BE49-F238E27FC236}">
                <a16:creationId xmlns:a16="http://schemas.microsoft.com/office/drawing/2014/main" id="{ADB1090F-DCA4-BD21-D83B-D2C0569BDA1F}"/>
              </a:ext>
            </a:extLst>
          </p:cNvPr>
          <p:cNvSpPr txBox="1">
            <a:spLocks/>
          </p:cNvSpPr>
          <p:nvPr/>
        </p:nvSpPr>
        <p:spPr>
          <a:xfrm>
            <a:off x="2858597" y="2486701"/>
            <a:ext cx="1466174" cy="54257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Region 2</a:t>
            </a:r>
            <a:endParaRPr lang="en-US" cap="none" dirty="0">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F853DE36-1F36-E6F9-BB81-23CE011169F4}"/>
              </a:ext>
            </a:extLst>
          </p:cNvPr>
          <p:cNvSpPr txBox="1">
            <a:spLocks/>
          </p:cNvSpPr>
          <p:nvPr/>
        </p:nvSpPr>
        <p:spPr>
          <a:xfrm>
            <a:off x="3217333" y="4006855"/>
            <a:ext cx="748702" cy="56296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Yr 3</a:t>
            </a:r>
            <a:endParaRPr lang="en-US" cap="none" dirty="0">
              <a:latin typeface="Poppins" panose="00000500000000000000" pitchFamily="2" charset="0"/>
              <a:cs typeface="Poppins" panose="00000500000000000000" pitchFamily="2" charset="0"/>
            </a:endParaRPr>
          </a:p>
        </p:txBody>
      </p:sp>
      <p:sp>
        <p:nvSpPr>
          <p:cNvPr id="10" name="Subtitle 2">
            <a:extLst>
              <a:ext uri="{FF2B5EF4-FFF2-40B4-BE49-F238E27FC236}">
                <a16:creationId xmlns:a16="http://schemas.microsoft.com/office/drawing/2014/main" id="{4EE5E8D6-F249-A37A-B5D7-96E811DCE6A6}"/>
              </a:ext>
            </a:extLst>
          </p:cNvPr>
          <p:cNvSpPr txBox="1">
            <a:spLocks/>
          </p:cNvSpPr>
          <p:nvPr/>
        </p:nvSpPr>
        <p:spPr>
          <a:xfrm>
            <a:off x="3250019" y="3533651"/>
            <a:ext cx="1221687" cy="56296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Yr 2</a:t>
            </a:r>
            <a:endParaRPr lang="en-US" cap="none" dirty="0">
              <a:latin typeface="Poppins" panose="00000500000000000000" pitchFamily="2" charset="0"/>
              <a:cs typeface="Poppins" panose="00000500000000000000" pitchFamily="2" charset="0"/>
            </a:endParaRPr>
          </a:p>
        </p:txBody>
      </p:sp>
      <p:sp>
        <p:nvSpPr>
          <p:cNvPr id="11" name="Subtitle 2">
            <a:extLst>
              <a:ext uri="{FF2B5EF4-FFF2-40B4-BE49-F238E27FC236}">
                <a16:creationId xmlns:a16="http://schemas.microsoft.com/office/drawing/2014/main" id="{CF34FD3B-C57B-0B9B-ABE4-C9EA7D4E6417}"/>
              </a:ext>
            </a:extLst>
          </p:cNvPr>
          <p:cNvSpPr txBox="1">
            <a:spLocks/>
          </p:cNvSpPr>
          <p:nvPr/>
        </p:nvSpPr>
        <p:spPr>
          <a:xfrm>
            <a:off x="3282705" y="3121074"/>
            <a:ext cx="1221687" cy="56296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Yr 1</a:t>
            </a:r>
            <a:endParaRPr lang="en-US" cap="none" dirty="0">
              <a:latin typeface="Poppins" panose="00000500000000000000" pitchFamily="2" charset="0"/>
              <a:cs typeface="Poppins" panose="00000500000000000000" pitchFamily="2" charset="0"/>
            </a:endParaRPr>
          </a:p>
        </p:txBody>
      </p:sp>
      <p:sp>
        <p:nvSpPr>
          <p:cNvPr id="12" name="Subtitle 2">
            <a:extLst>
              <a:ext uri="{FF2B5EF4-FFF2-40B4-BE49-F238E27FC236}">
                <a16:creationId xmlns:a16="http://schemas.microsoft.com/office/drawing/2014/main" id="{33F8F4CC-C0F0-6304-E20A-15275C70F4E4}"/>
              </a:ext>
            </a:extLst>
          </p:cNvPr>
          <p:cNvSpPr txBox="1">
            <a:spLocks/>
          </p:cNvSpPr>
          <p:nvPr/>
        </p:nvSpPr>
        <p:spPr>
          <a:xfrm>
            <a:off x="2293177" y="4504281"/>
            <a:ext cx="1657903" cy="56296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Total Sales</a:t>
            </a:r>
            <a:endParaRPr lang="en-US" cap="none" dirty="0">
              <a:latin typeface="Poppins" panose="00000500000000000000" pitchFamily="2" charset="0"/>
              <a:cs typeface="Poppins" panose="00000500000000000000" pitchFamily="2" charset="0"/>
            </a:endParaRPr>
          </a:p>
        </p:txBody>
      </p:sp>
      <p:sp>
        <p:nvSpPr>
          <p:cNvPr id="13" name="Subtitle 2">
            <a:extLst>
              <a:ext uri="{FF2B5EF4-FFF2-40B4-BE49-F238E27FC236}">
                <a16:creationId xmlns:a16="http://schemas.microsoft.com/office/drawing/2014/main" id="{AFEE3091-37D0-7BCE-B525-CE28EC335045}"/>
              </a:ext>
            </a:extLst>
          </p:cNvPr>
          <p:cNvSpPr txBox="1">
            <a:spLocks/>
          </p:cNvSpPr>
          <p:nvPr/>
        </p:nvSpPr>
        <p:spPr>
          <a:xfrm>
            <a:off x="4261291" y="4771038"/>
            <a:ext cx="928181" cy="39805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P1</a:t>
            </a:r>
            <a:endParaRPr lang="en-US" cap="none" dirty="0">
              <a:latin typeface="Poppins" panose="00000500000000000000" pitchFamily="2" charset="0"/>
              <a:cs typeface="Poppins" panose="00000500000000000000" pitchFamily="2" charset="0"/>
            </a:endParaRPr>
          </a:p>
        </p:txBody>
      </p:sp>
      <p:sp>
        <p:nvSpPr>
          <p:cNvPr id="14" name="Subtitle 2">
            <a:extLst>
              <a:ext uri="{FF2B5EF4-FFF2-40B4-BE49-F238E27FC236}">
                <a16:creationId xmlns:a16="http://schemas.microsoft.com/office/drawing/2014/main" id="{0F99895B-D1BB-4CDE-8ADC-DA49FA6A00B4}"/>
              </a:ext>
            </a:extLst>
          </p:cNvPr>
          <p:cNvSpPr txBox="1">
            <a:spLocks/>
          </p:cNvSpPr>
          <p:nvPr/>
        </p:nvSpPr>
        <p:spPr>
          <a:xfrm>
            <a:off x="5677164" y="4765243"/>
            <a:ext cx="748702" cy="56296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P2</a:t>
            </a:r>
            <a:endParaRPr lang="en-US" cap="none" dirty="0">
              <a:latin typeface="Poppins" panose="00000500000000000000" pitchFamily="2" charset="0"/>
              <a:cs typeface="Poppins" panose="00000500000000000000" pitchFamily="2" charset="0"/>
            </a:endParaRPr>
          </a:p>
        </p:txBody>
      </p:sp>
      <p:sp>
        <p:nvSpPr>
          <p:cNvPr id="15" name="Subtitle 2">
            <a:extLst>
              <a:ext uri="{FF2B5EF4-FFF2-40B4-BE49-F238E27FC236}">
                <a16:creationId xmlns:a16="http://schemas.microsoft.com/office/drawing/2014/main" id="{6F02A0A3-B4C3-E98A-1347-79DA5E3387E0}"/>
              </a:ext>
            </a:extLst>
          </p:cNvPr>
          <p:cNvSpPr txBox="1">
            <a:spLocks/>
          </p:cNvSpPr>
          <p:nvPr/>
        </p:nvSpPr>
        <p:spPr>
          <a:xfrm>
            <a:off x="6656662" y="4728543"/>
            <a:ext cx="748702" cy="56296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P3</a:t>
            </a:r>
            <a:endParaRPr lang="en-US" cap="none" dirty="0">
              <a:latin typeface="Poppins" panose="00000500000000000000" pitchFamily="2" charset="0"/>
              <a:cs typeface="Poppins" panose="00000500000000000000" pitchFamily="2" charset="0"/>
            </a:endParaRPr>
          </a:p>
        </p:txBody>
      </p:sp>
      <p:sp>
        <p:nvSpPr>
          <p:cNvPr id="26" name="TextBox 25">
            <a:extLst>
              <a:ext uri="{FF2B5EF4-FFF2-40B4-BE49-F238E27FC236}">
                <a16:creationId xmlns:a16="http://schemas.microsoft.com/office/drawing/2014/main" id="{E57B6561-A57E-D7D7-3B68-3E378D307B2A}"/>
              </a:ext>
            </a:extLst>
          </p:cNvPr>
          <p:cNvSpPr txBox="1"/>
          <p:nvPr/>
        </p:nvSpPr>
        <p:spPr>
          <a:xfrm>
            <a:off x="107346" y="1262372"/>
            <a:ext cx="11585301" cy="468590"/>
          </a:xfrm>
          <a:prstGeom prst="rect">
            <a:avLst/>
          </a:prstGeom>
          <a:noFill/>
        </p:spPr>
        <p:txBody>
          <a:bodyPr wrap="square">
            <a:spAutoFit/>
          </a:bodyPr>
          <a:lstStyle/>
          <a:p>
            <a:pPr>
              <a:lnSpc>
                <a:spcPct val="150000"/>
              </a:lnSpc>
            </a:pPr>
            <a:r>
              <a:rPr lang="en-US" cap="none" dirty="0">
                <a:latin typeface="Poppins" panose="00000500000000000000" pitchFamily="2" charset="0"/>
                <a:cs typeface="Poppins" panose="00000500000000000000" pitchFamily="2" charset="0"/>
              </a:rPr>
              <a:t>For example a sales data warehouse may track </a:t>
            </a:r>
            <a:r>
              <a:rPr lang="en-US" b="1" cap="none" dirty="0">
                <a:latin typeface="Poppins" panose="00000500000000000000" pitchFamily="2" charset="0"/>
                <a:cs typeface="Poppins" panose="00000500000000000000" pitchFamily="2" charset="0"/>
              </a:rPr>
              <a:t>monthly</a:t>
            </a:r>
            <a:r>
              <a:rPr lang="en-US" cap="none" dirty="0">
                <a:latin typeface="Poppins" panose="00000500000000000000" pitchFamily="2" charset="0"/>
                <a:cs typeface="Poppins" panose="00000500000000000000" pitchFamily="2" charset="0"/>
              </a:rPr>
              <a:t> sales of </a:t>
            </a:r>
            <a:r>
              <a:rPr lang="en-US" b="1" cap="none" dirty="0">
                <a:latin typeface="Poppins" panose="00000500000000000000" pitchFamily="2" charset="0"/>
                <a:cs typeface="Poppins" panose="00000500000000000000" pitchFamily="2" charset="0"/>
              </a:rPr>
              <a:t>items</a:t>
            </a:r>
            <a:r>
              <a:rPr lang="en-US" cap="none" dirty="0">
                <a:latin typeface="Poppins" panose="00000500000000000000" pitchFamily="2" charset="0"/>
                <a:cs typeface="Poppins" panose="00000500000000000000" pitchFamily="2" charset="0"/>
              </a:rPr>
              <a:t> across different </a:t>
            </a:r>
            <a:r>
              <a:rPr lang="en-US" b="1" cap="none" dirty="0">
                <a:latin typeface="Poppins" panose="00000500000000000000" pitchFamily="2" charset="0"/>
                <a:cs typeface="Poppins" panose="00000500000000000000" pitchFamily="2" charset="0"/>
              </a:rPr>
              <a:t>locations</a:t>
            </a:r>
          </a:p>
        </p:txBody>
      </p:sp>
    </p:spTree>
    <p:extLst>
      <p:ext uri="{BB962C8B-B14F-4D97-AF65-F5344CB8AC3E}">
        <p14:creationId xmlns:p14="http://schemas.microsoft.com/office/powerpoint/2010/main" val="34564297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0"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9"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Multi-dimensional Data</a:t>
            </a:r>
          </a:p>
        </p:txBody>
      </p:sp>
      <p:sp>
        <p:nvSpPr>
          <p:cNvPr id="63" name="Subtitle 2">
            <a:extLst>
              <a:ext uri="{FF2B5EF4-FFF2-40B4-BE49-F238E27FC236}">
                <a16:creationId xmlns:a16="http://schemas.microsoft.com/office/drawing/2014/main" id="{0C8E13E9-9BB1-D984-3AF6-005F16EEBEA1}"/>
              </a:ext>
            </a:extLst>
          </p:cNvPr>
          <p:cNvSpPr txBox="1">
            <a:spLocks/>
          </p:cNvSpPr>
          <p:nvPr/>
        </p:nvSpPr>
        <p:spPr>
          <a:xfrm>
            <a:off x="4548466" y="5068067"/>
            <a:ext cx="1221687" cy="56296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Items</a:t>
            </a:r>
            <a:endParaRPr lang="en-US" cap="none" dirty="0">
              <a:latin typeface="Poppins" panose="00000500000000000000" pitchFamily="2" charset="0"/>
              <a:cs typeface="Poppins" panose="00000500000000000000" pitchFamily="2" charset="0"/>
            </a:endParaRPr>
          </a:p>
        </p:txBody>
      </p:sp>
      <p:sp>
        <p:nvSpPr>
          <p:cNvPr id="64" name="Subtitle 2">
            <a:extLst>
              <a:ext uri="{FF2B5EF4-FFF2-40B4-BE49-F238E27FC236}">
                <a16:creationId xmlns:a16="http://schemas.microsoft.com/office/drawing/2014/main" id="{0C8E13E9-9BB1-D984-3AF6-005F16EEBEA1}"/>
              </a:ext>
            </a:extLst>
          </p:cNvPr>
          <p:cNvSpPr txBox="1">
            <a:spLocks/>
          </p:cNvSpPr>
          <p:nvPr/>
        </p:nvSpPr>
        <p:spPr>
          <a:xfrm rot="16200000">
            <a:off x="1142466" y="3369701"/>
            <a:ext cx="866459" cy="56296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Time</a:t>
            </a:r>
            <a:endParaRPr lang="en-US" cap="none" dirty="0">
              <a:latin typeface="Poppins" panose="00000500000000000000" pitchFamily="2" charset="0"/>
              <a:cs typeface="Poppins" panose="00000500000000000000" pitchFamily="2" charset="0"/>
            </a:endParaRPr>
          </a:p>
        </p:txBody>
      </p:sp>
      <p:sp>
        <p:nvSpPr>
          <p:cNvPr id="65" name="Subtitle 2">
            <a:extLst>
              <a:ext uri="{FF2B5EF4-FFF2-40B4-BE49-F238E27FC236}">
                <a16:creationId xmlns:a16="http://schemas.microsoft.com/office/drawing/2014/main" id="{0C8E13E9-9BB1-D984-3AF6-005F16EEBEA1}"/>
              </a:ext>
            </a:extLst>
          </p:cNvPr>
          <p:cNvSpPr txBox="1">
            <a:spLocks/>
          </p:cNvSpPr>
          <p:nvPr/>
        </p:nvSpPr>
        <p:spPr>
          <a:xfrm rot="17488322">
            <a:off x="893839" y="1557808"/>
            <a:ext cx="1128555" cy="54257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Region</a:t>
            </a:r>
            <a:endParaRPr lang="en-US" cap="none" dirty="0">
              <a:latin typeface="Poppins" panose="00000500000000000000" pitchFamily="2" charset="0"/>
              <a:cs typeface="Poppins" panose="00000500000000000000" pitchFamily="2" charset="0"/>
            </a:endParaRPr>
          </a:p>
        </p:txBody>
      </p:sp>
      <p:sp>
        <p:nvSpPr>
          <p:cNvPr id="66" name="Subtitle 2">
            <a:extLst>
              <a:ext uri="{FF2B5EF4-FFF2-40B4-BE49-F238E27FC236}">
                <a16:creationId xmlns:a16="http://schemas.microsoft.com/office/drawing/2014/main" id="{0C8E13E9-9BB1-D984-3AF6-005F16EEBEA1}"/>
              </a:ext>
            </a:extLst>
          </p:cNvPr>
          <p:cNvSpPr txBox="1">
            <a:spLocks/>
          </p:cNvSpPr>
          <p:nvPr/>
        </p:nvSpPr>
        <p:spPr>
          <a:xfrm>
            <a:off x="2020056" y="2683531"/>
            <a:ext cx="840686" cy="56296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2022</a:t>
            </a:r>
            <a:endParaRPr lang="en-US" cap="none" dirty="0">
              <a:latin typeface="Poppins" panose="00000500000000000000" pitchFamily="2" charset="0"/>
              <a:cs typeface="Poppins" panose="00000500000000000000" pitchFamily="2" charset="0"/>
            </a:endParaRPr>
          </a:p>
        </p:txBody>
      </p:sp>
      <p:sp>
        <p:nvSpPr>
          <p:cNvPr id="67" name="Subtitle 2">
            <a:extLst>
              <a:ext uri="{FF2B5EF4-FFF2-40B4-BE49-F238E27FC236}">
                <a16:creationId xmlns:a16="http://schemas.microsoft.com/office/drawing/2014/main" id="{0C8E13E9-9BB1-D984-3AF6-005F16EEBEA1}"/>
              </a:ext>
            </a:extLst>
          </p:cNvPr>
          <p:cNvSpPr txBox="1">
            <a:spLocks/>
          </p:cNvSpPr>
          <p:nvPr/>
        </p:nvSpPr>
        <p:spPr>
          <a:xfrm>
            <a:off x="1986670" y="3336852"/>
            <a:ext cx="816670" cy="56296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2023</a:t>
            </a:r>
            <a:endParaRPr lang="en-US" cap="none" dirty="0">
              <a:latin typeface="Poppins" panose="00000500000000000000" pitchFamily="2" charset="0"/>
              <a:cs typeface="Poppins" panose="00000500000000000000" pitchFamily="2" charset="0"/>
            </a:endParaRPr>
          </a:p>
        </p:txBody>
      </p:sp>
      <p:sp>
        <p:nvSpPr>
          <p:cNvPr id="68" name="Subtitle 2">
            <a:extLst>
              <a:ext uri="{FF2B5EF4-FFF2-40B4-BE49-F238E27FC236}">
                <a16:creationId xmlns:a16="http://schemas.microsoft.com/office/drawing/2014/main" id="{0C8E13E9-9BB1-D984-3AF6-005F16EEBEA1}"/>
              </a:ext>
            </a:extLst>
          </p:cNvPr>
          <p:cNvSpPr txBox="1">
            <a:spLocks/>
          </p:cNvSpPr>
          <p:nvPr/>
        </p:nvSpPr>
        <p:spPr>
          <a:xfrm rot="21428962">
            <a:off x="2000120" y="3997601"/>
            <a:ext cx="887958" cy="56296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2024</a:t>
            </a:r>
            <a:endParaRPr lang="en-US" cap="none" dirty="0">
              <a:latin typeface="Poppins" panose="00000500000000000000" pitchFamily="2" charset="0"/>
              <a:cs typeface="Poppins" panose="00000500000000000000" pitchFamily="2" charset="0"/>
            </a:endParaRPr>
          </a:p>
        </p:txBody>
      </p:sp>
      <p:sp>
        <p:nvSpPr>
          <p:cNvPr id="69" name="Subtitle 2">
            <a:extLst>
              <a:ext uri="{FF2B5EF4-FFF2-40B4-BE49-F238E27FC236}">
                <a16:creationId xmlns:a16="http://schemas.microsoft.com/office/drawing/2014/main" id="{0C8E13E9-9BB1-D984-3AF6-005F16EEBEA1}"/>
              </a:ext>
            </a:extLst>
          </p:cNvPr>
          <p:cNvSpPr txBox="1">
            <a:spLocks/>
          </p:cNvSpPr>
          <p:nvPr/>
        </p:nvSpPr>
        <p:spPr>
          <a:xfrm>
            <a:off x="6565916" y="4301184"/>
            <a:ext cx="866459" cy="439789"/>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Rice</a:t>
            </a:r>
            <a:endParaRPr lang="en-US" cap="none" dirty="0">
              <a:latin typeface="Poppins" panose="00000500000000000000" pitchFamily="2" charset="0"/>
              <a:cs typeface="Poppins" panose="00000500000000000000" pitchFamily="2" charset="0"/>
            </a:endParaRPr>
          </a:p>
        </p:txBody>
      </p:sp>
      <p:sp>
        <p:nvSpPr>
          <p:cNvPr id="70" name="Subtitle 2">
            <a:extLst>
              <a:ext uri="{FF2B5EF4-FFF2-40B4-BE49-F238E27FC236}">
                <a16:creationId xmlns:a16="http://schemas.microsoft.com/office/drawing/2014/main" id="{0C8E13E9-9BB1-D984-3AF6-005F16EEBEA1}"/>
              </a:ext>
            </a:extLst>
          </p:cNvPr>
          <p:cNvSpPr txBox="1">
            <a:spLocks/>
          </p:cNvSpPr>
          <p:nvPr/>
        </p:nvSpPr>
        <p:spPr>
          <a:xfrm>
            <a:off x="4956779" y="4311415"/>
            <a:ext cx="1060809" cy="41597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Sugar</a:t>
            </a:r>
            <a:endParaRPr lang="en-US" cap="none" dirty="0">
              <a:latin typeface="Poppins" panose="00000500000000000000" pitchFamily="2" charset="0"/>
              <a:cs typeface="Poppins" panose="00000500000000000000" pitchFamily="2" charset="0"/>
            </a:endParaRPr>
          </a:p>
        </p:txBody>
      </p:sp>
      <p:sp>
        <p:nvSpPr>
          <p:cNvPr id="71" name="Subtitle 2">
            <a:extLst>
              <a:ext uri="{FF2B5EF4-FFF2-40B4-BE49-F238E27FC236}">
                <a16:creationId xmlns:a16="http://schemas.microsoft.com/office/drawing/2014/main" id="{0C8E13E9-9BB1-D984-3AF6-005F16EEBEA1}"/>
              </a:ext>
            </a:extLst>
          </p:cNvPr>
          <p:cNvSpPr txBox="1">
            <a:spLocks/>
          </p:cNvSpPr>
          <p:nvPr/>
        </p:nvSpPr>
        <p:spPr>
          <a:xfrm>
            <a:off x="2909537" y="4262482"/>
            <a:ext cx="1771880" cy="46490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Cooking Oil</a:t>
            </a:r>
            <a:endParaRPr lang="en-US" cap="none" dirty="0">
              <a:latin typeface="Poppins" panose="00000500000000000000" pitchFamily="2" charset="0"/>
              <a:cs typeface="Poppins" panose="00000500000000000000" pitchFamily="2" charset="0"/>
            </a:endParaRPr>
          </a:p>
        </p:txBody>
      </p:sp>
      <p:sp>
        <p:nvSpPr>
          <p:cNvPr id="72" name="Subtitle 2">
            <a:extLst>
              <a:ext uri="{FF2B5EF4-FFF2-40B4-BE49-F238E27FC236}">
                <a16:creationId xmlns:a16="http://schemas.microsoft.com/office/drawing/2014/main" id="{0C8E13E9-9BB1-D984-3AF6-005F16EEBEA1}"/>
              </a:ext>
            </a:extLst>
          </p:cNvPr>
          <p:cNvSpPr txBox="1">
            <a:spLocks/>
          </p:cNvSpPr>
          <p:nvPr/>
        </p:nvSpPr>
        <p:spPr>
          <a:xfrm>
            <a:off x="2263620" y="1327207"/>
            <a:ext cx="1476376" cy="539879"/>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Kampala</a:t>
            </a:r>
            <a:endParaRPr lang="en-US" cap="none" dirty="0">
              <a:latin typeface="Poppins" panose="00000500000000000000" pitchFamily="2" charset="0"/>
              <a:cs typeface="Poppins" panose="00000500000000000000" pitchFamily="2" charset="0"/>
            </a:endParaRPr>
          </a:p>
        </p:txBody>
      </p:sp>
      <p:sp>
        <p:nvSpPr>
          <p:cNvPr id="73" name="Subtitle 2">
            <a:extLst>
              <a:ext uri="{FF2B5EF4-FFF2-40B4-BE49-F238E27FC236}">
                <a16:creationId xmlns:a16="http://schemas.microsoft.com/office/drawing/2014/main" id="{0C8E13E9-9BB1-D984-3AF6-005F16EEBEA1}"/>
              </a:ext>
            </a:extLst>
          </p:cNvPr>
          <p:cNvSpPr txBox="1">
            <a:spLocks/>
          </p:cNvSpPr>
          <p:nvPr/>
        </p:nvSpPr>
        <p:spPr>
          <a:xfrm>
            <a:off x="2077479" y="1643472"/>
            <a:ext cx="1476376" cy="539879"/>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Entebbe</a:t>
            </a:r>
            <a:endParaRPr lang="en-US" cap="none" dirty="0">
              <a:latin typeface="Poppins" panose="00000500000000000000" pitchFamily="2" charset="0"/>
              <a:cs typeface="Poppins" panose="00000500000000000000" pitchFamily="2" charset="0"/>
            </a:endParaRPr>
          </a:p>
        </p:txBody>
      </p:sp>
      <p:sp>
        <p:nvSpPr>
          <p:cNvPr id="74" name="Subtitle 2">
            <a:extLst>
              <a:ext uri="{FF2B5EF4-FFF2-40B4-BE49-F238E27FC236}">
                <a16:creationId xmlns:a16="http://schemas.microsoft.com/office/drawing/2014/main" id="{0C8E13E9-9BB1-D984-3AF6-005F16EEBEA1}"/>
              </a:ext>
            </a:extLst>
          </p:cNvPr>
          <p:cNvSpPr txBox="1">
            <a:spLocks/>
          </p:cNvSpPr>
          <p:nvPr/>
        </p:nvSpPr>
        <p:spPr>
          <a:xfrm>
            <a:off x="1807688" y="1913636"/>
            <a:ext cx="1476376" cy="539879"/>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err="1">
                <a:latin typeface="Poppins" panose="00000500000000000000" pitchFamily="2" charset="0"/>
                <a:cs typeface="Poppins" panose="00000500000000000000" pitchFamily="2" charset="0"/>
              </a:rPr>
              <a:t>Mbarara</a:t>
            </a:r>
            <a:endParaRPr lang="en-US" cap="none" dirty="0">
              <a:latin typeface="Poppins" panose="00000500000000000000" pitchFamily="2" charset="0"/>
              <a:cs typeface="Poppins" panose="00000500000000000000" pitchFamily="2" charset="0"/>
            </a:endParaRPr>
          </a:p>
        </p:txBody>
      </p:sp>
      <p:grpSp>
        <p:nvGrpSpPr>
          <p:cNvPr id="5" name="Group 4"/>
          <p:cNvGrpSpPr/>
          <p:nvPr/>
        </p:nvGrpSpPr>
        <p:grpSpPr>
          <a:xfrm>
            <a:off x="3507521" y="1664471"/>
            <a:ext cx="4859915" cy="2244222"/>
            <a:chOff x="3507521" y="1503339"/>
            <a:chExt cx="4859915" cy="2244222"/>
          </a:xfrm>
        </p:grpSpPr>
        <p:sp>
          <p:nvSpPr>
            <p:cNvPr id="39" name="Cube 38"/>
            <p:cNvSpPr/>
            <p:nvPr/>
          </p:nvSpPr>
          <p:spPr>
            <a:xfrm>
              <a:off x="3507521" y="2827587"/>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Cube 39"/>
            <p:cNvSpPr/>
            <p:nvPr/>
          </p:nvSpPr>
          <p:spPr>
            <a:xfrm>
              <a:off x="3507521" y="2143728"/>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ube 40"/>
            <p:cNvSpPr/>
            <p:nvPr/>
          </p:nvSpPr>
          <p:spPr>
            <a:xfrm>
              <a:off x="3507521" y="1518066"/>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Cube 42"/>
            <p:cNvSpPr/>
            <p:nvPr/>
          </p:nvSpPr>
          <p:spPr>
            <a:xfrm>
              <a:off x="5036718" y="2823009"/>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Cube 43"/>
            <p:cNvSpPr/>
            <p:nvPr/>
          </p:nvSpPr>
          <p:spPr>
            <a:xfrm>
              <a:off x="5036718" y="2139150"/>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ube 44"/>
            <p:cNvSpPr/>
            <p:nvPr/>
          </p:nvSpPr>
          <p:spPr>
            <a:xfrm>
              <a:off x="5036718" y="1518066"/>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Cube 46"/>
            <p:cNvSpPr/>
            <p:nvPr/>
          </p:nvSpPr>
          <p:spPr>
            <a:xfrm>
              <a:off x="6565916" y="2829889"/>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Cube 47"/>
            <p:cNvSpPr/>
            <p:nvPr/>
          </p:nvSpPr>
          <p:spPr>
            <a:xfrm>
              <a:off x="6565916" y="2155555"/>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Cube 48"/>
            <p:cNvSpPr/>
            <p:nvPr/>
          </p:nvSpPr>
          <p:spPr>
            <a:xfrm>
              <a:off x="6565916" y="1503339"/>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 name="Group 3"/>
          <p:cNvGrpSpPr/>
          <p:nvPr/>
        </p:nvGrpSpPr>
        <p:grpSpPr>
          <a:xfrm>
            <a:off x="3256704" y="1903476"/>
            <a:ext cx="4859915" cy="2245988"/>
            <a:chOff x="252199" y="1834213"/>
            <a:chExt cx="4859915" cy="2245988"/>
          </a:xfrm>
        </p:grpSpPr>
        <p:sp>
          <p:nvSpPr>
            <p:cNvPr id="52" name="Cube 51"/>
            <p:cNvSpPr/>
            <p:nvPr/>
          </p:nvSpPr>
          <p:spPr>
            <a:xfrm>
              <a:off x="252199" y="3159499"/>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Cube 52"/>
            <p:cNvSpPr/>
            <p:nvPr/>
          </p:nvSpPr>
          <p:spPr>
            <a:xfrm>
              <a:off x="252199" y="2475104"/>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Cube 53"/>
            <p:cNvSpPr/>
            <p:nvPr/>
          </p:nvSpPr>
          <p:spPr>
            <a:xfrm>
              <a:off x="252199" y="1848952"/>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Cube 55"/>
            <p:cNvSpPr/>
            <p:nvPr/>
          </p:nvSpPr>
          <p:spPr>
            <a:xfrm>
              <a:off x="1781396" y="3154918"/>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Cube 56"/>
            <p:cNvSpPr/>
            <p:nvPr/>
          </p:nvSpPr>
          <p:spPr>
            <a:xfrm>
              <a:off x="1781396" y="2470522"/>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Cube 57"/>
            <p:cNvSpPr/>
            <p:nvPr/>
          </p:nvSpPr>
          <p:spPr>
            <a:xfrm>
              <a:off x="1781396" y="1848952"/>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Cube 59"/>
            <p:cNvSpPr/>
            <p:nvPr/>
          </p:nvSpPr>
          <p:spPr>
            <a:xfrm>
              <a:off x="3310594" y="3161810"/>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Cube 60"/>
            <p:cNvSpPr/>
            <p:nvPr/>
          </p:nvSpPr>
          <p:spPr>
            <a:xfrm>
              <a:off x="3310594" y="2486940"/>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Cube 61"/>
            <p:cNvSpPr/>
            <p:nvPr/>
          </p:nvSpPr>
          <p:spPr>
            <a:xfrm>
              <a:off x="3310594" y="1834213"/>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 name="Group 2"/>
          <p:cNvGrpSpPr/>
          <p:nvPr/>
        </p:nvGrpSpPr>
        <p:grpSpPr>
          <a:xfrm>
            <a:off x="3001808" y="2123307"/>
            <a:ext cx="4859915" cy="2270032"/>
            <a:chOff x="1053197" y="2086085"/>
            <a:chExt cx="4859915" cy="2270032"/>
          </a:xfrm>
        </p:grpSpPr>
        <p:sp>
          <p:nvSpPr>
            <p:cNvPr id="77" name="Cube 76"/>
            <p:cNvSpPr/>
            <p:nvPr/>
          </p:nvSpPr>
          <p:spPr>
            <a:xfrm>
              <a:off x="1053197" y="3420681"/>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150</a:t>
              </a:r>
            </a:p>
          </p:txBody>
        </p:sp>
        <p:sp>
          <p:nvSpPr>
            <p:cNvPr id="78" name="Cube 77"/>
            <p:cNvSpPr/>
            <p:nvPr/>
          </p:nvSpPr>
          <p:spPr>
            <a:xfrm>
              <a:off x="1053197" y="2726559"/>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250</a:t>
              </a:r>
            </a:p>
          </p:txBody>
        </p:sp>
        <p:sp>
          <p:nvSpPr>
            <p:cNvPr id="79" name="Cube 78"/>
            <p:cNvSpPr/>
            <p:nvPr/>
          </p:nvSpPr>
          <p:spPr>
            <a:xfrm>
              <a:off x="1053197" y="2091508"/>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400</a:t>
              </a:r>
            </a:p>
          </p:txBody>
        </p:sp>
        <p:sp>
          <p:nvSpPr>
            <p:cNvPr id="81" name="Cube 80"/>
            <p:cNvSpPr/>
            <p:nvPr/>
          </p:nvSpPr>
          <p:spPr>
            <a:xfrm>
              <a:off x="2562064" y="3424674"/>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200</a:t>
              </a:r>
            </a:p>
          </p:txBody>
        </p:sp>
        <p:sp>
          <p:nvSpPr>
            <p:cNvPr id="82" name="Cube 81"/>
            <p:cNvSpPr/>
            <p:nvPr/>
          </p:nvSpPr>
          <p:spPr>
            <a:xfrm>
              <a:off x="2582394" y="2721912"/>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300</a:t>
              </a:r>
            </a:p>
          </p:txBody>
        </p:sp>
        <p:sp>
          <p:nvSpPr>
            <p:cNvPr id="83" name="Cube 82"/>
            <p:cNvSpPr/>
            <p:nvPr/>
          </p:nvSpPr>
          <p:spPr>
            <a:xfrm>
              <a:off x="2582394" y="2091508"/>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500</a:t>
              </a:r>
            </a:p>
          </p:txBody>
        </p:sp>
        <p:sp>
          <p:nvSpPr>
            <p:cNvPr id="85" name="Cube 84"/>
            <p:cNvSpPr/>
            <p:nvPr/>
          </p:nvSpPr>
          <p:spPr>
            <a:xfrm>
              <a:off x="4111592" y="3423161"/>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250</a:t>
              </a:r>
            </a:p>
          </p:txBody>
        </p:sp>
        <p:sp>
          <p:nvSpPr>
            <p:cNvPr id="86" name="Cube 85"/>
            <p:cNvSpPr/>
            <p:nvPr/>
          </p:nvSpPr>
          <p:spPr>
            <a:xfrm>
              <a:off x="4111592" y="2738564"/>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600</a:t>
              </a:r>
            </a:p>
          </p:txBody>
        </p:sp>
        <p:sp>
          <p:nvSpPr>
            <p:cNvPr id="87" name="Cube 86"/>
            <p:cNvSpPr/>
            <p:nvPr/>
          </p:nvSpPr>
          <p:spPr>
            <a:xfrm>
              <a:off x="4111592" y="2086085"/>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400</a:t>
              </a:r>
            </a:p>
          </p:txBody>
        </p:sp>
      </p:grpSp>
    </p:spTree>
    <p:extLst>
      <p:ext uri="{BB962C8B-B14F-4D97-AF65-F5344CB8AC3E}">
        <p14:creationId xmlns:p14="http://schemas.microsoft.com/office/powerpoint/2010/main" val="11220838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29184" y="1074439"/>
            <a:ext cx="11644009"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just">
              <a:lnSpc>
                <a:spcPct val="150000"/>
              </a:lnSpc>
            </a:pPr>
            <a:r>
              <a:rPr lang="en-US" cap="none" dirty="0">
                <a:latin typeface="Poppins" panose="00000500000000000000" pitchFamily="2" charset="0"/>
                <a:cs typeface="Poppins" panose="00000500000000000000" pitchFamily="2" charset="0"/>
              </a:rPr>
              <a:t>A data cube is a multidimensional data model that stores optimized, summarized, or aggregated data.</a:t>
            </a:r>
          </a:p>
          <a:p>
            <a:pPr algn="just">
              <a:lnSpc>
                <a:spcPct val="150000"/>
              </a:lnSpc>
            </a:pPr>
            <a:r>
              <a:rPr lang="en-US" cap="none" dirty="0">
                <a:latin typeface="Poppins" panose="00000500000000000000" pitchFamily="2" charset="0"/>
                <a:cs typeface="Poppins" panose="00000500000000000000" pitchFamily="2" charset="0"/>
              </a:rPr>
              <a:t>Data in a data cube is represented in terms of </a:t>
            </a:r>
            <a:r>
              <a:rPr lang="en-US" b="1" cap="none" dirty="0">
                <a:latin typeface="Poppins" panose="00000500000000000000" pitchFamily="2" charset="0"/>
                <a:cs typeface="Poppins" panose="00000500000000000000" pitchFamily="2" charset="0"/>
              </a:rPr>
              <a:t>dimensions</a:t>
            </a:r>
            <a:r>
              <a:rPr lang="en-US" cap="none" dirty="0">
                <a:latin typeface="Poppins" panose="00000500000000000000" pitchFamily="2" charset="0"/>
                <a:cs typeface="Poppins" panose="00000500000000000000" pitchFamily="2" charset="0"/>
              </a:rPr>
              <a:t> (attributes) and </a:t>
            </a:r>
            <a:r>
              <a:rPr lang="en-US" b="1" cap="none" dirty="0">
                <a:latin typeface="Poppins" panose="00000500000000000000" pitchFamily="2" charset="0"/>
                <a:cs typeface="Poppins" panose="00000500000000000000" pitchFamily="2" charset="0"/>
              </a:rPr>
              <a:t>facts</a:t>
            </a:r>
            <a:r>
              <a:rPr lang="en-US" cap="none" dirty="0">
                <a:latin typeface="Poppins" panose="00000500000000000000" pitchFamily="2" charset="0"/>
                <a:cs typeface="Poppins" panose="00000500000000000000" pitchFamily="2" charset="0"/>
              </a:rPr>
              <a:t> (measures).</a:t>
            </a:r>
          </a:p>
          <a:p>
            <a:pPr algn="just">
              <a:lnSpc>
                <a:spcPct val="150000"/>
              </a:lnSpc>
            </a:pPr>
            <a:r>
              <a:rPr lang="en-US" cap="none" dirty="0">
                <a:latin typeface="Poppins" panose="00000500000000000000" pitchFamily="2" charset="0"/>
                <a:cs typeface="Poppins" panose="00000500000000000000" pitchFamily="2" charset="0"/>
              </a:rPr>
              <a:t>Each dimension in a data cube has an associated dimension table that provides detailed descriptions of that dimension.</a:t>
            </a:r>
          </a:p>
          <a:p>
            <a:pPr algn="just">
              <a:lnSpc>
                <a:spcPct val="150000"/>
              </a:lnSpc>
            </a:pPr>
            <a:r>
              <a:rPr lang="en-US" cap="none" dirty="0">
                <a:latin typeface="Poppins" panose="00000500000000000000" pitchFamily="2" charset="0"/>
                <a:cs typeface="Poppins" panose="00000500000000000000" pitchFamily="2" charset="0"/>
              </a:rPr>
              <a:t>Each fact has a corresponding fact table that contains numerical measures or metrics associated with that fact (e.g. Sales data).</a:t>
            </a:r>
          </a:p>
        </p:txBody>
      </p:sp>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Cube</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25150842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29184" y="1074439"/>
            <a:ext cx="11644009" cy="165730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just">
              <a:lnSpc>
                <a:spcPct val="150000"/>
              </a:lnSpc>
            </a:pPr>
            <a:r>
              <a:rPr lang="en-US" cap="none" dirty="0">
                <a:latin typeface="Poppins" panose="00000500000000000000" pitchFamily="2" charset="0"/>
                <a:cs typeface="Poppins" panose="00000500000000000000" pitchFamily="2" charset="0"/>
              </a:rPr>
              <a:t>It facilitates quick and easy analysis using online analytical processing (OLAP) tools by storing precomputed data.</a:t>
            </a:r>
          </a:p>
          <a:p>
            <a:pPr algn="just">
              <a:lnSpc>
                <a:spcPct val="150000"/>
              </a:lnSpc>
            </a:pPr>
            <a:r>
              <a:rPr lang="en-US" cap="none" dirty="0">
                <a:latin typeface="Poppins" panose="00000500000000000000" pitchFamily="2" charset="0"/>
                <a:cs typeface="Poppins" panose="00000500000000000000" pitchFamily="2" charset="0"/>
              </a:rPr>
              <a:t>It helps analysts analyze and extract data efficiently by providing a structured view of information across multiple dimensions.</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10"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Cube</a:t>
            </a:r>
          </a:p>
        </p:txBody>
      </p:sp>
      <p:sp>
        <p:nvSpPr>
          <p:cNvPr id="11" name="Subtitle 2">
            <a:extLst>
              <a:ext uri="{FF2B5EF4-FFF2-40B4-BE49-F238E27FC236}">
                <a16:creationId xmlns:a16="http://schemas.microsoft.com/office/drawing/2014/main" id="{0C8E13E9-9BB1-D984-3AF6-005F16EEBEA1}"/>
              </a:ext>
            </a:extLst>
          </p:cNvPr>
          <p:cNvSpPr txBox="1">
            <a:spLocks/>
          </p:cNvSpPr>
          <p:nvPr/>
        </p:nvSpPr>
        <p:spPr>
          <a:xfrm>
            <a:off x="8107001" y="5243361"/>
            <a:ext cx="998676" cy="328458"/>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500" b="1" cap="none" dirty="0">
                <a:latin typeface="Poppins" panose="00000500000000000000" pitchFamily="2" charset="0"/>
                <a:cs typeface="Poppins" panose="00000500000000000000" pitchFamily="2" charset="0"/>
              </a:rPr>
              <a:t>Items</a:t>
            </a:r>
            <a:endParaRPr lang="en-US" sz="1500" cap="none" dirty="0">
              <a:latin typeface="Poppins" panose="00000500000000000000" pitchFamily="2" charset="0"/>
              <a:cs typeface="Poppins" panose="00000500000000000000" pitchFamily="2" charset="0"/>
            </a:endParaRPr>
          </a:p>
        </p:txBody>
      </p:sp>
      <p:sp>
        <p:nvSpPr>
          <p:cNvPr id="12" name="Subtitle 2">
            <a:extLst>
              <a:ext uri="{FF2B5EF4-FFF2-40B4-BE49-F238E27FC236}">
                <a16:creationId xmlns:a16="http://schemas.microsoft.com/office/drawing/2014/main" id="{0C8E13E9-9BB1-D984-3AF6-005F16EEBEA1}"/>
              </a:ext>
            </a:extLst>
          </p:cNvPr>
          <p:cNvSpPr txBox="1">
            <a:spLocks/>
          </p:cNvSpPr>
          <p:nvPr/>
        </p:nvSpPr>
        <p:spPr>
          <a:xfrm rot="16200000">
            <a:off x="4716039" y="4115503"/>
            <a:ext cx="1116982" cy="38373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Time(Year)</a:t>
            </a:r>
            <a:endParaRPr lang="en-US" sz="1200" cap="none" dirty="0">
              <a:latin typeface="Poppins" panose="00000500000000000000" pitchFamily="2" charset="0"/>
              <a:cs typeface="Poppins" panose="00000500000000000000" pitchFamily="2" charset="0"/>
            </a:endParaRPr>
          </a:p>
        </p:txBody>
      </p:sp>
      <p:sp>
        <p:nvSpPr>
          <p:cNvPr id="13" name="Subtitle 2">
            <a:extLst>
              <a:ext uri="{FF2B5EF4-FFF2-40B4-BE49-F238E27FC236}">
                <a16:creationId xmlns:a16="http://schemas.microsoft.com/office/drawing/2014/main" id="{0C8E13E9-9BB1-D984-3AF6-005F16EEBEA1}"/>
              </a:ext>
            </a:extLst>
          </p:cNvPr>
          <p:cNvSpPr txBox="1">
            <a:spLocks/>
          </p:cNvSpPr>
          <p:nvPr/>
        </p:nvSpPr>
        <p:spPr>
          <a:xfrm>
            <a:off x="5469454" y="3746942"/>
            <a:ext cx="984390" cy="42700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2022</a:t>
            </a:r>
            <a:endParaRPr lang="en-US" sz="1200" cap="none" dirty="0">
              <a:latin typeface="Poppins" panose="00000500000000000000" pitchFamily="2" charset="0"/>
              <a:cs typeface="Poppins" panose="00000500000000000000" pitchFamily="2" charset="0"/>
            </a:endParaRPr>
          </a:p>
        </p:txBody>
      </p:sp>
      <p:sp>
        <p:nvSpPr>
          <p:cNvPr id="14" name="Subtitle 2">
            <a:extLst>
              <a:ext uri="{FF2B5EF4-FFF2-40B4-BE49-F238E27FC236}">
                <a16:creationId xmlns:a16="http://schemas.microsoft.com/office/drawing/2014/main" id="{0C8E13E9-9BB1-D984-3AF6-005F16EEBEA1}"/>
              </a:ext>
            </a:extLst>
          </p:cNvPr>
          <p:cNvSpPr txBox="1">
            <a:spLocks/>
          </p:cNvSpPr>
          <p:nvPr/>
        </p:nvSpPr>
        <p:spPr>
          <a:xfrm>
            <a:off x="5490913" y="4162685"/>
            <a:ext cx="855217" cy="42700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2023</a:t>
            </a:r>
            <a:endParaRPr lang="en-US" sz="1200" cap="none" dirty="0">
              <a:latin typeface="Poppins" panose="00000500000000000000" pitchFamily="2" charset="0"/>
              <a:cs typeface="Poppins" panose="00000500000000000000" pitchFamily="2" charset="0"/>
            </a:endParaRPr>
          </a:p>
        </p:txBody>
      </p:sp>
      <p:sp>
        <p:nvSpPr>
          <p:cNvPr id="15" name="Subtitle 2">
            <a:extLst>
              <a:ext uri="{FF2B5EF4-FFF2-40B4-BE49-F238E27FC236}">
                <a16:creationId xmlns:a16="http://schemas.microsoft.com/office/drawing/2014/main" id="{0C8E13E9-9BB1-D984-3AF6-005F16EEBEA1}"/>
              </a:ext>
            </a:extLst>
          </p:cNvPr>
          <p:cNvSpPr txBox="1">
            <a:spLocks/>
          </p:cNvSpPr>
          <p:nvPr/>
        </p:nvSpPr>
        <p:spPr>
          <a:xfrm>
            <a:off x="5483016" y="4664365"/>
            <a:ext cx="816653" cy="42700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2024</a:t>
            </a:r>
            <a:endParaRPr lang="en-US" sz="1200" cap="none" dirty="0">
              <a:latin typeface="Poppins" panose="00000500000000000000" pitchFamily="2" charset="0"/>
              <a:cs typeface="Poppins" panose="00000500000000000000" pitchFamily="2" charset="0"/>
            </a:endParaRPr>
          </a:p>
        </p:txBody>
      </p:sp>
      <p:sp>
        <p:nvSpPr>
          <p:cNvPr id="16" name="Subtitle 2">
            <a:extLst>
              <a:ext uri="{FF2B5EF4-FFF2-40B4-BE49-F238E27FC236}">
                <a16:creationId xmlns:a16="http://schemas.microsoft.com/office/drawing/2014/main" id="{0C8E13E9-9BB1-D984-3AF6-005F16EEBEA1}"/>
              </a:ext>
            </a:extLst>
          </p:cNvPr>
          <p:cNvSpPr txBox="1">
            <a:spLocks/>
          </p:cNvSpPr>
          <p:nvPr/>
        </p:nvSpPr>
        <p:spPr>
          <a:xfrm>
            <a:off x="8775104" y="5032749"/>
            <a:ext cx="639872" cy="344929"/>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Rice</a:t>
            </a:r>
            <a:endParaRPr lang="en-US" sz="1200" cap="none" dirty="0">
              <a:latin typeface="Poppins" panose="00000500000000000000" pitchFamily="2" charset="0"/>
              <a:cs typeface="Poppins" panose="00000500000000000000" pitchFamily="2" charset="0"/>
            </a:endParaRPr>
          </a:p>
        </p:txBody>
      </p:sp>
      <p:sp>
        <p:nvSpPr>
          <p:cNvPr id="17" name="Subtitle 2">
            <a:extLst>
              <a:ext uri="{FF2B5EF4-FFF2-40B4-BE49-F238E27FC236}">
                <a16:creationId xmlns:a16="http://schemas.microsoft.com/office/drawing/2014/main" id="{0C8E13E9-9BB1-D984-3AF6-005F16EEBEA1}"/>
              </a:ext>
            </a:extLst>
          </p:cNvPr>
          <p:cNvSpPr txBox="1">
            <a:spLocks/>
          </p:cNvSpPr>
          <p:nvPr/>
        </p:nvSpPr>
        <p:spPr>
          <a:xfrm>
            <a:off x="7380143" y="5104465"/>
            <a:ext cx="706803" cy="3386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Sugar</a:t>
            </a:r>
            <a:endParaRPr lang="en-US" sz="1200" cap="none" dirty="0">
              <a:latin typeface="Poppins" panose="00000500000000000000" pitchFamily="2" charset="0"/>
              <a:cs typeface="Poppins" panose="00000500000000000000" pitchFamily="2" charset="0"/>
            </a:endParaRPr>
          </a:p>
        </p:txBody>
      </p:sp>
      <p:sp>
        <p:nvSpPr>
          <p:cNvPr id="18" name="Subtitle 2">
            <a:extLst>
              <a:ext uri="{FF2B5EF4-FFF2-40B4-BE49-F238E27FC236}">
                <a16:creationId xmlns:a16="http://schemas.microsoft.com/office/drawing/2014/main" id="{0C8E13E9-9BB1-D984-3AF6-005F16EEBEA1}"/>
              </a:ext>
            </a:extLst>
          </p:cNvPr>
          <p:cNvSpPr txBox="1">
            <a:spLocks/>
          </p:cNvSpPr>
          <p:nvPr/>
        </p:nvSpPr>
        <p:spPr>
          <a:xfrm>
            <a:off x="6070044" y="5067206"/>
            <a:ext cx="1080987" cy="35262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Cooking Oil</a:t>
            </a:r>
            <a:endParaRPr lang="en-US" sz="1200" cap="none" dirty="0">
              <a:latin typeface="Poppins" panose="00000500000000000000" pitchFamily="2" charset="0"/>
              <a:cs typeface="Poppins" panose="00000500000000000000" pitchFamily="2" charset="0"/>
            </a:endParaRPr>
          </a:p>
        </p:txBody>
      </p:sp>
      <p:sp>
        <p:nvSpPr>
          <p:cNvPr id="19" name="Subtitle 2">
            <a:extLst>
              <a:ext uri="{FF2B5EF4-FFF2-40B4-BE49-F238E27FC236}">
                <a16:creationId xmlns:a16="http://schemas.microsoft.com/office/drawing/2014/main" id="{0C8E13E9-9BB1-D984-3AF6-005F16EEBEA1}"/>
              </a:ext>
            </a:extLst>
          </p:cNvPr>
          <p:cNvSpPr txBox="1">
            <a:spLocks/>
          </p:cNvSpPr>
          <p:nvPr/>
        </p:nvSpPr>
        <p:spPr>
          <a:xfrm>
            <a:off x="5694685" y="2792608"/>
            <a:ext cx="1206874" cy="40949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Kampala</a:t>
            </a:r>
            <a:endParaRPr lang="en-US" sz="1200" cap="none" dirty="0">
              <a:latin typeface="Poppins" panose="00000500000000000000" pitchFamily="2" charset="0"/>
              <a:cs typeface="Poppins" panose="00000500000000000000" pitchFamily="2" charset="0"/>
            </a:endParaRPr>
          </a:p>
        </p:txBody>
      </p:sp>
      <p:sp>
        <p:nvSpPr>
          <p:cNvPr id="20" name="Subtitle 2">
            <a:extLst>
              <a:ext uri="{FF2B5EF4-FFF2-40B4-BE49-F238E27FC236}">
                <a16:creationId xmlns:a16="http://schemas.microsoft.com/office/drawing/2014/main" id="{0C8E13E9-9BB1-D984-3AF6-005F16EEBEA1}"/>
              </a:ext>
            </a:extLst>
          </p:cNvPr>
          <p:cNvSpPr txBox="1">
            <a:spLocks/>
          </p:cNvSpPr>
          <p:nvPr/>
        </p:nvSpPr>
        <p:spPr>
          <a:xfrm>
            <a:off x="5434675" y="3060782"/>
            <a:ext cx="1206874" cy="40949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Entebbe</a:t>
            </a:r>
            <a:endParaRPr lang="en-US" sz="1200" cap="none" dirty="0">
              <a:latin typeface="Poppins" panose="00000500000000000000" pitchFamily="2" charset="0"/>
              <a:cs typeface="Poppins" panose="00000500000000000000" pitchFamily="2" charset="0"/>
            </a:endParaRPr>
          </a:p>
        </p:txBody>
      </p:sp>
      <p:sp>
        <p:nvSpPr>
          <p:cNvPr id="21" name="Subtitle 2">
            <a:extLst>
              <a:ext uri="{FF2B5EF4-FFF2-40B4-BE49-F238E27FC236}">
                <a16:creationId xmlns:a16="http://schemas.microsoft.com/office/drawing/2014/main" id="{0C8E13E9-9BB1-D984-3AF6-005F16EEBEA1}"/>
              </a:ext>
            </a:extLst>
          </p:cNvPr>
          <p:cNvSpPr txBox="1">
            <a:spLocks/>
          </p:cNvSpPr>
          <p:nvPr/>
        </p:nvSpPr>
        <p:spPr>
          <a:xfrm>
            <a:off x="5130359" y="3290827"/>
            <a:ext cx="950299" cy="40949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err="1">
                <a:latin typeface="Poppins" panose="00000500000000000000" pitchFamily="2" charset="0"/>
                <a:cs typeface="Poppins" panose="00000500000000000000" pitchFamily="2" charset="0"/>
              </a:rPr>
              <a:t>Mbarara</a:t>
            </a:r>
            <a:endParaRPr lang="en-US" sz="1200" cap="none" dirty="0">
              <a:latin typeface="Poppins" panose="00000500000000000000" pitchFamily="2" charset="0"/>
              <a:cs typeface="Poppins" panose="00000500000000000000" pitchFamily="2" charset="0"/>
            </a:endParaRPr>
          </a:p>
        </p:txBody>
      </p:sp>
      <p:grpSp>
        <p:nvGrpSpPr>
          <p:cNvPr id="22" name="Group 21"/>
          <p:cNvGrpSpPr/>
          <p:nvPr/>
        </p:nvGrpSpPr>
        <p:grpSpPr>
          <a:xfrm>
            <a:off x="6463022" y="2940450"/>
            <a:ext cx="3972771" cy="1702221"/>
            <a:chOff x="3507521" y="1503339"/>
            <a:chExt cx="4859915" cy="2244222"/>
          </a:xfrm>
        </p:grpSpPr>
        <p:sp>
          <p:nvSpPr>
            <p:cNvPr id="23" name="Cube 22"/>
            <p:cNvSpPr/>
            <p:nvPr/>
          </p:nvSpPr>
          <p:spPr>
            <a:xfrm>
              <a:off x="3507521" y="2827587"/>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24" name="Cube 23"/>
            <p:cNvSpPr/>
            <p:nvPr/>
          </p:nvSpPr>
          <p:spPr>
            <a:xfrm>
              <a:off x="3507521" y="2143728"/>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25" name="Cube 24"/>
            <p:cNvSpPr/>
            <p:nvPr/>
          </p:nvSpPr>
          <p:spPr>
            <a:xfrm>
              <a:off x="3507521" y="1518066"/>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26" name="Cube 25"/>
            <p:cNvSpPr/>
            <p:nvPr/>
          </p:nvSpPr>
          <p:spPr>
            <a:xfrm>
              <a:off x="5036718" y="2823009"/>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27" name="Cube 26"/>
            <p:cNvSpPr/>
            <p:nvPr/>
          </p:nvSpPr>
          <p:spPr>
            <a:xfrm>
              <a:off x="5036718" y="2139150"/>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28" name="Cube 27"/>
            <p:cNvSpPr/>
            <p:nvPr/>
          </p:nvSpPr>
          <p:spPr>
            <a:xfrm>
              <a:off x="5036718" y="1518066"/>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29" name="Cube 28"/>
            <p:cNvSpPr/>
            <p:nvPr/>
          </p:nvSpPr>
          <p:spPr>
            <a:xfrm>
              <a:off x="6565916" y="2829889"/>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30" name="Cube 29"/>
            <p:cNvSpPr/>
            <p:nvPr/>
          </p:nvSpPr>
          <p:spPr>
            <a:xfrm>
              <a:off x="6565916" y="2155555"/>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31" name="Cube 30"/>
            <p:cNvSpPr/>
            <p:nvPr/>
          </p:nvSpPr>
          <p:spPr>
            <a:xfrm>
              <a:off x="6565916" y="1503339"/>
              <a:ext cx="1801520" cy="917672"/>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grpSp>
      <p:grpSp>
        <p:nvGrpSpPr>
          <p:cNvPr id="32" name="Group 31"/>
          <p:cNvGrpSpPr/>
          <p:nvPr/>
        </p:nvGrpSpPr>
        <p:grpSpPr>
          <a:xfrm>
            <a:off x="6231255" y="3179989"/>
            <a:ext cx="3972771" cy="1703561"/>
            <a:chOff x="252199" y="1834213"/>
            <a:chExt cx="4859915" cy="2245988"/>
          </a:xfrm>
        </p:grpSpPr>
        <p:sp>
          <p:nvSpPr>
            <p:cNvPr id="33" name="Cube 32"/>
            <p:cNvSpPr/>
            <p:nvPr/>
          </p:nvSpPr>
          <p:spPr>
            <a:xfrm>
              <a:off x="252199" y="3159499"/>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34" name="Cube 33"/>
            <p:cNvSpPr/>
            <p:nvPr/>
          </p:nvSpPr>
          <p:spPr>
            <a:xfrm>
              <a:off x="252199" y="2475104"/>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35" name="Cube 34"/>
            <p:cNvSpPr/>
            <p:nvPr/>
          </p:nvSpPr>
          <p:spPr>
            <a:xfrm>
              <a:off x="252199" y="1848952"/>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Poppins" panose="00000500000000000000" pitchFamily="2" charset="0"/>
                <a:cs typeface="Poppins" panose="00000500000000000000" pitchFamily="2" charset="0"/>
              </a:endParaRPr>
            </a:p>
          </p:txBody>
        </p:sp>
        <p:sp>
          <p:nvSpPr>
            <p:cNvPr id="36" name="Cube 35"/>
            <p:cNvSpPr/>
            <p:nvPr/>
          </p:nvSpPr>
          <p:spPr>
            <a:xfrm>
              <a:off x="1781396" y="3154918"/>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37" name="Cube 36"/>
            <p:cNvSpPr/>
            <p:nvPr/>
          </p:nvSpPr>
          <p:spPr>
            <a:xfrm>
              <a:off x="1781396" y="2470522"/>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38" name="Cube 37"/>
            <p:cNvSpPr/>
            <p:nvPr/>
          </p:nvSpPr>
          <p:spPr>
            <a:xfrm>
              <a:off x="1781396" y="1848952"/>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39" name="Cube 38"/>
            <p:cNvSpPr/>
            <p:nvPr/>
          </p:nvSpPr>
          <p:spPr>
            <a:xfrm>
              <a:off x="3310594" y="3161810"/>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40" name="Cube 39"/>
            <p:cNvSpPr/>
            <p:nvPr/>
          </p:nvSpPr>
          <p:spPr>
            <a:xfrm>
              <a:off x="3310594" y="2486940"/>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41" name="Cube 40"/>
            <p:cNvSpPr/>
            <p:nvPr/>
          </p:nvSpPr>
          <p:spPr>
            <a:xfrm>
              <a:off x="3310594" y="1834213"/>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grpSp>
      <p:grpSp>
        <p:nvGrpSpPr>
          <p:cNvPr id="42" name="Group 41"/>
          <p:cNvGrpSpPr/>
          <p:nvPr/>
        </p:nvGrpSpPr>
        <p:grpSpPr>
          <a:xfrm>
            <a:off x="5993820" y="3421035"/>
            <a:ext cx="3972771" cy="1721798"/>
            <a:chOff x="1053197" y="2086085"/>
            <a:chExt cx="4859915" cy="2270032"/>
          </a:xfrm>
        </p:grpSpPr>
        <p:sp>
          <p:nvSpPr>
            <p:cNvPr id="43" name="Cube 42"/>
            <p:cNvSpPr/>
            <p:nvPr/>
          </p:nvSpPr>
          <p:spPr>
            <a:xfrm>
              <a:off x="1053197" y="3420681"/>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150</a:t>
              </a:r>
            </a:p>
          </p:txBody>
        </p:sp>
        <p:sp>
          <p:nvSpPr>
            <p:cNvPr id="44" name="Cube 43"/>
            <p:cNvSpPr/>
            <p:nvPr/>
          </p:nvSpPr>
          <p:spPr>
            <a:xfrm>
              <a:off x="1053197" y="2726559"/>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250</a:t>
              </a:r>
            </a:p>
          </p:txBody>
        </p:sp>
        <p:sp>
          <p:nvSpPr>
            <p:cNvPr id="45" name="Cube 44"/>
            <p:cNvSpPr/>
            <p:nvPr/>
          </p:nvSpPr>
          <p:spPr>
            <a:xfrm>
              <a:off x="1053197" y="2091508"/>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400</a:t>
              </a:r>
            </a:p>
          </p:txBody>
        </p:sp>
        <p:sp>
          <p:nvSpPr>
            <p:cNvPr id="46" name="Cube 45"/>
            <p:cNvSpPr/>
            <p:nvPr/>
          </p:nvSpPr>
          <p:spPr>
            <a:xfrm>
              <a:off x="2562064" y="3424674"/>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200</a:t>
              </a:r>
            </a:p>
          </p:txBody>
        </p:sp>
        <p:sp>
          <p:nvSpPr>
            <p:cNvPr id="47" name="Cube 46"/>
            <p:cNvSpPr/>
            <p:nvPr/>
          </p:nvSpPr>
          <p:spPr>
            <a:xfrm>
              <a:off x="2582394" y="2721912"/>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300</a:t>
              </a:r>
            </a:p>
          </p:txBody>
        </p:sp>
        <p:sp>
          <p:nvSpPr>
            <p:cNvPr id="48" name="Cube 47"/>
            <p:cNvSpPr/>
            <p:nvPr/>
          </p:nvSpPr>
          <p:spPr>
            <a:xfrm>
              <a:off x="2582394" y="2091508"/>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500</a:t>
              </a:r>
            </a:p>
          </p:txBody>
        </p:sp>
        <p:sp>
          <p:nvSpPr>
            <p:cNvPr id="49" name="Cube 48"/>
            <p:cNvSpPr/>
            <p:nvPr/>
          </p:nvSpPr>
          <p:spPr>
            <a:xfrm>
              <a:off x="4111592" y="3423161"/>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250</a:t>
              </a:r>
            </a:p>
          </p:txBody>
        </p:sp>
        <p:sp>
          <p:nvSpPr>
            <p:cNvPr id="50" name="Cube 49"/>
            <p:cNvSpPr/>
            <p:nvPr/>
          </p:nvSpPr>
          <p:spPr>
            <a:xfrm>
              <a:off x="4111592" y="2738564"/>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600</a:t>
              </a:r>
            </a:p>
          </p:txBody>
        </p:sp>
        <p:sp>
          <p:nvSpPr>
            <p:cNvPr id="51" name="Cube 50"/>
            <p:cNvSpPr/>
            <p:nvPr/>
          </p:nvSpPr>
          <p:spPr>
            <a:xfrm>
              <a:off x="4111592" y="2086085"/>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400</a:t>
              </a:r>
            </a:p>
          </p:txBody>
        </p:sp>
      </p:grpSp>
    </p:spTree>
    <p:extLst>
      <p:ext uri="{BB962C8B-B14F-4D97-AF65-F5344CB8AC3E}">
        <p14:creationId xmlns:p14="http://schemas.microsoft.com/office/powerpoint/2010/main" val="40616802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58366" y="1074439"/>
            <a:ext cx="11585643"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Relational data cube</a:t>
            </a:r>
          </a:p>
          <a:p>
            <a:pPr marL="0" indent="0">
              <a:lnSpc>
                <a:spcPct val="150000"/>
              </a:lnSpc>
              <a:buNone/>
            </a:pPr>
            <a:r>
              <a:rPr lang="en-US" cap="none" dirty="0">
                <a:latin typeface="Poppins" panose="00000500000000000000" pitchFamily="2" charset="0"/>
                <a:cs typeface="Poppins" panose="00000500000000000000" pitchFamily="2" charset="0"/>
              </a:rPr>
              <a:t>A data cube that is implemented using relational database systems.</a:t>
            </a:r>
          </a:p>
          <a:p>
            <a:pPr marL="0" indent="0">
              <a:lnSpc>
                <a:spcPct val="150000"/>
              </a:lnSpc>
              <a:buNone/>
            </a:pPr>
            <a:r>
              <a:rPr lang="en-US" cap="none" dirty="0">
                <a:latin typeface="Poppins" panose="00000500000000000000" pitchFamily="2" charset="0"/>
                <a:cs typeface="Poppins" panose="00000500000000000000" pitchFamily="2" charset="0"/>
              </a:rPr>
              <a:t>It uses tables to represent dimensions and facts. This kind of data cube supports SQL queries for data retrieval.</a:t>
            </a:r>
          </a:p>
          <a:p>
            <a:pPr>
              <a:lnSpc>
                <a:spcPct val="150000"/>
              </a:lnSpc>
            </a:pPr>
            <a:r>
              <a:rPr lang="en-US" b="1" cap="none" dirty="0">
                <a:latin typeface="Poppins" panose="00000500000000000000" pitchFamily="2" charset="0"/>
                <a:cs typeface="Poppins" panose="00000500000000000000" pitchFamily="2" charset="0"/>
              </a:rPr>
              <a:t>Multidimensional data cube</a:t>
            </a:r>
          </a:p>
          <a:p>
            <a:pPr marL="0" indent="0">
              <a:lnSpc>
                <a:spcPct val="150000"/>
              </a:lnSpc>
              <a:buNone/>
            </a:pPr>
            <a:r>
              <a:rPr lang="en-US" cap="none" dirty="0">
                <a:latin typeface="Poppins" panose="00000500000000000000" pitchFamily="2" charset="0"/>
                <a:cs typeface="Poppins" panose="00000500000000000000" pitchFamily="2" charset="0"/>
              </a:rPr>
              <a:t>A data cube that organizes data in a multidimensional array format.</a:t>
            </a:r>
          </a:p>
          <a:p>
            <a:pPr marL="0" indent="0">
              <a:lnSpc>
                <a:spcPct val="150000"/>
              </a:lnSpc>
              <a:buNone/>
            </a:pPr>
            <a:r>
              <a:rPr lang="en-US" sz="2000" cap="none" dirty="0">
                <a:latin typeface="Poppins" panose="00000500000000000000" pitchFamily="2" charset="0"/>
                <a:cs typeface="Poppins" panose="00000500000000000000" pitchFamily="2" charset="0"/>
              </a:rPr>
              <a:t>Each dimension is represented as an axis in the cube.</a:t>
            </a:r>
          </a:p>
          <a:p>
            <a:pPr marL="0" indent="0">
              <a:lnSpc>
                <a:spcPct val="150000"/>
              </a:lnSpc>
              <a:buNone/>
            </a:pPr>
            <a:r>
              <a:rPr lang="en-US" cap="none" dirty="0">
                <a:latin typeface="Poppins" panose="00000500000000000000" pitchFamily="2" charset="0"/>
                <a:cs typeface="Poppins" panose="00000500000000000000" pitchFamily="2" charset="0"/>
              </a:rPr>
              <a:t>It a</a:t>
            </a:r>
            <a:r>
              <a:rPr lang="en-US" sz="2000" cap="none" dirty="0">
                <a:latin typeface="Poppins" panose="00000500000000000000" pitchFamily="2" charset="0"/>
                <a:cs typeface="Poppins" panose="00000500000000000000" pitchFamily="2" charset="0"/>
              </a:rPr>
              <a:t>llow direct access to data points using coordinates (e.g. (Time, product, region)).</a:t>
            </a:r>
          </a:p>
        </p:txBody>
      </p:sp>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 Cube</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2502791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58366" y="1074439"/>
            <a:ext cx="11585643"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0"/>
              </a:spcBef>
              <a:spcAft>
                <a:spcPts val="800"/>
              </a:spcAft>
            </a:pPr>
            <a:r>
              <a:rPr lang="en-US" cap="none" dirty="0">
                <a:latin typeface="Poppins" panose="00000500000000000000" pitchFamily="2" charset="0"/>
                <a:cs typeface="Poppins" panose="00000500000000000000" pitchFamily="2" charset="0"/>
              </a:rPr>
              <a:t>Data cube operations are essential for analyzing multidimensional data in data warehousing and OLAP (online analytical processing). These operations allow users to explore, summarize, and manipulate data cubes effectively.</a:t>
            </a:r>
          </a:p>
          <a:p>
            <a:pPr>
              <a:lnSpc>
                <a:spcPct val="150000"/>
              </a:lnSpc>
              <a:spcBef>
                <a:spcPts val="0"/>
              </a:spcBef>
              <a:spcAft>
                <a:spcPts val="800"/>
              </a:spcAft>
            </a:pPr>
            <a:r>
              <a:rPr lang="en-US" sz="2000" b="1" i="0" cap="none" dirty="0">
                <a:solidFill>
                  <a:srgbClr val="262626"/>
                </a:solidFill>
                <a:effectLst/>
                <a:latin typeface="Poppins" panose="00000500000000000000" pitchFamily="2" charset="0"/>
                <a:cs typeface="Poppins" panose="00000500000000000000" pitchFamily="2" charset="0"/>
              </a:rPr>
              <a:t>Roll up</a:t>
            </a:r>
          </a:p>
          <a:p>
            <a:pPr marL="0" indent="0">
              <a:lnSpc>
                <a:spcPct val="150000"/>
              </a:lnSpc>
              <a:spcBef>
                <a:spcPts val="0"/>
              </a:spcBef>
              <a:spcAft>
                <a:spcPts val="800"/>
              </a:spcAft>
              <a:buNone/>
            </a:pPr>
            <a:r>
              <a:rPr lang="en-US" cap="none" dirty="0">
                <a:latin typeface="Poppins" panose="00000500000000000000" pitchFamily="2" charset="0"/>
                <a:cs typeface="Poppins" panose="00000500000000000000" pitchFamily="2" charset="0"/>
              </a:rPr>
              <a:t>The roll-up operation reduces the detail of the data by aggregating it along a dimension, effectively moving up the hierarchy.</a:t>
            </a:r>
          </a:p>
          <a:p>
            <a:pPr marL="0" indent="0">
              <a:lnSpc>
                <a:spcPct val="150000"/>
              </a:lnSpc>
              <a:spcBef>
                <a:spcPts val="0"/>
              </a:spcBef>
              <a:spcAft>
                <a:spcPts val="800"/>
              </a:spcAft>
              <a:buNone/>
            </a:pPr>
            <a:r>
              <a:rPr lang="en-US" cap="none" dirty="0">
                <a:latin typeface="Poppins" panose="00000500000000000000" pitchFamily="2" charset="0"/>
                <a:cs typeface="Poppins" panose="00000500000000000000" pitchFamily="2" charset="0"/>
              </a:rPr>
              <a:t>It can perform dimension reduction by collapsing lower-level data into higher-level data</a:t>
            </a:r>
          </a:p>
          <a:p>
            <a:pPr marL="0" indent="0">
              <a:lnSpc>
                <a:spcPct val="150000"/>
              </a:lnSpc>
              <a:spcBef>
                <a:spcPts val="0"/>
              </a:spcBef>
              <a:spcAft>
                <a:spcPts val="800"/>
              </a:spcAft>
              <a:buNone/>
            </a:pPr>
            <a:r>
              <a:rPr lang="en-US" cap="none" dirty="0">
                <a:latin typeface="Poppins" panose="00000500000000000000" pitchFamily="2" charset="0"/>
                <a:cs typeface="Poppins" panose="00000500000000000000" pitchFamily="2" charset="0"/>
              </a:rPr>
              <a:t>For example, rolling up monthly sales data to show total sales per quarter</a:t>
            </a:r>
            <a:endParaRPr lang="en-US" sz="2000" b="0" i="0" cap="none" dirty="0">
              <a:solidFill>
                <a:srgbClr val="262626"/>
              </a:solidFill>
              <a:effectLst/>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Cube Operations</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932710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53501" y="897733"/>
            <a:ext cx="11585643" cy="469344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Slice</a:t>
            </a:r>
          </a:p>
          <a:p>
            <a:pPr>
              <a:lnSpc>
                <a:spcPct val="150000"/>
              </a:lnSpc>
            </a:pPr>
            <a:r>
              <a:rPr lang="en-US" cap="none" dirty="0">
                <a:latin typeface="Poppins" panose="00000500000000000000" pitchFamily="2" charset="0"/>
                <a:cs typeface="Poppins" panose="00000500000000000000" pitchFamily="2" charset="0"/>
              </a:rPr>
              <a:t>The slice operation selects a single dimension from a cube, effectively creating a new sub-cube. It’s used to focus on a specific value of one dimension while retaining all other dimensions. </a:t>
            </a:r>
            <a:r>
              <a:rPr lang="en-US" b="1" cap="none" dirty="0">
                <a:latin typeface="Poppins" panose="00000500000000000000" pitchFamily="2" charset="0"/>
                <a:cs typeface="Poppins" panose="00000500000000000000" pitchFamily="2" charset="0"/>
              </a:rPr>
              <a:t>For example</a:t>
            </a:r>
            <a:r>
              <a:rPr lang="en-US" cap="none" dirty="0">
                <a:latin typeface="Poppins" panose="00000500000000000000" pitchFamily="2" charset="0"/>
                <a:cs typeface="Poppins" panose="00000500000000000000" pitchFamily="2" charset="0"/>
              </a:rPr>
              <a:t> if you have a sales cube with dimensions (time, product, region), slicing on the "region" dimension to view sales data for a specific region (e.g. "North").</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10"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Cube Operations</a:t>
            </a:r>
          </a:p>
        </p:txBody>
      </p:sp>
      <p:graphicFrame>
        <p:nvGraphicFramePr>
          <p:cNvPr id="2" name="Table 1"/>
          <p:cNvGraphicFramePr>
            <a:graphicFrameLocks noGrp="1"/>
          </p:cNvGraphicFramePr>
          <p:nvPr>
            <p:extLst>
              <p:ext uri="{D42A27DB-BD31-4B8C-83A1-F6EECF244321}">
                <p14:modId xmlns:p14="http://schemas.microsoft.com/office/powerpoint/2010/main" val="117002490"/>
              </p:ext>
            </p:extLst>
          </p:nvPr>
        </p:nvGraphicFramePr>
        <p:xfrm>
          <a:off x="5248570" y="3797690"/>
          <a:ext cx="2663826" cy="741680"/>
        </p:xfrm>
        <a:graphic>
          <a:graphicData uri="http://schemas.openxmlformats.org/drawingml/2006/table">
            <a:tbl>
              <a:tblPr firstRow="1" bandRow="1">
                <a:tableStyleId>{5940675A-B579-460E-94D1-54222C63F5DA}</a:tableStyleId>
              </a:tblPr>
              <a:tblGrid>
                <a:gridCol w="887942">
                  <a:extLst>
                    <a:ext uri="{9D8B030D-6E8A-4147-A177-3AD203B41FA5}">
                      <a16:colId xmlns:a16="http://schemas.microsoft.com/office/drawing/2014/main" val="3397872251"/>
                    </a:ext>
                  </a:extLst>
                </a:gridCol>
                <a:gridCol w="887942">
                  <a:extLst>
                    <a:ext uri="{9D8B030D-6E8A-4147-A177-3AD203B41FA5}">
                      <a16:colId xmlns:a16="http://schemas.microsoft.com/office/drawing/2014/main" val="1428171952"/>
                    </a:ext>
                  </a:extLst>
                </a:gridCol>
                <a:gridCol w="887942">
                  <a:extLst>
                    <a:ext uri="{9D8B030D-6E8A-4147-A177-3AD203B41FA5}">
                      <a16:colId xmlns:a16="http://schemas.microsoft.com/office/drawing/2014/main" val="4149148675"/>
                    </a:ext>
                  </a:extLst>
                </a:gridCol>
              </a:tblGrid>
              <a:tr h="370840">
                <a:tc>
                  <a:txBody>
                    <a:bodyPr/>
                    <a:lstStyle/>
                    <a:p>
                      <a:endParaRPr lang="en-US" sz="1500" dirty="0">
                        <a:latin typeface="Poppins" panose="00000500000000000000" pitchFamily="2" charset="0"/>
                        <a:cs typeface="Poppins" panose="00000500000000000000" pitchFamily="2" charset="0"/>
                      </a:endParaRPr>
                    </a:p>
                  </a:txBody>
                  <a:tcPr/>
                </a:tc>
                <a:tc>
                  <a:txBody>
                    <a:bodyPr/>
                    <a:lstStyle/>
                    <a:p>
                      <a:endParaRPr lang="en-US" sz="1500">
                        <a:latin typeface="Poppins" panose="00000500000000000000" pitchFamily="2" charset="0"/>
                        <a:cs typeface="Poppins" panose="00000500000000000000" pitchFamily="2" charset="0"/>
                      </a:endParaRPr>
                    </a:p>
                  </a:txBody>
                  <a:tcPr/>
                </a:tc>
                <a:tc>
                  <a:txBody>
                    <a:bodyPr/>
                    <a:lstStyle/>
                    <a:p>
                      <a:endParaRPr lang="en-US" sz="150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528416541"/>
                  </a:ext>
                </a:extLst>
              </a:tr>
              <a:tr h="370840">
                <a:tc>
                  <a:txBody>
                    <a:bodyPr/>
                    <a:lstStyle/>
                    <a:p>
                      <a:r>
                        <a:rPr lang="en-US" sz="1500" dirty="0">
                          <a:latin typeface="Poppins" panose="00000500000000000000" pitchFamily="2" charset="0"/>
                          <a:cs typeface="Poppins" panose="00000500000000000000" pitchFamily="2" charset="0"/>
                        </a:rPr>
                        <a:t>400</a:t>
                      </a:r>
                    </a:p>
                  </a:txBody>
                  <a:tcPr/>
                </a:tc>
                <a:tc>
                  <a:txBody>
                    <a:bodyPr/>
                    <a:lstStyle/>
                    <a:p>
                      <a:r>
                        <a:rPr lang="en-US" sz="1500" dirty="0">
                          <a:latin typeface="Poppins" panose="00000500000000000000" pitchFamily="2" charset="0"/>
                          <a:cs typeface="Poppins" panose="00000500000000000000" pitchFamily="2" charset="0"/>
                        </a:rPr>
                        <a:t>500</a:t>
                      </a:r>
                    </a:p>
                  </a:txBody>
                  <a:tcPr/>
                </a:tc>
                <a:tc>
                  <a:txBody>
                    <a:bodyPr/>
                    <a:lstStyle/>
                    <a:p>
                      <a:r>
                        <a:rPr lang="en-US" sz="1500" dirty="0">
                          <a:latin typeface="Poppins" panose="00000500000000000000" pitchFamily="2" charset="0"/>
                          <a:cs typeface="Poppins" panose="00000500000000000000" pitchFamily="2" charset="0"/>
                        </a:rPr>
                        <a:t>400</a:t>
                      </a:r>
                    </a:p>
                  </a:txBody>
                  <a:tcPr/>
                </a:tc>
                <a:extLst>
                  <a:ext uri="{0D108BD9-81ED-4DB2-BD59-A6C34878D82A}">
                    <a16:rowId xmlns:a16="http://schemas.microsoft.com/office/drawing/2014/main" val="260902333"/>
                  </a:ext>
                </a:extLst>
              </a:tr>
            </a:tbl>
          </a:graphicData>
        </a:graphic>
      </p:graphicFrame>
      <p:sp>
        <p:nvSpPr>
          <p:cNvPr id="11" name="Subtitle 2">
            <a:extLst>
              <a:ext uri="{FF2B5EF4-FFF2-40B4-BE49-F238E27FC236}">
                <a16:creationId xmlns:a16="http://schemas.microsoft.com/office/drawing/2014/main" id="{0C8E13E9-9BB1-D984-3AF6-005F16EEBEA1}"/>
              </a:ext>
            </a:extLst>
          </p:cNvPr>
          <p:cNvSpPr txBox="1">
            <a:spLocks/>
          </p:cNvSpPr>
          <p:nvPr/>
        </p:nvSpPr>
        <p:spPr>
          <a:xfrm>
            <a:off x="4298271" y="3797689"/>
            <a:ext cx="1206874" cy="40949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Entebbe</a:t>
            </a:r>
            <a:endParaRPr lang="en-US" sz="1200" cap="none" dirty="0">
              <a:latin typeface="Poppins" panose="00000500000000000000" pitchFamily="2" charset="0"/>
              <a:cs typeface="Poppins" panose="00000500000000000000" pitchFamily="2" charset="0"/>
            </a:endParaRPr>
          </a:p>
        </p:txBody>
      </p:sp>
      <p:sp>
        <p:nvSpPr>
          <p:cNvPr id="12" name="Subtitle 2">
            <a:extLst>
              <a:ext uri="{FF2B5EF4-FFF2-40B4-BE49-F238E27FC236}">
                <a16:creationId xmlns:a16="http://schemas.microsoft.com/office/drawing/2014/main" id="{0C8E13E9-9BB1-D984-3AF6-005F16EEBEA1}"/>
              </a:ext>
            </a:extLst>
          </p:cNvPr>
          <p:cNvSpPr txBox="1">
            <a:spLocks/>
          </p:cNvSpPr>
          <p:nvPr/>
        </p:nvSpPr>
        <p:spPr>
          <a:xfrm>
            <a:off x="4298271" y="4168530"/>
            <a:ext cx="950299" cy="40949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err="1">
                <a:latin typeface="Poppins" panose="00000500000000000000" pitchFamily="2" charset="0"/>
                <a:cs typeface="Poppins" panose="00000500000000000000" pitchFamily="2" charset="0"/>
              </a:rPr>
              <a:t>Mbarara</a:t>
            </a:r>
            <a:endParaRPr lang="en-US" sz="1200" cap="none" dirty="0">
              <a:latin typeface="Poppins" panose="00000500000000000000" pitchFamily="2" charset="0"/>
              <a:cs typeface="Poppins" panose="00000500000000000000" pitchFamily="2" charset="0"/>
            </a:endParaRPr>
          </a:p>
        </p:txBody>
      </p:sp>
      <p:sp>
        <p:nvSpPr>
          <p:cNvPr id="13" name="Subtitle 2">
            <a:extLst>
              <a:ext uri="{FF2B5EF4-FFF2-40B4-BE49-F238E27FC236}">
                <a16:creationId xmlns:a16="http://schemas.microsoft.com/office/drawing/2014/main" id="{0C8E13E9-9BB1-D984-3AF6-005F16EEBEA1}"/>
              </a:ext>
            </a:extLst>
          </p:cNvPr>
          <p:cNvSpPr txBox="1">
            <a:spLocks/>
          </p:cNvSpPr>
          <p:nvPr/>
        </p:nvSpPr>
        <p:spPr>
          <a:xfrm>
            <a:off x="7323304" y="4449986"/>
            <a:ext cx="639872" cy="344929"/>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Rice</a:t>
            </a:r>
            <a:endParaRPr lang="en-US" sz="1200" cap="none" dirty="0">
              <a:latin typeface="Poppins" panose="00000500000000000000" pitchFamily="2" charset="0"/>
              <a:cs typeface="Poppins" panose="00000500000000000000" pitchFamily="2" charset="0"/>
            </a:endParaRPr>
          </a:p>
        </p:txBody>
      </p:sp>
      <p:sp>
        <p:nvSpPr>
          <p:cNvPr id="14" name="Subtitle 2">
            <a:extLst>
              <a:ext uri="{FF2B5EF4-FFF2-40B4-BE49-F238E27FC236}">
                <a16:creationId xmlns:a16="http://schemas.microsoft.com/office/drawing/2014/main" id="{0C8E13E9-9BB1-D984-3AF6-005F16EEBEA1}"/>
              </a:ext>
            </a:extLst>
          </p:cNvPr>
          <p:cNvSpPr txBox="1">
            <a:spLocks/>
          </p:cNvSpPr>
          <p:nvPr/>
        </p:nvSpPr>
        <p:spPr>
          <a:xfrm>
            <a:off x="6354807" y="4469817"/>
            <a:ext cx="706803" cy="3386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Sugar</a:t>
            </a:r>
            <a:endParaRPr lang="en-US" sz="1200" cap="none" dirty="0">
              <a:latin typeface="Poppins" panose="00000500000000000000" pitchFamily="2" charset="0"/>
              <a:cs typeface="Poppins" panose="00000500000000000000" pitchFamily="2" charset="0"/>
            </a:endParaRPr>
          </a:p>
        </p:txBody>
      </p:sp>
      <p:sp>
        <p:nvSpPr>
          <p:cNvPr id="15" name="Subtitle 2">
            <a:extLst>
              <a:ext uri="{FF2B5EF4-FFF2-40B4-BE49-F238E27FC236}">
                <a16:creationId xmlns:a16="http://schemas.microsoft.com/office/drawing/2014/main" id="{0C8E13E9-9BB1-D984-3AF6-005F16EEBEA1}"/>
              </a:ext>
            </a:extLst>
          </p:cNvPr>
          <p:cNvSpPr txBox="1">
            <a:spLocks/>
          </p:cNvSpPr>
          <p:nvPr/>
        </p:nvSpPr>
        <p:spPr>
          <a:xfrm>
            <a:off x="5115109" y="4469817"/>
            <a:ext cx="1080987" cy="35262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Cooking Oil</a:t>
            </a:r>
            <a:endParaRPr lang="en-US" sz="1200" cap="none" dirty="0">
              <a:latin typeface="Poppins" panose="00000500000000000000" pitchFamily="2" charset="0"/>
              <a:cs typeface="Poppins" panose="00000500000000000000" pitchFamily="2" charset="0"/>
            </a:endParaRPr>
          </a:p>
        </p:txBody>
      </p:sp>
      <p:sp>
        <p:nvSpPr>
          <p:cNvPr id="16" name="Subtitle 2">
            <a:extLst>
              <a:ext uri="{FF2B5EF4-FFF2-40B4-BE49-F238E27FC236}">
                <a16:creationId xmlns:a16="http://schemas.microsoft.com/office/drawing/2014/main" id="{0C8E13E9-9BB1-D984-3AF6-005F16EEBEA1}"/>
              </a:ext>
            </a:extLst>
          </p:cNvPr>
          <p:cNvSpPr txBox="1">
            <a:spLocks/>
          </p:cNvSpPr>
          <p:nvPr/>
        </p:nvSpPr>
        <p:spPr>
          <a:xfrm>
            <a:off x="6208870" y="4883039"/>
            <a:ext cx="998676" cy="328458"/>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500" b="1" cap="none" dirty="0">
                <a:latin typeface="Poppins" panose="00000500000000000000" pitchFamily="2" charset="0"/>
                <a:cs typeface="Poppins" panose="00000500000000000000" pitchFamily="2" charset="0"/>
              </a:rPr>
              <a:t>Items</a:t>
            </a:r>
            <a:endParaRPr lang="en-US" sz="1500" cap="none" dirty="0">
              <a:latin typeface="Poppins" panose="00000500000000000000" pitchFamily="2" charset="0"/>
              <a:cs typeface="Poppins" panose="00000500000000000000" pitchFamily="2" charset="0"/>
            </a:endParaRPr>
          </a:p>
        </p:txBody>
      </p:sp>
      <p:sp>
        <p:nvSpPr>
          <p:cNvPr id="17" name="Subtitle 2">
            <a:extLst>
              <a:ext uri="{FF2B5EF4-FFF2-40B4-BE49-F238E27FC236}">
                <a16:creationId xmlns:a16="http://schemas.microsoft.com/office/drawing/2014/main" id="{0C8E13E9-9BB1-D984-3AF6-005F16EEBEA1}"/>
              </a:ext>
            </a:extLst>
          </p:cNvPr>
          <p:cNvSpPr txBox="1">
            <a:spLocks/>
          </p:cNvSpPr>
          <p:nvPr/>
        </p:nvSpPr>
        <p:spPr>
          <a:xfrm rot="16200000">
            <a:off x="3690016" y="3976662"/>
            <a:ext cx="722213" cy="38373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Region</a:t>
            </a:r>
            <a:endParaRPr lang="en-US" sz="1200" cap="none"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5170048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53501" y="935833"/>
            <a:ext cx="11585643" cy="241359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Dice</a:t>
            </a:r>
          </a:p>
          <a:p>
            <a:pPr>
              <a:lnSpc>
                <a:spcPct val="150000"/>
              </a:lnSpc>
            </a:pPr>
            <a:r>
              <a:rPr lang="en-US" cap="none" dirty="0">
                <a:latin typeface="Poppins" panose="00000500000000000000" pitchFamily="2" charset="0"/>
                <a:cs typeface="Poppins" panose="00000500000000000000" pitchFamily="2" charset="0"/>
              </a:rPr>
              <a:t>The dice operation creates a new sub-cube by selecting two or more dimensions and specific values for those dimensions. It’s used to analyze a specific range of data from multiple dimensions. </a:t>
            </a:r>
            <a:r>
              <a:rPr lang="en-US" b="1" cap="none" dirty="0">
                <a:latin typeface="Poppins" panose="00000500000000000000" pitchFamily="2" charset="0"/>
                <a:cs typeface="Poppins" panose="00000500000000000000" pitchFamily="2" charset="0"/>
              </a:rPr>
              <a:t>For example</a:t>
            </a:r>
            <a:r>
              <a:rPr lang="en-US" cap="none" dirty="0">
                <a:latin typeface="Poppins" panose="00000500000000000000" pitchFamily="2" charset="0"/>
                <a:cs typeface="Poppins" panose="00000500000000000000" pitchFamily="2" charset="0"/>
              </a:rPr>
              <a:t>, dicing the sales cube to show sales data for a specific time period (e.g. " 2024") and specific products (e.g. “Rice").</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10"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Cube Operations</a:t>
            </a:r>
          </a:p>
        </p:txBody>
      </p:sp>
      <p:grpSp>
        <p:nvGrpSpPr>
          <p:cNvPr id="6" name="Group 5"/>
          <p:cNvGrpSpPr/>
          <p:nvPr/>
        </p:nvGrpSpPr>
        <p:grpSpPr>
          <a:xfrm>
            <a:off x="4591503" y="3455432"/>
            <a:ext cx="3972771" cy="1703561"/>
            <a:chOff x="252199" y="1834213"/>
            <a:chExt cx="4859915" cy="2245988"/>
          </a:xfrm>
        </p:grpSpPr>
        <p:sp>
          <p:nvSpPr>
            <p:cNvPr id="11" name="Cube 10"/>
            <p:cNvSpPr/>
            <p:nvPr/>
          </p:nvSpPr>
          <p:spPr>
            <a:xfrm>
              <a:off x="252199" y="3159499"/>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2" name="Cube 11"/>
            <p:cNvSpPr/>
            <p:nvPr/>
          </p:nvSpPr>
          <p:spPr>
            <a:xfrm>
              <a:off x="252199" y="2475104"/>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3" name="Cube 12"/>
            <p:cNvSpPr/>
            <p:nvPr/>
          </p:nvSpPr>
          <p:spPr>
            <a:xfrm>
              <a:off x="252199" y="1848952"/>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Poppins" panose="00000500000000000000" pitchFamily="2" charset="0"/>
                <a:cs typeface="Poppins" panose="00000500000000000000" pitchFamily="2" charset="0"/>
              </a:endParaRPr>
            </a:p>
          </p:txBody>
        </p:sp>
        <p:sp>
          <p:nvSpPr>
            <p:cNvPr id="14" name="Cube 13"/>
            <p:cNvSpPr/>
            <p:nvPr/>
          </p:nvSpPr>
          <p:spPr>
            <a:xfrm>
              <a:off x="1781396" y="3154918"/>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5" name="Cube 14"/>
            <p:cNvSpPr/>
            <p:nvPr/>
          </p:nvSpPr>
          <p:spPr>
            <a:xfrm>
              <a:off x="1781396" y="2470522"/>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6" name="Cube 15"/>
            <p:cNvSpPr/>
            <p:nvPr/>
          </p:nvSpPr>
          <p:spPr>
            <a:xfrm>
              <a:off x="1781396" y="1848952"/>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7" name="Cube 16"/>
            <p:cNvSpPr/>
            <p:nvPr/>
          </p:nvSpPr>
          <p:spPr>
            <a:xfrm>
              <a:off x="3310594" y="3161810"/>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8" name="Cube 17"/>
            <p:cNvSpPr/>
            <p:nvPr/>
          </p:nvSpPr>
          <p:spPr>
            <a:xfrm>
              <a:off x="3310594" y="2486940"/>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9" name="Cube 18"/>
            <p:cNvSpPr/>
            <p:nvPr/>
          </p:nvSpPr>
          <p:spPr>
            <a:xfrm>
              <a:off x="3310594" y="1834213"/>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grpSp>
      <p:grpSp>
        <p:nvGrpSpPr>
          <p:cNvPr id="20" name="Group 19"/>
          <p:cNvGrpSpPr/>
          <p:nvPr/>
        </p:nvGrpSpPr>
        <p:grpSpPr>
          <a:xfrm>
            <a:off x="4354068" y="3696478"/>
            <a:ext cx="3972771" cy="1721798"/>
            <a:chOff x="1053197" y="2086085"/>
            <a:chExt cx="4859915" cy="2270032"/>
          </a:xfrm>
        </p:grpSpPr>
        <p:sp>
          <p:nvSpPr>
            <p:cNvPr id="21" name="Cube 20"/>
            <p:cNvSpPr/>
            <p:nvPr/>
          </p:nvSpPr>
          <p:spPr>
            <a:xfrm>
              <a:off x="1053197" y="3420681"/>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150</a:t>
              </a:r>
            </a:p>
          </p:txBody>
        </p:sp>
        <p:sp>
          <p:nvSpPr>
            <p:cNvPr id="22" name="Cube 21"/>
            <p:cNvSpPr/>
            <p:nvPr/>
          </p:nvSpPr>
          <p:spPr>
            <a:xfrm>
              <a:off x="1053197" y="2726559"/>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250</a:t>
              </a:r>
            </a:p>
          </p:txBody>
        </p:sp>
        <p:sp>
          <p:nvSpPr>
            <p:cNvPr id="23" name="Cube 22"/>
            <p:cNvSpPr/>
            <p:nvPr/>
          </p:nvSpPr>
          <p:spPr>
            <a:xfrm>
              <a:off x="1053197" y="2091508"/>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400</a:t>
              </a:r>
            </a:p>
          </p:txBody>
        </p:sp>
        <p:sp>
          <p:nvSpPr>
            <p:cNvPr id="24" name="Cube 23"/>
            <p:cNvSpPr/>
            <p:nvPr/>
          </p:nvSpPr>
          <p:spPr>
            <a:xfrm>
              <a:off x="2562064" y="3424674"/>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200</a:t>
              </a:r>
            </a:p>
          </p:txBody>
        </p:sp>
        <p:sp>
          <p:nvSpPr>
            <p:cNvPr id="25" name="Cube 24"/>
            <p:cNvSpPr/>
            <p:nvPr/>
          </p:nvSpPr>
          <p:spPr>
            <a:xfrm>
              <a:off x="2582394" y="2721912"/>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300</a:t>
              </a:r>
            </a:p>
          </p:txBody>
        </p:sp>
        <p:sp>
          <p:nvSpPr>
            <p:cNvPr id="26" name="Cube 25"/>
            <p:cNvSpPr/>
            <p:nvPr/>
          </p:nvSpPr>
          <p:spPr>
            <a:xfrm>
              <a:off x="2582394" y="2091508"/>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500</a:t>
              </a:r>
            </a:p>
          </p:txBody>
        </p:sp>
        <p:sp>
          <p:nvSpPr>
            <p:cNvPr id="27" name="Cube 26"/>
            <p:cNvSpPr/>
            <p:nvPr/>
          </p:nvSpPr>
          <p:spPr>
            <a:xfrm>
              <a:off x="4111592" y="3423161"/>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250</a:t>
              </a:r>
            </a:p>
          </p:txBody>
        </p:sp>
        <p:sp>
          <p:nvSpPr>
            <p:cNvPr id="28" name="Cube 27"/>
            <p:cNvSpPr/>
            <p:nvPr/>
          </p:nvSpPr>
          <p:spPr>
            <a:xfrm>
              <a:off x="4111592" y="2738564"/>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600</a:t>
              </a:r>
            </a:p>
          </p:txBody>
        </p:sp>
        <p:sp>
          <p:nvSpPr>
            <p:cNvPr id="29" name="Cube 28"/>
            <p:cNvSpPr/>
            <p:nvPr/>
          </p:nvSpPr>
          <p:spPr>
            <a:xfrm>
              <a:off x="4111592" y="2086085"/>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400</a:t>
              </a:r>
            </a:p>
          </p:txBody>
        </p:sp>
      </p:grpSp>
      <p:sp>
        <p:nvSpPr>
          <p:cNvPr id="31" name="Subtitle 2">
            <a:extLst>
              <a:ext uri="{FF2B5EF4-FFF2-40B4-BE49-F238E27FC236}">
                <a16:creationId xmlns:a16="http://schemas.microsoft.com/office/drawing/2014/main" id="{0C8E13E9-9BB1-D984-3AF6-005F16EEBEA1}"/>
              </a:ext>
            </a:extLst>
          </p:cNvPr>
          <p:cNvSpPr txBox="1">
            <a:spLocks/>
          </p:cNvSpPr>
          <p:nvPr/>
        </p:nvSpPr>
        <p:spPr>
          <a:xfrm rot="16200000">
            <a:off x="3089659" y="4391250"/>
            <a:ext cx="1116982" cy="38373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Time(Year)</a:t>
            </a:r>
            <a:endParaRPr lang="en-US" sz="1200" cap="none" dirty="0">
              <a:latin typeface="Poppins" panose="00000500000000000000" pitchFamily="2" charset="0"/>
              <a:cs typeface="Poppins" panose="00000500000000000000" pitchFamily="2" charset="0"/>
            </a:endParaRPr>
          </a:p>
        </p:txBody>
      </p:sp>
      <p:sp>
        <p:nvSpPr>
          <p:cNvPr id="32" name="Subtitle 2">
            <a:extLst>
              <a:ext uri="{FF2B5EF4-FFF2-40B4-BE49-F238E27FC236}">
                <a16:creationId xmlns:a16="http://schemas.microsoft.com/office/drawing/2014/main" id="{0C8E13E9-9BB1-D984-3AF6-005F16EEBEA1}"/>
              </a:ext>
            </a:extLst>
          </p:cNvPr>
          <p:cNvSpPr txBox="1">
            <a:spLocks/>
          </p:cNvSpPr>
          <p:nvPr/>
        </p:nvSpPr>
        <p:spPr>
          <a:xfrm>
            <a:off x="3843074" y="4022689"/>
            <a:ext cx="984390" cy="42700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2022</a:t>
            </a:r>
            <a:endParaRPr lang="en-US" sz="1200" cap="none" dirty="0">
              <a:latin typeface="Poppins" panose="00000500000000000000" pitchFamily="2" charset="0"/>
              <a:cs typeface="Poppins" panose="00000500000000000000" pitchFamily="2" charset="0"/>
            </a:endParaRPr>
          </a:p>
        </p:txBody>
      </p:sp>
      <p:sp>
        <p:nvSpPr>
          <p:cNvPr id="33" name="Subtitle 2">
            <a:extLst>
              <a:ext uri="{FF2B5EF4-FFF2-40B4-BE49-F238E27FC236}">
                <a16:creationId xmlns:a16="http://schemas.microsoft.com/office/drawing/2014/main" id="{0C8E13E9-9BB1-D984-3AF6-005F16EEBEA1}"/>
              </a:ext>
            </a:extLst>
          </p:cNvPr>
          <p:cNvSpPr txBox="1">
            <a:spLocks/>
          </p:cNvSpPr>
          <p:nvPr/>
        </p:nvSpPr>
        <p:spPr>
          <a:xfrm>
            <a:off x="3864533" y="4438432"/>
            <a:ext cx="855217" cy="42700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2023</a:t>
            </a:r>
            <a:endParaRPr lang="en-US" sz="1200" cap="none" dirty="0">
              <a:latin typeface="Poppins" panose="00000500000000000000" pitchFamily="2" charset="0"/>
              <a:cs typeface="Poppins" panose="00000500000000000000" pitchFamily="2" charset="0"/>
            </a:endParaRPr>
          </a:p>
        </p:txBody>
      </p:sp>
      <p:sp>
        <p:nvSpPr>
          <p:cNvPr id="34" name="Subtitle 2">
            <a:extLst>
              <a:ext uri="{FF2B5EF4-FFF2-40B4-BE49-F238E27FC236}">
                <a16:creationId xmlns:a16="http://schemas.microsoft.com/office/drawing/2014/main" id="{0C8E13E9-9BB1-D984-3AF6-005F16EEBEA1}"/>
              </a:ext>
            </a:extLst>
          </p:cNvPr>
          <p:cNvSpPr txBox="1">
            <a:spLocks/>
          </p:cNvSpPr>
          <p:nvPr/>
        </p:nvSpPr>
        <p:spPr>
          <a:xfrm>
            <a:off x="3856636" y="4940112"/>
            <a:ext cx="816653" cy="42700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2024</a:t>
            </a:r>
            <a:endParaRPr lang="en-US" sz="1200" cap="none" dirty="0">
              <a:latin typeface="Poppins" panose="00000500000000000000" pitchFamily="2" charset="0"/>
              <a:cs typeface="Poppins" panose="00000500000000000000" pitchFamily="2" charset="0"/>
            </a:endParaRPr>
          </a:p>
        </p:txBody>
      </p:sp>
      <p:sp>
        <p:nvSpPr>
          <p:cNvPr id="35" name="Subtitle 2">
            <a:extLst>
              <a:ext uri="{FF2B5EF4-FFF2-40B4-BE49-F238E27FC236}">
                <a16:creationId xmlns:a16="http://schemas.microsoft.com/office/drawing/2014/main" id="{0C8E13E9-9BB1-D984-3AF6-005F16EEBEA1}"/>
              </a:ext>
            </a:extLst>
          </p:cNvPr>
          <p:cNvSpPr txBox="1">
            <a:spLocks/>
          </p:cNvSpPr>
          <p:nvPr/>
        </p:nvSpPr>
        <p:spPr>
          <a:xfrm>
            <a:off x="7148724" y="5308496"/>
            <a:ext cx="639872" cy="344929"/>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Rice</a:t>
            </a:r>
            <a:endParaRPr lang="en-US" sz="1200" cap="none" dirty="0">
              <a:latin typeface="Poppins" panose="00000500000000000000" pitchFamily="2" charset="0"/>
              <a:cs typeface="Poppins" panose="00000500000000000000" pitchFamily="2" charset="0"/>
            </a:endParaRPr>
          </a:p>
        </p:txBody>
      </p:sp>
      <p:sp>
        <p:nvSpPr>
          <p:cNvPr id="36" name="Subtitle 2">
            <a:extLst>
              <a:ext uri="{FF2B5EF4-FFF2-40B4-BE49-F238E27FC236}">
                <a16:creationId xmlns:a16="http://schemas.microsoft.com/office/drawing/2014/main" id="{0C8E13E9-9BB1-D984-3AF6-005F16EEBEA1}"/>
              </a:ext>
            </a:extLst>
          </p:cNvPr>
          <p:cNvSpPr txBox="1">
            <a:spLocks/>
          </p:cNvSpPr>
          <p:nvPr/>
        </p:nvSpPr>
        <p:spPr>
          <a:xfrm>
            <a:off x="5992526" y="5294042"/>
            <a:ext cx="706803" cy="3386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Sugar</a:t>
            </a:r>
            <a:endParaRPr lang="en-US" sz="1200" cap="none" dirty="0">
              <a:latin typeface="Poppins" panose="00000500000000000000" pitchFamily="2" charset="0"/>
              <a:cs typeface="Poppins" panose="00000500000000000000" pitchFamily="2" charset="0"/>
            </a:endParaRPr>
          </a:p>
        </p:txBody>
      </p:sp>
      <p:sp>
        <p:nvSpPr>
          <p:cNvPr id="37" name="Subtitle 2">
            <a:extLst>
              <a:ext uri="{FF2B5EF4-FFF2-40B4-BE49-F238E27FC236}">
                <a16:creationId xmlns:a16="http://schemas.microsoft.com/office/drawing/2014/main" id="{0C8E13E9-9BB1-D984-3AF6-005F16EEBEA1}"/>
              </a:ext>
            </a:extLst>
          </p:cNvPr>
          <p:cNvSpPr txBox="1">
            <a:spLocks/>
          </p:cNvSpPr>
          <p:nvPr/>
        </p:nvSpPr>
        <p:spPr>
          <a:xfrm>
            <a:off x="4400734" y="5318161"/>
            <a:ext cx="1080987" cy="35262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Cooking Oil</a:t>
            </a:r>
            <a:endParaRPr lang="en-US" sz="1200" cap="none" dirty="0">
              <a:latin typeface="Poppins" panose="00000500000000000000" pitchFamily="2" charset="0"/>
              <a:cs typeface="Poppins" panose="00000500000000000000" pitchFamily="2" charset="0"/>
            </a:endParaRPr>
          </a:p>
        </p:txBody>
      </p:sp>
      <p:sp>
        <p:nvSpPr>
          <p:cNvPr id="38" name="Subtitle 2">
            <a:extLst>
              <a:ext uri="{FF2B5EF4-FFF2-40B4-BE49-F238E27FC236}">
                <a16:creationId xmlns:a16="http://schemas.microsoft.com/office/drawing/2014/main" id="{0C8E13E9-9BB1-D984-3AF6-005F16EEBEA1}"/>
              </a:ext>
            </a:extLst>
          </p:cNvPr>
          <p:cNvSpPr txBox="1">
            <a:spLocks/>
          </p:cNvSpPr>
          <p:nvPr/>
        </p:nvSpPr>
        <p:spPr>
          <a:xfrm>
            <a:off x="3808295" y="3336529"/>
            <a:ext cx="1206874" cy="40949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Entebbe</a:t>
            </a:r>
            <a:endParaRPr lang="en-US" sz="1200" cap="none" dirty="0">
              <a:latin typeface="Poppins" panose="00000500000000000000" pitchFamily="2" charset="0"/>
              <a:cs typeface="Poppins" panose="00000500000000000000" pitchFamily="2" charset="0"/>
            </a:endParaRPr>
          </a:p>
        </p:txBody>
      </p:sp>
      <p:sp>
        <p:nvSpPr>
          <p:cNvPr id="39" name="Subtitle 2">
            <a:extLst>
              <a:ext uri="{FF2B5EF4-FFF2-40B4-BE49-F238E27FC236}">
                <a16:creationId xmlns:a16="http://schemas.microsoft.com/office/drawing/2014/main" id="{0C8E13E9-9BB1-D984-3AF6-005F16EEBEA1}"/>
              </a:ext>
            </a:extLst>
          </p:cNvPr>
          <p:cNvSpPr txBox="1">
            <a:spLocks/>
          </p:cNvSpPr>
          <p:nvPr/>
        </p:nvSpPr>
        <p:spPr>
          <a:xfrm>
            <a:off x="3503979" y="3566574"/>
            <a:ext cx="950299" cy="40949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err="1">
                <a:latin typeface="Poppins" panose="00000500000000000000" pitchFamily="2" charset="0"/>
                <a:cs typeface="Poppins" panose="00000500000000000000" pitchFamily="2" charset="0"/>
              </a:rPr>
              <a:t>Mbarara</a:t>
            </a:r>
            <a:endParaRPr lang="en-US" sz="1200" cap="none"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2699393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53501" y="935833"/>
            <a:ext cx="11585643" cy="469344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Drill down</a:t>
            </a:r>
          </a:p>
          <a:p>
            <a:pPr marL="0" indent="0">
              <a:lnSpc>
                <a:spcPct val="150000"/>
              </a:lnSpc>
              <a:buNone/>
            </a:pPr>
            <a:r>
              <a:rPr lang="en-US" cap="none" dirty="0">
                <a:latin typeface="Poppins" panose="00000500000000000000" pitchFamily="2" charset="0"/>
                <a:cs typeface="Poppins" panose="00000500000000000000" pitchFamily="2" charset="0"/>
              </a:rPr>
              <a:t>The drill-down operation increases the level of detail in the data by breaking down data into finer granularity. It’s used to gain more detailed insights into data.</a:t>
            </a:r>
          </a:p>
          <a:p>
            <a:pPr>
              <a:lnSpc>
                <a:spcPct val="150000"/>
              </a:lnSpc>
            </a:pPr>
            <a:r>
              <a:rPr lang="en-US" b="1" cap="none" dirty="0">
                <a:latin typeface="Poppins" panose="00000500000000000000" pitchFamily="2" charset="0"/>
                <a:cs typeface="Poppins" panose="00000500000000000000" pitchFamily="2" charset="0"/>
              </a:rPr>
              <a:t>Example</a:t>
            </a:r>
            <a:r>
              <a:rPr lang="en-US" cap="none" dirty="0">
                <a:latin typeface="Poppins" panose="00000500000000000000" pitchFamily="2" charset="0"/>
                <a:cs typeface="Poppins" panose="00000500000000000000" pitchFamily="2" charset="0"/>
              </a:rPr>
              <a:t> drilling down from yearly sales data to monthly sales data.</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10"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Cube Operations</a:t>
            </a:r>
          </a:p>
        </p:txBody>
      </p:sp>
      <p:grpSp>
        <p:nvGrpSpPr>
          <p:cNvPr id="6" name="Group 5"/>
          <p:cNvGrpSpPr/>
          <p:nvPr/>
        </p:nvGrpSpPr>
        <p:grpSpPr>
          <a:xfrm>
            <a:off x="6782253" y="3135367"/>
            <a:ext cx="3972771" cy="1703561"/>
            <a:chOff x="252199" y="1834213"/>
            <a:chExt cx="4859915" cy="2245988"/>
          </a:xfrm>
        </p:grpSpPr>
        <p:sp>
          <p:nvSpPr>
            <p:cNvPr id="11" name="Cube 10"/>
            <p:cNvSpPr/>
            <p:nvPr/>
          </p:nvSpPr>
          <p:spPr>
            <a:xfrm>
              <a:off x="252199" y="3159499"/>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2" name="Cube 11"/>
            <p:cNvSpPr/>
            <p:nvPr/>
          </p:nvSpPr>
          <p:spPr>
            <a:xfrm>
              <a:off x="252199" y="2475104"/>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3" name="Cube 12"/>
            <p:cNvSpPr/>
            <p:nvPr/>
          </p:nvSpPr>
          <p:spPr>
            <a:xfrm>
              <a:off x="252199" y="1848952"/>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Poppins" panose="00000500000000000000" pitchFamily="2" charset="0"/>
                <a:cs typeface="Poppins" panose="00000500000000000000" pitchFamily="2" charset="0"/>
              </a:endParaRPr>
            </a:p>
          </p:txBody>
        </p:sp>
        <p:sp>
          <p:nvSpPr>
            <p:cNvPr id="14" name="Cube 13"/>
            <p:cNvSpPr/>
            <p:nvPr/>
          </p:nvSpPr>
          <p:spPr>
            <a:xfrm>
              <a:off x="1781396" y="3154918"/>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5" name="Cube 14"/>
            <p:cNvSpPr/>
            <p:nvPr/>
          </p:nvSpPr>
          <p:spPr>
            <a:xfrm>
              <a:off x="1781396" y="2470522"/>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6" name="Cube 15"/>
            <p:cNvSpPr/>
            <p:nvPr/>
          </p:nvSpPr>
          <p:spPr>
            <a:xfrm>
              <a:off x="1781396" y="1848952"/>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7" name="Cube 16"/>
            <p:cNvSpPr/>
            <p:nvPr/>
          </p:nvSpPr>
          <p:spPr>
            <a:xfrm>
              <a:off x="3310594" y="3161810"/>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8" name="Cube 17"/>
            <p:cNvSpPr/>
            <p:nvPr/>
          </p:nvSpPr>
          <p:spPr>
            <a:xfrm>
              <a:off x="3310594" y="2486940"/>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sp>
          <p:nvSpPr>
            <p:cNvPr id="19" name="Cube 18"/>
            <p:cNvSpPr/>
            <p:nvPr/>
          </p:nvSpPr>
          <p:spPr>
            <a:xfrm>
              <a:off x="3310594" y="1834213"/>
              <a:ext cx="1801520" cy="918391"/>
            </a:xfrm>
            <a:prstGeom prst="cub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Poppins" panose="00000500000000000000" pitchFamily="2" charset="0"/>
                <a:cs typeface="Poppins" panose="00000500000000000000" pitchFamily="2" charset="0"/>
              </a:endParaRPr>
            </a:p>
          </p:txBody>
        </p:sp>
      </p:grpSp>
      <p:grpSp>
        <p:nvGrpSpPr>
          <p:cNvPr id="20" name="Group 19"/>
          <p:cNvGrpSpPr/>
          <p:nvPr/>
        </p:nvGrpSpPr>
        <p:grpSpPr>
          <a:xfrm>
            <a:off x="6544818" y="3376413"/>
            <a:ext cx="3972771" cy="1721798"/>
            <a:chOff x="1053197" y="2086085"/>
            <a:chExt cx="4859915" cy="2270032"/>
          </a:xfrm>
        </p:grpSpPr>
        <p:sp>
          <p:nvSpPr>
            <p:cNvPr id="21" name="Cube 20"/>
            <p:cNvSpPr/>
            <p:nvPr/>
          </p:nvSpPr>
          <p:spPr>
            <a:xfrm>
              <a:off x="1053197" y="3420681"/>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150</a:t>
              </a:r>
            </a:p>
          </p:txBody>
        </p:sp>
        <p:sp>
          <p:nvSpPr>
            <p:cNvPr id="22" name="Cube 21"/>
            <p:cNvSpPr/>
            <p:nvPr/>
          </p:nvSpPr>
          <p:spPr>
            <a:xfrm>
              <a:off x="1053197" y="2726559"/>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250</a:t>
              </a:r>
            </a:p>
          </p:txBody>
        </p:sp>
        <p:sp>
          <p:nvSpPr>
            <p:cNvPr id="23" name="Cube 22"/>
            <p:cNvSpPr/>
            <p:nvPr/>
          </p:nvSpPr>
          <p:spPr>
            <a:xfrm>
              <a:off x="1053197" y="2091508"/>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400</a:t>
              </a:r>
            </a:p>
          </p:txBody>
        </p:sp>
        <p:sp>
          <p:nvSpPr>
            <p:cNvPr id="24" name="Cube 23"/>
            <p:cNvSpPr/>
            <p:nvPr/>
          </p:nvSpPr>
          <p:spPr>
            <a:xfrm>
              <a:off x="2562064" y="3424674"/>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200</a:t>
              </a:r>
            </a:p>
          </p:txBody>
        </p:sp>
        <p:sp>
          <p:nvSpPr>
            <p:cNvPr id="25" name="Cube 24"/>
            <p:cNvSpPr/>
            <p:nvPr/>
          </p:nvSpPr>
          <p:spPr>
            <a:xfrm>
              <a:off x="2582394" y="2721912"/>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300</a:t>
              </a:r>
            </a:p>
          </p:txBody>
        </p:sp>
        <p:sp>
          <p:nvSpPr>
            <p:cNvPr id="26" name="Cube 25"/>
            <p:cNvSpPr/>
            <p:nvPr/>
          </p:nvSpPr>
          <p:spPr>
            <a:xfrm>
              <a:off x="2582394" y="2091508"/>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500</a:t>
              </a:r>
            </a:p>
          </p:txBody>
        </p:sp>
        <p:sp>
          <p:nvSpPr>
            <p:cNvPr id="27" name="Cube 26"/>
            <p:cNvSpPr/>
            <p:nvPr/>
          </p:nvSpPr>
          <p:spPr>
            <a:xfrm>
              <a:off x="4111592" y="3423161"/>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250</a:t>
              </a:r>
            </a:p>
          </p:txBody>
        </p:sp>
        <p:sp>
          <p:nvSpPr>
            <p:cNvPr id="28" name="Cube 27"/>
            <p:cNvSpPr/>
            <p:nvPr/>
          </p:nvSpPr>
          <p:spPr>
            <a:xfrm>
              <a:off x="4111592" y="2738564"/>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600</a:t>
              </a:r>
            </a:p>
          </p:txBody>
        </p:sp>
        <p:sp>
          <p:nvSpPr>
            <p:cNvPr id="29" name="Cube 28"/>
            <p:cNvSpPr/>
            <p:nvPr/>
          </p:nvSpPr>
          <p:spPr>
            <a:xfrm>
              <a:off x="4111592" y="2086085"/>
              <a:ext cx="1801520" cy="931443"/>
            </a:xfrm>
            <a:prstGeom prst="cub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n w="0"/>
                  <a:solidFill>
                    <a:schemeClr val="tx1"/>
                  </a:solidFill>
                  <a:effectLst>
                    <a:outerShdw blurRad="38100" dist="19050" dir="2700000" algn="tl" rotWithShape="0">
                      <a:schemeClr val="dk1">
                        <a:alpha val="40000"/>
                      </a:schemeClr>
                    </a:outerShdw>
                  </a:effectLst>
                  <a:latin typeface="Poppins" panose="00000500000000000000" pitchFamily="2" charset="0"/>
                  <a:cs typeface="Poppins" panose="00000500000000000000" pitchFamily="2" charset="0"/>
                </a:rPr>
                <a:t>400</a:t>
              </a:r>
            </a:p>
          </p:txBody>
        </p:sp>
      </p:grpSp>
      <p:sp>
        <p:nvSpPr>
          <p:cNvPr id="30" name="Subtitle 2">
            <a:extLst>
              <a:ext uri="{FF2B5EF4-FFF2-40B4-BE49-F238E27FC236}">
                <a16:creationId xmlns:a16="http://schemas.microsoft.com/office/drawing/2014/main" id="{0C8E13E9-9BB1-D984-3AF6-005F16EEBEA1}"/>
              </a:ext>
            </a:extLst>
          </p:cNvPr>
          <p:cNvSpPr txBox="1">
            <a:spLocks/>
          </p:cNvSpPr>
          <p:nvPr/>
        </p:nvSpPr>
        <p:spPr>
          <a:xfrm>
            <a:off x="8152679" y="5273040"/>
            <a:ext cx="998676" cy="328458"/>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500" b="1" cap="none" dirty="0">
                <a:latin typeface="Poppins" panose="00000500000000000000" pitchFamily="2" charset="0"/>
                <a:cs typeface="Poppins" panose="00000500000000000000" pitchFamily="2" charset="0"/>
              </a:rPr>
              <a:t>Items</a:t>
            </a:r>
            <a:endParaRPr lang="en-US" sz="1500" cap="none" dirty="0">
              <a:latin typeface="Poppins" panose="00000500000000000000" pitchFamily="2" charset="0"/>
              <a:cs typeface="Poppins" panose="00000500000000000000" pitchFamily="2" charset="0"/>
            </a:endParaRPr>
          </a:p>
        </p:txBody>
      </p:sp>
      <p:sp>
        <p:nvSpPr>
          <p:cNvPr id="31" name="Subtitle 2">
            <a:extLst>
              <a:ext uri="{FF2B5EF4-FFF2-40B4-BE49-F238E27FC236}">
                <a16:creationId xmlns:a16="http://schemas.microsoft.com/office/drawing/2014/main" id="{0C8E13E9-9BB1-D984-3AF6-005F16EEBEA1}"/>
              </a:ext>
            </a:extLst>
          </p:cNvPr>
          <p:cNvSpPr txBox="1">
            <a:spLocks/>
          </p:cNvSpPr>
          <p:nvPr/>
        </p:nvSpPr>
        <p:spPr>
          <a:xfrm rot="16200000">
            <a:off x="5280409" y="4071185"/>
            <a:ext cx="1116982" cy="38373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Time(Year)</a:t>
            </a:r>
            <a:endParaRPr lang="en-US" sz="1200" cap="none" dirty="0">
              <a:latin typeface="Poppins" panose="00000500000000000000" pitchFamily="2" charset="0"/>
              <a:cs typeface="Poppins" panose="00000500000000000000" pitchFamily="2" charset="0"/>
            </a:endParaRPr>
          </a:p>
        </p:txBody>
      </p:sp>
      <p:sp>
        <p:nvSpPr>
          <p:cNvPr id="32" name="Subtitle 2">
            <a:extLst>
              <a:ext uri="{FF2B5EF4-FFF2-40B4-BE49-F238E27FC236}">
                <a16:creationId xmlns:a16="http://schemas.microsoft.com/office/drawing/2014/main" id="{0C8E13E9-9BB1-D984-3AF6-005F16EEBEA1}"/>
              </a:ext>
            </a:extLst>
          </p:cNvPr>
          <p:cNvSpPr txBox="1">
            <a:spLocks/>
          </p:cNvSpPr>
          <p:nvPr/>
        </p:nvSpPr>
        <p:spPr>
          <a:xfrm>
            <a:off x="6033824" y="3702624"/>
            <a:ext cx="984390" cy="42700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Mar</a:t>
            </a:r>
            <a:endParaRPr lang="en-US" sz="1200" cap="none" dirty="0">
              <a:latin typeface="Poppins" panose="00000500000000000000" pitchFamily="2" charset="0"/>
              <a:cs typeface="Poppins" panose="00000500000000000000" pitchFamily="2" charset="0"/>
            </a:endParaRPr>
          </a:p>
        </p:txBody>
      </p:sp>
      <p:sp>
        <p:nvSpPr>
          <p:cNvPr id="33" name="Subtitle 2">
            <a:extLst>
              <a:ext uri="{FF2B5EF4-FFF2-40B4-BE49-F238E27FC236}">
                <a16:creationId xmlns:a16="http://schemas.microsoft.com/office/drawing/2014/main" id="{0C8E13E9-9BB1-D984-3AF6-005F16EEBEA1}"/>
              </a:ext>
            </a:extLst>
          </p:cNvPr>
          <p:cNvSpPr txBox="1">
            <a:spLocks/>
          </p:cNvSpPr>
          <p:nvPr/>
        </p:nvSpPr>
        <p:spPr>
          <a:xfrm>
            <a:off x="6055283" y="4118367"/>
            <a:ext cx="855217" cy="42700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Feb</a:t>
            </a:r>
            <a:endParaRPr lang="en-US" sz="1200" cap="none" dirty="0">
              <a:latin typeface="Poppins" panose="00000500000000000000" pitchFamily="2" charset="0"/>
              <a:cs typeface="Poppins" panose="00000500000000000000" pitchFamily="2" charset="0"/>
            </a:endParaRPr>
          </a:p>
        </p:txBody>
      </p:sp>
      <p:sp>
        <p:nvSpPr>
          <p:cNvPr id="34" name="Subtitle 2">
            <a:extLst>
              <a:ext uri="{FF2B5EF4-FFF2-40B4-BE49-F238E27FC236}">
                <a16:creationId xmlns:a16="http://schemas.microsoft.com/office/drawing/2014/main" id="{0C8E13E9-9BB1-D984-3AF6-005F16EEBEA1}"/>
              </a:ext>
            </a:extLst>
          </p:cNvPr>
          <p:cNvSpPr txBox="1">
            <a:spLocks/>
          </p:cNvSpPr>
          <p:nvPr/>
        </p:nvSpPr>
        <p:spPr>
          <a:xfrm>
            <a:off x="6047386" y="4620047"/>
            <a:ext cx="816653" cy="42700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Jan</a:t>
            </a:r>
            <a:endParaRPr lang="en-US" sz="1200" cap="none" dirty="0">
              <a:latin typeface="Poppins" panose="00000500000000000000" pitchFamily="2" charset="0"/>
              <a:cs typeface="Poppins" panose="00000500000000000000" pitchFamily="2" charset="0"/>
            </a:endParaRPr>
          </a:p>
        </p:txBody>
      </p:sp>
      <p:sp>
        <p:nvSpPr>
          <p:cNvPr id="35" name="Subtitle 2">
            <a:extLst>
              <a:ext uri="{FF2B5EF4-FFF2-40B4-BE49-F238E27FC236}">
                <a16:creationId xmlns:a16="http://schemas.microsoft.com/office/drawing/2014/main" id="{0C8E13E9-9BB1-D984-3AF6-005F16EEBEA1}"/>
              </a:ext>
            </a:extLst>
          </p:cNvPr>
          <p:cNvSpPr txBox="1">
            <a:spLocks/>
          </p:cNvSpPr>
          <p:nvPr/>
        </p:nvSpPr>
        <p:spPr>
          <a:xfrm>
            <a:off x="9339474" y="4988431"/>
            <a:ext cx="639872" cy="344929"/>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Rice</a:t>
            </a:r>
            <a:endParaRPr lang="en-US" sz="1200" cap="none" dirty="0">
              <a:latin typeface="Poppins" panose="00000500000000000000" pitchFamily="2" charset="0"/>
              <a:cs typeface="Poppins" panose="00000500000000000000" pitchFamily="2" charset="0"/>
            </a:endParaRPr>
          </a:p>
        </p:txBody>
      </p:sp>
      <p:sp>
        <p:nvSpPr>
          <p:cNvPr id="36" name="Subtitle 2">
            <a:extLst>
              <a:ext uri="{FF2B5EF4-FFF2-40B4-BE49-F238E27FC236}">
                <a16:creationId xmlns:a16="http://schemas.microsoft.com/office/drawing/2014/main" id="{0C8E13E9-9BB1-D984-3AF6-005F16EEBEA1}"/>
              </a:ext>
            </a:extLst>
          </p:cNvPr>
          <p:cNvSpPr txBox="1">
            <a:spLocks/>
          </p:cNvSpPr>
          <p:nvPr/>
        </p:nvSpPr>
        <p:spPr>
          <a:xfrm>
            <a:off x="8183276" y="5002552"/>
            <a:ext cx="706803" cy="3386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Sugar</a:t>
            </a:r>
            <a:endParaRPr lang="en-US" sz="1200" cap="none" dirty="0">
              <a:latin typeface="Poppins" panose="00000500000000000000" pitchFamily="2" charset="0"/>
              <a:cs typeface="Poppins" panose="00000500000000000000" pitchFamily="2" charset="0"/>
            </a:endParaRPr>
          </a:p>
        </p:txBody>
      </p:sp>
      <p:sp>
        <p:nvSpPr>
          <p:cNvPr id="37" name="Subtitle 2">
            <a:extLst>
              <a:ext uri="{FF2B5EF4-FFF2-40B4-BE49-F238E27FC236}">
                <a16:creationId xmlns:a16="http://schemas.microsoft.com/office/drawing/2014/main" id="{0C8E13E9-9BB1-D984-3AF6-005F16EEBEA1}"/>
              </a:ext>
            </a:extLst>
          </p:cNvPr>
          <p:cNvSpPr txBox="1">
            <a:spLocks/>
          </p:cNvSpPr>
          <p:nvPr/>
        </p:nvSpPr>
        <p:spPr>
          <a:xfrm>
            <a:off x="6591484" y="5035790"/>
            <a:ext cx="1080987" cy="35262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Cooking Oil</a:t>
            </a:r>
            <a:endParaRPr lang="en-US" sz="1200" cap="none" dirty="0">
              <a:latin typeface="Poppins" panose="00000500000000000000" pitchFamily="2" charset="0"/>
              <a:cs typeface="Poppins" panose="00000500000000000000" pitchFamily="2" charset="0"/>
            </a:endParaRPr>
          </a:p>
        </p:txBody>
      </p:sp>
      <p:sp>
        <p:nvSpPr>
          <p:cNvPr id="38" name="Subtitle 2">
            <a:extLst>
              <a:ext uri="{FF2B5EF4-FFF2-40B4-BE49-F238E27FC236}">
                <a16:creationId xmlns:a16="http://schemas.microsoft.com/office/drawing/2014/main" id="{0C8E13E9-9BB1-D984-3AF6-005F16EEBEA1}"/>
              </a:ext>
            </a:extLst>
          </p:cNvPr>
          <p:cNvSpPr txBox="1">
            <a:spLocks/>
          </p:cNvSpPr>
          <p:nvPr/>
        </p:nvSpPr>
        <p:spPr>
          <a:xfrm>
            <a:off x="5999045" y="3016464"/>
            <a:ext cx="1206874" cy="40949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a:latin typeface="Poppins" panose="00000500000000000000" pitchFamily="2" charset="0"/>
                <a:cs typeface="Poppins" panose="00000500000000000000" pitchFamily="2" charset="0"/>
              </a:rPr>
              <a:t>Entebbe</a:t>
            </a:r>
            <a:endParaRPr lang="en-US" sz="1200" cap="none" dirty="0">
              <a:latin typeface="Poppins" panose="00000500000000000000" pitchFamily="2" charset="0"/>
              <a:cs typeface="Poppins" panose="00000500000000000000" pitchFamily="2" charset="0"/>
            </a:endParaRPr>
          </a:p>
        </p:txBody>
      </p:sp>
      <p:sp>
        <p:nvSpPr>
          <p:cNvPr id="39" name="Subtitle 2">
            <a:extLst>
              <a:ext uri="{FF2B5EF4-FFF2-40B4-BE49-F238E27FC236}">
                <a16:creationId xmlns:a16="http://schemas.microsoft.com/office/drawing/2014/main" id="{0C8E13E9-9BB1-D984-3AF6-005F16EEBEA1}"/>
              </a:ext>
            </a:extLst>
          </p:cNvPr>
          <p:cNvSpPr txBox="1">
            <a:spLocks/>
          </p:cNvSpPr>
          <p:nvPr/>
        </p:nvSpPr>
        <p:spPr>
          <a:xfrm>
            <a:off x="5694729" y="3246509"/>
            <a:ext cx="950299" cy="40949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sz="1200" b="1" cap="none" dirty="0" err="1">
                <a:latin typeface="Poppins" panose="00000500000000000000" pitchFamily="2" charset="0"/>
                <a:cs typeface="Poppins" panose="00000500000000000000" pitchFamily="2" charset="0"/>
              </a:rPr>
              <a:t>Mbarara</a:t>
            </a:r>
            <a:endParaRPr lang="en-US" sz="1200" cap="none"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9412570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48641" y="1032821"/>
            <a:ext cx="11614826" cy="4570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In this lecture, we explored the fundamental concepts of dimensional modeling as a key technique in data warehouse design. We began by defining dimensional modeling and its significance in simplifying data structures for enhanced business intelligence.</a:t>
            </a:r>
          </a:p>
          <a:p>
            <a:pPr>
              <a:lnSpc>
                <a:spcPct val="150000"/>
              </a:lnSpc>
            </a:pPr>
            <a:r>
              <a:rPr lang="en-US" cap="none" dirty="0">
                <a:latin typeface="Poppins" panose="00000500000000000000" pitchFamily="2" charset="0"/>
                <a:cs typeface="Poppins" panose="00000500000000000000" pitchFamily="2" charset="0"/>
              </a:rPr>
              <a:t>We examined the core components of a dimensional model, specifically facts and dimensions, and discussed how they interact to provide meaningful insights. The concept of data cubes was introduced as a multidimensional data model that facilitates efficient data analysis and visualization.</a:t>
            </a:r>
          </a:p>
        </p:txBody>
      </p:sp>
      <p:sp>
        <p:nvSpPr>
          <p:cNvPr id="6"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4 Summary</a:t>
            </a:r>
          </a:p>
        </p:txBody>
      </p:sp>
      <p:cxnSp>
        <p:nvCxnSpPr>
          <p:cNvPr id="8" name="Straight Connector 7">
            <a:extLst>
              <a:ext uri="{FF2B5EF4-FFF2-40B4-BE49-F238E27FC236}">
                <a16:creationId xmlns:a16="http://schemas.microsoft.com/office/drawing/2014/main" id="{D2BD912C-A405-1EF1-4819-D1ED4A38A08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320328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arn(inVertical)">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9789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The dimensional design process was outlined, emphasizing the steps necessary to create an effective model, including the selection of business processes, declaration of grain, identification of dimensions, and definition of facts. We also differentiated between the three primary types of dimensional models—star schema, snowflake schema, and galaxy schema—highlighting their unique structures and advantages.</a:t>
            </a:r>
          </a:p>
          <a:p>
            <a:pPr>
              <a:lnSpc>
                <a:spcPct val="150000"/>
              </a:lnSpc>
            </a:pPr>
            <a:r>
              <a:rPr lang="en-US" cap="none" dirty="0">
                <a:latin typeface="Poppins" panose="00000500000000000000" pitchFamily="2" charset="0"/>
                <a:cs typeface="Poppins" panose="00000500000000000000" pitchFamily="2" charset="0"/>
              </a:rPr>
              <a:t>By understanding these concepts, participants are now equipped to apply dimensional modeling principles in their own data warehousing projects, ultimately leading to more informed decision-making and performance measurement within their organizations</a:t>
            </a:r>
            <a:endParaRPr lang="en-US" sz="2000" b="0" i="0" cap="none" dirty="0">
              <a:solidFill>
                <a:srgbClr val="262626"/>
              </a:solidFill>
              <a:effectLst/>
              <a:latin typeface="Poppins" panose="00000500000000000000" pitchFamily="2" charset="0"/>
              <a:cs typeface="Poppins" panose="00000500000000000000" pitchFamily="2" charset="0"/>
            </a:endParaRP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4"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
        <p:nvSpPr>
          <p:cNvPr id="7"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4 Summary</a:t>
            </a:r>
          </a:p>
        </p:txBody>
      </p:sp>
    </p:spTree>
    <p:extLst>
      <p:ext uri="{BB962C8B-B14F-4D97-AF65-F5344CB8AC3E}">
        <p14:creationId xmlns:p14="http://schemas.microsoft.com/office/powerpoint/2010/main" val="251793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48641" y="1032822"/>
            <a:ext cx="11614826" cy="319871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(2013). </a:t>
            </a:r>
            <a:r>
              <a:rPr lang="en-US" b="0" i="1" cap="none" dirty="0">
                <a:solidFill>
                  <a:srgbClr val="262626"/>
                </a:solidFill>
                <a:effectLst/>
                <a:latin typeface="Poppins" panose="00000500000000000000" pitchFamily="2" charset="0"/>
                <a:cs typeface="Poppins" panose="00000500000000000000" pitchFamily="2" charset="0"/>
              </a:rPr>
              <a:t>The data warehouse toolkit: the definitive guide to dimensional modeling</a:t>
            </a:r>
            <a:r>
              <a:rPr lang="en-US" b="0" i="0" cap="none" dirty="0">
                <a:solidFill>
                  <a:srgbClr val="262626"/>
                </a:solidFill>
                <a:effectLst/>
                <a:latin typeface="Poppins" panose="00000500000000000000" pitchFamily="2" charset="0"/>
                <a:cs typeface="Poppins" panose="00000500000000000000" pitchFamily="2" charset="0"/>
              </a:rPr>
              <a:t> (3rd ed.). John Wiley &amp; sons.</a:t>
            </a:r>
          </a:p>
          <a:p>
            <a:pPr marL="0">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Davenport, t. H., &amp; Harris, J. G. (2007). </a:t>
            </a:r>
            <a:r>
              <a:rPr lang="en-US" b="0" i="1" cap="none" dirty="0">
                <a:solidFill>
                  <a:srgbClr val="262626"/>
                </a:solidFill>
                <a:effectLst/>
                <a:latin typeface="Poppins" panose="00000500000000000000" pitchFamily="2" charset="0"/>
                <a:cs typeface="Poppins" panose="00000500000000000000" pitchFamily="2" charset="0"/>
              </a:rPr>
              <a:t>Competing on analytics: the new science of winning</a:t>
            </a:r>
            <a:r>
              <a:rPr lang="en-US" b="0" i="0" cap="none" dirty="0">
                <a:solidFill>
                  <a:srgbClr val="262626"/>
                </a:solidFill>
                <a:effectLst/>
                <a:latin typeface="Poppins" panose="00000500000000000000" pitchFamily="2" charset="0"/>
                <a:cs typeface="Poppins" panose="00000500000000000000" pitchFamily="2" charset="0"/>
              </a:rPr>
              <a:t>. Harvard Business Review Press.</a:t>
            </a:r>
          </a:p>
          <a:p>
            <a:pPr marL="0">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(2016). </a:t>
            </a:r>
            <a:r>
              <a:rPr lang="en-US" b="0" i="1" cap="none" dirty="0">
                <a:solidFill>
                  <a:srgbClr val="262626"/>
                </a:solidFill>
                <a:effectLst/>
                <a:latin typeface="Poppins" panose="00000500000000000000" pitchFamily="2" charset="0"/>
                <a:cs typeface="Poppins" panose="00000500000000000000" pitchFamily="2" charset="0"/>
              </a:rPr>
              <a:t>The Kimball Group Reader: relentlessly practical tools for data warehousing and business intelligence</a:t>
            </a:r>
            <a:r>
              <a:rPr lang="en-US" b="0" i="0" cap="none" dirty="0">
                <a:solidFill>
                  <a:srgbClr val="262626"/>
                </a:solidFill>
                <a:effectLst/>
                <a:latin typeface="Poppins" panose="00000500000000000000" pitchFamily="2" charset="0"/>
                <a:cs typeface="Poppins" panose="00000500000000000000" pitchFamily="2" charset="0"/>
              </a:rPr>
              <a:t>. Wiley.</a:t>
            </a:r>
          </a:p>
        </p:txBody>
      </p:sp>
      <p:sp>
        <p:nvSpPr>
          <p:cNvPr id="6"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References</a:t>
            </a:r>
          </a:p>
        </p:txBody>
      </p:sp>
      <p:cxnSp>
        <p:nvCxnSpPr>
          <p:cNvPr id="8" name="Straight Connector 7">
            <a:extLst>
              <a:ext uri="{FF2B5EF4-FFF2-40B4-BE49-F238E27FC236}">
                <a16:creationId xmlns:a16="http://schemas.microsoft.com/office/drawing/2014/main" id="{D2BD912C-A405-1EF1-4819-D1ED4A38A08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1246163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5111038F-058D-C0BA-94F5-AE7CBA797AE4}"/>
              </a:ext>
            </a:extLst>
          </p:cNvPr>
          <p:cNvCxnSpPr>
            <a:cxnSpLocks/>
          </p:cNvCxnSpPr>
          <p:nvPr/>
        </p:nvCxnSpPr>
        <p:spPr>
          <a:xfrm>
            <a:off x="0" y="1295466"/>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Subtitle 2">
            <a:extLst>
              <a:ext uri="{FF2B5EF4-FFF2-40B4-BE49-F238E27FC236}">
                <a16:creationId xmlns:a16="http://schemas.microsoft.com/office/drawing/2014/main" id="{7D4720D8-4709-7511-7D1B-835A75436632}"/>
              </a:ext>
            </a:extLst>
          </p:cNvPr>
          <p:cNvSpPr txBox="1">
            <a:spLocks/>
          </p:cNvSpPr>
          <p:nvPr/>
        </p:nvSpPr>
        <p:spPr>
          <a:xfrm>
            <a:off x="209550" y="3429000"/>
            <a:ext cx="11296650" cy="8737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lnSpc>
                <a:spcPct val="150000"/>
              </a:lnSpc>
              <a:spcBef>
                <a:spcPts val="0"/>
              </a:spcBef>
              <a:spcAft>
                <a:spcPts val="800"/>
              </a:spcAft>
              <a:buNone/>
            </a:pPr>
            <a:r>
              <a:rPr lang="en-US" sz="4000" cap="none" dirty="0">
                <a:solidFill>
                  <a:srgbClr val="262626"/>
                </a:solidFill>
                <a:latin typeface="Poppins" panose="00000500000000000000" pitchFamily="2" charset="0"/>
                <a:cs typeface="Poppins" panose="00000500000000000000" pitchFamily="2" charset="0"/>
              </a:rPr>
              <a:t>Design Fact and Dimension tables</a:t>
            </a:r>
            <a:endParaRPr lang="en-US" sz="4000" b="0" i="0" cap="none" dirty="0">
              <a:solidFill>
                <a:srgbClr val="262626"/>
              </a:solidFill>
              <a:effectLst/>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A54C59FA-37D3-CC6E-2430-65AA4E93A4FC}"/>
              </a:ext>
            </a:extLst>
          </p:cNvPr>
          <p:cNvSpPr txBox="1">
            <a:spLocks/>
          </p:cNvSpPr>
          <p:nvPr/>
        </p:nvSpPr>
        <p:spPr>
          <a:xfrm>
            <a:off x="4221804" y="2631941"/>
            <a:ext cx="2655652" cy="797059"/>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marL="0">
              <a:lnSpc>
                <a:spcPct val="150000"/>
              </a:lnSpc>
              <a:spcBef>
                <a:spcPts val="0"/>
              </a:spcBef>
              <a:spcAft>
                <a:spcPts val="800"/>
              </a:spcAft>
            </a:pPr>
            <a:r>
              <a:rPr lang="en-US" sz="3600" b="1" cap="none" dirty="0">
                <a:effectLst/>
                <a:latin typeface="Poppins" panose="00000500000000000000" pitchFamily="2" charset="0"/>
                <a:ea typeface="Calibri" panose="020F0502020204030204" pitchFamily="34" charset="0"/>
                <a:cs typeface="Poppins" panose="00000500000000000000" pitchFamily="2" charset="0"/>
              </a:rPr>
              <a:t>Next Topic</a:t>
            </a:r>
            <a:endParaRPr lang="en-US" sz="3600" b="1" kern="100" cap="none" dirty="0">
              <a:latin typeface="Poppins" panose="00000500000000000000" pitchFamily="2" charset="0"/>
              <a:ea typeface="Calibri" panose="020F0502020204030204" pitchFamily="34" charset="0"/>
              <a:cs typeface="Poppins" panose="00000500000000000000" pitchFamily="2" charset="0"/>
            </a:endParaRPr>
          </a:p>
        </p:txBody>
      </p:sp>
      <p:sp>
        <p:nvSpPr>
          <p:cNvPr id="8" name="Footer Placeholder 3"/>
          <p:cNvSpPr>
            <a:spLocks noGrp="1"/>
          </p:cNvSpPr>
          <p:nvPr>
            <p:ph type="ftr" sz="quarter" idx="11"/>
          </p:nvPr>
        </p:nvSpPr>
        <p:spPr>
          <a:xfrm>
            <a:off x="685801" y="5757334"/>
            <a:ext cx="6380017"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4: Data Warehouse Design</a:t>
            </a:r>
          </a:p>
        </p:txBody>
      </p:sp>
    </p:spTree>
    <p:extLst>
      <p:ext uri="{BB962C8B-B14F-4D97-AF65-F5344CB8AC3E}">
        <p14:creationId xmlns:p14="http://schemas.microsoft.com/office/powerpoint/2010/main" val="42372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E3530EC-BA5B-407C-9B36-00820F3955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TM04033927[[fn=Main Event]]</Template>
  <TotalTime>12150</TotalTime>
  <Words>4398</Words>
  <Application>Microsoft Office PowerPoint</Application>
  <PresentationFormat>Widescreen</PresentationFormat>
  <Paragraphs>600</Paragraphs>
  <Slides>49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Calibri</vt:lpstr>
      <vt:lpstr>Impact</vt:lpstr>
      <vt:lpstr>Poppins</vt:lpstr>
      <vt:lpstr>Wingdings</vt:lpstr>
      <vt:lpstr>Main Event</vt:lpstr>
      <vt:lpstr>Data warehousing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dc:title>
  <dc:creator>user</dc:creator>
  <cp:lastModifiedBy>user</cp:lastModifiedBy>
  <cp:revision>790</cp:revision>
  <dcterms:created xsi:type="dcterms:W3CDTF">2024-09-13T06:08:27Z</dcterms:created>
  <dcterms:modified xsi:type="dcterms:W3CDTF">2024-10-12T09:19:39Z</dcterms:modified>
</cp:coreProperties>
</file>