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795" r:id="rId1"/>
  </p:sldMasterIdLst>
  <p:notesMasterIdLst>
    <p:notesMasterId r:id="rId46"/>
  </p:notesMasterIdLst>
  <p:handoutMasterIdLst>
    <p:handoutMasterId r:id="rId47"/>
  </p:handoutMasterIdLst>
  <p:sldIdLst>
    <p:sldId id="256" r:id="rId2"/>
    <p:sldId id="346" r:id="rId3"/>
    <p:sldId id="370" r:id="rId4"/>
    <p:sldId id="369" r:id="rId5"/>
    <p:sldId id="338" r:id="rId6"/>
    <p:sldId id="289" r:id="rId7"/>
    <p:sldId id="367" r:id="rId8"/>
    <p:sldId id="303" r:id="rId9"/>
    <p:sldId id="327" r:id="rId10"/>
    <p:sldId id="315" r:id="rId11"/>
    <p:sldId id="332" r:id="rId12"/>
    <p:sldId id="360" r:id="rId13"/>
    <p:sldId id="361" r:id="rId14"/>
    <p:sldId id="363" r:id="rId15"/>
    <p:sldId id="362" r:id="rId16"/>
    <p:sldId id="364" r:id="rId17"/>
    <p:sldId id="365" r:id="rId18"/>
    <p:sldId id="366" r:id="rId19"/>
    <p:sldId id="316" r:id="rId20"/>
    <p:sldId id="341" r:id="rId21"/>
    <p:sldId id="351" r:id="rId22"/>
    <p:sldId id="326" r:id="rId23"/>
    <p:sldId id="302" r:id="rId24"/>
    <p:sldId id="330" r:id="rId25"/>
    <p:sldId id="350" r:id="rId26"/>
    <p:sldId id="348" r:id="rId27"/>
    <p:sldId id="349" r:id="rId28"/>
    <p:sldId id="347" r:id="rId29"/>
    <p:sldId id="337" r:id="rId30"/>
    <p:sldId id="371" r:id="rId31"/>
    <p:sldId id="317" r:id="rId32"/>
    <p:sldId id="333" r:id="rId33"/>
    <p:sldId id="368" r:id="rId34"/>
    <p:sldId id="372" r:id="rId35"/>
    <p:sldId id="334" r:id="rId36"/>
    <p:sldId id="335" r:id="rId37"/>
    <p:sldId id="358" r:id="rId38"/>
    <p:sldId id="359" r:id="rId39"/>
    <p:sldId id="336" r:id="rId40"/>
    <p:sldId id="324" r:id="rId41"/>
    <p:sldId id="286" r:id="rId42"/>
    <p:sldId id="288" r:id="rId43"/>
    <p:sldId id="357" r:id="rId44"/>
    <p:sldId id="287" r:id="rId4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9" d="100"/>
          <a:sy n="79" d="100"/>
        </p:scale>
        <p:origin x="85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handoutMaster" Target="handoutMasters/handout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F44D673-FA16-4672-145B-F20B1C74050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A145D766-D347-CE4E-983D-86CFC0E16F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A98D4EE-911E-467F-90E3-CFE42939A3C2}" type="datetimeFigureOut">
              <a:rPr lang="en-US" smtClean="0"/>
              <a:t>10/13/2024</a:t>
            </a:fld>
            <a:endParaRPr lang="en-US"/>
          </a:p>
        </p:txBody>
      </p:sp>
      <p:sp>
        <p:nvSpPr>
          <p:cNvPr id="4" name="Footer Placeholder 3">
            <a:extLst>
              <a:ext uri="{FF2B5EF4-FFF2-40B4-BE49-F238E27FC236}">
                <a16:creationId xmlns:a16="http://schemas.microsoft.com/office/drawing/2014/main" id="{63BECEE0-FC29-8846-070E-3810525F4FB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a:t>Lecture 1: Data warehousing concept</a:t>
            </a:r>
          </a:p>
        </p:txBody>
      </p:sp>
      <p:sp>
        <p:nvSpPr>
          <p:cNvPr id="5" name="Slide Number Placeholder 4">
            <a:extLst>
              <a:ext uri="{FF2B5EF4-FFF2-40B4-BE49-F238E27FC236}">
                <a16:creationId xmlns:a16="http://schemas.microsoft.com/office/drawing/2014/main" id="{BEBB2528-380A-55D0-47C4-DD864513F77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E2E8906-7FDA-4B84-92D5-349A14E6C2F7}" type="slidenum">
              <a:rPr lang="en-US" smtClean="0"/>
              <a:t>‹#›</a:t>
            </a:fld>
            <a:endParaRPr lang="en-US"/>
          </a:p>
        </p:txBody>
      </p:sp>
    </p:spTree>
    <p:extLst>
      <p:ext uri="{BB962C8B-B14F-4D97-AF65-F5344CB8AC3E}">
        <p14:creationId xmlns:p14="http://schemas.microsoft.com/office/powerpoint/2010/main" val="4138299799"/>
      </p:ext>
    </p:extLst>
  </p:cSld>
  <p:clrMap bg1="lt1" tx1="dk1" bg2="lt2" tx2="dk2" accent1="accent1" accent2="accent2" accent3="accent3" accent4="accent4" accent5="accent5" accent6="accent6" hlink="hlink" folHlink="folHlink"/>
  <p:hf sldNum="0"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FC3E28-7BB8-45BD-B1DF-834287054B4D}" type="datetimeFigureOut">
              <a:rPr lang="en-US" smtClean="0"/>
              <a:t>10/13/2024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a:t>Lecture 1: Data warehousing concept</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9DA846-8F39-4D17-9A73-151C26FBFD18}" type="slidenum">
              <a:rPr lang="en-US" smtClean="0"/>
              <a:t>‹#›</a:t>
            </a:fld>
            <a:endParaRPr lang="en-US"/>
          </a:p>
        </p:txBody>
      </p:sp>
    </p:spTree>
    <p:extLst>
      <p:ext uri="{BB962C8B-B14F-4D97-AF65-F5344CB8AC3E}">
        <p14:creationId xmlns:p14="http://schemas.microsoft.com/office/powerpoint/2010/main" val="4153618602"/>
      </p:ext>
    </p:extLst>
  </p:cSld>
  <p:clrMap bg1="lt1" tx1="dk1" bg2="lt2" tx2="dk2" accent1="accent1" accent2="accent2" accent3="accent3" accent4="accent4" accent5="accent5" accent6="accent6" hlink="hlink" folHlink="folHlink"/>
  <p:hf sldNum="0"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en-US"/>
              <a:t>Click to edit Master title style</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60000"/>
                    <a:lumOff val="40000"/>
                  </a:schemeClr>
                </a:solidFill>
              </a:defRPr>
            </a:lvl1pPr>
          </a:lstStyle>
          <a:p>
            <a:fld id="{1C2E0BAB-3014-43A6-B6C2-087C655881DF}" type="datetime1">
              <a:rPr lang="en-US" smtClean="0"/>
              <a:t>10/13/2024</a:t>
            </a:fld>
            <a:endParaRPr lang="en-US" dirty="0"/>
          </a:p>
        </p:txBody>
      </p:sp>
      <p:sp>
        <p:nvSpPr>
          <p:cNvPr id="5" name="Footer Placeholder 4"/>
          <p:cNvSpPr>
            <a:spLocks noGrp="1"/>
          </p:cNvSpPr>
          <p:nvPr>
            <p:ph type="ftr" sz="quarter" idx="11"/>
          </p:nvPr>
        </p:nvSpPr>
        <p:spPr>
          <a:xfrm rot="21420000">
            <a:off x="9144" y="4882896"/>
            <a:ext cx="4050792" cy="1197864"/>
          </a:xfrm>
          <a:noFill/>
        </p:spPr>
        <p:txBody>
          <a:bodyPr wrap="square" rtlCol="0">
            <a:spAutoFit/>
          </a:bodyPr>
          <a:lstStyle>
            <a:lvl1pPr>
              <a:defRPr lang="en-US" sz="5400" dirty="0"/>
            </a:lvl1pPr>
          </a:lstStyle>
          <a:p>
            <a:pPr algn="r"/>
            <a:r>
              <a:rPr lang="en-US"/>
              <a:t>lecture 5: Design Fact and Dimension Tables</a:t>
            </a:r>
            <a:endParaRPr lang="en-US" dirty="0"/>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6D22F896-40B5-4ADD-8801-0D06FADFA095}" type="slidenum">
              <a:rPr lang="en-US" smtClean="0"/>
              <a:pPr/>
              <a:t>‹#›</a:t>
            </a:fld>
            <a:endParaRPr lang="en-US" dirty="0"/>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accent1">
              <a:lumMod val="60000"/>
              <a:lumOff val="40000"/>
              <a:alpha val="50000"/>
            </a:schemeClr>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198186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DE466F-53AD-4125-8154-011078BA7FC5}" type="datetime1">
              <a:rPr lang="en-US" smtClean="0"/>
              <a:t>10/13/2024</a:t>
            </a:fld>
            <a:endParaRPr lang="en-US" dirty="0"/>
          </a:p>
        </p:txBody>
      </p:sp>
      <p:sp>
        <p:nvSpPr>
          <p:cNvPr id="5" name="Footer Placeholder 4"/>
          <p:cNvSpPr>
            <a:spLocks noGrp="1"/>
          </p:cNvSpPr>
          <p:nvPr>
            <p:ph type="ftr" sz="quarter" idx="11"/>
          </p:nvPr>
        </p:nvSpPr>
        <p:spPr/>
        <p:txBody>
          <a:bodyPr/>
          <a:lstStyle/>
          <a:p>
            <a:r>
              <a:rPr lang="en-US"/>
              <a:t>lecture 5: Design Fact and Dimension Tables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791872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en-US"/>
              <a:t>Click to edit Master title style</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DE1341D-D149-4916-A9EE-D5AF52CBFA89}" type="datetime1">
              <a:rPr lang="en-US" smtClean="0"/>
              <a:t>10/13/2024</a:t>
            </a:fld>
            <a:endParaRPr lang="en-US" dirty="0"/>
          </a:p>
        </p:txBody>
      </p:sp>
      <p:sp>
        <p:nvSpPr>
          <p:cNvPr id="5" name="Footer Placeholder 4"/>
          <p:cNvSpPr>
            <a:spLocks noGrp="1"/>
          </p:cNvSpPr>
          <p:nvPr>
            <p:ph type="ftr" sz="quarter" idx="11"/>
          </p:nvPr>
        </p:nvSpPr>
        <p:spPr/>
        <p:txBody>
          <a:bodyPr/>
          <a:lstStyle/>
          <a:p>
            <a:r>
              <a:rPr lang="en-US"/>
              <a:t>lecture 5: Design Fact and Dimension Tables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350931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A4E0BE-754F-48F4-BBB2-8984459049F7}" type="datetime1">
              <a:rPr lang="en-US" smtClean="0"/>
              <a:t>10/13/2024</a:t>
            </a:fld>
            <a:endParaRPr lang="en-US" dirty="0"/>
          </a:p>
        </p:txBody>
      </p:sp>
      <p:sp>
        <p:nvSpPr>
          <p:cNvPr id="6" name="Footer Placeholder 5"/>
          <p:cNvSpPr>
            <a:spLocks noGrp="1"/>
          </p:cNvSpPr>
          <p:nvPr>
            <p:ph type="ftr" sz="quarter" idx="11"/>
          </p:nvPr>
        </p:nvSpPr>
        <p:spPr/>
        <p:txBody>
          <a:bodyPr/>
          <a:lstStyle/>
          <a:p>
            <a:r>
              <a:rPr lang="en-US"/>
              <a:t>lecture 5: Design Fact and Dimension Tables</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809798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685802" y="2861733"/>
            <a:ext cx="5088712"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5993969" y="2861733"/>
            <a:ext cx="5088713"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E78A9C9-848B-42CC-B9DC-FF7C82DE92D3}" type="datetime1">
              <a:rPr lang="en-US" smtClean="0"/>
              <a:t>10/13/2024</a:t>
            </a:fld>
            <a:endParaRPr lang="en-US" dirty="0"/>
          </a:p>
        </p:txBody>
      </p:sp>
      <p:sp>
        <p:nvSpPr>
          <p:cNvPr id="8" name="Footer Placeholder 7"/>
          <p:cNvSpPr>
            <a:spLocks noGrp="1"/>
          </p:cNvSpPr>
          <p:nvPr>
            <p:ph type="ftr" sz="quarter" idx="11"/>
          </p:nvPr>
        </p:nvSpPr>
        <p:spPr/>
        <p:txBody>
          <a:bodyPr/>
          <a:lstStyle/>
          <a:p>
            <a:r>
              <a:rPr lang="en-US"/>
              <a:t>lecture 5: Design Fact and Dimension Tables</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884333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EB56BBB-51FB-42EC-BD04-3CE99DDE179B}" type="datetime1">
              <a:rPr lang="en-US" smtClean="0"/>
              <a:t>10/13/2024</a:t>
            </a:fld>
            <a:endParaRPr lang="en-US" dirty="0"/>
          </a:p>
        </p:txBody>
      </p:sp>
      <p:sp>
        <p:nvSpPr>
          <p:cNvPr id="4" name="Footer Placeholder 3"/>
          <p:cNvSpPr>
            <a:spLocks noGrp="1"/>
          </p:cNvSpPr>
          <p:nvPr>
            <p:ph type="ftr" sz="quarter" idx="11"/>
          </p:nvPr>
        </p:nvSpPr>
        <p:spPr/>
        <p:txBody>
          <a:bodyPr/>
          <a:lstStyle/>
          <a:p>
            <a:r>
              <a:rPr lang="en-US"/>
              <a:t>lecture 5: Design Fact and Dimension Tables</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5288219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A2A8C5-CADF-4A7F-AC7C-B88B8BDD725E}" type="datetime1">
              <a:rPr lang="en-US" smtClean="0"/>
              <a:t>10/13/2024</a:t>
            </a:fld>
            <a:endParaRPr lang="en-US" dirty="0"/>
          </a:p>
        </p:txBody>
      </p:sp>
      <p:sp>
        <p:nvSpPr>
          <p:cNvPr id="3" name="Footer Placeholder 2"/>
          <p:cNvSpPr>
            <a:spLocks noGrp="1"/>
          </p:cNvSpPr>
          <p:nvPr>
            <p:ph type="ftr" sz="quarter" idx="11"/>
          </p:nvPr>
        </p:nvSpPr>
        <p:spPr/>
        <p:txBody>
          <a:bodyPr/>
          <a:lstStyle/>
          <a:p>
            <a:r>
              <a:rPr lang="en-US"/>
              <a:t>lecture 5: Design Fact and Dimension Tables</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162444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en-US"/>
              <a:t>Click to edit Master title style</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CF77C1B-CB33-4F3E-B17C-C5B3B7DB43D4}" type="datetime1">
              <a:rPr lang="en-US" smtClean="0"/>
              <a:t>10/13/2024</a:t>
            </a:fld>
            <a:endParaRPr lang="en-US" dirty="0"/>
          </a:p>
        </p:txBody>
      </p:sp>
      <p:sp>
        <p:nvSpPr>
          <p:cNvPr id="6" name="Footer Placeholder 5"/>
          <p:cNvSpPr>
            <a:spLocks noGrp="1"/>
          </p:cNvSpPr>
          <p:nvPr>
            <p:ph type="ftr" sz="quarter" idx="11"/>
          </p:nvPr>
        </p:nvSpPr>
        <p:spPr/>
        <p:txBody>
          <a:bodyPr/>
          <a:lstStyle/>
          <a:p>
            <a:r>
              <a:rPr lang="en-US"/>
              <a:t>lecture 5: Design Fact and Dimension Tables</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274962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C6786EB-5426-4FDD-B98D-A607ECB1F32C}" type="datetime1">
              <a:rPr lang="en-US" smtClean="0"/>
              <a:t>10/13/2024</a:t>
            </a:fld>
            <a:endParaRPr lang="en-US" dirty="0"/>
          </a:p>
        </p:txBody>
      </p:sp>
      <p:sp>
        <p:nvSpPr>
          <p:cNvPr id="6" name="Footer Placeholder 5"/>
          <p:cNvSpPr>
            <a:spLocks noGrp="1"/>
          </p:cNvSpPr>
          <p:nvPr>
            <p:ph type="ftr" sz="quarter" idx="11"/>
          </p:nvPr>
        </p:nvSpPr>
        <p:spPr/>
        <p:txBody>
          <a:bodyPr/>
          <a:lstStyle/>
          <a:p>
            <a:r>
              <a:rPr lang="en-US"/>
              <a:t>lecture 5: Design Fact and Dimension Tables</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188209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483E668-FB24-4FB2-9860-A7E0651E7DF1}" type="datetime1">
              <a:rPr lang="en-US" smtClean="0"/>
              <a:t>10/13/2024</a:t>
            </a:fld>
            <a:endParaRPr lang="en-US" dirty="0"/>
          </a:p>
        </p:txBody>
      </p:sp>
      <p:sp>
        <p:nvSpPr>
          <p:cNvPr id="6" name="Footer Placeholder 5"/>
          <p:cNvSpPr>
            <a:spLocks noGrp="1"/>
          </p:cNvSpPr>
          <p:nvPr>
            <p:ph type="ftr" sz="quarter" idx="11"/>
          </p:nvPr>
        </p:nvSpPr>
        <p:spPr/>
        <p:txBody>
          <a:bodyPr/>
          <a:lstStyle/>
          <a:p>
            <a:r>
              <a:rPr lang="en-US"/>
              <a:t>lecture 5: Design Fact and Dimension Tables</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808452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5AD999F-0E55-4FF0-BFCD-31F0BFE446B0}" type="datetime1">
              <a:rPr lang="en-US" smtClean="0"/>
              <a:t>10/13/2024</a:t>
            </a:fld>
            <a:endParaRPr lang="en-US" dirty="0"/>
          </a:p>
        </p:txBody>
      </p:sp>
      <p:sp>
        <p:nvSpPr>
          <p:cNvPr id="6" name="Footer Placeholder 5"/>
          <p:cNvSpPr>
            <a:spLocks noGrp="1"/>
          </p:cNvSpPr>
          <p:nvPr>
            <p:ph type="ftr" sz="quarter" idx="11"/>
          </p:nvPr>
        </p:nvSpPr>
        <p:spPr/>
        <p:txBody>
          <a:bodyPr/>
          <a:lstStyle/>
          <a:p>
            <a:r>
              <a:rPr lang="en-US"/>
              <a:t>lecture 5: Design Fact and Dimension Tables</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930062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en-US"/>
              <a:t>Click to edit Master title style</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2197ACA-3446-4D8A-AB73-450542DCE335}" type="datetime1">
              <a:rPr lang="en-US" smtClean="0"/>
              <a:t>10/13/2024</a:t>
            </a:fld>
            <a:endParaRPr lang="en-US" dirty="0"/>
          </a:p>
        </p:txBody>
      </p:sp>
      <p:sp>
        <p:nvSpPr>
          <p:cNvPr id="6" name="Footer Placeholder 5"/>
          <p:cNvSpPr>
            <a:spLocks noGrp="1"/>
          </p:cNvSpPr>
          <p:nvPr>
            <p:ph type="ftr" sz="quarter" idx="11"/>
          </p:nvPr>
        </p:nvSpPr>
        <p:spPr/>
        <p:txBody>
          <a:bodyPr/>
          <a:lstStyle/>
          <a:p>
            <a:r>
              <a:rPr lang="en-US"/>
              <a:t>lecture 5: Design Fact and Dimension Tables</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0959708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83FA2B3-470E-4B07-AD0A-9C54F1B32C2D}" type="datetime1">
              <a:rPr lang="en-US" smtClean="0"/>
              <a:t>10/13/2024</a:t>
            </a:fld>
            <a:endParaRPr lang="en-US" dirty="0"/>
          </a:p>
        </p:txBody>
      </p:sp>
      <p:sp>
        <p:nvSpPr>
          <p:cNvPr id="6" name="Footer Placeholder 5"/>
          <p:cNvSpPr>
            <a:spLocks noGrp="1"/>
          </p:cNvSpPr>
          <p:nvPr>
            <p:ph type="ftr" sz="quarter" idx="11"/>
          </p:nvPr>
        </p:nvSpPr>
        <p:spPr/>
        <p:txBody>
          <a:bodyPr/>
          <a:lstStyle/>
          <a:p>
            <a:r>
              <a:rPr lang="en-US"/>
              <a:t>lecture 5: Design Fact and Dimension Tables</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053710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en-US"/>
              <a:t>Click to edit Master title style</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06A920B5-4C0A-4E03-952E-B38C4739206D}" type="datetime1">
              <a:rPr lang="en-US" smtClean="0"/>
              <a:t>10/13/2024</a:t>
            </a:fld>
            <a:endParaRPr lang="en-US" dirty="0"/>
          </a:p>
        </p:txBody>
      </p:sp>
      <p:sp>
        <p:nvSpPr>
          <p:cNvPr id="4" name="Footer Placeholder 3"/>
          <p:cNvSpPr>
            <a:spLocks noGrp="1"/>
          </p:cNvSpPr>
          <p:nvPr>
            <p:ph type="ftr" sz="quarter" idx="11"/>
          </p:nvPr>
        </p:nvSpPr>
        <p:spPr/>
        <p:txBody>
          <a:bodyPr/>
          <a:lstStyle/>
          <a:p>
            <a:r>
              <a:rPr lang="en-US"/>
              <a:t>lecture 5: Design Fact and Dimension Tables</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903353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en-US"/>
              <a:t>Click to edit Master title style</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5B566D29-0537-4B60-93A2-2D41153BF3AD}" type="datetime1">
              <a:rPr lang="en-US" smtClean="0"/>
              <a:t>10/13/2024</a:t>
            </a:fld>
            <a:endParaRPr lang="en-US" dirty="0"/>
          </a:p>
        </p:txBody>
      </p:sp>
      <p:sp>
        <p:nvSpPr>
          <p:cNvPr id="4" name="Footer Placeholder 3"/>
          <p:cNvSpPr>
            <a:spLocks noGrp="1"/>
          </p:cNvSpPr>
          <p:nvPr>
            <p:ph type="ftr" sz="quarter" idx="11"/>
          </p:nvPr>
        </p:nvSpPr>
        <p:spPr/>
        <p:txBody>
          <a:bodyPr/>
          <a:lstStyle/>
          <a:p>
            <a:r>
              <a:rPr lang="en-US"/>
              <a:t>lecture 5: Design Fact and Dimension Tables</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518472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B4EAA67-AD90-4A75-8824-208D4FAC817D}" type="datetime1">
              <a:rPr lang="en-US" smtClean="0"/>
              <a:t>10/13/2024</a:t>
            </a:fld>
            <a:endParaRPr lang="en-US" dirty="0"/>
          </a:p>
        </p:txBody>
      </p:sp>
      <p:sp>
        <p:nvSpPr>
          <p:cNvPr id="5" name="Footer Placeholder 4"/>
          <p:cNvSpPr>
            <a:spLocks noGrp="1"/>
          </p:cNvSpPr>
          <p:nvPr>
            <p:ph type="ftr" sz="quarter" idx="11"/>
          </p:nvPr>
        </p:nvSpPr>
        <p:spPr/>
        <p:txBody>
          <a:bodyPr/>
          <a:lstStyle/>
          <a:p>
            <a:r>
              <a:rPr lang="en-US"/>
              <a:t>lecture 5: Design Fact and Dimension Tables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6896830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779D78A-1DF3-4C81-84AE-F0C58FD0DF9F}" type="datetime1">
              <a:rPr lang="en-US" smtClean="0"/>
              <a:t>10/13/2024</a:t>
            </a:fld>
            <a:endParaRPr lang="en-US" dirty="0"/>
          </a:p>
        </p:txBody>
      </p:sp>
      <p:sp>
        <p:nvSpPr>
          <p:cNvPr id="5" name="Footer Placeholder 4"/>
          <p:cNvSpPr>
            <a:spLocks noGrp="1"/>
          </p:cNvSpPr>
          <p:nvPr>
            <p:ph type="ftr" sz="quarter" idx="11"/>
          </p:nvPr>
        </p:nvSpPr>
        <p:spPr/>
        <p:txBody>
          <a:bodyPr/>
          <a:lstStyle/>
          <a:p>
            <a:r>
              <a:rPr lang="en-US"/>
              <a:t>lecture 5: Design Fact and Dimension Tables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492361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60000"/>
                    <a:lumOff val="40000"/>
                  </a:schemeClr>
                </a:solidFill>
              </a:defRPr>
            </a:lvl1pPr>
          </a:lstStyle>
          <a:p>
            <a:fld id="{0B3A6F77-9600-4A39-A007-734B0AB5B804}" type="datetime1">
              <a:rPr lang="en-US" smtClean="0"/>
              <a:t>10/13/2024</a:t>
            </a:fld>
            <a:endParaRPr lang="en-US" dirty="0"/>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60000"/>
                    <a:lumOff val="40000"/>
                  </a:schemeClr>
                </a:solidFill>
              </a:defRPr>
            </a:lvl1pPr>
          </a:lstStyle>
          <a:p>
            <a:r>
              <a:rPr lang="en-US"/>
              <a:t>lecture 5: Design Fact and Dimension Tables</a:t>
            </a:r>
            <a:endParaRPr lang="en-US" dirty="0"/>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60000"/>
                    <a:lumOff val="40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545579627"/>
      </p:ext>
    </p:extLst>
  </p:cSld>
  <p:clrMap bg1="lt1" tx1="dk1" bg2="lt2" tx2="dk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 id="2147483807" r:id="rId12"/>
    <p:sldLayoutId id="2147483808" r:id="rId13"/>
    <p:sldLayoutId id="2147483809" r:id="rId14"/>
    <p:sldLayoutId id="2147483810" r:id="rId15"/>
    <p:sldLayoutId id="2147483811" r:id="rId16"/>
    <p:sldLayoutId id="2147483812" r:id="rId17"/>
  </p:sldLayoutIdLst>
  <p:hf sldNum="0" hdr="0" dt="0"/>
  <p:txStyles>
    <p:titleStyle>
      <a:lvl1pPr algn="l" defTabSz="914400" rtl="0" eaLnBrk="1" latinLnBrk="0" hangingPunct="1">
        <a:lnSpc>
          <a:spcPct val="90000"/>
        </a:lnSpc>
        <a:spcBef>
          <a:spcPct val="0"/>
        </a:spcBef>
        <a:buNone/>
        <a:defRPr sz="5400" kern="1200" cap="all" baseline="0">
          <a:solidFill>
            <a:schemeClr val="accent1">
              <a:lumMod val="60000"/>
              <a:lumOff val="40000"/>
            </a:schemeClr>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086F4A-8B55-8317-A7E4-D6C2D3CB9A87}"/>
              </a:ext>
            </a:extLst>
          </p:cNvPr>
          <p:cNvSpPr>
            <a:spLocks noGrp="1"/>
          </p:cNvSpPr>
          <p:nvPr>
            <p:ph type="ctrTitle"/>
          </p:nvPr>
        </p:nvSpPr>
        <p:spPr>
          <a:xfrm>
            <a:off x="1380644" y="292865"/>
            <a:ext cx="8567716" cy="1424800"/>
          </a:xfrm>
        </p:spPr>
        <p:txBody>
          <a:bodyPr>
            <a:noAutofit/>
          </a:bodyPr>
          <a:lstStyle/>
          <a:p>
            <a:pPr algn="ctr"/>
            <a:r>
              <a:rPr lang="en-US" sz="6000" b="1" dirty="0">
                <a:latin typeface="Poppins" panose="00000500000000000000" pitchFamily="2" charset="0"/>
                <a:cs typeface="Poppins" panose="00000500000000000000" pitchFamily="2" charset="0"/>
              </a:rPr>
              <a:t>Data warehousing</a:t>
            </a:r>
          </a:p>
        </p:txBody>
      </p:sp>
      <p:sp>
        <p:nvSpPr>
          <p:cNvPr id="4" name="Subtitle 2">
            <a:extLst>
              <a:ext uri="{FF2B5EF4-FFF2-40B4-BE49-F238E27FC236}">
                <a16:creationId xmlns:a16="http://schemas.microsoft.com/office/drawing/2014/main" id="{2C23A852-2322-54DE-AA28-DB05375671FB}"/>
              </a:ext>
            </a:extLst>
          </p:cNvPr>
          <p:cNvSpPr txBox="1">
            <a:spLocks/>
          </p:cNvSpPr>
          <p:nvPr/>
        </p:nvSpPr>
        <p:spPr>
          <a:xfrm>
            <a:off x="1859040" y="2974491"/>
            <a:ext cx="7320321" cy="550333"/>
          </a:xfrm>
          <a:prstGeom prst="rect">
            <a:avLst/>
          </a:prstGeom>
        </p:spPr>
        <p:txBody>
          <a:bodyPr vert="horz" lIns="91440" tIns="45720" rIns="91440" bIns="45720" rtlCol="0" anchor="t">
            <a:noAutofit/>
          </a:bodyPr>
          <a:lstStyle>
            <a:lvl1pPr marL="0" indent="0" algn="r"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None/>
              <a:defRPr sz="2400" kern="1200" cap="all" baseline="0">
                <a:solidFill>
                  <a:schemeClr val="bg1">
                    <a:lumMod val="50000"/>
                  </a:schemeClr>
                </a:solidFill>
                <a:effectLst/>
                <a:latin typeface="+mn-lt"/>
                <a:ea typeface="+mn-ea"/>
                <a:cs typeface="+mn-cs"/>
              </a:defRPr>
            </a:lvl1pPr>
            <a:lvl2pPr marL="4572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2000" kern="1200" cap="all" baseline="0">
                <a:solidFill>
                  <a:schemeClr val="tx1"/>
                </a:solidFill>
                <a:effectLst/>
                <a:latin typeface="+mn-lt"/>
                <a:ea typeface="+mn-ea"/>
                <a:cs typeface="+mn-cs"/>
              </a:defRPr>
            </a:lvl2pPr>
            <a:lvl3pPr marL="9144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800" kern="1200" cap="all" baseline="0">
                <a:solidFill>
                  <a:schemeClr val="tx1"/>
                </a:solidFill>
                <a:effectLst/>
                <a:latin typeface="+mn-lt"/>
                <a:ea typeface="+mn-ea"/>
                <a:cs typeface="+mn-cs"/>
              </a:defRPr>
            </a:lvl3pPr>
            <a:lvl4pPr marL="13716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4pPr>
            <a:lvl5pPr marL="18288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5pPr>
            <a:lvl6pPr marL="22860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6pPr>
            <a:lvl7pPr marL="27432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7pPr>
            <a:lvl8pPr marL="32004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8pPr>
            <a:lvl9pPr marL="36576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9pPr>
          </a:lstStyle>
          <a:p>
            <a:pPr algn="ctr"/>
            <a:r>
              <a:rPr lang="en-US" sz="2800" b="1" dirty="0">
                <a:solidFill>
                  <a:schemeClr val="tx1"/>
                </a:solidFill>
                <a:latin typeface="Poppins" panose="00000500000000000000" pitchFamily="2" charset="0"/>
                <a:cs typeface="Poppins" panose="00000500000000000000" pitchFamily="2" charset="0"/>
              </a:rPr>
              <a:t>Emmanuel </a:t>
            </a:r>
            <a:r>
              <a:rPr lang="en-US" sz="2800" b="1" dirty="0" err="1">
                <a:solidFill>
                  <a:schemeClr val="tx1"/>
                </a:solidFill>
                <a:latin typeface="Poppins" panose="00000500000000000000" pitchFamily="2" charset="0"/>
                <a:cs typeface="Poppins" panose="00000500000000000000" pitchFamily="2" charset="0"/>
              </a:rPr>
              <a:t>Tandema</a:t>
            </a:r>
            <a:r>
              <a:rPr lang="en-US" sz="2800" b="1" dirty="0">
                <a:solidFill>
                  <a:schemeClr val="tx1"/>
                </a:solidFill>
                <a:latin typeface="Poppins" panose="00000500000000000000" pitchFamily="2" charset="0"/>
                <a:cs typeface="Poppins" panose="00000500000000000000" pitchFamily="2" charset="0"/>
              </a:rPr>
              <a:t> Valentino </a:t>
            </a:r>
            <a:r>
              <a:rPr lang="en-US" sz="2800" b="1" dirty="0" err="1">
                <a:solidFill>
                  <a:schemeClr val="tx1"/>
                </a:solidFill>
                <a:latin typeface="Poppins" panose="00000500000000000000" pitchFamily="2" charset="0"/>
                <a:cs typeface="Poppins" panose="00000500000000000000" pitchFamily="2" charset="0"/>
              </a:rPr>
              <a:t>Juma</a:t>
            </a:r>
            <a:endParaRPr lang="en-US" sz="2800" b="1" dirty="0">
              <a:solidFill>
                <a:schemeClr val="tx1"/>
              </a:solidFill>
              <a:latin typeface="Poppins" panose="00000500000000000000" pitchFamily="2" charset="0"/>
              <a:cs typeface="Poppins" panose="00000500000000000000" pitchFamily="2" charset="0"/>
            </a:endParaRPr>
          </a:p>
        </p:txBody>
      </p:sp>
      <p:sp>
        <p:nvSpPr>
          <p:cNvPr id="7" name="Subtitle 2">
            <a:extLst>
              <a:ext uri="{FF2B5EF4-FFF2-40B4-BE49-F238E27FC236}">
                <a16:creationId xmlns:a16="http://schemas.microsoft.com/office/drawing/2014/main" id="{86B8458E-EBC1-96A3-0A63-27EC766E25A2}"/>
              </a:ext>
            </a:extLst>
          </p:cNvPr>
          <p:cNvSpPr txBox="1">
            <a:spLocks/>
          </p:cNvSpPr>
          <p:nvPr/>
        </p:nvSpPr>
        <p:spPr>
          <a:xfrm>
            <a:off x="1810400" y="3563829"/>
            <a:ext cx="7571608" cy="550333"/>
          </a:xfrm>
          <a:prstGeom prst="rect">
            <a:avLst/>
          </a:prstGeom>
        </p:spPr>
        <p:txBody>
          <a:bodyPr vert="horz" lIns="91440" tIns="45720" rIns="91440" bIns="45720" rtlCol="0" anchor="t">
            <a:noAutofit/>
          </a:bodyPr>
          <a:lstStyle>
            <a:lvl1pPr marL="0" indent="0" algn="r"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None/>
              <a:defRPr sz="2400" kern="1200" cap="all" baseline="0">
                <a:solidFill>
                  <a:schemeClr val="bg1">
                    <a:lumMod val="50000"/>
                  </a:schemeClr>
                </a:solidFill>
                <a:effectLst/>
                <a:latin typeface="+mn-lt"/>
                <a:ea typeface="+mn-ea"/>
                <a:cs typeface="+mn-cs"/>
              </a:defRPr>
            </a:lvl1pPr>
            <a:lvl2pPr marL="4572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2000" kern="1200" cap="all" baseline="0">
                <a:solidFill>
                  <a:schemeClr val="tx1"/>
                </a:solidFill>
                <a:effectLst/>
                <a:latin typeface="+mn-lt"/>
                <a:ea typeface="+mn-ea"/>
                <a:cs typeface="+mn-cs"/>
              </a:defRPr>
            </a:lvl2pPr>
            <a:lvl3pPr marL="9144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800" kern="1200" cap="all" baseline="0">
                <a:solidFill>
                  <a:schemeClr val="tx1"/>
                </a:solidFill>
                <a:effectLst/>
                <a:latin typeface="+mn-lt"/>
                <a:ea typeface="+mn-ea"/>
                <a:cs typeface="+mn-cs"/>
              </a:defRPr>
            </a:lvl3pPr>
            <a:lvl4pPr marL="13716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4pPr>
            <a:lvl5pPr marL="18288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5pPr>
            <a:lvl6pPr marL="22860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6pPr>
            <a:lvl7pPr marL="27432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7pPr>
            <a:lvl8pPr marL="32004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8pPr>
            <a:lvl9pPr marL="36576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9pPr>
          </a:lstStyle>
          <a:p>
            <a:pPr algn="l"/>
            <a:r>
              <a:rPr lang="en-US" sz="1800" b="1" dirty="0">
                <a:solidFill>
                  <a:schemeClr val="tx1"/>
                </a:solidFill>
                <a:latin typeface="Poppins" panose="00000500000000000000" pitchFamily="2" charset="0"/>
                <a:cs typeface="Poppins" panose="00000500000000000000" pitchFamily="2" charset="0"/>
              </a:rPr>
              <a:t>Uganda technology and management university (</a:t>
            </a:r>
            <a:r>
              <a:rPr lang="en-US" sz="1800" b="1" dirty="0" err="1">
                <a:solidFill>
                  <a:schemeClr val="tx1"/>
                </a:solidFill>
                <a:latin typeface="Poppins" panose="00000500000000000000" pitchFamily="2" charset="0"/>
                <a:cs typeface="Poppins" panose="00000500000000000000" pitchFamily="2" charset="0"/>
              </a:rPr>
              <a:t>Utamu</a:t>
            </a:r>
            <a:r>
              <a:rPr lang="en-US" sz="1800" b="1" dirty="0">
                <a:solidFill>
                  <a:schemeClr val="tx1"/>
                </a:solidFill>
                <a:latin typeface="Poppins" panose="00000500000000000000" pitchFamily="2" charset="0"/>
                <a:cs typeface="Poppins" panose="00000500000000000000" pitchFamily="2" charset="0"/>
              </a:rPr>
              <a:t>)</a:t>
            </a:r>
          </a:p>
        </p:txBody>
      </p:sp>
      <p:sp>
        <p:nvSpPr>
          <p:cNvPr id="8" name="Subtitle 2">
            <a:extLst>
              <a:ext uri="{FF2B5EF4-FFF2-40B4-BE49-F238E27FC236}">
                <a16:creationId xmlns:a16="http://schemas.microsoft.com/office/drawing/2014/main" id="{E00FC4BF-D4CB-E318-D482-86C0276DB035}"/>
              </a:ext>
            </a:extLst>
          </p:cNvPr>
          <p:cNvSpPr txBox="1">
            <a:spLocks/>
          </p:cNvSpPr>
          <p:nvPr/>
        </p:nvSpPr>
        <p:spPr>
          <a:xfrm>
            <a:off x="867186" y="1664212"/>
            <a:ext cx="9458036" cy="550333"/>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buNone/>
            </a:pPr>
            <a:r>
              <a:rPr lang="en-US" sz="3000" b="1" dirty="0">
                <a:latin typeface="Poppins" panose="00000500000000000000" pitchFamily="2" charset="0"/>
                <a:cs typeface="Poppins" panose="00000500000000000000" pitchFamily="2" charset="0"/>
              </a:rPr>
              <a:t>lecture 5: Design Fact and Dimension Tables</a:t>
            </a:r>
          </a:p>
        </p:txBody>
      </p:sp>
    </p:spTree>
    <p:extLst>
      <p:ext uri="{BB962C8B-B14F-4D97-AF65-F5344CB8AC3E}">
        <p14:creationId xmlns:p14="http://schemas.microsoft.com/office/powerpoint/2010/main" val="12234695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3A45438-65C1-267F-27B0-6C4950BD7A6C}"/>
              </a:ext>
            </a:extLst>
          </p:cNvPr>
          <p:cNvSpPr txBox="1">
            <a:spLocks/>
          </p:cNvSpPr>
          <p:nvPr/>
        </p:nvSpPr>
        <p:spPr>
          <a:xfrm>
            <a:off x="87549" y="1064710"/>
            <a:ext cx="11585642" cy="440223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In our previous lecture, we delved into the essential aspects of </a:t>
            </a:r>
            <a:r>
              <a:rPr lang="en-US" b="1" cap="none" dirty="0">
                <a:latin typeface="Poppins" panose="00000500000000000000" pitchFamily="2" charset="0"/>
                <a:cs typeface="Poppins" panose="00000500000000000000" pitchFamily="2" charset="0"/>
              </a:rPr>
              <a:t>data warehouse design</a:t>
            </a:r>
            <a:r>
              <a:rPr lang="en-US" cap="none" dirty="0">
                <a:latin typeface="Poppins" panose="00000500000000000000" pitchFamily="2" charset="0"/>
                <a:cs typeface="Poppins" panose="00000500000000000000" pitchFamily="2" charset="0"/>
              </a:rPr>
              <a:t>, specifically focusing on </a:t>
            </a:r>
            <a:r>
              <a:rPr lang="en-US" b="1" cap="none" dirty="0">
                <a:latin typeface="Poppins" panose="00000500000000000000" pitchFamily="2" charset="0"/>
                <a:cs typeface="Poppins" panose="00000500000000000000" pitchFamily="2" charset="0"/>
              </a:rPr>
              <a:t>dimensional modeling</a:t>
            </a:r>
            <a:r>
              <a:rPr lang="en-US" cap="none" dirty="0">
                <a:latin typeface="Poppins" panose="00000500000000000000" pitchFamily="2" charset="0"/>
                <a:cs typeface="Poppins" panose="00000500000000000000" pitchFamily="2" charset="0"/>
              </a:rPr>
              <a:t> and its significance in enhancing business intelligence.</a:t>
            </a:r>
          </a:p>
          <a:p>
            <a:pPr>
              <a:lnSpc>
                <a:spcPct val="150000"/>
              </a:lnSpc>
            </a:pPr>
            <a:r>
              <a:rPr lang="en-US" cap="none" dirty="0">
                <a:latin typeface="Poppins" panose="00000500000000000000" pitchFamily="2" charset="0"/>
                <a:cs typeface="Poppins" panose="00000500000000000000" pitchFamily="2" charset="0"/>
              </a:rPr>
              <a:t>We explored how to structure and organize data effectively to improve analytics and decision-making processes within organizations.</a:t>
            </a:r>
          </a:p>
          <a:p>
            <a:pPr>
              <a:lnSpc>
                <a:spcPct val="150000"/>
              </a:lnSpc>
            </a:pPr>
            <a:r>
              <a:rPr lang="en-US" cap="none" dirty="0">
                <a:latin typeface="Poppins" panose="00000500000000000000" pitchFamily="2" charset="0"/>
                <a:cs typeface="Poppins" panose="00000500000000000000" pitchFamily="2" charset="0"/>
              </a:rPr>
              <a:t>We discussed the fundamental components of dimensional models, highlighting how facts (quantitative metrics) and dimensions (contextual attributes) interact to provide a comprehensive view for analysis.</a:t>
            </a:r>
          </a:p>
        </p:txBody>
      </p:sp>
      <p:sp>
        <p:nvSpPr>
          <p:cNvPr id="2" name="Title 1">
            <a:extLst>
              <a:ext uri="{FF2B5EF4-FFF2-40B4-BE49-F238E27FC236}">
                <a16:creationId xmlns:a16="http://schemas.microsoft.com/office/drawing/2014/main" id="{EFE6E5DA-9FAC-6E05-F8A9-E8D5CF9BAF8E}"/>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Recap of Lecture 4</a:t>
            </a:r>
          </a:p>
        </p:txBody>
      </p:sp>
      <p:cxnSp>
        <p:nvCxnSpPr>
          <p:cNvPr id="6" name="Straight Connector 5">
            <a:extLst>
              <a:ext uri="{FF2B5EF4-FFF2-40B4-BE49-F238E27FC236}">
                <a16:creationId xmlns:a16="http://schemas.microsoft.com/office/drawing/2014/main" id="{DDF86AAC-E378-9BE1-5A67-F11DFA230C35}"/>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Footer Placeholder 3"/>
          <p:cNvSpPr>
            <a:spLocks noGrp="1"/>
          </p:cNvSpPr>
          <p:nvPr>
            <p:ph type="ftr" sz="quarter" idx="11"/>
          </p:nvPr>
        </p:nvSpPr>
        <p:spPr>
          <a:xfrm>
            <a:off x="685801" y="5757334"/>
            <a:ext cx="6380017" cy="498470"/>
          </a:xfrm>
        </p:spPr>
        <p:txBody>
          <a:bodyPr/>
          <a:lstStyle/>
          <a:p>
            <a:r>
              <a:rPr lang="en-US" sz="2000" b="1">
                <a:solidFill>
                  <a:schemeClr val="bg1"/>
                </a:solidFill>
                <a:latin typeface="Poppins" panose="00000500000000000000" pitchFamily="2" charset="0"/>
                <a:cs typeface="Poppins" panose="00000500000000000000" pitchFamily="2" charset="0"/>
              </a:rPr>
              <a:t>lecture 5: Design Fact and Dimension Tables</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2700480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68A4C-4BF5-2048-75ED-4EA064453580}"/>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0637F5A6-F695-E0AD-5C23-3AED19D65CA7}"/>
              </a:ext>
            </a:extLst>
          </p:cNvPr>
          <p:cNvSpPr txBox="1">
            <a:spLocks/>
          </p:cNvSpPr>
          <p:nvPr/>
        </p:nvSpPr>
        <p:spPr>
          <a:xfrm>
            <a:off x="87549" y="1064710"/>
            <a:ext cx="11585642" cy="440223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We examined data cubes as multidimensional data models that facilitate efficient data analysis. Participants learned how to represent data in terms of dimensions and facts and utilize </a:t>
            </a:r>
            <a:r>
              <a:rPr lang="en-US" b="1" cap="none" dirty="0">
                <a:latin typeface="Poppins" panose="00000500000000000000" pitchFamily="2" charset="0"/>
                <a:cs typeface="Poppins" panose="00000500000000000000" pitchFamily="2" charset="0"/>
              </a:rPr>
              <a:t>OLAP</a:t>
            </a:r>
            <a:r>
              <a:rPr lang="en-US" cap="none" dirty="0">
                <a:latin typeface="Poppins" panose="00000500000000000000" pitchFamily="2" charset="0"/>
                <a:cs typeface="Poppins" panose="00000500000000000000" pitchFamily="2" charset="0"/>
              </a:rPr>
              <a:t> (online analytical processing) tools for quick insights.</a:t>
            </a:r>
          </a:p>
          <a:p>
            <a:pPr>
              <a:lnSpc>
                <a:spcPct val="150000"/>
              </a:lnSpc>
              <a:spcBef>
                <a:spcPts val="0"/>
              </a:spcBef>
            </a:pPr>
            <a:r>
              <a:rPr lang="en-US" cap="none" dirty="0">
                <a:latin typeface="Poppins" panose="00000500000000000000" pitchFamily="2" charset="0"/>
                <a:cs typeface="Poppins" panose="00000500000000000000" pitchFamily="2" charset="0"/>
              </a:rPr>
              <a:t>We identified the three primary types of dimensional models:</a:t>
            </a:r>
          </a:p>
          <a:p>
            <a:pPr lvl="1">
              <a:lnSpc>
                <a:spcPct val="150000"/>
              </a:lnSpc>
              <a:spcBef>
                <a:spcPts val="0"/>
              </a:spcBef>
            </a:pPr>
            <a:r>
              <a:rPr lang="en-US" sz="2000" b="1" cap="none" dirty="0">
                <a:latin typeface="Poppins" panose="00000500000000000000" pitchFamily="2" charset="0"/>
                <a:cs typeface="Poppins" panose="00000500000000000000" pitchFamily="2" charset="0"/>
              </a:rPr>
              <a:t>Star schema</a:t>
            </a:r>
            <a:r>
              <a:rPr lang="en-US" sz="2000" cap="none" dirty="0">
                <a:latin typeface="Poppins" panose="00000500000000000000" pitchFamily="2" charset="0"/>
                <a:cs typeface="Poppins" panose="00000500000000000000" pitchFamily="2" charset="0"/>
              </a:rPr>
              <a:t> A straightforward design with a central fact table connected to multiple dimension tables.</a:t>
            </a:r>
          </a:p>
          <a:p>
            <a:pPr lvl="1">
              <a:lnSpc>
                <a:spcPct val="150000"/>
              </a:lnSpc>
              <a:spcBef>
                <a:spcPts val="0"/>
              </a:spcBef>
            </a:pPr>
            <a:r>
              <a:rPr lang="en-US" sz="2000" b="1" cap="none" dirty="0">
                <a:latin typeface="Poppins" panose="00000500000000000000" pitchFamily="2" charset="0"/>
                <a:cs typeface="Poppins" panose="00000500000000000000" pitchFamily="2" charset="0"/>
              </a:rPr>
              <a:t>Snowflake schema</a:t>
            </a:r>
            <a:r>
              <a:rPr lang="en-US" sz="2000" cap="none" dirty="0">
                <a:latin typeface="Poppins" panose="00000500000000000000" pitchFamily="2" charset="0"/>
                <a:cs typeface="Poppins" panose="00000500000000000000" pitchFamily="2" charset="0"/>
              </a:rPr>
              <a:t> a more normalized version of the star schema, where dimension tables are further broken down into related tables.</a:t>
            </a:r>
          </a:p>
          <a:p>
            <a:pPr lvl="1">
              <a:lnSpc>
                <a:spcPct val="150000"/>
              </a:lnSpc>
              <a:spcBef>
                <a:spcPts val="0"/>
              </a:spcBef>
            </a:pPr>
            <a:r>
              <a:rPr lang="en-US" sz="2000" b="1" cap="none" dirty="0">
                <a:latin typeface="Poppins" panose="00000500000000000000" pitchFamily="2" charset="0"/>
                <a:cs typeface="Poppins" panose="00000500000000000000" pitchFamily="2" charset="0"/>
              </a:rPr>
              <a:t>Galaxy schema</a:t>
            </a:r>
            <a:r>
              <a:rPr lang="en-US" sz="2000" cap="none" dirty="0">
                <a:latin typeface="Poppins" panose="00000500000000000000" pitchFamily="2" charset="0"/>
                <a:cs typeface="Poppins" panose="00000500000000000000" pitchFamily="2" charset="0"/>
              </a:rPr>
              <a:t> a complex model that involves multiple fact tables sharing dimension tables.</a:t>
            </a:r>
          </a:p>
          <a:p>
            <a:pPr>
              <a:lnSpc>
                <a:spcPct val="150000"/>
              </a:lnSpc>
            </a:pPr>
            <a:endParaRPr lang="en-US" cap="none" dirty="0">
              <a:latin typeface="Poppins" panose="00000500000000000000" pitchFamily="2" charset="0"/>
              <a:cs typeface="Poppins" panose="00000500000000000000" pitchFamily="2" charset="0"/>
            </a:endParaRPr>
          </a:p>
        </p:txBody>
      </p:sp>
      <p:sp>
        <p:nvSpPr>
          <p:cNvPr id="2" name="Title 1">
            <a:extLst>
              <a:ext uri="{FF2B5EF4-FFF2-40B4-BE49-F238E27FC236}">
                <a16:creationId xmlns:a16="http://schemas.microsoft.com/office/drawing/2014/main" id="{6BB9B08C-2F6A-1A10-6F76-23AD33BE9DD8}"/>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Recap of Lecture 4</a:t>
            </a:r>
          </a:p>
        </p:txBody>
      </p:sp>
      <p:cxnSp>
        <p:nvCxnSpPr>
          <p:cNvPr id="6" name="Straight Connector 5">
            <a:extLst>
              <a:ext uri="{FF2B5EF4-FFF2-40B4-BE49-F238E27FC236}">
                <a16:creationId xmlns:a16="http://schemas.microsoft.com/office/drawing/2014/main" id="{66CAF271-E557-57E4-965B-A1D1A417B2A4}"/>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Footer Placeholder 3">
            <a:extLst>
              <a:ext uri="{FF2B5EF4-FFF2-40B4-BE49-F238E27FC236}">
                <a16:creationId xmlns:a16="http://schemas.microsoft.com/office/drawing/2014/main" id="{0F4290E5-BE3B-718B-99C9-B83B3190D82B}"/>
              </a:ext>
            </a:extLst>
          </p:cNvPr>
          <p:cNvSpPr>
            <a:spLocks noGrp="1"/>
          </p:cNvSpPr>
          <p:nvPr>
            <p:ph type="ftr" sz="quarter" idx="11"/>
          </p:nvPr>
        </p:nvSpPr>
        <p:spPr>
          <a:xfrm>
            <a:off x="685801" y="5757334"/>
            <a:ext cx="6380017" cy="498470"/>
          </a:xfrm>
        </p:spPr>
        <p:txBody>
          <a:bodyPr/>
          <a:lstStyle/>
          <a:p>
            <a:r>
              <a:rPr lang="en-US" sz="2000" b="1">
                <a:solidFill>
                  <a:schemeClr val="bg1"/>
                </a:solidFill>
                <a:latin typeface="Poppins" panose="00000500000000000000" pitchFamily="2" charset="0"/>
                <a:cs typeface="Poppins" panose="00000500000000000000" pitchFamily="2" charset="0"/>
              </a:rPr>
              <a:t>lecture 5: Design Fact and Dimension Tables</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2113860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92CD5B-4261-3A4A-6A10-D1F868DBAC3E}"/>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F28453BA-F58B-836E-FC80-92DD7F6B6715}"/>
              </a:ext>
            </a:extLst>
          </p:cNvPr>
          <p:cNvSpPr txBox="1">
            <a:spLocks/>
          </p:cNvSpPr>
          <p:nvPr/>
        </p:nvSpPr>
        <p:spPr>
          <a:xfrm>
            <a:off x="87549" y="1064710"/>
            <a:ext cx="11585642" cy="440223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a:latin typeface="Poppins" panose="00000500000000000000" pitchFamily="2" charset="0"/>
                <a:cs typeface="Poppins" panose="00000500000000000000" pitchFamily="2" charset="0"/>
              </a:rPr>
              <a:t>This lecture </a:t>
            </a:r>
            <a:r>
              <a:rPr lang="en-US" cap="none" dirty="0">
                <a:latin typeface="Poppins" panose="00000500000000000000" pitchFamily="2" charset="0"/>
                <a:cs typeface="Poppins" panose="00000500000000000000" pitchFamily="2" charset="0"/>
              </a:rPr>
              <a:t>provides a comprehensive introduction to the principles and practices of data warehousing, focusing on the critical role of facts and dimensions in data analysis. </a:t>
            </a:r>
          </a:p>
          <a:p>
            <a:pPr>
              <a:lnSpc>
                <a:spcPct val="150000"/>
              </a:lnSpc>
            </a:pPr>
            <a:r>
              <a:rPr lang="en-US" cap="none" dirty="0">
                <a:latin typeface="Poppins" panose="00000500000000000000" pitchFamily="2" charset="0"/>
                <a:cs typeface="Poppins" panose="00000500000000000000" pitchFamily="2" charset="0"/>
              </a:rPr>
              <a:t>Participants will explore the structure and organization of data warehouses, including the design and implementation of fact and dimension tables.</a:t>
            </a:r>
          </a:p>
          <a:p>
            <a:pPr>
              <a:lnSpc>
                <a:spcPct val="150000"/>
              </a:lnSpc>
            </a:pPr>
            <a:r>
              <a:rPr lang="en-US" cap="none" dirty="0">
                <a:latin typeface="Poppins" panose="00000500000000000000" pitchFamily="2" charset="0"/>
                <a:cs typeface="Poppins" panose="00000500000000000000" pitchFamily="2" charset="0"/>
              </a:rPr>
              <a:t>Participants will learn about the nature of facts, their types, and their significance in decision-making processes.</a:t>
            </a:r>
          </a:p>
          <a:p>
            <a:pPr>
              <a:lnSpc>
                <a:spcPct val="150000"/>
              </a:lnSpc>
            </a:pPr>
            <a:r>
              <a:rPr lang="en-US" cap="none" dirty="0">
                <a:latin typeface="Poppins" panose="00000500000000000000" pitchFamily="2" charset="0"/>
                <a:cs typeface="Poppins" panose="00000500000000000000" pitchFamily="2" charset="0"/>
              </a:rPr>
              <a:t>Participants will discover the concept of granularity and its impact on data storage, processing speed, and query performance.</a:t>
            </a:r>
          </a:p>
        </p:txBody>
      </p:sp>
      <p:sp>
        <p:nvSpPr>
          <p:cNvPr id="2" name="Title 1">
            <a:extLst>
              <a:ext uri="{FF2B5EF4-FFF2-40B4-BE49-F238E27FC236}">
                <a16:creationId xmlns:a16="http://schemas.microsoft.com/office/drawing/2014/main" id="{EB7CDF4D-F801-27B6-1BDF-55B7E3A7CE94}"/>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Overview</a:t>
            </a:r>
          </a:p>
        </p:txBody>
      </p:sp>
      <p:cxnSp>
        <p:nvCxnSpPr>
          <p:cNvPr id="6" name="Straight Connector 5">
            <a:extLst>
              <a:ext uri="{FF2B5EF4-FFF2-40B4-BE49-F238E27FC236}">
                <a16:creationId xmlns:a16="http://schemas.microsoft.com/office/drawing/2014/main" id="{67C13D2F-64B6-7DB3-7DCA-4D39D066ED81}"/>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Footer Placeholder 3">
            <a:extLst>
              <a:ext uri="{FF2B5EF4-FFF2-40B4-BE49-F238E27FC236}">
                <a16:creationId xmlns:a16="http://schemas.microsoft.com/office/drawing/2014/main" id="{A247B803-A592-6A17-74CB-54B0EC26BACE}"/>
              </a:ext>
            </a:extLst>
          </p:cNvPr>
          <p:cNvSpPr>
            <a:spLocks noGrp="1"/>
          </p:cNvSpPr>
          <p:nvPr>
            <p:ph type="ftr" sz="quarter" idx="11"/>
          </p:nvPr>
        </p:nvSpPr>
        <p:spPr>
          <a:xfrm>
            <a:off x="685801" y="5757334"/>
            <a:ext cx="6380017" cy="498470"/>
          </a:xfrm>
        </p:spPr>
        <p:txBody>
          <a:bodyPr/>
          <a:lstStyle/>
          <a:p>
            <a:r>
              <a:rPr lang="en-US" sz="2000" b="1">
                <a:solidFill>
                  <a:schemeClr val="bg1"/>
                </a:solidFill>
                <a:latin typeface="Poppins" panose="00000500000000000000" pitchFamily="2" charset="0"/>
                <a:cs typeface="Poppins" panose="00000500000000000000" pitchFamily="2" charset="0"/>
              </a:rPr>
              <a:t>lecture 5: Design Fact and Dimension Tables</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3106803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3A45438-65C1-267F-27B0-6C4950BD7A6C}"/>
              </a:ext>
            </a:extLst>
          </p:cNvPr>
          <p:cNvSpPr txBox="1">
            <a:spLocks/>
          </p:cNvSpPr>
          <p:nvPr/>
        </p:nvSpPr>
        <p:spPr>
          <a:xfrm>
            <a:off x="87549" y="1064710"/>
            <a:ext cx="11585642" cy="440223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Participants will examine how hierarchies facilitate efficient querying and reporting, and explore various types of dimensions.</a:t>
            </a:r>
          </a:p>
          <a:p>
            <a:pPr>
              <a:lnSpc>
                <a:spcPct val="150000"/>
              </a:lnSpc>
            </a:pPr>
            <a:r>
              <a:rPr lang="en-US" cap="none" dirty="0">
                <a:latin typeface="Poppins" panose="00000500000000000000" pitchFamily="2" charset="0"/>
                <a:cs typeface="Poppins" panose="00000500000000000000" pitchFamily="2" charset="0"/>
              </a:rPr>
              <a:t>Participants will understand the different types of fact tables and their roles in capturing business events and performance metrics.</a:t>
            </a:r>
          </a:p>
        </p:txBody>
      </p:sp>
      <p:sp>
        <p:nvSpPr>
          <p:cNvPr id="2" name="Title 1">
            <a:extLst>
              <a:ext uri="{FF2B5EF4-FFF2-40B4-BE49-F238E27FC236}">
                <a16:creationId xmlns:a16="http://schemas.microsoft.com/office/drawing/2014/main" id="{EFE6E5DA-9FAC-6E05-F8A9-E8D5CF9BAF8E}"/>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Overview</a:t>
            </a:r>
          </a:p>
        </p:txBody>
      </p:sp>
      <p:cxnSp>
        <p:nvCxnSpPr>
          <p:cNvPr id="6" name="Straight Connector 5">
            <a:extLst>
              <a:ext uri="{FF2B5EF4-FFF2-40B4-BE49-F238E27FC236}">
                <a16:creationId xmlns:a16="http://schemas.microsoft.com/office/drawing/2014/main" id="{DDF86AAC-E378-9BE1-5A67-F11DFA230C35}"/>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Footer Placeholder 3"/>
          <p:cNvSpPr>
            <a:spLocks noGrp="1"/>
          </p:cNvSpPr>
          <p:nvPr>
            <p:ph type="ftr" sz="quarter" idx="11"/>
          </p:nvPr>
        </p:nvSpPr>
        <p:spPr>
          <a:xfrm>
            <a:off x="685801" y="5757334"/>
            <a:ext cx="6380017" cy="498470"/>
          </a:xfrm>
        </p:spPr>
        <p:txBody>
          <a:bodyPr/>
          <a:lstStyle/>
          <a:p>
            <a:r>
              <a:rPr lang="en-US" sz="2000" b="1">
                <a:solidFill>
                  <a:schemeClr val="bg1"/>
                </a:solidFill>
                <a:latin typeface="Poppins" panose="00000500000000000000" pitchFamily="2" charset="0"/>
                <a:cs typeface="Poppins" panose="00000500000000000000" pitchFamily="2" charset="0"/>
              </a:rPr>
              <a:t>lecture 5: Design Fact and Dimension Tables</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893300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3A45438-65C1-267F-27B0-6C4950BD7A6C}"/>
              </a:ext>
            </a:extLst>
          </p:cNvPr>
          <p:cNvSpPr txBox="1">
            <a:spLocks/>
          </p:cNvSpPr>
          <p:nvPr/>
        </p:nvSpPr>
        <p:spPr>
          <a:xfrm>
            <a:off x="9728" y="896730"/>
            <a:ext cx="11682919" cy="469444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By the end of this lecture, participants will be able to:</a:t>
            </a: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Clearly articulate the significance of facts in data warehousing and their role in decision-making, and also identify and describe the different types of facts.</a:t>
            </a: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Explain the concept of granularity in data warehousing and its impact on data analysis, performance, and storage efficiency.</a:t>
            </a: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Distinguish the various kinds of granularity, and understand their implications for analytical capabilities.</a:t>
            </a: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Explain how dimensions provide context to facts and facilitate complex queries for meaningful insights.</a:t>
            </a:r>
          </a:p>
        </p:txBody>
      </p:sp>
      <p:sp>
        <p:nvSpPr>
          <p:cNvPr id="9" name="Title 1">
            <a:extLst>
              <a:ext uri="{FF2B5EF4-FFF2-40B4-BE49-F238E27FC236}">
                <a16:creationId xmlns:a16="http://schemas.microsoft.com/office/drawing/2014/main" id="{706AB75A-3E58-7EDA-8DA9-BDCE518D2CA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Learning Objectives</a:t>
            </a:r>
          </a:p>
        </p:txBody>
      </p:sp>
      <p:cxnSp>
        <p:nvCxnSpPr>
          <p:cNvPr id="11" name="Straight Connector 10">
            <a:extLst>
              <a:ext uri="{FF2B5EF4-FFF2-40B4-BE49-F238E27FC236}">
                <a16:creationId xmlns:a16="http://schemas.microsoft.com/office/drawing/2014/main" id="{A54644F8-DF75-8A2F-9793-339D3F666A0F}"/>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Footer Placeholder 3"/>
          <p:cNvSpPr>
            <a:spLocks noGrp="1"/>
          </p:cNvSpPr>
          <p:nvPr>
            <p:ph type="ftr" sz="quarter" idx="11"/>
          </p:nvPr>
        </p:nvSpPr>
        <p:spPr>
          <a:xfrm>
            <a:off x="685801" y="5757334"/>
            <a:ext cx="6380017" cy="498470"/>
          </a:xfrm>
        </p:spPr>
        <p:txBody>
          <a:bodyPr/>
          <a:lstStyle/>
          <a:p>
            <a:r>
              <a:rPr lang="en-US" sz="2000" b="1">
                <a:solidFill>
                  <a:schemeClr val="bg1"/>
                </a:solidFill>
                <a:latin typeface="Poppins" panose="00000500000000000000" pitchFamily="2" charset="0"/>
                <a:cs typeface="Poppins" panose="00000500000000000000" pitchFamily="2" charset="0"/>
              </a:rPr>
              <a:t>lecture 5: Design Fact and Dimension Tables</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607547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3A45438-65C1-267F-27B0-6C4950BD7A6C}"/>
              </a:ext>
            </a:extLst>
          </p:cNvPr>
          <p:cNvSpPr txBox="1">
            <a:spLocks/>
          </p:cNvSpPr>
          <p:nvPr/>
        </p:nvSpPr>
        <p:spPr>
          <a:xfrm>
            <a:off x="9728" y="896730"/>
            <a:ext cx="11682919" cy="469444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By the end of this lecture, participants will be able to:</a:t>
            </a: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Describe the importance of dimensions in a data warehouse, including the various types.</a:t>
            </a: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Outline the structure and purpose of fact tables, including the different types.</a:t>
            </a: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Recognize the critical role that facts and dimensions play in enhancing business intelligence processes and maintaining data integrity.</a:t>
            </a:r>
          </a:p>
        </p:txBody>
      </p:sp>
      <p:sp>
        <p:nvSpPr>
          <p:cNvPr id="9" name="Title 1">
            <a:extLst>
              <a:ext uri="{FF2B5EF4-FFF2-40B4-BE49-F238E27FC236}">
                <a16:creationId xmlns:a16="http://schemas.microsoft.com/office/drawing/2014/main" id="{706AB75A-3E58-7EDA-8DA9-BDCE518D2CA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Learning Objectives</a:t>
            </a:r>
          </a:p>
        </p:txBody>
      </p:sp>
      <p:cxnSp>
        <p:nvCxnSpPr>
          <p:cNvPr id="11" name="Straight Connector 10">
            <a:extLst>
              <a:ext uri="{FF2B5EF4-FFF2-40B4-BE49-F238E27FC236}">
                <a16:creationId xmlns:a16="http://schemas.microsoft.com/office/drawing/2014/main" id="{A54644F8-DF75-8A2F-9793-339D3F666A0F}"/>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Footer Placeholder 3"/>
          <p:cNvSpPr>
            <a:spLocks noGrp="1"/>
          </p:cNvSpPr>
          <p:nvPr>
            <p:ph type="ftr" sz="quarter" idx="11"/>
          </p:nvPr>
        </p:nvSpPr>
        <p:spPr>
          <a:xfrm>
            <a:off x="685801" y="5757334"/>
            <a:ext cx="6380017" cy="498470"/>
          </a:xfrm>
        </p:spPr>
        <p:txBody>
          <a:bodyPr/>
          <a:lstStyle/>
          <a:p>
            <a:r>
              <a:rPr lang="en-US" sz="2000" b="1">
                <a:solidFill>
                  <a:schemeClr val="bg1"/>
                </a:solidFill>
                <a:latin typeface="Poppins" panose="00000500000000000000" pitchFamily="2" charset="0"/>
                <a:cs typeface="Poppins" panose="00000500000000000000" pitchFamily="2" charset="0"/>
              </a:rPr>
              <a:t>lecture 5: Design Fact and Dimension Tables</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1833397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3A45438-65C1-267F-27B0-6C4950BD7A6C}"/>
              </a:ext>
            </a:extLst>
          </p:cNvPr>
          <p:cNvSpPr txBox="1">
            <a:spLocks/>
          </p:cNvSpPr>
          <p:nvPr/>
        </p:nvSpPr>
        <p:spPr>
          <a:xfrm>
            <a:off x="9728" y="1020555"/>
            <a:ext cx="11682919" cy="459230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just">
              <a:lnSpc>
                <a:spcPct val="150000"/>
              </a:lnSpc>
            </a:pPr>
            <a:r>
              <a:rPr lang="en-US" cap="none" dirty="0">
                <a:latin typeface="Poppins" panose="00000500000000000000" pitchFamily="2" charset="0"/>
                <a:cs typeface="Poppins" panose="00000500000000000000" pitchFamily="2" charset="0"/>
              </a:rPr>
              <a:t>Facts are numerical or measurable data collected in a data warehouse, representing quantitative information for decision-making and insights.</a:t>
            </a:r>
          </a:p>
          <a:p>
            <a:pPr marL="0" indent="0" algn="just">
              <a:lnSpc>
                <a:spcPct val="150000"/>
              </a:lnSpc>
              <a:buNone/>
            </a:pPr>
            <a:r>
              <a:rPr lang="en-US" sz="2000" b="1" i="0" cap="none" dirty="0">
                <a:solidFill>
                  <a:srgbClr val="262626"/>
                </a:solidFill>
                <a:effectLst/>
                <a:latin typeface="Poppins" panose="00000500000000000000" pitchFamily="2" charset="0"/>
                <a:cs typeface="Poppins" panose="00000500000000000000" pitchFamily="2" charset="0"/>
              </a:rPr>
              <a:t>Example</a:t>
            </a:r>
          </a:p>
          <a:p>
            <a:pPr lvl="1" algn="just">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Quantity of products in stock, number of units sold</a:t>
            </a:r>
          </a:p>
          <a:p>
            <a:pPr lvl="1" algn="just">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Return on investment (ROI) for marketing campaigns, patient admission rates</a:t>
            </a:r>
          </a:p>
          <a:p>
            <a:pPr algn="just">
              <a:lnSpc>
                <a:spcPct val="150000"/>
              </a:lnSpc>
            </a:pPr>
            <a:r>
              <a:rPr lang="en-US" cap="none" dirty="0">
                <a:latin typeface="Poppins" panose="00000500000000000000" pitchFamily="2" charset="0"/>
                <a:cs typeface="Poppins" panose="00000500000000000000" pitchFamily="2" charset="0"/>
              </a:rPr>
              <a:t>Facts are usually structured in tables, where each row corresponds to a unique observation or measurement, and each column denotes specific attributes like date, time, or location.</a:t>
            </a:r>
            <a:endParaRPr lang="en-US" sz="2000" b="0" i="0" cap="none" dirty="0">
              <a:solidFill>
                <a:srgbClr val="262626"/>
              </a:solidFill>
              <a:effectLst/>
              <a:latin typeface="Poppins" panose="00000500000000000000" pitchFamily="2" charset="0"/>
              <a:cs typeface="Poppins" panose="00000500000000000000" pitchFamily="2" charset="0"/>
            </a:endParaRPr>
          </a:p>
        </p:txBody>
      </p:sp>
      <p:sp>
        <p:nvSpPr>
          <p:cNvPr id="9" name="Title 1">
            <a:extLst>
              <a:ext uri="{FF2B5EF4-FFF2-40B4-BE49-F238E27FC236}">
                <a16:creationId xmlns:a16="http://schemas.microsoft.com/office/drawing/2014/main" id="{706AB75A-3E58-7EDA-8DA9-BDCE518D2CA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Facts in Data Warehousing</a:t>
            </a:r>
          </a:p>
        </p:txBody>
      </p:sp>
      <p:cxnSp>
        <p:nvCxnSpPr>
          <p:cNvPr id="11" name="Straight Connector 10">
            <a:extLst>
              <a:ext uri="{FF2B5EF4-FFF2-40B4-BE49-F238E27FC236}">
                <a16:creationId xmlns:a16="http://schemas.microsoft.com/office/drawing/2014/main" id="{A54644F8-DF75-8A2F-9793-339D3F666A0F}"/>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Footer Placeholder 3"/>
          <p:cNvSpPr>
            <a:spLocks noGrp="1"/>
          </p:cNvSpPr>
          <p:nvPr>
            <p:ph type="ftr" sz="quarter" idx="11"/>
          </p:nvPr>
        </p:nvSpPr>
        <p:spPr>
          <a:xfrm>
            <a:off x="685801" y="5757334"/>
            <a:ext cx="6380017" cy="498470"/>
          </a:xfrm>
        </p:spPr>
        <p:txBody>
          <a:bodyPr/>
          <a:lstStyle/>
          <a:p>
            <a:r>
              <a:rPr lang="en-US" sz="2000" b="1">
                <a:solidFill>
                  <a:schemeClr val="bg1"/>
                </a:solidFill>
                <a:latin typeface="Poppins" panose="00000500000000000000" pitchFamily="2" charset="0"/>
                <a:cs typeface="Poppins" panose="00000500000000000000" pitchFamily="2" charset="0"/>
              </a:rPr>
              <a:t>lecture 5: Design Fact and Dimension Tables</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21802995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A54644F8-DF75-8A2F-9793-339D3F666A0F}"/>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2" name="Footer Placeholder 3"/>
          <p:cNvSpPr>
            <a:spLocks noGrp="1"/>
          </p:cNvSpPr>
          <p:nvPr>
            <p:ph type="ftr" sz="quarter" idx="11"/>
          </p:nvPr>
        </p:nvSpPr>
        <p:spPr>
          <a:xfrm>
            <a:off x="685801" y="5757334"/>
            <a:ext cx="6380017" cy="498470"/>
          </a:xfrm>
        </p:spPr>
        <p:txBody>
          <a:bodyPr/>
          <a:lstStyle/>
          <a:p>
            <a:r>
              <a:rPr lang="en-US" sz="2000" b="1">
                <a:solidFill>
                  <a:schemeClr val="bg1"/>
                </a:solidFill>
                <a:latin typeface="Poppins" panose="00000500000000000000" pitchFamily="2" charset="0"/>
                <a:cs typeface="Poppins" panose="00000500000000000000" pitchFamily="2" charset="0"/>
              </a:rPr>
              <a:t>lecture 5: Design Fact and Dimension Tables</a:t>
            </a:r>
            <a:endParaRPr lang="en-US" sz="2000" b="1" dirty="0">
              <a:solidFill>
                <a:schemeClr val="bg1"/>
              </a:solidFill>
              <a:latin typeface="Poppins" panose="00000500000000000000" pitchFamily="2" charset="0"/>
              <a:cs typeface="Poppins" panose="00000500000000000000" pitchFamily="2" charset="0"/>
            </a:endParaRPr>
          </a:p>
        </p:txBody>
      </p:sp>
      <p:graphicFrame>
        <p:nvGraphicFramePr>
          <p:cNvPr id="2" name="Table 1"/>
          <p:cNvGraphicFramePr>
            <a:graphicFrameLocks noGrp="1"/>
          </p:cNvGraphicFramePr>
          <p:nvPr>
            <p:extLst>
              <p:ext uri="{D42A27DB-BD31-4B8C-83A1-F6EECF244321}">
                <p14:modId xmlns:p14="http://schemas.microsoft.com/office/powerpoint/2010/main" val="944008474"/>
              </p:ext>
            </p:extLst>
          </p:nvPr>
        </p:nvGraphicFramePr>
        <p:xfrm>
          <a:off x="73743" y="1455399"/>
          <a:ext cx="11506201" cy="2219960"/>
        </p:xfrm>
        <a:graphic>
          <a:graphicData uri="http://schemas.openxmlformats.org/drawingml/2006/table">
            <a:tbl>
              <a:tblPr firstRow="1" bandRow="1">
                <a:tableStyleId>{5C22544A-7EE6-4342-B048-85BDC9FD1C3A}</a:tableStyleId>
              </a:tblPr>
              <a:tblGrid>
                <a:gridCol w="1905002">
                  <a:extLst>
                    <a:ext uri="{9D8B030D-6E8A-4147-A177-3AD203B41FA5}">
                      <a16:colId xmlns:a16="http://schemas.microsoft.com/office/drawing/2014/main" val="1756818243"/>
                    </a:ext>
                  </a:extLst>
                </a:gridCol>
                <a:gridCol w="1466850">
                  <a:extLst>
                    <a:ext uri="{9D8B030D-6E8A-4147-A177-3AD203B41FA5}">
                      <a16:colId xmlns:a16="http://schemas.microsoft.com/office/drawing/2014/main" val="1098495838"/>
                    </a:ext>
                  </a:extLst>
                </a:gridCol>
                <a:gridCol w="1428750">
                  <a:extLst>
                    <a:ext uri="{9D8B030D-6E8A-4147-A177-3AD203B41FA5}">
                      <a16:colId xmlns:a16="http://schemas.microsoft.com/office/drawing/2014/main" val="1151069379"/>
                    </a:ext>
                  </a:extLst>
                </a:gridCol>
                <a:gridCol w="1724025">
                  <a:extLst>
                    <a:ext uri="{9D8B030D-6E8A-4147-A177-3AD203B41FA5}">
                      <a16:colId xmlns:a16="http://schemas.microsoft.com/office/drawing/2014/main" val="2389278705"/>
                    </a:ext>
                  </a:extLst>
                </a:gridCol>
                <a:gridCol w="1304925">
                  <a:extLst>
                    <a:ext uri="{9D8B030D-6E8A-4147-A177-3AD203B41FA5}">
                      <a16:colId xmlns:a16="http://schemas.microsoft.com/office/drawing/2014/main" val="2356423436"/>
                    </a:ext>
                  </a:extLst>
                </a:gridCol>
                <a:gridCol w="1838325">
                  <a:extLst>
                    <a:ext uri="{9D8B030D-6E8A-4147-A177-3AD203B41FA5}">
                      <a16:colId xmlns:a16="http://schemas.microsoft.com/office/drawing/2014/main" val="2051078061"/>
                    </a:ext>
                  </a:extLst>
                </a:gridCol>
                <a:gridCol w="1838324">
                  <a:extLst>
                    <a:ext uri="{9D8B030D-6E8A-4147-A177-3AD203B41FA5}">
                      <a16:colId xmlns:a16="http://schemas.microsoft.com/office/drawing/2014/main" val="1684839841"/>
                    </a:ext>
                  </a:extLst>
                </a:gridCol>
              </a:tblGrid>
              <a:tr h="0">
                <a:tc>
                  <a:txBody>
                    <a:bodyPr/>
                    <a:lstStyle/>
                    <a:p>
                      <a:pPr algn="ctr"/>
                      <a:r>
                        <a:rPr lang="en-US" sz="1800" b="1" dirty="0">
                          <a:effectLst/>
                          <a:latin typeface="Poppins" panose="00000500000000000000" pitchFamily="2" charset="0"/>
                          <a:cs typeface="Poppins" panose="00000500000000000000" pitchFamily="2" charset="0"/>
                        </a:rPr>
                        <a:t>Transaction ID</a:t>
                      </a:r>
                      <a:endParaRPr lang="en-US" sz="1800" dirty="0">
                        <a:effectLst/>
                        <a:latin typeface="Poppins" panose="00000500000000000000" pitchFamily="2" charset="0"/>
                        <a:cs typeface="Poppins" panose="00000500000000000000" pitchFamily="2" charset="0"/>
                      </a:endParaRPr>
                    </a:p>
                  </a:txBody>
                  <a:tcPr marL="99060" marR="99060" anchor="ctr"/>
                </a:tc>
                <a:tc>
                  <a:txBody>
                    <a:bodyPr/>
                    <a:lstStyle/>
                    <a:p>
                      <a:pPr algn="ctr"/>
                      <a:r>
                        <a:rPr lang="en-US" sz="1800" b="1">
                          <a:effectLst/>
                          <a:latin typeface="Poppins" panose="00000500000000000000" pitchFamily="2" charset="0"/>
                          <a:cs typeface="Poppins" panose="00000500000000000000" pitchFamily="2" charset="0"/>
                        </a:rPr>
                        <a:t>Date</a:t>
                      </a:r>
                      <a:endParaRPr lang="en-US" sz="1800">
                        <a:effectLst/>
                        <a:latin typeface="Poppins" panose="00000500000000000000" pitchFamily="2" charset="0"/>
                        <a:cs typeface="Poppins" panose="00000500000000000000" pitchFamily="2" charset="0"/>
                      </a:endParaRPr>
                    </a:p>
                  </a:txBody>
                  <a:tcPr marL="99060" marR="99060" anchor="ctr"/>
                </a:tc>
                <a:tc>
                  <a:txBody>
                    <a:bodyPr/>
                    <a:lstStyle/>
                    <a:p>
                      <a:pPr algn="ctr"/>
                      <a:r>
                        <a:rPr lang="en-US" sz="1800" b="1">
                          <a:effectLst/>
                          <a:latin typeface="Poppins" panose="00000500000000000000" pitchFamily="2" charset="0"/>
                          <a:cs typeface="Poppins" panose="00000500000000000000" pitchFamily="2" charset="0"/>
                        </a:rPr>
                        <a:t>Product ID</a:t>
                      </a:r>
                      <a:endParaRPr lang="en-US" sz="1800">
                        <a:effectLst/>
                        <a:latin typeface="Poppins" panose="00000500000000000000" pitchFamily="2" charset="0"/>
                        <a:cs typeface="Poppins" panose="00000500000000000000" pitchFamily="2" charset="0"/>
                      </a:endParaRPr>
                    </a:p>
                  </a:txBody>
                  <a:tcPr marL="99060" marR="99060" anchor="ctr"/>
                </a:tc>
                <a:tc>
                  <a:txBody>
                    <a:bodyPr/>
                    <a:lstStyle/>
                    <a:p>
                      <a:pPr algn="ctr"/>
                      <a:r>
                        <a:rPr lang="en-US" sz="1800" b="1" dirty="0">
                          <a:effectLst/>
                          <a:latin typeface="Poppins" panose="00000500000000000000" pitchFamily="2" charset="0"/>
                          <a:cs typeface="Poppins" panose="00000500000000000000" pitchFamily="2" charset="0"/>
                        </a:rPr>
                        <a:t>Customer ID</a:t>
                      </a:r>
                      <a:endParaRPr lang="en-US" sz="1800" dirty="0">
                        <a:effectLst/>
                        <a:latin typeface="Poppins" panose="00000500000000000000" pitchFamily="2" charset="0"/>
                        <a:cs typeface="Poppins" panose="00000500000000000000" pitchFamily="2" charset="0"/>
                      </a:endParaRPr>
                    </a:p>
                  </a:txBody>
                  <a:tcPr marL="99060" marR="99060" anchor="ctr"/>
                </a:tc>
                <a:tc>
                  <a:txBody>
                    <a:bodyPr/>
                    <a:lstStyle/>
                    <a:p>
                      <a:pPr algn="ctr"/>
                      <a:r>
                        <a:rPr lang="en-US" sz="1800" b="1" dirty="0">
                          <a:effectLst/>
                          <a:latin typeface="Poppins" panose="00000500000000000000" pitchFamily="2" charset="0"/>
                          <a:cs typeface="Poppins" panose="00000500000000000000" pitchFamily="2" charset="0"/>
                        </a:rPr>
                        <a:t>Location</a:t>
                      </a:r>
                      <a:endParaRPr lang="en-US" sz="1800" dirty="0">
                        <a:effectLst/>
                        <a:latin typeface="Poppins" panose="00000500000000000000" pitchFamily="2" charset="0"/>
                        <a:cs typeface="Poppins" panose="00000500000000000000" pitchFamily="2" charset="0"/>
                      </a:endParaRPr>
                    </a:p>
                  </a:txBody>
                  <a:tcPr marL="99060" marR="99060" anchor="ctr"/>
                </a:tc>
                <a:tc>
                  <a:txBody>
                    <a:bodyPr/>
                    <a:lstStyle/>
                    <a:p>
                      <a:pPr algn="ctr"/>
                      <a:r>
                        <a:rPr lang="en-US" sz="1800" b="1" dirty="0">
                          <a:effectLst/>
                          <a:latin typeface="Poppins" panose="00000500000000000000" pitchFamily="2" charset="0"/>
                          <a:cs typeface="Poppins" panose="00000500000000000000" pitchFamily="2" charset="0"/>
                        </a:rPr>
                        <a:t>Quantity Sold</a:t>
                      </a:r>
                      <a:endParaRPr lang="en-US" sz="1800" dirty="0">
                        <a:effectLst/>
                        <a:latin typeface="Poppins" panose="00000500000000000000" pitchFamily="2" charset="0"/>
                        <a:cs typeface="Poppins" panose="00000500000000000000" pitchFamily="2" charset="0"/>
                      </a:endParaRPr>
                    </a:p>
                  </a:txBody>
                  <a:tcPr marL="99060" marR="99060" anchor="ctr"/>
                </a:tc>
                <a:tc>
                  <a:txBody>
                    <a:bodyPr/>
                    <a:lstStyle/>
                    <a:p>
                      <a:pPr algn="ctr"/>
                      <a:r>
                        <a:rPr lang="en-US" sz="1800" b="1">
                          <a:effectLst/>
                          <a:latin typeface="Poppins" panose="00000500000000000000" pitchFamily="2" charset="0"/>
                          <a:cs typeface="Poppins" panose="00000500000000000000" pitchFamily="2" charset="0"/>
                        </a:rPr>
                        <a:t>Sale Amount</a:t>
                      </a:r>
                      <a:endParaRPr lang="en-US" sz="1800">
                        <a:effectLst/>
                        <a:latin typeface="Poppins" panose="00000500000000000000" pitchFamily="2" charset="0"/>
                        <a:cs typeface="Poppins" panose="00000500000000000000" pitchFamily="2" charset="0"/>
                      </a:endParaRPr>
                    </a:p>
                  </a:txBody>
                  <a:tcPr marL="99060" marR="99060" anchor="ctr"/>
                </a:tc>
                <a:extLst>
                  <a:ext uri="{0D108BD9-81ED-4DB2-BD59-A6C34878D82A}">
                    <a16:rowId xmlns:a16="http://schemas.microsoft.com/office/drawing/2014/main" val="2843173731"/>
                  </a:ext>
                </a:extLst>
              </a:tr>
              <a:tr h="370840">
                <a:tc>
                  <a:txBody>
                    <a:bodyPr/>
                    <a:lstStyle/>
                    <a:p>
                      <a:pPr algn="ctr"/>
                      <a:r>
                        <a:rPr lang="en-US" sz="1800">
                          <a:effectLst/>
                          <a:latin typeface="Poppins" panose="00000500000000000000" pitchFamily="2" charset="0"/>
                          <a:cs typeface="Poppins" panose="00000500000000000000" pitchFamily="2" charset="0"/>
                        </a:rPr>
                        <a:t>1</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2024-10-01</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101</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C001</a:t>
                      </a:r>
                    </a:p>
                  </a:txBody>
                  <a:tcPr marL="99060" marR="99060" anchor="ctr"/>
                </a:tc>
                <a:tc>
                  <a:txBody>
                    <a:bodyPr/>
                    <a:lstStyle/>
                    <a:p>
                      <a:pPr algn="ctr"/>
                      <a:r>
                        <a:rPr lang="en-US" sz="1800" dirty="0">
                          <a:effectLst/>
                          <a:latin typeface="Poppins" panose="00000500000000000000" pitchFamily="2" charset="0"/>
                          <a:cs typeface="Poppins" panose="00000500000000000000" pitchFamily="2" charset="0"/>
                        </a:rPr>
                        <a:t>Entebbe</a:t>
                      </a:r>
                    </a:p>
                  </a:txBody>
                  <a:tcPr marL="99060" marR="99060" anchor="ctr"/>
                </a:tc>
                <a:tc>
                  <a:txBody>
                    <a:bodyPr/>
                    <a:lstStyle/>
                    <a:p>
                      <a:pPr algn="ctr"/>
                      <a:r>
                        <a:rPr lang="en-US" sz="1800" dirty="0">
                          <a:effectLst/>
                          <a:latin typeface="Poppins" panose="00000500000000000000" pitchFamily="2" charset="0"/>
                          <a:cs typeface="Poppins" panose="00000500000000000000" pitchFamily="2" charset="0"/>
                        </a:rPr>
                        <a:t>5</a:t>
                      </a:r>
                    </a:p>
                  </a:txBody>
                  <a:tcPr marL="99060" marR="99060" anchor="ctr"/>
                </a:tc>
                <a:tc>
                  <a:txBody>
                    <a:bodyPr/>
                    <a:lstStyle/>
                    <a:p>
                      <a:pPr algn="ctr"/>
                      <a:r>
                        <a:rPr lang="en-US" sz="1800" dirty="0">
                          <a:effectLst/>
                          <a:latin typeface="Poppins" panose="00000500000000000000" pitchFamily="2" charset="0"/>
                          <a:cs typeface="Poppins" panose="00000500000000000000" pitchFamily="2" charset="0"/>
                        </a:rPr>
                        <a:t>15,000/=</a:t>
                      </a:r>
                    </a:p>
                  </a:txBody>
                  <a:tcPr marL="99060" marR="99060" anchor="ctr"/>
                </a:tc>
                <a:extLst>
                  <a:ext uri="{0D108BD9-81ED-4DB2-BD59-A6C34878D82A}">
                    <a16:rowId xmlns:a16="http://schemas.microsoft.com/office/drawing/2014/main" val="1350623457"/>
                  </a:ext>
                </a:extLst>
              </a:tr>
              <a:tr h="370840">
                <a:tc>
                  <a:txBody>
                    <a:bodyPr/>
                    <a:lstStyle/>
                    <a:p>
                      <a:pPr algn="ctr"/>
                      <a:r>
                        <a:rPr lang="en-US" sz="1800">
                          <a:effectLst/>
                          <a:latin typeface="Poppins" panose="00000500000000000000" pitchFamily="2" charset="0"/>
                          <a:cs typeface="Poppins" panose="00000500000000000000" pitchFamily="2" charset="0"/>
                        </a:rPr>
                        <a:t>2</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2024-10-01</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102</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C002</a:t>
                      </a:r>
                    </a:p>
                  </a:txBody>
                  <a:tcPr marL="99060" marR="99060" anchor="ctr"/>
                </a:tc>
                <a:tc>
                  <a:txBody>
                    <a:bodyPr/>
                    <a:lstStyle/>
                    <a:p>
                      <a:pPr algn="ctr"/>
                      <a:r>
                        <a:rPr lang="en-US" sz="1800" dirty="0" err="1">
                          <a:effectLst/>
                          <a:latin typeface="Poppins" panose="00000500000000000000" pitchFamily="2" charset="0"/>
                          <a:cs typeface="Poppins" panose="00000500000000000000" pitchFamily="2" charset="0"/>
                        </a:rPr>
                        <a:t>Mbarara</a:t>
                      </a:r>
                      <a:endParaRPr lang="en-US" sz="1800" dirty="0">
                        <a:effectLst/>
                        <a:latin typeface="Poppins" panose="00000500000000000000" pitchFamily="2" charset="0"/>
                        <a:cs typeface="Poppins" panose="00000500000000000000" pitchFamily="2" charset="0"/>
                      </a:endParaRPr>
                    </a:p>
                  </a:txBody>
                  <a:tcPr marL="99060" marR="99060" anchor="ctr"/>
                </a:tc>
                <a:tc>
                  <a:txBody>
                    <a:bodyPr/>
                    <a:lstStyle/>
                    <a:p>
                      <a:pPr algn="ctr"/>
                      <a:r>
                        <a:rPr lang="en-US" sz="1800" dirty="0">
                          <a:effectLst/>
                          <a:latin typeface="Poppins" panose="00000500000000000000" pitchFamily="2" charset="0"/>
                          <a:cs typeface="Poppins" panose="00000500000000000000" pitchFamily="2" charset="0"/>
                        </a:rPr>
                        <a:t>3</a:t>
                      </a:r>
                    </a:p>
                  </a:txBody>
                  <a:tcPr marL="99060" marR="99060" anchor="ctr"/>
                </a:tc>
                <a:tc>
                  <a:txBody>
                    <a:bodyPr/>
                    <a:lstStyle/>
                    <a:p>
                      <a:pPr algn="ctr"/>
                      <a:r>
                        <a:rPr lang="en-US" sz="1800" dirty="0">
                          <a:effectLst/>
                          <a:latin typeface="Poppins" panose="00000500000000000000" pitchFamily="2" charset="0"/>
                          <a:cs typeface="Poppins" panose="00000500000000000000" pitchFamily="2" charset="0"/>
                        </a:rPr>
                        <a:t>9,000/=</a:t>
                      </a:r>
                    </a:p>
                  </a:txBody>
                  <a:tcPr marL="99060" marR="99060" anchor="ctr"/>
                </a:tc>
                <a:extLst>
                  <a:ext uri="{0D108BD9-81ED-4DB2-BD59-A6C34878D82A}">
                    <a16:rowId xmlns:a16="http://schemas.microsoft.com/office/drawing/2014/main" val="635337837"/>
                  </a:ext>
                </a:extLst>
              </a:tr>
              <a:tr h="370840">
                <a:tc>
                  <a:txBody>
                    <a:bodyPr/>
                    <a:lstStyle/>
                    <a:p>
                      <a:pPr algn="ctr"/>
                      <a:r>
                        <a:rPr lang="en-US" sz="1800">
                          <a:effectLst/>
                          <a:latin typeface="Poppins" panose="00000500000000000000" pitchFamily="2" charset="0"/>
                          <a:cs typeface="Poppins" panose="00000500000000000000" pitchFamily="2" charset="0"/>
                        </a:rPr>
                        <a:t>3</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2024-10-02</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101</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C003</a:t>
                      </a:r>
                    </a:p>
                  </a:txBody>
                  <a:tcPr marL="99060" marR="99060" anchor="ctr"/>
                </a:tc>
                <a:tc>
                  <a:txBody>
                    <a:bodyPr/>
                    <a:lstStyle/>
                    <a:p>
                      <a:pPr algn="ctr"/>
                      <a:r>
                        <a:rPr lang="en-US" sz="1800" dirty="0">
                          <a:effectLst/>
                          <a:latin typeface="Poppins" panose="00000500000000000000" pitchFamily="2" charset="0"/>
                          <a:cs typeface="Poppins" panose="00000500000000000000" pitchFamily="2" charset="0"/>
                        </a:rPr>
                        <a:t>Kampala</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2</a:t>
                      </a:r>
                    </a:p>
                  </a:txBody>
                  <a:tcPr marL="99060" marR="99060" anchor="ctr"/>
                </a:tc>
                <a:tc>
                  <a:txBody>
                    <a:bodyPr/>
                    <a:lstStyle/>
                    <a:p>
                      <a:pPr algn="ctr"/>
                      <a:r>
                        <a:rPr lang="en-US" sz="1800" dirty="0">
                          <a:effectLst/>
                          <a:latin typeface="Poppins" panose="00000500000000000000" pitchFamily="2" charset="0"/>
                          <a:cs typeface="Poppins" panose="00000500000000000000" pitchFamily="2" charset="0"/>
                        </a:rPr>
                        <a:t>6,000/=</a:t>
                      </a:r>
                    </a:p>
                  </a:txBody>
                  <a:tcPr marL="99060" marR="99060" anchor="ctr"/>
                </a:tc>
                <a:extLst>
                  <a:ext uri="{0D108BD9-81ED-4DB2-BD59-A6C34878D82A}">
                    <a16:rowId xmlns:a16="http://schemas.microsoft.com/office/drawing/2014/main" val="1726733816"/>
                  </a:ext>
                </a:extLst>
              </a:tr>
              <a:tr h="370840">
                <a:tc>
                  <a:txBody>
                    <a:bodyPr/>
                    <a:lstStyle/>
                    <a:p>
                      <a:pPr algn="ctr"/>
                      <a:r>
                        <a:rPr lang="en-US" sz="1800">
                          <a:effectLst/>
                          <a:latin typeface="Poppins" panose="00000500000000000000" pitchFamily="2" charset="0"/>
                          <a:cs typeface="Poppins" panose="00000500000000000000" pitchFamily="2" charset="0"/>
                        </a:rPr>
                        <a:t>4</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2024-10-02</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103</a:t>
                      </a:r>
                    </a:p>
                  </a:txBody>
                  <a:tcPr marL="99060" marR="99060" anchor="ctr"/>
                </a:tc>
                <a:tc>
                  <a:txBody>
                    <a:bodyPr/>
                    <a:lstStyle/>
                    <a:p>
                      <a:pPr algn="ctr"/>
                      <a:r>
                        <a:rPr lang="en-US" sz="1800" dirty="0">
                          <a:effectLst/>
                          <a:latin typeface="Poppins" panose="00000500000000000000" pitchFamily="2" charset="0"/>
                          <a:cs typeface="Poppins" panose="00000500000000000000" pitchFamily="2" charset="0"/>
                        </a:rPr>
                        <a:t>C001</a:t>
                      </a:r>
                    </a:p>
                  </a:txBody>
                  <a:tcPr marL="99060" marR="99060" anchor="ctr"/>
                </a:tc>
                <a:tc>
                  <a:txBody>
                    <a:bodyPr/>
                    <a:lstStyle/>
                    <a:p>
                      <a:pPr algn="ctr"/>
                      <a:r>
                        <a:rPr lang="en-US" sz="1800" dirty="0" err="1">
                          <a:effectLst/>
                          <a:latin typeface="Poppins" panose="00000500000000000000" pitchFamily="2" charset="0"/>
                          <a:cs typeface="Poppins" panose="00000500000000000000" pitchFamily="2" charset="0"/>
                        </a:rPr>
                        <a:t>Arua</a:t>
                      </a:r>
                      <a:endParaRPr lang="en-US" sz="1800" dirty="0">
                        <a:effectLst/>
                        <a:latin typeface="Poppins" panose="00000500000000000000" pitchFamily="2" charset="0"/>
                        <a:cs typeface="Poppins" panose="00000500000000000000" pitchFamily="2" charset="0"/>
                      </a:endParaRP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4</a:t>
                      </a:r>
                    </a:p>
                  </a:txBody>
                  <a:tcPr marL="99060" marR="99060" anchor="ctr"/>
                </a:tc>
                <a:tc>
                  <a:txBody>
                    <a:bodyPr/>
                    <a:lstStyle/>
                    <a:p>
                      <a:pPr algn="ctr"/>
                      <a:r>
                        <a:rPr lang="en-US" sz="1800" dirty="0">
                          <a:effectLst/>
                          <a:latin typeface="Poppins" panose="00000500000000000000" pitchFamily="2" charset="0"/>
                          <a:cs typeface="Poppins" panose="00000500000000000000" pitchFamily="2" charset="0"/>
                        </a:rPr>
                        <a:t>12,000/=</a:t>
                      </a:r>
                    </a:p>
                  </a:txBody>
                  <a:tcPr marL="99060" marR="99060" anchor="ctr"/>
                </a:tc>
                <a:extLst>
                  <a:ext uri="{0D108BD9-81ED-4DB2-BD59-A6C34878D82A}">
                    <a16:rowId xmlns:a16="http://schemas.microsoft.com/office/drawing/2014/main" val="1070934824"/>
                  </a:ext>
                </a:extLst>
              </a:tr>
              <a:tr h="370840">
                <a:tc>
                  <a:txBody>
                    <a:bodyPr/>
                    <a:lstStyle/>
                    <a:p>
                      <a:pPr algn="ctr"/>
                      <a:r>
                        <a:rPr lang="en-US" sz="1800">
                          <a:effectLst/>
                          <a:latin typeface="Poppins" panose="00000500000000000000" pitchFamily="2" charset="0"/>
                          <a:cs typeface="Poppins" panose="00000500000000000000" pitchFamily="2" charset="0"/>
                        </a:rPr>
                        <a:t>5</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2024-10-03</a:t>
                      </a:r>
                    </a:p>
                  </a:txBody>
                  <a:tcPr marL="99060" marR="99060" anchor="ctr"/>
                </a:tc>
                <a:tc>
                  <a:txBody>
                    <a:bodyPr/>
                    <a:lstStyle/>
                    <a:p>
                      <a:pPr algn="ctr"/>
                      <a:r>
                        <a:rPr lang="en-US" sz="1800" dirty="0">
                          <a:effectLst/>
                          <a:latin typeface="Poppins" panose="00000500000000000000" pitchFamily="2" charset="0"/>
                          <a:cs typeface="Poppins" panose="00000500000000000000" pitchFamily="2" charset="0"/>
                        </a:rPr>
                        <a:t>104</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C004</a:t>
                      </a:r>
                    </a:p>
                  </a:txBody>
                  <a:tcPr marL="99060" marR="99060" anchor="ctr"/>
                </a:tc>
                <a:tc>
                  <a:txBody>
                    <a:bodyPr/>
                    <a:lstStyle/>
                    <a:p>
                      <a:pPr algn="ctr"/>
                      <a:r>
                        <a:rPr lang="en-US" sz="1800" dirty="0" err="1">
                          <a:effectLst/>
                          <a:latin typeface="Poppins" panose="00000500000000000000" pitchFamily="2" charset="0"/>
                          <a:cs typeface="Poppins" panose="00000500000000000000" pitchFamily="2" charset="0"/>
                        </a:rPr>
                        <a:t>Kumi</a:t>
                      </a:r>
                      <a:endParaRPr lang="en-US" sz="1800" dirty="0">
                        <a:effectLst/>
                        <a:latin typeface="Poppins" panose="00000500000000000000" pitchFamily="2" charset="0"/>
                        <a:cs typeface="Poppins" panose="00000500000000000000" pitchFamily="2" charset="0"/>
                      </a:endParaRP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1</a:t>
                      </a:r>
                    </a:p>
                  </a:txBody>
                  <a:tcPr marL="99060" marR="99060" anchor="ctr"/>
                </a:tc>
                <a:tc>
                  <a:txBody>
                    <a:bodyPr/>
                    <a:lstStyle/>
                    <a:p>
                      <a:pPr algn="ctr"/>
                      <a:r>
                        <a:rPr lang="en-US" sz="1800" dirty="0">
                          <a:effectLst/>
                          <a:latin typeface="Poppins" panose="00000500000000000000" pitchFamily="2" charset="0"/>
                          <a:cs typeface="Poppins" panose="00000500000000000000" pitchFamily="2" charset="0"/>
                        </a:rPr>
                        <a:t>3,000/=</a:t>
                      </a:r>
                    </a:p>
                  </a:txBody>
                  <a:tcPr marL="99060" marR="99060" anchor="ctr"/>
                </a:tc>
                <a:extLst>
                  <a:ext uri="{0D108BD9-81ED-4DB2-BD59-A6C34878D82A}">
                    <a16:rowId xmlns:a16="http://schemas.microsoft.com/office/drawing/2014/main" val="2720533165"/>
                  </a:ext>
                </a:extLst>
              </a:tr>
            </a:tbl>
          </a:graphicData>
        </a:graphic>
      </p:graphicFrame>
      <p:sp>
        <p:nvSpPr>
          <p:cNvPr id="33" name="TextBox 32"/>
          <p:cNvSpPr txBox="1"/>
          <p:nvPr/>
        </p:nvSpPr>
        <p:spPr>
          <a:xfrm>
            <a:off x="9473621" y="4047452"/>
            <a:ext cx="982231" cy="400110"/>
          </a:xfrm>
          <a:prstGeom prst="rect">
            <a:avLst/>
          </a:prstGeom>
          <a:noFill/>
        </p:spPr>
        <p:txBody>
          <a:bodyPr wrap="square" rtlCol="0">
            <a:spAutoFit/>
          </a:bodyPr>
          <a:lstStyle/>
          <a:p>
            <a:r>
              <a:rPr lang="en-US" sz="2000" dirty="0">
                <a:latin typeface="Poppins" panose="00000500000000000000" pitchFamily="2" charset="0"/>
                <a:cs typeface="Poppins" panose="00000500000000000000" pitchFamily="2" charset="0"/>
              </a:rPr>
              <a:t>Facts</a:t>
            </a:r>
          </a:p>
        </p:txBody>
      </p:sp>
      <p:sp>
        <p:nvSpPr>
          <p:cNvPr id="34" name="Right Brace 33"/>
          <p:cNvSpPr/>
          <p:nvPr/>
        </p:nvSpPr>
        <p:spPr>
          <a:xfrm rot="5400000">
            <a:off x="9640598" y="2559636"/>
            <a:ext cx="387928" cy="2619375"/>
          </a:xfrm>
          <a:prstGeom prst="rightBrace">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5" name="TextBox 34"/>
          <p:cNvSpPr txBox="1"/>
          <p:nvPr/>
        </p:nvSpPr>
        <p:spPr>
          <a:xfrm>
            <a:off x="2290056" y="3961531"/>
            <a:ext cx="5430392" cy="972061"/>
          </a:xfrm>
          <a:prstGeom prst="rect">
            <a:avLst/>
          </a:prstGeom>
          <a:noFill/>
        </p:spPr>
        <p:txBody>
          <a:bodyPr wrap="square" rtlCol="0">
            <a:spAutoFit/>
          </a:bodyPr>
          <a:lstStyle/>
          <a:p>
            <a:pPr>
              <a:lnSpc>
                <a:spcPct val="150000"/>
              </a:lnSpc>
            </a:pPr>
            <a:r>
              <a:rPr lang="en-US" sz="2000" dirty="0">
                <a:latin typeface="Poppins" panose="00000500000000000000" pitchFamily="2" charset="0"/>
                <a:cs typeface="Poppins" panose="00000500000000000000" pitchFamily="2" charset="0"/>
              </a:rPr>
              <a:t>Provide context and attributes related to the facts but are not facts themselves</a:t>
            </a:r>
          </a:p>
        </p:txBody>
      </p:sp>
      <p:sp>
        <p:nvSpPr>
          <p:cNvPr id="10" name="Title 1">
            <a:extLst>
              <a:ext uri="{FF2B5EF4-FFF2-40B4-BE49-F238E27FC236}">
                <a16:creationId xmlns:a16="http://schemas.microsoft.com/office/drawing/2014/main" id="{706AB75A-3E58-7EDA-8DA9-BDCE518D2CA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Facts in Data Warehousing</a:t>
            </a:r>
          </a:p>
        </p:txBody>
      </p:sp>
      <p:graphicFrame>
        <p:nvGraphicFramePr>
          <p:cNvPr id="4" name="Table 3"/>
          <p:cNvGraphicFramePr>
            <a:graphicFrameLocks noGrp="1"/>
          </p:cNvGraphicFramePr>
          <p:nvPr>
            <p:extLst>
              <p:ext uri="{D42A27DB-BD31-4B8C-83A1-F6EECF244321}">
                <p14:modId xmlns:p14="http://schemas.microsoft.com/office/powerpoint/2010/main" val="3727581108"/>
              </p:ext>
            </p:extLst>
          </p:nvPr>
        </p:nvGraphicFramePr>
        <p:xfrm>
          <a:off x="7896225" y="1819072"/>
          <a:ext cx="3683719" cy="1856287"/>
        </p:xfrm>
        <a:graphic>
          <a:graphicData uri="http://schemas.openxmlformats.org/drawingml/2006/table">
            <a:tbl>
              <a:tblPr/>
              <a:tblGrid>
                <a:gridCol w="3683719">
                  <a:extLst>
                    <a:ext uri="{9D8B030D-6E8A-4147-A177-3AD203B41FA5}">
                      <a16:colId xmlns:a16="http://schemas.microsoft.com/office/drawing/2014/main" val="3142526518"/>
                    </a:ext>
                  </a:extLst>
                </a:gridCol>
              </a:tblGrid>
              <a:tr h="1856287">
                <a:tc>
                  <a:txBody>
                    <a:bodyPr/>
                    <a:lstStyle/>
                    <a:p>
                      <a:endParaRPr lang="en-US" dirty="0"/>
                    </a:p>
                  </a:txBody>
                  <a:tcPr>
                    <a:lnL w="12700" cmpd="sng">
                      <a:solidFill>
                        <a:srgbClr val="FF0000"/>
                      </a:solidFill>
                      <a:prstDash val="solid"/>
                    </a:lnL>
                    <a:lnR w="12700" cmpd="sng">
                      <a:solidFill>
                        <a:srgbClr val="FF0000"/>
                      </a:solidFill>
                      <a:prstDash val="solid"/>
                    </a:lnR>
                    <a:lnT w="12700" cmpd="sng">
                      <a:solidFill>
                        <a:srgbClr val="FF0000"/>
                      </a:solidFill>
                      <a:prstDash val="solid"/>
                    </a:lnT>
                    <a:lnB w="12700" cmpd="sng">
                      <a:solidFill>
                        <a:srgbClr val="FF0000"/>
                      </a:solidFill>
                      <a:prstDash val="solid"/>
                    </a:lnB>
                    <a:noFill/>
                  </a:tcPr>
                </a:tc>
                <a:extLst>
                  <a:ext uri="{0D108BD9-81ED-4DB2-BD59-A6C34878D82A}">
                    <a16:rowId xmlns:a16="http://schemas.microsoft.com/office/drawing/2014/main" val="2130483240"/>
                  </a:ext>
                </a:extLst>
              </a:tr>
            </a:tbl>
          </a:graphicData>
        </a:graphic>
      </p:graphicFrame>
      <p:sp>
        <p:nvSpPr>
          <p:cNvPr id="13" name="Right Brace 12"/>
          <p:cNvSpPr/>
          <p:nvPr/>
        </p:nvSpPr>
        <p:spPr>
          <a:xfrm rot="5400000">
            <a:off x="4696509" y="1339823"/>
            <a:ext cx="387928" cy="5059003"/>
          </a:xfrm>
          <a:prstGeom prst="rightBrace">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1423510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barn(inVertical)">
                                      <p:cBhvr>
                                        <p:cTn id="15" dur="500"/>
                                        <p:tgtEl>
                                          <p:spTgt spid="34"/>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33"/>
                                        </p:tgtEl>
                                        <p:attrNameLst>
                                          <p:attrName>style.visibility</p:attrName>
                                        </p:attrNameLst>
                                      </p:cBhvr>
                                      <p:to>
                                        <p:strVal val="visible"/>
                                      </p:to>
                                    </p:set>
                                    <p:animEffect transition="in" filter="barn(inVertical)">
                                      <p:cBhvr>
                                        <p:cTn id="18" dur="500"/>
                                        <p:tgtEl>
                                          <p:spTgt spid="33"/>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barn(inVertical)">
                                      <p:cBhvr>
                                        <p:cTn id="23" dur="500"/>
                                        <p:tgtEl>
                                          <p:spTgt spid="13"/>
                                        </p:tgtEl>
                                      </p:cBhvr>
                                    </p:animEffect>
                                  </p:childTnLst>
                                </p:cTn>
                              </p:par>
                              <p:par>
                                <p:cTn id="24" presetID="16" presetClass="entr" presetSubtype="21" fill="hold" grpId="0" nodeType="withEffect">
                                  <p:stCondLst>
                                    <p:cond delay="0"/>
                                  </p:stCondLst>
                                  <p:childTnLst>
                                    <p:set>
                                      <p:cBhvr>
                                        <p:cTn id="25" dur="1" fill="hold">
                                          <p:stCondLst>
                                            <p:cond delay="0"/>
                                          </p:stCondLst>
                                        </p:cTn>
                                        <p:tgtEl>
                                          <p:spTgt spid="35"/>
                                        </p:tgtEl>
                                        <p:attrNameLst>
                                          <p:attrName>style.visibility</p:attrName>
                                        </p:attrNameLst>
                                      </p:cBhvr>
                                      <p:to>
                                        <p:strVal val="visible"/>
                                      </p:to>
                                    </p:set>
                                    <p:animEffect transition="in" filter="barn(inVertical)">
                                      <p:cBhvr>
                                        <p:cTn id="26"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animBg="1"/>
      <p:bldP spid="35" grpId="0"/>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Additive facts</a:t>
            </a:r>
            <a:endParaRPr lang="en-US" cap="none" dirty="0">
              <a:latin typeface="Poppins" panose="00000500000000000000" pitchFamily="2" charset="0"/>
              <a:cs typeface="Poppins" panose="00000500000000000000" pitchFamily="2" charset="0"/>
            </a:endParaRPr>
          </a:p>
          <a:p>
            <a:pPr marL="0" indent="0">
              <a:lnSpc>
                <a:spcPct val="150000"/>
              </a:lnSpc>
              <a:buNone/>
            </a:pPr>
            <a:r>
              <a:rPr lang="en-US" sz="2000" cap="none" dirty="0">
                <a:latin typeface="Poppins" panose="00000500000000000000" pitchFamily="2" charset="0"/>
                <a:cs typeface="Poppins" panose="00000500000000000000" pitchFamily="2" charset="0"/>
              </a:rPr>
              <a:t>These facts can be summed across all dimensions.</a:t>
            </a:r>
          </a:p>
          <a:p>
            <a:pPr marL="0" indent="0">
              <a:lnSpc>
                <a:spcPct val="150000"/>
              </a:lnSpc>
              <a:buNone/>
            </a:pPr>
            <a:r>
              <a:rPr lang="en-US" sz="2000" b="1" cap="none" dirty="0">
                <a:latin typeface="Poppins" panose="00000500000000000000" pitchFamily="2" charset="0"/>
                <a:cs typeface="Poppins" panose="00000500000000000000" pitchFamily="2" charset="0"/>
              </a:rPr>
              <a:t>Example</a:t>
            </a:r>
            <a:r>
              <a:rPr lang="en-US" sz="2000" cap="none" dirty="0">
                <a:latin typeface="Poppins" panose="00000500000000000000" pitchFamily="2" charset="0"/>
                <a:cs typeface="Poppins" panose="00000500000000000000" pitchFamily="2" charset="0"/>
              </a:rPr>
              <a:t>: sales revenue, quantity sold, and total cost are typical additive facts. For instance, if you have sales data for multiple products, you can sum the sales figures to get total sales.</a:t>
            </a:r>
          </a:p>
          <a:p>
            <a:pPr>
              <a:lnSpc>
                <a:spcPct val="150000"/>
              </a:lnSpc>
            </a:pPr>
            <a:r>
              <a:rPr lang="en-US" b="1" cap="none" dirty="0">
                <a:latin typeface="Poppins" panose="00000500000000000000" pitchFamily="2" charset="0"/>
                <a:cs typeface="Poppins" panose="00000500000000000000" pitchFamily="2" charset="0"/>
              </a:rPr>
              <a:t>Semi-additive facts</a:t>
            </a:r>
            <a:endParaRPr lang="en-US" cap="none" dirty="0">
              <a:latin typeface="Poppins" panose="00000500000000000000" pitchFamily="2" charset="0"/>
              <a:cs typeface="Poppins" panose="00000500000000000000" pitchFamily="2" charset="0"/>
            </a:endParaRPr>
          </a:p>
          <a:p>
            <a:pPr marL="0" indent="0">
              <a:lnSpc>
                <a:spcPct val="150000"/>
              </a:lnSpc>
              <a:buNone/>
            </a:pPr>
            <a:r>
              <a:rPr lang="en-US" sz="2000" cap="none" dirty="0">
                <a:latin typeface="Poppins" panose="00000500000000000000" pitchFamily="2" charset="0"/>
                <a:cs typeface="Poppins" panose="00000500000000000000" pitchFamily="2" charset="0"/>
              </a:rPr>
              <a:t>These facts can be summed across some dimensions but not all. They are often time-related.</a:t>
            </a:r>
          </a:p>
        </p:txBody>
      </p:sp>
      <p:sp>
        <p:nvSpPr>
          <p:cNvPr id="3" name="Title 1">
            <a:extLst>
              <a:ext uri="{FF2B5EF4-FFF2-40B4-BE49-F238E27FC236}">
                <a16:creationId xmlns:a16="http://schemas.microsoft.com/office/drawing/2014/main" id="{59CEF6D1-98C3-C946-999A-6060793E150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Facts</a:t>
            </a:r>
          </a:p>
        </p:txBody>
      </p:sp>
      <p:sp>
        <p:nvSpPr>
          <p:cNvPr id="7" name="Footer Placeholder 3"/>
          <p:cNvSpPr>
            <a:spLocks noGrp="1"/>
          </p:cNvSpPr>
          <p:nvPr>
            <p:ph type="ftr" sz="quarter" idx="11"/>
          </p:nvPr>
        </p:nvSpPr>
        <p:spPr>
          <a:xfrm>
            <a:off x="685801" y="5757334"/>
            <a:ext cx="6380017" cy="498470"/>
          </a:xfrm>
        </p:spPr>
        <p:txBody>
          <a:bodyPr/>
          <a:lstStyle/>
          <a:p>
            <a:r>
              <a:rPr lang="en-US" sz="2000" b="1">
                <a:solidFill>
                  <a:schemeClr val="bg1"/>
                </a:solidFill>
                <a:latin typeface="Poppins" panose="00000500000000000000" pitchFamily="2" charset="0"/>
                <a:cs typeface="Poppins" panose="00000500000000000000" pitchFamily="2" charset="0"/>
              </a:rPr>
              <a:t>lecture 5: Design Fact and Dimension Tables</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41231226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b="1" cap="none" dirty="0">
                <a:latin typeface="Poppins" panose="00000500000000000000" pitchFamily="2" charset="0"/>
                <a:cs typeface="Poppins" panose="00000500000000000000" pitchFamily="2" charset="0"/>
              </a:rPr>
              <a:t>Example</a:t>
            </a:r>
            <a:r>
              <a:rPr lang="en-US" cap="none" dirty="0">
                <a:latin typeface="Poppins" panose="00000500000000000000" pitchFamily="2" charset="0"/>
                <a:cs typeface="Poppins" panose="00000500000000000000" pitchFamily="2" charset="0"/>
              </a:rPr>
              <a:t> account balances are a common semi-additive fact. You can sum account balances across different accounts, but summing them across time periods (e.g. Monthly balances) does not yield a meaningful total.</a:t>
            </a:r>
          </a:p>
          <a:p>
            <a:pPr>
              <a:lnSpc>
                <a:spcPct val="150000"/>
              </a:lnSpc>
            </a:pPr>
            <a:r>
              <a:rPr lang="en-US" b="1" cap="none" dirty="0">
                <a:latin typeface="Poppins" panose="00000500000000000000" pitchFamily="2" charset="0"/>
                <a:cs typeface="Poppins" panose="00000500000000000000" pitchFamily="2" charset="0"/>
              </a:rPr>
              <a:t>Non-additive facts</a:t>
            </a:r>
            <a:endParaRPr lang="en-US" cap="none" dirty="0">
              <a:latin typeface="Poppins" panose="00000500000000000000" pitchFamily="2" charset="0"/>
              <a:cs typeface="Poppins" panose="00000500000000000000" pitchFamily="2" charset="0"/>
            </a:endParaRPr>
          </a:p>
          <a:p>
            <a:pPr marL="0" indent="0">
              <a:lnSpc>
                <a:spcPct val="150000"/>
              </a:lnSpc>
              <a:buNone/>
            </a:pPr>
            <a:r>
              <a:rPr lang="en-US" sz="2000" cap="none" dirty="0">
                <a:latin typeface="Poppins" panose="00000500000000000000" pitchFamily="2" charset="0"/>
                <a:cs typeface="Poppins" panose="00000500000000000000" pitchFamily="2" charset="0"/>
              </a:rPr>
              <a:t>These facts cannot be summed across any dimension.</a:t>
            </a:r>
          </a:p>
          <a:p>
            <a:pPr marL="0" indent="0">
              <a:lnSpc>
                <a:spcPct val="150000"/>
              </a:lnSpc>
              <a:buNone/>
            </a:pPr>
            <a:r>
              <a:rPr lang="en-US" sz="2000" b="1" cap="none" dirty="0">
                <a:latin typeface="Poppins" panose="00000500000000000000" pitchFamily="2" charset="0"/>
                <a:cs typeface="Poppins" panose="00000500000000000000" pitchFamily="2" charset="0"/>
              </a:rPr>
              <a:t>Example</a:t>
            </a:r>
            <a:r>
              <a:rPr lang="en-US" sz="2000" cap="none" dirty="0">
                <a:latin typeface="Poppins" panose="00000500000000000000" pitchFamily="2" charset="0"/>
                <a:cs typeface="Poppins" panose="00000500000000000000" pitchFamily="2" charset="0"/>
              </a:rPr>
              <a:t> unit prices and ratios (like profit margin) are non-additive facts. For instance, if you have a unit price for a product, summing these prices across different transactions does not provide useful information.</a:t>
            </a:r>
          </a:p>
        </p:txBody>
      </p:sp>
      <p:sp>
        <p:nvSpPr>
          <p:cNvPr id="7" name="Footer Placeholder 3"/>
          <p:cNvSpPr>
            <a:spLocks noGrp="1"/>
          </p:cNvSpPr>
          <p:nvPr>
            <p:ph type="ftr" sz="quarter" idx="11"/>
          </p:nvPr>
        </p:nvSpPr>
        <p:spPr>
          <a:xfrm>
            <a:off x="685801" y="5757334"/>
            <a:ext cx="6380017" cy="498470"/>
          </a:xfrm>
        </p:spPr>
        <p:txBody>
          <a:bodyPr/>
          <a:lstStyle/>
          <a:p>
            <a:r>
              <a:rPr lang="en-US" sz="2000" b="1">
                <a:solidFill>
                  <a:schemeClr val="bg1"/>
                </a:solidFill>
                <a:latin typeface="Poppins" panose="00000500000000000000" pitchFamily="2" charset="0"/>
                <a:cs typeface="Poppins" panose="00000500000000000000" pitchFamily="2" charset="0"/>
              </a:rPr>
              <a:t>lecture 5: Design Fact and Dimension Tables</a:t>
            </a:r>
            <a:endParaRPr lang="en-US" sz="2000" b="1" dirty="0">
              <a:solidFill>
                <a:schemeClr val="bg1"/>
              </a:solidFill>
              <a:latin typeface="Poppins" panose="00000500000000000000" pitchFamily="2" charset="0"/>
              <a:cs typeface="Poppins" panose="00000500000000000000" pitchFamily="2" charset="0"/>
            </a:endParaRPr>
          </a:p>
        </p:txBody>
      </p:sp>
      <p:sp>
        <p:nvSpPr>
          <p:cNvPr id="6" name="Title 1">
            <a:extLst>
              <a:ext uri="{FF2B5EF4-FFF2-40B4-BE49-F238E27FC236}">
                <a16:creationId xmlns:a16="http://schemas.microsoft.com/office/drawing/2014/main" id="{59CEF6D1-98C3-C946-999A-6060793E150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Facts</a:t>
            </a:r>
          </a:p>
        </p:txBody>
      </p:sp>
    </p:spTree>
    <p:extLst>
      <p:ext uri="{BB962C8B-B14F-4D97-AF65-F5344CB8AC3E}">
        <p14:creationId xmlns:p14="http://schemas.microsoft.com/office/powerpoint/2010/main" val="6394254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Granularity</a:t>
            </a:r>
            <a:r>
              <a:rPr lang="en-US" b="0" i="0" cap="none" dirty="0">
                <a:solidFill>
                  <a:srgbClr val="262626"/>
                </a:solidFill>
                <a:effectLst/>
                <a:latin typeface="Poppins" panose="00000500000000000000" pitchFamily="2" charset="0"/>
                <a:cs typeface="Poppins" panose="00000500000000000000" pitchFamily="2" charset="0"/>
              </a:rPr>
              <a:t> refers to the level of detail represented in a fact table.</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Granularity in data warehousing is a guiding concept for data storage strategy rather than a tool or software. </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It is a key factor in designing a data warehouse, as it influences storage space, data processing speed, and the types of queries that can be executed.</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High granularity allows for detailed and complex analysis, while low granularity is more suitable for overview-type queries and can save on storage space.</a:t>
            </a:r>
          </a:p>
        </p:txBody>
      </p:sp>
      <p:sp>
        <p:nvSpPr>
          <p:cNvPr id="7" name="Footer Placeholder 3"/>
          <p:cNvSpPr>
            <a:spLocks noGrp="1"/>
          </p:cNvSpPr>
          <p:nvPr>
            <p:ph type="ftr" sz="quarter" idx="11"/>
          </p:nvPr>
        </p:nvSpPr>
        <p:spPr>
          <a:xfrm>
            <a:off x="685801" y="5757334"/>
            <a:ext cx="6380017" cy="498470"/>
          </a:xfrm>
        </p:spPr>
        <p:txBody>
          <a:bodyPr/>
          <a:lstStyle/>
          <a:p>
            <a:r>
              <a:rPr lang="en-US" sz="2000" b="1">
                <a:solidFill>
                  <a:schemeClr val="bg1"/>
                </a:solidFill>
                <a:latin typeface="Poppins" panose="00000500000000000000" pitchFamily="2" charset="0"/>
                <a:cs typeface="Poppins" panose="00000500000000000000" pitchFamily="2" charset="0"/>
              </a:rPr>
              <a:t>lecture 5: Design Fact and Dimension Tables</a:t>
            </a:r>
            <a:endParaRPr lang="en-US" sz="2000" b="1" dirty="0">
              <a:solidFill>
                <a:schemeClr val="bg1"/>
              </a:solidFill>
              <a:latin typeface="Poppins" panose="00000500000000000000" pitchFamily="2" charset="0"/>
              <a:cs typeface="Poppins" panose="00000500000000000000" pitchFamily="2" charset="0"/>
            </a:endParaRPr>
          </a:p>
        </p:txBody>
      </p:sp>
      <p:sp>
        <p:nvSpPr>
          <p:cNvPr id="6" name="Title 1">
            <a:extLst>
              <a:ext uri="{FF2B5EF4-FFF2-40B4-BE49-F238E27FC236}">
                <a16:creationId xmlns:a16="http://schemas.microsoft.com/office/drawing/2014/main" id="{59CEF6D1-98C3-C946-999A-6060793E150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Granularity in Data Warehousing</a:t>
            </a:r>
          </a:p>
        </p:txBody>
      </p:sp>
    </p:spTree>
    <p:extLst>
      <p:ext uri="{BB962C8B-B14F-4D97-AF65-F5344CB8AC3E}">
        <p14:creationId xmlns:p14="http://schemas.microsoft.com/office/powerpoint/2010/main" val="33743003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High granularity</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Data is stored at a very detailed level, capturing extensive information about each transaction or event. </a:t>
            </a:r>
            <a:r>
              <a:rPr lang="en-US" sz="2000" b="0" i="0" cap="none" dirty="0">
                <a:solidFill>
                  <a:srgbClr val="262626"/>
                </a:solidFill>
                <a:effectLst/>
                <a:latin typeface="Poppins" panose="00000500000000000000" pitchFamily="2" charset="0"/>
                <a:cs typeface="Poppins" panose="00000500000000000000" pitchFamily="2" charset="0"/>
              </a:rPr>
              <a:t>Fine granularity allows for detailed analysis of individual transactions.</a:t>
            </a:r>
            <a:endParaRPr lang="en-US" sz="2400" cap="none" dirty="0">
              <a:latin typeface="Poppins" panose="00000500000000000000" pitchFamily="2" charset="0"/>
              <a:cs typeface="Poppins" panose="00000500000000000000" pitchFamily="2" charset="0"/>
            </a:endParaRPr>
          </a:p>
        </p:txBody>
      </p:sp>
      <p:sp>
        <p:nvSpPr>
          <p:cNvPr id="7" name="Footer Placeholder 3"/>
          <p:cNvSpPr>
            <a:spLocks noGrp="1"/>
          </p:cNvSpPr>
          <p:nvPr>
            <p:ph type="ftr" sz="quarter" idx="11"/>
          </p:nvPr>
        </p:nvSpPr>
        <p:spPr>
          <a:xfrm>
            <a:off x="685801" y="5757334"/>
            <a:ext cx="6380017" cy="498470"/>
          </a:xfrm>
        </p:spPr>
        <p:txBody>
          <a:bodyPr/>
          <a:lstStyle/>
          <a:p>
            <a:r>
              <a:rPr lang="en-US" sz="2000" b="1">
                <a:solidFill>
                  <a:schemeClr val="bg1"/>
                </a:solidFill>
                <a:latin typeface="Poppins" panose="00000500000000000000" pitchFamily="2" charset="0"/>
                <a:cs typeface="Poppins" panose="00000500000000000000" pitchFamily="2" charset="0"/>
              </a:rPr>
              <a:t>lecture 5: Design Fact and Dimension Tables</a:t>
            </a:r>
            <a:endParaRPr lang="en-US" sz="2000" b="1" dirty="0">
              <a:solidFill>
                <a:schemeClr val="bg1"/>
              </a:solidFill>
              <a:latin typeface="Poppins" panose="00000500000000000000" pitchFamily="2" charset="0"/>
              <a:cs typeface="Poppins" panose="00000500000000000000" pitchFamily="2" charset="0"/>
            </a:endParaRPr>
          </a:p>
        </p:txBody>
      </p:sp>
      <p:sp>
        <p:nvSpPr>
          <p:cNvPr id="6" name="Title 1">
            <a:extLst>
              <a:ext uri="{FF2B5EF4-FFF2-40B4-BE49-F238E27FC236}">
                <a16:creationId xmlns:a16="http://schemas.microsoft.com/office/drawing/2014/main" id="{59CEF6D1-98C3-C946-999A-6060793E150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Data Granularity</a:t>
            </a:r>
          </a:p>
        </p:txBody>
      </p:sp>
      <p:graphicFrame>
        <p:nvGraphicFramePr>
          <p:cNvPr id="2" name="Table 1">
            <a:extLst>
              <a:ext uri="{FF2B5EF4-FFF2-40B4-BE49-F238E27FC236}">
                <a16:creationId xmlns:a16="http://schemas.microsoft.com/office/drawing/2014/main" id="{A6ED312F-C2DC-CC46-465E-1A2B22DF4211}"/>
              </a:ext>
            </a:extLst>
          </p:cNvPr>
          <p:cNvGraphicFramePr>
            <a:graphicFrameLocks noGrp="1"/>
          </p:cNvGraphicFramePr>
          <p:nvPr>
            <p:extLst>
              <p:ext uri="{D42A27DB-BD31-4B8C-83A1-F6EECF244321}">
                <p14:modId xmlns:p14="http://schemas.microsoft.com/office/powerpoint/2010/main" val="2531224258"/>
              </p:ext>
            </p:extLst>
          </p:nvPr>
        </p:nvGraphicFramePr>
        <p:xfrm>
          <a:off x="53500" y="3429000"/>
          <a:ext cx="11585646" cy="1661160"/>
        </p:xfrm>
        <a:graphic>
          <a:graphicData uri="http://schemas.openxmlformats.org/drawingml/2006/table">
            <a:tbl>
              <a:tblPr firstRow="1" bandRow="1">
                <a:tableStyleId>{5C22544A-7EE6-4342-B048-85BDC9FD1C3A}</a:tableStyleId>
              </a:tblPr>
              <a:tblGrid>
                <a:gridCol w="1287294">
                  <a:extLst>
                    <a:ext uri="{9D8B030D-6E8A-4147-A177-3AD203B41FA5}">
                      <a16:colId xmlns:a16="http://schemas.microsoft.com/office/drawing/2014/main" val="2268054788"/>
                    </a:ext>
                  </a:extLst>
                </a:gridCol>
                <a:gridCol w="1287294">
                  <a:extLst>
                    <a:ext uri="{9D8B030D-6E8A-4147-A177-3AD203B41FA5}">
                      <a16:colId xmlns:a16="http://schemas.microsoft.com/office/drawing/2014/main" val="3342687035"/>
                    </a:ext>
                  </a:extLst>
                </a:gridCol>
                <a:gridCol w="988975">
                  <a:extLst>
                    <a:ext uri="{9D8B030D-6E8A-4147-A177-3AD203B41FA5}">
                      <a16:colId xmlns:a16="http://schemas.microsoft.com/office/drawing/2014/main" val="4161264024"/>
                    </a:ext>
                  </a:extLst>
                </a:gridCol>
                <a:gridCol w="1536971">
                  <a:extLst>
                    <a:ext uri="{9D8B030D-6E8A-4147-A177-3AD203B41FA5}">
                      <a16:colId xmlns:a16="http://schemas.microsoft.com/office/drawing/2014/main" val="1343949665"/>
                    </a:ext>
                  </a:extLst>
                </a:gridCol>
                <a:gridCol w="1335936">
                  <a:extLst>
                    <a:ext uri="{9D8B030D-6E8A-4147-A177-3AD203B41FA5}">
                      <a16:colId xmlns:a16="http://schemas.microsoft.com/office/drawing/2014/main" val="1934596279"/>
                    </a:ext>
                  </a:extLst>
                </a:gridCol>
                <a:gridCol w="1287294">
                  <a:extLst>
                    <a:ext uri="{9D8B030D-6E8A-4147-A177-3AD203B41FA5}">
                      <a16:colId xmlns:a16="http://schemas.microsoft.com/office/drawing/2014/main" val="2710155308"/>
                    </a:ext>
                  </a:extLst>
                </a:gridCol>
                <a:gridCol w="1287294">
                  <a:extLst>
                    <a:ext uri="{9D8B030D-6E8A-4147-A177-3AD203B41FA5}">
                      <a16:colId xmlns:a16="http://schemas.microsoft.com/office/drawing/2014/main" val="2162579027"/>
                    </a:ext>
                  </a:extLst>
                </a:gridCol>
                <a:gridCol w="1287294">
                  <a:extLst>
                    <a:ext uri="{9D8B030D-6E8A-4147-A177-3AD203B41FA5}">
                      <a16:colId xmlns:a16="http://schemas.microsoft.com/office/drawing/2014/main" val="3682999459"/>
                    </a:ext>
                  </a:extLst>
                </a:gridCol>
                <a:gridCol w="1287294">
                  <a:extLst>
                    <a:ext uri="{9D8B030D-6E8A-4147-A177-3AD203B41FA5}">
                      <a16:colId xmlns:a16="http://schemas.microsoft.com/office/drawing/2014/main" val="521389456"/>
                    </a:ext>
                  </a:extLst>
                </a:gridCol>
              </a:tblGrid>
              <a:tr h="370840">
                <a:tc>
                  <a:txBody>
                    <a:bodyPr/>
                    <a:lstStyle/>
                    <a:p>
                      <a:r>
                        <a:rPr lang="en-US" sz="1500" b="1" dirty="0" err="1">
                          <a:effectLst/>
                          <a:latin typeface="Poppins" panose="00000500000000000000" pitchFamily="2" charset="0"/>
                          <a:cs typeface="Poppins" panose="00000500000000000000" pitchFamily="2" charset="0"/>
                        </a:rPr>
                        <a:t>Trans_ID</a:t>
                      </a:r>
                      <a:endParaRPr lang="en-US" sz="1500" dirty="0">
                        <a:effectLst/>
                        <a:latin typeface="Poppins" panose="00000500000000000000" pitchFamily="2" charset="0"/>
                        <a:cs typeface="Poppins" panose="00000500000000000000" pitchFamily="2" charset="0"/>
                      </a:endParaRPr>
                    </a:p>
                  </a:txBody>
                  <a:tcPr marL="99060" marR="99060" anchor="ctr"/>
                </a:tc>
                <a:tc>
                  <a:txBody>
                    <a:bodyPr/>
                    <a:lstStyle/>
                    <a:p>
                      <a:r>
                        <a:rPr lang="en-US" sz="1500" b="1">
                          <a:effectLst/>
                          <a:latin typeface="Poppins" panose="00000500000000000000" pitchFamily="2" charset="0"/>
                          <a:cs typeface="Poppins" panose="00000500000000000000" pitchFamily="2" charset="0"/>
                        </a:rPr>
                        <a:t>Date</a:t>
                      </a:r>
                      <a:endParaRPr lang="en-US" sz="1500">
                        <a:effectLst/>
                        <a:latin typeface="Poppins" panose="00000500000000000000" pitchFamily="2" charset="0"/>
                        <a:cs typeface="Poppins" panose="00000500000000000000" pitchFamily="2" charset="0"/>
                      </a:endParaRPr>
                    </a:p>
                  </a:txBody>
                  <a:tcPr marL="99060" marR="99060" anchor="ctr"/>
                </a:tc>
                <a:tc>
                  <a:txBody>
                    <a:bodyPr/>
                    <a:lstStyle/>
                    <a:p>
                      <a:r>
                        <a:rPr lang="en-US" sz="1500" b="1" dirty="0">
                          <a:effectLst/>
                          <a:latin typeface="Poppins" panose="00000500000000000000" pitchFamily="2" charset="0"/>
                          <a:cs typeface="Poppins" panose="00000500000000000000" pitchFamily="2" charset="0"/>
                        </a:rPr>
                        <a:t>Time</a:t>
                      </a:r>
                      <a:endParaRPr lang="en-US" sz="1500" dirty="0">
                        <a:effectLst/>
                        <a:latin typeface="Poppins" panose="00000500000000000000" pitchFamily="2" charset="0"/>
                        <a:cs typeface="Poppins" panose="00000500000000000000" pitchFamily="2" charset="0"/>
                      </a:endParaRPr>
                    </a:p>
                  </a:txBody>
                  <a:tcPr marL="99060" marR="99060" anchor="ctr"/>
                </a:tc>
                <a:tc>
                  <a:txBody>
                    <a:bodyPr/>
                    <a:lstStyle/>
                    <a:p>
                      <a:r>
                        <a:rPr lang="en-US" sz="1500" b="1" dirty="0" err="1">
                          <a:effectLst/>
                          <a:latin typeface="Poppins" panose="00000500000000000000" pitchFamily="2" charset="0"/>
                          <a:cs typeface="Poppins" panose="00000500000000000000" pitchFamily="2" charset="0"/>
                        </a:rPr>
                        <a:t>Customer_ID</a:t>
                      </a:r>
                      <a:endParaRPr lang="en-US" sz="1500" dirty="0">
                        <a:effectLst/>
                        <a:latin typeface="Poppins" panose="00000500000000000000" pitchFamily="2" charset="0"/>
                        <a:cs typeface="Poppins" panose="00000500000000000000" pitchFamily="2" charset="0"/>
                      </a:endParaRPr>
                    </a:p>
                  </a:txBody>
                  <a:tcPr marL="99060" marR="99060" anchor="ctr"/>
                </a:tc>
                <a:tc>
                  <a:txBody>
                    <a:bodyPr/>
                    <a:lstStyle/>
                    <a:p>
                      <a:r>
                        <a:rPr lang="en-US" sz="1500" b="1" dirty="0" err="1">
                          <a:effectLst/>
                          <a:latin typeface="Poppins" panose="00000500000000000000" pitchFamily="2" charset="0"/>
                          <a:cs typeface="Poppins" panose="00000500000000000000" pitchFamily="2" charset="0"/>
                        </a:rPr>
                        <a:t>Product_ID</a:t>
                      </a:r>
                      <a:endParaRPr lang="en-US" sz="1500" dirty="0">
                        <a:effectLst/>
                        <a:latin typeface="Poppins" panose="00000500000000000000" pitchFamily="2" charset="0"/>
                        <a:cs typeface="Poppins" panose="00000500000000000000" pitchFamily="2" charset="0"/>
                      </a:endParaRPr>
                    </a:p>
                  </a:txBody>
                  <a:tcPr marL="99060" marR="99060" anchor="ctr"/>
                </a:tc>
                <a:tc>
                  <a:txBody>
                    <a:bodyPr/>
                    <a:lstStyle/>
                    <a:p>
                      <a:r>
                        <a:rPr lang="en-US" sz="1500" b="1" dirty="0">
                          <a:effectLst/>
                          <a:latin typeface="Poppins" panose="00000500000000000000" pitchFamily="2" charset="0"/>
                          <a:cs typeface="Poppins" panose="00000500000000000000" pitchFamily="2" charset="0"/>
                        </a:rPr>
                        <a:t>Quantity</a:t>
                      </a:r>
                      <a:endParaRPr lang="en-US" sz="1500" dirty="0">
                        <a:effectLst/>
                        <a:latin typeface="Poppins" panose="00000500000000000000" pitchFamily="2" charset="0"/>
                        <a:cs typeface="Poppins" panose="00000500000000000000" pitchFamily="2" charset="0"/>
                      </a:endParaRPr>
                    </a:p>
                  </a:txBody>
                  <a:tcPr marL="99060" marR="99060" anchor="ctr"/>
                </a:tc>
                <a:tc>
                  <a:txBody>
                    <a:bodyPr/>
                    <a:lstStyle/>
                    <a:p>
                      <a:r>
                        <a:rPr lang="en-US" sz="1500" b="1" dirty="0">
                          <a:effectLst/>
                          <a:latin typeface="Poppins" panose="00000500000000000000" pitchFamily="2" charset="0"/>
                          <a:cs typeface="Poppins" panose="00000500000000000000" pitchFamily="2" charset="0"/>
                        </a:rPr>
                        <a:t>Price</a:t>
                      </a:r>
                      <a:endParaRPr lang="en-US" sz="1500" dirty="0">
                        <a:effectLst/>
                        <a:latin typeface="Poppins" panose="00000500000000000000" pitchFamily="2" charset="0"/>
                        <a:cs typeface="Poppins" panose="00000500000000000000" pitchFamily="2" charset="0"/>
                      </a:endParaRPr>
                    </a:p>
                  </a:txBody>
                  <a:tcPr marL="99060" marR="99060" anchor="ctr"/>
                </a:tc>
                <a:tc>
                  <a:txBody>
                    <a:bodyPr/>
                    <a:lstStyle/>
                    <a:p>
                      <a:r>
                        <a:rPr lang="en-US" sz="1500" b="1">
                          <a:effectLst/>
                          <a:latin typeface="Poppins" panose="00000500000000000000" pitchFamily="2" charset="0"/>
                          <a:cs typeface="Poppins" panose="00000500000000000000" pitchFamily="2" charset="0"/>
                        </a:rPr>
                        <a:t>Total</a:t>
                      </a:r>
                      <a:endParaRPr lang="en-US" sz="1500">
                        <a:effectLst/>
                        <a:latin typeface="Poppins" panose="00000500000000000000" pitchFamily="2" charset="0"/>
                        <a:cs typeface="Poppins" panose="00000500000000000000" pitchFamily="2" charset="0"/>
                      </a:endParaRPr>
                    </a:p>
                  </a:txBody>
                  <a:tcPr marL="99060" marR="99060" anchor="ctr"/>
                </a:tc>
                <a:tc>
                  <a:txBody>
                    <a:bodyPr/>
                    <a:lstStyle/>
                    <a:p>
                      <a:r>
                        <a:rPr lang="en-US" sz="1500" b="1">
                          <a:effectLst/>
                          <a:latin typeface="Poppins" panose="00000500000000000000" pitchFamily="2" charset="0"/>
                          <a:cs typeface="Poppins" panose="00000500000000000000" pitchFamily="2" charset="0"/>
                        </a:rPr>
                        <a:t>Payment Method</a:t>
                      </a:r>
                      <a:endParaRPr lang="en-US" sz="1500">
                        <a:effectLst/>
                        <a:latin typeface="Poppins" panose="00000500000000000000" pitchFamily="2" charset="0"/>
                        <a:cs typeface="Poppins" panose="00000500000000000000" pitchFamily="2" charset="0"/>
                      </a:endParaRPr>
                    </a:p>
                  </a:txBody>
                  <a:tcPr marL="99060" marR="99060" anchor="ctr"/>
                </a:tc>
                <a:extLst>
                  <a:ext uri="{0D108BD9-81ED-4DB2-BD59-A6C34878D82A}">
                    <a16:rowId xmlns:a16="http://schemas.microsoft.com/office/drawing/2014/main" val="708837998"/>
                  </a:ext>
                </a:extLst>
              </a:tr>
              <a:tr h="370840">
                <a:tc>
                  <a:txBody>
                    <a:bodyPr/>
                    <a:lstStyle/>
                    <a:p>
                      <a:r>
                        <a:rPr lang="en-US" sz="1500">
                          <a:effectLst/>
                          <a:latin typeface="Poppins" panose="00000500000000000000" pitchFamily="2" charset="0"/>
                          <a:cs typeface="Poppins" panose="00000500000000000000" pitchFamily="2" charset="0"/>
                        </a:rPr>
                        <a:t>12345</a:t>
                      </a:r>
                    </a:p>
                  </a:txBody>
                  <a:tcPr marL="99060" marR="99060" anchor="ctr"/>
                </a:tc>
                <a:tc>
                  <a:txBody>
                    <a:bodyPr/>
                    <a:lstStyle/>
                    <a:p>
                      <a:r>
                        <a:rPr lang="en-US" sz="1500">
                          <a:effectLst/>
                          <a:latin typeface="Poppins" panose="00000500000000000000" pitchFamily="2" charset="0"/>
                          <a:cs typeface="Poppins" panose="00000500000000000000" pitchFamily="2" charset="0"/>
                        </a:rPr>
                        <a:t>2024-10-06</a:t>
                      </a:r>
                    </a:p>
                  </a:txBody>
                  <a:tcPr marL="99060" marR="99060" anchor="ctr"/>
                </a:tc>
                <a:tc>
                  <a:txBody>
                    <a:bodyPr/>
                    <a:lstStyle/>
                    <a:p>
                      <a:r>
                        <a:rPr lang="en-US" sz="1500">
                          <a:effectLst/>
                          <a:latin typeface="Poppins" panose="00000500000000000000" pitchFamily="2" charset="0"/>
                          <a:cs typeface="Poppins" panose="00000500000000000000" pitchFamily="2" charset="0"/>
                        </a:rPr>
                        <a:t>14:32:00</a:t>
                      </a:r>
                    </a:p>
                  </a:txBody>
                  <a:tcPr marL="99060" marR="99060" anchor="ctr"/>
                </a:tc>
                <a:tc>
                  <a:txBody>
                    <a:bodyPr/>
                    <a:lstStyle/>
                    <a:p>
                      <a:r>
                        <a:rPr lang="en-US" sz="1500">
                          <a:effectLst/>
                          <a:latin typeface="Poppins" panose="00000500000000000000" pitchFamily="2" charset="0"/>
                          <a:cs typeface="Poppins" panose="00000500000000000000" pitchFamily="2" charset="0"/>
                        </a:rPr>
                        <a:t>C001</a:t>
                      </a:r>
                    </a:p>
                  </a:txBody>
                  <a:tcPr marL="99060" marR="99060" anchor="ctr"/>
                </a:tc>
                <a:tc>
                  <a:txBody>
                    <a:bodyPr/>
                    <a:lstStyle/>
                    <a:p>
                      <a:r>
                        <a:rPr lang="en-US" sz="1500">
                          <a:effectLst/>
                          <a:latin typeface="Poppins" panose="00000500000000000000" pitchFamily="2" charset="0"/>
                          <a:cs typeface="Poppins" panose="00000500000000000000" pitchFamily="2" charset="0"/>
                        </a:rPr>
                        <a:t>P1001</a:t>
                      </a:r>
                    </a:p>
                  </a:txBody>
                  <a:tcPr marL="99060" marR="99060" anchor="ctr"/>
                </a:tc>
                <a:tc>
                  <a:txBody>
                    <a:bodyPr/>
                    <a:lstStyle/>
                    <a:p>
                      <a:r>
                        <a:rPr lang="en-US" sz="1500">
                          <a:effectLst/>
                          <a:latin typeface="Poppins" panose="00000500000000000000" pitchFamily="2" charset="0"/>
                          <a:cs typeface="Poppins" panose="00000500000000000000" pitchFamily="2" charset="0"/>
                        </a:rPr>
                        <a:t>2</a:t>
                      </a:r>
                    </a:p>
                  </a:txBody>
                  <a:tcPr marL="99060" marR="99060" anchor="ctr"/>
                </a:tc>
                <a:tc>
                  <a:txBody>
                    <a:bodyPr/>
                    <a:lstStyle/>
                    <a:p>
                      <a:r>
                        <a:rPr lang="en-US" sz="1500" dirty="0">
                          <a:effectLst/>
                          <a:latin typeface="Poppins" panose="00000500000000000000" pitchFamily="2" charset="0"/>
                          <a:cs typeface="Poppins" panose="00000500000000000000" pitchFamily="2" charset="0"/>
                        </a:rPr>
                        <a:t>80,000/=</a:t>
                      </a:r>
                    </a:p>
                  </a:txBody>
                  <a:tcPr marL="99060" marR="99060" anchor="ctr"/>
                </a:tc>
                <a:tc>
                  <a:txBody>
                    <a:bodyPr/>
                    <a:lstStyle/>
                    <a:p>
                      <a:r>
                        <a:rPr lang="en-US" sz="1500" dirty="0">
                          <a:effectLst/>
                          <a:latin typeface="Poppins" panose="00000500000000000000" pitchFamily="2" charset="0"/>
                          <a:cs typeface="Poppins" panose="00000500000000000000" pitchFamily="2" charset="0"/>
                        </a:rPr>
                        <a:t>160,000/=</a:t>
                      </a:r>
                    </a:p>
                  </a:txBody>
                  <a:tcPr marL="99060" marR="99060" anchor="ctr"/>
                </a:tc>
                <a:tc>
                  <a:txBody>
                    <a:bodyPr/>
                    <a:lstStyle/>
                    <a:p>
                      <a:r>
                        <a:rPr lang="en-US" sz="1500" dirty="0" err="1">
                          <a:effectLst/>
                          <a:latin typeface="Poppins" panose="00000500000000000000" pitchFamily="2" charset="0"/>
                          <a:cs typeface="Poppins" panose="00000500000000000000" pitchFamily="2" charset="0"/>
                        </a:rPr>
                        <a:t>MoMo</a:t>
                      </a:r>
                      <a:endParaRPr lang="en-US" sz="1500" dirty="0">
                        <a:effectLst/>
                        <a:latin typeface="Poppins" panose="00000500000000000000" pitchFamily="2" charset="0"/>
                        <a:cs typeface="Poppins" panose="00000500000000000000" pitchFamily="2" charset="0"/>
                      </a:endParaRPr>
                    </a:p>
                  </a:txBody>
                  <a:tcPr marL="99060" marR="99060" anchor="ctr"/>
                </a:tc>
                <a:extLst>
                  <a:ext uri="{0D108BD9-81ED-4DB2-BD59-A6C34878D82A}">
                    <a16:rowId xmlns:a16="http://schemas.microsoft.com/office/drawing/2014/main" val="1834427790"/>
                  </a:ext>
                </a:extLst>
              </a:tr>
              <a:tr h="370840">
                <a:tc>
                  <a:txBody>
                    <a:bodyPr/>
                    <a:lstStyle/>
                    <a:p>
                      <a:r>
                        <a:rPr lang="en-US" sz="1500">
                          <a:effectLst/>
                          <a:latin typeface="Poppins" panose="00000500000000000000" pitchFamily="2" charset="0"/>
                          <a:cs typeface="Poppins" panose="00000500000000000000" pitchFamily="2" charset="0"/>
                        </a:rPr>
                        <a:t>12346</a:t>
                      </a:r>
                    </a:p>
                  </a:txBody>
                  <a:tcPr marL="99060" marR="99060" anchor="ctr"/>
                </a:tc>
                <a:tc>
                  <a:txBody>
                    <a:bodyPr/>
                    <a:lstStyle/>
                    <a:p>
                      <a:r>
                        <a:rPr lang="en-US" sz="1500">
                          <a:effectLst/>
                          <a:latin typeface="Poppins" panose="00000500000000000000" pitchFamily="2" charset="0"/>
                          <a:cs typeface="Poppins" panose="00000500000000000000" pitchFamily="2" charset="0"/>
                        </a:rPr>
                        <a:t>2024-10-06</a:t>
                      </a:r>
                    </a:p>
                  </a:txBody>
                  <a:tcPr marL="99060" marR="99060" anchor="ctr"/>
                </a:tc>
                <a:tc>
                  <a:txBody>
                    <a:bodyPr/>
                    <a:lstStyle/>
                    <a:p>
                      <a:r>
                        <a:rPr lang="en-US" sz="1500" dirty="0">
                          <a:effectLst/>
                          <a:latin typeface="Poppins" panose="00000500000000000000" pitchFamily="2" charset="0"/>
                          <a:cs typeface="Poppins" panose="00000500000000000000" pitchFamily="2" charset="0"/>
                        </a:rPr>
                        <a:t>14:45:00</a:t>
                      </a:r>
                    </a:p>
                  </a:txBody>
                  <a:tcPr marL="99060" marR="99060" anchor="ctr"/>
                </a:tc>
                <a:tc>
                  <a:txBody>
                    <a:bodyPr/>
                    <a:lstStyle/>
                    <a:p>
                      <a:r>
                        <a:rPr lang="en-US" sz="1500">
                          <a:effectLst/>
                          <a:latin typeface="Poppins" panose="00000500000000000000" pitchFamily="2" charset="0"/>
                          <a:cs typeface="Poppins" panose="00000500000000000000" pitchFamily="2" charset="0"/>
                        </a:rPr>
                        <a:t>C002</a:t>
                      </a:r>
                    </a:p>
                  </a:txBody>
                  <a:tcPr marL="99060" marR="99060" anchor="ctr"/>
                </a:tc>
                <a:tc>
                  <a:txBody>
                    <a:bodyPr/>
                    <a:lstStyle/>
                    <a:p>
                      <a:r>
                        <a:rPr lang="en-US" sz="1500">
                          <a:effectLst/>
                          <a:latin typeface="Poppins" panose="00000500000000000000" pitchFamily="2" charset="0"/>
                          <a:cs typeface="Poppins" panose="00000500000000000000" pitchFamily="2" charset="0"/>
                        </a:rPr>
                        <a:t>P1002</a:t>
                      </a:r>
                    </a:p>
                  </a:txBody>
                  <a:tcPr marL="99060" marR="99060" anchor="ctr"/>
                </a:tc>
                <a:tc>
                  <a:txBody>
                    <a:bodyPr/>
                    <a:lstStyle/>
                    <a:p>
                      <a:r>
                        <a:rPr lang="en-US" sz="1500">
                          <a:effectLst/>
                          <a:latin typeface="Poppins" panose="00000500000000000000" pitchFamily="2" charset="0"/>
                          <a:cs typeface="Poppins" panose="00000500000000000000" pitchFamily="2" charset="0"/>
                        </a:rPr>
                        <a:t>1</a:t>
                      </a:r>
                    </a:p>
                  </a:txBody>
                  <a:tcPr marL="99060" marR="99060" anchor="ctr"/>
                </a:tc>
                <a:tc>
                  <a:txBody>
                    <a:bodyPr/>
                    <a:lstStyle/>
                    <a:p>
                      <a:r>
                        <a:rPr lang="en-US" sz="1500" dirty="0">
                          <a:effectLst/>
                          <a:latin typeface="Poppins" panose="00000500000000000000" pitchFamily="2" charset="0"/>
                          <a:cs typeface="Poppins" panose="00000500000000000000" pitchFamily="2" charset="0"/>
                        </a:rPr>
                        <a:t>50,000/=</a:t>
                      </a:r>
                    </a:p>
                  </a:txBody>
                  <a:tcPr marL="99060" marR="99060" anchor="ctr"/>
                </a:tc>
                <a:tc>
                  <a:txBody>
                    <a:bodyPr/>
                    <a:lstStyle/>
                    <a:p>
                      <a:r>
                        <a:rPr lang="en-US" sz="1500" dirty="0">
                          <a:effectLst/>
                          <a:latin typeface="Poppins" panose="00000500000000000000" pitchFamily="2" charset="0"/>
                          <a:cs typeface="Poppins" panose="00000500000000000000" pitchFamily="2" charset="0"/>
                        </a:rPr>
                        <a:t>50,000/=</a:t>
                      </a:r>
                    </a:p>
                  </a:txBody>
                  <a:tcPr marL="99060" marR="99060" anchor="ctr"/>
                </a:tc>
                <a:tc>
                  <a:txBody>
                    <a:bodyPr/>
                    <a:lstStyle/>
                    <a:p>
                      <a:r>
                        <a:rPr lang="en-US" sz="1500" dirty="0" err="1">
                          <a:effectLst/>
                          <a:latin typeface="Poppins" panose="00000500000000000000" pitchFamily="2" charset="0"/>
                          <a:cs typeface="Poppins" panose="00000500000000000000" pitchFamily="2" charset="0"/>
                        </a:rPr>
                        <a:t>MoMo</a:t>
                      </a:r>
                      <a:endParaRPr lang="en-US" sz="1500" dirty="0">
                        <a:effectLst/>
                        <a:latin typeface="Poppins" panose="00000500000000000000" pitchFamily="2" charset="0"/>
                        <a:cs typeface="Poppins" panose="00000500000000000000" pitchFamily="2" charset="0"/>
                      </a:endParaRPr>
                    </a:p>
                  </a:txBody>
                  <a:tcPr marL="99060" marR="99060" anchor="ctr"/>
                </a:tc>
                <a:extLst>
                  <a:ext uri="{0D108BD9-81ED-4DB2-BD59-A6C34878D82A}">
                    <a16:rowId xmlns:a16="http://schemas.microsoft.com/office/drawing/2014/main" val="206816172"/>
                  </a:ext>
                </a:extLst>
              </a:tr>
              <a:tr h="370840">
                <a:tc>
                  <a:txBody>
                    <a:bodyPr/>
                    <a:lstStyle/>
                    <a:p>
                      <a:r>
                        <a:rPr lang="en-US" sz="1500">
                          <a:effectLst/>
                          <a:latin typeface="Poppins" panose="00000500000000000000" pitchFamily="2" charset="0"/>
                          <a:cs typeface="Poppins" panose="00000500000000000000" pitchFamily="2" charset="0"/>
                        </a:rPr>
                        <a:t>12347</a:t>
                      </a:r>
                    </a:p>
                  </a:txBody>
                  <a:tcPr marL="99060" marR="99060" anchor="ctr"/>
                </a:tc>
                <a:tc>
                  <a:txBody>
                    <a:bodyPr/>
                    <a:lstStyle/>
                    <a:p>
                      <a:r>
                        <a:rPr lang="en-US" sz="1500">
                          <a:effectLst/>
                          <a:latin typeface="Poppins" panose="00000500000000000000" pitchFamily="2" charset="0"/>
                          <a:cs typeface="Poppins" panose="00000500000000000000" pitchFamily="2" charset="0"/>
                        </a:rPr>
                        <a:t>2024-10-06</a:t>
                      </a:r>
                    </a:p>
                  </a:txBody>
                  <a:tcPr marL="99060" marR="99060" anchor="ctr"/>
                </a:tc>
                <a:tc>
                  <a:txBody>
                    <a:bodyPr/>
                    <a:lstStyle/>
                    <a:p>
                      <a:r>
                        <a:rPr lang="en-US" sz="1500">
                          <a:effectLst/>
                          <a:latin typeface="Poppins" panose="00000500000000000000" pitchFamily="2" charset="0"/>
                          <a:cs typeface="Poppins" panose="00000500000000000000" pitchFamily="2" charset="0"/>
                        </a:rPr>
                        <a:t>15:00:00</a:t>
                      </a:r>
                    </a:p>
                  </a:txBody>
                  <a:tcPr marL="99060" marR="99060" anchor="ctr"/>
                </a:tc>
                <a:tc>
                  <a:txBody>
                    <a:bodyPr/>
                    <a:lstStyle/>
                    <a:p>
                      <a:r>
                        <a:rPr lang="en-US" sz="1500">
                          <a:effectLst/>
                          <a:latin typeface="Poppins" panose="00000500000000000000" pitchFamily="2" charset="0"/>
                          <a:cs typeface="Poppins" panose="00000500000000000000" pitchFamily="2" charset="0"/>
                        </a:rPr>
                        <a:t>C003</a:t>
                      </a:r>
                    </a:p>
                  </a:txBody>
                  <a:tcPr marL="99060" marR="99060" anchor="ctr"/>
                </a:tc>
                <a:tc>
                  <a:txBody>
                    <a:bodyPr/>
                    <a:lstStyle/>
                    <a:p>
                      <a:r>
                        <a:rPr lang="en-US" sz="1500">
                          <a:effectLst/>
                          <a:latin typeface="Poppins" panose="00000500000000000000" pitchFamily="2" charset="0"/>
                          <a:cs typeface="Poppins" panose="00000500000000000000" pitchFamily="2" charset="0"/>
                        </a:rPr>
                        <a:t>P1003</a:t>
                      </a:r>
                    </a:p>
                  </a:txBody>
                  <a:tcPr marL="99060" marR="99060" anchor="ctr"/>
                </a:tc>
                <a:tc>
                  <a:txBody>
                    <a:bodyPr/>
                    <a:lstStyle/>
                    <a:p>
                      <a:r>
                        <a:rPr lang="en-US" sz="1500">
                          <a:effectLst/>
                          <a:latin typeface="Poppins" panose="00000500000000000000" pitchFamily="2" charset="0"/>
                          <a:cs typeface="Poppins" panose="00000500000000000000" pitchFamily="2" charset="0"/>
                        </a:rPr>
                        <a:t>3</a:t>
                      </a:r>
                    </a:p>
                  </a:txBody>
                  <a:tcPr marL="99060" marR="99060" anchor="ctr"/>
                </a:tc>
                <a:tc>
                  <a:txBody>
                    <a:bodyPr/>
                    <a:lstStyle/>
                    <a:p>
                      <a:r>
                        <a:rPr lang="en-US" sz="1500" dirty="0">
                          <a:effectLst/>
                          <a:latin typeface="Poppins" panose="00000500000000000000" pitchFamily="2" charset="0"/>
                          <a:cs typeface="Poppins" panose="00000500000000000000" pitchFamily="2" charset="0"/>
                        </a:rPr>
                        <a:t>70,000/=</a:t>
                      </a:r>
                    </a:p>
                  </a:txBody>
                  <a:tcPr marL="99060" marR="99060" anchor="ctr"/>
                </a:tc>
                <a:tc>
                  <a:txBody>
                    <a:bodyPr/>
                    <a:lstStyle/>
                    <a:p>
                      <a:r>
                        <a:rPr lang="en-US" sz="1500" dirty="0">
                          <a:effectLst/>
                          <a:latin typeface="Poppins" panose="00000500000000000000" pitchFamily="2" charset="0"/>
                          <a:cs typeface="Poppins" panose="00000500000000000000" pitchFamily="2" charset="0"/>
                        </a:rPr>
                        <a:t>210,000/=</a:t>
                      </a:r>
                    </a:p>
                  </a:txBody>
                  <a:tcPr marL="99060" marR="99060" anchor="ctr"/>
                </a:tc>
                <a:tc>
                  <a:txBody>
                    <a:bodyPr/>
                    <a:lstStyle/>
                    <a:p>
                      <a:r>
                        <a:rPr lang="en-US" sz="1500" dirty="0">
                          <a:effectLst/>
                          <a:latin typeface="Poppins" panose="00000500000000000000" pitchFamily="2" charset="0"/>
                          <a:cs typeface="Poppins" panose="00000500000000000000" pitchFamily="2" charset="0"/>
                        </a:rPr>
                        <a:t>Debit Card</a:t>
                      </a:r>
                    </a:p>
                  </a:txBody>
                  <a:tcPr marL="99060" marR="99060" anchor="ctr"/>
                </a:tc>
                <a:extLst>
                  <a:ext uri="{0D108BD9-81ED-4DB2-BD59-A6C34878D82A}">
                    <a16:rowId xmlns:a16="http://schemas.microsoft.com/office/drawing/2014/main" val="309910697"/>
                  </a:ext>
                </a:extLst>
              </a:tr>
            </a:tbl>
          </a:graphicData>
        </a:graphic>
      </p:graphicFrame>
      <p:graphicFrame>
        <p:nvGraphicFramePr>
          <p:cNvPr id="3" name="Table 2">
            <a:extLst>
              <a:ext uri="{FF2B5EF4-FFF2-40B4-BE49-F238E27FC236}">
                <a16:creationId xmlns:a16="http://schemas.microsoft.com/office/drawing/2014/main" id="{4174EC42-3465-9676-77AE-1C279A793108}"/>
              </a:ext>
            </a:extLst>
          </p:cNvPr>
          <p:cNvGraphicFramePr>
            <a:graphicFrameLocks noGrp="1"/>
          </p:cNvGraphicFramePr>
          <p:nvPr>
            <p:extLst>
              <p:ext uri="{D42A27DB-BD31-4B8C-83A1-F6EECF244321}">
                <p14:modId xmlns:p14="http://schemas.microsoft.com/office/powerpoint/2010/main" val="2003537915"/>
              </p:ext>
            </p:extLst>
          </p:nvPr>
        </p:nvGraphicFramePr>
        <p:xfrm>
          <a:off x="1342416" y="3978612"/>
          <a:ext cx="10296725" cy="1111547"/>
        </p:xfrm>
        <a:graphic>
          <a:graphicData uri="http://schemas.openxmlformats.org/drawingml/2006/table">
            <a:tbl>
              <a:tblPr/>
              <a:tblGrid>
                <a:gridCol w="10296725">
                  <a:extLst>
                    <a:ext uri="{9D8B030D-6E8A-4147-A177-3AD203B41FA5}">
                      <a16:colId xmlns:a16="http://schemas.microsoft.com/office/drawing/2014/main" val="3828246095"/>
                    </a:ext>
                  </a:extLst>
                </a:gridCol>
              </a:tblGrid>
              <a:tr h="1111547">
                <a:tc>
                  <a:txBody>
                    <a:bodyPr/>
                    <a:lstStyle/>
                    <a:p>
                      <a:endParaRPr lang="en-US" dirty="0"/>
                    </a:p>
                  </a:txBody>
                  <a:tcPr>
                    <a:lnL w="12700" cmpd="sng">
                      <a:solidFill>
                        <a:srgbClr val="FF0000"/>
                      </a:solidFill>
                      <a:prstDash val="solid"/>
                    </a:lnL>
                    <a:lnR w="12700" cmpd="sng">
                      <a:solidFill>
                        <a:srgbClr val="FF0000"/>
                      </a:solidFill>
                      <a:prstDash val="solid"/>
                    </a:lnR>
                    <a:lnT w="12700" cmpd="sng">
                      <a:solidFill>
                        <a:srgbClr val="FF0000"/>
                      </a:solidFill>
                      <a:prstDash val="solid"/>
                    </a:lnT>
                    <a:lnB w="12700" cmpd="sng">
                      <a:solidFill>
                        <a:srgbClr val="FF0000"/>
                      </a:solidFill>
                      <a:prstDash val="solid"/>
                    </a:lnB>
                  </a:tcPr>
                </a:tc>
                <a:extLst>
                  <a:ext uri="{0D108BD9-81ED-4DB2-BD59-A6C34878D82A}">
                    <a16:rowId xmlns:a16="http://schemas.microsoft.com/office/drawing/2014/main" val="703282762"/>
                  </a:ext>
                </a:extLst>
              </a:tr>
            </a:tbl>
          </a:graphicData>
        </a:graphic>
      </p:graphicFrame>
    </p:spTree>
    <p:extLst>
      <p:ext uri="{BB962C8B-B14F-4D97-AF65-F5344CB8AC3E}">
        <p14:creationId xmlns:p14="http://schemas.microsoft.com/office/powerpoint/2010/main" val="409837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pPr>
            <a:r>
              <a:rPr lang="en-US" b="1" cap="none" dirty="0">
                <a:solidFill>
                  <a:srgbClr val="262626"/>
                </a:solidFill>
                <a:latin typeface="Poppins" panose="00000500000000000000" pitchFamily="2" charset="0"/>
                <a:cs typeface="Poppins" panose="00000500000000000000" pitchFamily="2" charset="0"/>
              </a:rPr>
              <a:t>Intermediate</a:t>
            </a:r>
            <a:r>
              <a:rPr lang="en-US" b="1" i="0" cap="none" dirty="0">
                <a:solidFill>
                  <a:srgbClr val="262626"/>
                </a:solidFill>
                <a:effectLst/>
                <a:latin typeface="Poppins" panose="00000500000000000000" pitchFamily="2" charset="0"/>
                <a:cs typeface="Poppins" panose="00000500000000000000" pitchFamily="2" charset="0"/>
              </a:rPr>
              <a:t> granularity</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Represents a middle ground where data is detailed enough to provide valuable insights but not so detailed that it becomes cumbersome to analyze. It often serves the needs of managers and decision-makers who require actionable information without excessive clutter.</a:t>
            </a:r>
          </a:p>
        </p:txBody>
      </p:sp>
      <p:sp>
        <p:nvSpPr>
          <p:cNvPr id="7" name="Footer Placeholder 3"/>
          <p:cNvSpPr>
            <a:spLocks noGrp="1"/>
          </p:cNvSpPr>
          <p:nvPr>
            <p:ph type="ftr" sz="quarter" idx="11"/>
          </p:nvPr>
        </p:nvSpPr>
        <p:spPr>
          <a:xfrm>
            <a:off x="685801" y="5757334"/>
            <a:ext cx="6380017" cy="498470"/>
          </a:xfrm>
        </p:spPr>
        <p:txBody>
          <a:bodyPr/>
          <a:lstStyle/>
          <a:p>
            <a:r>
              <a:rPr lang="en-US" sz="2000" b="1">
                <a:solidFill>
                  <a:schemeClr val="bg1"/>
                </a:solidFill>
                <a:latin typeface="Poppins" panose="00000500000000000000" pitchFamily="2" charset="0"/>
                <a:cs typeface="Poppins" panose="00000500000000000000" pitchFamily="2" charset="0"/>
              </a:rPr>
              <a:t>lecture 5: Design Fact and Dimension Tables</a:t>
            </a:r>
            <a:endParaRPr lang="en-US" sz="2000" b="1" dirty="0">
              <a:solidFill>
                <a:schemeClr val="bg1"/>
              </a:solidFill>
              <a:latin typeface="Poppins" panose="00000500000000000000" pitchFamily="2" charset="0"/>
              <a:cs typeface="Poppins" panose="00000500000000000000" pitchFamily="2" charset="0"/>
            </a:endParaRPr>
          </a:p>
        </p:txBody>
      </p:sp>
      <p:sp>
        <p:nvSpPr>
          <p:cNvPr id="6" name="Title 1">
            <a:extLst>
              <a:ext uri="{FF2B5EF4-FFF2-40B4-BE49-F238E27FC236}">
                <a16:creationId xmlns:a16="http://schemas.microsoft.com/office/drawing/2014/main" id="{59CEF6D1-98C3-C946-999A-6060793E150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Data Granularity</a:t>
            </a:r>
          </a:p>
        </p:txBody>
      </p:sp>
      <p:graphicFrame>
        <p:nvGraphicFramePr>
          <p:cNvPr id="2" name="Table 1">
            <a:extLst>
              <a:ext uri="{FF2B5EF4-FFF2-40B4-BE49-F238E27FC236}">
                <a16:creationId xmlns:a16="http://schemas.microsoft.com/office/drawing/2014/main" id="{A6ED312F-C2DC-CC46-465E-1A2B22DF4211}"/>
              </a:ext>
            </a:extLst>
          </p:cNvPr>
          <p:cNvGraphicFramePr>
            <a:graphicFrameLocks noGrp="1"/>
          </p:cNvGraphicFramePr>
          <p:nvPr>
            <p:extLst>
              <p:ext uri="{D42A27DB-BD31-4B8C-83A1-F6EECF244321}">
                <p14:modId xmlns:p14="http://schemas.microsoft.com/office/powerpoint/2010/main" val="951706630"/>
              </p:ext>
            </p:extLst>
          </p:nvPr>
        </p:nvGraphicFramePr>
        <p:xfrm>
          <a:off x="522049" y="3594374"/>
          <a:ext cx="10432917" cy="1854200"/>
        </p:xfrm>
        <a:graphic>
          <a:graphicData uri="http://schemas.openxmlformats.org/drawingml/2006/table">
            <a:tbl>
              <a:tblPr firstRow="1" bandRow="1">
                <a:tableStyleId>{5C22544A-7EE6-4342-B048-85BDC9FD1C3A}</a:tableStyleId>
              </a:tblPr>
              <a:tblGrid>
                <a:gridCol w="2633103">
                  <a:extLst>
                    <a:ext uri="{9D8B030D-6E8A-4147-A177-3AD203B41FA5}">
                      <a16:colId xmlns:a16="http://schemas.microsoft.com/office/drawing/2014/main" val="2268054788"/>
                    </a:ext>
                  </a:extLst>
                </a:gridCol>
                <a:gridCol w="2633103">
                  <a:extLst>
                    <a:ext uri="{9D8B030D-6E8A-4147-A177-3AD203B41FA5}">
                      <a16:colId xmlns:a16="http://schemas.microsoft.com/office/drawing/2014/main" val="3342687035"/>
                    </a:ext>
                  </a:extLst>
                </a:gridCol>
                <a:gridCol w="2703992">
                  <a:extLst>
                    <a:ext uri="{9D8B030D-6E8A-4147-A177-3AD203B41FA5}">
                      <a16:colId xmlns:a16="http://schemas.microsoft.com/office/drawing/2014/main" val="4161264024"/>
                    </a:ext>
                  </a:extLst>
                </a:gridCol>
                <a:gridCol w="2462719">
                  <a:extLst>
                    <a:ext uri="{9D8B030D-6E8A-4147-A177-3AD203B41FA5}">
                      <a16:colId xmlns:a16="http://schemas.microsoft.com/office/drawing/2014/main" val="1343949665"/>
                    </a:ext>
                  </a:extLst>
                </a:gridCol>
              </a:tblGrid>
              <a:tr h="370840">
                <a:tc>
                  <a:txBody>
                    <a:bodyPr/>
                    <a:lstStyle/>
                    <a:p>
                      <a:r>
                        <a:rPr lang="en-US" dirty="0">
                          <a:effectLst/>
                          <a:latin typeface="Poppins" panose="00000500000000000000" pitchFamily="2" charset="0"/>
                          <a:cs typeface="Poppins" panose="00000500000000000000" pitchFamily="2" charset="0"/>
                        </a:rPr>
                        <a:t>Month-Year</a:t>
                      </a:r>
                    </a:p>
                  </a:txBody>
                  <a:tcPr marL="99060" marR="99060" anchor="ctr"/>
                </a:tc>
                <a:tc>
                  <a:txBody>
                    <a:bodyPr/>
                    <a:lstStyle/>
                    <a:p>
                      <a:r>
                        <a:rPr lang="en-US">
                          <a:effectLst/>
                          <a:latin typeface="Poppins" panose="00000500000000000000" pitchFamily="2" charset="0"/>
                          <a:cs typeface="Poppins" panose="00000500000000000000" pitchFamily="2" charset="0"/>
                        </a:rPr>
                        <a:t>Product Category</a:t>
                      </a:r>
                    </a:p>
                  </a:txBody>
                  <a:tcPr marL="99060" marR="99060" anchor="ctr"/>
                </a:tc>
                <a:tc>
                  <a:txBody>
                    <a:bodyPr/>
                    <a:lstStyle/>
                    <a:p>
                      <a:r>
                        <a:rPr lang="en-US" dirty="0">
                          <a:effectLst/>
                          <a:latin typeface="Poppins" panose="00000500000000000000" pitchFamily="2" charset="0"/>
                          <a:cs typeface="Poppins" panose="00000500000000000000" pitchFamily="2" charset="0"/>
                        </a:rPr>
                        <a:t>Total Sales Amount</a:t>
                      </a:r>
                    </a:p>
                  </a:txBody>
                  <a:tcPr marL="99060" marR="99060" anchor="ctr"/>
                </a:tc>
                <a:tc>
                  <a:txBody>
                    <a:bodyPr/>
                    <a:lstStyle/>
                    <a:p>
                      <a:r>
                        <a:rPr lang="en-US">
                          <a:effectLst/>
                          <a:latin typeface="Poppins" panose="00000500000000000000" pitchFamily="2" charset="0"/>
                          <a:cs typeface="Poppins" panose="00000500000000000000" pitchFamily="2" charset="0"/>
                        </a:rPr>
                        <a:t>Units Sold</a:t>
                      </a:r>
                    </a:p>
                  </a:txBody>
                  <a:tcPr marL="99060" marR="99060" anchor="ctr"/>
                </a:tc>
                <a:extLst>
                  <a:ext uri="{0D108BD9-81ED-4DB2-BD59-A6C34878D82A}">
                    <a16:rowId xmlns:a16="http://schemas.microsoft.com/office/drawing/2014/main" val="708837998"/>
                  </a:ext>
                </a:extLst>
              </a:tr>
              <a:tr h="370840">
                <a:tc>
                  <a:txBody>
                    <a:bodyPr/>
                    <a:lstStyle/>
                    <a:p>
                      <a:r>
                        <a:rPr lang="en-US">
                          <a:effectLst/>
                          <a:latin typeface="Poppins" panose="00000500000000000000" pitchFamily="2" charset="0"/>
                          <a:cs typeface="Poppins" panose="00000500000000000000" pitchFamily="2" charset="0"/>
                        </a:rPr>
                        <a:t>Jan-2024</a:t>
                      </a:r>
                    </a:p>
                  </a:txBody>
                  <a:tcPr marL="99060" marR="99060" anchor="ctr"/>
                </a:tc>
                <a:tc>
                  <a:txBody>
                    <a:bodyPr/>
                    <a:lstStyle/>
                    <a:p>
                      <a:r>
                        <a:rPr lang="en-US">
                          <a:effectLst/>
                          <a:latin typeface="Poppins" panose="00000500000000000000" pitchFamily="2" charset="0"/>
                          <a:cs typeface="Poppins" panose="00000500000000000000" pitchFamily="2" charset="0"/>
                        </a:rPr>
                        <a:t>Electronics</a:t>
                      </a:r>
                    </a:p>
                  </a:txBody>
                  <a:tcPr marL="99060" marR="99060" anchor="ctr"/>
                </a:tc>
                <a:tc>
                  <a:txBody>
                    <a:bodyPr/>
                    <a:lstStyle/>
                    <a:p>
                      <a:r>
                        <a:rPr lang="en-US" dirty="0">
                          <a:effectLst/>
                          <a:latin typeface="Poppins" panose="00000500000000000000" pitchFamily="2" charset="0"/>
                          <a:cs typeface="Poppins" panose="00000500000000000000" pitchFamily="2" charset="0"/>
                        </a:rPr>
                        <a:t>180,000,000/=</a:t>
                      </a:r>
                    </a:p>
                  </a:txBody>
                  <a:tcPr marL="99060" marR="99060" anchor="ctr"/>
                </a:tc>
                <a:tc>
                  <a:txBody>
                    <a:bodyPr/>
                    <a:lstStyle/>
                    <a:p>
                      <a:r>
                        <a:rPr lang="en-US">
                          <a:effectLst/>
                          <a:latin typeface="Poppins" panose="00000500000000000000" pitchFamily="2" charset="0"/>
                          <a:cs typeface="Poppins" panose="00000500000000000000" pitchFamily="2" charset="0"/>
                        </a:rPr>
                        <a:t>500</a:t>
                      </a:r>
                    </a:p>
                  </a:txBody>
                  <a:tcPr marL="99060" marR="99060" anchor="ctr"/>
                </a:tc>
                <a:extLst>
                  <a:ext uri="{0D108BD9-81ED-4DB2-BD59-A6C34878D82A}">
                    <a16:rowId xmlns:a16="http://schemas.microsoft.com/office/drawing/2014/main" val="1834427790"/>
                  </a:ext>
                </a:extLst>
              </a:tr>
              <a:tr h="370840">
                <a:tc>
                  <a:txBody>
                    <a:bodyPr/>
                    <a:lstStyle/>
                    <a:p>
                      <a:r>
                        <a:rPr lang="en-US">
                          <a:effectLst/>
                          <a:latin typeface="Poppins" panose="00000500000000000000" pitchFamily="2" charset="0"/>
                          <a:cs typeface="Poppins" panose="00000500000000000000" pitchFamily="2" charset="0"/>
                        </a:rPr>
                        <a:t>Jan-2024</a:t>
                      </a:r>
                    </a:p>
                  </a:txBody>
                  <a:tcPr marL="99060" marR="99060" anchor="ctr"/>
                </a:tc>
                <a:tc>
                  <a:txBody>
                    <a:bodyPr/>
                    <a:lstStyle/>
                    <a:p>
                      <a:r>
                        <a:rPr lang="en-US">
                          <a:effectLst/>
                          <a:latin typeface="Poppins" panose="00000500000000000000" pitchFamily="2" charset="0"/>
                          <a:cs typeface="Poppins" panose="00000500000000000000" pitchFamily="2" charset="0"/>
                        </a:rPr>
                        <a:t>Clothing</a:t>
                      </a:r>
                    </a:p>
                  </a:txBody>
                  <a:tcPr marL="99060" marR="99060" anchor="ctr"/>
                </a:tc>
                <a:tc>
                  <a:txBody>
                    <a:bodyPr/>
                    <a:lstStyle/>
                    <a:p>
                      <a:r>
                        <a:rPr lang="en-US" dirty="0">
                          <a:effectLst/>
                          <a:latin typeface="Poppins" panose="00000500000000000000" pitchFamily="2" charset="0"/>
                          <a:cs typeface="Poppins" panose="00000500000000000000" pitchFamily="2" charset="0"/>
                        </a:rPr>
                        <a:t>108,000,000/=</a:t>
                      </a:r>
                    </a:p>
                  </a:txBody>
                  <a:tcPr marL="99060" marR="99060" anchor="ctr"/>
                </a:tc>
                <a:tc>
                  <a:txBody>
                    <a:bodyPr/>
                    <a:lstStyle/>
                    <a:p>
                      <a:r>
                        <a:rPr lang="en-US">
                          <a:effectLst/>
                          <a:latin typeface="Poppins" panose="00000500000000000000" pitchFamily="2" charset="0"/>
                          <a:cs typeface="Poppins" panose="00000500000000000000" pitchFamily="2" charset="0"/>
                        </a:rPr>
                        <a:t>300</a:t>
                      </a:r>
                    </a:p>
                  </a:txBody>
                  <a:tcPr marL="99060" marR="99060" anchor="ctr"/>
                </a:tc>
                <a:extLst>
                  <a:ext uri="{0D108BD9-81ED-4DB2-BD59-A6C34878D82A}">
                    <a16:rowId xmlns:a16="http://schemas.microsoft.com/office/drawing/2014/main" val="206816172"/>
                  </a:ext>
                </a:extLst>
              </a:tr>
              <a:tr h="370840">
                <a:tc>
                  <a:txBody>
                    <a:bodyPr/>
                    <a:lstStyle/>
                    <a:p>
                      <a:r>
                        <a:rPr lang="en-US">
                          <a:effectLst/>
                          <a:latin typeface="Poppins" panose="00000500000000000000" pitchFamily="2" charset="0"/>
                          <a:cs typeface="Poppins" panose="00000500000000000000" pitchFamily="2" charset="0"/>
                        </a:rPr>
                        <a:t>Feb-2024</a:t>
                      </a:r>
                    </a:p>
                  </a:txBody>
                  <a:tcPr marL="99060" marR="99060" anchor="ctr"/>
                </a:tc>
                <a:tc>
                  <a:txBody>
                    <a:bodyPr/>
                    <a:lstStyle/>
                    <a:p>
                      <a:r>
                        <a:rPr lang="en-US">
                          <a:effectLst/>
                          <a:latin typeface="Poppins" panose="00000500000000000000" pitchFamily="2" charset="0"/>
                          <a:cs typeface="Poppins" panose="00000500000000000000" pitchFamily="2" charset="0"/>
                        </a:rPr>
                        <a:t>Electronics</a:t>
                      </a:r>
                    </a:p>
                  </a:txBody>
                  <a:tcPr marL="99060" marR="99060" anchor="ctr"/>
                </a:tc>
                <a:tc>
                  <a:txBody>
                    <a:bodyPr/>
                    <a:lstStyle/>
                    <a:p>
                      <a:r>
                        <a:rPr lang="en-US" dirty="0">
                          <a:effectLst/>
                          <a:latin typeface="Poppins" panose="00000500000000000000" pitchFamily="2" charset="0"/>
                          <a:cs typeface="Poppins" panose="00000500000000000000" pitchFamily="2" charset="0"/>
                        </a:rPr>
                        <a:t>216,000,000/=</a:t>
                      </a:r>
                    </a:p>
                  </a:txBody>
                  <a:tcPr marL="99060" marR="99060" anchor="ctr"/>
                </a:tc>
                <a:tc>
                  <a:txBody>
                    <a:bodyPr/>
                    <a:lstStyle/>
                    <a:p>
                      <a:r>
                        <a:rPr lang="en-US">
                          <a:effectLst/>
                          <a:latin typeface="Poppins" panose="00000500000000000000" pitchFamily="2" charset="0"/>
                          <a:cs typeface="Poppins" panose="00000500000000000000" pitchFamily="2" charset="0"/>
                        </a:rPr>
                        <a:t>600</a:t>
                      </a:r>
                    </a:p>
                  </a:txBody>
                  <a:tcPr marL="99060" marR="99060" anchor="ctr"/>
                </a:tc>
                <a:extLst>
                  <a:ext uri="{0D108BD9-81ED-4DB2-BD59-A6C34878D82A}">
                    <a16:rowId xmlns:a16="http://schemas.microsoft.com/office/drawing/2014/main" val="309910697"/>
                  </a:ext>
                </a:extLst>
              </a:tr>
              <a:tr h="370840">
                <a:tc>
                  <a:txBody>
                    <a:bodyPr/>
                    <a:lstStyle/>
                    <a:p>
                      <a:r>
                        <a:rPr lang="en-US" dirty="0">
                          <a:effectLst/>
                          <a:latin typeface="Poppins" panose="00000500000000000000" pitchFamily="2" charset="0"/>
                          <a:cs typeface="Poppins" panose="00000500000000000000" pitchFamily="2" charset="0"/>
                        </a:rPr>
                        <a:t>Feb-2024</a:t>
                      </a:r>
                    </a:p>
                  </a:txBody>
                  <a:tcPr marL="99060" marR="99060" anchor="ctr"/>
                </a:tc>
                <a:tc>
                  <a:txBody>
                    <a:bodyPr/>
                    <a:lstStyle/>
                    <a:p>
                      <a:r>
                        <a:rPr lang="en-US">
                          <a:effectLst/>
                          <a:latin typeface="Poppins" panose="00000500000000000000" pitchFamily="2" charset="0"/>
                          <a:cs typeface="Poppins" panose="00000500000000000000" pitchFamily="2" charset="0"/>
                        </a:rPr>
                        <a:t>Clothing</a:t>
                      </a:r>
                    </a:p>
                  </a:txBody>
                  <a:tcPr marL="99060" marR="99060" anchor="ctr"/>
                </a:tc>
                <a:tc>
                  <a:txBody>
                    <a:bodyPr/>
                    <a:lstStyle/>
                    <a:p>
                      <a:r>
                        <a:rPr lang="en-US" dirty="0">
                          <a:effectLst/>
                          <a:latin typeface="Poppins" panose="00000500000000000000" pitchFamily="2" charset="0"/>
                          <a:cs typeface="Poppins" panose="00000500000000000000" pitchFamily="2" charset="0"/>
                        </a:rPr>
                        <a:t>90,000,000/=</a:t>
                      </a:r>
                    </a:p>
                  </a:txBody>
                  <a:tcPr marL="99060" marR="99060" anchor="ctr"/>
                </a:tc>
                <a:tc>
                  <a:txBody>
                    <a:bodyPr/>
                    <a:lstStyle/>
                    <a:p>
                      <a:r>
                        <a:rPr lang="en-US" dirty="0">
                          <a:effectLst/>
                          <a:latin typeface="Poppins" panose="00000500000000000000" pitchFamily="2" charset="0"/>
                          <a:cs typeface="Poppins" panose="00000500000000000000" pitchFamily="2" charset="0"/>
                        </a:rPr>
                        <a:t>250</a:t>
                      </a:r>
                    </a:p>
                  </a:txBody>
                  <a:tcPr marL="99060" marR="99060" anchor="ctr"/>
                </a:tc>
                <a:extLst>
                  <a:ext uri="{0D108BD9-81ED-4DB2-BD59-A6C34878D82A}">
                    <a16:rowId xmlns:a16="http://schemas.microsoft.com/office/drawing/2014/main" val="1293490"/>
                  </a:ext>
                </a:extLst>
              </a:tr>
            </a:tbl>
          </a:graphicData>
        </a:graphic>
      </p:graphicFrame>
      <p:graphicFrame>
        <p:nvGraphicFramePr>
          <p:cNvPr id="3" name="Table 2">
            <a:extLst>
              <a:ext uri="{FF2B5EF4-FFF2-40B4-BE49-F238E27FC236}">
                <a16:creationId xmlns:a16="http://schemas.microsoft.com/office/drawing/2014/main" id="{AFEF3EE6-10DB-85FB-ACAA-087C46AC2501}"/>
              </a:ext>
            </a:extLst>
          </p:cNvPr>
          <p:cNvGraphicFramePr>
            <a:graphicFrameLocks noGrp="1"/>
          </p:cNvGraphicFramePr>
          <p:nvPr>
            <p:extLst>
              <p:ext uri="{D42A27DB-BD31-4B8C-83A1-F6EECF244321}">
                <p14:modId xmlns:p14="http://schemas.microsoft.com/office/powerpoint/2010/main" val="2636365145"/>
              </p:ext>
            </p:extLst>
          </p:nvPr>
        </p:nvGraphicFramePr>
        <p:xfrm>
          <a:off x="522049" y="3959157"/>
          <a:ext cx="10432916" cy="365760"/>
        </p:xfrm>
        <a:graphic>
          <a:graphicData uri="http://schemas.openxmlformats.org/drawingml/2006/table">
            <a:tbl>
              <a:tblPr/>
              <a:tblGrid>
                <a:gridCol w="10432916">
                  <a:extLst>
                    <a:ext uri="{9D8B030D-6E8A-4147-A177-3AD203B41FA5}">
                      <a16:colId xmlns:a16="http://schemas.microsoft.com/office/drawing/2014/main" val="878094782"/>
                    </a:ext>
                  </a:extLst>
                </a:gridCol>
              </a:tblGrid>
              <a:tr h="346305">
                <a:tc>
                  <a:txBody>
                    <a:bodyPr/>
                    <a:lstStyle/>
                    <a:p>
                      <a:endParaRPr lang="en-US" dirty="0"/>
                    </a:p>
                  </a:txBody>
                  <a:tcPr>
                    <a:lnL w="12700" cmpd="sng">
                      <a:solidFill>
                        <a:srgbClr val="FF0000"/>
                      </a:solidFill>
                      <a:prstDash val="solid"/>
                    </a:lnL>
                    <a:lnR w="12700" cmpd="sng">
                      <a:solidFill>
                        <a:srgbClr val="FF0000"/>
                      </a:solidFill>
                      <a:prstDash val="solid"/>
                    </a:lnR>
                    <a:lnT w="12700" cmpd="sng">
                      <a:solidFill>
                        <a:srgbClr val="FF0000"/>
                      </a:solidFill>
                      <a:prstDash val="solid"/>
                    </a:lnT>
                    <a:lnB w="12700" cmpd="sng">
                      <a:solidFill>
                        <a:srgbClr val="FF0000"/>
                      </a:solidFill>
                      <a:prstDash val="solid"/>
                    </a:lnB>
                  </a:tcPr>
                </a:tc>
                <a:extLst>
                  <a:ext uri="{0D108BD9-81ED-4DB2-BD59-A6C34878D82A}">
                    <a16:rowId xmlns:a16="http://schemas.microsoft.com/office/drawing/2014/main" val="4294741151"/>
                  </a:ext>
                </a:extLst>
              </a:tr>
            </a:tbl>
          </a:graphicData>
        </a:graphic>
      </p:graphicFrame>
      <p:graphicFrame>
        <p:nvGraphicFramePr>
          <p:cNvPr id="4" name="Table 3">
            <a:extLst>
              <a:ext uri="{FF2B5EF4-FFF2-40B4-BE49-F238E27FC236}">
                <a16:creationId xmlns:a16="http://schemas.microsoft.com/office/drawing/2014/main" id="{BF154AC7-37D4-6A2F-49F5-450704182CFD}"/>
              </a:ext>
            </a:extLst>
          </p:cNvPr>
          <p:cNvGraphicFramePr>
            <a:graphicFrameLocks noGrp="1"/>
          </p:cNvGraphicFramePr>
          <p:nvPr>
            <p:extLst>
              <p:ext uri="{D42A27DB-BD31-4B8C-83A1-F6EECF244321}">
                <p14:modId xmlns:p14="http://schemas.microsoft.com/office/powerpoint/2010/main" val="2234877430"/>
              </p:ext>
            </p:extLst>
          </p:nvPr>
        </p:nvGraphicFramePr>
        <p:xfrm>
          <a:off x="522049" y="4694210"/>
          <a:ext cx="10432916" cy="365760"/>
        </p:xfrm>
        <a:graphic>
          <a:graphicData uri="http://schemas.openxmlformats.org/drawingml/2006/table">
            <a:tbl>
              <a:tblPr/>
              <a:tblGrid>
                <a:gridCol w="10432916">
                  <a:extLst>
                    <a:ext uri="{9D8B030D-6E8A-4147-A177-3AD203B41FA5}">
                      <a16:colId xmlns:a16="http://schemas.microsoft.com/office/drawing/2014/main" val="878094782"/>
                    </a:ext>
                  </a:extLst>
                </a:gridCol>
              </a:tblGrid>
              <a:tr h="346305">
                <a:tc>
                  <a:txBody>
                    <a:bodyPr/>
                    <a:lstStyle/>
                    <a:p>
                      <a:endParaRPr lang="en-US" dirty="0"/>
                    </a:p>
                  </a:txBody>
                  <a:tcPr>
                    <a:lnL w="12700" cmpd="sng">
                      <a:solidFill>
                        <a:srgbClr val="FF0000"/>
                      </a:solidFill>
                      <a:prstDash val="solid"/>
                    </a:lnL>
                    <a:lnR w="12700" cmpd="sng">
                      <a:solidFill>
                        <a:srgbClr val="FF0000"/>
                      </a:solidFill>
                      <a:prstDash val="solid"/>
                    </a:lnR>
                    <a:lnT w="12700" cmpd="sng">
                      <a:solidFill>
                        <a:srgbClr val="FF0000"/>
                      </a:solidFill>
                      <a:prstDash val="solid"/>
                    </a:lnT>
                    <a:lnB w="12700" cmpd="sng">
                      <a:solidFill>
                        <a:srgbClr val="FF0000"/>
                      </a:solidFill>
                      <a:prstDash val="solid"/>
                    </a:lnB>
                  </a:tcPr>
                </a:tc>
                <a:extLst>
                  <a:ext uri="{0D108BD9-81ED-4DB2-BD59-A6C34878D82A}">
                    <a16:rowId xmlns:a16="http://schemas.microsoft.com/office/drawing/2014/main" val="4294741151"/>
                  </a:ext>
                </a:extLst>
              </a:tr>
            </a:tbl>
          </a:graphicData>
        </a:graphic>
      </p:graphicFrame>
      <p:graphicFrame>
        <p:nvGraphicFramePr>
          <p:cNvPr id="5" name="Table 4">
            <a:extLst>
              <a:ext uri="{FF2B5EF4-FFF2-40B4-BE49-F238E27FC236}">
                <a16:creationId xmlns:a16="http://schemas.microsoft.com/office/drawing/2014/main" id="{1AB5DFDA-0E95-D6AF-3452-0480A3661B16}"/>
              </a:ext>
            </a:extLst>
          </p:cNvPr>
          <p:cNvGraphicFramePr>
            <a:graphicFrameLocks noGrp="1"/>
          </p:cNvGraphicFramePr>
          <p:nvPr>
            <p:extLst>
              <p:ext uri="{D42A27DB-BD31-4B8C-83A1-F6EECF244321}">
                <p14:modId xmlns:p14="http://schemas.microsoft.com/office/powerpoint/2010/main" val="1101965835"/>
              </p:ext>
            </p:extLst>
          </p:nvPr>
        </p:nvGraphicFramePr>
        <p:xfrm>
          <a:off x="522048" y="4317193"/>
          <a:ext cx="10432916" cy="365760"/>
        </p:xfrm>
        <a:graphic>
          <a:graphicData uri="http://schemas.openxmlformats.org/drawingml/2006/table">
            <a:tbl>
              <a:tblPr/>
              <a:tblGrid>
                <a:gridCol w="10432916">
                  <a:extLst>
                    <a:ext uri="{9D8B030D-6E8A-4147-A177-3AD203B41FA5}">
                      <a16:colId xmlns:a16="http://schemas.microsoft.com/office/drawing/2014/main" val="327582405"/>
                    </a:ext>
                  </a:extLst>
                </a:gridCol>
              </a:tblGrid>
              <a:tr h="325106">
                <a:tc>
                  <a:txBody>
                    <a:bodyPr/>
                    <a:lstStyle/>
                    <a:p>
                      <a:endParaRPr lang="en-US" dirty="0"/>
                    </a:p>
                  </a:txBody>
                  <a:tcPr>
                    <a:lnL w="12700" cmpd="sng">
                      <a:solidFill>
                        <a:srgbClr val="FFFF00"/>
                      </a:solidFill>
                      <a:prstDash val="solid"/>
                    </a:lnL>
                    <a:lnR w="12700" cmpd="sng">
                      <a:solidFill>
                        <a:srgbClr val="FFFF00"/>
                      </a:solidFill>
                      <a:prstDash val="solid"/>
                    </a:lnR>
                    <a:lnT w="12700" cmpd="sng">
                      <a:solidFill>
                        <a:srgbClr val="FFFF00"/>
                      </a:solidFill>
                      <a:prstDash val="solid"/>
                    </a:lnT>
                    <a:lnB w="12700" cmpd="sng">
                      <a:solidFill>
                        <a:srgbClr val="FFFF00"/>
                      </a:solidFill>
                      <a:prstDash val="solid"/>
                    </a:lnB>
                  </a:tcPr>
                </a:tc>
                <a:extLst>
                  <a:ext uri="{0D108BD9-81ED-4DB2-BD59-A6C34878D82A}">
                    <a16:rowId xmlns:a16="http://schemas.microsoft.com/office/drawing/2014/main" val="581360079"/>
                  </a:ext>
                </a:extLst>
              </a:tr>
            </a:tbl>
          </a:graphicData>
        </a:graphic>
      </p:graphicFrame>
      <p:graphicFrame>
        <p:nvGraphicFramePr>
          <p:cNvPr id="9" name="Table 8">
            <a:extLst>
              <a:ext uri="{FF2B5EF4-FFF2-40B4-BE49-F238E27FC236}">
                <a16:creationId xmlns:a16="http://schemas.microsoft.com/office/drawing/2014/main" id="{E09BCCC5-2558-FF15-E6E5-5C10CE59B4D0}"/>
              </a:ext>
            </a:extLst>
          </p:cNvPr>
          <p:cNvGraphicFramePr>
            <a:graphicFrameLocks noGrp="1"/>
          </p:cNvGraphicFramePr>
          <p:nvPr>
            <p:extLst>
              <p:ext uri="{D42A27DB-BD31-4B8C-83A1-F6EECF244321}">
                <p14:modId xmlns:p14="http://schemas.microsoft.com/office/powerpoint/2010/main" val="3852656327"/>
              </p:ext>
            </p:extLst>
          </p:nvPr>
        </p:nvGraphicFramePr>
        <p:xfrm>
          <a:off x="522048" y="5063503"/>
          <a:ext cx="10432916" cy="365760"/>
        </p:xfrm>
        <a:graphic>
          <a:graphicData uri="http://schemas.openxmlformats.org/drawingml/2006/table">
            <a:tbl>
              <a:tblPr/>
              <a:tblGrid>
                <a:gridCol w="10432916">
                  <a:extLst>
                    <a:ext uri="{9D8B030D-6E8A-4147-A177-3AD203B41FA5}">
                      <a16:colId xmlns:a16="http://schemas.microsoft.com/office/drawing/2014/main" val="327582405"/>
                    </a:ext>
                  </a:extLst>
                </a:gridCol>
              </a:tblGrid>
              <a:tr h="325106">
                <a:tc>
                  <a:txBody>
                    <a:bodyPr/>
                    <a:lstStyle/>
                    <a:p>
                      <a:endParaRPr lang="en-US" dirty="0"/>
                    </a:p>
                  </a:txBody>
                  <a:tcPr>
                    <a:lnL w="12700" cmpd="sng">
                      <a:solidFill>
                        <a:srgbClr val="FFFF00"/>
                      </a:solidFill>
                      <a:prstDash val="solid"/>
                    </a:lnL>
                    <a:lnR w="12700" cmpd="sng">
                      <a:solidFill>
                        <a:srgbClr val="FFFF00"/>
                      </a:solidFill>
                      <a:prstDash val="solid"/>
                    </a:lnR>
                    <a:lnT w="12700" cmpd="sng">
                      <a:solidFill>
                        <a:srgbClr val="FFFF00"/>
                      </a:solidFill>
                      <a:prstDash val="solid"/>
                    </a:lnT>
                    <a:lnB w="12700" cmpd="sng">
                      <a:solidFill>
                        <a:srgbClr val="FFFF00"/>
                      </a:solidFill>
                      <a:prstDash val="solid"/>
                    </a:lnB>
                  </a:tcPr>
                </a:tc>
                <a:extLst>
                  <a:ext uri="{0D108BD9-81ED-4DB2-BD59-A6C34878D82A}">
                    <a16:rowId xmlns:a16="http://schemas.microsoft.com/office/drawing/2014/main" val="581360079"/>
                  </a:ext>
                </a:extLst>
              </a:tr>
            </a:tbl>
          </a:graphicData>
        </a:graphic>
      </p:graphicFrame>
    </p:spTree>
    <p:extLst>
      <p:ext uri="{BB962C8B-B14F-4D97-AF65-F5344CB8AC3E}">
        <p14:creationId xmlns:p14="http://schemas.microsoft.com/office/powerpoint/2010/main" val="1930860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par>
                                <p:cTn id="13" presetID="16" presetClass="entr" presetSubtype="21"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arn(inVertical)">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barn(inVertical)">
                                      <p:cBhvr>
                                        <p:cTn id="20" dur="500"/>
                                        <p:tgtEl>
                                          <p:spTgt spid="5"/>
                                        </p:tgtEl>
                                      </p:cBhvr>
                                    </p:animEffect>
                                  </p:childTnLst>
                                </p:cTn>
                              </p:par>
                              <p:par>
                                <p:cTn id="21" presetID="16" presetClass="entr" presetSubtype="21"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arn(inVertical)">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pPr>
            <a:r>
              <a:rPr lang="en-US" b="1" i="0" cap="none" dirty="0">
                <a:solidFill>
                  <a:srgbClr val="262626"/>
                </a:solidFill>
                <a:effectLst/>
                <a:latin typeface="Poppins" panose="00000500000000000000" pitchFamily="2" charset="0"/>
                <a:cs typeface="Poppins" panose="00000500000000000000" pitchFamily="2" charset="0"/>
              </a:rPr>
              <a:t>Coarse granularity</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Data is aggregated or summarized, providing a higher-level overview rather than detailed records.</a:t>
            </a:r>
          </a:p>
          <a:p>
            <a:pPr algn="l">
              <a:buFont typeface="Arial" panose="020B0604020202020204" pitchFamily="34" charset="0"/>
              <a:buChar char="•"/>
            </a:pPr>
            <a:r>
              <a:rPr lang="en-US" b="0" i="0" cap="none" dirty="0">
                <a:solidFill>
                  <a:srgbClr val="262626"/>
                </a:solidFill>
                <a:effectLst/>
                <a:latin typeface="Poppins" panose="00000500000000000000" pitchFamily="2" charset="0"/>
                <a:cs typeface="Poppins" panose="00000500000000000000" pitchFamily="2" charset="0"/>
              </a:rPr>
              <a:t>This record summarizes the sales data for each year, aggregating all transactions into </a:t>
            </a:r>
            <a:r>
              <a:rPr lang="en-US" cap="none" dirty="0">
                <a:solidFill>
                  <a:srgbClr val="262626"/>
                </a:solidFill>
                <a:latin typeface="Poppins" panose="00000500000000000000" pitchFamily="2" charset="0"/>
                <a:cs typeface="Poppins" panose="00000500000000000000" pitchFamily="2" charset="0"/>
              </a:rPr>
              <a:t>year</a:t>
            </a:r>
            <a:r>
              <a:rPr lang="en-US" b="0" i="0" cap="none" dirty="0">
                <a:solidFill>
                  <a:srgbClr val="262626"/>
                </a:solidFill>
                <a:effectLst/>
                <a:latin typeface="Poppins" panose="00000500000000000000" pitchFamily="2" charset="0"/>
                <a:cs typeface="Poppins" panose="00000500000000000000" pitchFamily="2" charset="0"/>
              </a:rPr>
              <a:t>ly totals. Coarse granularity is useful for reporting and trend analysis.</a:t>
            </a:r>
            <a:br>
              <a:rPr lang="en-US" cap="none" dirty="0">
                <a:latin typeface="Poppins" panose="00000500000000000000" pitchFamily="2" charset="0"/>
                <a:cs typeface="Poppins" panose="00000500000000000000" pitchFamily="2" charset="0"/>
              </a:rPr>
            </a:br>
            <a:endParaRPr lang="en-US" b="0" i="0" cap="none" dirty="0">
              <a:solidFill>
                <a:srgbClr val="262626"/>
              </a:solidFill>
              <a:effectLst/>
              <a:latin typeface="Poppins" panose="00000500000000000000" pitchFamily="2" charset="0"/>
              <a:cs typeface="Poppins" panose="00000500000000000000" pitchFamily="2" charset="0"/>
            </a:endParaRPr>
          </a:p>
        </p:txBody>
      </p:sp>
      <p:sp>
        <p:nvSpPr>
          <p:cNvPr id="7" name="Footer Placeholder 3"/>
          <p:cNvSpPr>
            <a:spLocks noGrp="1"/>
          </p:cNvSpPr>
          <p:nvPr>
            <p:ph type="ftr" sz="quarter" idx="11"/>
          </p:nvPr>
        </p:nvSpPr>
        <p:spPr>
          <a:xfrm>
            <a:off x="685801" y="5757334"/>
            <a:ext cx="6380017" cy="498470"/>
          </a:xfrm>
        </p:spPr>
        <p:txBody>
          <a:bodyPr/>
          <a:lstStyle/>
          <a:p>
            <a:r>
              <a:rPr lang="en-US" sz="2000" b="1">
                <a:solidFill>
                  <a:schemeClr val="bg1"/>
                </a:solidFill>
                <a:latin typeface="Poppins" panose="00000500000000000000" pitchFamily="2" charset="0"/>
                <a:cs typeface="Poppins" panose="00000500000000000000" pitchFamily="2" charset="0"/>
              </a:rPr>
              <a:t>lecture 5: Design Fact and Dimension Tables</a:t>
            </a:r>
            <a:endParaRPr lang="en-US" sz="2000" b="1" dirty="0">
              <a:solidFill>
                <a:schemeClr val="bg1"/>
              </a:solidFill>
              <a:latin typeface="Poppins" panose="00000500000000000000" pitchFamily="2" charset="0"/>
              <a:cs typeface="Poppins" panose="00000500000000000000" pitchFamily="2" charset="0"/>
            </a:endParaRPr>
          </a:p>
        </p:txBody>
      </p:sp>
      <p:sp>
        <p:nvSpPr>
          <p:cNvPr id="6" name="Title 1">
            <a:extLst>
              <a:ext uri="{FF2B5EF4-FFF2-40B4-BE49-F238E27FC236}">
                <a16:creationId xmlns:a16="http://schemas.microsoft.com/office/drawing/2014/main" id="{59CEF6D1-98C3-C946-999A-6060793E150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Data Granularity</a:t>
            </a:r>
          </a:p>
        </p:txBody>
      </p:sp>
      <p:graphicFrame>
        <p:nvGraphicFramePr>
          <p:cNvPr id="2" name="Table 1">
            <a:extLst>
              <a:ext uri="{FF2B5EF4-FFF2-40B4-BE49-F238E27FC236}">
                <a16:creationId xmlns:a16="http://schemas.microsoft.com/office/drawing/2014/main" id="{A6ED312F-C2DC-CC46-465E-1A2B22DF4211}"/>
              </a:ext>
            </a:extLst>
          </p:cNvPr>
          <p:cNvGraphicFramePr>
            <a:graphicFrameLocks noGrp="1"/>
          </p:cNvGraphicFramePr>
          <p:nvPr>
            <p:extLst>
              <p:ext uri="{D42A27DB-BD31-4B8C-83A1-F6EECF244321}">
                <p14:modId xmlns:p14="http://schemas.microsoft.com/office/powerpoint/2010/main" val="1761054190"/>
              </p:ext>
            </p:extLst>
          </p:nvPr>
        </p:nvGraphicFramePr>
        <p:xfrm>
          <a:off x="1757462" y="3886200"/>
          <a:ext cx="7289111" cy="1483360"/>
        </p:xfrm>
        <a:graphic>
          <a:graphicData uri="http://schemas.openxmlformats.org/drawingml/2006/table">
            <a:tbl>
              <a:tblPr firstRow="1" bandRow="1">
                <a:tableStyleId>{5C22544A-7EE6-4342-B048-85BDC9FD1C3A}</a:tableStyleId>
              </a:tblPr>
              <a:tblGrid>
                <a:gridCol w="1404028">
                  <a:extLst>
                    <a:ext uri="{9D8B030D-6E8A-4147-A177-3AD203B41FA5}">
                      <a16:colId xmlns:a16="http://schemas.microsoft.com/office/drawing/2014/main" val="2268054788"/>
                    </a:ext>
                  </a:extLst>
                </a:gridCol>
                <a:gridCol w="2879387">
                  <a:extLst>
                    <a:ext uri="{9D8B030D-6E8A-4147-A177-3AD203B41FA5}">
                      <a16:colId xmlns:a16="http://schemas.microsoft.com/office/drawing/2014/main" val="3342687035"/>
                    </a:ext>
                  </a:extLst>
                </a:gridCol>
                <a:gridCol w="3005696">
                  <a:extLst>
                    <a:ext uri="{9D8B030D-6E8A-4147-A177-3AD203B41FA5}">
                      <a16:colId xmlns:a16="http://schemas.microsoft.com/office/drawing/2014/main" val="4161264024"/>
                    </a:ext>
                  </a:extLst>
                </a:gridCol>
              </a:tblGrid>
              <a:tr h="370840">
                <a:tc>
                  <a:txBody>
                    <a:bodyPr/>
                    <a:lstStyle/>
                    <a:p>
                      <a:r>
                        <a:rPr lang="en-US" dirty="0">
                          <a:effectLst/>
                          <a:latin typeface="Poppins" panose="00000500000000000000" pitchFamily="2" charset="0"/>
                          <a:cs typeface="Poppins" panose="00000500000000000000" pitchFamily="2" charset="0"/>
                        </a:rPr>
                        <a:t>Year</a:t>
                      </a:r>
                    </a:p>
                  </a:txBody>
                  <a:tcPr marL="99060" marR="99060" anchor="ctr"/>
                </a:tc>
                <a:tc>
                  <a:txBody>
                    <a:bodyPr/>
                    <a:lstStyle/>
                    <a:p>
                      <a:r>
                        <a:rPr lang="en-US">
                          <a:effectLst/>
                          <a:latin typeface="Poppins" panose="00000500000000000000" pitchFamily="2" charset="0"/>
                          <a:cs typeface="Poppins" panose="00000500000000000000" pitchFamily="2" charset="0"/>
                        </a:rPr>
                        <a:t>Total Sales Amount</a:t>
                      </a:r>
                    </a:p>
                  </a:txBody>
                  <a:tcPr marL="99060" marR="99060" anchor="ctr"/>
                </a:tc>
                <a:tc>
                  <a:txBody>
                    <a:bodyPr/>
                    <a:lstStyle/>
                    <a:p>
                      <a:r>
                        <a:rPr lang="en-US" dirty="0">
                          <a:effectLst/>
                          <a:latin typeface="Poppins" panose="00000500000000000000" pitchFamily="2" charset="0"/>
                          <a:cs typeface="Poppins" panose="00000500000000000000" pitchFamily="2" charset="0"/>
                        </a:rPr>
                        <a:t>Total Units Sold</a:t>
                      </a:r>
                    </a:p>
                  </a:txBody>
                  <a:tcPr marL="99060" marR="99060" anchor="ctr"/>
                </a:tc>
                <a:extLst>
                  <a:ext uri="{0D108BD9-81ED-4DB2-BD59-A6C34878D82A}">
                    <a16:rowId xmlns:a16="http://schemas.microsoft.com/office/drawing/2014/main" val="708837998"/>
                  </a:ext>
                </a:extLst>
              </a:tr>
              <a:tr h="370840">
                <a:tc>
                  <a:txBody>
                    <a:bodyPr/>
                    <a:lstStyle/>
                    <a:p>
                      <a:r>
                        <a:rPr lang="en-US" dirty="0">
                          <a:effectLst/>
                          <a:latin typeface="Poppins" panose="00000500000000000000" pitchFamily="2" charset="0"/>
                          <a:cs typeface="Poppins" panose="00000500000000000000" pitchFamily="2" charset="0"/>
                        </a:rPr>
                        <a:t>2021</a:t>
                      </a:r>
                    </a:p>
                  </a:txBody>
                  <a:tcPr marL="99060" marR="99060" anchor="ctr"/>
                </a:tc>
                <a:tc>
                  <a:txBody>
                    <a:bodyPr/>
                    <a:lstStyle/>
                    <a:p>
                      <a:r>
                        <a:rPr lang="en-US" dirty="0">
                          <a:effectLst/>
                          <a:latin typeface="Poppins" panose="00000500000000000000" pitchFamily="2" charset="0"/>
                          <a:cs typeface="Poppins" panose="00000500000000000000" pitchFamily="2" charset="0"/>
                        </a:rPr>
                        <a:t>1,200,000/=</a:t>
                      </a:r>
                    </a:p>
                  </a:txBody>
                  <a:tcPr marL="99060" marR="99060" anchor="ctr"/>
                </a:tc>
                <a:tc>
                  <a:txBody>
                    <a:bodyPr/>
                    <a:lstStyle/>
                    <a:p>
                      <a:r>
                        <a:rPr lang="en-US" dirty="0">
                          <a:effectLst/>
                          <a:latin typeface="Poppins" panose="00000500000000000000" pitchFamily="2" charset="0"/>
                          <a:cs typeface="Poppins" panose="00000500000000000000" pitchFamily="2" charset="0"/>
                        </a:rPr>
                        <a:t>300,000</a:t>
                      </a:r>
                    </a:p>
                  </a:txBody>
                  <a:tcPr marL="99060" marR="99060" anchor="ctr"/>
                </a:tc>
                <a:extLst>
                  <a:ext uri="{0D108BD9-81ED-4DB2-BD59-A6C34878D82A}">
                    <a16:rowId xmlns:a16="http://schemas.microsoft.com/office/drawing/2014/main" val="1834427790"/>
                  </a:ext>
                </a:extLst>
              </a:tr>
              <a:tr h="370840">
                <a:tc>
                  <a:txBody>
                    <a:bodyPr/>
                    <a:lstStyle/>
                    <a:p>
                      <a:r>
                        <a:rPr lang="en-US">
                          <a:effectLst/>
                          <a:latin typeface="Poppins" panose="00000500000000000000" pitchFamily="2" charset="0"/>
                          <a:cs typeface="Poppins" panose="00000500000000000000" pitchFamily="2" charset="0"/>
                        </a:rPr>
                        <a:t>2022</a:t>
                      </a:r>
                    </a:p>
                  </a:txBody>
                  <a:tcPr marL="99060" marR="99060" anchor="ctr"/>
                </a:tc>
                <a:tc>
                  <a:txBody>
                    <a:bodyPr/>
                    <a:lstStyle/>
                    <a:p>
                      <a:r>
                        <a:rPr lang="en-US" dirty="0">
                          <a:effectLst/>
                          <a:latin typeface="Poppins" panose="00000500000000000000" pitchFamily="2" charset="0"/>
                          <a:cs typeface="Poppins" panose="00000500000000000000" pitchFamily="2" charset="0"/>
                        </a:rPr>
                        <a:t>1.500,000/=</a:t>
                      </a:r>
                    </a:p>
                  </a:txBody>
                  <a:tcPr marL="99060" marR="99060" anchor="ctr"/>
                </a:tc>
                <a:tc>
                  <a:txBody>
                    <a:bodyPr/>
                    <a:lstStyle/>
                    <a:p>
                      <a:r>
                        <a:rPr lang="en-US" dirty="0">
                          <a:effectLst/>
                          <a:latin typeface="Poppins" panose="00000500000000000000" pitchFamily="2" charset="0"/>
                          <a:cs typeface="Poppins" panose="00000500000000000000" pitchFamily="2" charset="0"/>
                        </a:rPr>
                        <a:t>400,000</a:t>
                      </a:r>
                    </a:p>
                  </a:txBody>
                  <a:tcPr marL="99060" marR="99060" anchor="ctr"/>
                </a:tc>
                <a:extLst>
                  <a:ext uri="{0D108BD9-81ED-4DB2-BD59-A6C34878D82A}">
                    <a16:rowId xmlns:a16="http://schemas.microsoft.com/office/drawing/2014/main" val="206816172"/>
                  </a:ext>
                </a:extLst>
              </a:tr>
              <a:tr h="370840">
                <a:tc>
                  <a:txBody>
                    <a:bodyPr/>
                    <a:lstStyle/>
                    <a:p>
                      <a:r>
                        <a:rPr lang="en-US">
                          <a:effectLst/>
                          <a:latin typeface="Poppins" panose="00000500000000000000" pitchFamily="2" charset="0"/>
                          <a:cs typeface="Poppins" panose="00000500000000000000" pitchFamily="2" charset="0"/>
                        </a:rPr>
                        <a:t>2023</a:t>
                      </a:r>
                    </a:p>
                  </a:txBody>
                  <a:tcPr marL="99060" marR="99060" anchor="ctr"/>
                </a:tc>
                <a:tc>
                  <a:txBody>
                    <a:bodyPr/>
                    <a:lstStyle/>
                    <a:p>
                      <a:r>
                        <a:rPr lang="en-US" dirty="0">
                          <a:effectLst/>
                          <a:latin typeface="Poppins" panose="00000500000000000000" pitchFamily="2" charset="0"/>
                          <a:cs typeface="Poppins" panose="00000500000000000000" pitchFamily="2" charset="0"/>
                        </a:rPr>
                        <a:t>1,800,000/=</a:t>
                      </a:r>
                    </a:p>
                  </a:txBody>
                  <a:tcPr marL="99060" marR="99060" anchor="ctr"/>
                </a:tc>
                <a:tc>
                  <a:txBody>
                    <a:bodyPr/>
                    <a:lstStyle/>
                    <a:p>
                      <a:r>
                        <a:rPr lang="en-US" dirty="0">
                          <a:effectLst/>
                          <a:latin typeface="Poppins" panose="00000500000000000000" pitchFamily="2" charset="0"/>
                          <a:cs typeface="Poppins" panose="00000500000000000000" pitchFamily="2" charset="0"/>
                        </a:rPr>
                        <a:t>450,000</a:t>
                      </a:r>
                    </a:p>
                  </a:txBody>
                  <a:tcPr marL="99060" marR="99060" anchor="ctr"/>
                </a:tc>
                <a:extLst>
                  <a:ext uri="{0D108BD9-81ED-4DB2-BD59-A6C34878D82A}">
                    <a16:rowId xmlns:a16="http://schemas.microsoft.com/office/drawing/2014/main" val="309910697"/>
                  </a:ext>
                </a:extLst>
              </a:tr>
            </a:tbl>
          </a:graphicData>
        </a:graphic>
      </p:graphicFrame>
      <p:graphicFrame>
        <p:nvGraphicFramePr>
          <p:cNvPr id="3" name="Table 2">
            <a:extLst>
              <a:ext uri="{FF2B5EF4-FFF2-40B4-BE49-F238E27FC236}">
                <a16:creationId xmlns:a16="http://schemas.microsoft.com/office/drawing/2014/main" id="{29CA4656-1A02-36DF-56B2-1E8774B0FFC9}"/>
              </a:ext>
            </a:extLst>
          </p:cNvPr>
          <p:cNvGraphicFramePr>
            <a:graphicFrameLocks noGrp="1"/>
          </p:cNvGraphicFramePr>
          <p:nvPr>
            <p:extLst>
              <p:ext uri="{D42A27DB-BD31-4B8C-83A1-F6EECF244321}">
                <p14:modId xmlns:p14="http://schemas.microsoft.com/office/powerpoint/2010/main" val="4163960935"/>
              </p:ext>
            </p:extLst>
          </p:nvPr>
        </p:nvGraphicFramePr>
        <p:xfrm>
          <a:off x="1770284" y="4252392"/>
          <a:ext cx="7276289" cy="365760"/>
        </p:xfrm>
        <a:graphic>
          <a:graphicData uri="http://schemas.openxmlformats.org/drawingml/2006/table">
            <a:tbl>
              <a:tblPr/>
              <a:tblGrid>
                <a:gridCol w="7276289">
                  <a:extLst>
                    <a:ext uri="{9D8B030D-6E8A-4147-A177-3AD203B41FA5}">
                      <a16:colId xmlns:a16="http://schemas.microsoft.com/office/drawing/2014/main" val="1626989171"/>
                    </a:ext>
                  </a:extLst>
                </a:gridCol>
              </a:tblGrid>
              <a:tr h="311285">
                <a:tc>
                  <a:txBody>
                    <a:bodyPr/>
                    <a:lstStyle/>
                    <a:p>
                      <a:endParaRPr lang="en-US" dirty="0"/>
                    </a:p>
                  </a:txBody>
                  <a:tcPr>
                    <a:lnL w="12700" cmpd="sng">
                      <a:solidFill>
                        <a:srgbClr val="FF0000"/>
                      </a:solidFill>
                      <a:prstDash val="solid"/>
                    </a:lnL>
                    <a:lnR w="12700" cmpd="sng">
                      <a:solidFill>
                        <a:srgbClr val="FF0000"/>
                      </a:solidFill>
                      <a:prstDash val="solid"/>
                    </a:lnR>
                    <a:lnT w="12700" cmpd="sng">
                      <a:solidFill>
                        <a:srgbClr val="FF0000"/>
                      </a:solidFill>
                      <a:prstDash val="solid"/>
                    </a:lnT>
                    <a:lnB w="12700" cmpd="sng">
                      <a:solidFill>
                        <a:srgbClr val="FF0000"/>
                      </a:solidFill>
                      <a:prstDash val="solid"/>
                    </a:lnB>
                  </a:tcPr>
                </a:tc>
                <a:extLst>
                  <a:ext uri="{0D108BD9-81ED-4DB2-BD59-A6C34878D82A}">
                    <a16:rowId xmlns:a16="http://schemas.microsoft.com/office/drawing/2014/main" val="257145119"/>
                  </a:ext>
                </a:extLst>
              </a:tr>
            </a:tbl>
          </a:graphicData>
        </a:graphic>
      </p:graphicFrame>
      <p:graphicFrame>
        <p:nvGraphicFramePr>
          <p:cNvPr id="4" name="Table 3">
            <a:extLst>
              <a:ext uri="{FF2B5EF4-FFF2-40B4-BE49-F238E27FC236}">
                <a16:creationId xmlns:a16="http://schemas.microsoft.com/office/drawing/2014/main" id="{B7646F5F-CB07-8DA8-54ED-212212AA36D4}"/>
              </a:ext>
            </a:extLst>
          </p:cNvPr>
          <p:cNvGraphicFramePr>
            <a:graphicFrameLocks noGrp="1"/>
          </p:cNvGraphicFramePr>
          <p:nvPr>
            <p:extLst>
              <p:ext uri="{D42A27DB-BD31-4B8C-83A1-F6EECF244321}">
                <p14:modId xmlns:p14="http://schemas.microsoft.com/office/powerpoint/2010/main" val="1314679816"/>
              </p:ext>
            </p:extLst>
          </p:nvPr>
        </p:nvGraphicFramePr>
        <p:xfrm>
          <a:off x="1770284" y="4618152"/>
          <a:ext cx="7276289" cy="365761"/>
        </p:xfrm>
        <a:graphic>
          <a:graphicData uri="http://schemas.openxmlformats.org/drawingml/2006/table">
            <a:tbl>
              <a:tblPr/>
              <a:tblGrid>
                <a:gridCol w="7276289">
                  <a:extLst>
                    <a:ext uri="{9D8B030D-6E8A-4147-A177-3AD203B41FA5}">
                      <a16:colId xmlns:a16="http://schemas.microsoft.com/office/drawing/2014/main" val="753813136"/>
                    </a:ext>
                  </a:extLst>
                </a:gridCol>
              </a:tblGrid>
              <a:tr h="365761">
                <a:tc>
                  <a:txBody>
                    <a:bodyPr/>
                    <a:lstStyle/>
                    <a:p>
                      <a:endParaRPr lang="en-US" dirty="0"/>
                    </a:p>
                  </a:txBody>
                  <a:tcPr>
                    <a:lnL w="12700" cmpd="sng">
                      <a:solidFill>
                        <a:srgbClr val="FFFF00"/>
                      </a:solidFill>
                      <a:prstDash val="solid"/>
                    </a:lnL>
                    <a:lnR w="12700" cmpd="sng">
                      <a:solidFill>
                        <a:srgbClr val="FFFF00"/>
                      </a:solidFill>
                      <a:prstDash val="solid"/>
                    </a:lnR>
                    <a:lnT w="12700" cmpd="sng">
                      <a:solidFill>
                        <a:srgbClr val="FFFF00"/>
                      </a:solidFill>
                      <a:prstDash val="solid"/>
                    </a:lnT>
                    <a:lnB w="12700" cmpd="sng">
                      <a:solidFill>
                        <a:srgbClr val="FFFF00"/>
                      </a:solidFill>
                      <a:prstDash val="solid"/>
                    </a:lnB>
                  </a:tcPr>
                </a:tc>
                <a:extLst>
                  <a:ext uri="{0D108BD9-81ED-4DB2-BD59-A6C34878D82A}">
                    <a16:rowId xmlns:a16="http://schemas.microsoft.com/office/drawing/2014/main" val="3876309003"/>
                  </a:ext>
                </a:extLst>
              </a:tr>
            </a:tbl>
          </a:graphicData>
        </a:graphic>
      </p:graphicFrame>
      <p:graphicFrame>
        <p:nvGraphicFramePr>
          <p:cNvPr id="5" name="Table 4">
            <a:extLst>
              <a:ext uri="{FF2B5EF4-FFF2-40B4-BE49-F238E27FC236}">
                <a16:creationId xmlns:a16="http://schemas.microsoft.com/office/drawing/2014/main" id="{FB6FF087-8DC7-EBA2-9882-3EDBC729684A}"/>
              </a:ext>
            </a:extLst>
          </p:cNvPr>
          <p:cNvGraphicFramePr>
            <a:graphicFrameLocks noGrp="1"/>
          </p:cNvGraphicFramePr>
          <p:nvPr>
            <p:extLst>
              <p:ext uri="{D42A27DB-BD31-4B8C-83A1-F6EECF244321}">
                <p14:modId xmlns:p14="http://schemas.microsoft.com/office/powerpoint/2010/main" val="2492816092"/>
              </p:ext>
            </p:extLst>
          </p:nvPr>
        </p:nvGraphicFramePr>
        <p:xfrm>
          <a:off x="1757461" y="5016843"/>
          <a:ext cx="7289111" cy="365760"/>
        </p:xfrm>
        <a:graphic>
          <a:graphicData uri="http://schemas.openxmlformats.org/drawingml/2006/table">
            <a:tbl>
              <a:tblPr/>
              <a:tblGrid>
                <a:gridCol w="7289111">
                  <a:extLst>
                    <a:ext uri="{9D8B030D-6E8A-4147-A177-3AD203B41FA5}">
                      <a16:colId xmlns:a16="http://schemas.microsoft.com/office/drawing/2014/main" val="3234545421"/>
                    </a:ext>
                  </a:extLst>
                </a:gridCol>
              </a:tblGrid>
              <a:tr h="321013">
                <a:tc>
                  <a:txBody>
                    <a:bodyPr/>
                    <a:lstStyle/>
                    <a:p>
                      <a:endParaRPr lang="en-US" dirty="0"/>
                    </a:p>
                  </a:txBody>
                  <a:tcPr>
                    <a:lnL w="12700" cmpd="sng">
                      <a:solidFill>
                        <a:srgbClr val="00B0F0"/>
                      </a:solidFill>
                      <a:prstDash val="solid"/>
                    </a:lnL>
                    <a:lnR w="12700" cmpd="sng">
                      <a:solidFill>
                        <a:srgbClr val="00B0F0"/>
                      </a:solidFill>
                      <a:prstDash val="solid"/>
                    </a:lnR>
                    <a:lnT w="12700" cmpd="sng">
                      <a:solidFill>
                        <a:srgbClr val="00B0F0"/>
                      </a:solidFill>
                      <a:prstDash val="solid"/>
                    </a:lnT>
                    <a:lnB w="12700" cmpd="sng">
                      <a:solidFill>
                        <a:srgbClr val="00B0F0"/>
                      </a:solidFill>
                      <a:prstDash val="solid"/>
                    </a:lnB>
                  </a:tcPr>
                </a:tc>
                <a:extLst>
                  <a:ext uri="{0D108BD9-81ED-4DB2-BD59-A6C34878D82A}">
                    <a16:rowId xmlns:a16="http://schemas.microsoft.com/office/drawing/2014/main" val="3733050717"/>
                  </a:ext>
                </a:extLst>
              </a:tr>
            </a:tbl>
          </a:graphicData>
        </a:graphic>
      </p:graphicFrame>
    </p:spTree>
    <p:extLst>
      <p:ext uri="{BB962C8B-B14F-4D97-AF65-F5344CB8AC3E}">
        <p14:creationId xmlns:p14="http://schemas.microsoft.com/office/powerpoint/2010/main" val="1550186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inVertical)">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Data analysis</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0"/>
              </a:spcBef>
              <a:buNone/>
            </a:pPr>
            <a:r>
              <a:rPr lang="en-US" b="0" i="0" cap="none" dirty="0">
                <a:solidFill>
                  <a:srgbClr val="262626"/>
                </a:solidFill>
                <a:effectLst/>
                <a:latin typeface="Poppins" panose="00000500000000000000" pitchFamily="2" charset="0"/>
                <a:cs typeface="Poppins" panose="00000500000000000000" pitchFamily="2" charset="0"/>
              </a:rPr>
              <a:t>Higher granularity allows for more detailed analysis. Analysts can drill down into specific data points, leading to more insightful findings.</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Performance</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0"/>
              </a:spcBef>
              <a:buNone/>
            </a:pPr>
            <a:r>
              <a:rPr lang="en-US" b="0" i="0" cap="none" dirty="0">
                <a:solidFill>
                  <a:srgbClr val="262626"/>
                </a:solidFill>
                <a:effectLst/>
                <a:latin typeface="Poppins" panose="00000500000000000000" pitchFamily="2" charset="0"/>
                <a:cs typeface="Poppins" panose="00000500000000000000" pitchFamily="2" charset="0"/>
              </a:rPr>
              <a:t>Lower granularity can improve query performance because it reduces the amount of data processed. However, too much aggregation can limit analytical capabilities.</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Storage efficiency</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0"/>
              </a:spcBef>
              <a:buNone/>
            </a:pPr>
            <a:r>
              <a:rPr lang="en-US" b="0" i="0" cap="none" dirty="0">
                <a:solidFill>
                  <a:srgbClr val="262626"/>
                </a:solidFill>
                <a:effectLst/>
                <a:latin typeface="Poppins" panose="00000500000000000000" pitchFamily="2" charset="0"/>
                <a:cs typeface="Poppins" panose="00000500000000000000" pitchFamily="2" charset="0"/>
              </a:rPr>
              <a:t>Choosing the right granularity impacts storage costs. Higher granularity requires more storage space, while lower granularity can save space but might lose important details.</a:t>
            </a:r>
          </a:p>
        </p:txBody>
      </p:sp>
      <p:sp>
        <p:nvSpPr>
          <p:cNvPr id="7" name="Footer Placeholder 3"/>
          <p:cNvSpPr>
            <a:spLocks noGrp="1"/>
          </p:cNvSpPr>
          <p:nvPr>
            <p:ph type="ftr" sz="quarter" idx="11"/>
          </p:nvPr>
        </p:nvSpPr>
        <p:spPr>
          <a:xfrm>
            <a:off x="685801" y="5757334"/>
            <a:ext cx="6380017" cy="498470"/>
          </a:xfrm>
        </p:spPr>
        <p:txBody>
          <a:bodyPr/>
          <a:lstStyle/>
          <a:p>
            <a:r>
              <a:rPr lang="en-US" sz="2000" b="1">
                <a:solidFill>
                  <a:schemeClr val="bg1"/>
                </a:solidFill>
                <a:latin typeface="Poppins" panose="00000500000000000000" pitchFamily="2" charset="0"/>
                <a:cs typeface="Poppins" panose="00000500000000000000" pitchFamily="2" charset="0"/>
              </a:rPr>
              <a:t>lecture 5: Design Fact and Dimension Tables</a:t>
            </a:r>
            <a:endParaRPr lang="en-US" sz="2000" b="1" dirty="0">
              <a:solidFill>
                <a:schemeClr val="bg1"/>
              </a:solidFill>
              <a:latin typeface="Poppins" panose="00000500000000000000" pitchFamily="2" charset="0"/>
              <a:cs typeface="Poppins" panose="00000500000000000000" pitchFamily="2" charset="0"/>
            </a:endParaRPr>
          </a:p>
        </p:txBody>
      </p:sp>
      <p:sp>
        <p:nvSpPr>
          <p:cNvPr id="6" name="Title 1">
            <a:extLst>
              <a:ext uri="{FF2B5EF4-FFF2-40B4-BE49-F238E27FC236}">
                <a16:creationId xmlns:a16="http://schemas.microsoft.com/office/drawing/2014/main" id="{59CEF6D1-98C3-C946-999A-6060793E150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Importance of Data Granularity</a:t>
            </a:r>
          </a:p>
        </p:txBody>
      </p:sp>
    </p:spTree>
    <p:extLst>
      <p:ext uri="{BB962C8B-B14F-4D97-AF65-F5344CB8AC3E}">
        <p14:creationId xmlns:p14="http://schemas.microsoft.com/office/powerpoint/2010/main" val="16674202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Flexibility</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0"/>
              </a:spcBef>
              <a:buNone/>
            </a:pPr>
            <a:r>
              <a:rPr lang="en-US" b="0" i="0" cap="none" dirty="0">
                <a:solidFill>
                  <a:srgbClr val="262626"/>
                </a:solidFill>
                <a:effectLst/>
                <a:latin typeface="Poppins" panose="00000500000000000000" pitchFamily="2" charset="0"/>
                <a:cs typeface="Poppins" panose="00000500000000000000" pitchFamily="2" charset="0"/>
              </a:rPr>
              <a:t>A data warehouse with appropriate granularity can cater to various analytical needs. Users can perform both high-level overviews and detailed analyses as required.</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Historical analysis</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0"/>
              </a:spcBef>
              <a:buNone/>
            </a:pPr>
            <a:r>
              <a:rPr lang="en-US" b="0" i="0" cap="none" dirty="0">
                <a:solidFill>
                  <a:srgbClr val="262626"/>
                </a:solidFill>
                <a:effectLst/>
                <a:latin typeface="Poppins" panose="00000500000000000000" pitchFamily="2" charset="0"/>
                <a:cs typeface="Poppins" panose="00000500000000000000" pitchFamily="2" charset="0"/>
              </a:rPr>
              <a:t>Maintaining a finer granularity allows for better tracking of changes over time, which is essential for historical analysis and trend identification.</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Data quality</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Higher granularity can help in identifying data quality issues since the details are more visible, allowing for better data cleansing processes.</a:t>
            </a:r>
          </a:p>
        </p:txBody>
      </p:sp>
      <p:sp>
        <p:nvSpPr>
          <p:cNvPr id="7" name="Footer Placeholder 3"/>
          <p:cNvSpPr>
            <a:spLocks noGrp="1"/>
          </p:cNvSpPr>
          <p:nvPr>
            <p:ph type="ftr" sz="quarter" idx="11"/>
          </p:nvPr>
        </p:nvSpPr>
        <p:spPr>
          <a:xfrm>
            <a:off x="685801" y="5757334"/>
            <a:ext cx="6380017" cy="498470"/>
          </a:xfrm>
        </p:spPr>
        <p:txBody>
          <a:bodyPr/>
          <a:lstStyle/>
          <a:p>
            <a:r>
              <a:rPr lang="en-US" sz="2000" b="1">
                <a:solidFill>
                  <a:schemeClr val="bg1"/>
                </a:solidFill>
                <a:latin typeface="Poppins" panose="00000500000000000000" pitchFamily="2" charset="0"/>
                <a:cs typeface="Poppins" panose="00000500000000000000" pitchFamily="2" charset="0"/>
              </a:rPr>
              <a:t>lecture 5: Design Fact and Dimension Tables</a:t>
            </a:r>
            <a:endParaRPr lang="en-US" sz="2000" b="1" dirty="0">
              <a:solidFill>
                <a:schemeClr val="bg1"/>
              </a:solidFill>
              <a:latin typeface="Poppins" panose="00000500000000000000" pitchFamily="2" charset="0"/>
              <a:cs typeface="Poppins" panose="00000500000000000000" pitchFamily="2" charset="0"/>
            </a:endParaRPr>
          </a:p>
        </p:txBody>
      </p:sp>
      <p:sp>
        <p:nvSpPr>
          <p:cNvPr id="6" name="Title 1">
            <a:extLst>
              <a:ext uri="{FF2B5EF4-FFF2-40B4-BE49-F238E27FC236}">
                <a16:creationId xmlns:a16="http://schemas.microsoft.com/office/drawing/2014/main" id="{59CEF6D1-98C3-C946-999A-6060793E150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Importance of Data Granularity</a:t>
            </a:r>
          </a:p>
        </p:txBody>
      </p:sp>
    </p:spTree>
    <p:extLst>
      <p:ext uri="{BB962C8B-B14F-4D97-AF65-F5344CB8AC3E}">
        <p14:creationId xmlns:p14="http://schemas.microsoft.com/office/powerpoint/2010/main" val="8376662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Hierarchy refers to the organization of data in a structured manner that allows for efficient querying and reporting. </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Hierarchies can exist in various dimensions and are crucial for enabling drill-down analysis and aggregation</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Hierarchies are often structured in levels. For example, a time dimension might have levels such as year → quarter → month → day.</a:t>
            </a:r>
            <a:endParaRPr lang="en-US" cap="none" dirty="0">
              <a:solidFill>
                <a:srgbClr val="262626"/>
              </a:solidFill>
              <a:latin typeface="Poppins" panose="00000500000000000000" pitchFamily="2" charset="0"/>
              <a:cs typeface="Poppins" panose="00000500000000000000" pitchFamily="2" charset="0"/>
            </a:endParaRP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This enables faster aggregation and filtering, and facilitates more in-depth analysis through drill-down capabilities.</a:t>
            </a:r>
          </a:p>
        </p:txBody>
      </p:sp>
      <p:sp>
        <p:nvSpPr>
          <p:cNvPr id="7" name="Footer Placeholder 3"/>
          <p:cNvSpPr>
            <a:spLocks noGrp="1"/>
          </p:cNvSpPr>
          <p:nvPr>
            <p:ph type="ftr" sz="quarter" idx="11"/>
          </p:nvPr>
        </p:nvSpPr>
        <p:spPr>
          <a:xfrm>
            <a:off x="685801" y="5757334"/>
            <a:ext cx="6380017" cy="498470"/>
          </a:xfrm>
        </p:spPr>
        <p:txBody>
          <a:bodyPr/>
          <a:lstStyle/>
          <a:p>
            <a:r>
              <a:rPr lang="en-US" sz="2000" b="1">
                <a:solidFill>
                  <a:schemeClr val="bg1"/>
                </a:solidFill>
                <a:latin typeface="Poppins" panose="00000500000000000000" pitchFamily="2" charset="0"/>
                <a:cs typeface="Poppins" panose="00000500000000000000" pitchFamily="2" charset="0"/>
              </a:rPr>
              <a:t>lecture 5: Design Fact and Dimension Tables</a:t>
            </a:r>
            <a:endParaRPr lang="en-US" sz="2000" b="1" dirty="0">
              <a:solidFill>
                <a:schemeClr val="bg1"/>
              </a:solidFill>
              <a:latin typeface="Poppins" panose="00000500000000000000" pitchFamily="2" charset="0"/>
              <a:cs typeface="Poppins" panose="00000500000000000000" pitchFamily="2" charset="0"/>
            </a:endParaRPr>
          </a:p>
        </p:txBody>
      </p:sp>
      <p:sp>
        <p:nvSpPr>
          <p:cNvPr id="6" name="Title 1">
            <a:extLst>
              <a:ext uri="{FF2B5EF4-FFF2-40B4-BE49-F238E27FC236}">
                <a16:creationId xmlns:a16="http://schemas.microsoft.com/office/drawing/2014/main" id="{59CEF6D1-98C3-C946-999A-6060793E150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Hierarchy in Data Warehouse</a:t>
            </a:r>
          </a:p>
        </p:txBody>
      </p:sp>
    </p:spTree>
    <p:extLst>
      <p:ext uri="{BB962C8B-B14F-4D97-AF65-F5344CB8AC3E}">
        <p14:creationId xmlns:p14="http://schemas.microsoft.com/office/powerpoint/2010/main" val="38476653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14458"/>
            <a:ext cx="11585642" cy="4574697"/>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Dimensions are descriptive data that contextualize facts, offering qualitative information to help interpret the data and identify trends.</a:t>
            </a:r>
          </a:p>
          <a:p>
            <a:pPr>
              <a:lnSpc>
                <a:spcPct val="150000"/>
              </a:lnSpc>
            </a:pPr>
            <a:r>
              <a:rPr lang="en-US" b="1" cap="none" dirty="0">
                <a:latin typeface="Poppins" panose="00000500000000000000" pitchFamily="2" charset="0"/>
                <a:cs typeface="Poppins" panose="00000500000000000000" pitchFamily="2" charset="0"/>
              </a:rPr>
              <a:t>Examples</a:t>
            </a:r>
            <a:endParaRPr lang="en-US" cap="none" dirty="0">
              <a:latin typeface="Poppins" panose="00000500000000000000" pitchFamily="2" charset="0"/>
              <a:cs typeface="Poppins" panose="00000500000000000000" pitchFamily="2" charset="0"/>
            </a:endParaRPr>
          </a:p>
          <a:p>
            <a:pPr lvl="1">
              <a:lnSpc>
                <a:spcPct val="150000"/>
              </a:lnSpc>
            </a:pPr>
            <a:r>
              <a:rPr lang="en-US" sz="2000" cap="none" dirty="0">
                <a:latin typeface="Poppins" panose="00000500000000000000" pitchFamily="2" charset="0"/>
                <a:cs typeface="Poppins" panose="00000500000000000000" pitchFamily="2" charset="0"/>
              </a:rPr>
              <a:t>Product dimension, Time dimension</a:t>
            </a:r>
          </a:p>
          <a:p>
            <a:pPr lvl="1">
              <a:lnSpc>
                <a:spcPct val="150000"/>
              </a:lnSpc>
            </a:pPr>
            <a:r>
              <a:rPr lang="en-US" sz="2000" cap="none" dirty="0">
                <a:latin typeface="Poppins" panose="00000500000000000000" pitchFamily="2" charset="0"/>
                <a:cs typeface="Poppins" panose="00000500000000000000" pitchFamily="2" charset="0"/>
              </a:rPr>
              <a:t>Customer dimension, Employee dimension</a:t>
            </a:r>
          </a:p>
          <a:p>
            <a:pPr>
              <a:lnSpc>
                <a:spcPct val="150000"/>
              </a:lnSpc>
            </a:pPr>
            <a:r>
              <a:rPr lang="en-US" cap="none" dirty="0">
                <a:latin typeface="Poppins" panose="00000500000000000000" pitchFamily="2" charset="0"/>
                <a:cs typeface="Poppins" panose="00000500000000000000" pitchFamily="2" charset="0"/>
              </a:rPr>
              <a:t>Dimensions are structured in tables, where each row represents a unique value or category, and each column indicates specific attributes such as name, brand, or category.</a:t>
            </a:r>
          </a:p>
        </p:txBody>
      </p:sp>
      <p:sp>
        <p:nvSpPr>
          <p:cNvPr id="7" name="Footer Placeholder 3"/>
          <p:cNvSpPr>
            <a:spLocks noGrp="1"/>
          </p:cNvSpPr>
          <p:nvPr>
            <p:ph type="ftr" sz="quarter" idx="11"/>
          </p:nvPr>
        </p:nvSpPr>
        <p:spPr>
          <a:xfrm>
            <a:off x="685801" y="5757334"/>
            <a:ext cx="6380017" cy="498470"/>
          </a:xfrm>
        </p:spPr>
        <p:txBody>
          <a:bodyPr/>
          <a:lstStyle/>
          <a:p>
            <a:r>
              <a:rPr lang="en-US" sz="2000" b="1">
                <a:solidFill>
                  <a:schemeClr val="bg1"/>
                </a:solidFill>
                <a:latin typeface="Poppins" panose="00000500000000000000" pitchFamily="2" charset="0"/>
                <a:cs typeface="Poppins" panose="00000500000000000000" pitchFamily="2" charset="0"/>
              </a:rPr>
              <a:t>lecture 5: Design Fact and Dimension Tables</a:t>
            </a:r>
            <a:endParaRPr lang="en-US" sz="2000" b="1" dirty="0">
              <a:solidFill>
                <a:schemeClr val="bg1"/>
              </a:solidFill>
              <a:latin typeface="Poppins" panose="00000500000000000000" pitchFamily="2" charset="0"/>
              <a:cs typeface="Poppins" panose="00000500000000000000" pitchFamily="2" charset="0"/>
            </a:endParaRPr>
          </a:p>
        </p:txBody>
      </p:sp>
      <p:sp>
        <p:nvSpPr>
          <p:cNvPr id="6" name="Title 1">
            <a:extLst>
              <a:ext uri="{FF2B5EF4-FFF2-40B4-BE49-F238E27FC236}">
                <a16:creationId xmlns:a16="http://schemas.microsoft.com/office/drawing/2014/main" id="{68D2DD85-A736-CB42-D78B-14ADF931861E}"/>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Dimensions in Data Warehousing</a:t>
            </a:r>
          </a:p>
        </p:txBody>
      </p:sp>
    </p:spTree>
    <p:extLst>
      <p:ext uri="{BB962C8B-B14F-4D97-AF65-F5344CB8AC3E}">
        <p14:creationId xmlns:p14="http://schemas.microsoft.com/office/powerpoint/2010/main" val="10408091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 name="Title 1">
            <a:extLst>
              <a:ext uri="{FF2B5EF4-FFF2-40B4-BE49-F238E27FC236}">
                <a16:creationId xmlns:a16="http://schemas.microsoft.com/office/drawing/2014/main" id="{3802F34C-2C11-2F35-F9C0-6955F7B34AAC}"/>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Dimensions</a:t>
            </a:r>
          </a:p>
        </p:txBody>
      </p:sp>
      <p:sp>
        <p:nvSpPr>
          <p:cNvPr id="20" name="Footer Placeholder 3"/>
          <p:cNvSpPr>
            <a:spLocks noGrp="1"/>
          </p:cNvSpPr>
          <p:nvPr>
            <p:ph type="ftr" sz="quarter" idx="11"/>
          </p:nvPr>
        </p:nvSpPr>
        <p:spPr>
          <a:xfrm>
            <a:off x="685801" y="5757334"/>
            <a:ext cx="6380017" cy="498470"/>
          </a:xfrm>
        </p:spPr>
        <p:txBody>
          <a:bodyPr/>
          <a:lstStyle/>
          <a:p>
            <a:r>
              <a:rPr lang="en-US" sz="2000" b="1">
                <a:solidFill>
                  <a:schemeClr val="bg1"/>
                </a:solidFill>
                <a:latin typeface="Poppins" panose="00000500000000000000" pitchFamily="2" charset="0"/>
                <a:cs typeface="Poppins" panose="00000500000000000000" pitchFamily="2" charset="0"/>
              </a:rPr>
              <a:t>lecture 5: Design Fact and Dimension Tables</a:t>
            </a:r>
            <a:endParaRPr lang="en-US" sz="2000" b="1" dirty="0">
              <a:solidFill>
                <a:schemeClr val="bg1"/>
              </a:solidFill>
              <a:latin typeface="Poppins" panose="00000500000000000000" pitchFamily="2" charset="0"/>
              <a:cs typeface="Poppins" panose="00000500000000000000" pitchFamily="2" charset="0"/>
            </a:endParaRPr>
          </a:p>
        </p:txBody>
      </p:sp>
      <p:sp>
        <p:nvSpPr>
          <p:cNvPr id="19" name="Subtitle 2">
            <a:extLst>
              <a:ext uri="{FF2B5EF4-FFF2-40B4-BE49-F238E27FC236}">
                <a16:creationId xmlns:a16="http://schemas.microsoft.com/office/drawing/2014/main" id="{0C8E13E9-9BB1-D984-3AF6-005F16EEBEA1}"/>
              </a:ext>
            </a:extLst>
          </p:cNvPr>
          <p:cNvSpPr txBox="1">
            <a:spLocks/>
          </p:cNvSpPr>
          <p:nvPr/>
        </p:nvSpPr>
        <p:spPr>
          <a:xfrm>
            <a:off x="84309" y="963109"/>
            <a:ext cx="11585642" cy="461854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Dimensions are structures that categorize facts and measures to enable users to answer business questions. </a:t>
            </a:r>
          </a:p>
          <a:p>
            <a:pPr marL="0" indent="0">
              <a:lnSpc>
                <a:spcPct val="150000"/>
              </a:lnSpc>
              <a:buNone/>
            </a:pPr>
            <a:r>
              <a:rPr lang="en-US" b="1" cap="none" dirty="0">
                <a:latin typeface="Poppins" panose="00000500000000000000" pitchFamily="2" charset="0"/>
                <a:cs typeface="Poppins" panose="00000500000000000000" pitchFamily="2" charset="0"/>
              </a:rPr>
              <a:t>Conformed dimensions</a:t>
            </a:r>
            <a:endParaRPr lang="en-US" cap="none" dirty="0">
              <a:latin typeface="Poppins" panose="00000500000000000000" pitchFamily="2" charset="0"/>
              <a:cs typeface="Poppins" panose="00000500000000000000" pitchFamily="2" charset="0"/>
            </a:endParaRPr>
          </a:p>
          <a:p>
            <a:pPr marL="0" indent="0">
              <a:lnSpc>
                <a:spcPct val="150000"/>
              </a:lnSpc>
              <a:buNone/>
            </a:pPr>
            <a:r>
              <a:rPr lang="en-US" sz="2000" cap="none" dirty="0">
                <a:latin typeface="Poppins" panose="00000500000000000000" pitchFamily="2" charset="0"/>
                <a:cs typeface="Poppins" panose="00000500000000000000" pitchFamily="2" charset="0"/>
              </a:rPr>
              <a:t>Dimensions that are shared across multiple fact tables or data marts within the data warehouse, </a:t>
            </a:r>
            <a:r>
              <a:rPr lang="en-US" cap="none" dirty="0">
                <a:latin typeface="Poppins" panose="00000500000000000000" pitchFamily="2" charset="0"/>
                <a:cs typeface="Poppins" panose="00000500000000000000" pitchFamily="2" charset="0"/>
              </a:rPr>
              <a:t>maintaining consistency in data representation. </a:t>
            </a:r>
            <a:r>
              <a:rPr lang="en-US" b="1" cap="none" dirty="0">
                <a:latin typeface="Poppins" panose="00000500000000000000" pitchFamily="2" charset="0"/>
                <a:cs typeface="Poppins" panose="00000500000000000000" pitchFamily="2" charset="0"/>
              </a:rPr>
              <a:t>For</a:t>
            </a:r>
            <a:r>
              <a:rPr lang="en-US" cap="none" dirty="0">
                <a:latin typeface="Poppins" panose="00000500000000000000" pitchFamily="2" charset="0"/>
                <a:cs typeface="Poppins" panose="00000500000000000000" pitchFamily="2" charset="0"/>
              </a:rPr>
              <a:t> </a:t>
            </a:r>
            <a:r>
              <a:rPr lang="en-US" sz="2000" b="1" cap="none" dirty="0">
                <a:latin typeface="Poppins" panose="00000500000000000000" pitchFamily="2" charset="0"/>
                <a:cs typeface="Poppins" panose="00000500000000000000" pitchFamily="2" charset="0"/>
              </a:rPr>
              <a:t>Example </a:t>
            </a:r>
            <a:r>
              <a:rPr lang="en-US" sz="2000" cap="none" dirty="0">
                <a:latin typeface="Poppins" panose="00000500000000000000" pitchFamily="2" charset="0"/>
                <a:cs typeface="Poppins" panose="00000500000000000000" pitchFamily="2" charset="0"/>
              </a:rPr>
              <a:t>A "time" dimension that is used in both sales and inventory fact tables, allowing for consistent reporting across different areas.</a:t>
            </a:r>
          </a:p>
          <a:p>
            <a:pPr marL="0" indent="0">
              <a:lnSpc>
                <a:spcPct val="150000"/>
              </a:lnSpc>
              <a:buNone/>
            </a:pPr>
            <a:r>
              <a:rPr lang="en-US" cap="none" dirty="0">
                <a:latin typeface="Poppins" panose="00000500000000000000" pitchFamily="2" charset="0"/>
                <a:cs typeface="Poppins" panose="00000500000000000000" pitchFamily="2" charset="0"/>
              </a:rPr>
              <a:t>Various tables can reference the same conformed dimension, facilitating the creation of diverse reports from different fact tables.</a:t>
            </a:r>
          </a:p>
        </p:txBody>
      </p:sp>
    </p:spTree>
    <p:extLst>
      <p:ext uri="{BB962C8B-B14F-4D97-AF65-F5344CB8AC3E}">
        <p14:creationId xmlns:p14="http://schemas.microsoft.com/office/powerpoint/2010/main" val="32487324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10" name="Footer Placeholder 3"/>
          <p:cNvSpPr>
            <a:spLocks noGrp="1"/>
          </p:cNvSpPr>
          <p:nvPr>
            <p:ph type="ftr" sz="quarter" idx="11"/>
          </p:nvPr>
        </p:nvSpPr>
        <p:spPr>
          <a:xfrm>
            <a:off x="685801" y="5757334"/>
            <a:ext cx="6380017" cy="498470"/>
          </a:xfrm>
        </p:spPr>
        <p:txBody>
          <a:bodyPr/>
          <a:lstStyle/>
          <a:p>
            <a:r>
              <a:rPr lang="en-US" sz="2000" b="1">
                <a:solidFill>
                  <a:schemeClr val="bg1"/>
                </a:solidFill>
                <a:latin typeface="Poppins" panose="00000500000000000000" pitchFamily="2" charset="0"/>
                <a:cs typeface="Poppins" panose="00000500000000000000" pitchFamily="2" charset="0"/>
              </a:rPr>
              <a:t>lecture 5: Design Fact and Dimension Tables</a:t>
            </a:r>
            <a:endParaRPr lang="en-US" sz="2000" b="1" dirty="0">
              <a:solidFill>
                <a:schemeClr val="bg1"/>
              </a:solidFill>
              <a:latin typeface="Poppins" panose="00000500000000000000" pitchFamily="2" charset="0"/>
              <a:cs typeface="Poppins" panose="00000500000000000000" pitchFamily="2" charset="0"/>
            </a:endParaRPr>
          </a:p>
        </p:txBody>
      </p:sp>
      <p:sp>
        <p:nvSpPr>
          <p:cNvPr id="11"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Degenerate dimensions</a:t>
            </a:r>
            <a:endParaRPr lang="en-US" cap="none" dirty="0">
              <a:latin typeface="Poppins" panose="00000500000000000000" pitchFamily="2" charset="0"/>
              <a:cs typeface="Poppins" panose="00000500000000000000" pitchFamily="2" charset="0"/>
            </a:endParaRPr>
          </a:p>
          <a:p>
            <a:pPr marL="0" indent="0">
              <a:lnSpc>
                <a:spcPct val="150000"/>
              </a:lnSpc>
              <a:buNone/>
            </a:pPr>
            <a:r>
              <a:rPr lang="en-US" cap="none" dirty="0">
                <a:latin typeface="Poppins" panose="00000500000000000000" pitchFamily="2" charset="0"/>
                <a:cs typeface="Poppins" panose="00000500000000000000" pitchFamily="2" charset="0"/>
              </a:rPr>
              <a:t>These are attributes that are part of a fact table but do not have their own separate dimension table. They typically represent transactional details.</a:t>
            </a:r>
          </a:p>
          <a:p>
            <a:pPr marL="0" indent="0">
              <a:lnSpc>
                <a:spcPct val="150000"/>
              </a:lnSpc>
              <a:buNone/>
            </a:pPr>
            <a:r>
              <a:rPr lang="en-US" b="1" cap="none" dirty="0">
                <a:latin typeface="Poppins" panose="00000500000000000000" pitchFamily="2" charset="0"/>
                <a:cs typeface="Poppins" panose="00000500000000000000" pitchFamily="2" charset="0"/>
              </a:rPr>
              <a:t>Example</a:t>
            </a:r>
            <a:r>
              <a:rPr lang="en-US" cap="none" dirty="0">
                <a:latin typeface="Poppins" panose="00000500000000000000" pitchFamily="2" charset="0"/>
                <a:cs typeface="Poppins" panose="00000500000000000000" pitchFamily="2" charset="0"/>
              </a:rPr>
              <a:t>. An order number in a sales fact table that does not have additional descriptive attributes stored in a separate dimension but it enables users to easily filter, group, or join the data based on specific orders</a:t>
            </a:r>
          </a:p>
          <a:p>
            <a:r>
              <a:rPr lang="en-US" b="1" cap="none" dirty="0">
                <a:latin typeface="Poppins" panose="00000500000000000000" pitchFamily="2" charset="0"/>
                <a:cs typeface="Poppins" panose="00000500000000000000" pitchFamily="2" charset="0"/>
              </a:rPr>
              <a:t>Role-playing dimensions</a:t>
            </a:r>
            <a:endParaRPr lang="en-US" cap="none" dirty="0">
              <a:latin typeface="Poppins" panose="00000500000000000000" pitchFamily="2" charset="0"/>
              <a:cs typeface="Poppins" panose="00000500000000000000" pitchFamily="2" charset="0"/>
            </a:endParaRPr>
          </a:p>
          <a:p>
            <a:pPr marL="0" indent="0">
              <a:buNone/>
            </a:pPr>
            <a:r>
              <a:rPr lang="en-US" sz="2000" cap="none" dirty="0">
                <a:latin typeface="Poppins" panose="00000500000000000000" pitchFamily="2" charset="0"/>
                <a:cs typeface="Poppins" panose="00000500000000000000" pitchFamily="2" charset="0"/>
              </a:rPr>
              <a:t>A single dimension that can be used in multiple contexts within the same database schema.</a:t>
            </a:r>
          </a:p>
        </p:txBody>
      </p:sp>
      <p:sp>
        <p:nvSpPr>
          <p:cNvPr id="6" name="Title 1">
            <a:extLst>
              <a:ext uri="{FF2B5EF4-FFF2-40B4-BE49-F238E27FC236}">
                <a16:creationId xmlns:a16="http://schemas.microsoft.com/office/drawing/2014/main" id="{3802F34C-2C11-2F35-F9C0-6955F7B34AAC}"/>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Dimensions</a:t>
            </a:r>
          </a:p>
        </p:txBody>
      </p:sp>
    </p:spTree>
    <p:extLst>
      <p:ext uri="{BB962C8B-B14F-4D97-AF65-F5344CB8AC3E}">
        <p14:creationId xmlns:p14="http://schemas.microsoft.com/office/powerpoint/2010/main" val="5115925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969458"/>
            <a:ext cx="11585642" cy="4631242"/>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b="1" cap="none" dirty="0">
                <a:latin typeface="Poppins" panose="00000500000000000000" pitchFamily="2" charset="0"/>
                <a:cs typeface="Poppins" panose="00000500000000000000" pitchFamily="2" charset="0"/>
              </a:rPr>
              <a:t>Example</a:t>
            </a:r>
            <a:r>
              <a:rPr lang="en-US" cap="none" dirty="0">
                <a:latin typeface="Poppins" panose="00000500000000000000" pitchFamily="2" charset="0"/>
                <a:cs typeface="Poppins" panose="00000500000000000000" pitchFamily="2" charset="0"/>
              </a:rPr>
              <a:t> A "date" dimension can represent different roles such as "order date," "ship date," and "due date" within the same fact table. This helps analysts to easily query and analyze data without needing to join multiple date tables</a:t>
            </a:r>
          </a:p>
          <a:p>
            <a:pPr>
              <a:lnSpc>
                <a:spcPct val="150000"/>
              </a:lnSpc>
            </a:pPr>
            <a:r>
              <a:rPr lang="en-US" b="1" cap="none" dirty="0">
                <a:latin typeface="Poppins" panose="00000500000000000000" pitchFamily="2" charset="0"/>
                <a:cs typeface="Poppins" panose="00000500000000000000" pitchFamily="2" charset="0"/>
              </a:rPr>
              <a:t>Junk dimensions</a:t>
            </a:r>
            <a:endParaRPr lang="en-US" cap="none" dirty="0">
              <a:latin typeface="Poppins" panose="00000500000000000000" pitchFamily="2" charset="0"/>
              <a:cs typeface="Poppins" panose="00000500000000000000" pitchFamily="2" charset="0"/>
            </a:endParaRPr>
          </a:p>
          <a:p>
            <a:pPr marL="0" indent="0">
              <a:lnSpc>
                <a:spcPct val="150000"/>
              </a:lnSpc>
              <a:buNone/>
            </a:pPr>
            <a:r>
              <a:rPr lang="en-US" cap="none" dirty="0">
                <a:latin typeface="Poppins" panose="00000500000000000000" pitchFamily="2" charset="0"/>
                <a:cs typeface="Poppins" panose="00000500000000000000" pitchFamily="2" charset="0"/>
              </a:rPr>
              <a:t>Junk dimensions consist of a collection of unrelated transactional codes, text attributes, or flags that do not logically fit into any specific dimension.</a:t>
            </a:r>
          </a:p>
          <a:p>
            <a:pPr marL="0" indent="0">
              <a:lnSpc>
                <a:spcPct val="150000"/>
              </a:lnSpc>
              <a:buNone/>
            </a:pPr>
            <a:r>
              <a:rPr lang="en-US" cap="none" dirty="0">
                <a:latin typeface="Poppins" panose="00000500000000000000" pitchFamily="2" charset="0"/>
                <a:cs typeface="Poppins" panose="00000500000000000000" pitchFamily="2" charset="0"/>
              </a:rPr>
              <a:t>These dimensions typically include simple indicators, such as yes/no or true/false values.</a:t>
            </a:r>
          </a:p>
          <a:p>
            <a:pPr marL="0" indent="0">
              <a:lnSpc>
                <a:spcPct val="150000"/>
              </a:lnSpc>
              <a:buNone/>
            </a:pPr>
            <a:r>
              <a:rPr lang="en-US" cap="none" dirty="0">
                <a:latin typeface="Poppins" panose="00000500000000000000" pitchFamily="2" charset="0"/>
                <a:cs typeface="Poppins" panose="00000500000000000000" pitchFamily="2" charset="0"/>
              </a:rPr>
              <a:t>Junk dimensions help manage foreign keys associated with rapidly changing dimensions, simplifying the overall data structure.</a:t>
            </a:r>
            <a:endParaRPr lang="en-US" sz="2000" cap="none" dirty="0">
              <a:latin typeface="Poppins" panose="00000500000000000000" pitchFamily="2" charset="0"/>
              <a:cs typeface="Poppins" panose="00000500000000000000" pitchFamily="2" charset="0"/>
            </a:endParaRPr>
          </a:p>
        </p:txBody>
      </p:sp>
      <p:sp>
        <p:nvSpPr>
          <p:cNvPr id="9" name="Footer Placeholder 3"/>
          <p:cNvSpPr>
            <a:spLocks noGrp="1"/>
          </p:cNvSpPr>
          <p:nvPr>
            <p:ph type="ftr" sz="quarter" idx="11"/>
          </p:nvPr>
        </p:nvSpPr>
        <p:spPr>
          <a:xfrm>
            <a:off x="685801" y="5757334"/>
            <a:ext cx="6380017" cy="498470"/>
          </a:xfrm>
        </p:spPr>
        <p:txBody>
          <a:bodyPr/>
          <a:lstStyle/>
          <a:p>
            <a:r>
              <a:rPr lang="en-US" sz="2000" b="1">
                <a:solidFill>
                  <a:schemeClr val="bg1"/>
                </a:solidFill>
                <a:latin typeface="Poppins" panose="00000500000000000000" pitchFamily="2" charset="0"/>
                <a:cs typeface="Poppins" panose="00000500000000000000" pitchFamily="2" charset="0"/>
              </a:rPr>
              <a:t>lecture 5: Design Fact and Dimension Tables</a:t>
            </a:r>
            <a:endParaRPr lang="en-US" sz="2000" b="1" dirty="0">
              <a:solidFill>
                <a:schemeClr val="bg1"/>
              </a:solidFill>
              <a:latin typeface="Poppins" panose="00000500000000000000" pitchFamily="2" charset="0"/>
              <a:cs typeface="Poppins" panose="00000500000000000000" pitchFamily="2" charset="0"/>
            </a:endParaRPr>
          </a:p>
        </p:txBody>
      </p:sp>
      <p:sp>
        <p:nvSpPr>
          <p:cNvPr id="6" name="Title 1">
            <a:extLst>
              <a:ext uri="{FF2B5EF4-FFF2-40B4-BE49-F238E27FC236}">
                <a16:creationId xmlns:a16="http://schemas.microsoft.com/office/drawing/2014/main" id="{3802F34C-2C11-2F35-F9C0-6955F7B34AAC}"/>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Dimensions</a:t>
            </a:r>
          </a:p>
        </p:txBody>
      </p:sp>
    </p:spTree>
    <p:extLst>
      <p:ext uri="{BB962C8B-B14F-4D97-AF65-F5344CB8AC3E}">
        <p14:creationId xmlns:p14="http://schemas.microsoft.com/office/powerpoint/2010/main" val="8562948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Footer Placeholder 3"/>
          <p:cNvSpPr>
            <a:spLocks noGrp="1"/>
          </p:cNvSpPr>
          <p:nvPr>
            <p:ph type="ftr" sz="quarter" idx="11"/>
          </p:nvPr>
        </p:nvSpPr>
        <p:spPr>
          <a:xfrm>
            <a:off x="685801" y="5757334"/>
            <a:ext cx="6380017" cy="498470"/>
          </a:xfrm>
        </p:spPr>
        <p:txBody>
          <a:bodyPr/>
          <a:lstStyle/>
          <a:p>
            <a:r>
              <a:rPr lang="en-US" sz="2000" b="1">
                <a:solidFill>
                  <a:schemeClr val="bg1"/>
                </a:solidFill>
                <a:latin typeface="Poppins" panose="00000500000000000000" pitchFamily="2" charset="0"/>
                <a:cs typeface="Poppins" panose="00000500000000000000" pitchFamily="2" charset="0"/>
              </a:rPr>
              <a:t>lecture 5: Design Fact and Dimension Tables</a:t>
            </a:r>
            <a:endParaRPr lang="en-US" sz="2000" b="1" dirty="0">
              <a:solidFill>
                <a:schemeClr val="bg1"/>
              </a:solidFill>
              <a:latin typeface="Poppins" panose="00000500000000000000" pitchFamily="2" charset="0"/>
              <a:cs typeface="Poppins" panose="00000500000000000000" pitchFamily="2" charset="0"/>
            </a:endParaRPr>
          </a:p>
        </p:txBody>
      </p:sp>
      <p:sp>
        <p:nvSpPr>
          <p:cNvPr id="10" name="Subtitle 2">
            <a:extLst>
              <a:ext uri="{FF2B5EF4-FFF2-40B4-BE49-F238E27FC236}">
                <a16:creationId xmlns:a16="http://schemas.microsoft.com/office/drawing/2014/main" id="{0C8E13E9-9BB1-D984-3AF6-005F16EEBEA1}"/>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Slowly changing dimensions (SCD)</a:t>
            </a:r>
            <a:endParaRPr lang="en-US" cap="none" dirty="0">
              <a:latin typeface="Poppins" panose="00000500000000000000" pitchFamily="2" charset="0"/>
              <a:cs typeface="Poppins" panose="00000500000000000000" pitchFamily="2" charset="0"/>
            </a:endParaRPr>
          </a:p>
          <a:p>
            <a:pPr marL="0" indent="0">
              <a:lnSpc>
                <a:spcPct val="150000"/>
              </a:lnSpc>
              <a:buNone/>
            </a:pPr>
            <a:r>
              <a:rPr lang="en-US" cap="none" dirty="0">
                <a:latin typeface="Poppins" panose="00000500000000000000" pitchFamily="2" charset="0"/>
                <a:cs typeface="Poppins" panose="00000500000000000000" pitchFamily="2" charset="0"/>
              </a:rPr>
              <a:t>Dimensions that change over time and require special handling to track historical data.</a:t>
            </a:r>
          </a:p>
          <a:p>
            <a:pPr marL="0" indent="0">
              <a:lnSpc>
                <a:spcPct val="150000"/>
              </a:lnSpc>
              <a:buNone/>
            </a:pPr>
            <a:r>
              <a:rPr lang="en-US" b="1" cap="none" dirty="0">
                <a:latin typeface="Poppins" panose="00000500000000000000" pitchFamily="2" charset="0"/>
                <a:cs typeface="Poppins" panose="00000500000000000000" pitchFamily="2" charset="0"/>
              </a:rPr>
              <a:t>Types of Slowly Changing Dimensions</a:t>
            </a:r>
            <a:endParaRPr lang="en-US" cap="none" dirty="0">
              <a:latin typeface="Poppins" panose="00000500000000000000" pitchFamily="2" charset="0"/>
              <a:cs typeface="Poppins" panose="00000500000000000000" pitchFamily="2" charset="0"/>
            </a:endParaRPr>
          </a:p>
          <a:p>
            <a:pPr marL="0" indent="0">
              <a:lnSpc>
                <a:spcPct val="150000"/>
              </a:lnSpc>
              <a:buNone/>
            </a:pPr>
            <a:r>
              <a:rPr lang="en-US" b="1" cap="none" dirty="0">
                <a:latin typeface="Poppins" panose="00000500000000000000" pitchFamily="2" charset="0"/>
                <a:cs typeface="Poppins" panose="00000500000000000000" pitchFamily="2" charset="0"/>
              </a:rPr>
              <a:t>Type 1</a:t>
            </a:r>
            <a:r>
              <a:rPr lang="en-US" cap="none" dirty="0">
                <a:latin typeface="Poppins" panose="00000500000000000000" pitchFamily="2" charset="0"/>
                <a:cs typeface="Poppins" panose="00000500000000000000" pitchFamily="2" charset="0"/>
              </a:rPr>
              <a:t>: overwrites old data with new data, losing historical information.</a:t>
            </a:r>
          </a:p>
          <a:p>
            <a:pPr marL="0" indent="0">
              <a:lnSpc>
                <a:spcPct val="150000"/>
              </a:lnSpc>
              <a:buNone/>
            </a:pPr>
            <a:r>
              <a:rPr lang="en-US" b="1" cap="none" dirty="0">
                <a:latin typeface="Poppins" panose="00000500000000000000" pitchFamily="2" charset="0"/>
                <a:cs typeface="Poppins" panose="00000500000000000000" pitchFamily="2" charset="0"/>
              </a:rPr>
              <a:t>Type 2</a:t>
            </a:r>
            <a:r>
              <a:rPr lang="en-US" cap="none" dirty="0">
                <a:latin typeface="Poppins" panose="00000500000000000000" pitchFamily="2" charset="0"/>
                <a:cs typeface="Poppins" panose="00000500000000000000" pitchFamily="2" charset="0"/>
              </a:rPr>
              <a:t>: creates a new record with a new version number preserving historical data.</a:t>
            </a:r>
          </a:p>
          <a:p>
            <a:pPr marL="0" indent="0">
              <a:lnSpc>
                <a:spcPct val="150000"/>
              </a:lnSpc>
              <a:buNone/>
            </a:pPr>
            <a:r>
              <a:rPr lang="en-US" b="1" cap="none" dirty="0">
                <a:latin typeface="Poppins" panose="00000500000000000000" pitchFamily="2" charset="0"/>
                <a:cs typeface="Poppins" panose="00000500000000000000" pitchFamily="2" charset="0"/>
              </a:rPr>
              <a:t>Type 3</a:t>
            </a:r>
            <a:r>
              <a:rPr lang="en-US" cap="none" dirty="0">
                <a:latin typeface="Poppins" panose="00000500000000000000" pitchFamily="2" charset="0"/>
                <a:cs typeface="Poppins" panose="00000500000000000000" pitchFamily="2" charset="0"/>
              </a:rPr>
              <a:t>: stores both old and new values in the same record, often with additional columns for the previous value.</a:t>
            </a:r>
          </a:p>
        </p:txBody>
      </p:sp>
      <p:sp>
        <p:nvSpPr>
          <p:cNvPr id="6" name="Title 1">
            <a:extLst>
              <a:ext uri="{FF2B5EF4-FFF2-40B4-BE49-F238E27FC236}">
                <a16:creationId xmlns:a16="http://schemas.microsoft.com/office/drawing/2014/main" id="{3802F34C-2C11-2F35-F9C0-6955F7B34AAC}"/>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Dimensions</a:t>
            </a:r>
          </a:p>
        </p:txBody>
      </p:sp>
    </p:spTree>
    <p:extLst>
      <p:ext uri="{BB962C8B-B14F-4D97-AF65-F5344CB8AC3E}">
        <p14:creationId xmlns:p14="http://schemas.microsoft.com/office/powerpoint/2010/main" val="12120244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B6CF6100-ADA7-D4A7-C504-9B373FC5EBC6}"/>
              </a:ext>
            </a:extLst>
          </p:cNvPr>
          <p:cNvSpPr txBox="1">
            <a:spLocks/>
          </p:cNvSpPr>
          <p:nvPr/>
        </p:nvSpPr>
        <p:spPr>
          <a:xfrm>
            <a:off x="-22696" y="3481"/>
            <a:ext cx="11692647" cy="963352"/>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Importance  of Facts and Dimensions in data Warehouse</a:t>
            </a:r>
          </a:p>
        </p:txBody>
      </p:sp>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14" name="Footer Placeholder 3"/>
          <p:cNvSpPr>
            <a:spLocks noGrp="1"/>
          </p:cNvSpPr>
          <p:nvPr>
            <p:ph type="ftr" sz="quarter" idx="11"/>
          </p:nvPr>
        </p:nvSpPr>
        <p:spPr>
          <a:xfrm>
            <a:off x="685801" y="5757334"/>
            <a:ext cx="6380017" cy="498470"/>
          </a:xfrm>
        </p:spPr>
        <p:txBody>
          <a:bodyPr/>
          <a:lstStyle/>
          <a:p>
            <a:r>
              <a:rPr lang="en-US" sz="2000" b="1">
                <a:solidFill>
                  <a:schemeClr val="bg1"/>
                </a:solidFill>
                <a:latin typeface="Poppins" panose="00000500000000000000" pitchFamily="2" charset="0"/>
                <a:cs typeface="Poppins" panose="00000500000000000000" pitchFamily="2" charset="0"/>
              </a:rPr>
              <a:t>lecture 5: Design Fact and Dimension Tables</a:t>
            </a:r>
            <a:endParaRPr lang="en-US" sz="2000" b="1" dirty="0">
              <a:solidFill>
                <a:schemeClr val="bg1"/>
              </a:solidFill>
              <a:latin typeface="Poppins" panose="00000500000000000000" pitchFamily="2" charset="0"/>
              <a:cs typeface="Poppins" panose="00000500000000000000" pitchFamily="2" charset="0"/>
            </a:endParaRPr>
          </a:p>
        </p:txBody>
      </p:sp>
      <p:sp>
        <p:nvSpPr>
          <p:cNvPr id="15"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Analytical insights</a:t>
            </a:r>
            <a:endParaRPr lang="en-US" cap="none" dirty="0">
              <a:latin typeface="Poppins" panose="00000500000000000000" pitchFamily="2" charset="0"/>
              <a:cs typeface="Poppins" panose="00000500000000000000" pitchFamily="2" charset="0"/>
            </a:endParaRPr>
          </a:p>
          <a:p>
            <a:pPr marL="0" indent="0">
              <a:lnSpc>
                <a:spcPct val="150000"/>
              </a:lnSpc>
              <a:spcBef>
                <a:spcPts val="0"/>
              </a:spcBef>
              <a:buNone/>
            </a:pPr>
            <a:r>
              <a:rPr lang="en-US" sz="2000" cap="none" dirty="0">
                <a:latin typeface="Poppins" panose="00000500000000000000" pitchFamily="2" charset="0"/>
                <a:cs typeface="Poppins" panose="00000500000000000000" pitchFamily="2" charset="0"/>
              </a:rPr>
              <a:t>Facts and dimensions together enable users to derive insights and make data-driven decisions by facilitating complex queries and reporting.</a:t>
            </a:r>
          </a:p>
          <a:p>
            <a:pPr>
              <a:lnSpc>
                <a:spcPct val="150000"/>
              </a:lnSpc>
            </a:pPr>
            <a:r>
              <a:rPr lang="en-US" b="1" cap="none" dirty="0">
                <a:latin typeface="Poppins" panose="00000500000000000000" pitchFamily="2" charset="0"/>
                <a:cs typeface="Poppins" panose="00000500000000000000" pitchFamily="2" charset="0"/>
              </a:rPr>
              <a:t>Facilitates data integration</a:t>
            </a:r>
            <a:endParaRPr lang="en-US" cap="none" dirty="0">
              <a:latin typeface="Poppins" panose="00000500000000000000" pitchFamily="2" charset="0"/>
              <a:cs typeface="Poppins" panose="00000500000000000000" pitchFamily="2" charset="0"/>
            </a:endParaRPr>
          </a:p>
          <a:p>
            <a:pPr marL="0" indent="0">
              <a:lnSpc>
                <a:spcPct val="150000"/>
              </a:lnSpc>
              <a:spcBef>
                <a:spcPts val="0"/>
              </a:spcBef>
              <a:buNone/>
            </a:pPr>
            <a:r>
              <a:rPr lang="en-US" sz="2000" cap="none" dirty="0">
                <a:latin typeface="Poppins" panose="00000500000000000000" pitchFamily="2" charset="0"/>
                <a:cs typeface="Poppins" panose="00000500000000000000" pitchFamily="2" charset="0"/>
              </a:rPr>
              <a:t>Facts and dimensions help integrate data from various sources, providing a unified view of the business and enhancing cross-functional analysis.</a:t>
            </a:r>
          </a:p>
          <a:p>
            <a:pPr>
              <a:lnSpc>
                <a:spcPct val="150000"/>
              </a:lnSpc>
            </a:pPr>
            <a:r>
              <a:rPr lang="en-US" b="1" cap="none" dirty="0">
                <a:latin typeface="Poppins" panose="00000500000000000000" pitchFamily="2" charset="0"/>
                <a:cs typeface="Poppins" panose="00000500000000000000" pitchFamily="2" charset="0"/>
              </a:rPr>
              <a:t>Performance optimization</a:t>
            </a:r>
            <a:endParaRPr lang="en-US" cap="none" dirty="0">
              <a:latin typeface="Poppins" panose="00000500000000000000" pitchFamily="2" charset="0"/>
              <a:cs typeface="Poppins" panose="00000500000000000000" pitchFamily="2" charset="0"/>
            </a:endParaRPr>
          </a:p>
          <a:p>
            <a:pPr marL="0" indent="0">
              <a:lnSpc>
                <a:spcPct val="150000"/>
              </a:lnSpc>
              <a:spcBef>
                <a:spcPts val="0"/>
              </a:spcBef>
              <a:buNone/>
            </a:pPr>
            <a:r>
              <a:rPr lang="en-US" sz="2000" cap="none" dirty="0">
                <a:latin typeface="Poppins" panose="00000500000000000000" pitchFamily="2" charset="0"/>
                <a:cs typeface="Poppins" panose="00000500000000000000" pitchFamily="2" charset="0"/>
              </a:rPr>
              <a:t>The star or snowflake schema design, which utilizes facts and dimensions, enhances query performance by simplifying data retrieval and reducing complexity.</a:t>
            </a:r>
          </a:p>
        </p:txBody>
      </p:sp>
    </p:spTree>
    <p:extLst>
      <p:ext uri="{BB962C8B-B14F-4D97-AF65-F5344CB8AC3E}">
        <p14:creationId xmlns:p14="http://schemas.microsoft.com/office/powerpoint/2010/main" val="30832944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15" name="Footer Placeholder 3"/>
          <p:cNvSpPr>
            <a:spLocks noGrp="1"/>
          </p:cNvSpPr>
          <p:nvPr>
            <p:ph type="ftr" sz="quarter" idx="11"/>
          </p:nvPr>
        </p:nvSpPr>
        <p:spPr>
          <a:xfrm>
            <a:off x="685801" y="5757334"/>
            <a:ext cx="6380017" cy="498470"/>
          </a:xfrm>
        </p:spPr>
        <p:txBody>
          <a:bodyPr/>
          <a:lstStyle/>
          <a:p>
            <a:r>
              <a:rPr lang="en-US" sz="2000" b="1">
                <a:solidFill>
                  <a:schemeClr val="bg1"/>
                </a:solidFill>
                <a:latin typeface="Poppins" panose="00000500000000000000" pitchFamily="2" charset="0"/>
                <a:cs typeface="Poppins" panose="00000500000000000000" pitchFamily="2" charset="0"/>
              </a:rPr>
              <a:t>lecture 5: Design Fact and Dimension Tables</a:t>
            </a:r>
            <a:endParaRPr lang="en-US" sz="2000" b="1" dirty="0">
              <a:solidFill>
                <a:schemeClr val="bg1"/>
              </a:solidFill>
              <a:latin typeface="Poppins" panose="00000500000000000000" pitchFamily="2" charset="0"/>
              <a:cs typeface="Poppins" panose="00000500000000000000" pitchFamily="2" charset="0"/>
            </a:endParaRPr>
          </a:p>
        </p:txBody>
      </p:sp>
      <p:sp>
        <p:nvSpPr>
          <p:cNvPr id="16"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Data integrity</a:t>
            </a:r>
            <a:endParaRPr lang="en-US" cap="none" dirty="0">
              <a:latin typeface="Poppins" panose="00000500000000000000" pitchFamily="2" charset="0"/>
              <a:cs typeface="Poppins" panose="00000500000000000000" pitchFamily="2" charset="0"/>
            </a:endParaRPr>
          </a:p>
          <a:p>
            <a:pPr marL="0" indent="0">
              <a:lnSpc>
                <a:spcPct val="150000"/>
              </a:lnSpc>
              <a:spcBef>
                <a:spcPts val="0"/>
              </a:spcBef>
              <a:buNone/>
            </a:pPr>
            <a:r>
              <a:rPr lang="en-US" cap="none" dirty="0">
                <a:latin typeface="Poppins" panose="00000500000000000000" pitchFamily="2" charset="0"/>
                <a:cs typeface="Poppins" panose="00000500000000000000" pitchFamily="2" charset="0"/>
              </a:rPr>
              <a:t>Well-defined facts and dimensions help maintain data integrity, ensuring that users can trust the accuracy and consistency of the information being analyzed.</a:t>
            </a:r>
          </a:p>
          <a:p>
            <a:pPr>
              <a:lnSpc>
                <a:spcPct val="150000"/>
              </a:lnSpc>
            </a:pPr>
            <a:r>
              <a:rPr lang="en-US" b="1" cap="none" dirty="0">
                <a:latin typeface="Poppins" panose="00000500000000000000" pitchFamily="2" charset="0"/>
                <a:cs typeface="Poppins" panose="00000500000000000000" pitchFamily="2" charset="0"/>
              </a:rPr>
              <a:t>Business intelligence</a:t>
            </a:r>
            <a:endParaRPr lang="en-US" cap="none" dirty="0">
              <a:latin typeface="Poppins" panose="00000500000000000000" pitchFamily="2" charset="0"/>
              <a:cs typeface="Poppins" panose="00000500000000000000" pitchFamily="2" charset="0"/>
            </a:endParaRPr>
          </a:p>
          <a:p>
            <a:pPr marL="0" indent="0">
              <a:lnSpc>
                <a:spcPct val="150000"/>
              </a:lnSpc>
              <a:spcBef>
                <a:spcPts val="0"/>
              </a:spcBef>
              <a:buNone/>
            </a:pPr>
            <a:r>
              <a:rPr lang="en-US" sz="2000" cap="none" dirty="0">
                <a:latin typeface="Poppins" panose="00000500000000000000" pitchFamily="2" charset="0"/>
                <a:cs typeface="Poppins" panose="00000500000000000000" pitchFamily="2" charset="0"/>
              </a:rPr>
              <a:t>They are fundamental to business intelligence processes, enabling organizations to create dashboards, reports, and visualizations that drive strategic decision-making.</a:t>
            </a:r>
          </a:p>
          <a:p>
            <a:pPr>
              <a:lnSpc>
                <a:spcPct val="150000"/>
              </a:lnSpc>
            </a:pPr>
            <a:r>
              <a:rPr lang="en-US" b="1" cap="none" dirty="0">
                <a:latin typeface="Poppins" panose="00000500000000000000" pitchFamily="2" charset="0"/>
                <a:cs typeface="Poppins" panose="00000500000000000000" pitchFamily="2" charset="0"/>
              </a:rPr>
              <a:t>Historical analysis</a:t>
            </a:r>
            <a:endParaRPr lang="en-US" cap="none" dirty="0">
              <a:latin typeface="Poppins" panose="00000500000000000000" pitchFamily="2" charset="0"/>
              <a:cs typeface="Poppins" panose="00000500000000000000" pitchFamily="2" charset="0"/>
            </a:endParaRPr>
          </a:p>
          <a:p>
            <a:pPr marL="0" indent="0">
              <a:lnSpc>
                <a:spcPct val="150000"/>
              </a:lnSpc>
              <a:spcBef>
                <a:spcPts val="600"/>
              </a:spcBef>
              <a:buNone/>
            </a:pPr>
            <a:r>
              <a:rPr lang="en-US" sz="2000" cap="none" dirty="0">
                <a:latin typeface="Poppins" panose="00000500000000000000" pitchFamily="2" charset="0"/>
                <a:cs typeface="Poppins" panose="00000500000000000000" pitchFamily="2" charset="0"/>
              </a:rPr>
              <a:t>Dimensions can track changes over time (e.g. Slowly-changing dimensions), allowing organizations to analyze trends and patterns across different periods.</a:t>
            </a:r>
          </a:p>
        </p:txBody>
      </p:sp>
      <p:sp>
        <p:nvSpPr>
          <p:cNvPr id="7" name="Title 1">
            <a:extLst>
              <a:ext uri="{FF2B5EF4-FFF2-40B4-BE49-F238E27FC236}">
                <a16:creationId xmlns:a16="http://schemas.microsoft.com/office/drawing/2014/main" id="{B6CF6100-ADA7-D4A7-C504-9B373FC5EBC6}"/>
              </a:ext>
            </a:extLst>
          </p:cNvPr>
          <p:cNvSpPr txBox="1">
            <a:spLocks/>
          </p:cNvSpPr>
          <p:nvPr/>
        </p:nvSpPr>
        <p:spPr>
          <a:xfrm>
            <a:off x="-22696" y="3481"/>
            <a:ext cx="11692647" cy="963352"/>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Importance  of Facts and Dimensions in data Warehouse</a:t>
            </a:r>
          </a:p>
        </p:txBody>
      </p:sp>
    </p:spTree>
    <p:extLst>
      <p:ext uri="{BB962C8B-B14F-4D97-AF65-F5344CB8AC3E}">
        <p14:creationId xmlns:p14="http://schemas.microsoft.com/office/powerpoint/2010/main" val="24727654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B6CF6100-ADA7-D4A7-C504-9B373FC5EBC6}"/>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Fact Table</a:t>
            </a:r>
          </a:p>
        </p:txBody>
      </p:sp>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12" name="Footer Placeholder 3"/>
          <p:cNvSpPr>
            <a:spLocks noGrp="1"/>
          </p:cNvSpPr>
          <p:nvPr>
            <p:ph type="ftr" sz="quarter" idx="11"/>
          </p:nvPr>
        </p:nvSpPr>
        <p:spPr>
          <a:xfrm>
            <a:off x="685801" y="5757334"/>
            <a:ext cx="6380017" cy="498470"/>
          </a:xfrm>
        </p:spPr>
        <p:txBody>
          <a:bodyPr/>
          <a:lstStyle/>
          <a:p>
            <a:r>
              <a:rPr lang="en-US" sz="2000" b="1">
                <a:solidFill>
                  <a:schemeClr val="bg1"/>
                </a:solidFill>
                <a:latin typeface="Poppins" panose="00000500000000000000" pitchFamily="2" charset="0"/>
                <a:cs typeface="Poppins" panose="00000500000000000000" pitchFamily="2" charset="0"/>
              </a:rPr>
              <a:t>lecture 5: Design Fact and Dimension Tables</a:t>
            </a:r>
            <a:endParaRPr lang="en-US" sz="2000" b="1" dirty="0">
              <a:solidFill>
                <a:schemeClr val="bg1"/>
              </a:solidFill>
              <a:latin typeface="Poppins" panose="00000500000000000000" pitchFamily="2" charset="0"/>
              <a:cs typeface="Poppins" panose="00000500000000000000" pitchFamily="2" charset="0"/>
            </a:endParaRPr>
          </a:p>
        </p:txBody>
      </p:sp>
      <p:sp>
        <p:nvSpPr>
          <p:cNvPr id="24" name="Subtitle 2">
            <a:extLst>
              <a:ext uri="{FF2B5EF4-FFF2-40B4-BE49-F238E27FC236}">
                <a16:creationId xmlns:a16="http://schemas.microsoft.com/office/drawing/2014/main" id="{7D4720D8-4709-7511-7D1B-835A75436632}"/>
              </a:ext>
            </a:extLst>
          </p:cNvPr>
          <p:cNvSpPr txBox="1">
            <a:spLocks/>
          </p:cNvSpPr>
          <p:nvPr/>
        </p:nvSpPr>
        <p:spPr>
          <a:xfrm>
            <a:off x="29184" y="1074439"/>
            <a:ext cx="11644009" cy="4460602"/>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Fact table is a central table in a star schema or snowflake schema of a data warehouse</a:t>
            </a:r>
          </a:p>
          <a:p>
            <a:pPr>
              <a:lnSpc>
                <a:spcPct val="150000"/>
              </a:lnSpc>
            </a:pPr>
            <a:r>
              <a:rPr lang="en-US" cap="none" dirty="0">
                <a:latin typeface="Poppins" panose="00000500000000000000" pitchFamily="2" charset="0"/>
                <a:cs typeface="Poppins" panose="00000500000000000000" pitchFamily="2" charset="0"/>
              </a:rPr>
              <a:t>It stores performance measurements resulting from business process events.</a:t>
            </a:r>
          </a:p>
          <a:p>
            <a:pPr>
              <a:lnSpc>
                <a:spcPct val="150000"/>
              </a:lnSpc>
            </a:pPr>
            <a:r>
              <a:rPr lang="en-US" cap="none" dirty="0">
                <a:latin typeface="Poppins" panose="00000500000000000000" pitchFamily="2" charset="0"/>
                <a:cs typeface="Poppins" panose="00000500000000000000" pitchFamily="2" charset="0"/>
              </a:rPr>
              <a:t>Fact table serves as a single source for measurement data, ensuring consistent access across organizational functions.</a:t>
            </a:r>
          </a:p>
          <a:p>
            <a:pPr>
              <a:lnSpc>
                <a:spcPct val="150000"/>
              </a:lnSpc>
            </a:pPr>
            <a:r>
              <a:rPr lang="en-US" cap="none" dirty="0">
                <a:latin typeface="Poppins" panose="00000500000000000000" pitchFamily="2" charset="0"/>
                <a:cs typeface="Poppins" panose="00000500000000000000" pitchFamily="2" charset="0"/>
              </a:rPr>
              <a:t>Each row corresponds to a specific measurement event, capturing low-level data such as sales transactions.</a:t>
            </a:r>
          </a:p>
          <a:p>
            <a:pPr>
              <a:lnSpc>
                <a:spcPct val="150000"/>
              </a:lnSpc>
            </a:pPr>
            <a:r>
              <a:rPr lang="en-US" cap="none" dirty="0">
                <a:latin typeface="Poppins" panose="00000500000000000000" pitchFamily="2" charset="0"/>
                <a:cs typeface="Poppins" panose="00000500000000000000" pitchFamily="2" charset="0"/>
              </a:rPr>
              <a:t>All rows in a fact table must have the same level of detail, referred to as the "grain," to prevent double-counting.</a:t>
            </a:r>
            <a:endParaRPr lang="en-US" sz="2000" cap="none" dirty="0">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6149755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B6CF6100-ADA7-D4A7-C504-9B373FC5EBC6}"/>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Example of Fact Table</a:t>
            </a:r>
          </a:p>
        </p:txBody>
      </p:sp>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9" name="Footer Placeholder 3"/>
          <p:cNvSpPr>
            <a:spLocks noGrp="1"/>
          </p:cNvSpPr>
          <p:nvPr>
            <p:ph type="ftr" sz="quarter" idx="11"/>
          </p:nvPr>
        </p:nvSpPr>
        <p:spPr>
          <a:xfrm>
            <a:off x="685801" y="5757334"/>
            <a:ext cx="6380017" cy="498470"/>
          </a:xfrm>
        </p:spPr>
        <p:txBody>
          <a:bodyPr/>
          <a:lstStyle/>
          <a:p>
            <a:r>
              <a:rPr lang="en-US" sz="2000" b="1">
                <a:solidFill>
                  <a:schemeClr val="bg1"/>
                </a:solidFill>
                <a:latin typeface="Poppins" panose="00000500000000000000" pitchFamily="2" charset="0"/>
                <a:cs typeface="Poppins" panose="00000500000000000000" pitchFamily="2" charset="0"/>
              </a:rPr>
              <a:t>lecture 5: Design Fact and Dimension Tables</a:t>
            </a:r>
            <a:endParaRPr lang="en-US" sz="2000" b="1" dirty="0">
              <a:solidFill>
                <a:schemeClr val="bg1"/>
              </a:solidFill>
              <a:latin typeface="Poppins" panose="00000500000000000000" pitchFamily="2" charset="0"/>
              <a:cs typeface="Poppins" panose="00000500000000000000" pitchFamily="2" charset="0"/>
            </a:endParaRPr>
          </a:p>
        </p:txBody>
      </p:sp>
      <p:sp>
        <p:nvSpPr>
          <p:cNvPr id="26" name="Subtitle 2">
            <a:extLst>
              <a:ext uri="{FF2B5EF4-FFF2-40B4-BE49-F238E27FC236}">
                <a16:creationId xmlns:a16="http://schemas.microsoft.com/office/drawing/2014/main" id="{7D4720D8-4709-7511-7D1B-835A75436632}"/>
              </a:ext>
            </a:extLst>
          </p:cNvPr>
          <p:cNvSpPr txBox="1">
            <a:spLocks/>
          </p:cNvSpPr>
          <p:nvPr/>
        </p:nvSpPr>
        <p:spPr>
          <a:xfrm>
            <a:off x="29184" y="1074439"/>
            <a:ext cx="11644009" cy="4460602"/>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Fact tables contain two or more foreign keys that link to primary keys in dimension tables, ensuring referential integrity.</a:t>
            </a:r>
            <a:endParaRPr lang="en-US" sz="2000" cap="none" dirty="0">
              <a:latin typeface="Poppins" panose="00000500000000000000" pitchFamily="2" charset="0"/>
              <a:cs typeface="Poppins" panose="00000500000000000000" pitchFamily="2" charset="0"/>
            </a:endParaRPr>
          </a:p>
        </p:txBody>
      </p:sp>
      <p:graphicFrame>
        <p:nvGraphicFramePr>
          <p:cNvPr id="30" name="Table 29"/>
          <p:cNvGraphicFramePr>
            <a:graphicFrameLocks noGrp="1"/>
          </p:cNvGraphicFramePr>
          <p:nvPr>
            <p:extLst>
              <p:ext uri="{D42A27DB-BD31-4B8C-83A1-F6EECF244321}">
                <p14:modId xmlns:p14="http://schemas.microsoft.com/office/powerpoint/2010/main" val="2404843976"/>
              </p:ext>
            </p:extLst>
          </p:nvPr>
        </p:nvGraphicFramePr>
        <p:xfrm>
          <a:off x="3415433" y="2252536"/>
          <a:ext cx="3061567" cy="3169920"/>
        </p:xfrm>
        <a:graphic>
          <a:graphicData uri="http://schemas.openxmlformats.org/drawingml/2006/table">
            <a:tbl>
              <a:tblPr firstRow="1" bandRow="1">
                <a:tableStyleId>{5C22544A-7EE6-4342-B048-85BDC9FD1C3A}</a:tableStyleId>
              </a:tblPr>
              <a:tblGrid>
                <a:gridCol w="3061567">
                  <a:extLst>
                    <a:ext uri="{9D8B030D-6E8A-4147-A177-3AD203B41FA5}">
                      <a16:colId xmlns:a16="http://schemas.microsoft.com/office/drawing/2014/main" val="3074650896"/>
                    </a:ext>
                  </a:extLst>
                </a:gridCol>
              </a:tblGrid>
              <a:tr h="370840">
                <a:tc>
                  <a:txBody>
                    <a:bodyPr/>
                    <a:lstStyle/>
                    <a:p>
                      <a:pPr algn="ctr">
                        <a:buFont typeface="Arial" panose="020B0604020202020204" pitchFamily="34" charset="0"/>
                        <a:buNone/>
                      </a:pPr>
                      <a:r>
                        <a:rPr lang="en-US" sz="2000" b="1" i="0" dirty="0" err="1">
                          <a:solidFill>
                            <a:schemeClr val="bg1"/>
                          </a:solidFill>
                          <a:effectLst/>
                          <a:latin typeface="Poppins" panose="00000500000000000000" pitchFamily="2" charset="0"/>
                          <a:cs typeface="Poppins" panose="00000500000000000000" pitchFamily="2" charset="0"/>
                        </a:rPr>
                        <a:t>Sales_Fact</a:t>
                      </a:r>
                      <a:endParaRPr lang="en-US" sz="2000" b="1" i="0" dirty="0">
                        <a:solidFill>
                          <a:schemeClr val="bg1"/>
                        </a:solidFill>
                        <a:effectLst/>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3813485544"/>
                  </a:ext>
                </a:extLst>
              </a:tr>
              <a:tr h="370840">
                <a:tc>
                  <a:txBody>
                    <a:bodyPr/>
                    <a:lstStyle/>
                    <a:p>
                      <a:pPr algn="l">
                        <a:buFont typeface="Arial" panose="020B0604020202020204" pitchFamily="34" charset="0"/>
                        <a:buNone/>
                      </a:pPr>
                      <a:r>
                        <a:rPr lang="en-US" sz="2000" b="1" i="0" dirty="0" err="1">
                          <a:solidFill>
                            <a:schemeClr val="tx1"/>
                          </a:solidFill>
                          <a:effectLst/>
                          <a:latin typeface="Poppins" panose="00000500000000000000" pitchFamily="2" charset="0"/>
                          <a:cs typeface="Poppins" panose="00000500000000000000" pitchFamily="2" charset="0"/>
                        </a:rPr>
                        <a:t>Sales_ID</a:t>
                      </a:r>
                      <a:r>
                        <a:rPr lang="en-US" sz="2000" b="0" i="0" dirty="0">
                          <a:solidFill>
                            <a:schemeClr val="tx1"/>
                          </a:solidFill>
                          <a:effectLst/>
                          <a:latin typeface="Poppins" panose="00000500000000000000" pitchFamily="2" charset="0"/>
                          <a:cs typeface="Poppins" panose="00000500000000000000" pitchFamily="2" charset="0"/>
                        </a:rPr>
                        <a:t> (PK)</a:t>
                      </a:r>
                    </a:p>
                  </a:txBody>
                  <a:tcPr/>
                </a:tc>
                <a:extLst>
                  <a:ext uri="{0D108BD9-81ED-4DB2-BD59-A6C34878D82A}">
                    <a16:rowId xmlns:a16="http://schemas.microsoft.com/office/drawing/2014/main" val="3071354133"/>
                  </a:ext>
                </a:extLst>
              </a:tr>
              <a:tr h="370840">
                <a:tc>
                  <a:txBody>
                    <a:bodyPr/>
                    <a:lstStyle/>
                    <a:p>
                      <a:pPr algn="l">
                        <a:buFont typeface="Arial" panose="020B0604020202020204" pitchFamily="34" charset="0"/>
                        <a:buNone/>
                      </a:pPr>
                      <a:r>
                        <a:rPr lang="en-US" sz="2000" b="1" i="0" dirty="0" err="1">
                          <a:solidFill>
                            <a:srgbClr val="262626"/>
                          </a:solidFill>
                          <a:effectLst/>
                          <a:latin typeface="Poppins" panose="00000500000000000000" pitchFamily="2" charset="0"/>
                          <a:cs typeface="Poppins" panose="00000500000000000000" pitchFamily="2" charset="0"/>
                        </a:rPr>
                        <a:t>Product_ID</a:t>
                      </a:r>
                      <a:r>
                        <a:rPr lang="en-US" sz="2000" b="0" i="0" dirty="0">
                          <a:solidFill>
                            <a:srgbClr val="262626"/>
                          </a:solidFill>
                          <a:effectLst/>
                          <a:latin typeface="Poppins" panose="00000500000000000000" pitchFamily="2" charset="0"/>
                          <a:cs typeface="Poppins" panose="00000500000000000000" pitchFamily="2" charset="0"/>
                        </a:rPr>
                        <a:t> (FK)</a:t>
                      </a:r>
                    </a:p>
                  </a:txBody>
                  <a:tcPr/>
                </a:tc>
                <a:extLst>
                  <a:ext uri="{0D108BD9-81ED-4DB2-BD59-A6C34878D82A}">
                    <a16:rowId xmlns:a16="http://schemas.microsoft.com/office/drawing/2014/main" val="1063266150"/>
                  </a:ext>
                </a:extLst>
              </a:tr>
              <a:tr h="370840">
                <a:tc>
                  <a:txBody>
                    <a:bodyPr/>
                    <a:lstStyle/>
                    <a:p>
                      <a:pPr algn="l">
                        <a:buFont typeface="Arial" panose="020B0604020202020204" pitchFamily="34" charset="0"/>
                        <a:buNone/>
                      </a:pPr>
                      <a:r>
                        <a:rPr lang="en-US" sz="2000" b="1" i="0" dirty="0" err="1">
                          <a:solidFill>
                            <a:srgbClr val="262626"/>
                          </a:solidFill>
                          <a:effectLst/>
                          <a:latin typeface="Poppins" panose="00000500000000000000" pitchFamily="2" charset="0"/>
                          <a:cs typeface="Poppins" panose="00000500000000000000" pitchFamily="2" charset="0"/>
                        </a:rPr>
                        <a:t>Customer_ID</a:t>
                      </a:r>
                      <a:r>
                        <a:rPr lang="en-US" sz="2000" b="0" i="0" dirty="0">
                          <a:solidFill>
                            <a:srgbClr val="262626"/>
                          </a:solidFill>
                          <a:effectLst/>
                          <a:latin typeface="Poppins" panose="00000500000000000000" pitchFamily="2" charset="0"/>
                          <a:cs typeface="Poppins" panose="00000500000000000000" pitchFamily="2" charset="0"/>
                        </a:rPr>
                        <a:t> (FK)</a:t>
                      </a:r>
                    </a:p>
                  </a:txBody>
                  <a:tcPr/>
                </a:tc>
                <a:extLst>
                  <a:ext uri="{0D108BD9-81ED-4DB2-BD59-A6C34878D82A}">
                    <a16:rowId xmlns:a16="http://schemas.microsoft.com/office/drawing/2014/main" val="2940800365"/>
                  </a:ext>
                </a:extLst>
              </a:tr>
              <a:tr h="370840">
                <a:tc>
                  <a:txBody>
                    <a:bodyPr/>
                    <a:lstStyle/>
                    <a:p>
                      <a:pPr algn="l">
                        <a:buFont typeface="Arial" panose="020B0604020202020204" pitchFamily="34" charset="0"/>
                        <a:buNone/>
                      </a:pPr>
                      <a:r>
                        <a:rPr lang="en-US" sz="2000" b="1" i="0" dirty="0" err="1">
                          <a:solidFill>
                            <a:srgbClr val="262626"/>
                          </a:solidFill>
                          <a:effectLst/>
                          <a:latin typeface="Poppins" panose="00000500000000000000" pitchFamily="2" charset="0"/>
                          <a:cs typeface="Poppins" panose="00000500000000000000" pitchFamily="2" charset="0"/>
                        </a:rPr>
                        <a:t>Store_ID</a:t>
                      </a:r>
                      <a:r>
                        <a:rPr lang="en-US" sz="2000" b="0" i="0" dirty="0">
                          <a:solidFill>
                            <a:srgbClr val="262626"/>
                          </a:solidFill>
                          <a:effectLst/>
                          <a:latin typeface="Poppins" panose="00000500000000000000" pitchFamily="2" charset="0"/>
                          <a:cs typeface="Poppins" panose="00000500000000000000" pitchFamily="2" charset="0"/>
                        </a:rPr>
                        <a:t> (FK)</a:t>
                      </a:r>
                    </a:p>
                  </a:txBody>
                  <a:tcPr/>
                </a:tc>
                <a:extLst>
                  <a:ext uri="{0D108BD9-81ED-4DB2-BD59-A6C34878D82A}">
                    <a16:rowId xmlns:a16="http://schemas.microsoft.com/office/drawing/2014/main" val="562902435"/>
                  </a:ext>
                </a:extLst>
              </a:tr>
              <a:tr h="370840">
                <a:tc>
                  <a:txBody>
                    <a:bodyPr/>
                    <a:lstStyle/>
                    <a:p>
                      <a:pPr algn="l">
                        <a:buFont typeface="Arial" panose="020B0604020202020204" pitchFamily="34" charset="0"/>
                        <a:buNone/>
                      </a:pPr>
                      <a:r>
                        <a:rPr lang="en-US" sz="2000" b="1" i="0" dirty="0" err="1">
                          <a:solidFill>
                            <a:srgbClr val="262626"/>
                          </a:solidFill>
                          <a:effectLst/>
                          <a:latin typeface="Poppins" panose="00000500000000000000" pitchFamily="2" charset="0"/>
                          <a:cs typeface="Poppins" panose="00000500000000000000" pitchFamily="2" charset="0"/>
                        </a:rPr>
                        <a:t>Date_ID</a:t>
                      </a:r>
                      <a:r>
                        <a:rPr lang="en-US" sz="2000" b="0" i="0" dirty="0">
                          <a:solidFill>
                            <a:srgbClr val="262626"/>
                          </a:solidFill>
                          <a:effectLst/>
                          <a:latin typeface="Poppins" panose="00000500000000000000" pitchFamily="2" charset="0"/>
                          <a:cs typeface="Poppins" panose="00000500000000000000" pitchFamily="2" charset="0"/>
                        </a:rPr>
                        <a:t> (FK)</a:t>
                      </a:r>
                    </a:p>
                  </a:txBody>
                  <a:tcPr/>
                </a:tc>
                <a:extLst>
                  <a:ext uri="{0D108BD9-81ED-4DB2-BD59-A6C34878D82A}">
                    <a16:rowId xmlns:a16="http://schemas.microsoft.com/office/drawing/2014/main" val="790956750"/>
                  </a:ext>
                </a:extLst>
              </a:tr>
              <a:tr h="370840">
                <a:tc>
                  <a:txBody>
                    <a:bodyPr/>
                    <a:lstStyle/>
                    <a:p>
                      <a:pPr algn="l">
                        <a:buFont typeface="Arial" panose="020B0604020202020204" pitchFamily="34" charset="0"/>
                        <a:buNone/>
                      </a:pPr>
                      <a:r>
                        <a:rPr lang="en-US" sz="2000" b="1" i="0" dirty="0" err="1">
                          <a:solidFill>
                            <a:srgbClr val="262626"/>
                          </a:solidFill>
                          <a:effectLst/>
                          <a:latin typeface="Poppins" panose="00000500000000000000" pitchFamily="2" charset="0"/>
                          <a:cs typeface="Poppins" panose="00000500000000000000" pitchFamily="2" charset="0"/>
                        </a:rPr>
                        <a:t>Quantity_Sold</a:t>
                      </a:r>
                      <a:endParaRPr lang="en-US" sz="2000" b="0" i="0" dirty="0">
                        <a:solidFill>
                          <a:srgbClr val="262626"/>
                        </a:solidFill>
                        <a:effectLst/>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3650676505"/>
                  </a:ext>
                </a:extLst>
              </a:tr>
              <a:tr h="370840">
                <a:tc>
                  <a:txBody>
                    <a:bodyPr/>
                    <a:lstStyle/>
                    <a:p>
                      <a:pPr algn="l">
                        <a:buFont typeface="Arial" panose="020B0604020202020204" pitchFamily="34" charset="0"/>
                        <a:buNone/>
                      </a:pPr>
                      <a:r>
                        <a:rPr lang="en-US" sz="2000" b="1" i="0" dirty="0" err="1">
                          <a:solidFill>
                            <a:srgbClr val="262626"/>
                          </a:solidFill>
                          <a:effectLst/>
                          <a:latin typeface="Poppins" panose="00000500000000000000" pitchFamily="2" charset="0"/>
                          <a:cs typeface="Poppins" panose="00000500000000000000" pitchFamily="2" charset="0"/>
                        </a:rPr>
                        <a:t>Total_Sales</a:t>
                      </a:r>
                      <a:endParaRPr lang="en-US" sz="2000" b="0" i="0" dirty="0">
                        <a:solidFill>
                          <a:srgbClr val="262626"/>
                        </a:solidFill>
                        <a:effectLst/>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2874389939"/>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2722905600"/>
              </p:ext>
            </p:extLst>
          </p:nvPr>
        </p:nvGraphicFramePr>
        <p:xfrm>
          <a:off x="3415432" y="4646063"/>
          <a:ext cx="3061567" cy="776394"/>
        </p:xfrm>
        <a:graphic>
          <a:graphicData uri="http://schemas.openxmlformats.org/drawingml/2006/table">
            <a:tbl>
              <a:tblPr/>
              <a:tblGrid>
                <a:gridCol w="3061567">
                  <a:extLst>
                    <a:ext uri="{9D8B030D-6E8A-4147-A177-3AD203B41FA5}">
                      <a16:colId xmlns:a16="http://schemas.microsoft.com/office/drawing/2014/main" val="2918891771"/>
                    </a:ext>
                  </a:extLst>
                </a:gridCol>
              </a:tblGrid>
              <a:tr h="776394">
                <a:tc>
                  <a:txBody>
                    <a:bodyPr/>
                    <a:lstStyle/>
                    <a:p>
                      <a:endParaRPr lang="en-US" dirty="0"/>
                    </a:p>
                  </a:txBody>
                  <a:tcPr>
                    <a:lnL w="57150" cmpd="sng">
                      <a:solidFill>
                        <a:srgbClr val="FF0000"/>
                      </a:solidFill>
                      <a:prstDash val="solid"/>
                    </a:lnL>
                    <a:lnR w="57150" cmpd="sng">
                      <a:solidFill>
                        <a:srgbClr val="FF0000"/>
                      </a:solidFill>
                      <a:prstDash val="solid"/>
                    </a:lnR>
                    <a:lnT w="57150" cmpd="sng">
                      <a:solidFill>
                        <a:srgbClr val="FF0000"/>
                      </a:solidFill>
                      <a:prstDash val="solid"/>
                    </a:lnT>
                    <a:lnB w="57150" cmpd="sng">
                      <a:solidFill>
                        <a:srgbClr val="FF0000"/>
                      </a:solidFill>
                      <a:prstDash val="solid"/>
                    </a:lnB>
                  </a:tcPr>
                </a:tc>
                <a:extLst>
                  <a:ext uri="{0D108BD9-81ED-4DB2-BD59-A6C34878D82A}">
                    <a16:rowId xmlns:a16="http://schemas.microsoft.com/office/drawing/2014/main" val="2056913271"/>
                  </a:ext>
                </a:extLst>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431094355"/>
              </p:ext>
            </p:extLst>
          </p:nvPr>
        </p:nvGraphicFramePr>
        <p:xfrm>
          <a:off x="3405906" y="3044758"/>
          <a:ext cx="3061567" cy="1541326"/>
        </p:xfrm>
        <a:graphic>
          <a:graphicData uri="http://schemas.openxmlformats.org/drawingml/2006/table">
            <a:tbl>
              <a:tblPr/>
              <a:tblGrid>
                <a:gridCol w="3061567">
                  <a:extLst>
                    <a:ext uri="{9D8B030D-6E8A-4147-A177-3AD203B41FA5}">
                      <a16:colId xmlns:a16="http://schemas.microsoft.com/office/drawing/2014/main" val="1455421478"/>
                    </a:ext>
                  </a:extLst>
                </a:gridCol>
              </a:tblGrid>
              <a:tr h="1541326">
                <a:tc>
                  <a:txBody>
                    <a:bodyPr/>
                    <a:lstStyle/>
                    <a:p>
                      <a:endParaRPr lang="en-US" dirty="0"/>
                    </a:p>
                  </a:txBody>
                  <a:tcPr>
                    <a:lnL w="28575" cmpd="sng">
                      <a:solidFill>
                        <a:srgbClr val="FFC000"/>
                      </a:solidFill>
                      <a:prstDash val="solid"/>
                    </a:lnL>
                    <a:lnR w="28575" cmpd="sng">
                      <a:solidFill>
                        <a:srgbClr val="FFC000"/>
                      </a:solidFill>
                      <a:prstDash val="solid"/>
                    </a:lnR>
                    <a:lnT w="28575" cmpd="sng">
                      <a:solidFill>
                        <a:srgbClr val="FFC000"/>
                      </a:solidFill>
                      <a:prstDash val="solid"/>
                    </a:lnT>
                    <a:lnB w="28575" cmpd="sng">
                      <a:solidFill>
                        <a:srgbClr val="FFC000"/>
                      </a:solidFill>
                      <a:prstDash val="solid"/>
                    </a:lnB>
                  </a:tcPr>
                </a:tc>
                <a:extLst>
                  <a:ext uri="{0D108BD9-81ED-4DB2-BD59-A6C34878D82A}">
                    <a16:rowId xmlns:a16="http://schemas.microsoft.com/office/drawing/2014/main" val="3817996685"/>
                  </a:ext>
                </a:extLst>
              </a:tr>
            </a:tbl>
          </a:graphicData>
        </a:graphic>
      </p:graphicFrame>
      <p:sp>
        <p:nvSpPr>
          <p:cNvPr id="5" name="Right Brace 4"/>
          <p:cNvSpPr/>
          <p:nvPr/>
        </p:nvSpPr>
        <p:spPr>
          <a:xfrm>
            <a:off x="6486526" y="4674638"/>
            <a:ext cx="285750" cy="698056"/>
          </a:xfrm>
          <a:prstGeom prst="rightBrace">
            <a:avLst/>
          </a:prstGeom>
          <a:ln w="3175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2" name="Right Brace 31"/>
          <p:cNvSpPr/>
          <p:nvPr/>
        </p:nvSpPr>
        <p:spPr>
          <a:xfrm>
            <a:off x="6486526" y="3152619"/>
            <a:ext cx="285750" cy="1345313"/>
          </a:xfrm>
          <a:prstGeom prst="rightBrace">
            <a:avLst/>
          </a:prstGeom>
          <a:ln w="3175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3" name="TextBox 12"/>
          <p:cNvSpPr txBox="1"/>
          <p:nvPr/>
        </p:nvSpPr>
        <p:spPr>
          <a:xfrm>
            <a:off x="6865295" y="4834205"/>
            <a:ext cx="2209800" cy="400110"/>
          </a:xfrm>
          <a:prstGeom prst="rect">
            <a:avLst/>
          </a:prstGeom>
          <a:noFill/>
        </p:spPr>
        <p:txBody>
          <a:bodyPr wrap="square" rtlCol="0">
            <a:spAutoFit/>
          </a:bodyPr>
          <a:lstStyle/>
          <a:p>
            <a:r>
              <a:rPr lang="en-US" sz="2000" dirty="0">
                <a:latin typeface="Poppins" panose="00000500000000000000" pitchFamily="2" charset="0"/>
                <a:cs typeface="Poppins" panose="00000500000000000000" pitchFamily="2" charset="0"/>
              </a:rPr>
              <a:t>Measures/Facts</a:t>
            </a:r>
          </a:p>
        </p:txBody>
      </p:sp>
      <p:sp>
        <p:nvSpPr>
          <p:cNvPr id="42" name="TextBox 41"/>
          <p:cNvSpPr txBox="1"/>
          <p:nvPr/>
        </p:nvSpPr>
        <p:spPr>
          <a:xfrm>
            <a:off x="6717658" y="3645561"/>
            <a:ext cx="1854842" cy="400110"/>
          </a:xfrm>
          <a:prstGeom prst="rect">
            <a:avLst/>
          </a:prstGeom>
          <a:noFill/>
        </p:spPr>
        <p:txBody>
          <a:bodyPr wrap="square" rtlCol="0">
            <a:spAutoFit/>
          </a:bodyPr>
          <a:lstStyle/>
          <a:p>
            <a:r>
              <a:rPr lang="en-US" sz="2000" dirty="0">
                <a:latin typeface="Poppins" panose="00000500000000000000" pitchFamily="2" charset="0"/>
                <a:cs typeface="Poppins" panose="00000500000000000000" pitchFamily="2" charset="0"/>
              </a:rPr>
              <a:t>Foreign keys</a:t>
            </a:r>
          </a:p>
        </p:txBody>
      </p:sp>
    </p:spTree>
    <p:extLst>
      <p:ext uri="{BB962C8B-B14F-4D97-AF65-F5344CB8AC3E}">
        <p14:creationId xmlns:p14="http://schemas.microsoft.com/office/powerpoint/2010/main" val="755370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barn(inVertical)">
                                      <p:cBhvr>
                                        <p:cTn id="7" dur="500"/>
                                        <p:tgtEl>
                                          <p:spTgt spid="3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inVertical)">
                                      <p:cBhvr>
                                        <p:cTn id="15" dur="500"/>
                                        <p:tgtEl>
                                          <p:spTgt spid="5"/>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barn(inVertical)">
                                      <p:cBhvr>
                                        <p:cTn id="18" dur="500"/>
                                        <p:tgtEl>
                                          <p:spTgt spid="13"/>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arn(inVertical)">
                                      <p:cBhvr>
                                        <p:cTn id="23" dur="500"/>
                                        <p:tgtEl>
                                          <p:spTgt spid="4"/>
                                        </p:tgtEl>
                                      </p:cBhvr>
                                    </p:animEffect>
                                  </p:childTnLst>
                                </p:cTn>
                              </p:par>
                              <p:par>
                                <p:cTn id="24" presetID="16" presetClass="entr" presetSubtype="21" fill="hold" grpId="0" nodeType="with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barn(inVertical)">
                                      <p:cBhvr>
                                        <p:cTn id="26" dur="500"/>
                                        <p:tgtEl>
                                          <p:spTgt spid="32"/>
                                        </p:tgtEl>
                                      </p:cBhvr>
                                    </p:animEffect>
                                  </p:childTnLst>
                                </p:cTn>
                              </p:par>
                              <p:par>
                                <p:cTn id="27" presetID="16" presetClass="entr" presetSubtype="21" fill="hold" grpId="0" nodeType="withEffect">
                                  <p:stCondLst>
                                    <p:cond delay="0"/>
                                  </p:stCondLst>
                                  <p:childTnLst>
                                    <p:set>
                                      <p:cBhvr>
                                        <p:cTn id="28" dur="1" fill="hold">
                                          <p:stCondLst>
                                            <p:cond delay="0"/>
                                          </p:stCondLst>
                                        </p:cTn>
                                        <p:tgtEl>
                                          <p:spTgt spid="42"/>
                                        </p:tgtEl>
                                        <p:attrNameLst>
                                          <p:attrName>style.visibility</p:attrName>
                                        </p:attrNameLst>
                                      </p:cBhvr>
                                      <p:to>
                                        <p:strVal val="visible"/>
                                      </p:to>
                                    </p:set>
                                    <p:animEffect transition="in" filter="barn(inVertical)">
                                      <p:cBhvr>
                                        <p:cTn id="29"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2" grpId="0" animBg="1"/>
      <p:bldP spid="13" grpId="0"/>
      <p:bldP spid="4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7D4720D8-4709-7511-7D1B-835A75436632}"/>
              </a:ext>
            </a:extLst>
          </p:cNvPr>
          <p:cNvSpPr txBox="1">
            <a:spLocks/>
          </p:cNvSpPr>
          <p:nvPr/>
        </p:nvSpPr>
        <p:spPr>
          <a:xfrm>
            <a:off x="29184" y="1074439"/>
            <a:ext cx="11644009" cy="4460602"/>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Transactional fact tables</a:t>
            </a:r>
          </a:p>
          <a:p>
            <a:pPr marL="0" indent="0" algn="l">
              <a:lnSpc>
                <a:spcPct val="150000"/>
              </a:lnSpc>
              <a:buNone/>
            </a:pPr>
            <a:r>
              <a:rPr lang="en-US" cap="none" dirty="0">
                <a:solidFill>
                  <a:srgbClr val="262626"/>
                </a:solidFill>
                <a:latin typeface="Poppins" panose="00000500000000000000" pitchFamily="2" charset="0"/>
                <a:cs typeface="Poppins" panose="00000500000000000000" pitchFamily="2" charset="0"/>
              </a:rPr>
              <a:t>This kind of table </a:t>
            </a:r>
            <a:r>
              <a:rPr lang="en-US" b="0" i="0" cap="none" dirty="0">
                <a:solidFill>
                  <a:srgbClr val="262626"/>
                </a:solidFill>
                <a:effectLst/>
                <a:latin typeface="Poppins" panose="00000500000000000000" pitchFamily="2" charset="0"/>
                <a:cs typeface="Poppins" panose="00000500000000000000" pitchFamily="2" charset="0"/>
              </a:rPr>
              <a:t>captures individual business events or transactions as they occur.</a:t>
            </a:r>
          </a:p>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Example.</a:t>
            </a:r>
            <a:r>
              <a:rPr lang="en-US" b="0" i="0" cap="none" dirty="0">
                <a:solidFill>
                  <a:srgbClr val="262626"/>
                </a:solidFill>
                <a:effectLst/>
                <a:latin typeface="Poppins" panose="00000500000000000000" pitchFamily="2" charset="0"/>
                <a:cs typeface="Poppins" panose="00000500000000000000" pitchFamily="2" charset="0"/>
              </a:rPr>
              <a:t> A sales fact table that records each sale, including details like quantity sold, total sales amount, and timestamps.</a:t>
            </a:r>
          </a:p>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Characteristics</a:t>
            </a:r>
            <a:endParaRPr lang="en-US" b="0" i="0" cap="none" dirty="0">
              <a:solidFill>
                <a:srgbClr val="262626"/>
              </a:solidFill>
              <a:effectLst/>
              <a:latin typeface="Poppins" panose="00000500000000000000" pitchFamily="2" charset="0"/>
              <a:cs typeface="Poppins" panose="00000500000000000000" pitchFamily="2" charset="0"/>
            </a:endParaRPr>
          </a:p>
          <a:p>
            <a:pPr marL="742950" lvl="1" indent="-285750" algn="l">
              <a:lnSpc>
                <a:spcPct val="150000"/>
              </a:lnSpc>
              <a:buFont typeface="Arial" panose="020B0604020202020204" pitchFamily="34" charset="0"/>
              <a:buChar char="•"/>
            </a:pPr>
            <a:r>
              <a:rPr lang="en-US" sz="2000" b="0" i="0" cap="none" dirty="0">
                <a:solidFill>
                  <a:srgbClr val="262626"/>
                </a:solidFill>
                <a:effectLst/>
                <a:latin typeface="Poppins" panose="00000500000000000000" pitchFamily="2" charset="0"/>
                <a:cs typeface="Poppins" panose="00000500000000000000" pitchFamily="2" charset="0"/>
              </a:rPr>
              <a:t>High granularity (detailed data).</a:t>
            </a:r>
          </a:p>
          <a:p>
            <a:pPr marL="742950" lvl="1" indent="-285750" algn="l">
              <a:lnSpc>
                <a:spcPct val="150000"/>
              </a:lnSpc>
              <a:buFont typeface="Arial" panose="020B0604020202020204" pitchFamily="34" charset="0"/>
              <a:buChar char="•"/>
            </a:pPr>
            <a:r>
              <a:rPr lang="en-US" sz="2000" b="0" i="0" cap="none" dirty="0">
                <a:solidFill>
                  <a:srgbClr val="262626"/>
                </a:solidFill>
                <a:effectLst/>
                <a:latin typeface="Poppins" panose="00000500000000000000" pitchFamily="2" charset="0"/>
                <a:cs typeface="Poppins" panose="00000500000000000000" pitchFamily="2" charset="0"/>
              </a:rPr>
              <a:t>Large number of rows.</a:t>
            </a:r>
          </a:p>
          <a:p>
            <a:pPr marL="742950" lvl="1" indent="-285750" algn="l">
              <a:lnSpc>
                <a:spcPct val="150000"/>
              </a:lnSpc>
              <a:buFont typeface="Arial" panose="020B0604020202020204" pitchFamily="34" charset="0"/>
              <a:buChar char="•"/>
            </a:pPr>
            <a:r>
              <a:rPr lang="en-US" sz="2000" b="0" i="0" cap="none" dirty="0">
                <a:solidFill>
                  <a:srgbClr val="262626"/>
                </a:solidFill>
                <a:effectLst/>
                <a:latin typeface="Poppins" panose="00000500000000000000" pitchFamily="2" charset="0"/>
                <a:cs typeface="Poppins" panose="00000500000000000000" pitchFamily="2" charset="0"/>
              </a:rPr>
              <a:t>Typically includes foreign keys to dimension tables.</a:t>
            </a:r>
          </a:p>
        </p:txBody>
      </p:sp>
      <p:sp>
        <p:nvSpPr>
          <p:cNvPr id="6" name="Title 1">
            <a:extLst>
              <a:ext uri="{FF2B5EF4-FFF2-40B4-BE49-F238E27FC236}">
                <a16:creationId xmlns:a16="http://schemas.microsoft.com/office/drawing/2014/main" id="{B6CF6100-ADA7-D4A7-C504-9B373FC5EBC6}"/>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Fact table</a:t>
            </a:r>
          </a:p>
        </p:txBody>
      </p:sp>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9" name="Footer Placeholder 3"/>
          <p:cNvSpPr>
            <a:spLocks noGrp="1"/>
          </p:cNvSpPr>
          <p:nvPr>
            <p:ph type="ftr" sz="quarter" idx="11"/>
          </p:nvPr>
        </p:nvSpPr>
        <p:spPr>
          <a:xfrm>
            <a:off x="685801" y="5757334"/>
            <a:ext cx="6380017" cy="498470"/>
          </a:xfrm>
        </p:spPr>
        <p:txBody>
          <a:bodyPr/>
          <a:lstStyle/>
          <a:p>
            <a:r>
              <a:rPr lang="en-US" sz="2000" b="1">
                <a:solidFill>
                  <a:schemeClr val="bg1"/>
                </a:solidFill>
                <a:latin typeface="Poppins" panose="00000500000000000000" pitchFamily="2" charset="0"/>
                <a:cs typeface="Poppins" panose="00000500000000000000" pitchFamily="2" charset="0"/>
              </a:rPr>
              <a:t>lecture 5: Design Fact and Dimension Tables</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8470303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9" name="Footer Placeholder 3"/>
          <p:cNvSpPr>
            <a:spLocks noGrp="1"/>
          </p:cNvSpPr>
          <p:nvPr>
            <p:ph type="ftr" sz="quarter" idx="11"/>
          </p:nvPr>
        </p:nvSpPr>
        <p:spPr>
          <a:xfrm>
            <a:off x="685801" y="5757334"/>
            <a:ext cx="6380017" cy="498470"/>
          </a:xfrm>
        </p:spPr>
        <p:txBody>
          <a:bodyPr/>
          <a:lstStyle/>
          <a:p>
            <a:r>
              <a:rPr lang="en-US" sz="2000" b="1">
                <a:solidFill>
                  <a:schemeClr val="bg1"/>
                </a:solidFill>
                <a:latin typeface="Poppins" panose="00000500000000000000" pitchFamily="2" charset="0"/>
                <a:cs typeface="Poppins" panose="00000500000000000000" pitchFamily="2" charset="0"/>
              </a:rPr>
              <a:t>lecture 5: Design Fact and Dimension Tables</a:t>
            </a:r>
            <a:endParaRPr lang="en-US" sz="2000" b="1" dirty="0">
              <a:solidFill>
                <a:schemeClr val="bg1"/>
              </a:solidFill>
              <a:latin typeface="Poppins" panose="00000500000000000000" pitchFamily="2" charset="0"/>
              <a:cs typeface="Poppins" panose="00000500000000000000" pitchFamily="2" charset="0"/>
            </a:endParaRPr>
          </a:p>
        </p:txBody>
      </p:sp>
      <p:sp>
        <p:nvSpPr>
          <p:cNvPr id="10" name="Title 1">
            <a:extLst>
              <a:ext uri="{FF2B5EF4-FFF2-40B4-BE49-F238E27FC236}">
                <a16:creationId xmlns:a16="http://schemas.microsoft.com/office/drawing/2014/main" id="{B6CF6100-ADA7-D4A7-C504-9B373FC5EBC6}"/>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Example of Transactional Fact Table</a:t>
            </a:r>
          </a:p>
        </p:txBody>
      </p:sp>
      <p:graphicFrame>
        <p:nvGraphicFramePr>
          <p:cNvPr id="2" name="Table 1">
            <a:extLst>
              <a:ext uri="{FF2B5EF4-FFF2-40B4-BE49-F238E27FC236}">
                <a16:creationId xmlns:a16="http://schemas.microsoft.com/office/drawing/2014/main" id="{DCEA1F46-13B4-446D-1E3B-AFDFB825A5D6}"/>
              </a:ext>
            </a:extLst>
          </p:cNvPr>
          <p:cNvGraphicFramePr>
            <a:graphicFrameLocks noGrp="1"/>
          </p:cNvGraphicFramePr>
          <p:nvPr>
            <p:extLst>
              <p:ext uri="{D42A27DB-BD31-4B8C-83A1-F6EECF244321}">
                <p14:modId xmlns:p14="http://schemas.microsoft.com/office/powerpoint/2010/main" val="3256849868"/>
              </p:ext>
            </p:extLst>
          </p:nvPr>
        </p:nvGraphicFramePr>
        <p:xfrm>
          <a:off x="194553" y="1322964"/>
          <a:ext cx="11264631" cy="3219852"/>
        </p:xfrm>
        <a:graphic>
          <a:graphicData uri="http://schemas.openxmlformats.org/drawingml/2006/table">
            <a:tbl>
              <a:tblPr firstRow="1" bandRow="1">
                <a:tableStyleId>{5C22544A-7EE6-4342-B048-85BDC9FD1C3A}</a:tableStyleId>
              </a:tblPr>
              <a:tblGrid>
                <a:gridCol w="1760707">
                  <a:extLst>
                    <a:ext uri="{9D8B030D-6E8A-4147-A177-3AD203B41FA5}">
                      <a16:colId xmlns:a16="http://schemas.microsoft.com/office/drawing/2014/main" val="387695401"/>
                    </a:ext>
                  </a:extLst>
                </a:gridCol>
                <a:gridCol w="2159540">
                  <a:extLst>
                    <a:ext uri="{9D8B030D-6E8A-4147-A177-3AD203B41FA5}">
                      <a16:colId xmlns:a16="http://schemas.microsoft.com/office/drawing/2014/main" val="206220096"/>
                    </a:ext>
                  </a:extLst>
                </a:gridCol>
                <a:gridCol w="1167319">
                  <a:extLst>
                    <a:ext uri="{9D8B030D-6E8A-4147-A177-3AD203B41FA5}">
                      <a16:colId xmlns:a16="http://schemas.microsoft.com/office/drawing/2014/main" val="2832335574"/>
                    </a:ext>
                  </a:extLst>
                </a:gridCol>
                <a:gridCol w="1410511">
                  <a:extLst>
                    <a:ext uri="{9D8B030D-6E8A-4147-A177-3AD203B41FA5}">
                      <a16:colId xmlns:a16="http://schemas.microsoft.com/office/drawing/2014/main" val="171593009"/>
                    </a:ext>
                  </a:extLst>
                </a:gridCol>
                <a:gridCol w="1634247">
                  <a:extLst>
                    <a:ext uri="{9D8B030D-6E8A-4147-A177-3AD203B41FA5}">
                      <a16:colId xmlns:a16="http://schemas.microsoft.com/office/drawing/2014/main" val="2820343611"/>
                    </a:ext>
                  </a:extLst>
                </a:gridCol>
                <a:gridCol w="1566153">
                  <a:extLst>
                    <a:ext uri="{9D8B030D-6E8A-4147-A177-3AD203B41FA5}">
                      <a16:colId xmlns:a16="http://schemas.microsoft.com/office/drawing/2014/main" val="1095473280"/>
                    </a:ext>
                  </a:extLst>
                </a:gridCol>
                <a:gridCol w="1566154">
                  <a:extLst>
                    <a:ext uri="{9D8B030D-6E8A-4147-A177-3AD203B41FA5}">
                      <a16:colId xmlns:a16="http://schemas.microsoft.com/office/drawing/2014/main" val="393463809"/>
                    </a:ext>
                  </a:extLst>
                </a:gridCol>
              </a:tblGrid>
              <a:tr h="826277">
                <a:tc>
                  <a:txBody>
                    <a:bodyPr/>
                    <a:lstStyle/>
                    <a:p>
                      <a:pPr algn="ctr"/>
                      <a:r>
                        <a:rPr lang="en-US" sz="1500">
                          <a:effectLst/>
                          <a:latin typeface="Poppins" panose="00000500000000000000" pitchFamily="2" charset="0"/>
                          <a:cs typeface="Poppins" panose="00000500000000000000" pitchFamily="2" charset="0"/>
                        </a:rPr>
                        <a:t>ransaction_ID</a:t>
                      </a:r>
                    </a:p>
                  </a:txBody>
                  <a:tcPr marL="99060" marR="99060" anchor="ctr"/>
                </a:tc>
                <a:tc>
                  <a:txBody>
                    <a:bodyPr/>
                    <a:lstStyle/>
                    <a:p>
                      <a:pPr algn="ctr"/>
                      <a:r>
                        <a:rPr lang="en-US" sz="1500" dirty="0" err="1">
                          <a:effectLst/>
                          <a:latin typeface="Poppins" panose="00000500000000000000" pitchFamily="2" charset="0"/>
                          <a:cs typeface="Poppins" panose="00000500000000000000" pitchFamily="2" charset="0"/>
                        </a:rPr>
                        <a:t>Transaction_Date</a:t>
                      </a:r>
                      <a:endParaRPr lang="en-US" sz="1500" dirty="0">
                        <a:effectLst/>
                        <a:latin typeface="Poppins" panose="00000500000000000000" pitchFamily="2" charset="0"/>
                        <a:cs typeface="Poppins" panose="00000500000000000000" pitchFamily="2" charset="0"/>
                      </a:endParaRPr>
                    </a:p>
                  </a:txBody>
                  <a:tcPr marL="99060" marR="99060" anchor="ctr"/>
                </a:tc>
                <a:tc>
                  <a:txBody>
                    <a:bodyPr/>
                    <a:lstStyle/>
                    <a:p>
                      <a:pPr algn="ctr"/>
                      <a:r>
                        <a:rPr lang="en-US" sz="1500" dirty="0" err="1">
                          <a:effectLst/>
                          <a:latin typeface="Poppins" panose="00000500000000000000" pitchFamily="2" charset="0"/>
                          <a:cs typeface="Poppins" panose="00000500000000000000" pitchFamily="2" charset="0"/>
                        </a:rPr>
                        <a:t>Store_ID</a:t>
                      </a:r>
                      <a:endParaRPr lang="en-US" sz="1500" dirty="0">
                        <a:effectLst/>
                        <a:latin typeface="Poppins" panose="00000500000000000000" pitchFamily="2" charset="0"/>
                        <a:cs typeface="Poppins" panose="00000500000000000000" pitchFamily="2" charset="0"/>
                      </a:endParaRPr>
                    </a:p>
                  </a:txBody>
                  <a:tcPr marL="99060" marR="99060" anchor="ctr"/>
                </a:tc>
                <a:tc>
                  <a:txBody>
                    <a:bodyPr/>
                    <a:lstStyle/>
                    <a:p>
                      <a:pPr algn="ctr"/>
                      <a:r>
                        <a:rPr lang="en-US" sz="1500" dirty="0" err="1">
                          <a:effectLst/>
                          <a:latin typeface="Poppins" panose="00000500000000000000" pitchFamily="2" charset="0"/>
                          <a:cs typeface="Poppins" panose="00000500000000000000" pitchFamily="2" charset="0"/>
                        </a:rPr>
                        <a:t>Product_ID</a:t>
                      </a:r>
                      <a:endParaRPr lang="en-US" sz="1500" dirty="0">
                        <a:effectLst/>
                        <a:latin typeface="Poppins" panose="00000500000000000000" pitchFamily="2" charset="0"/>
                        <a:cs typeface="Poppins" panose="00000500000000000000" pitchFamily="2" charset="0"/>
                      </a:endParaRPr>
                    </a:p>
                  </a:txBody>
                  <a:tcPr marL="99060" marR="99060" anchor="ctr"/>
                </a:tc>
                <a:tc>
                  <a:txBody>
                    <a:bodyPr/>
                    <a:lstStyle/>
                    <a:p>
                      <a:pPr algn="ctr"/>
                      <a:r>
                        <a:rPr lang="en-US" sz="1500">
                          <a:effectLst/>
                          <a:latin typeface="Poppins" panose="00000500000000000000" pitchFamily="2" charset="0"/>
                          <a:cs typeface="Poppins" panose="00000500000000000000" pitchFamily="2" charset="0"/>
                        </a:rPr>
                        <a:t>Quantity_Sold</a:t>
                      </a:r>
                    </a:p>
                  </a:txBody>
                  <a:tcPr marL="99060" marR="99060" anchor="ctr"/>
                </a:tc>
                <a:tc>
                  <a:txBody>
                    <a:bodyPr/>
                    <a:lstStyle/>
                    <a:p>
                      <a:pPr algn="ctr"/>
                      <a:r>
                        <a:rPr lang="en-US" sz="1500">
                          <a:effectLst/>
                          <a:latin typeface="Poppins" panose="00000500000000000000" pitchFamily="2" charset="0"/>
                          <a:cs typeface="Poppins" panose="00000500000000000000" pitchFamily="2" charset="0"/>
                        </a:rPr>
                        <a:t>Sale_Amount</a:t>
                      </a:r>
                    </a:p>
                  </a:txBody>
                  <a:tcPr marL="99060" marR="99060" anchor="ctr"/>
                </a:tc>
                <a:tc>
                  <a:txBody>
                    <a:bodyPr/>
                    <a:lstStyle/>
                    <a:p>
                      <a:pPr algn="ctr"/>
                      <a:r>
                        <a:rPr lang="en-US" sz="1500">
                          <a:effectLst/>
                          <a:latin typeface="Poppins" panose="00000500000000000000" pitchFamily="2" charset="0"/>
                          <a:cs typeface="Poppins" panose="00000500000000000000" pitchFamily="2" charset="0"/>
                        </a:rPr>
                        <a:t>Customer_ID</a:t>
                      </a:r>
                    </a:p>
                  </a:txBody>
                  <a:tcPr marL="99060" marR="99060" anchor="ctr"/>
                </a:tc>
                <a:extLst>
                  <a:ext uri="{0D108BD9-81ED-4DB2-BD59-A6C34878D82A}">
                    <a16:rowId xmlns:a16="http://schemas.microsoft.com/office/drawing/2014/main" val="3114864708"/>
                  </a:ext>
                </a:extLst>
              </a:tr>
              <a:tr h="478715">
                <a:tc>
                  <a:txBody>
                    <a:bodyPr/>
                    <a:lstStyle/>
                    <a:p>
                      <a:pPr algn="ctr"/>
                      <a:r>
                        <a:rPr lang="en-US" sz="1500">
                          <a:effectLst/>
                          <a:latin typeface="Poppins" panose="00000500000000000000" pitchFamily="2" charset="0"/>
                          <a:cs typeface="Poppins" panose="00000500000000000000" pitchFamily="2" charset="0"/>
                        </a:rPr>
                        <a:t>1</a:t>
                      </a:r>
                    </a:p>
                  </a:txBody>
                  <a:tcPr marL="99060" marR="99060" anchor="ctr"/>
                </a:tc>
                <a:tc>
                  <a:txBody>
                    <a:bodyPr/>
                    <a:lstStyle/>
                    <a:p>
                      <a:pPr algn="ctr"/>
                      <a:r>
                        <a:rPr lang="en-US" sz="1500">
                          <a:effectLst/>
                          <a:latin typeface="Poppins" panose="00000500000000000000" pitchFamily="2" charset="0"/>
                          <a:cs typeface="Poppins" panose="00000500000000000000" pitchFamily="2" charset="0"/>
                        </a:rPr>
                        <a:t>2024-01-01 10:30:00</a:t>
                      </a:r>
                    </a:p>
                  </a:txBody>
                  <a:tcPr marL="99060" marR="99060" anchor="ctr"/>
                </a:tc>
                <a:tc>
                  <a:txBody>
                    <a:bodyPr/>
                    <a:lstStyle/>
                    <a:p>
                      <a:pPr algn="ctr"/>
                      <a:r>
                        <a:rPr lang="en-US" sz="1500">
                          <a:effectLst/>
                          <a:latin typeface="Poppins" panose="00000500000000000000" pitchFamily="2" charset="0"/>
                          <a:cs typeface="Poppins" panose="00000500000000000000" pitchFamily="2" charset="0"/>
                        </a:rPr>
                        <a:t>1</a:t>
                      </a:r>
                    </a:p>
                  </a:txBody>
                  <a:tcPr marL="99060" marR="99060" anchor="ctr"/>
                </a:tc>
                <a:tc>
                  <a:txBody>
                    <a:bodyPr/>
                    <a:lstStyle/>
                    <a:p>
                      <a:pPr algn="ctr"/>
                      <a:r>
                        <a:rPr lang="en-US" sz="1500">
                          <a:effectLst/>
                          <a:latin typeface="Poppins" panose="00000500000000000000" pitchFamily="2" charset="0"/>
                          <a:cs typeface="Poppins" panose="00000500000000000000" pitchFamily="2" charset="0"/>
                        </a:rPr>
                        <a:t>101</a:t>
                      </a:r>
                    </a:p>
                  </a:txBody>
                  <a:tcPr marL="99060" marR="99060" anchor="ctr"/>
                </a:tc>
                <a:tc>
                  <a:txBody>
                    <a:bodyPr/>
                    <a:lstStyle/>
                    <a:p>
                      <a:pPr algn="ctr"/>
                      <a:r>
                        <a:rPr lang="en-US" sz="1500">
                          <a:effectLst/>
                          <a:latin typeface="Poppins" panose="00000500000000000000" pitchFamily="2" charset="0"/>
                          <a:cs typeface="Poppins" panose="00000500000000000000" pitchFamily="2" charset="0"/>
                        </a:rPr>
                        <a:t>2</a:t>
                      </a:r>
                    </a:p>
                  </a:txBody>
                  <a:tcPr marL="99060" marR="99060" anchor="ctr"/>
                </a:tc>
                <a:tc>
                  <a:txBody>
                    <a:bodyPr/>
                    <a:lstStyle/>
                    <a:p>
                      <a:pPr algn="ctr"/>
                      <a:r>
                        <a:rPr lang="en-US" sz="1500">
                          <a:effectLst/>
                          <a:latin typeface="Poppins" panose="00000500000000000000" pitchFamily="2" charset="0"/>
                          <a:cs typeface="Poppins" panose="00000500000000000000" pitchFamily="2" charset="0"/>
                        </a:rPr>
                        <a:t>40.00</a:t>
                      </a:r>
                    </a:p>
                  </a:txBody>
                  <a:tcPr marL="99060" marR="99060" anchor="ctr"/>
                </a:tc>
                <a:tc>
                  <a:txBody>
                    <a:bodyPr/>
                    <a:lstStyle/>
                    <a:p>
                      <a:pPr algn="ctr"/>
                      <a:r>
                        <a:rPr lang="en-US" sz="1500">
                          <a:effectLst/>
                          <a:latin typeface="Poppins" panose="00000500000000000000" pitchFamily="2" charset="0"/>
                          <a:cs typeface="Poppins" panose="00000500000000000000" pitchFamily="2" charset="0"/>
                        </a:rPr>
                        <a:t>1001</a:t>
                      </a:r>
                    </a:p>
                  </a:txBody>
                  <a:tcPr marL="99060" marR="99060" anchor="ctr"/>
                </a:tc>
                <a:extLst>
                  <a:ext uri="{0D108BD9-81ED-4DB2-BD59-A6C34878D82A}">
                    <a16:rowId xmlns:a16="http://schemas.microsoft.com/office/drawing/2014/main" val="2318606961"/>
                  </a:ext>
                </a:extLst>
              </a:tr>
              <a:tr h="478715">
                <a:tc>
                  <a:txBody>
                    <a:bodyPr/>
                    <a:lstStyle/>
                    <a:p>
                      <a:pPr algn="ctr"/>
                      <a:r>
                        <a:rPr lang="en-US" sz="1500">
                          <a:effectLst/>
                          <a:latin typeface="Poppins" panose="00000500000000000000" pitchFamily="2" charset="0"/>
                          <a:cs typeface="Poppins" panose="00000500000000000000" pitchFamily="2" charset="0"/>
                        </a:rPr>
                        <a:t>2</a:t>
                      </a:r>
                    </a:p>
                  </a:txBody>
                  <a:tcPr marL="99060" marR="99060" anchor="ctr"/>
                </a:tc>
                <a:tc>
                  <a:txBody>
                    <a:bodyPr/>
                    <a:lstStyle/>
                    <a:p>
                      <a:pPr algn="ctr"/>
                      <a:r>
                        <a:rPr lang="en-US" sz="1500">
                          <a:effectLst/>
                          <a:latin typeface="Poppins" panose="00000500000000000000" pitchFamily="2" charset="0"/>
                          <a:cs typeface="Poppins" panose="00000500000000000000" pitchFamily="2" charset="0"/>
                        </a:rPr>
                        <a:t>2024-01-01 11:00:00</a:t>
                      </a:r>
                    </a:p>
                  </a:txBody>
                  <a:tcPr marL="99060" marR="99060" anchor="ctr"/>
                </a:tc>
                <a:tc>
                  <a:txBody>
                    <a:bodyPr/>
                    <a:lstStyle/>
                    <a:p>
                      <a:pPr algn="ctr"/>
                      <a:r>
                        <a:rPr lang="en-US" sz="1500">
                          <a:effectLst/>
                          <a:latin typeface="Poppins" panose="00000500000000000000" pitchFamily="2" charset="0"/>
                          <a:cs typeface="Poppins" panose="00000500000000000000" pitchFamily="2" charset="0"/>
                        </a:rPr>
                        <a:t>1</a:t>
                      </a:r>
                    </a:p>
                  </a:txBody>
                  <a:tcPr marL="99060" marR="99060" anchor="ctr"/>
                </a:tc>
                <a:tc>
                  <a:txBody>
                    <a:bodyPr/>
                    <a:lstStyle/>
                    <a:p>
                      <a:pPr algn="ctr"/>
                      <a:r>
                        <a:rPr lang="en-US" sz="1500">
                          <a:effectLst/>
                          <a:latin typeface="Poppins" panose="00000500000000000000" pitchFamily="2" charset="0"/>
                          <a:cs typeface="Poppins" panose="00000500000000000000" pitchFamily="2" charset="0"/>
                        </a:rPr>
                        <a:t>102</a:t>
                      </a:r>
                    </a:p>
                  </a:txBody>
                  <a:tcPr marL="99060" marR="99060" anchor="ctr"/>
                </a:tc>
                <a:tc>
                  <a:txBody>
                    <a:bodyPr/>
                    <a:lstStyle/>
                    <a:p>
                      <a:pPr algn="ctr"/>
                      <a:r>
                        <a:rPr lang="en-US" sz="1500">
                          <a:effectLst/>
                          <a:latin typeface="Poppins" panose="00000500000000000000" pitchFamily="2" charset="0"/>
                          <a:cs typeface="Poppins" panose="00000500000000000000" pitchFamily="2" charset="0"/>
                        </a:rPr>
                        <a:t>1</a:t>
                      </a:r>
                    </a:p>
                  </a:txBody>
                  <a:tcPr marL="99060" marR="99060" anchor="ctr"/>
                </a:tc>
                <a:tc>
                  <a:txBody>
                    <a:bodyPr/>
                    <a:lstStyle/>
                    <a:p>
                      <a:pPr algn="ctr"/>
                      <a:r>
                        <a:rPr lang="en-US" sz="1500">
                          <a:effectLst/>
                          <a:latin typeface="Poppins" panose="00000500000000000000" pitchFamily="2" charset="0"/>
                          <a:cs typeface="Poppins" panose="00000500000000000000" pitchFamily="2" charset="0"/>
                        </a:rPr>
                        <a:t>20.00</a:t>
                      </a:r>
                    </a:p>
                  </a:txBody>
                  <a:tcPr marL="99060" marR="99060" anchor="ctr"/>
                </a:tc>
                <a:tc>
                  <a:txBody>
                    <a:bodyPr/>
                    <a:lstStyle/>
                    <a:p>
                      <a:pPr algn="ctr"/>
                      <a:r>
                        <a:rPr lang="en-US" sz="1500">
                          <a:effectLst/>
                          <a:latin typeface="Poppins" panose="00000500000000000000" pitchFamily="2" charset="0"/>
                          <a:cs typeface="Poppins" panose="00000500000000000000" pitchFamily="2" charset="0"/>
                        </a:rPr>
                        <a:t>1002</a:t>
                      </a:r>
                    </a:p>
                  </a:txBody>
                  <a:tcPr marL="99060" marR="99060" anchor="ctr"/>
                </a:tc>
                <a:extLst>
                  <a:ext uri="{0D108BD9-81ED-4DB2-BD59-A6C34878D82A}">
                    <a16:rowId xmlns:a16="http://schemas.microsoft.com/office/drawing/2014/main" val="58046107"/>
                  </a:ext>
                </a:extLst>
              </a:tr>
              <a:tr h="478715">
                <a:tc>
                  <a:txBody>
                    <a:bodyPr/>
                    <a:lstStyle/>
                    <a:p>
                      <a:pPr algn="ctr"/>
                      <a:r>
                        <a:rPr lang="en-US" sz="1500">
                          <a:effectLst/>
                          <a:latin typeface="Poppins" panose="00000500000000000000" pitchFamily="2" charset="0"/>
                          <a:cs typeface="Poppins" panose="00000500000000000000" pitchFamily="2" charset="0"/>
                        </a:rPr>
                        <a:t>3</a:t>
                      </a:r>
                    </a:p>
                  </a:txBody>
                  <a:tcPr marL="99060" marR="99060" anchor="ctr"/>
                </a:tc>
                <a:tc>
                  <a:txBody>
                    <a:bodyPr/>
                    <a:lstStyle/>
                    <a:p>
                      <a:pPr algn="ctr"/>
                      <a:r>
                        <a:rPr lang="en-US" sz="1500">
                          <a:effectLst/>
                          <a:latin typeface="Poppins" panose="00000500000000000000" pitchFamily="2" charset="0"/>
                          <a:cs typeface="Poppins" panose="00000500000000000000" pitchFamily="2" charset="0"/>
                        </a:rPr>
                        <a:t>2024-01-01 12:15:00</a:t>
                      </a:r>
                    </a:p>
                  </a:txBody>
                  <a:tcPr marL="99060" marR="99060" anchor="ctr"/>
                </a:tc>
                <a:tc>
                  <a:txBody>
                    <a:bodyPr/>
                    <a:lstStyle/>
                    <a:p>
                      <a:pPr algn="ctr"/>
                      <a:r>
                        <a:rPr lang="en-US" sz="1500">
                          <a:effectLst/>
                          <a:latin typeface="Poppins" panose="00000500000000000000" pitchFamily="2" charset="0"/>
                          <a:cs typeface="Poppins" panose="00000500000000000000" pitchFamily="2" charset="0"/>
                        </a:rPr>
                        <a:t>2</a:t>
                      </a:r>
                    </a:p>
                  </a:txBody>
                  <a:tcPr marL="99060" marR="99060" anchor="ctr"/>
                </a:tc>
                <a:tc>
                  <a:txBody>
                    <a:bodyPr/>
                    <a:lstStyle/>
                    <a:p>
                      <a:pPr algn="ctr"/>
                      <a:r>
                        <a:rPr lang="en-US" sz="1500">
                          <a:effectLst/>
                          <a:latin typeface="Poppins" panose="00000500000000000000" pitchFamily="2" charset="0"/>
                          <a:cs typeface="Poppins" panose="00000500000000000000" pitchFamily="2" charset="0"/>
                        </a:rPr>
                        <a:t>101</a:t>
                      </a:r>
                    </a:p>
                  </a:txBody>
                  <a:tcPr marL="99060" marR="99060" anchor="ctr"/>
                </a:tc>
                <a:tc>
                  <a:txBody>
                    <a:bodyPr/>
                    <a:lstStyle/>
                    <a:p>
                      <a:pPr algn="ctr"/>
                      <a:r>
                        <a:rPr lang="en-US" sz="1500">
                          <a:effectLst/>
                          <a:latin typeface="Poppins" panose="00000500000000000000" pitchFamily="2" charset="0"/>
                          <a:cs typeface="Poppins" panose="00000500000000000000" pitchFamily="2" charset="0"/>
                        </a:rPr>
                        <a:t>3</a:t>
                      </a:r>
                    </a:p>
                  </a:txBody>
                  <a:tcPr marL="99060" marR="99060" anchor="ctr"/>
                </a:tc>
                <a:tc>
                  <a:txBody>
                    <a:bodyPr/>
                    <a:lstStyle/>
                    <a:p>
                      <a:pPr algn="ctr"/>
                      <a:r>
                        <a:rPr lang="en-US" sz="1500">
                          <a:effectLst/>
                          <a:latin typeface="Poppins" panose="00000500000000000000" pitchFamily="2" charset="0"/>
                          <a:cs typeface="Poppins" panose="00000500000000000000" pitchFamily="2" charset="0"/>
                        </a:rPr>
                        <a:t>60.00</a:t>
                      </a:r>
                    </a:p>
                  </a:txBody>
                  <a:tcPr marL="99060" marR="99060" anchor="ctr"/>
                </a:tc>
                <a:tc>
                  <a:txBody>
                    <a:bodyPr/>
                    <a:lstStyle/>
                    <a:p>
                      <a:pPr algn="ctr"/>
                      <a:r>
                        <a:rPr lang="en-US" sz="1500">
                          <a:effectLst/>
                          <a:latin typeface="Poppins" panose="00000500000000000000" pitchFamily="2" charset="0"/>
                          <a:cs typeface="Poppins" panose="00000500000000000000" pitchFamily="2" charset="0"/>
                        </a:rPr>
                        <a:t>1003</a:t>
                      </a:r>
                    </a:p>
                  </a:txBody>
                  <a:tcPr marL="99060" marR="99060" anchor="ctr"/>
                </a:tc>
                <a:extLst>
                  <a:ext uri="{0D108BD9-81ED-4DB2-BD59-A6C34878D82A}">
                    <a16:rowId xmlns:a16="http://schemas.microsoft.com/office/drawing/2014/main" val="890722719"/>
                  </a:ext>
                </a:extLst>
              </a:tr>
              <a:tr h="478715">
                <a:tc>
                  <a:txBody>
                    <a:bodyPr/>
                    <a:lstStyle/>
                    <a:p>
                      <a:pPr algn="ctr"/>
                      <a:r>
                        <a:rPr lang="en-US" sz="1500" dirty="0">
                          <a:effectLst/>
                          <a:latin typeface="Poppins" panose="00000500000000000000" pitchFamily="2" charset="0"/>
                          <a:cs typeface="Poppins" panose="00000500000000000000" pitchFamily="2" charset="0"/>
                        </a:rPr>
                        <a:t>4</a:t>
                      </a:r>
                    </a:p>
                  </a:txBody>
                  <a:tcPr marL="99060" marR="99060" anchor="ctr"/>
                </a:tc>
                <a:tc>
                  <a:txBody>
                    <a:bodyPr/>
                    <a:lstStyle/>
                    <a:p>
                      <a:pPr algn="ctr"/>
                      <a:r>
                        <a:rPr lang="en-US" sz="1500">
                          <a:effectLst/>
                          <a:latin typeface="Poppins" panose="00000500000000000000" pitchFamily="2" charset="0"/>
                          <a:cs typeface="Poppins" panose="00000500000000000000" pitchFamily="2" charset="0"/>
                        </a:rPr>
                        <a:t>2024-01-02 09:45:00</a:t>
                      </a:r>
                    </a:p>
                  </a:txBody>
                  <a:tcPr marL="99060" marR="99060" anchor="ctr"/>
                </a:tc>
                <a:tc>
                  <a:txBody>
                    <a:bodyPr/>
                    <a:lstStyle/>
                    <a:p>
                      <a:pPr algn="ctr"/>
                      <a:r>
                        <a:rPr lang="en-US" sz="1500">
                          <a:effectLst/>
                          <a:latin typeface="Poppins" panose="00000500000000000000" pitchFamily="2" charset="0"/>
                          <a:cs typeface="Poppins" panose="00000500000000000000" pitchFamily="2" charset="0"/>
                        </a:rPr>
                        <a:t>1</a:t>
                      </a:r>
                    </a:p>
                  </a:txBody>
                  <a:tcPr marL="99060" marR="99060" anchor="ctr"/>
                </a:tc>
                <a:tc>
                  <a:txBody>
                    <a:bodyPr/>
                    <a:lstStyle/>
                    <a:p>
                      <a:pPr algn="ctr"/>
                      <a:r>
                        <a:rPr lang="en-US" sz="1500">
                          <a:effectLst/>
                          <a:latin typeface="Poppins" panose="00000500000000000000" pitchFamily="2" charset="0"/>
                          <a:cs typeface="Poppins" panose="00000500000000000000" pitchFamily="2" charset="0"/>
                        </a:rPr>
                        <a:t>103</a:t>
                      </a:r>
                    </a:p>
                  </a:txBody>
                  <a:tcPr marL="99060" marR="99060" anchor="ctr"/>
                </a:tc>
                <a:tc>
                  <a:txBody>
                    <a:bodyPr/>
                    <a:lstStyle/>
                    <a:p>
                      <a:pPr algn="ctr"/>
                      <a:r>
                        <a:rPr lang="en-US" sz="1500">
                          <a:effectLst/>
                          <a:latin typeface="Poppins" panose="00000500000000000000" pitchFamily="2" charset="0"/>
                          <a:cs typeface="Poppins" panose="00000500000000000000" pitchFamily="2" charset="0"/>
                        </a:rPr>
                        <a:t>5</a:t>
                      </a:r>
                    </a:p>
                  </a:txBody>
                  <a:tcPr marL="99060" marR="99060" anchor="ctr"/>
                </a:tc>
                <a:tc>
                  <a:txBody>
                    <a:bodyPr/>
                    <a:lstStyle/>
                    <a:p>
                      <a:pPr algn="ctr"/>
                      <a:r>
                        <a:rPr lang="en-US" sz="1500">
                          <a:effectLst/>
                          <a:latin typeface="Poppins" panose="00000500000000000000" pitchFamily="2" charset="0"/>
                          <a:cs typeface="Poppins" panose="00000500000000000000" pitchFamily="2" charset="0"/>
                        </a:rPr>
                        <a:t>100.00</a:t>
                      </a:r>
                    </a:p>
                  </a:txBody>
                  <a:tcPr marL="99060" marR="99060" anchor="ctr"/>
                </a:tc>
                <a:tc>
                  <a:txBody>
                    <a:bodyPr/>
                    <a:lstStyle/>
                    <a:p>
                      <a:pPr algn="ctr"/>
                      <a:r>
                        <a:rPr lang="en-US" sz="1500">
                          <a:effectLst/>
                          <a:latin typeface="Poppins" panose="00000500000000000000" pitchFamily="2" charset="0"/>
                          <a:cs typeface="Poppins" panose="00000500000000000000" pitchFamily="2" charset="0"/>
                        </a:rPr>
                        <a:t>1001</a:t>
                      </a:r>
                    </a:p>
                  </a:txBody>
                  <a:tcPr marL="99060" marR="99060" anchor="ctr"/>
                </a:tc>
                <a:extLst>
                  <a:ext uri="{0D108BD9-81ED-4DB2-BD59-A6C34878D82A}">
                    <a16:rowId xmlns:a16="http://schemas.microsoft.com/office/drawing/2014/main" val="2285530751"/>
                  </a:ext>
                </a:extLst>
              </a:tr>
              <a:tr h="478715">
                <a:tc>
                  <a:txBody>
                    <a:bodyPr/>
                    <a:lstStyle/>
                    <a:p>
                      <a:pPr algn="ctr"/>
                      <a:r>
                        <a:rPr lang="en-US" sz="1500" dirty="0">
                          <a:effectLst/>
                          <a:latin typeface="Poppins" panose="00000500000000000000" pitchFamily="2" charset="0"/>
                          <a:cs typeface="Poppins" panose="00000500000000000000" pitchFamily="2" charset="0"/>
                        </a:rPr>
                        <a:t>5</a:t>
                      </a:r>
                    </a:p>
                  </a:txBody>
                  <a:tcPr marL="99060" marR="99060" anchor="ctr"/>
                </a:tc>
                <a:tc>
                  <a:txBody>
                    <a:bodyPr/>
                    <a:lstStyle/>
                    <a:p>
                      <a:pPr algn="ctr"/>
                      <a:r>
                        <a:rPr lang="en-US" sz="1500">
                          <a:effectLst/>
                          <a:latin typeface="Poppins" panose="00000500000000000000" pitchFamily="2" charset="0"/>
                          <a:cs typeface="Poppins" panose="00000500000000000000" pitchFamily="2" charset="0"/>
                        </a:rPr>
                        <a:t>2024-01-02 14:30:00</a:t>
                      </a:r>
                    </a:p>
                  </a:txBody>
                  <a:tcPr marL="99060" marR="99060" anchor="ctr"/>
                </a:tc>
                <a:tc>
                  <a:txBody>
                    <a:bodyPr/>
                    <a:lstStyle/>
                    <a:p>
                      <a:pPr algn="ctr"/>
                      <a:r>
                        <a:rPr lang="en-US" sz="1500">
                          <a:effectLst/>
                          <a:latin typeface="Poppins" panose="00000500000000000000" pitchFamily="2" charset="0"/>
                          <a:cs typeface="Poppins" panose="00000500000000000000" pitchFamily="2" charset="0"/>
                        </a:rPr>
                        <a:t>2</a:t>
                      </a:r>
                    </a:p>
                  </a:txBody>
                  <a:tcPr marL="99060" marR="99060" anchor="ctr"/>
                </a:tc>
                <a:tc>
                  <a:txBody>
                    <a:bodyPr/>
                    <a:lstStyle/>
                    <a:p>
                      <a:pPr algn="ctr"/>
                      <a:r>
                        <a:rPr lang="en-US" sz="1500">
                          <a:effectLst/>
                          <a:latin typeface="Poppins" panose="00000500000000000000" pitchFamily="2" charset="0"/>
                          <a:cs typeface="Poppins" panose="00000500000000000000" pitchFamily="2" charset="0"/>
                        </a:rPr>
                        <a:t>104</a:t>
                      </a:r>
                    </a:p>
                  </a:txBody>
                  <a:tcPr marL="99060" marR="99060" anchor="ctr"/>
                </a:tc>
                <a:tc>
                  <a:txBody>
                    <a:bodyPr/>
                    <a:lstStyle/>
                    <a:p>
                      <a:pPr algn="ctr"/>
                      <a:r>
                        <a:rPr lang="en-US" sz="1500">
                          <a:effectLst/>
                          <a:latin typeface="Poppins" panose="00000500000000000000" pitchFamily="2" charset="0"/>
                          <a:cs typeface="Poppins" panose="00000500000000000000" pitchFamily="2" charset="0"/>
                        </a:rPr>
                        <a:t>1</a:t>
                      </a:r>
                    </a:p>
                  </a:txBody>
                  <a:tcPr marL="99060" marR="99060" anchor="ctr"/>
                </a:tc>
                <a:tc>
                  <a:txBody>
                    <a:bodyPr/>
                    <a:lstStyle/>
                    <a:p>
                      <a:pPr algn="ctr"/>
                      <a:r>
                        <a:rPr lang="en-US" sz="1500">
                          <a:effectLst/>
                          <a:latin typeface="Poppins" panose="00000500000000000000" pitchFamily="2" charset="0"/>
                          <a:cs typeface="Poppins" panose="00000500000000000000" pitchFamily="2" charset="0"/>
                        </a:rPr>
                        <a:t>25.00</a:t>
                      </a:r>
                    </a:p>
                  </a:txBody>
                  <a:tcPr marL="99060" marR="99060" anchor="ctr"/>
                </a:tc>
                <a:tc>
                  <a:txBody>
                    <a:bodyPr/>
                    <a:lstStyle/>
                    <a:p>
                      <a:pPr algn="ctr"/>
                      <a:r>
                        <a:rPr lang="en-US" sz="1500" dirty="0">
                          <a:effectLst/>
                          <a:latin typeface="Poppins" panose="00000500000000000000" pitchFamily="2" charset="0"/>
                          <a:cs typeface="Poppins" panose="00000500000000000000" pitchFamily="2" charset="0"/>
                        </a:rPr>
                        <a:t>1004</a:t>
                      </a:r>
                    </a:p>
                  </a:txBody>
                  <a:tcPr marL="99060" marR="99060" anchor="ctr"/>
                </a:tc>
                <a:extLst>
                  <a:ext uri="{0D108BD9-81ED-4DB2-BD59-A6C34878D82A}">
                    <a16:rowId xmlns:a16="http://schemas.microsoft.com/office/drawing/2014/main" val="359987367"/>
                  </a:ext>
                </a:extLst>
              </a:tr>
            </a:tbl>
          </a:graphicData>
        </a:graphic>
      </p:graphicFrame>
      <p:graphicFrame>
        <p:nvGraphicFramePr>
          <p:cNvPr id="3" name="Table 2">
            <a:extLst>
              <a:ext uri="{FF2B5EF4-FFF2-40B4-BE49-F238E27FC236}">
                <a16:creationId xmlns:a16="http://schemas.microsoft.com/office/drawing/2014/main" id="{EAEBDD84-ACEA-B257-03B5-4EB2503D5A18}"/>
              </a:ext>
            </a:extLst>
          </p:cNvPr>
          <p:cNvGraphicFramePr>
            <a:graphicFrameLocks noGrp="1"/>
          </p:cNvGraphicFramePr>
          <p:nvPr>
            <p:extLst>
              <p:ext uri="{D42A27DB-BD31-4B8C-83A1-F6EECF244321}">
                <p14:modId xmlns:p14="http://schemas.microsoft.com/office/powerpoint/2010/main" val="3244099215"/>
              </p:ext>
            </p:extLst>
          </p:nvPr>
        </p:nvGraphicFramePr>
        <p:xfrm>
          <a:off x="1945532" y="2140089"/>
          <a:ext cx="2178996" cy="1449417"/>
        </p:xfrm>
        <a:graphic>
          <a:graphicData uri="http://schemas.openxmlformats.org/drawingml/2006/table">
            <a:tbl>
              <a:tblPr/>
              <a:tblGrid>
                <a:gridCol w="2178996">
                  <a:extLst>
                    <a:ext uri="{9D8B030D-6E8A-4147-A177-3AD203B41FA5}">
                      <a16:colId xmlns:a16="http://schemas.microsoft.com/office/drawing/2014/main" val="1280651045"/>
                    </a:ext>
                  </a:extLst>
                </a:gridCol>
              </a:tblGrid>
              <a:tr h="1449417">
                <a:tc>
                  <a:txBody>
                    <a:bodyPr/>
                    <a:lstStyle/>
                    <a:p>
                      <a:endParaRPr lang="en-US" dirty="0"/>
                    </a:p>
                  </a:txBody>
                  <a:tcPr>
                    <a:lnL w="12700" cmpd="sng">
                      <a:solidFill>
                        <a:srgbClr val="FF0000"/>
                      </a:solidFill>
                      <a:prstDash val="solid"/>
                    </a:lnL>
                    <a:lnR w="12700" cmpd="sng">
                      <a:solidFill>
                        <a:srgbClr val="FF0000"/>
                      </a:solidFill>
                      <a:prstDash val="solid"/>
                    </a:lnR>
                    <a:lnT w="12700" cmpd="sng">
                      <a:solidFill>
                        <a:srgbClr val="FF0000"/>
                      </a:solidFill>
                      <a:prstDash val="solid"/>
                    </a:lnT>
                    <a:lnB w="12700" cmpd="sng">
                      <a:solidFill>
                        <a:srgbClr val="FF0000"/>
                      </a:solidFill>
                      <a:prstDash val="solid"/>
                    </a:lnB>
                  </a:tcPr>
                </a:tc>
                <a:extLst>
                  <a:ext uri="{0D108BD9-81ED-4DB2-BD59-A6C34878D82A}">
                    <a16:rowId xmlns:a16="http://schemas.microsoft.com/office/drawing/2014/main" val="1365843860"/>
                  </a:ext>
                </a:extLst>
              </a:tr>
            </a:tbl>
          </a:graphicData>
        </a:graphic>
      </p:graphicFrame>
      <p:graphicFrame>
        <p:nvGraphicFramePr>
          <p:cNvPr id="6" name="Table 5">
            <a:extLst>
              <a:ext uri="{FF2B5EF4-FFF2-40B4-BE49-F238E27FC236}">
                <a16:creationId xmlns:a16="http://schemas.microsoft.com/office/drawing/2014/main" id="{9D8E4329-0C68-2654-0B71-73F3C2518F13}"/>
              </a:ext>
            </a:extLst>
          </p:cNvPr>
          <p:cNvGraphicFramePr>
            <a:graphicFrameLocks noGrp="1"/>
          </p:cNvGraphicFramePr>
          <p:nvPr>
            <p:extLst>
              <p:ext uri="{D42A27DB-BD31-4B8C-83A1-F6EECF244321}">
                <p14:modId xmlns:p14="http://schemas.microsoft.com/office/powerpoint/2010/main" val="3367316447"/>
              </p:ext>
            </p:extLst>
          </p:nvPr>
        </p:nvGraphicFramePr>
        <p:xfrm>
          <a:off x="1945532" y="3589506"/>
          <a:ext cx="2178996" cy="953310"/>
        </p:xfrm>
        <a:graphic>
          <a:graphicData uri="http://schemas.openxmlformats.org/drawingml/2006/table">
            <a:tbl>
              <a:tblPr/>
              <a:tblGrid>
                <a:gridCol w="2178996">
                  <a:extLst>
                    <a:ext uri="{9D8B030D-6E8A-4147-A177-3AD203B41FA5}">
                      <a16:colId xmlns:a16="http://schemas.microsoft.com/office/drawing/2014/main" val="4087898731"/>
                    </a:ext>
                  </a:extLst>
                </a:gridCol>
              </a:tblGrid>
              <a:tr h="953310">
                <a:tc>
                  <a:txBody>
                    <a:bodyPr/>
                    <a:lstStyle/>
                    <a:p>
                      <a:endParaRPr lang="en-US" dirty="0"/>
                    </a:p>
                  </a:txBody>
                  <a:tcPr>
                    <a:lnL w="12700" cmpd="sng">
                      <a:solidFill>
                        <a:srgbClr val="FFFF00"/>
                      </a:solidFill>
                      <a:prstDash val="solid"/>
                    </a:lnL>
                    <a:lnR w="12700" cmpd="sng">
                      <a:solidFill>
                        <a:srgbClr val="FFFF00"/>
                      </a:solidFill>
                      <a:prstDash val="solid"/>
                    </a:lnR>
                    <a:lnT w="12700" cmpd="sng">
                      <a:solidFill>
                        <a:srgbClr val="FFFF00"/>
                      </a:solidFill>
                      <a:prstDash val="solid"/>
                    </a:lnT>
                    <a:lnB w="12700" cmpd="sng">
                      <a:solidFill>
                        <a:srgbClr val="FFFF00"/>
                      </a:solidFill>
                      <a:prstDash val="solid"/>
                    </a:lnB>
                  </a:tcPr>
                </a:tc>
                <a:extLst>
                  <a:ext uri="{0D108BD9-81ED-4DB2-BD59-A6C34878D82A}">
                    <a16:rowId xmlns:a16="http://schemas.microsoft.com/office/drawing/2014/main" val="2587824115"/>
                  </a:ext>
                </a:extLst>
              </a:tr>
            </a:tbl>
          </a:graphicData>
        </a:graphic>
      </p:graphicFrame>
    </p:spTree>
    <p:extLst>
      <p:ext uri="{BB962C8B-B14F-4D97-AF65-F5344CB8AC3E}">
        <p14:creationId xmlns:p14="http://schemas.microsoft.com/office/powerpoint/2010/main" val="3481126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inVertic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59ADF0-3FE1-9747-0EA2-CB03CFFCCD3A}"/>
            </a:ext>
          </a:extLst>
        </p:cNvPr>
        <p:cNvGrpSpPr/>
        <p:nvPr/>
      </p:nvGrpSpPr>
      <p:grpSpPr>
        <a:xfrm>
          <a:off x="0" y="0"/>
          <a:ext cx="0" cy="0"/>
          <a:chOff x="0" y="0"/>
          <a:chExt cx="0" cy="0"/>
        </a:xfrm>
      </p:grpSpPr>
      <p:sp>
        <p:nvSpPr>
          <p:cNvPr id="7" name="Subtitle 2">
            <a:extLst>
              <a:ext uri="{FF2B5EF4-FFF2-40B4-BE49-F238E27FC236}">
                <a16:creationId xmlns:a16="http://schemas.microsoft.com/office/drawing/2014/main" id="{B764FFD8-6B03-8A40-1C31-2C69DD6659D4}"/>
              </a:ext>
            </a:extLst>
          </p:cNvPr>
          <p:cNvSpPr txBox="1">
            <a:spLocks/>
          </p:cNvSpPr>
          <p:nvPr/>
        </p:nvSpPr>
        <p:spPr>
          <a:xfrm>
            <a:off x="29184" y="1074439"/>
            <a:ext cx="11644009" cy="4460602"/>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Transaction fact tables typically contain detailed, granular data about individual transactions. This allows for in-depth analysis and reporting.</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They enable the storage of historical transaction data, which is essential for trend analysis, forecasting, and understanding customer behavior over time.</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By organizing data in a structured manner, transaction fact tables can improve query performance, especially when indexed properly. This is vital for handling large datasets efficiently.</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Users can slice and dice the data in various ways (e.g. By time, product, customer), providing flexibility in analysis and reporting.</a:t>
            </a:r>
          </a:p>
        </p:txBody>
      </p:sp>
      <p:sp>
        <p:nvSpPr>
          <p:cNvPr id="6" name="Title 1">
            <a:extLst>
              <a:ext uri="{FF2B5EF4-FFF2-40B4-BE49-F238E27FC236}">
                <a16:creationId xmlns:a16="http://schemas.microsoft.com/office/drawing/2014/main" id="{D1ACD2AD-88B4-115E-8BA0-EE9B9FFE3633}"/>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Benefits of Transactional Fact Table</a:t>
            </a:r>
          </a:p>
        </p:txBody>
      </p:sp>
      <p:cxnSp>
        <p:nvCxnSpPr>
          <p:cNvPr id="8" name="Straight Connector 7">
            <a:extLst>
              <a:ext uri="{FF2B5EF4-FFF2-40B4-BE49-F238E27FC236}">
                <a16:creationId xmlns:a16="http://schemas.microsoft.com/office/drawing/2014/main" id="{297FC63F-2C53-27DA-C6F6-C1F759228F84}"/>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9" name="Footer Placeholder 3">
            <a:extLst>
              <a:ext uri="{FF2B5EF4-FFF2-40B4-BE49-F238E27FC236}">
                <a16:creationId xmlns:a16="http://schemas.microsoft.com/office/drawing/2014/main" id="{8ACD10CC-78CA-739D-9B2F-08A65C023DC7}"/>
              </a:ext>
            </a:extLst>
          </p:cNvPr>
          <p:cNvSpPr>
            <a:spLocks noGrp="1"/>
          </p:cNvSpPr>
          <p:nvPr>
            <p:ph type="ftr" sz="quarter" idx="11"/>
          </p:nvPr>
        </p:nvSpPr>
        <p:spPr>
          <a:xfrm>
            <a:off x="685801" y="5757334"/>
            <a:ext cx="6380017" cy="498470"/>
          </a:xfrm>
        </p:spPr>
        <p:txBody>
          <a:bodyPr/>
          <a:lstStyle/>
          <a:p>
            <a:r>
              <a:rPr lang="en-US" sz="2000" b="1">
                <a:solidFill>
                  <a:schemeClr val="bg1"/>
                </a:solidFill>
                <a:latin typeface="Poppins" panose="00000500000000000000" pitchFamily="2" charset="0"/>
                <a:cs typeface="Poppins" panose="00000500000000000000" pitchFamily="2" charset="0"/>
              </a:rPr>
              <a:t>lecture 5: Design Fact and Dimension Tables</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29656160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buFont typeface="Arial" panose="020B0604020202020204" pitchFamily="34" charset="0"/>
              <a:buChar char="•"/>
            </a:pPr>
            <a:r>
              <a:rPr lang="en-US" b="0" i="0" cap="none" dirty="0">
                <a:solidFill>
                  <a:srgbClr val="262626"/>
                </a:solidFill>
                <a:effectLst/>
                <a:latin typeface="Poppins" panose="00000500000000000000" pitchFamily="2" charset="0"/>
                <a:cs typeface="Poppins" panose="00000500000000000000" pitchFamily="2" charset="0"/>
              </a:rPr>
              <a:t>This fact table captures the state of data at a specific point in time, typically containing more semi-additive and non-additive facts.</a:t>
            </a:r>
          </a:p>
          <a:p>
            <a:r>
              <a:rPr lang="en-US" b="0" i="0" cap="none" dirty="0">
                <a:solidFill>
                  <a:srgbClr val="262626"/>
                </a:solidFill>
                <a:effectLst/>
                <a:latin typeface="Poppins" panose="00000500000000000000" pitchFamily="2" charset="0"/>
                <a:cs typeface="Poppins" panose="00000500000000000000" pitchFamily="2" charset="0"/>
              </a:rPr>
              <a:t>Periodic snapshots are essential for evaluating cumulative business performance at regular intervals.</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Unlike transaction fact tables, which record a row for every event, periodic snapshots capture the status of activities at the end of defined periods, such as daily, weekly, or monthly.</a:t>
            </a:r>
          </a:p>
        </p:txBody>
      </p:sp>
      <p:sp>
        <p:nvSpPr>
          <p:cNvPr id="3" name="Title 1">
            <a:extLst>
              <a:ext uri="{FF2B5EF4-FFF2-40B4-BE49-F238E27FC236}">
                <a16:creationId xmlns:a16="http://schemas.microsoft.com/office/drawing/2014/main" id="{9B2700CC-9DD9-4BD2-4517-5DE5B220E0FA}"/>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Periodic Snapshot Fact Table</a:t>
            </a:r>
          </a:p>
        </p:txBody>
      </p:sp>
      <p:sp>
        <p:nvSpPr>
          <p:cNvPr id="7" name="Footer Placeholder 3"/>
          <p:cNvSpPr>
            <a:spLocks noGrp="1"/>
          </p:cNvSpPr>
          <p:nvPr>
            <p:ph type="ftr" sz="quarter" idx="11"/>
          </p:nvPr>
        </p:nvSpPr>
        <p:spPr>
          <a:xfrm>
            <a:off x="685801" y="5757334"/>
            <a:ext cx="6380017" cy="498470"/>
          </a:xfrm>
        </p:spPr>
        <p:txBody>
          <a:bodyPr/>
          <a:lstStyle/>
          <a:p>
            <a:r>
              <a:rPr lang="en-US" sz="2000" b="1">
                <a:solidFill>
                  <a:schemeClr val="bg1"/>
                </a:solidFill>
                <a:latin typeface="Poppins" panose="00000500000000000000" pitchFamily="2" charset="0"/>
                <a:cs typeface="Poppins" panose="00000500000000000000" pitchFamily="2" charset="0"/>
              </a:rPr>
              <a:t>lecture 5: Design Fact and Dimension Tables</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37893872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Footer Placeholder 3"/>
          <p:cNvSpPr>
            <a:spLocks noGrp="1"/>
          </p:cNvSpPr>
          <p:nvPr>
            <p:ph type="ftr" sz="quarter" idx="11"/>
          </p:nvPr>
        </p:nvSpPr>
        <p:spPr>
          <a:xfrm>
            <a:off x="685801" y="5757334"/>
            <a:ext cx="6380017" cy="498470"/>
          </a:xfrm>
        </p:spPr>
        <p:txBody>
          <a:bodyPr/>
          <a:lstStyle/>
          <a:p>
            <a:r>
              <a:rPr lang="en-US" sz="2000" b="1">
                <a:solidFill>
                  <a:schemeClr val="bg1"/>
                </a:solidFill>
                <a:latin typeface="Poppins" panose="00000500000000000000" pitchFamily="2" charset="0"/>
                <a:cs typeface="Poppins" panose="00000500000000000000" pitchFamily="2" charset="0"/>
              </a:rPr>
              <a:t>lecture 5: Design Fact and Dimension Tables</a:t>
            </a:r>
            <a:endParaRPr lang="en-US" sz="2000" b="1" dirty="0">
              <a:solidFill>
                <a:schemeClr val="bg1"/>
              </a:solidFill>
              <a:latin typeface="Poppins" panose="00000500000000000000" pitchFamily="2" charset="0"/>
              <a:cs typeface="Poppins" panose="00000500000000000000" pitchFamily="2" charset="0"/>
            </a:endParaRPr>
          </a:p>
        </p:txBody>
      </p:sp>
      <p:sp>
        <p:nvSpPr>
          <p:cNvPr id="2" name="Subtitle 2">
            <a:extLst>
              <a:ext uri="{FF2B5EF4-FFF2-40B4-BE49-F238E27FC236}">
                <a16:creationId xmlns:a16="http://schemas.microsoft.com/office/drawing/2014/main" id="{1A833952-B161-CF3E-A91A-6AD11CC41B69}"/>
              </a:ext>
            </a:extLst>
          </p:cNvPr>
          <p:cNvSpPr txBox="1">
            <a:spLocks/>
          </p:cNvSpPr>
          <p:nvPr/>
        </p:nvSpPr>
        <p:spPr>
          <a:xfrm>
            <a:off x="84309" y="92851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Characteristics</a:t>
            </a:r>
            <a:endParaRPr lang="en-US" b="0" i="0" cap="none" dirty="0">
              <a:solidFill>
                <a:srgbClr val="262626"/>
              </a:solidFill>
              <a:effectLst/>
              <a:latin typeface="Poppins" panose="00000500000000000000" pitchFamily="2" charset="0"/>
              <a:cs typeface="Poppins" panose="00000500000000000000" pitchFamily="2" charset="0"/>
            </a:endParaRPr>
          </a:p>
          <a:p>
            <a:pPr marL="742950" lvl="1" indent="-285750" algn="l">
              <a:lnSpc>
                <a:spcPct val="150000"/>
              </a:lnSpc>
              <a:buFont typeface="Arial" panose="020B0604020202020204" pitchFamily="34" charset="0"/>
              <a:buChar char="•"/>
            </a:pPr>
            <a:r>
              <a:rPr lang="en-US" sz="2000" b="0" i="0" cap="none" dirty="0">
                <a:solidFill>
                  <a:srgbClr val="262626"/>
                </a:solidFill>
                <a:effectLst/>
                <a:latin typeface="Poppins" panose="00000500000000000000" pitchFamily="2" charset="0"/>
                <a:cs typeface="Poppins" panose="00000500000000000000" pitchFamily="2" charset="0"/>
              </a:rPr>
              <a:t>Less granular than transaction fact tables.</a:t>
            </a:r>
          </a:p>
          <a:p>
            <a:pPr marL="742950" lvl="1" indent="-285750" algn="l">
              <a:lnSpc>
                <a:spcPct val="150000"/>
              </a:lnSpc>
              <a:buFont typeface="Arial" panose="020B0604020202020204" pitchFamily="34" charset="0"/>
              <a:buChar char="•"/>
            </a:pPr>
            <a:r>
              <a:rPr lang="en-US" sz="2000" b="0" i="0" cap="none" dirty="0">
                <a:solidFill>
                  <a:srgbClr val="262626"/>
                </a:solidFill>
                <a:effectLst/>
                <a:latin typeface="Poppins" panose="00000500000000000000" pitchFamily="2" charset="0"/>
                <a:cs typeface="Poppins" panose="00000500000000000000" pitchFamily="2" charset="0"/>
              </a:rPr>
              <a:t>Useful for tracking changes over time.</a:t>
            </a:r>
          </a:p>
          <a:p>
            <a:pPr marL="742950" lvl="1" indent="-285750" algn="l">
              <a:lnSpc>
                <a:spcPct val="150000"/>
              </a:lnSpc>
              <a:buFont typeface="Arial" panose="020B0604020202020204" pitchFamily="34" charset="0"/>
              <a:buChar char="•"/>
            </a:pPr>
            <a:r>
              <a:rPr lang="en-US" sz="2000" b="0" i="0" cap="none" dirty="0">
                <a:solidFill>
                  <a:srgbClr val="262626"/>
                </a:solidFill>
                <a:effectLst/>
                <a:latin typeface="Poppins" panose="00000500000000000000" pitchFamily="2" charset="0"/>
                <a:cs typeface="Poppins" panose="00000500000000000000" pitchFamily="2" charset="0"/>
              </a:rPr>
              <a:t>Summarizes data over a defined period.</a:t>
            </a:r>
            <a:endParaRPr lang="en-US" sz="2000" cap="none" dirty="0">
              <a:solidFill>
                <a:srgbClr val="262626"/>
              </a:solidFill>
              <a:latin typeface="Poppins" panose="00000500000000000000" pitchFamily="2" charset="0"/>
              <a:cs typeface="Poppins" panose="00000500000000000000" pitchFamily="2" charset="0"/>
            </a:endParaRPr>
          </a:p>
          <a:p>
            <a:pPr marL="457200" lvl="1" indent="0" algn="l">
              <a:lnSpc>
                <a:spcPct val="150000"/>
              </a:lnSpc>
              <a:buNone/>
            </a:pPr>
            <a:r>
              <a:rPr lang="en-US" sz="2000" b="1" i="0" cap="none" dirty="0">
                <a:solidFill>
                  <a:srgbClr val="262626"/>
                </a:solidFill>
                <a:effectLst/>
                <a:latin typeface="Poppins" panose="00000500000000000000" pitchFamily="2" charset="0"/>
                <a:cs typeface="Poppins" panose="00000500000000000000" pitchFamily="2" charset="0"/>
              </a:rPr>
              <a:t>Example</a:t>
            </a:r>
            <a:r>
              <a:rPr lang="en-US" sz="2000" b="0" i="0" cap="none" dirty="0">
                <a:solidFill>
                  <a:srgbClr val="262626"/>
                </a:solidFill>
                <a:effectLst/>
                <a:latin typeface="Poppins" panose="00000500000000000000" pitchFamily="2" charset="0"/>
                <a:cs typeface="Poppins" panose="00000500000000000000" pitchFamily="2" charset="0"/>
              </a:rPr>
              <a:t> a monthly sales summary that records total sales and inventory levels at the end of each month.</a:t>
            </a:r>
          </a:p>
          <a:p>
            <a:pPr marL="742950" lvl="1" indent="-285750" algn="l">
              <a:lnSpc>
                <a:spcPct val="150000"/>
              </a:lnSpc>
              <a:buFont typeface="Arial" panose="020B0604020202020204" pitchFamily="34" charset="0"/>
              <a:buChar char="•"/>
            </a:pPr>
            <a:endParaRPr lang="en-US" sz="2000" b="0" i="0" cap="none" dirty="0">
              <a:solidFill>
                <a:srgbClr val="262626"/>
              </a:solidFill>
              <a:effectLst/>
              <a:latin typeface="Poppins" panose="00000500000000000000" pitchFamily="2" charset="0"/>
              <a:cs typeface="Poppins" panose="00000500000000000000" pitchFamily="2" charset="0"/>
            </a:endParaRPr>
          </a:p>
        </p:txBody>
      </p:sp>
      <p:sp>
        <p:nvSpPr>
          <p:cNvPr id="5" name="Title 1">
            <a:extLst>
              <a:ext uri="{FF2B5EF4-FFF2-40B4-BE49-F238E27FC236}">
                <a16:creationId xmlns:a16="http://schemas.microsoft.com/office/drawing/2014/main" id="{3AB1D417-2D54-6FDE-1A47-760DDBEB1DF3}"/>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Periodic Snapshot Fact Table</a:t>
            </a:r>
          </a:p>
        </p:txBody>
      </p:sp>
    </p:spTree>
    <p:extLst>
      <p:ext uri="{BB962C8B-B14F-4D97-AF65-F5344CB8AC3E}">
        <p14:creationId xmlns:p14="http://schemas.microsoft.com/office/powerpoint/2010/main" val="327390041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C6CEF9-25EE-D4AE-AE6E-29211092C808}"/>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754B21B3-5AED-614B-6853-69310FD29D37}"/>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Footer Placeholder 3">
            <a:extLst>
              <a:ext uri="{FF2B5EF4-FFF2-40B4-BE49-F238E27FC236}">
                <a16:creationId xmlns:a16="http://schemas.microsoft.com/office/drawing/2014/main" id="{D3A95A5E-03AC-C44B-CDEB-90CBD1E3E050}"/>
              </a:ext>
            </a:extLst>
          </p:cNvPr>
          <p:cNvSpPr>
            <a:spLocks noGrp="1"/>
          </p:cNvSpPr>
          <p:nvPr>
            <p:ph type="ftr" sz="quarter" idx="11"/>
          </p:nvPr>
        </p:nvSpPr>
        <p:spPr>
          <a:xfrm>
            <a:off x="685801" y="5757334"/>
            <a:ext cx="6380017" cy="498470"/>
          </a:xfrm>
        </p:spPr>
        <p:txBody>
          <a:bodyPr/>
          <a:lstStyle/>
          <a:p>
            <a:r>
              <a:rPr lang="en-US" sz="2000" b="1">
                <a:solidFill>
                  <a:schemeClr val="bg1"/>
                </a:solidFill>
                <a:latin typeface="Poppins" panose="00000500000000000000" pitchFamily="2" charset="0"/>
                <a:cs typeface="Poppins" panose="00000500000000000000" pitchFamily="2" charset="0"/>
              </a:rPr>
              <a:t>lecture 5: Design Fact and Dimension Tables</a:t>
            </a:r>
            <a:endParaRPr lang="en-US" sz="2000" b="1" dirty="0">
              <a:solidFill>
                <a:schemeClr val="bg1"/>
              </a:solidFill>
              <a:latin typeface="Poppins" panose="00000500000000000000" pitchFamily="2" charset="0"/>
              <a:cs typeface="Poppins" panose="00000500000000000000" pitchFamily="2" charset="0"/>
            </a:endParaRPr>
          </a:p>
        </p:txBody>
      </p:sp>
      <p:sp>
        <p:nvSpPr>
          <p:cNvPr id="5" name="Title 1">
            <a:extLst>
              <a:ext uri="{FF2B5EF4-FFF2-40B4-BE49-F238E27FC236}">
                <a16:creationId xmlns:a16="http://schemas.microsoft.com/office/drawing/2014/main" id="{59AEA350-7525-CCDC-57BC-C0F1D114CDAF}"/>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Periodic Snapshot Fact Table</a:t>
            </a:r>
          </a:p>
        </p:txBody>
      </p:sp>
      <p:graphicFrame>
        <p:nvGraphicFramePr>
          <p:cNvPr id="3" name="Table 2">
            <a:extLst>
              <a:ext uri="{FF2B5EF4-FFF2-40B4-BE49-F238E27FC236}">
                <a16:creationId xmlns:a16="http://schemas.microsoft.com/office/drawing/2014/main" id="{D6F323BB-C678-20E8-0BE8-8D5B569059D2}"/>
              </a:ext>
            </a:extLst>
          </p:cNvPr>
          <p:cNvGraphicFramePr>
            <a:graphicFrameLocks noGrp="1"/>
          </p:cNvGraphicFramePr>
          <p:nvPr>
            <p:extLst>
              <p:ext uri="{D42A27DB-BD31-4B8C-83A1-F6EECF244321}">
                <p14:modId xmlns:p14="http://schemas.microsoft.com/office/powerpoint/2010/main" val="2999503107"/>
              </p:ext>
            </p:extLst>
          </p:nvPr>
        </p:nvGraphicFramePr>
        <p:xfrm>
          <a:off x="155642" y="1381329"/>
          <a:ext cx="11322996" cy="4163432"/>
        </p:xfrm>
        <a:graphic>
          <a:graphicData uri="http://schemas.openxmlformats.org/drawingml/2006/table">
            <a:tbl>
              <a:tblPr firstRow="1" bandRow="1">
                <a:tableStyleId>{5C22544A-7EE6-4342-B048-85BDC9FD1C3A}</a:tableStyleId>
              </a:tblPr>
              <a:tblGrid>
                <a:gridCol w="2279069">
                  <a:extLst>
                    <a:ext uri="{9D8B030D-6E8A-4147-A177-3AD203B41FA5}">
                      <a16:colId xmlns:a16="http://schemas.microsoft.com/office/drawing/2014/main" val="3121841479"/>
                    </a:ext>
                  </a:extLst>
                </a:gridCol>
                <a:gridCol w="1386736">
                  <a:extLst>
                    <a:ext uri="{9D8B030D-6E8A-4147-A177-3AD203B41FA5}">
                      <a16:colId xmlns:a16="http://schemas.microsoft.com/office/drawing/2014/main" val="3719801334"/>
                    </a:ext>
                  </a:extLst>
                </a:gridCol>
                <a:gridCol w="2054059">
                  <a:extLst>
                    <a:ext uri="{9D8B030D-6E8A-4147-A177-3AD203B41FA5}">
                      <a16:colId xmlns:a16="http://schemas.microsoft.com/office/drawing/2014/main" val="4162794122"/>
                    </a:ext>
                  </a:extLst>
                </a:gridCol>
                <a:gridCol w="2762656">
                  <a:extLst>
                    <a:ext uri="{9D8B030D-6E8A-4147-A177-3AD203B41FA5}">
                      <a16:colId xmlns:a16="http://schemas.microsoft.com/office/drawing/2014/main" val="3042911569"/>
                    </a:ext>
                  </a:extLst>
                </a:gridCol>
                <a:gridCol w="2840476">
                  <a:extLst>
                    <a:ext uri="{9D8B030D-6E8A-4147-A177-3AD203B41FA5}">
                      <a16:colId xmlns:a16="http://schemas.microsoft.com/office/drawing/2014/main" val="620871831"/>
                    </a:ext>
                  </a:extLst>
                </a:gridCol>
              </a:tblGrid>
              <a:tr h="594776">
                <a:tc>
                  <a:txBody>
                    <a:bodyPr/>
                    <a:lstStyle/>
                    <a:p>
                      <a:pPr algn="ctr"/>
                      <a:r>
                        <a:rPr lang="en-US" sz="2000">
                          <a:effectLst/>
                          <a:latin typeface="Poppins" panose="00000500000000000000" pitchFamily="2" charset="0"/>
                          <a:cs typeface="Poppins" panose="00000500000000000000" pitchFamily="2" charset="0"/>
                        </a:rPr>
                        <a:t>Snapshot_Date</a:t>
                      </a:r>
                    </a:p>
                  </a:txBody>
                  <a:tcPr marL="99060" marR="99060" anchor="ctr"/>
                </a:tc>
                <a:tc>
                  <a:txBody>
                    <a:bodyPr/>
                    <a:lstStyle/>
                    <a:p>
                      <a:pPr algn="ctr"/>
                      <a:r>
                        <a:rPr lang="en-US" sz="2000">
                          <a:effectLst/>
                          <a:latin typeface="Poppins" panose="00000500000000000000" pitchFamily="2" charset="0"/>
                          <a:cs typeface="Poppins" panose="00000500000000000000" pitchFamily="2" charset="0"/>
                        </a:rPr>
                        <a:t>Store_ID</a:t>
                      </a:r>
                    </a:p>
                  </a:txBody>
                  <a:tcPr marL="99060" marR="99060" anchor="ctr"/>
                </a:tc>
                <a:tc>
                  <a:txBody>
                    <a:bodyPr/>
                    <a:lstStyle/>
                    <a:p>
                      <a:pPr algn="ctr"/>
                      <a:r>
                        <a:rPr lang="en-US" sz="2000">
                          <a:effectLst/>
                          <a:latin typeface="Poppins" panose="00000500000000000000" pitchFamily="2" charset="0"/>
                          <a:cs typeface="Poppins" panose="00000500000000000000" pitchFamily="2" charset="0"/>
                        </a:rPr>
                        <a:t>Total_Sales</a:t>
                      </a:r>
                    </a:p>
                  </a:txBody>
                  <a:tcPr marL="99060" marR="99060" anchor="ctr"/>
                </a:tc>
                <a:tc>
                  <a:txBody>
                    <a:bodyPr/>
                    <a:lstStyle/>
                    <a:p>
                      <a:pPr algn="ctr"/>
                      <a:r>
                        <a:rPr lang="en-US" sz="2000" dirty="0" err="1">
                          <a:effectLst/>
                          <a:latin typeface="Poppins" panose="00000500000000000000" pitchFamily="2" charset="0"/>
                          <a:cs typeface="Poppins" panose="00000500000000000000" pitchFamily="2" charset="0"/>
                        </a:rPr>
                        <a:t>Quantity_Sold</a:t>
                      </a:r>
                      <a:endParaRPr lang="en-US" sz="2000" dirty="0">
                        <a:effectLst/>
                        <a:latin typeface="Poppins" panose="00000500000000000000" pitchFamily="2" charset="0"/>
                        <a:cs typeface="Poppins" panose="00000500000000000000" pitchFamily="2" charset="0"/>
                      </a:endParaRPr>
                    </a:p>
                  </a:txBody>
                  <a:tcPr marL="99060" marR="99060" anchor="ctr"/>
                </a:tc>
                <a:tc>
                  <a:txBody>
                    <a:bodyPr/>
                    <a:lstStyle/>
                    <a:p>
                      <a:pPr algn="ctr"/>
                      <a:r>
                        <a:rPr lang="en-US" sz="2000">
                          <a:effectLst/>
                          <a:latin typeface="Poppins" panose="00000500000000000000" pitchFamily="2" charset="0"/>
                          <a:cs typeface="Poppins" panose="00000500000000000000" pitchFamily="2" charset="0"/>
                        </a:rPr>
                        <a:t>Total_Customers</a:t>
                      </a:r>
                    </a:p>
                  </a:txBody>
                  <a:tcPr marL="99060" marR="99060" anchor="ctr"/>
                </a:tc>
                <a:extLst>
                  <a:ext uri="{0D108BD9-81ED-4DB2-BD59-A6C34878D82A}">
                    <a16:rowId xmlns:a16="http://schemas.microsoft.com/office/drawing/2014/main" val="1662635859"/>
                  </a:ext>
                </a:extLst>
              </a:tr>
              <a:tr h="594776">
                <a:tc>
                  <a:txBody>
                    <a:bodyPr/>
                    <a:lstStyle/>
                    <a:p>
                      <a:pPr algn="ctr"/>
                      <a:r>
                        <a:rPr lang="en-US" sz="2000">
                          <a:effectLst/>
                          <a:latin typeface="Poppins" panose="00000500000000000000" pitchFamily="2" charset="0"/>
                          <a:cs typeface="Poppins" panose="00000500000000000000" pitchFamily="2" charset="0"/>
                        </a:rPr>
                        <a:t>2024-01-31</a:t>
                      </a:r>
                    </a:p>
                  </a:txBody>
                  <a:tcPr marL="99060" marR="99060" anchor="ctr"/>
                </a:tc>
                <a:tc>
                  <a:txBody>
                    <a:bodyPr/>
                    <a:lstStyle/>
                    <a:p>
                      <a:pPr algn="ctr"/>
                      <a:r>
                        <a:rPr lang="en-US" sz="2000">
                          <a:effectLst/>
                          <a:latin typeface="Poppins" panose="00000500000000000000" pitchFamily="2" charset="0"/>
                          <a:cs typeface="Poppins" panose="00000500000000000000" pitchFamily="2" charset="0"/>
                        </a:rPr>
                        <a:t>1</a:t>
                      </a:r>
                    </a:p>
                  </a:txBody>
                  <a:tcPr marL="99060" marR="99060" anchor="ctr"/>
                </a:tc>
                <a:tc>
                  <a:txBody>
                    <a:bodyPr/>
                    <a:lstStyle/>
                    <a:p>
                      <a:pPr algn="ctr"/>
                      <a:r>
                        <a:rPr lang="en-US" sz="2000" dirty="0">
                          <a:effectLst/>
                          <a:latin typeface="Poppins" panose="00000500000000000000" pitchFamily="2" charset="0"/>
                          <a:cs typeface="Poppins" panose="00000500000000000000" pitchFamily="2" charset="0"/>
                        </a:rPr>
                        <a:t>15,000/=</a:t>
                      </a:r>
                    </a:p>
                  </a:txBody>
                  <a:tcPr marL="99060" marR="99060" anchor="ctr"/>
                </a:tc>
                <a:tc>
                  <a:txBody>
                    <a:bodyPr/>
                    <a:lstStyle/>
                    <a:p>
                      <a:pPr algn="ctr"/>
                      <a:r>
                        <a:rPr lang="en-US" sz="2000" dirty="0">
                          <a:effectLst/>
                          <a:latin typeface="Poppins" panose="00000500000000000000" pitchFamily="2" charset="0"/>
                          <a:cs typeface="Poppins" panose="00000500000000000000" pitchFamily="2" charset="0"/>
                        </a:rPr>
                        <a:t>300</a:t>
                      </a:r>
                    </a:p>
                  </a:txBody>
                  <a:tcPr marL="99060" marR="99060" anchor="ctr"/>
                </a:tc>
                <a:tc>
                  <a:txBody>
                    <a:bodyPr/>
                    <a:lstStyle/>
                    <a:p>
                      <a:pPr algn="ctr"/>
                      <a:r>
                        <a:rPr lang="en-US" sz="2000">
                          <a:effectLst/>
                          <a:latin typeface="Poppins" panose="00000500000000000000" pitchFamily="2" charset="0"/>
                          <a:cs typeface="Poppins" panose="00000500000000000000" pitchFamily="2" charset="0"/>
                        </a:rPr>
                        <a:t>250</a:t>
                      </a:r>
                    </a:p>
                  </a:txBody>
                  <a:tcPr marL="99060" marR="99060" anchor="ctr"/>
                </a:tc>
                <a:extLst>
                  <a:ext uri="{0D108BD9-81ED-4DB2-BD59-A6C34878D82A}">
                    <a16:rowId xmlns:a16="http://schemas.microsoft.com/office/drawing/2014/main" val="1889594397"/>
                  </a:ext>
                </a:extLst>
              </a:tr>
              <a:tr h="594776">
                <a:tc>
                  <a:txBody>
                    <a:bodyPr/>
                    <a:lstStyle/>
                    <a:p>
                      <a:pPr algn="ctr"/>
                      <a:r>
                        <a:rPr lang="en-US" sz="2000">
                          <a:effectLst/>
                          <a:latin typeface="Poppins" panose="00000500000000000000" pitchFamily="2" charset="0"/>
                          <a:cs typeface="Poppins" panose="00000500000000000000" pitchFamily="2" charset="0"/>
                        </a:rPr>
                        <a:t>2024-01-31</a:t>
                      </a:r>
                    </a:p>
                  </a:txBody>
                  <a:tcPr marL="99060" marR="99060" anchor="ctr"/>
                </a:tc>
                <a:tc>
                  <a:txBody>
                    <a:bodyPr/>
                    <a:lstStyle/>
                    <a:p>
                      <a:pPr algn="ctr"/>
                      <a:r>
                        <a:rPr lang="en-US" sz="2000" dirty="0">
                          <a:effectLst/>
                          <a:latin typeface="Poppins" panose="00000500000000000000" pitchFamily="2" charset="0"/>
                          <a:cs typeface="Poppins" panose="00000500000000000000" pitchFamily="2" charset="0"/>
                        </a:rPr>
                        <a:t>2</a:t>
                      </a:r>
                    </a:p>
                  </a:txBody>
                  <a:tcPr marL="99060" marR="99060" anchor="ctr"/>
                </a:tc>
                <a:tc>
                  <a:txBody>
                    <a:bodyPr/>
                    <a:lstStyle/>
                    <a:p>
                      <a:pPr algn="ctr"/>
                      <a:r>
                        <a:rPr lang="en-US" sz="2000" dirty="0">
                          <a:effectLst/>
                          <a:latin typeface="Poppins" panose="00000500000000000000" pitchFamily="2" charset="0"/>
                          <a:cs typeface="Poppins" panose="00000500000000000000" pitchFamily="2" charset="0"/>
                        </a:rPr>
                        <a:t>18,000/=</a:t>
                      </a:r>
                    </a:p>
                  </a:txBody>
                  <a:tcPr marL="99060" marR="99060" anchor="ctr"/>
                </a:tc>
                <a:tc>
                  <a:txBody>
                    <a:bodyPr/>
                    <a:lstStyle/>
                    <a:p>
                      <a:pPr algn="ctr"/>
                      <a:r>
                        <a:rPr lang="en-US" sz="2000">
                          <a:effectLst/>
                          <a:latin typeface="Poppins" panose="00000500000000000000" pitchFamily="2" charset="0"/>
                          <a:cs typeface="Poppins" panose="00000500000000000000" pitchFamily="2" charset="0"/>
                        </a:rPr>
                        <a:t>350</a:t>
                      </a:r>
                    </a:p>
                  </a:txBody>
                  <a:tcPr marL="99060" marR="99060" anchor="ctr"/>
                </a:tc>
                <a:tc>
                  <a:txBody>
                    <a:bodyPr/>
                    <a:lstStyle/>
                    <a:p>
                      <a:pPr algn="ctr"/>
                      <a:r>
                        <a:rPr lang="en-US" sz="2000">
                          <a:effectLst/>
                          <a:latin typeface="Poppins" panose="00000500000000000000" pitchFamily="2" charset="0"/>
                          <a:cs typeface="Poppins" panose="00000500000000000000" pitchFamily="2" charset="0"/>
                        </a:rPr>
                        <a:t>280</a:t>
                      </a:r>
                    </a:p>
                  </a:txBody>
                  <a:tcPr marL="99060" marR="99060" anchor="ctr"/>
                </a:tc>
                <a:extLst>
                  <a:ext uri="{0D108BD9-81ED-4DB2-BD59-A6C34878D82A}">
                    <a16:rowId xmlns:a16="http://schemas.microsoft.com/office/drawing/2014/main" val="2533037576"/>
                  </a:ext>
                </a:extLst>
              </a:tr>
              <a:tr h="594776">
                <a:tc>
                  <a:txBody>
                    <a:bodyPr/>
                    <a:lstStyle/>
                    <a:p>
                      <a:pPr algn="ctr"/>
                      <a:r>
                        <a:rPr lang="en-US" sz="2000">
                          <a:effectLst/>
                          <a:latin typeface="Poppins" panose="00000500000000000000" pitchFamily="2" charset="0"/>
                          <a:cs typeface="Poppins" panose="00000500000000000000" pitchFamily="2" charset="0"/>
                        </a:rPr>
                        <a:t>2024-02-29</a:t>
                      </a:r>
                    </a:p>
                  </a:txBody>
                  <a:tcPr marL="99060" marR="99060" anchor="ctr"/>
                </a:tc>
                <a:tc>
                  <a:txBody>
                    <a:bodyPr/>
                    <a:lstStyle/>
                    <a:p>
                      <a:pPr algn="ctr"/>
                      <a:r>
                        <a:rPr lang="en-US" sz="2000">
                          <a:effectLst/>
                          <a:latin typeface="Poppins" panose="00000500000000000000" pitchFamily="2" charset="0"/>
                          <a:cs typeface="Poppins" panose="00000500000000000000" pitchFamily="2" charset="0"/>
                        </a:rPr>
                        <a:t>1</a:t>
                      </a:r>
                    </a:p>
                  </a:txBody>
                  <a:tcPr marL="99060" marR="99060" anchor="ctr"/>
                </a:tc>
                <a:tc>
                  <a:txBody>
                    <a:bodyPr/>
                    <a:lstStyle/>
                    <a:p>
                      <a:pPr algn="ctr"/>
                      <a:r>
                        <a:rPr lang="en-US" sz="2000" dirty="0">
                          <a:effectLst/>
                          <a:latin typeface="Poppins" panose="00000500000000000000" pitchFamily="2" charset="0"/>
                          <a:cs typeface="Poppins" panose="00000500000000000000" pitchFamily="2" charset="0"/>
                        </a:rPr>
                        <a:t>16,000/=</a:t>
                      </a:r>
                    </a:p>
                  </a:txBody>
                  <a:tcPr marL="99060" marR="99060" anchor="ctr"/>
                </a:tc>
                <a:tc>
                  <a:txBody>
                    <a:bodyPr/>
                    <a:lstStyle/>
                    <a:p>
                      <a:pPr algn="ctr"/>
                      <a:r>
                        <a:rPr lang="en-US" sz="2000">
                          <a:effectLst/>
                          <a:latin typeface="Poppins" panose="00000500000000000000" pitchFamily="2" charset="0"/>
                          <a:cs typeface="Poppins" panose="00000500000000000000" pitchFamily="2" charset="0"/>
                        </a:rPr>
                        <a:t>320</a:t>
                      </a:r>
                    </a:p>
                  </a:txBody>
                  <a:tcPr marL="99060" marR="99060" anchor="ctr"/>
                </a:tc>
                <a:tc>
                  <a:txBody>
                    <a:bodyPr/>
                    <a:lstStyle/>
                    <a:p>
                      <a:pPr algn="ctr"/>
                      <a:r>
                        <a:rPr lang="en-US" sz="2000">
                          <a:effectLst/>
                          <a:latin typeface="Poppins" panose="00000500000000000000" pitchFamily="2" charset="0"/>
                          <a:cs typeface="Poppins" panose="00000500000000000000" pitchFamily="2" charset="0"/>
                        </a:rPr>
                        <a:t>260</a:t>
                      </a:r>
                    </a:p>
                  </a:txBody>
                  <a:tcPr marL="99060" marR="99060" anchor="ctr"/>
                </a:tc>
                <a:extLst>
                  <a:ext uri="{0D108BD9-81ED-4DB2-BD59-A6C34878D82A}">
                    <a16:rowId xmlns:a16="http://schemas.microsoft.com/office/drawing/2014/main" val="2801753009"/>
                  </a:ext>
                </a:extLst>
              </a:tr>
              <a:tr h="594776">
                <a:tc>
                  <a:txBody>
                    <a:bodyPr/>
                    <a:lstStyle/>
                    <a:p>
                      <a:pPr algn="ctr"/>
                      <a:r>
                        <a:rPr lang="en-US" sz="2000">
                          <a:effectLst/>
                          <a:latin typeface="Poppins" panose="00000500000000000000" pitchFamily="2" charset="0"/>
                          <a:cs typeface="Poppins" panose="00000500000000000000" pitchFamily="2" charset="0"/>
                        </a:rPr>
                        <a:t>2024-02-29</a:t>
                      </a:r>
                    </a:p>
                  </a:txBody>
                  <a:tcPr marL="99060" marR="99060" anchor="ctr"/>
                </a:tc>
                <a:tc>
                  <a:txBody>
                    <a:bodyPr/>
                    <a:lstStyle/>
                    <a:p>
                      <a:pPr algn="ctr"/>
                      <a:r>
                        <a:rPr lang="en-US" sz="2000" dirty="0">
                          <a:effectLst/>
                          <a:latin typeface="Poppins" panose="00000500000000000000" pitchFamily="2" charset="0"/>
                          <a:cs typeface="Poppins" panose="00000500000000000000" pitchFamily="2" charset="0"/>
                        </a:rPr>
                        <a:t>2</a:t>
                      </a:r>
                    </a:p>
                  </a:txBody>
                  <a:tcPr marL="99060" marR="99060" anchor="ctr"/>
                </a:tc>
                <a:tc>
                  <a:txBody>
                    <a:bodyPr/>
                    <a:lstStyle/>
                    <a:p>
                      <a:pPr algn="ctr"/>
                      <a:r>
                        <a:rPr lang="en-US" sz="2000" dirty="0">
                          <a:effectLst/>
                          <a:latin typeface="Poppins" panose="00000500000000000000" pitchFamily="2" charset="0"/>
                          <a:cs typeface="Poppins" panose="00000500000000000000" pitchFamily="2" charset="0"/>
                        </a:rPr>
                        <a:t>19,000/=</a:t>
                      </a:r>
                    </a:p>
                  </a:txBody>
                  <a:tcPr marL="99060" marR="99060" anchor="ctr"/>
                </a:tc>
                <a:tc>
                  <a:txBody>
                    <a:bodyPr/>
                    <a:lstStyle/>
                    <a:p>
                      <a:pPr algn="ctr"/>
                      <a:r>
                        <a:rPr lang="en-US" sz="2000" dirty="0">
                          <a:effectLst/>
                          <a:latin typeface="Poppins" panose="00000500000000000000" pitchFamily="2" charset="0"/>
                          <a:cs typeface="Poppins" panose="00000500000000000000" pitchFamily="2" charset="0"/>
                        </a:rPr>
                        <a:t>370</a:t>
                      </a:r>
                    </a:p>
                  </a:txBody>
                  <a:tcPr marL="99060" marR="99060" anchor="ctr"/>
                </a:tc>
                <a:tc>
                  <a:txBody>
                    <a:bodyPr/>
                    <a:lstStyle/>
                    <a:p>
                      <a:pPr algn="ctr"/>
                      <a:r>
                        <a:rPr lang="en-US" sz="2000" dirty="0">
                          <a:effectLst/>
                          <a:latin typeface="Poppins" panose="00000500000000000000" pitchFamily="2" charset="0"/>
                          <a:cs typeface="Poppins" panose="00000500000000000000" pitchFamily="2" charset="0"/>
                        </a:rPr>
                        <a:t>290</a:t>
                      </a:r>
                    </a:p>
                  </a:txBody>
                  <a:tcPr marL="99060" marR="99060" anchor="ctr"/>
                </a:tc>
                <a:extLst>
                  <a:ext uri="{0D108BD9-81ED-4DB2-BD59-A6C34878D82A}">
                    <a16:rowId xmlns:a16="http://schemas.microsoft.com/office/drawing/2014/main" val="3641746661"/>
                  </a:ext>
                </a:extLst>
              </a:tr>
              <a:tr h="594776">
                <a:tc>
                  <a:txBody>
                    <a:bodyPr/>
                    <a:lstStyle/>
                    <a:p>
                      <a:pPr algn="ctr"/>
                      <a:r>
                        <a:rPr lang="en-US" sz="2000">
                          <a:effectLst/>
                          <a:latin typeface="Poppins" panose="00000500000000000000" pitchFamily="2" charset="0"/>
                          <a:cs typeface="Poppins" panose="00000500000000000000" pitchFamily="2" charset="0"/>
                        </a:rPr>
                        <a:t>2024-03-31</a:t>
                      </a:r>
                    </a:p>
                  </a:txBody>
                  <a:tcPr marL="99060" marR="99060" anchor="ctr"/>
                </a:tc>
                <a:tc>
                  <a:txBody>
                    <a:bodyPr/>
                    <a:lstStyle/>
                    <a:p>
                      <a:pPr algn="ctr"/>
                      <a:r>
                        <a:rPr lang="en-US" sz="2000">
                          <a:effectLst/>
                          <a:latin typeface="Poppins" panose="00000500000000000000" pitchFamily="2" charset="0"/>
                          <a:cs typeface="Poppins" panose="00000500000000000000" pitchFamily="2" charset="0"/>
                        </a:rPr>
                        <a:t>1</a:t>
                      </a:r>
                    </a:p>
                  </a:txBody>
                  <a:tcPr marL="99060" marR="99060" anchor="ctr"/>
                </a:tc>
                <a:tc>
                  <a:txBody>
                    <a:bodyPr/>
                    <a:lstStyle/>
                    <a:p>
                      <a:pPr algn="ctr"/>
                      <a:r>
                        <a:rPr lang="en-US" sz="2000" dirty="0">
                          <a:effectLst/>
                          <a:latin typeface="Poppins" panose="00000500000000000000" pitchFamily="2" charset="0"/>
                          <a:cs typeface="Poppins" panose="00000500000000000000" pitchFamily="2" charset="0"/>
                        </a:rPr>
                        <a:t>17,000/=</a:t>
                      </a:r>
                    </a:p>
                  </a:txBody>
                  <a:tcPr marL="99060" marR="99060" anchor="ctr"/>
                </a:tc>
                <a:tc>
                  <a:txBody>
                    <a:bodyPr/>
                    <a:lstStyle/>
                    <a:p>
                      <a:pPr algn="ctr"/>
                      <a:r>
                        <a:rPr lang="en-US" sz="2000">
                          <a:effectLst/>
                          <a:latin typeface="Poppins" panose="00000500000000000000" pitchFamily="2" charset="0"/>
                          <a:cs typeface="Poppins" panose="00000500000000000000" pitchFamily="2" charset="0"/>
                        </a:rPr>
                        <a:t>340</a:t>
                      </a:r>
                    </a:p>
                  </a:txBody>
                  <a:tcPr marL="99060" marR="99060" anchor="ctr"/>
                </a:tc>
                <a:tc>
                  <a:txBody>
                    <a:bodyPr/>
                    <a:lstStyle/>
                    <a:p>
                      <a:pPr algn="ctr"/>
                      <a:r>
                        <a:rPr lang="en-US" sz="2000">
                          <a:effectLst/>
                          <a:latin typeface="Poppins" panose="00000500000000000000" pitchFamily="2" charset="0"/>
                          <a:cs typeface="Poppins" panose="00000500000000000000" pitchFamily="2" charset="0"/>
                        </a:rPr>
                        <a:t>270</a:t>
                      </a:r>
                    </a:p>
                  </a:txBody>
                  <a:tcPr marL="99060" marR="99060" anchor="ctr"/>
                </a:tc>
                <a:extLst>
                  <a:ext uri="{0D108BD9-81ED-4DB2-BD59-A6C34878D82A}">
                    <a16:rowId xmlns:a16="http://schemas.microsoft.com/office/drawing/2014/main" val="661032146"/>
                  </a:ext>
                </a:extLst>
              </a:tr>
              <a:tr h="594776">
                <a:tc>
                  <a:txBody>
                    <a:bodyPr/>
                    <a:lstStyle/>
                    <a:p>
                      <a:pPr algn="ctr"/>
                      <a:r>
                        <a:rPr lang="en-US" sz="2000">
                          <a:effectLst/>
                          <a:latin typeface="Poppins" panose="00000500000000000000" pitchFamily="2" charset="0"/>
                          <a:cs typeface="Poppins" panose="00000500000000000000" pitchFamily="2" charset="0"/>
                        </a:rPr>
                        <a:t>2024-03-31</a:t>
                      </a:r>
                    </a:p>
                  </a:txBody>
                  <a:tcPr marL="99060" marR="99060" anchor="ctr"/>
                </a:tc>
                <a:tc>
                  <a:txBody>
                    <a:bodyPr/>
                    <a:lstStyle/>
                    <a:p>
                      <a:pPr algn="ctr"/>
                      <a:r>
                        <a:rPr lang="en-US" sz="2000">
                          <a:effectLst/>
                          <a:latin typeface="Poppins" panose="00000500000000000000" pitchFamily="2" charset="0"/>
                          <a:cs typeface="Poppins" panose="00000500000000000000" pitchFamily="2" charset="0"/>
                        </a:rPr>
                        <a:t>2</a:t>
                      </a:r>
                    </a:p>
                  </a:txBody>
                  <a:tcPr marL="99060" marR="99060" anchor="ctr"/>
                </a:tc>
                <a:tc>
                  <a:txBody>
                    <a:bodyPr/>
                    <a:lstStyle/>
                    <a:p>
                      <a:pPr algn="ctr"/>
                      <a:r>
                        <a:rPr lang="en-US" sz="2000" dirty="0">
                          <a:effectLst/>
                          <a:latin typeface="Poppins" panose="00000500000000000000" pitchFamily="2" charset="0"/>
                          <a:cs typeface="Poppins" panose="00000500000000000000" pitchFamily="2" charset="0"/>
                        </a:rPr>
                        <a:t>20,000/=</a:t>
                      </a:r>
                    </a:p>
                  </a:txBody>
                  <a:tcPr marL="99060" marR="99060" anchor="ctr"/>
                </a:tc>
                <a:tc>
                  <a:txBody>
                    <a:bodyPr/>
                    <a:lstStyle/>
                    <a:p>
                      <a:pPr algn="ctr"/>
                      <a:r>
                        <a:rPr lang="en-US" sz="2000">
                          <a:effectLst/>
                          <a:latin typeface="Poppins" panose="00000500000000000000" pitchFamily="2" charset="0"/>
                          <a:cs typeface="Poppins" panose="00000500000000000000" pitchFamily="2" charset="0"/>
                        </a:rPr>
                        <a:t>400</a:t>
                      </a:r>
                    </a:p>
                  </a:txBody>
                  <a:tcPr marL="99060" marR="99060" anchor="ctr"/>
                </a:tc>
                <a:tc>
                  <a:txBody>
                    <a:bodyPr/>
                    <a:lstStyle/>
                    <a:p>
                      <a:pPr algn="ctr"/>
                      <a:r>
                        <a:rPr lang="en-US" sz="2000" dirty="0">
                          <a:effectLst/>
                          <a:latin typeface="Poppins" panose="00000500000000000000" pitchFamily="2" charset="0"/>
                          <a:cs typeface="Poppins" panose="00000500000000000000" pitchFamily="2" charset="0"/>
                        </a:rPr>
                        <a:t>300</a:t>
                      </a:r>
                    </a:p>
                  </a:txBody>
                  <a:tcPr marL="99060" marR="99060" anchor="ctr"/>
                </a:tc>
                <a:extLst>
                  <a:ext uri="{0D108BD9-81ED-4DB2-BD59-A6C34878D82A}">
                    <a16:rowId xmlns:a16="http://schemas.microsoft.com/office/drawing/2014/main" val="2697441537"/>
                  </a:ext>
                </a:extLst>
              </a:tr>
            </a:tbl>
          </a:graphicData>
        </a:graphic>
      </p:graphicFrame>
      <p:graphicFrame>
        <p:nvGraphicFramePr>
          <p:cNvPr id="4" name="Table 3">
            <a:extLst>
              <a:ext uri="{FF2B5EF4-FFF2-40B4-BE49-F238E27FC236}">
                <a16:creationId xmlns:a16="http://schemas.microsoft.com/office/drawing/2014/main" id="{B1C00ADC-5DFA-9912-5CB9-34B710366C48}"/>
              </a:ext>
            </a:extLst>
          </p:cNvPr>
          <p:cNvGraphicFramePr>
            <a:graphicFrameLocks noGrp="1"/>
          </p:cNvGraphicFramePr>
          <p:nvPr>
            <p:extLst>
              <p:ext uri="{D42A27DB-BD31-4B8C-83A1-F6EECF244321}">
                <p14:modId xmlns:p14="http://schemas.microsoft.com/office/powerpoint/2010/main" val="649317655"/>
              </p:ext>
            </p:extLst>
          </p:nvPr>
        </p:nvGraphicFramePr>
        <p:xfrm>
          <a:off x="155640" y="1973440"/>
          <a:ext cx="11322995" cy="580418"/>
        </p:xfrm>
        <a:graphic>
          <a:graphicData uri="http://schemas.openxmlformats.org/drawingml/2006/table">
            <a:tbl>
              <a:tblPr/>
              <a:tblGrid>
                <a:gridCol w="11322995">
                  <a:extLst>
                    <a:ext uri="{9D8B030D-6E8A-4147-A177-3AD203B41FA5}">
                      <a16:colId xmlns:a16="http://schemas.microsoft.com/office/drawing/2014/main" val="1592539642"/>
                    </a:ext>
                  </a:extLst>
                </a:gridCol>
              </a:tblGrid>
              <a:tr h="580418">
                <a:tc>
                  <a:txBody>
                    <a:bodyPr/>
                    <a:lstStyle/>
                    <a:p>
                      <a:endParaRPr lang="en-US" dirty="0"/>
                    </a:p>
                  </a:txBody>
                  <a:tcPr>
                    <a:lnL w="12700" cmpd="sng">
                      <a:solidFill>
                        <a:srgbClr val="FF0000"/>
                      </a:solidFill>
                      <a:prstDash val="solid"/>
                    </a:lnL>
                    <a:lnR w="12700" cmpd="sng">
                      <a:solidFill>
                        <a:srgbClr val="FF0000"/>
                      </a:solidFill>
                      <a:prstDash val="solid"/>
                    </a:lnR>
                    <a:lnT w="12700" cmpd="sng">
                      <a:solidFill>
                        <a:srgbClr val="FF0000"/>
                      </a:solidFill>
                      <a:prstDash val="solid"/>
                    </a:lnT>
                    <a:lnB w="12700" cmpd="sng">
                      <a:solidFill>
                        <a:srgbClr val="FF0000"/>
                      </a:solidFill>
                      <a:prstDash val="solid"/>
                    </a:lnB>
                  </a:tcPr>
                </a:tc>
                <a:extLst>
                  <a:ext uri="{0D108BD9-81ED-4DB2-BD59-A6C34878D82A}">
                    <a16:rowId xmlns:a16="http://schemas.microsoft.com/office/drawing/2014/main" val="1735579330"/>
                  </a:ext>
                </a:extLst>
              </a:tr>
            </a:tbl>
          </a:graphicData>
        </a:graphic>
      </p:graphicFrame>
      <p:graphicFrame>
        <p:nvGraphicFramePr>
          <p:cNvPr id="9" name="Table 8">
            <a:extLst>
              <a:ext uri="{FF2B5EF4-FFF2-40B4-BE49-F238E27FC236}">
                <a16:creationId xmlns:a16="http://schemas.microsoft.com/office/drawing/2014/main" id="{3F342C01-9975-4BFC-9527-F7261DB9C49E}"/>
              </a:ext>
            </a:extLst>
          </p:cNvPr>
          <p:cNvGraphicFramePr>
            <a:graphicFrameLocks noGrp="1"/>
          </p:cNvGraphicFramePr>
          <p:nvPr>
            <p:extLst>
              <p:ext uri="{D42A27DB-BD31-4B8C-83A1-F6EECF244321}">
                <p14:modId xmlns:p14="http://schemas.microsoft.com/office/powerpoint/2010/main" val="62241428"/>
              </p:ext>
            </p:extLst>
          </p:nvPr>
        </p:nvGraphicFramePr>
        <p:xfrm>
          <a:off x="155640" y="2563586"/>
          <a:ext cx="11322995" cy="580418"/>
        </p:xfrm>
        <a:graphic>
          <a:graphicData uri="http://schemas.openxmlformats.org/drawingml/2006/table">
            <a:tbl>
              <a:tblPr/>
              <a:tblGrid>
                <a:gridCol w="11322995">
                  <a:extLst>
                    <a:ext uri="{9D8B030D-6E8A-4147-A177-3AD203B41FA5}">
                      <a16:colId xmlns:a16="http://schemas.microsoft.com/office/drawing/2014/main" val="360978460"/>
                    </a:ext>
                  </a:extLst>
                </a:gridCol>
              </a:tblGrid>
              <a:tr h="580418">
                <a:tc>
                  <a:txBody>
                    <a:bodyPr/>
                    <a:lstStyle/>
                    <a:p>
                      <a:endParaRPr lang="en-US" dirty="0"/>
                    </a:p>
                  </a:txBody>
                  <a:tcPr>
                    <a:lnL w="12700" cmpd="sng">
                      <a:solidFill>
                        <a:srgbClr val="FFFF00"/>
                      </a:solidFill>
                      <a:prstDash val="solid"/>
                    </a:lnL>
                    <a:lnR w="12700" cmpd="sng">
                      <a:solidFill>
                        <a:srgbClr val="FFFF00"/>
                      </a:solidFill>
                      <a:prstDash val="solid"/>
                    </a:lnR>
                    <a:lnT w="12700" cmpd="sng">
                      <a:solidFill>
                        <a:srgbClr val="FFFF00"/>
                      </a:solidFill>
                      <a:prstDash val="solid"/>
                    </a:lnT>
                    <a:lnB w="12700" cmpd="sng">
                      <a:solidFill>
                        <a:srgbClr val="FFFF00"/>
                      </a:solidFill>
                      <a:prstDash val="solid"/>
                    </a:lnB>
                  </a:tcPr>
                </a:tc>
                <a:extLst>
                  <a:ext uri="{0D108BD9-81ED-4DB2-BD59-A6C34878D82A}">
                    <a16:rowId xmlns:a16="http://schemas.microsoft.com/office/drawing/2014/main" val="1584954975"/>
                  </a:ext>
                </a:extLst>
              </a:tr>
            </a:tbl>
          </a:graphicData>
        </a:graphic>
      </p:graphicFrame>
      <p:graphicFrame>
        <p:nvGraphicFramePr>
          <p:cNvPr id="2" name="Table 1">
            <a:extLst>
              <a:ext uri="{FF2B5EF4-FFF2-40B4-BE49-F238E27FC236}">
                <a16:creationId xmlns:a16="http://schemas.microsoft.com/office/drawing/2014/main" id="{8BDC19A8-54DE-E838-4B9C-A20727779364}"/>
              </a:ext>
            </a:extLst>
          </p:cNvPr>
          <p:cNvGraphicFramePr>
            <a:graphicFrameLocks noGrp="1"/>
          </p:cNvGraphicFramePr>
          <p:nvPr>
            <p:extLst>
              <p:ext uri="{D42A27DB-BD31-4B8C-83A1-F6EECF244321}">
                <p14:modId xmlns:p14="http://schemas.microsoft.com/office/powerpoint/2010/main" val="927347021"/>
              </p:ext>
            </p:extLst>
          </p:nvPr>
        </p:nvGraphicFramePr>
        <p:xfrm>
          <a:off x="155639" y="3183213"/>
          <a:ext cx="11322995" cy="580413"/>
        </p:xfrm>
        <a:graphic>
          <a:graphicData uri="http://schemas.openxmlformats.org/drawingml/2006/table">
            <a:tbl>
              <a:tblPr/>
              <a:tblGrid>
                <a:gridCol w="11322995">
                  <a:extLst>
                    <a:ext uri="{9D8B030D-6E8A-4147-A177-3AD203B41FA5}">
                      <a16:colId xmlns:a16="http://schemas.microsoft.com/office/drawing/2014/main" val="3729535143"/>
                    </a:ext>
                  </a:extLst>
                </a:gridCol>
              </a:tblGrid>
              <a:tr h="580413">
                <a:tc>
                  <a:txBody>
                    <a:bodyPr/>
                    <a:lstStyle/>
                    <a:p>
                      <a:endParaRPr lang="en-US" dirty="0"/>
                    </a:p>
                  </a:txBody>
                  <a:tcPr>
                    <a:lnL w="12700" cmpd="sng">
                      <a:solidFill>
                        <a:srgbClr val="FF0000"/>
                      </a:solidFill>
                      <a:prstDash val="solid"/>
                    </a:lnL>
                    <a:lnR w="12700" cmpd="sng">
                      <a:solidFill>
                        <a:srgbClr val="FF0000"/>
                      </a:solidFill>
                      <a:prstDash val="solid"/>
                    </a:lnR>
                    <a:lnT w="12700" cmpd="sng">
                      <a:solidFill>
                        <a:srgbClr val="FF0000"/>
                      </a:solidFill>
                      <a:prstDash val="solid"/>
                    </a:lnT>
                    <a:lnB w="12700" cmpd="sng">
                      <a:solidFill>
                        <a:srgbClr val="FF0000"/>
                      </a:solidFill>
                      <a:prstDash val="solid"/>
                    </a:lnB>
                  </a:tcPr>
                </a:tc>
                <a:extLst>
                  <a:ext uri="{0D108BD9-81ED-4DB2-BD59-A6C34878D82A}">
                    <a16:rowId xmlns:a16="http://schemas.microsoft.com/office/drawing/2014/main" val="2299567432"/>
                  </a:ext>
                </a:extLst>
              </a:tr>
            </a:tbl>
          </a:graphicData>
        </a:graphic>
      </p:graphicFrame>
      <p:graphicFrame>
        <p:nvGraphicFramePr>
          <p:cNvPr id="10" name="Table 9">
            <a:extLst>
              <a:ext uri="{FF2B5EF4-FFF2-40B4-BE49-F238E27FC236}">
                <a16:creationId xmlns:a16="http://schemas.microsoft.com/office/drawing/2014/main" id="{ACF88C6A-2396-1EF2-71E2-825BEA36F184}"/>
              </a:ext>
            </a:extLst>
          </p:cNvPr>
          <p:cNvGraphicFramePr>
            <a:graphicFrameLocks noGrp="1"/>
          </p:cNvGraphicFramePr>
          <p:nvPr>
            <p:extLst>
              <p:ext uri="{D42A27DB-BD31-4B8C-83A1-F6EECF244321}">
                <p14:modId xmlns:p14="http://schemas.microsoft.com/office/powerpoint/2010/main" val="1157597789"/>
              </p:ext>
            </p:extLst>
          </p:nvPr>
        </p:nvGraphicFramePr>
        <p:xfrm>
          <a:off x="184825" y="3792016"/>
          <a:ext cx="11322995" cy="580418"/>
        </p:xfrm>
        <a:graphic>
          <a:graphicData uri="http://schemas.openxmlformats.org/drawingml/2006/table">
            <a:tbl>
              <a:tblPr/>
              <a:tblGrid>
                <a:gridCol w="11322995">
                  <a:extLst>
                    <a:ext uri="{9D8B030D-6E8A-4147-A177-3AD203B41FA5}">
                      <a16:colId xmlns:a16="http://schemas.microsoft.com/office/drawing/2014/main" val="360978460"/>
                    </a:ext>
                  </a:extLst>
                </a:gridCol>
              </a:tblGrid>
              <a:tr h="580418">
                <a:tc>
                  <a:txBody>
                    <a:bodyPr/>
                    <a:lstStyle/>
                    <a:p>
                      <a:endParaRPr lang="en-US" dirty="0"/>
                    </a:p>
                  </a:txBody>
                  <a:tcPr>
                    <a:lnL w="12700" cmpd="sng">
                      <a:solidFill>
                        <a:srgbClr val="FFFF00"/>
                      </a:solidFill>
                      <a:prstDash val="solid"/>
                    </a:lnL>
                    <a:lnR w="12700" cmpd="sng">
                      <a:solidFill>
                        <a:srgbClr val="FFFF00"/>
                      </a:solidFill>
                      <a:prstDash val="solid"/>
                    </a:lnR>
                    <a:lnT w="12700" cmpd="sng">
                      <a:solidFill>
                        <a:srgbClr val="FFFF00"/>
                      </a:solidFill>
                      <a:prstDash val="solid"/>
                    </a:lnT>
                    <a:lnB w="12700" cmpd="sng">
                      <a:solidFill>
                        <a:srgbClr val="FFFF00"/>
                      </a:solidFill>
                      <a:prstDash val="solid"/>
                    </a:lnB>
                  </a:tcPr>
                </a:tc>
                <a:extLst>
                  <a:ext uri="{0D108BD9-81ED-4DB2-BD59-A6C34878D82A}">
                    <a16:rowId xmlns:a16="http://schemas.microsoft.com/office/drawing/2014/main" val="1584954975"/>
                  </a:ext>
                </a:extLst>
              </a:tr>
            </a:tbl>
          </a:graphicData>
        </a:graphic>
      </p:graphicFrame>
    </p:spTree>
    <p:extLst>
      <p:ext uri="{BB962C8B-B14F-4D97-AF65-F5344CB8AC3E}">
        <p14:creationId xmlns:p14="http://schemas.microsoft.com/office/powerpoint/2010/main" val="1742516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arn(inVertic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arn(inVertical)">
                                      <p:cBhvr>
                                        <p:cTn id="2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B38E4F-1DA2-CC32-9300-C93877EB257A}"/>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D34A2E3F-C082-B511-C57A-CED22EE33DDC}"/>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Footer Placeholder 3">
            <a:extLst>
              <a:ext uri="{FF2B5EF4-FFF2-40B4-BE49-F238E27FC236}">
                <a16:creationId xmlns:a16="http://schemas.microsoft.com/office/drawing/2014/main" id="{B67DF444-0FB5-00E2-89F6-1B389FD193B0}"/>
              </a:ext>
            </a:extLst>
          </p:cNvPr>
          <p:cNvSpPr>
            <a:spLocks noGrp="1"/>
          </p:cNvSpPr>
          <p:nvPr>
            <p:ph type="ftr" sz="quarter" idx="11"/>
          </p:nvPr>
        </p:nvSpPr>
        <p:spPr>
          <a:xfrm>
            <a:off x="685801" y="5757334"/>
            <a:ext cx="6380017" cy="498470"/>
          </a:xfrm>
        </p:spPr>
        <p:txBody>
          <a:bodyPr/>
          <a:lstStyle/>
          <a:p>
            <a:r>
              <a:rPr lang="en-US" sz="2000" b="1">
                <a:solidFill>
                  <a:schemeClr val="bg1"/>
                </a:solidFill>
                <a:latin typeface="Poppins" panose="00000500000000000000" pitchFamily="2" charset="0"/>
                <a:cs typeface="Poppins" panose="00000500000000000000" pitchFamily="2" charset="0"/>
              </a:rPr>
              <a:t>lecture 5: Design Fact and Dimension Tables</a:t>
            </a:r>
            <a:endParaRPr lang="en-US" sz="2000" b="1" dirty="0">
              <a:solidFill>
                <a:schemeClr val="bg1"/>
              </a:solidFill>
              <a:latin typeface="Poppins" panose="00000500000000000000" pitchFamily="2" charset="0"/>
              <a:cs typeface="Poppins" panose="00000500000000000000" pitchFamily="2" charset="0"/>
            </a:endParaRPr>
          </a:p>
        </p:txBody>
      </p:sp>
      <p:sp>
        <p:nvSpPr>
          <p:cNvPr id="2" name="Subtitle 2">
            <a:extLst>
              <a:ext uri="{FF2B5EF4-FFF2-40B4-BE49-F238E27FC236}">
                <a16:creationId xmlns:a16="http://schemas.microsoft.com/office/drawing/2014/main" id="{5D3491FF-0AD6-3760-160B-CC712D8D9166}"/>
              </a:ext>
            </a:extLst>
          </p:cNvPr>
          <p:cNvSpPr txBox="1">
            <a:spLocks/>
          </p:cNvSpPr>
          <p:nvPr/>
        </p:nvSpPr>
        <p:spPr>
          <a:xfrm>
            <a:off x="84309" y="928518"/>
            <a:ext cx="11585642" cy="4655158"/>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They allow for analysis of data trends over time by capturing snapshots at regular intervals (e.g. Daily, weekly, monthly), which helps in understanding changes and patterns.</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Periodic snapshots provide historical context for data, enabling users to compare current performance against past performance and identify long-term trends.</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By summarizing data at specific intervals, these tables simplify reporting processes, making it easier to generate periodic reports without complex calculations.</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By capturing data at intervals rather than continuously, periodic snapshot tables can help manage data volume, making it easier to store and process data.</a:t>
            </a:r>
          </a:p>
        </p:txBody>
      </p:sp>
      <p:sp>
        <p:nvSpPr>
          <p:cNvPr id="5" name="Title 1">
            <a:extLst>
              <a:ext uri="{FF2B5EF4-FFF2-40B4-BE49-F238E27FC236}">
                <a16:creationId xmlns:a16="http://schemas.microsoft.com/office/drawing/2014/main" id="{20FE3280-1F65-47D6-4B9C-125ACDB92E8E}"/>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Benefits of Periodic Snapshot Fact Table</a:t>
            </a:r>
          </a:p>
        </p:txBody>
      </p:sp>
    </p:spTree>
    <p:extLst>
      <p:ext uri="{BB962C8B-B14F-4D97-AF65-F5344CB8AC3E}">
        <p14:creationId xmlns:p14="http://schemas.microsoft.com/office/powerpoint/2010/main" val="143032827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997627"/>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Tracks the progress of a process over time, capturing data at various stages.</a:t>
            </a:r>
          </a:p>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Example</a:t>
            </a:r>
            <a:r>
              <a:rPr lang="en-US" b="0" i="0" cap="none" dirty="0">
                <a:solidFill>
                  <a:srgbClr val="262626"/>
                </a:solidFill>
                <a:effectLst/>
                <a:latin typeface="Poppins" panose="00000500000000000000" pitchFamily="2" charset="0"/>
                <a:cs typeface="Poppins" panose="00000500000000000000" pitchFamily="2" charset="0"/>
              </a:rPr>
              <a:t> an order processing fact table that records the status of an order (e.g. Placed, shipped, delivered) along with relevant metrics.</a:t>
            </a:r>
          </a:p>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Characteristics</a:t>
            </a:r>
            <a:endParaRPr lang="en-US" b="0" i="0" cap="none" dirty="0">
              <a:solidFill>
                <a:srgbClr val="262626"/>
              </a:solidFill>
              <a:effectLst/>
              <a:latin typeface="Poppins" panose="00000500000000000000" pitchFamily="2" charset="0"/>
              <a:cs typeface="Poppins" panose="00000500000000000000" pitchFamily="2" charset="0"/>
            </a:endParaRPr>
          </a:p>
          <a:p>
            <a:pPr marL="742950" lvl="1" indent="-285750" algn="l">
              <a:lnSpc>
                <a:spcPct val="150000"/>
              </a:lnSpc>
              <a:buFont typeface="Arial" panose="020B0604020202020204" pitchFamily="34" charset="0"/>
              <a:buChar char="•"/>
            </a:pPr>
            <a:r>
              <a:rPr lang="en-US" sz="2000" b="0" i="0" cap="none" dirty="0">
                <a:solidFill>
                  <a:srgbClr val="262626"/>
                </a:solidFill>
                <a:effectLst/>
                <a:latin typeface="Poppins" panose="00000500000000000000" pitchFamily="2" charset="0"/>
                <a:cs typeface="Poppins" panose="00000500000000000000" pitchFamily="2" charset="0"/>
              </a:rPr>
              <a:t>Contains multiple measures reflecting different stages of a process.</a:t>
            </a:r>
          </a:p>
          <a:p>
            <a:pPr marL="742950" lvl="1" indent="-285750" algn="l">
              <a:lnSpc>
                <a:spcPct val="150000"/>
              </a:lnSpc>
              <a:buFont typeface="Arial" panose="020B0604020202020204" pitchFamily="34" charset="0"/>
              <a:buChar char="•"/>
            </a:pPr>
            <a:r>
              <a:rPr lang="en-US" sz="2000" b="0" i="0" cap="none" dirty="0">
                <a:solidFill>
                  <a:srgbClr val="262626"/>
                </a:solidFill>
                <a:effectLst/>
                <a:latin typeface="Poppins" panose="00000500000000000000" pitchFamily="2" charset="0"/>
                <a:cs typeface="Poppins" panose="00000500000000000000" pitchFamily="2" charset="0"/>
              </a:rPr>
              <a:t>Useful for understanding the lifecycle of an event.</a:t>
            </a:r>
          </a:p>
          <a:p>
            <a:pPr marL="742950" lvl="1" indent="-285750" algn="l">
              <a:lnSpc>
                <a:spcPct val="150000"/>
              </a:lnSpc>
              <a:buFont typeface="Arial" panose="020B0604020202020204" pitchFamily="34" charset="0"/>
              <a:buChar char="•"/>
            </a:pPr>
            <a:r>
              <a:rPr lang="en-US" sz="2000" b="0" i="0" cap="none" dirty="0">
                <a:solidFill>
                  <a:srgbClr val="262626"/>
                </a:solidFill>
                <a:effectLst/>
                <a:latin typeface="Poppins" panose="00000500000000000000" pitchFamily="2" charset="0"/>
                <a:cs typeface="Poppins" panose="00000500000000000000" pitchFamily="2" charset="0"/>
              </a:rPr>
              <a:t>Typically has a fixed number of records per event.</a:t>
            </a:r>
          </a:p>
        </p:txBody>
      </p:sp>
      <p:sp>
        <p:nvSpPr>
          <p:cNvPr id="3" name="Title 1">
            <a:extLst>
              <a:ext uri="{FF2B5EF4-FFF2-40B4-BE49-F238E27FC236}">
                <a16:creationId xmlns:a16="http://schemas.microsoft.com/office/drawing/2014/main" id="{9B2700CC-9DD9-4BD2-4517-5DE5B220E0FA}"/>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Accumulating Snapshot Fact Table</a:t>
            </a:r>
          </a:p>
        </p:txBody>
      </p:sp>
      <p:sp>
        <p:nvSpPr>
          <p:cNvPr id="7" name="Footer Placeholder 3"/>
          <p:cNvSpPr>
            <a:spLocks noGrp="1"/>
          </p:cNvSpPr>
          <p:nvPr>
            <p:ph type="ftr" sz="quarter" idx="11"/>
          </p:nvPr>
        </p:nvSpPr>
        <p:spPr>
          <a:xfrm>
            <a:off x="685801" y="5757334"/>
            <a:ext cx="6380017" cy="498470"/>
          </a:xfrm>
        </p:spPr>
        <p:txBody>
          <a:bodyPr/>
          <a:lstStyle/>
          <a:p>
            <a:r>
              <a:rPr lang="en-US" sz="2000" b="1">
                <a:solidFill>
                  <a:schemeClr val="bg1"/>
                </a:solidFill>
                <a:latin typeface="Poppins" panose="00000500000000000000" pitchFamily="2" charset="0"/>
                <a:cs typeface="Poppins" panose="00000500000000000000" pitchFamily="2" charset="0"/>
              </a:rPr>
              <a:t>lecture 5: Design Fact and Dimension Tables</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5470818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959527"/>
            <a:ext cx="11585642" cy="631252"/>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Track the progress of a process over time by capturing data at various stages.</a:t>
            </a:r>
            <a:endParaRPr lang="en-US" sz="2000" cap="none" dirty="0">
              <a:latin typeface="Poppins" panose="00000500000000000000" pitchFamily="2" charset="0"/>
              <a:cs typeface="Poppins" panose="00000500000000000000" pitchFamily="2" charset="0"/>
            </a:endParaRPr>
          </a:p>
        </p:txBody>
      </p:sp>
      <p:sp>
        <p:nvSpPr>
          <p:cNvPr id="7" name="Footer Placeholder 3"/>
          <p:cNvSpPr>
            <a:spLocks noGrp="1"/>
          </p:cNvSpPr>
          <p:nvPr>
            <p:ph type="ftr" sz="quarter" idx="11"/>
          </p:nvPr>
        </p:nvSpPr>
        <p:spPr>
          <a:xfrm>
            <a:off x="685801" y="5757334"/>
            <a:ext cx="6380017" cy="498470"/>
          </a:xfrm>
        </p:spPr>
        <p:txBody>
          <a:bodyPr/>
          <a:lstStyle/>
          <a:p>
            <a:r>
              <a:rPr lang="en-US" sz="2000" b="1">
                <a:solidFill>
                  <a:schemeClr val="bg1"/>
                </a:solidFill>
                <a:latin typeface="Poppins" panose="00000500000000000000" pitchFamily="2" charset="0"/>
                <a:cs typeface="Poppins" panose="00000500000000000000" pitchFamily="2" charset="0"/>
              </a:rPr>
              <a:t>lecture 5: Design Fact and Dimension Tables</a:t>
            </a:r>
            <a:endParaRPr lang="en-US" sz="2000" b="1" dirty="0">
              <a:solidFill>
                <a:schemeClr val="bg1"/>
              </a:solidFill>
              <a:latin typeface="Poppins" panose="00000500000000000000" pitchFamily="2" charset="0"/>
              <a:cs typeface="Poppins" panose="00000500000000000000" pitchFamily="2" charset="0"/>
            </a:endParaRPr>
          </a:p>
        </p:txBody>
      </p:sp>
      <p:sp>
        <p:nvSpPr>
          <p:cNvPr id="6" name="Title 1">
            <a:extLst>
              <a:ext uri="{FF2B5EF4-FFF2-40B4-BE49-F238E27FC236}">
                <a16:creationId xmlns:a16="http://schemas.microsoft.com/office/drawing/2014/main" id="{9B2700CC-9DD9-4BD2-4517-5DE5B220E0FA}"/>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Example Accumulating Snapshot Fact Table</a:t>
            </a:r>
          </a:p>
        </p:txBody>
      </p:sp>
      <p:graphicFrame>
        <p:nvGraphicFramePr>
          <p:cNvPr id="2" name="Table 1">
            <a:extLst>
              <a:ext uri="{FF2B5EF4-FFF2-40B4-BE49-F238E27FC236}">
                <a16:creationId xmlns:a16="http://schemas.microsoft.com/office/drawing/2014/main" id="{3F36768B-5655-8422-1FAF-F129A09268E3}"/>
              </a:ext>
            </a:extLst>
          </p:cNvPr>
          <p:cNvGraphicFramePr>
            <a:graphicFrameLocks noGrp="1"/>
          </p:cNvGraphicFramePr>
          <p:nvPr>
            <p:extLst>
              <p:ext uri="{D42A27DB-BD31-4B8C-83A1-F6EECF244321}">
                <p14:modId xmlns:p14="http://schemas.microsoft.com/office/powerpoint/2010/main" val="2114567941"/>
              </p:ext>
            </p:extLst>
          </p:nvPr>
        </p:nvGraphicFramePr>
        <p:xfrm>
          <a:off x="84309" y="1698587"/>
          <a:ext cx="11452695" cy="2311400"/>
        </p:xfrm>
        <a:graphic>
          <a:graphicData uri="http://schemas.openxmlformats.org/drawingml/2006/table">
            <a:tbl>
              <a:tblPr firstRow="1" bandRow="1">
                <a:tableStyleId>{5C22544A-7EE6-4342-B048-85BDC9FD1C3A}</a:tableStyleId>
              </a:tblPr>
              <a:tblGrid>
                <a:gridCol w="946823">
                  <a:extLst>
                    <a:ext uri="{9D8B030D-6E8A-4147-A177-3AD203B41FA5}">
                      <a16:colId xmlns:a16="http://schemas.microsoft.com/office/drawing/2014/main" val="1505988858"/>
                    </a:ext>
                  </a:extLst>
                </a:gridCol>
                <a:gridCol w="1264596">
                  <a:extLst>
                    <a:ext uri="{9D8B030D-6E8A-4147-A177-3AD203B41FA5}">
                      <a16:colId xmlns:a16="http://schemas.microsoft.com/office/drawing/2014/main" val="4007685072"/>
                    </a:ext>
                  </a:extLst>
                </a:gridCol>
                <a:gridCol w="1138136">
                  <a:extLst>
                    <a:ext uri="{9D8B030D-6E8A-4147-A177-3AD203B41FA5}">
                      <a16:colId xmlns:a16="http://schemas.microsoft.com/office/drawing/2014/main" val="1762299499"/>
                    </a:ext>
                  </a:extLst>
                </a:gridCol>
                <a:gridCol w="1138136">
                  <a:extLst>
                    <a:ext uri="{9D8B030D-6E8A-4147-A177-3AD203B41FA5}">
                      <a16:colId xmlns:a16="http://schemas.microsoft.com/office/drawing/2014/main" val="2304810217"/>
                    </a:ext>
                  </a:extLst>
                </a:gridCol>
                <a:gridCol w="1352145">
                  <a:extLst>
                    <a:ext uri="{9D8B030D-6E8A-4147-A177-3AD203B41FA5}">
                      <a16:colId xmlns:a16="http://schemas.microsoft.com/office/drawing/2014/main" val="3718496272"/>
                    </a:ext>
                  </a:extLst>
                </a:gridCol>
                <a:gridCol w="1111548">
                  <a:extLst>
                    <a:ext uri="{9D8B030D-6E8A-4147-A177-3AD203B41FA5}">
                      <a16:colId xmlns:a16="http://schemas.microsoft.com/office/drawing/2014/main" val="2260957186"/>
                    </a:ext>
                  </a:extLst>
                </a:gridCol>
                <a:gridCol w="853439">
                  <a:extLst>
                    <a:ext uri="{9D8B030D-6E8A-4147-A177-3AD203B41FA5}">
                      <a16:colId xmlns:a16="http://schemas.microsoft.com/office/drawing/2014/main" val="128724215"/>
                    </a:ext>
                  </a:extLst>
                </a:gridCol>
                <a:gridCol w="1284051">
                  <a:extLst>
                    <a:ext uri="{9D8B030D-6E8A-4147-A177-3AD203B41FA5}">
                      <a16:colId xmlns:a16="http://schemas.microsoft.com/office/drawing/2014/main" val="1287244019"/>
                    </a:ext>
                  </a:extLst>
                </a:gridCol>
                <a:gridCol w="1338202">
                  <a:extLst>
                    <a:ext uri="{9D8B030D-6E8A-4147-A177-3AD203B41FA5}">
                      <a16:colId xmlns:a16="http://schemas.microsoft.com/office/drawing/2014/main" val="323536178"/>
                    </a:ext>
                  </a:extLst>
                </a:gridCol>
                <a:gridCol w="1025619">
                  <a:extLst>
                    <a:ext uri="{9D8B030D-6E8A-4147-A177-3AD203B41FA5}">
                      <a16:colId xmlns:a16="http://schemas.microsoft.com/office/drawing/2014/main" val="2859826257"/>
                    </a:ext>
                  </a:extLst>
                </a:gridCol>
              </a:tblGrid>
              <a:tr h="370840">
                <a:tc>
                  <a:txBody>
                    <a:bodyPr/>
                    <a:lstStyle/>
                    <a:p>
                      <a:r>
                        <a:rPr lang="en-US" sz="1200" dirty="0" err="1">
                          <a:effectLst/>
                          <a:latin typeface="Poppins" panose="00000500000000000000" pitchFamily="2" charset="0"/>
                          <a:cs typeface="Poppins" panose="00000500000000000000" pitchFamily="2" charset="0"/>
                        </a:rPr>
                        <a:t>Order_ID</a:t>
                      </a:r>
                      <a:endParaRPr lang="en-US" sz="1200" dirty="0">
                        <a:effectLst/>
                        <a:latin typeface="Poppins" panose="00000500000000000000" pitchFamily="2" charset="0"/>
                        <a:cs typeface="Poppins" panose="00000500000000000000" pitchFamily="2" charset="0"/>
                      </a:endParaRPr>
                    </a:p>
                  </a:txBody>
                  <a:tcPr marL="99060" marR="99060" anchor="ctr"/>
                </a:tc>
                <a:tc>
                  <a:txBody>
                    <a:bodyPr/>
                    <a:lstStyle/>
                    <a:p>
                      <a:r>
                        <a:rPr lang="en-US" sz="1200">
                          <a:effectLst/>
                          <a:latin typeface="Poppins" panose="00000500000000000000" pitchFamily="2" charset="0"/>
                          <a:cs typeface="Poppins" panose="00000500000000000000" pitchFamily="2" charset="0"/>
                        </a:rPr>
                        <a:t>Customer_ID</a:t>
                      </a:r>
                    </a:p>
                  </a:txBody>
                  <a:tcPr marL="99060" marR="99060" anchor="ctr"/>
                </a:tc>
                <a:tc>
                  <a:txBody>
                    <a:bodyPr/>
                    <a:lstStyle/>
                    <a:p>
                      <a:r>
                        <a:rPr lang="en-US" sz="1200" dirty="0" err="1">
                          <a:effectLst/>
                          <a:latin typeface="Poppins" panose="00000500000000000000" pitchFamily="2" charset="0"/>
                          <a:cs typeface="Poppins" panose="00000500000000000000" pitchFamily="2" charset="0"/>
                        </a:rPr>
                        <a:t>Product_ID</a:t>
                      </a:r>
                      <a:endParaRPr lang="en-US" sz="1200" dirty="0">
                        <a:effectLst/>
                        <a:latin typeface="Poppins" panose="00000500000000000000" pitchFamily="2" charset="0"/>
                        <a:cs typeface="Poppins" panose="00000500000000000000" pitchFamily="2" charset="0"/>
                      </a:endParaRPr>
                    </a:p>
                  </a:txBody>
                  <a:tcPr marL="99060" marR="99060" anchor="ctr"/>
                </a:tc>
                <a:tc>
                  <a:txBody>
                    <a:bodyPr/>
                    <a:lstStyle/>
                    <a:p>
                      <a:r>
                        <a:rPr lang="en-US" sz="1200" dirty="0" err="1">
                          <a:effectLst/>
                          <a:latin typeface="Poppins" panose="00000500000000000000" pitchFamily="2" charset="0"/>
                          <a:cs typeface="Poppins" panose="00000500000000000000" pitchFamily="2" charset="0"/>
                        </a:rPr>
                        <a:t>Order_Date</a:t>
                      </a:r>
                      <a:endParaRPr lang="en-US" sz="1200" dirty="0">
                        <a:effectLst/>
                        <a:latin typeface="Poppins" panose="00000500000000000000" pitchFamily="2" charset="0"/>
                        <a:cs typeface="Poppins" panose="00000500000000000000" pitchFamily="2" charset="0"/>
                      </a:endParaRPr>
                    </a:p>
                  </a:txBody>
                  <a:tcPr marL="99060" marR="99060" anchor="ctr"/>
                </a:tc>
                <a:tc>
                  <a:txBody>
                    <a:bodyPr/>
                    <a:lstStyle/>
                    <a:p>
                      <a:r>
                        <a:rPr lang="en-US" sz="1200">
                          <a:effectLst/>
                          <a:latin typeface="Poppins" panose="00000500000000000000" pitchFamily="2" charset="0"/>
                          <a:cs typeface="Poppins" panose="00000500000000000000" pitchFamily="2" charset="0"/>
                        </a:rPr>
                        <a:t>Shipped_Date</a:t>
                      </a:r>
                    </a:p>
                  </a:txBody>
                  <a:tcPr marL="99060" marR="99060" anchor="ctr"/>
                </a:tc>
                <a:tc>
                  <a:txBody>
                    <a:bodyPr/>
                    <a:lstStyle/>
                    <a:p>
                      <a:r>
                        <a:rPr lang="en-US" sz="1200">
                          <a:effectLst/>
                          <a:latin typeface="Poppins" panose="00000500000000000000" pitchFamily="2" charset="0"/>
                          <a:cs typeface="Poppins" panose="00000500000000000000" pitchFamily="2" charset="0"/>
                        </a:rPr>
                        <a:t>Delivered_Date</a:t>
                      </a:r>
                    </a:p>
                  </a:txBody>
                  <a:tcPr marL="99060" marR="99060" anchor="ctr"/>
                </a:tc>
                <a:tc>
                  <a:txBody>
                    <a:bodyPr/>
                    <a:lstStyle/>
                    <a:p>
                      <a:r>
                        <a:rPr lang="en-US" sz="1200">
                          <a:effectLst/>
                          <a:latin typeface="Poppins" panose="00000500000000000000" pitchFamily="2" charset="0"/>
                          <a:cs typeface="Poppins" panose="00000500000000000000" pitchFamily="2" charset="0"/>
                        </a:rPr>
                        <a:t>Total_Amount</a:t>
                      </a:r>
                    </a:p>
                  </a:txBody>
                  <a:tcPr marL="99060" marR="99060" anchor="ctr"/>
                </a:tc>
                <a:tc>
                  <a:txBody>
                    <a:bodyPr/>
                    <a:lstStyle/>
                    <a:p>
                      <a:r>
                        <a:rPr lang="en-US" sz="1200">
                          <a:effectLst/>
                          <a:latin typeface="Poppins" panose="00000500000000000000" pitchFamily="2" charset="0"/>
                          <a:cs typeface="Poppins" panose="00000500000000000000" pitchFamily="2" charset="0"/>
                        </a:rPr>
                        <a:t>Order_Status</a:t>
                      </a:r>
                    </a:p>
                  </a:txBody>
                  <a:tcPr marL="99060" marR="99060" anchor="ctr"/>
                </a:tc>
                <a:tc>
                  <a:txBody>
                    <a:bodyPr/>
                    <a:lstStyle/>
                    <a:p>
                      <a:r>
                        <a:rPr lang="en-US" sz="1200">
                          <a:effectLst/>
                          <a:latin typeface="Poppins" panose="00000500000000000000" pitchFamily="2" charset="0"/>
                          <a:cs typeface="Poppins" panose="00000500000000000000" pitchFamily="2" charset="0"/>
                        </a:rPr>
                        <a:t>Days_To_Ship</a:t>
                      </a:r>
                    </a:p>
                  </a:txBody>
                  <a:tcPr marL="99060" marR="99060" anchor="ctr"/>
                </a:tc>
                <a:tc>
                  <a:txBody>
                    <a:bodyPr/>
                    <a:lstStyle/>
                    <a:p>
                      <a:r>
                        <a:rPr lang="en-US" sz="1200">
                          <a:effectLst/>
                          <a:latin typeface="Poppins" panose="00000500000000000000" pitchFamily="2" charset="0"/>
                          <a:cs typeface="Poppins" panose="00000500000000000000" pitchFamily="2" charset="0"/>
                        </a:rPr>
                        <a:t>Days_To_Deliver</a:t>
                      </a:r>
                    </a:p>
                  </a:txBody>
                  <a:tcPr marL="99060" marR="99060" anchor="ctr"/>
                </a:tc>
                <a:extLst>
                  <a:ext uri="{0D108BD9-81ED-4DB2-BD59-A6C34878D82A}">
                    <a16:rowId xmlns:a16="http://schemas.microsoft.com/office/drawing/2014/main" val="150060296"/>
                  </a:ext>
                </a:extLst>
              </a:tr>
              <a:tr h="370840">
                <a:tc>
                  <a:txBody>
                    <a:bodyPr/>
                    <a:lstStyle/>
                    <a:p>
                      <a:r>
                        <a:rPr lang="en-US" sz="1200">
                          <a:effectLst/>
                          <a:latin typeface="Poppins" panose="00000500000000000000" pitchFamily="2" charset="0"/>
                          <a:cs typeface="Poppins" panose="00000500000000000000" pitchFamily="2" charset="0"/>
                        </a:rPr>
                        <a:t>1</a:t>
                      </a:r>
                    </a:p>
                  </a:txBody>
                  <a:tcPr marL="99060" marR="99060" anchor="ctr"/>
                </a:tc>
                <a:tc>
                  <a:txBody>
                    <a:bodyPr/>
                    <a:lstStyle/>
                    <a:p>
                      <a:r>
                        <a:rPr lang="en-US" sz="1200" dirty="0">
                          <a:effectLst/>
                          <a:latin typeface="Poppins" panose="00000500000000000000" pitchFamily="2" charset="0"/>
                          <a:cs typeface="Poppins" panose="00000500000000000000" pitchFamily="2" charset="0"/>
                        </a:rPr>
                        <a:t>1001</a:t>
                      </a:r>
                    </a:p>
                  </a:txBody>
                  <a:tcPr marL="99060" marR="99060" anchor="ctr"/>
                </a:tc>
                <a:tc>
                  <a:txBody>
                    <a:bodyPr/>
                    <a:lstStyle/>
                    <a:p>
                      <a:r>
                        <a:rPr lang="en-US" sz="1200" dirty="0">
                          <a:effectLst/>
                          <a:latin typeface="Poppins" panose="00000500000000000000" pitchFamily="2" charset="0"/>
                          <a:cs typeface="Poppins" panose="00000500000000000000" pitchFamily="2" charset="0"/>
                        </a:rPr>
                        <a:t>101</a:t>
                      </a:r>
                    </a:p>
                  </a:txBody>
                  <a:tcPr marL="99060" marR="99060" anchor="ctr"/>
                </a:tc>
                <a:tc>
                  <a:txBody>
                    <a:bodyPr/>
                    <a:lstStyle/>
                    <a:p>
                      <a:r>
                        <a:rPr lang="en-US" sz="1200">
                          <a:effectLst/>
                          <a:latin typeface="Poppins" panose="00000500000000000000" pitchFamily="2" charset="0"/>
                          <a:cs typeface="Poppins" panose="00000500000000000000" pitchFamily="2" charset="0"/>
                        </a:rPr>
                        <a:t>2024-10-01</a:t>
                      </a:r>
                    </a:p>
                  </a:txBody>
                  <a:tcPr marL="99060" marR="99060" anchor="ctr"/>
                </a:tc>
                <a:tc>
                  <a:txBody>
                    <a:bodyPr/>
                    <a:lstStyle/>
                    <a:p>
                      <a:r>
                        <a:rPr lang="en-US" sz="1200">
                          <a:effectLst/>
                          <a:latin typeface="Poppins" panose="00000500000000000000" pitchFamily="2" charset="0"/>
                          <a:cs typeface="Poppins" panose="00000500000000000000" pitchFamily="2" charset="0"/>
                        </a:rPr>
                        <a:t>2024-10-02</a:t>
                      </a:r>
                    </a:p>
                  </a:txBody>
                  <a:tcPr marL="99060" marR="99060" anchor="ctr"/>
                </a:tc>
                <a:tc>
                  <a:txBody>
                    <a:bodyPr/>
                    <a:lstStyle/>
                    <a:p>
                      <a:r>
                        <a:rPr lang="en-US" sz="1200" dirty="0">
                          <a:effectLst/>
                          <a:latin typeface="Poppins" panose="00000500000000000000" pitchFamily="2" charset="0"/>
                          <a:cs typeface="Poppins" panose="00000500000000000000" pitchFamily="2" charset="0"/>
                        </a:rPr>
                        <a:t>2024-10-05</a:t>
                      </a:r>
                    </a:p>
                  </a:txBody>
                  <a:tcPr marL="99060" marR="99060" anchor="ctr"/>
                </a:tc>
                <a:tc>
                  <a:txBody>
                    <a:bodyPr/>
                    <a:lstStyle/>
                    <a:p>
                      <a:r>
                        <a:rPr lang="en-US" sz="1200">
                          <a:effectLst/>
                          <a:latin typeface="Poppins" panose="00000500000000000000" pitchFamily="2" charset="0"/>
                          <a:cs typeface="Poppins" panose="00000500000000000000" pitchFamily="2" charset="0"/>
                        </a:rPr>
                        <a:t>150.00</a:t>
                      </a:r>
                    </a:p>
                  </a:txBody>
                  <a:tcPr marL="99060" marR="99060" anchor="ctr"/>
                </a:tc>
                <a:tc>
                  <a:txBody>
                    <a:bodyPr/>
                    <a:lstStyle/>
                    <a:p>
                      <a:r>
                        <a:rPr lang="en-US" sz="1200">
                          <a:effectLst/>
                          <a:latin typeface="Poppins" panose="00000500000000000000" pitchFamily="2" charset="0"/>
                          <a:cs typeface="Poppins" panose="00000500000000000000" pitchFamily="2" charset="0"/>
                        </a:rPr>
                        <a:t>Delivered</a:t>
                      </a:r>
                    </a:p>
                  </a:txBody>
                  <a:tcPr marL="99060" marR="99060" anchor="ctr"/>
                </a:tc>
                <a:tc>
                  <a:txBody>
                    <a:bodyPr/>
                    <a:lstStyle/>
                    <a:p>
                      <a:r>
                        <a:rPr lang="en-US" sz="1200">
                          <a:effectLst/>
                          <a:latin typeface="Poppins" panose="00000500000000000000" pitchFamily="2" charset="0"/>
                          <a:cs typeface="Poppins" panose="00000500000000000000" pitchFamily="2" charset="0"/>
                        </a:rPr>
                        <a:t>1</a:t>
                      </a:r>
                    </a:p>
                  </a:txBody>
                  <a:tcPr marL="99060" marR="99060" anchor="ctr"/>
                </a:tc>
                <a:tc>
                  <a:txBody>
                    <a:bodyPr/>
                    <a:lstStyle/>
                    <a:p>
                      <a:r>
                        <a:rPr lang="en-US" sz="1200">
                          <a:effectLst/>
                          <a:latin typeface="Poppins" panose="00000500000000000000" pitchFamily="2" charset="0"/>
                          <a:cs typeface="Poppins" panose="00000500000000000000" pitchFamily="2" charset="0"/>
                        </a:rPr>
                        <a:t>3</a:t>
                      </a:r>
                    </a:p>
                  </a:txBody>
                  <a:tcPr marL="99060" marR="99060" anchor="ctr"/>
                </a:tc>
                <a:extLst>
                  <a:ext uri="{0D108BD9-81ED-4DB2-BD59-A6C34878D82A}">
                    <a16:rowId xmlns:a16="http://schemas.microsoft.com/office/drawing/2014/main" val="3262773259"/>
                  </a:ext>
                </a:extLst>
              </a:tr>
              <a:tr h="370840">
                <a:tc>
                  <a:txBody>
                    <a:bodyPr/>
                    <a:lstStyle/>
                    <a:p>
                      <a:r>
                        <a:rPr lang="en-US" sz="1200">
                          <a:effectLst/>
                          <a:latin typeface="Poppins" panose="00000500000000000000" pitchFamily="2" charset="0"/>
                          <a:cs typeface="Poppins" panose="00000500000000000000" pitchFamily="2" charset="0"/>
                        </a:rPr>
                        <a:t>2</a:t>
                      </a:r>
                    </a:p>
                  </a:txBody>
                  <a:tcPr marL="99060" marR="99060" anchor="ctr"/>
                </a:tc>
                <a:tc>
                  <a:txBody>
                    <a:bodyPr/>
                    <a:lstStyle/>
                    <a:p>
                      <a:r>
                        <a:rPr lang="en-US" sz="1200">
                          <a:effectLst/>
                          <a:latin typeface="Poppins" panose="00000500000000000000" pitchFamily="2" charset="0"/>
                          <a:cs typeface="Poppins" panose="00000500000000000000" pitchFamily="2" charset="0"/>
                        </a:rPr>
                        <a:t>1002</a:t>
                      </a:r>
                    </a:p>
                  </a:txBody>
                  <a:tcPr marL="99060" marR="99060" anchor="ctr"/>
                </a:tc>
                <a:tc>
                  <a:txBody>
                    <a:bodyPr/>
                    <a:lstStyle/>
                    <a:p>
                      <a:r>
                        <a:rPr lang="en-US" sz="1200">
                          <a:effectLst/>
                          <a:latin typeface="Poppins" panose="00000500000000000000" pitchFamily="2" charset="0"/>
                          <a:cs typeface="Poppins" panose="00000500000000000000" pitchFamily="2" charset="0"/>
                        </a:rPr>
                        <a:t>102</a:t>
                      </a:r>
                    </a:p>
                  </a:txBody>
                  <a:tcPr marL="99060" marR="99060" anchor="ctr"/>
                </a:tc>
                <a:tc>
                  <a:txBody>
                    <a:bodyPr/>
                    <a:lstStyle/>
                    <a:p>
                      <a:r>
                        <a:rPr lang="en-US" sz="1200" dirty="0">
                          <a:effectLst/>
                          <a:latin typeface="Poppins" panose="00000500000000000000" pitchFamily="2" charset="0"/>
                          <a:cs typeface="Poppins" panose="00000500000000000000" pitchFamily="2" charset="0"/>
                        </a:rPr>
                        <a:t>2024-10-01</a:t>
                      </a:r>
                    </a:p>
                  </a:txBody>
                  <a:tcPr marL="99060" marR="99060" anchor="ctr"/>
                </a:tc>
                <a:tc>
                  <a:txBody>
                    <a:bodyPr/>
                    <a:lstStyle/>
                    <a:p>
                      <a:r>
                        <a:rPr lang="en-US" sz="1200">
                          <a:effectLst/>
                          <a:latin typeface="Poppins" panose="00000500000000000000" pitchFamily="2" charset="0"/>
                          <a:cs typeface="Poppins" panose="00000500000000000000" pitchFamily="2" charset="0"/>
                        </a:rPr>
                        <a:t>2024-10-03</a:t>
                      </a:r>
                    </a:p>
                  </a:txBody>
                  <a:tcPr marL="99060" marR="99060" anchor="ctr"/>
                </a:tc>
                <a:tc>
                  <a:txBody>
                    <a:bodyPr/>
                    <a:lstStyle/>
                    <a:p>
                      <a:r>
                        <a:rPr lang="en-US" sz="1200">
                          <a:effectLst/>
                          <a:latin typeface="Poppins" panose="00000500000000000000" pitchFamily="2" charset="0"/>
                          <a:cs typeface="Poppins" panose="00000500000000000000" pitchFamily="2" charset="0"/>
                        </a:rPr>
                        <a:t>NULL</a:t>
                      </a:r>
                    </a:p>
                  </a:txBody>
                  <a:tcPr marL="99060" marR="99060" anchor="ctr"/>
                </a:tc>
                <a:tc>
                  <a:txBody>
                    <a:bodyPr/>
                    <a:lstStyle/>
                    <a:p>
                      <a:r>
                        <a:rPr lang="en-US" sz="1200">
                          <a:effectLst/>
                          <a:latin typeface="Poppins" panose="00000500000000000000" pitchFamily="2" charset="0"/>
                          <a:cs typeface="Poppins" panose="00000500000000000000" pitchFamily="2" charset="0"/>
                        </a:rPr>
                        <a:t>75.00</a:t>
                      </a:r>
                    </a:p>
                  </a:txBody>
                  <a:tcPr marL="99060" marR="99060" anchor="ctr"/>
                </a:tc>
                <a:tc>
                  <a:txBody>
                    <a:bodyPr/>
                    <a:lstStyle/>
                    <a:p>
                      <a:r>
                        <a:rPr lang="en-US" sz="1200">
                          <a:effectLst/>
                          <a:latin typeface="Poppins" panose="00000500000000000000" pitchFamily="2" charset="0"/>
                          <a:cs typeface="Poppins" panose="00000500000000000000" pitchFamily="2" charset="0"/>
                        </a:rPr>
                        <a:t>In Transit</a:t>
                      </a:r>
                    </a:p>
                  </a:txBody>
                  <a:tcPr marL="99060" marR="99060" anchor="ctr"/>
                </a:tc>
                <a:tc>
                  <a:txBody>
                    <a:bodyPr/>
                    <a:lstStyle/>
                    <a:p>
                      <a:r>
                        <a:rPr lang="en-US" sz="1200">
                          <a:effectLst/>
                          <a:latin typeface="Poppins" panose="00000500000000000000" pitchFamily="2" charset="0"/>
                          <a:cs typeface="Poppins" panose="00000500000000000000" pitchFamily="2" charset="0"/>
                        </a:rPr>
                        <a:t>2</a:t>
                      </a:r>
                    </a:p>
                  </a:txBody>
                  <a:tcPr marL="99060" marR="99060" anchor="ctr"/>
                </a:tc>
                <a:tc>
                  <a:txBody>
                    <a:bodyPr/>
                    <a:lstStyle/>
                    <a:p>
                      <a:r>
                        <a:rPr lang="en-US" sz="1200">
                          <a:effectLst/>
                          <a:latin typeface="Poppins" panose="00000500000000000000" pitchFamily="2" charset="0"/>
                          <a:cs typeface="Poppins" panose="00000500000000000000" pitchFamily="2" charset="0"/>
                        </a:rPr>
                        <a:t>NULL</a:t>
                      </a:r>
                    </a:p>
                  </a:txBody>
                  <a:tcPr marL="99060" marR="99060" anchor="ctr"/>
                </a:tc>
                <a:extLst>
                  <a:ext uri="{0D108BD9-81ED-4DB2-BD59-A6C34878D82A}">
                    <a16:rowId xmlns:a16="http://schemas.microsoft.com/office/drawing/2014/main" val="2985076590"/>
                  </a:ext>
                </a:extLst>
              </a:tr>
              <a:tr h="370840">
                <a:tc>
                  <a:txBody>
                    <a:bodyPr/>
                    <a:lstStyle/>
                    <a:p>
                      <a:r>
                        <a:rPr lang="en-US" sz="1200">
                          <a:effectLst/>
                          <a:latin typeface="Poppins" panose="00000500000000000000" pitchFamily="2" charset="0"/>
                          <a:cs typeface="Poppins" panose="00000500000000000000" pitchFamily="2" charset="0"/>
                        </a:rPr>
                        <a:t>3</a:t>
                      </a:r>
                    </a:p>
                  </a:txBody>
                  <a:tcPr marL="99060" marR="99060" anchor="ctr"/>
                </a:tc>
                <a:tc>
                  <a:txBody>
                    <a:bodyPr/>
                    <a:lstStyle/>
                    <a:p>
                      <a:r>
                        <a:rPr lang="en-US" sz="1200">
                          <a:effectLst/>
                          <a:latin typeface="Poppins" panose="00000500000000000000" pitchFamily="2" charset="0"/>
                          <a:cs typeface="Poppins" panose="00000500000000000000" pitchFamily="2" charset="0"/>
                        </a:rPr>
                        <a:t>1003</a:t>
                      </a:r>
                    </a:p>
                  </a:txBody>
                  <a:tcPr marL="99060" marR="99060" anchor="ctr"/>
                </a:tc>
                <a:tc>
                  <a:txBody>
                    <a:bodyPr/>
                    <a:lstStyle/>
                    <a:p>
                      <a:r>
                        <a:rPr lang="en-US" sz="1200">
                          <a:effectLst/>
                          <a:latin typeface="Poppins" panose="00000500000000000000" pitchFamily="2" charset="0"/>
                          <a:cs typeface="Poppins" panose="00000500000000000000" pitchFamily="2" charset="0"/>
                        </a:rPr>
                        <a:t>103</a:t>
                      </a:r>
                    </a:p>
                  </a:txBody>
                  <a:tcPr marL="99060" marR="99060" anchor="ctr"/>
                </a:tc>
                <a:tc>
                  <a:txBody>
                    <a:bodyPr/>
                    <a:lstStyle/>
                    <a:p>
                      <a:r>
                        <a:rPr lang="en-US" sz="1200">
                          <a:effectLst/>
                          <a:latin typeface="Poppins" panose="00000500000000000000" pitchFamily="2" charset="0"/>
                          <a:cs typeface="Poppins" panose="00000500000000000000" pitchFamily="2" charset="0"/>
                        </a:rPr>
                        <a:t>2024-10-02</a:t>
                      </a:r>
                    </a:p>
                  </a:txBody>
                  <a:tcPr marL="99060" marR="99060" anchor="ctr"/>
                </a:tc>
                <a:tc>
                  <a:txBody>
                    <a:bodyPr/>
                    <a:lstStyle/>
                    <a:p>
                      <a:r>
                        <a:rPr lang="en-US" sz="1200">
                          <a:effectLst/>
                          <a:latin typeface="Poppins" panose="00000500000000000000" pitchFamily="2" charset="0"/>
                          <a:cs typeface="Poppins" panose="00000500000000000000" pitchFamily="2" charset="0"/>
                        </a:rPr>
                        <a:t>NULL</a:t>
                      </a:r>
                    </a:p>
                  </a:txBody>
                  <a:tcPr marL="99060" marR="99060" anchor="ctr"/>
                </a:tc>
                <a:tc>
                  <a:txBody>
                    <a:bodyPr/>
                    <a:lstStyle/>
                    <a:p>
                      <a:r>
                        <a:rPr lang="en-US" sz="1200">
                          <a:effectLst/>
                          <a:latin typeface="Poppins" panose="00000500000000000000" pitchFamily="2" charset="0"/>
                          <a:cs typeface="Poppins" panose="00000500000000000000" pitchFamily="2" charset="0"/>
                        </a:rPr>
                        <a:t>NULL</a:t>
                      </a:r>
                    </a:p>
                  </a:txBody>
                  <a:tcPr marL="99060" marR="99060" anchor="ctr"/>
                </a:tc>
                <a:tc>
                  <a:txBody>
                    <a:bodyPr/>
                    <a:lstStyle/>
                    <a:p>
                      <a:r>
                        <a:rPr lang="en-US" sz="1200" dirty="0">
                          <a:effectLst/>
                          <a:latin typeface="Poppins" panose="00000500000000000000" pitchFamily="2" charset="0"/>
                          <a:cs typeface="Poppins" panose="00000500000000000000" pitchFamily="2" charset="0"/>
                        </a:rPr>
                        <a:t>200.00</a:t>
                      </a:r>
                    </a:p>
                  </a:txBody>
                  <a:tcPr marL="99060" marR="99060" anchor="ctr"/>
                </a:tc>
                <a:tc>
                  <a:txBody>
                    <a:bodyPr/>
                    <a:lstStyle/>
                    <a:p>
                      <a:r>
                        <a:rPr lang="en-US" sz="1200">
                          <a:effectLst/>
                          <a:latin typeface="Poppins" panose="00000500000000000000" pitchFamily="2" charset="0"/>
                          <a:cs typeface="Poppins" panose="00000500000000000000" pitchFamily="2" charset="0"/>
                        </a:rPr>
                        <a:t>Pending</a:t>
                      </a:r>
                    </a:p>
                  </a:txBody>
                  <a:tcPr marL="99060" marR="99060" anchor="ctr"/>
                </a:tc>
                <a:tc>
                  <a:txBody>
                    <a:bodyPr/>
                    <a:lstStyle/>
                    <a:p>
                      <a:r>
                        <a:rPr lang="en-US" sz="1200">
                          <a:effectLst/>
                          <a:latin typeface="Poppins" panose="00000500000000000000" pitchFamily="2" charset="0"/>
                          <a:cs typeface="Poppins" panose="00000500000000000000" pitchFamily="2" charset="0"/>
                        </a:rPr>
                        <a:t>NULL</a:t>
                      </a:r>
                    </a:p>
                  </a:txBody>
                  <a:tcPr marL="99060" marR="99060" anchor="ctr"/>
                </a:tc>
                <a:tc>
                  <a:txBody>
                    <a:bodyPr/>
                    <a:lstStyle/>
                    <a:p>
                      <a:r>
                        <a:rPr lang="en-US" sz="1200">
                          <a:effectLst/>
                          <a:latin typeface="Poppins" panose="00000500000000000000" pitchFamily="2" charset="0"/>
                          <a:cs typeface="Poppins" panose="00000500000000000000" pitchFamily="2" charset="0"/>
                        </a:rPr>
                        <a:t>NULL</a:t>
                      </a:r>
                    </a:p>
                  </a:txBody>
                  <a:tcPr marL="99060" marR="99060" anchor="ctr"/>
                </a:tc>
                <a:extLst>
                  <a:ext uri="{0D108BD9-81ED-4DB2-BD59-A6C34878D82A}">
                    <a16:rowId xmlns:a16="http://schemas.microsoft.com/office/drawing/2014/main" val="1008983764"/>
                  </a:ext>
                </a:extLst>
              </a:tr>
              <a:tr h="370840">
                <a:tc>
                  <a:txBody>
                    <a:bodyPr/>
                    <a:lstStyle/>
                    <a:p>
                      <a:r>
                        <a:rPr lang="en-US" sz="1200" dirty="0">
                          <a:effectLst/>
                          <a:latin typeface="Poppins" panose="00000500000000000000" pitchFamily="2" charset="0"/>
                          <a:cs typeface="Poppins" panose="00000500000000000000" pitchFamily="2" charset="0"/>
                        </a:rPr>
                        <a:t>4</a:t>
                      </a:r>
                    </a:p>
                  </a:txBody>
                  <a:tcPr marL="99060" marR="99060" anchor="ctr"/>
                </a:tc>
                <a:tc>
                  <a:txBody>
                    <a:bodyPr/>
                    <a:lstStyle/>
                    <a:p>
                      <a:r>
                        <a:rPr lang="en-US" sz="1200">
                          <a:effectLst/>
                          <a:latin typeface="Poppins" panose="00000500000000000000" pitchFamily="2" charset="0"/>
                          <a:cs typeface="Poppins" panose="00000500000000000000" pitchFamily="2" charset="0"/>
                        </a:rPr>
                        <a:t>1001</a:t>
                      </a:r>
                    </a:p>
                  </a:txBody>
                  <a:tcPr marL="99060" marR="99060" anchor="ctr"/>
                </a:tc>
                <a:tc>
                  <a:txBody>
                    <a:bodyPr/>
                    <a:lstStyle/>
                    <a:p>
                      <a:r>
                        <a:rPr lang="en-US" sz="1200">
                          <a:effectLst/>
                          <a:latin typeface="Poppins" panose="00000500000000000000" pitchFamily="2" charset="0"/>
                          <a:cs typeface="Poppins" panose="00000500000000000000" pitchFamily="2" charset="0"/>
                        </a:rPr>
                        <a:t>104</a:t>
                      </a:r>
                    </a:p>
                  </a:txBody>
                  <a:tcPr marL="99060" marR="99060" anchor="ctr"/>
                </a:tc>
                <a:tc>
                  <a:txBody>
                    <a:bodyPr/>
                    <a:lstStyle/>
                    <a:p>
                      <a:r>
                        <a:rPr lang="en-US" sz="1200">
                          <a:effectLst/>
                          <a:latin typeface="Poppins" panose="00000500000000000000" pitchFamily="2" charset="0"/>
                          <a:cs typeface="Poppins" panose="00000500000000000000" pitchFamily="2" charset="0"/>
                        </a:rPr>
                        <a:t>2024-10-03</a:t>
                      </a:r>
                    </a:p>
                  </a:txBody>
                  <a:tcPr marL="99060" marR="99060" anchor="ctr"/>
                </a:tc>
                <a:tc>
                  <a:txBody>
                    <a:bodyPr/>
                    <a:lstStyle/>
                    <a:p>
                      <a:r>
                        <a:rPr lang="en-US" sz="1200">
                          <a:effectLst/>
                          <a:latin typeface="Poppins" panose="00000500000000000000" pitchFamily="2" charset="0"/>
                          <a:cs typeface="Poppins" panose="00000500000000000000" pitchFamily="2" charset="0"/>
                        </a:rPr>
                        <a:t>2024-10-04</a:t>
                      </a:r>
                    </a:p>
                  </a:txBody>
                  <a:tcPr marL="99060" marR="99060" anchor="ctr"/>
                </a:tc>
                <a:tc>
                  <a:txBody>
                    <a:bodyPr/>
                    <a:lstStyle/>
                    <a:p>
                      <a:r>
                        <a:rPr lang="en-US" sz="1200">
                          <a:effectLst/>
                          <a:latin typeface="Poppins" panose="00000500000000000000" pitchFamily="2" charset="0"/>
                          <a:cs typeface="Poppins" panose="00000500000000000000" pitchFamily="2" charset="0"/>
                        </a:rPr>
                        <a:t>2024-10-06</a:t>
                      </a:r>
                    </a:p>
                  </a:txBody>
                  <a:tcPr marL="99060" marR="99060" anchor="ctr"/>
                </a:tc>
                <a:tc>
                  <a:txBody>
                    <a:bodyPr/>
                    <a:lstStyle/>
                    <a:p>
                      <a:r>
                        <a:rPr lang="en-US" sz="1200">
                          <a:effectLst/>
                          <a:latin typeface="Poppins" panose="00000500000000000000" pitchFamily="2" charset="0"/>
                          <a:cs typeface="Poppins" panose="00000500000000000000" pitchFamily="2" charset="0"/>
                        </a:rPr>
                        <a:t>120.00</a:t>
                      </a:r>
                    </a:p>
                  </a:txBody>
                  <a:tcPr marL="99060" marR="99060" anchor="ctr"/>
                </a:tc>
                <a:tc>
                  <a:txBody>
                    <a:bodyPr/>
                    <a:lstStyle/>
                    <a:p>
                      <a:r>
                        <a:rPr lang="en-US" sz="1200">
                          <a:effectLst/>
                          <a:latin typeface="Poppins" panose="00000500000000000000" pitchFamily="2" charset="0"/>
                          <a:cs typeface="Poppins" panose="00000500000000000000" pitchFamily="2" charset="0"/>
                        </a:rPr>
                        <a:t>Delivered</a:t>
                      </a:r>
                    </a:p>
                  </a:txBody>
                  <a:tcPr marL="99060" marR="99060" anchor="ctr"/>
                </a:tc>
                <a:tc>
                  <a:txBody>
                    <a:bodyPr/>
                    <a:lstStyle/>
                    <a:p>
                      <a:r>
                        <a:rPr lang="en-US" sz="1200">
                          <a:effectLst/>
                          <a:latin typeface="Poppins" panose="00000500000000000000" pitchFamily="2" charset="0"/>
                          <a:cs typeface="Poppins" panose="00000500000000000000" pitchFamily="2" charset="0"/>
                        </a:rPr>
                        <a:t>1</a:t>
                      </a:r>
                    </a:p>
                  </a:txBody>
                  <a:tcPr marL="99060" marR="99060" anchor="ctr"/>
                </a:tc>
                <a:tc>
                  <a:txBody>
                    <a:bodyPr/>
                    <a:lstStyle/>
                    <a:p>
                      <a:r>
                        <a:rPr lang="en-US" sz="1200">
                          <a:effectLst/>
                          <a:latin typeface="Poppins" panose="00000500000000000000" pitchFamily="2" charset="0"/>
                          <a:cs typeface="Poppins" panose="00000500000000000000" pitchFamily="2" charset="0"/>
                        </a:rPr>
                        <a:t>2</a:t>
                      </a:r>
                    </a:p>
                  </a:txBody>
                  <a:tcPr marL="99060" marR="99060" anchor="ctr"/>
                </a:tc>
                <a:extLst>
                  <a:ext uri="{0D108BD9-81ED-4DB2-BD59-A6C34878D82A}">
                    <a16:rowId xmlns:a16="http://schemas.microsoft.com/office/drawing/2014/main" val="1614832299"/>
                  </a:ext>
                </a:extLst>
              </a:tr>
              <a:tr h="370840">
                <a:tc>
                  <a:txBody>
                    <a:bodyPr/>
                    <a:lstStyle/>
                    <a:p>
                      <a:r>
                        <a:rPr lang="en-US" sz="1200">
                          <a:effectLst/>
                          <a:latin typeface="Poppins" panose="00000500000000000000" pitchFamily="2" charset="0"/>
                          <a:cs typeface="Poppins" panose="00000500000000000000" pitchFamily="2" charset="0"/>
                        </a:rPr>
                        <a:t>5</a:t>
                      </a:r>
                    </a:p>
                  </a:txBody>
                  <a:tcPr marL="99060" marR="99060" anchor="ctr"/>
                </a:tc>
                <a:tc>
                  <a:txBody>
                    <a:bodyPr/>
                    <a:lstStyle/>
                    <a:p>
                      <a:r>
                        <a:rPr lang="en-US" sz="1200">
                          <a:effectLst/>
                          <a:latin typeface="Poppins" panose="00000500000000000000" pitchFamily="2" charset="0"/>
                          <a:cs typeface="Poppins" panose="00000500000000000000" pitchFamily="2" charset="0"/>
                        </a:rPr>
                        <a:t>1002</a:t>
                      </a:r>
                    </a:p>
                  </a:txBody>
                  <a:tcPr marL="99060" marR="99060" anchor="ctr"/>
                </a:tc>
                <a:tc>
                  <a:txBody>
                    <a:bodyPr/>
                    <a:lstStyle/>
                    <a:p>
                      <a:r>
                        <a:rPr lang="en-US" sz="1200" dirty="0">
                          <a:effectLst/>
                          <a:latin typeface="Poppins" panose="00000500000000000000" pitchFamily="2" charset="0"/>
                          <a:cs typeface="Poppins" panose="00000500000000000000" pitchFamily="2" charset="0"/>
                        </a:rPr>
                        <a:t>101</a:t>
                      </a:r>
                    </a:p>
                  </a:txBody>
                  <a:tcPr marL="99060" marR="99060" anchor="ctr"/>
                </a:tc>
                <a:tc>
                  <a:txBody>
                    <a:bodyPr/>
                    <a:lstStyle/>
                    <a:p>
                      <a:r>
                        <a:rPr lang="en-US" sz="1200">
                          <a:effectLst/>
                          <a:latin typeface="Poppins" panose="00000500000000000000" pitchFamily="2" charset="0"/>
                          <a:cs typeface="Poppins" panose="00000500000000000000" pitchFamily="2" charset="0"/>
                        </a:rPr>
                        <a:t>2024-10-03</a:t>
                      </a:r>
                    </a:p>
                  </a:txBody>
                  <a:tcPr marL="99060" marR="99060" anchor="ctr"/>
                </a:tc>
                <a:tc>
                  <a:txBody>
                    <a:bodyPr/>
                    <a:lstStyle/>
                    <a:p>
                      <a:r>
                        <a:rPr lang="en-US" sz="1200">
                          <a:effectLst/>
                          <a:latin typeface="Poppins" panose="00000500000000000000" pitchFamily="2" charset="0"/>
                          <a:cs typeface="Poppins" panose="00000500000000000000" pitchFamily="2" charset="0"/>
                        </a:rPr>
                        <a:t>NULL</a:t>
                      </a:r>
                    </a:p>
                  </a:txBody>
                  <a:tcPr marL="99060" marR="99060" anchor="ctr"/>
                </a:tc>
                <a:tc>
                  <a:txBody>
                    <a:bodyPr/>
                    <a:lstStyle/>
                    <a:p>
                      <a:r>
                        <a:rPr lang="en-US" sz="1200">
                          <a:effectLst/>
                          <a:latin typeface="Poppins" panose="00000500000000000000" pitchFamily="2" charset="0"/>
                          <a:cs typeface="Poppins" panose="00000500000000000000" pitchFamily="2" charset="0"/>
                        </a:rPr>
                        <a:t>NULL</a:t>
                      </a:r>
                    </a:p>
                  </a:txBody>
                  <a:tcPr marL="99060" marR="99060" anchor="ctr"/>
                </a:tc>
                <a:tc>
                  <a:txBody>
                    <a:bodyPr/>
                    <a:lstStyle/>
                    <a:p>
                      <a:r>
                        <a:rPr lang="en-US" sz="1200" dirty="0">
                          <a:effectLst/>
                          <a:latin typeface="Poppins" panose="00000500000000000000" pitchFamily="2" charset="0"/>
                          <a:cs typeface="Poppins" panose="00000500000000000000" pitchFamily="2" charset="0"/>
                        </a:rPr>
                        <a:t>90.00</a:t>
                      </a:r>
                    </a:p>
                  </a:txBody>
                  <a:tcPr marL="99060" marR="99060" anchor="ctr"/>
                </a:tc>
                <a:tc>
                  <a:txBody>
                    <a:bodyPr/>
                    <a:lstStyle/>
                    <a:p>
                      <a:r>
                        <a:rPr lang="en-US" sz="1200">
                          <a:effectLst/>
                          <a:latin typeface="Poppins" panose="00000500000000000000" pitchFamily="2" charset="0"/>
                          <a:cs typeface="Poppins" panose="00000500000000000000" pitchFamily="2" charset="0"/>
                        </a:rPr>
                        <a:t>Pending</a:t>
                      </a:r>
                    </a:p>
                  </a:txBody>
                  <a:tcPr marL="99060" marR="99060" anchor="ctr"/>
                </a:tc>
                <a:tc>
                  <a:txBody>
                    <a:bodyPr/>
                    <a:lstStyle/>
                    <a:p>
                      <a:r>
                        <a:rPr lang="en-US" sz="1200">
                          <a:effectLst/>
                          <a:latin typeface="Poppins" panose="00000500000000000000" pitchFamily="2" charset="0"/>
                          <a:cs typeface="Poppins" panose="00000500000000000000" pitchFamily="2" charset="0"/>
                        </a:rPr>
                        <a:t>NULL</a:t>
                      </a:r>
                    </a:p>
                  </a:txBody>
                  <a:tcPr marL="99060" marR="99060" anchor="ctr"/>
                </a:tc>
                <a:tc>
                  <a:txBody>
                    <a:bodyPr/>
                    <a:lstStyle/>
                    <a:p>
                      <a:r>
                        <a:rPr lang="en-US" sz="1200" dirty="0">
                          <a:effectLst/>
                          <a:latin typeface="Poppins" panose="00000500000000000000" pitchFamily="2" charset="0"/>
                          <a:cs typeface="Poppins" panose="00000500000000000000" pitchFamily="2" charset="0"/>
                        </a:rPr>
                        <a:t>NULL</a:t>
                      </a:r>
                    </a:p>
                  </a:txBody>
                  <a:tcPr marL="99060" marR="99060" anchor="ctr"/>
                </a:tc>
                <a:extLst>
                  <a:ext uri="{0D108BD9-81ED-4DB2-BD59-A6C34878D82A}">
                    <a16:rowId xmlns:a16="http://schemas.microsoft.com/office/drawing/2014/main" val="2486511704"/>
                  </a:ext>
                </a:extLst>
              </a:tr>
            </a:tbl>
          </a:graphicData>
        </a:graphic>
      </p:graphicFrame>
      <p:sp>
        <p:nvSpPr>
          <p:cNvPr id="3" name="Subtitle 2">
            <a:extLst>
              <a:ext uri="{FF2B5EF4-FFF2-40B4-BE49-F238E27FC236}">
                <a16:creationId xmlns:a16="http://schemas.microsoft.com/office/drawing/2014/main" id="{AAE25EC1-AEFF-DA46-EBC4-74FB7A4C60AD}"/>
              </a:ext>
            </a:extLst>
          </p:cNvPr>
          <p:cNvSpPr txBox="1">
            <a:spLocks/>
          </p:cNvSpPr>
          <p:nvPr/>
        </p:nvSpPr>
        <p:spPr>
          <a:xfrm>
            <a:off x="107005" y="4237815"/>
            <a:ext cx="11585642" cy="133613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The </a:t>
            </a:r>
            <a:r>
              <a:rPr lang="en-US" cap="none" dirty="0">
                <a:solidFill>
                  <a:srgbClr val="262626"/>
                </a:solidFill>
                <a:latin typeface="Poppins" panose="00000500000000000000" pitchFamily="2" charset="0"/>
                <a:cs typeface="Poppins" panose="00000500000000000000" pitchFamily="2" charset="0"/>
              </a:rPr>
              <a:t>above table shows how to</a:t>
            </a:r>
            <a:r>
              <a:rPr lang="en-US" b="0" i="0" cap="none" dirty="0">
                <a:solidFill>
                  <a:srgbClr val="262626"/>
                </a:solidFill>
                <a:effectLst/>
                <a:latin typeface="Poppins" panose="00000500000000000000" pitchFamily="2" charset="0"/>
                <a:cs typeface="Poppins" panose="00000500000000000000" pitchFamily="2" charset="0"/>
              </a:rPr>
              <a:t> track the status of each order easily and understand where orders are in the processing pipeline.</a:t>
            </a:r>
            <a:endParaRPr lang="en-US" sz="2000" cap="none" dirty="0">
              <a:latin typeface="Poppins" panose="00000500000000000000" pitchFamily="2" charset="0"/>
              <a:cs typeface="Poppins" panose="00000500000000000000" pitchFamily="2" charset="0"/>
            </a:endParaRPr>
          </a:p>
        </p:txBody>
      </p:sp>
      <p:graphicFrame>
        <p:nvGraphicFramePr>
          <p:cNvPr id="4" name="Table 3">
            <a:extLst>
              <a:ext uri="{FF2B5EF4-FFF2-40B4-BE49-F238E27FC236}">
                <a16:creationId xmlns:a16="http://schemas.microsoft.com/office/drawing/2014/main" id="{52B657AD-162B-52CF-BE0B-8D659E80DC08}"/>
              </a:ext>
            </a:extLst>
          </p:cNvPr>
          <p:cNvGraphicFramePr>
            <a:graphicFrameLocks noGrp="1"/>
          </p:cNvGraphicFramePr>
          <p:nvPr>
            <p:extLst>
              <p:ext uri="{D42A27DB-BD31-4B8C-83A1-F6EECF244321}">
                <p14:modId xmlns:p14="http://schemas.microsoft.com/office/powerpoint/2010/main" val="650446150"/>
              </p:ext>
            </p:extLst>
          </p:nvPr>
        </p:nvGraphicFramePr>
        <p:xfrm>
          <a:off x="3453319" y="2120630"/>
          <a:ext cx="3612499" cy="407831"/>
        </p:xfrm>
        <a:graphic>
          <a:graphicData uri="http://schemas.openxmlformats.org/drawingml/2006/table">
            <a:tbl>
              <a:tblPr/>
              <a:tblGrid>
                <a:gridCol w="3612499">
                  <a:extLst>
                    <a:ext uri="{9D8B030D-6E8A-4147-A177-3AD203B41FA5}">
                      <a16:colId xmlns:a16="http://schemas.microsoft.com/office/drawing/2014/main" val="791434678"/>
                    </a:ext>
                  </a:extLst>
                </a:gridCol>
              </a:tblGrid>
              <a:tr h="407831">
                <a:tc>
                  <a:txBody>
                    <a:bodyPr/>
                    <a:lstStyle/>
                    <a:p>
                      <a:endParaRPr lang="en-US" dirty="0"/>
                    </a:p>
                  </a:txBody>
                  <a:tcPr>
                    <a:lnL w="28575" cmpd="sng">
                      <a:solidFill>
                        <a:srgbClr val="FF0000"/>
                      </a:solidFill>
                      <a:prstDash val="solid"/>
                    </a:lnL>
                    <a:lnR w="28575" cmpd="sng">
                      <a:solidFill>
                        <a:srgbClr val="FF0000"/>
                      </a:solidFill>
                      <a:prstDash val="solid"/>
                    </a:lnR>
                    <a:lnT w="28575" cmpd="sng">
                      <a:solidFill>
                        <a:srgbClr val="FF0000"/>
                      </a:solidFill>
                      <a:prstDash val="solid"/>
                    </a:lnT>
                    <a:lnB w="28575" cmpd="sng">
                      <a:solidFill>
                        <a:srgbClr val="FF0000"/>
                      </a:solidFill>
                      <a:prstDash val="solid"/>
                    </a:lnB>
                  </a:tcPr>
                </a:tc>
                <a:extLst>
                  <a:ext uri="{0D108BD9-81ED-4DB2-BD59-A6C34878D82A}">
                    <a16:rowId xmlns:a16="http://schemas.microsoft.com/office/drawing/2014/main" val="331327938"/>
                  </a:ext>
                </a:extLst>
              </a:tr>
            </a:tbl>
          </a:graphicData>
        </a:graphic>
      </p:graphicFrame>
      <p:graphicFrame>
        <p:nvGraphicFramePr>
          <p:cNvPr id="5" name="Table 4">
            <a:extLst>
              <a:ext uri="{FF2B5EF4-FFF2-40B4-BE49-F238E27FC236}">
                <a16:creationId xmlns:a16="http://schemas.microsoft.com/office/drawing/2014/main" id="{BE88EFE6-B7B2-C401-223A-25ABD1BE2C6D}"/>
              </a:ext>
            </a:extLst>
          </p:cNvPr>
          <p:cNvGraphicFramePr>
            <a:graphicFrameLocks noGrp="1"/>
          </p:cNvGraphicFramePr>
          <p:nvPr>
            <p:extLst>
              <p:ext uri="{D42A27DB-BD31-4B8C-83A1-F6EECF244321}">
                <p14:modId xmlns:p14="http://schemas.microsoft.com/office/powerpoint/2010/main" val="1893312752"/>
              </p:ext>
            </p:extLst>
          </p:nvPr>
        </p:nvGraphicFramePr>
        <p:xfrm>
          <a:off x="7895323" y="2136112"/>
          <a:ext cx="3612498" cy="407831"/>
        </p:xfrm>
        <a:graphic>
          <a:graphicData uri="http://schemas.openxmlformats.org/drawingml/2006/table">
            <a:tbl>
              <a:tblPr/>
              <a:tblGrid>
                <a:gridCol w="3612498">
                  <a:extLst>
                    <a:ext uri="{9D8B030D-6E8A-4147-A177-3AD203B41FA5}">
                      <a16:colId xmlns:a16="http://schemas.microsoft.com/office/drawing/2014/main" val="791434678"/>
                    </a:ext>
                  </a:extLst>
                </a:gridCol>
              </a:tblGrid>
              <a:tr h="407831">
                <a:tc>
                  <a:txBody>
                    <a:bodyPr/>
                    <a:lstStyle/>
                    <a:p>
                      <a:endParaRPr lang="en-US" dirty="0"/>
                    </a:p>
                  </a:txBody>
                  <a:tcPr>
                    <a:lnL w="28575" cmpd="sng">
                      <a:solidFill>
                        <a:srgbClr val="FF0000"/>
                      </a:solidFill>
                      <a:prstDash val="solid"/>
                    </a:lnL>
                    <a:lnR w="28575" cmpd="sng">
                      <a:solidFill>
                        <a:srgbClr val="FF0000"/>
                      </a:solidFill>
                      <a:prstDash val="solid"/>
                    </a:lnR>
                    <a:lnT w="28575" cmpd="sng">
                      <a:solidFill>
                        <a:srgbClr val="FF0000"/>
                      </a:solidFill>
                      <a:prstDash val="solid"/>
                    </a:lnT>
                    <a:lnB w="28575" cmpd="sng">
                      <a:solidFill>
                        <a:srgbClr val="FF0000"/>
                      </a:solidFill>
                      <a:prstDash val="solid"/>
                    </a:lnB>
                  </a:tcPr>
                </a:tc>
                <a:extLst>
                  <a:ext uri="{0D108BD9-81ED-4DB2-BD59-A6C34878D82A}">
                    <a16:rowId xmlns:a16="http://schemas.microsoft.com/office/drawing/2014/main" val="331327938"/>
                  </a:ext>
                </a:extLst>
              </a:tr>
            </a:tbl>
          </a:graphicData>
        </a:graphic>
      </p:graphicFrame>
      <p:graphicFrame>
        <p:nvGraphicFramePr>
          <p:cNvPr id="9" name="Table 8">
            <a:extLst>
              <a:ext uri="{FF2B5EF4-FFF2-40B4-BE49-F238E27FC236}">
                <a16:creationId xmlns:a16="http://schemas.microsoft.com/office/drawing/2014/main" id="{877326F6-8EC5-456A-0038-4C9EFB115ED9}"/>
              </a:ext>
            </a:extLst>
          </p:cNvPr>
          <p:cNvGraphicFramePr>
            <a:graphicFrameLocks noGrp="1"/>
          </p:cNvGraphicFramePr>
          <p:nvPr>
            <p:extLst>
              <p:ext uri="{D42A27DB-BD31-4B8C-83A1-F6EECF244321}">
                <p14:modId xmlns:p14="http://schemas.microsoft.com/office/powerpoint/2010/main" val="2601029010"/>
              </p:ext>
            </p:extLst>
          </p:nvPr>
        </p:nvGraphicFramePr>
        <p:xfrm>
          <a:off x="3453319" y="2543943"/>
          <a:ext cx="3612498" cy="365760"/>
        </p:xfrm>
        <a:graphic>
          <a:graphicData uri="http://schemas.openxmlformats.org/drawingml/2006/table">
            <a:tbl>
              <a:tblPr/>
              <a:tblGrid>
                <a:gridCol w="3612498">
                  <a:extLst>
                    <a:ext uri="{9D8B030D-6E8A-4147-A177-3AD203B41FA5}">
                      <a16:colId xmlns:a16="http://schemas.microsoft.com/office/drawing/2014/main" val="2243772010"/>
                    </a:ext>
                  </a:extLst>
                </a:gridCol>
              </a:tblGrid>
              <a:tr h="233464">
                <a:tc>
                  <a:txBody>
                    <a:bodyPr/>
                    <a:lstStyle/>
                    <a:p>
                      <a:endParaRPr lang="en-US" dirty="0"/>
                    </a:p>
                  </a:txBody>
                  <a:tcPr>
                    <a:lnL w="28575" cmpd="sng">
                      <a:solidFill>
                        <a:srgbClr val="FFFF00"/>
                      </a:solidFill>
                      <a:prstDash val="solid"/>
                    </a:lnL>
                    <a:lnR w="28575" cmpd="sng">
                      <a:solidFill>
                        <a:srgbClr val="FFFF00"/>
                      </a:solidFill>
                      <a:prstDash val="solid"/>
                    </a:lnR>
                    <a:lnT w="28575" cmpd="sng">
                      <a:solidFill>
                        <a:srgbClr val="FFFF00"/>
                      </a:solidFill>
                      <a:prstDash val="solid"/>
                    </a:lnT>
                    <a:lnB w="28575" cmpd="sng">
                      <a:solidFill>
                        <a:srgbClr val="FFFF00"/>
                      </a:solidFill>
                      <a:prstDash val="solid"/>
                    </a:lnB>
                  </a:tcPr>
                </a:tc>
                <a:extLst>
                  <a:ext uri="{0D108BD9-81ED-4DB2-BD59-A6C34878D82A}">
                    <a16:rowId xmlns:a16="http://schemas.microsoft.com/office/drawing/2014/main" val="1115020613"/>
                  </a:ext>
                </a:extLst>
              </a:tr>
            </a:tbl>
          </a:graphicData>
        </a:graphic>
      </p:graphicFrame>
      <p:graphicFrame>
        <p:nvGraphicFramePr>
          <p:cNvPr id="10" name="Table 9">
            <a:extLst>
              <a:ext uri="{FF2B5EF4-FFF2-40B4-BE49-F238E27FC236}">
                <a16:creationId xmlns:a16="http://schemas.microsoft.com/office/drawing/2014/main" id="{8DD4EF5B-C29D-CF88-015E-5511FB6799F9}"/>
              </a:ext>
            </a:extLst>
          </p:cNvPr>
          <p:cNvGraphicFramePr>
            <a:graphicFrameLocks noGrp="1"/>
          </p:cNvGraphicFramePr>
          <p:nvPr>
            <p:extLst>
              <p:ext uri="{D42A27DB-BD31-4B8C-83A1-F6EECF244321}">
                <p14:modId xmlns:p14="http://schemas.microsoft.com/office/powerpoint/2010/main" val="3329233707"/>
              </p:ext>
            </p:extLst>
          </p:nvPr>
        </p:nvGraphicFramePr>
        <p:xfrm>
          <a:off x="7895323" y="2564449"/>
          <a:ext cx="3612498" cy="365760"/>
        </p:xfrm>
        <a:graphic>
          <a:graphicData uri="http://schemas.openxmlformats.org/drawingml/2006/table">
            <a:tbl>
              <a:tblPr/>
              <a:tblGrid>
                <a:gridCol w="3612498">
                  <a:extLst>
                    <a:ext uri="{9D8B030D-6E8A-4147-A177-3AD203B41FA5}">
                      <a16:colId xmlns:a16="http://schemas.microsoft.com/office/drawing/2014/main" val="2243772010"/>
                    </a:ext>
                  </a:extLst>
                </a:gridCol>
              </a:tblGrid>
              <a:tr h="345254">
                <a:tc>
                  <a:txBody>
                    <a:bodyPr/>
                    <a:lstStyle/>
                    <a:p>
                      <a:endParaRPr lang="en-US" dirty="0"/>
                    </a:p>
                  </a:txBody>
                  <a:tcPr>
                    <a:lnL w="28575" cmpd="sng">
                      <a:solidFill>
                        <a:srgbClr val="FFFF00"/>
                      </a:solidFill>
                      <a:prstDash val="solid"/>
                    </a:lnL>
                    <a:lnR w="28575" cmpd="sng">
                      <a:solidFill>
                        <a:srgbClr val="FFFF00"/>
                      </a:solidFill>
                      <a:prstDash val="solid"/>
                    </a:lnR>
                    <a:lnT w="28575" cmpd="sng">
                      <a:solidFill>
                        <a:srgbClr val="FFFF00"/>
                      </a:solidFill>
                      <a:prstDash val="solid"/>
                    </a:lnT>
                    <a:lnB w="28575" cmpd="sng">
                      <a:solidFill>
                        <a:srgbClr val="FFFF00"/>
                      </a:solidFill>
                      <a:prstDash val="solid"/>
                    </a:lnB>
                  </a:tcPr>
                </a:tc>
                <a:extLst>
                  <a:ext uri="{0D108BD9-81ED-4DB2-BD59-A6C34878D82A}">
                    <a16:rowId xmlns:a16="http://schemas.microsoft.com/office/drawing/2014/main" val="1115020613"/>
                  </a:ext>
                </a:extLst>
              </a:tr>
            </a:tbl>
          </a:graphicData>
        </a:graphic>
      </p:graphicFrame>
      <p:graphicFrame>
        <p:nvGraphicFramePr>
          <p:cNvPr id="11" name="Table 10">
            <a:extLst>
              <a:ext uri="{FF2B5EF4-FFF2-40B4-BE49-F238E27FC236}">
                <a16:creationId xmlns:a16="http://schemas.microsoft.com/office/drawing/2014/main" id="{C06AA373-D366-EE3A-A9D5-4246CE30C26D}"/>
              </a:ext>
            </a:extLst>
          </p:cNvPr>
          <p:cNvGraphicFramePr>
            <a:graphicFrameLocks noGrp="1"/>
          </p:cNvGraphicFramePr>
          <p:nvPr>
            <p:extLst>
              <p:ext uri="{D42A27DB-BD31-4B8C-83A1-F6EECF244321}">
                <p14:modId xmlns:p14="http://schemas.microsoft.com/office/powerpoint/2010/main" val="662347285"/>
              </p:ext>
            </p:extLst>
          </p:nvPr>
        </p:nvGraphicFramePr>
        <p:xfrm>
          <a:off x="3453318" y="3625026"/>
          <a:ext cx="3612497" cy="365761"/>
        </p:xfrm>
        <a:graphic>
          <a:graphicData uri="http://schemas.openxmlformats.org/drawingml/2006/table">
            <a:tbl>
              <a:tblPr/>
              <a:tblGrid>
                <a:gridCol w="3612497">
                  <a:extLst>
                    <a:ext uri="{9D8B030D-6E8A-4147-A177-3AD203B41FA5}">
                      <a16:colId xmlns:a16="http://schemas.microsoft.com/office/drawing/2014/main" val="1285003779"/>
                    </a:ext>
                  </a:extLst>
                </a:gridCol>
              </a:tblGrid>
              <a:tr h="365761">
                <a:tc>
                  <a:txBody>
                    <a:bodyPr/>
                    <a:lstStyle/>
                    <a:p>
                      <a:endParaRPr lang="en-US" dirty="0"/>
                    </a:p>
                  </a:txBody>
                  <a:tcPr>
                    <a:lnL w="28575" cmpd="sng">
                      <a:solidFill>
                        <a:srgbClr val="00B0F0"/>
                      </a:solidFill>
                      <a:prstDash val="solid"/>
                    </a:lnL>
                    <a:lnR w="28575" cmpd="sng">
                      <a:solidFill>
                        <a:srgbClr val="00B0F0"/>
                      </a:solidFill>
                      <a:prstDash val="solid"/>
                    </a:lnR>
                    <a:lnT w="28575" cmpd="sng">
                      <a:solidFill>
                        <a:srgbClr val="00B0F0"/>
                      </a:solidFill>
                      <a:prstDash val="solid"/>
                    </a:lnT>
                    <a:lnB w="28575" cmpd="sng">
                      <a:solidFill>
                        <a:srgbClr val="00B0F0"/>
                      </a:solidFill>
                      <a:prstDash val="solid"/>
                    </a:lnB>
                  </a:tcPr>
                </a:tc>
                <a:extLst>
                  <a:ext uri="{0D108BD9-81ED-4DB2-BD59-A6C34878D82A}">
                    <a16:rowId xmlns:a16="http://schemas.microsoft.com/office/drawing/2014/main" val="1557641954"/>
                  </a:ext>
                </a:extLst>
              </a:tr>
            </a:tbl>
          </a:graphicData>
        </a:graphic>
      </p:graphicFrame>
      <p:graphicFrame>
        <p:nvGraphicFramePr>
          <p:cNvPr id="12" name="Table 11">
            <a:extLst>
              <a:ext uri="{FF2B5EF4-FFF2-40B4-BE49-F238E27FC236}">
                <a16:creationId xmlns:a16="http://schemas.microsoft.com/office/drawing/2014/main" id="{78C1EE2D-920F-57FB-6A57-496175FA9CCD}"/>
              </a:ext>
            </a:extLst>
          </p:cNvPr>
          <p:cNvGraphicFramePr>
            <a:graphicFrameLocks noGrp="1"/>
          </p:cNvGraphicFramePr>
          <p:nvPr>
            <p:extLst>
              <p:ext uri="{D42A27DB-BD31-4B8C-83A1-F6EECF244321}">
                <p14:modId xmlns:p14="http://schemas.microsoft.com/office/powerpoint/2010/main" val="2084198416"/>
              </p:ext>
            </p:extLst>
          </p:nvPr>
        </p:nvGraphicFramePr>
        <p:xfrm>
          <a:off x="7914779" y="3654479"/>
          <a:ext cx="3612497" cy="365761"/>
        </p:xfrm>
        <a:graphic>
          <a:graphicData uri="http://schemas.openxmlformats.org/drawingml/2006/table">
            <a:tbl>
              <a:tblPr/>
              <a:tblGrid>
                <a:gridCol w="3612497">
                  <a:extLst>
                    <a:ext uri="{9D8B030D-6E8A-4147-A177-3AD203B41FA5}">
                      <a16:colId xmlns:a16="http://schemas.microsoft.com/office/drawing/2014/main" val="1285003779"/>
                    </a:ext>
                  </a:extLst>
                </a:gridCol>
              </a:tblGrid>
              <a:tr h="365761">
                <a:tc>
                  <a:txBody>
                    <a:bodyPr/>
                    <a:lstStyle/>
                    <a:p>
                      <a:endParaRPr lang="en-US" dirty="0"/>
                    </a:p>
                  </a:txBody>
                  <a:tcPr>
                    <a:lnL w="28575" cmpd="sng">
                      <a:solidFill>
                        <a:srgbClr val="00B0F0"/>
                      </a:solidFill>
                      <a:prstDash val="solid"/>
                    </a:lnL>
                    <a:lnR w="28575" cmpd="sng">
                      <a:solidFill>
                        <a:srgbClr val="00B0F0"/>
                      </a:solidFill>
                      <a:prstDash val="solid"/>
                    </a:lnR>
                    <a:lnT w="28575" cmpd="sng">
                      <a:solidFill>
                        <a:srgbClr val="00B0F0"/>
                      </a:solidFill>
                      <a:prstDash val="solid"/>
                    </a:lnT>
                    <a:lnB w="28575" cmpd="sng">
                      <a:solidFill>
                        <a:srgbClr val="00B0F0"/>
                      </a:solidFill>
                      <a:prstDash val="solid"/>
                    </a:lnB>
                  </a:tcPr>
                </a:tc>
                <a:extLst>
                  <a:ext uri="{0D108BD9-81ED-4DB2-BD59-A6C34878D82A}">
                    <a16:rowId xmlns:a16="http://schemas.microsoft.com/office/drawing/2014/main" val="1557641954"/>
                  </a:ext>
                </a:extLst>
              </a:tr>
            </a:tbl>
          </a:graphicData>
        </a:graphic>
      </p:graphicFrame>
    </p:spTree>
    <p:extLst>
      <p:ext uri="{BB962C8B-B14F-4D97-AF65-F5344CB8AC3E}">
        <p14:creationId xmlns:p14="http://schemas.microsoft.com/office/powerpoint/2010/main" val="212545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arn(inVertic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arn(inVertic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barn(inVertical)">
                                      <p:cBhvr>
                                        <p:cTn id="3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1606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Process tracking</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Accumulating fact tables are designed to monitor ongoing processes, such as order fulfillment, project management, or customer service requests. They allow organizations to track the lifecycle of an event from initiation to completion.</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State representation</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These tables represent different states of a process, capturing important milestones. For example, in an order processing system, stages might include "order placed," "order shipped," and "order delivered."</a:t>
            </a:r>
          </a:p>
        </p:txBody>
      </p:sp>
      <p:sp>
        <p:nvSpPr>
          <p:cNvPr id="2" name="Title 1">
            <a:extLst>
              <a:ext uri="{FF2B5EF4-FFF2-40B4-BE49-F238E27FC236}">
                <a16:creationId xmlns:a16="http://schemas.microsoft.com/office/drawing/2014/main" id="{5734378E-EE4B-3645-A9DF-80DF8944BB80}"/>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The role of Accumulating Snapshot Fact Table</a:t>
            </a:r>
          </a:p>
        </p:txBody>
      </p:sp>
      <p:sp>
        <p:nvSpPr>
          <p:cNvPr id="7" name="Footer Placeholder 3"/>
          <p:cNvSpPr>
            <a:spLocks noGrp="1"/>
          </p:cNvSpPr>
          <p:nvPr>
            <p:ph type="ftr" sz="quarter" idx="11"/>
          </p:nvPr>
        </p:nvSpPr>
        <p:spPr>
          <a:xfrm>
            <a:off x="685801" y="5757334"/>
            <a:ext cx="6380017" cy="498470"/>
          </a:xfrm>
        </p:spPr>
        <p:txBody>
          <a:bodyPr/>
          <a:lstStyle/>
          <a:p>
            <a:r>
              <a:rPr lang="en-US" sz="2000" b="1">
                <a:solidFill>
                  <a:schemeClr val="bg1"/>
                </a:solidFill>
                <a:latin typeface="Poppins" panose="00000500000000000000" pitchFamily="2" charset="0"/>
                <a:cs typeface="Poppins" panose="00000500000000000000" pitchFamily="2" charset="0"/>
              </a:rPr>
              <a:t>lecture 5: Design Fact and Dimension Tables</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384106437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1606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Performance measurement</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buNone/>
            </a:pPr>
            <a:r>
              <a:rPr lang="en-US" sz="2000" b="0" i="0" cap="none" dirty="0">
                <a:solidFill>
                  <a:srgbClr val="262626"/>
                </a:solidFill>
                <a:effectLst/>
                <a:latin typeface="Poppins" panose="00000500000000000000" pitchFamily="2" charset="0"/>
                <a:cs typeface="Poppins" panose="00000500000000000000" pitchFamily="2" charset="0"/>
              </a:rPr>
              <a:t>They enable organizations to analyze performance metrics, such as the average time taken to complete a process or the number of processes that reach each stage within a specific timeframe.</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Facilitating historical analysis</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buNone/>
            </a:pPr>
            <a:r>
              <a:rPr lang="en-US" sz="2000" b="0" i="0" cap="none" dirty="0">
                <a:solidFill>
                  <a:srgbClr val="262626"/>
                </a:solidFill>
                <a:effectLst/>
                <a:latin typeface="Poppins" panose="00000500000000000000" pitchFamily="2" charset="0"/>
                <a:cs typeface="Poppins" panose="00000500000000000000" pitchFamily="2" charset="0"/>
              </a:rPr>
              <a:t>By storing data on the progression of events, accumulating fact tables provide a historical perspective on how processes have evolved over time, helping to identify trends and areas for improvement.</a:t>
            </a:r>
          </a:p>
        </p:txBody>
      </p:sp>
      <p:sp>
        <p:nvSpPr>
          <p:cNvPr id="7" name="Footer Placeholder 3"/>
          <p:cNvSpPr>
            <a:spLocks noGrp="1"/>
          </p:cNvSpPr>
          <p:nvPr>
            <p:ph type="ftr" sz="quarter" idx="11"/>
          </p:nvPr>
        </p:nvSpPr>
        <p:spPr>
          <a:xfrm>
            <a:off x="685801" y="5757334"/>
            <a:ext cx="6380017" cy="498470"/>
          </a:xfrm>
        </p:spPr>
        <p:txBody>
          <a:bodyPr/>
          <a:lstStyle/>
          <a:p>
            <a:r>
              <a:rPr lang="en-US" sz="2000" b="1">
                <a:solidFill>
                  <a:schemeClr val="bg1"/>
                </a:solidFill>
                <a:latin typeface="Poppins" panose="00000500000000000000" pitchFamily="2" charset="0"/>
                <a:cs typeface="Poppins" panose="00000500000000000000" pitchFamily="2" charset="0"/>
              </a:rPr>
              <a:t>lecture 5: Design Fact and Dimension Tables</a:t>
            </a:r>
            <a:endParaRPr lang="en-US" sz="2000" b="1" dirty="0">
              <a:solidFill>
                <a:schemeClr val="bg1"/>
              </a:solidFill>
              <a:latin typeface="Poppins" panose="00000500000000000000" pitchFamily="2" charset="0"/>
              <a:cs typeface="Poppins" panose="00000500000000000000" pitchFamily="2" charset="0"/>
            </a:endParaRPr>
          </a:p>
        </p:txBody>
      </p:sp>
      <p:sp>
        <p:nvSpPr>
          <p:cNvPr id="3" name="Title 1">
            <a:extLst>
              <a:ext uri="{FF2B5EF4-FFF2-40B4-BE49-F238E27FC236}">
                <a16:creationId xmlns:a16="http://schemas.microsoft.com/office/drawing/2014/main" id="{171A39C7-3B93-DE88-75DA-81AC10FD3175}"/>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The role of Accumulating Snapshot Fact Table</a:t>
            </a:r>
          </a:p>
        </p:txBody>
      </p:sp>
    </p:spTree>
    <p:extLst>
      <p:ext uri="{BB962C8B-B14F-4D97-AF65-F5344CB8AC3E}">
        <p14:creationId xmlns:p14="http://schemas.microsoft.com/office/powerpoint/2010/main" val="87487305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1606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A </a:t>
            </a:r>
            <a:r>
              <a:rPr lang="en-US" b="0" i="0" cap="none" dirty="0" err="1">
                <a:solidFill>
                  <a:srgbClr val="262626"/>
                </a:solidFill>
                <a:effectLst/>
                <a:latin typeface="Poppins" panose="00000500000000000000" pitchFamily="2" charset="0"/>
                <a:cs typeface="Poppins" panose="00000500000000000000" pitchFamily="2" charset="0"/>
              </a:rPr>
              <a:t>factless</a:t>
            </a:r>
            <a:r>
              <a:rPr lang="en-US" b="0" i="0" cap="none" dirty="0">
                <a:solidFill>
                  <a:srgbClr val="262626"/>
                </a:solidFill>
                <a:effectLst/>
                <a:latin typeface="Poppins" panose="00000500000000000000" pitchFamily="2" charset="0"/>
                <a:cs typeface="Poppins" panose="00000500000000000000" pitchFamily="2" charset="0"/>
              </a:rPr>
              <a:t> table in a data warehouse is a type of fact table that does not contain any measurable facts or numeric data. </a:t>
            </a:r>
            <a:endParaRPr lang="en-US" cap="none" dirty="0">
              <a:solidFill>
                <a:srgbClr val="262626"/>
              </a:solidFill>
              <a:latin typeface="Poppins" panose="00000500000000000000" pitchFamily="2" charset="0"/>
              <a:cs typeface="Poppins" panose="00000500000000000000" pitchFamily="2" charset="0"/>
            </a:endParaRPr>
          </a:p>
          <a:p>
            <a:pPr>
              <a:lnSpc>
                <a:spcPct val="150000"/>
              </a:lnSpc>
              <a:spcBef>
                <a:spcPts val="0"/>
              </a:spcBef>
            </a:pPr>
            <a:r>
              <a:rPr lang="en-US" b="0" i="0" cap="none" dirty="0">
                <a:solidFill>
                  <a:srgbClr val="262626"/>
                </a:solidFill>
                <a:effectLst/>
                <a:latin typeface="Poppins" panose="00000500000000000000" pitchFamily="2" charset="0"/>
                <a:cs typeface="Poppins" panose="00000500000000000000" pitchFamily="2" charset="0"/>
              </a:rPr>
              <a:t>It primarily serves to capture events or transactions and provides context for analysis by linking dimensions together</a:t>
            </a:r>
          </a:p>
          <a:p>
            <a:pPr>
              <a:lnSpc>
                <a:spcPct val="150000"/>
              </a:lnSpc>
              <a:spcBef>
                <a:spcPts val="0"/>
              </a:spcBef>
            </a:pPr>
            <a:r>
              <a:rPr lang="en-US" b="0" i="0" cap="none" dirty="0">
                <a:solidFill>
                  <a:srgbClr val="262626"/>
                </a:solidFill>
                <a:effectLst/>
                <a:latin typeface="Poppins" panose="00000500000000000000" pitchFamily="2" charset="0"/>
                <a:cs typeface="Poppins" panose="00000500000000000000" pitchFamily="2" charset="0"/>
              </a:rPr>
              <a:t>Unlike traditional fact tables, </a:t>
            </a:r>
            <a:r>
              <a:rPr lang="en-US" b="0" i="0" cap="none" dirty="0" err="1">
                <a:solidFill>
                  <a:srgbClr val="262626"/>
                </a:solidFill>
                <a:effectLst/>
                <a:latin typeface="Poppins" panose="00000500000000000000" pitchFamily="2" charset="0"/>
                <a:cs typeface="Poppins" panose="00000500000000000000" pitchFamily="2" charset="0"/>
              </a:rPr>
              <a:t>factless</a:t>
            </a:r>
            <a:r>
              <a:rPr lang="en-US" b="0" i="0" cap="none" dirty="0">
                <a:solidFill>
                  <a:srgbClr val="262626"/>
                </a:solidFill>
                <a:effectLst/>
                <a:latin typeface="Poppins" panose="00000500000000000000" pitchFamily="2" charset="0"/>
                <a:cs typeface="Poppins" panose="00000500000000000000" pitchFamily="2" charset="0"/>
              </a:rPr>
              <a:t> tables do not have any numeric measures to aggregate.</a:t>
            </a:r>
          </a:p>
          <a:p>
            <a:pPr>
              <a:lnSpc>
                <a:spcPct val="150000"/>
              </a:lnSpc>
              <a:spcBef>
                <a:spcPts val="0"/>
              </a:spcBef>
            </a:pPr>
            <a:r>
              <a:rPr lang="en-US" b="0" i="0" cap="none" dirty="0">
                <a:solidFill>
                  <a:srgbClr val="262626"/>
                </a:solidFill>
                <a:effectLst/>
                <a:latin typeface="Poppins" panose="00000500000000000000" pitchFamily="2" charset="0"/>
                <a:cs typeface="Poppins" panose="00000500000000000000" pitchFamily="2" charset="0"/>
              </a:rPr>
              <a:t>They are often used to track events or occurrences, such as student attendance, product promotions, or user logins.</a:t>
            </a:r>
          </a:p>
          <a:p>
            <a:pPr>
              <a:lnSpc>
                <a:spcPct val="150000"/>
              </a:lnSpc>
              <a:spcBef>
                <a:spcPts val="0"/>
              </a:spcBef>
            </a:pPr>
            <a:r>
              <a:rPr lang="en-US" b="0" i="0" cap="none" dirty="0" err="1">
                <a:solidFill>
                  <a:srgbClr val="262626"/>
                </a:solidFill>
                <a:effectLst/>
                <a:latin typeface="Poppins" panose="00000500000000000000" pitchFamily="2" charset="0"/>
                <a:cs typeface="Poppins" panose="00000500000000000000" pitchFamily="2" charset="0"/>
              </a:rPr>
              <a:t>Factless</a:t>
            </a:r>
            <a:r>
              <a:rPr lang="en-US" b="0" i="0" cap="none" dirty="0">
                <a:solidFill>
                  <a:srgbClr val="262626"/>
                </a:solidFill>
                <a:effectLst/>
                <a:latin typeface="Poppins" panose="00000500000000000000" pitchFamily="2" charset="0"/>
                <a:cs typeface="Poppins" panose="00000500000000000000" pitchFamily="2" charset="0"/>
              </a:rPr>
              <a:t> tables help in establishing relationships between different dimensions, making it easier to analyze data across various contexts.</a:t>
            </a:r>
          </a:p>
        </p:txBody>
      </p:sp>
      <p:sp>
        <p:nvSpPr>
          <p:cNvPr id="2" name="Title 1">
            <a:extLst>
              <a:ext uri="{FF2B5EF4-FFF2-40B4-BE49-F238E27FC236}">
                <a16:creationId xmlns:a16="http://schemas.microsoft.com/office/drawing/2014/main" id="{5734378E-EE4B-3645-A9DF-80DF8944BB80}"/>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err="1">
                <a:latin typeface="Poppins" panose="00000500000000000000" pitchFamily="2" charset="0"/>
                <a:cs typeface="Poppins" panose="00000500000000000000" pitchFamily="2" charset="0"/>
              </a:rPr>
              <a:t>Factless</a:t>
            </a:r>
            <a:r>
              <a:rPr lang="en-US" sz="3600" b="1" cap="none" dirty="0">
                <a:latin typeface="Poppins" panose="00000500000000000000" pitchFamily="2" charset="0"/>
                <a:cs typeface="Poppins" panose="00000500000000000000" pitchFamily="2" charset="0"/>
              </a:rPr>
              <a:t> Table</a:t>
            </a:r>
          </a:p>
        </p:txBody>
      </p:sp>
      <p:sp>
        <p:nvSpPr>
          <p:cNvPr id="7" name="Footer Placeholder 3"/>
          <p:cNvSpPr>
            <a:spLocks noGrp="1"/>
          </p:cNvSpPr>
          <p:nvPr>
            <p:ph type="ftr" sz="quarter" idx="11"/>
          </p:nvPr>
        </p:nvSpPr>
        <p:spPr>
          <a:xfrm>
            <a:off x="685801" y="5757334"/>
            <a:ext cx="6380017" cy="498470"/>
          </a:xfrm>
        </p:spPr>
        <p:txBody>
          <a:bodyPr/>
          <a:lstStyle/>
          <a:p>
            <a:r>
              <a:rPr lang="en-US" sz="2000" b="1">
                <a:solidFill>
                  <a:schemeClr val="bg1"/>
                </a:solidFill>
                <a:latin typeface="Poppins" panose="00000500000000000000" pitchFamily="2" charset="0"/>
                <a:cs typeface="Poppins" panose="00000500000000000000" pitchFamily="2" charset="0"/>
              </a:rPr>
              <a:t>lecture 5: Design Fact and Dimension Tables</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33353262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Title 1">
            <a:extLst>
              <a:ext uri="{FF2B5EF4-FFF2-40B4-BE49-F238E27FC236}">
                <a16:creationId xmlns:a16="http://schemas.microsoft.com/office/drawing/2014/main" id="{68D2DD85-A736-CB42-D78B-14ADF931861E}"/>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Example of </a:t>
            </a:r>
            <a:r>
              <a:rPr lang="en-US" sz="3600" b="1" cap="none" dirty="0" err="1">
                <a:latin typeface="Poppins" panose="00000500000000000000" pitchFamily="2" charset="0"/>
                <a:cs typeface="Poppins" panose="00000500000000000000" pitchFamily="2" charset="0"/>
              </a:rPr>
              <a:t>Factless</a:t>
            </a:r>
            <a:r>
              <a:rPr lang="en-US" sz="3600" b="1" cap="none" dirty="0">
                <a:latin typeface="Poppins" panose="00000500000000000000" pitchFamily="2" charset="0"/>
                <a:cs typeface="Poppins" panose="00000500000000000000" pitchFamily="2" charset="0"/>
              </a:rPr>
              <a:t> Table</a:t>
            </a:r>
          </a:p>
        </p:txBody>
      </p:sp>
      <p:sp>
        <p:nvSpPr>
          <p:cNvPr id="7" name="Footer Placeholder 3"/>
          <p:cNvSpPr>
            <a:spLocks noGrp="1"/>
          </p:cNvSpPr>
          <p:nvPr>
            <p:ph type="ftr" sz="quarter" idx="11"/>
          </p:nvPr>
        </p:nvSpPr>
        <p:spPr>
          <a:xfrm>
            <a:off x="685801" y="5757334"/>
            <a:ext cx="6380017" cy="498470"/>
          </a:xfrm>
        </p:spPr>
        <p:txBody>
          <a:bodyPr/>
          <a:lstStyle/>
          <a:p>
            <a:r>
              <a:rPr lang="en-US" sz="2000" b="1">
                <a:solidFill>
                  <a:schemeClr val="bg1"/>
                </a:solidFill>
                <a:latin typeface="Poppins" panose="00000500000000000000" pitchFamily="2" charset="0"/>
                <a:cs typeface="Poppins" panose="00000500000000000000" pitchFamily="2" charset="0"/>
              </a:rPr>
              <a:t>lecture 5: Design Fact and Dimension Tables</a:t>
            </a:r>
            <a:endParaRPr lang="en-US" sz="2000" b="1" dirty="0">
              <a:solidFill>
                <a:schemeClr val="bg1"/>
              </a:solidFill>
              <a:latin typeface="Poppins" panose="00000500000000000000" pitchFamily="2" charset="0"/>
              <a:cs typeface="Poppins" panose="00000500000000000000" pitchFamily="2" charset="0"/>
            </a:endParaRPr>
          </a:p>
        </p:txBody>
      </p:sp>
      <p:graphicFrame>
        <p:nvGraphicFramePr>
          <p:cNvPr id="3" name="Table 2">
            <a:extLst>
              <a:ext uri="{FF2B5EF4-FFF2-40B4-BE49-F238E27FC236}">
                <a16:creationId xmlns:a16="http://schemas.microsoft.com/office/drawing/2014/main" id="{44F93AF3-BAD6-383E-37EB-C5A92C8DA0FE}"/>
              </a:ext>
            </a:extLst>
          </p:cNvPr>
          <p:cNvGraphicFramePr>
            <a:graphicFrameLocks noGrp="1"/>
          </p:cNvGraphicFramePr>
          <p:nvPr>
            <p:extLst>
              <p:ext uri="{D42A27DB-BD31-4B8C-83A1-F6EECF244321}">
                <p14:modId xmlns:p14="http://schemas.microsoft.com/office/powerpoint/2010/main" val="2126056334"/>
              </p:ext>
            </p:extLst>
          </p:nvPr>
        </p:nvGraphicFramePr>
        <p:xfrm>
          <a:off x="248054" y="1035525"/>
          <a:ext cx="11196537" cy="2595880"/>
        </p:xfrm>
        <a:graphic>
          <a:graphicData uri="http://schemas.openxmlformats.org/drawingml/2006/table">
            <a:tbl>
              <a:tblPr firstRow="1" bandRow="1">
                <a:tableStyleId>{5C22544A-7EE6-4342-B048-85BDC9FD1C3A}</a:tableStyleId>
              </a:tblPr>
              <a:tblGrid>
                <a:gridCol w="3732179">
                  <a:extLst>
                    <a:ext uri="{9D8B030D-6E8A-4147-A177-3AD203B41FA5}">
                      <a16:colId xmlns:a16="http://schemas.microsoft.com/office/drawing/2014/main" val="4001542723"/>
                    </a:ext>
                  </a:extLst>
                </a:gridCol>
                <a:gridCol w="3732179">
                  <a:extLst>
                    <a:ext uri="{9D8B030D-6E8A-4147-A177-3AD203B41FA5}">
                      <a16:colId xmlns:a16="http://schemas.microsoft.com/office/drawing/2014/main" val="699307812"/>
                    </a:ext>
                  </a:extLst>
                </a:gridCol>
                <a:gridCol w="3732179">
                  <a:extLst>
                    <a:ext uri="{9D8B030D-6E8A-4147-A177-3AD203B41FA5}">
                      <a16:colId xmlns:a16="http://schemas.microsoft.com/office/drawing/2014/main" val="4041466222"/>
                    </a:ext>
                  </a:extLst>
                </a:gridCol>
              </a:tblGrid>
              <a:tr h="370840">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1" i="0" kern="1200" dirty="0" err="1">
                          <a:solidFill>
                            <a:schemeClr val="lt1"/>
                          </a:solidFill>
                          <a:effectLst/>
                          <a:latin typeface="Poppins" panose="00000500000000000000" pitchFamily="2" charset="0"/>
                          <a:ea typeface="+mn-ea"/>
                          <a:cs typeface="Poppins" panose="00000500000000000000" pitchFamily="2" charset="0"/>
                        </a:rPr>
                        <a:t>Factless</a:t>
                      </a:r>
                      <a:r>
                        <a:rPr lang="en-US" sz="1500" b="1" i="0" kern="1200" dirty="0">
                          <a:solidFill>
                            <a:schemeClr val="lt1"/>
                          </a:solidFill>
                          <a:effectLst/>
                          <a:latin typeface="Poppins" panose="00000500000000000000" pitchFamily="2" charset="0"/>
                          <a:ea typeface="+mn-ea"/>
                          <a:cs typeface="Poppins" panose="00000500000000000000" pitchFamily="2" charset="0"/>
                        </a:rPr>
                        <a:t> Table: Student Attendance</a:t>
                      </a:r>
                    </a:p>
                  </a:txBody>
                  <a:tcPr marL="99060" marR="99060" anchor="ctr"/>
                </a:tc>
                <a:tc hMerge="1">
                  <a:txBody>
                    <a:bodyPr/>
                    <a:lstStyle/>
                    <a:p>
                      <a:endParaRPr lang="en-US" sz="2000" dirty="0">
                        <a:effectLst/>
                        <a:latin typeface="Poppins" panose="00000500000000000000" pitchFamily="2" charset="0"/>
                        <a:cs typeface="Poppins" panose="00000500000000000000" pitchFamily="2" charset="0"/>
                      </a:endParaRPr>
                    </a:p>
                  </a:txBody>
                  <a:tcPr marL="99060" marR="99060" anchor="ctr"/>
                </a:tc>
                <a:tc hMerge="1">
                  <a:txBody>
                    <a:bodyPr/>
                    <a:lstStyle/>
                    <a:p>
                      <a:endParaRPr lang="en-US" sz="2000" dirty="0">
                        <a:effectLst/>
                        <a:latin typeface="Poppins" panose="00000500000000000000" pitchFamily="2" charset="0"/>
                        <a:cs typeface="Poppins" panose="00000500000000000000" pitchFamily="2" charset="0"/>
                      </a:endParaRPr>
                    </a:p>
                  </a:txBody>
                  <a:tcPr marL="99060" marR="99060" anchor="ctr"/>
                </a:tc>
                <a:extLst>
                  <a:ext uri="{0D108BD9-81ED-4DB2-BD59-A6C34878D82A}">
                    <a16:rowId xmlns:a16="http://schemas.microsoft.com/office/drawing/2014/main" val="1733178291"/>
                  </a:ext>
                </a:extLst>
              </a:tr>
              <a:tr h="370840">
                <a:tc>
                  <a:txBody>
                    <a:bodyPr/>
                    <a:lstStyle/>
                    <a:p>
                      <a:r>
                        <a:rPr lang="en-US" sz="1500" dirty="0" err="1">
                          <a:effectLst/>
                          <a:latin typeface="Poppins" panose="00000500000000000000" pitchFamily="2" charset="0"/>
                          <a:cs typeface="Poppins" panose="00000500000000000000" pitchFamily="2" charset="0"/>
                        </a:rPr>
                        <a:t>Student_ID</a:t>
                      </a:r>
                      <a:endParaRPr lang="en-US" sz="1500" dirty="0">
                        <a:effectLst/>
                        <a:latin typeface="Poppins" panose="00000500000000000000" pitchFamily="2" charset="0"/>
                        <a:cs typeface="Poppins" panose="00000500000000000000" pitchFamily="2" charset="0"/>
                      </a:endParaRPr>
                    </a:p>
                  </a:txBody>
                  <a:tcPr marL="99060" marR="99060" anchor="ctr"/>
                </a:tc>
                <a:tc>
                  <a:txBody>
                    <a:bodyPr/>
                    <a:lstStyle/>
                    <a:p>
                      <a:r>
                        <a:rPr lang="en-US" sz="1500">
                          <a:effectLst/>
                          <a:latin typeface="Poppins" panose="00000500000000000000" pitchFamily="2" charset="0"/>
                          <a:cs typeface="Poppins" panose="00000500000000000000" pitchFamily="2" charset="0"/>
                        </a:rPr>
                        <a:t>Class_ID</a:t>
                      </a:r>
                    </a:p>
                  </a:txBody>
                  <a:tcPr marL="99060" marR="99060" anchor="ctr"/>
                </a:tc>
                <a:tc>
                  <a:txBody>
                    <a:bodyPr/>
                    <a:lstStyle/>
                    <a:p>
                      <a:r>
                        <a:rPr lang="en-US" sz="1500">
                          <a:effectLst/>
                          <a:latin typeface="Poppins" panose="00000500000000000000" pitchFamily="2" charset="0"/>
                          <a:cs typeface="Poppins" panose="00000500000000000000" pitchFamily="2" charset="0"/>
                        </a:rPr>
                        <a:t>Date</a:t>
                      </a:r>
                    </a:p>
                  </a:txBody>
                  <a:tcPr marL="99060" marR="99060" anchor="ctr"/>
                </a:tc>
                <a:extLst>
                  <a:ext uri="{0D108BD9-81ED-4DB2-BD59-A6C34878D82A}">
                    <a16:rowId xmlns:a16="http://schemas.microsoft.com/office/drawing/2014/main" val="3185780634"/>
                  </a:ext>
                </a:extLst>
              </a:tr>
              <a:tr h="370840">
                <a:tc>
                  <a:txBody>
                    <a:bodyPr/>
                    <a:lstStyle/>
                    <a:p>
                      <a:r>
                        <a:rPr lang="en-US" sz="1500" dirty="0">
                          <a:effectLst/>
                          <a:latin typeface="Poppins" panose="00000500000000000000" pitchFamily="2" charset="0"/>
                          <a:cs typeface="Poppins" panose="00000500000000000000" pitchFamily="2" charset="0"/>
                        </a:rPr>
                        <a:t>1</a:t>
                      </a:r>
                    </a:p>
                  </a:txBody>
                  <a:tcPr marL="99060" marR="99060" anchor="ctr"/>
                </a:tc>
                <a:tc>
                  <a:txBody>
                    <a:bodyPr/>
                    <a:lstStyle/>
                    <a:p>
                      <a:r>
                        <a:rPr lang="en-US" sz="1500" dirty="0">
                          <a:effectLst/>
                          <a:latin typeface="Poppins" panose="00000500000000000000" pitchFamily="2" charset="0"/>
                          <a:cs typeface="Poppins" panose="00000500000000000000" pitchFamily="2" charset="0"/>
                        </a:rPr>
                        <a:t>101</a:t>
                      </a:r>
                    </a:p>
                  </a:txBody>
                  <a:tcPr marL="99060" marR="99060" anchor="ctr"/>
                </a:tc>
                <a:tc>
                  <a:txBody>
                    <a:bodyPr/>
                    <a:lstStyle/>
                    <a:p>
                      <a:r>
                        <a:rPr lang="en-US" sz="1500">
                          <a:effectLst/>
                          <a:latin typeface="Poppins" panose="00000500000000000000" pitchFamily="2" charset="0"/>
                          <a:cs typeface="Poppins" panose="00000500000000000000" pitchFamily="2" charset="0"/>
                        </a:rPr>
                        <a:t>2024-10-01</a:t>
                      </a:r>
                    </a:p>
                  </a:txBody>
                  <a:tcPr marL="99060" marR="99060" anchor="ctr"/>
                </a:tc>
                <a:extLst>
                  <a:ext uri="{0D108BD9-81ED-4DB2-BD59-A6C34878D82A}">
                    <a16:rowId xmlns:a16="http://schemas.microsoft.com/office/drawing/2014/main" val="80738649"/>
                  </a:ext>
                </a:extLst>
              </a:tr>
              <a:tr h="370840">
                <a:tc>
                  <a:txBody>
                    <a:bodyPr/>
                    <a:lstStyle/>
                    <a:p>
                      <a:r>
                        <a:rPr lang="en-US" sz="1500">
                          <a:effectLst/>
                          <a:latin typeface="Poppins" panose="00000500000000000000" pitchFamily="2" charset="0"/>
                          <a:cs typeface="Poppins" panose="00000500000000000000" pitchFamily="2" charset="0"/>
                        </a:rPr>
                        <a:t>1</a:t>
                      </a:r>
                    </a:p>
                  </a:txBody>
                  <a:tcPr marL="99060" marR="99060" anchor="ctr"/>
                </a:tc>
                <a:tc>
                  <a:txBody>
                    <a:bodyPr/>
                    <a:lstStyle/>
                    <a:p>
                      <a:r>
                        <a:rPr lang="en-US" sz="1500">
                          <a:effectLst/>
                          <a:latin typeface="Poppins" panose="00000500000000000000" pitchFamily="2" charset="0"/>
                          <a:cs typeface="Poppins" panose="00000500000000000000" pitchFamily="2" charset="0"/>
                        </a:rPr>
                        <a:t>102</a:t>
                      </a:r>
                    </a:p>
                  </a:txBody>
                  <a:tcPr marL="99060" marR="99060" anchor="ctr"/>
                </a:tc>
                <a:tc>
                  <a:txBody>
                    <a:bodyPr/>
                    <a:lstStyle/>
                    <a:p>
                      <a:r>
                        <a:rPr lang="en-US" sz="1500">
                          <a:effectLst/>
                          <a:latin typeface="Poppins" panose="00000500000000000000" pitchFamily="2" charset="0"/>
                          <a:cs typeface="Poppins" panose="00000500000000000000" pitchFamily="2" charset="0"/>
                        </a:rPr>
                        <a:t>2024-10-01</a:t>
                      </a:r>
                    </a:p>
                  </a:txBody>
                  <a:tcPr marL="99060" marR="99060" anchor="ctr"/>
                </a:tc>
                <a:extLst>
                  <a:ext uri="{0D108BD9-81ED-4DB2-BD59-A6C34878D82A}">
                    <a16:rowId xmlns:a16="http://schemas.microsoft.com/office/drawing/2014/main" val="2648252677"/>
                  </a:ext>
                </a:extLst>
              </a:tr>
              <a:tr h="370840">
                <a:tc>
                  <a:txBody>
                    <a:bodyPr/>
                    <a:lstStyle/>
                    <a:p>
                      <a:r>
                        <a:rPr lang="en-US" sz="1500">
                          <a:effectLst/>
                          <a:latin typeface="Poppins" panose="00000500000000000000" pitchFamily="2" charset="0"/>
                          <a:cs typeface="Poppins" panose="00000500000000000000" pitchFamily="2" charset="0"/>
                        </a:rPr>
                        <a:t>2</a:t>
                      </a:r>
                    </a:p>
                  </a:txBody>
                  <a:tcPr marL="99060" marR="99060" anchor="ctr"/>
                </a:tc>
                <a:tc>
                  <a:txBody>
                    <a:bodyPr/>
                    <a:lstStyle/>
                    <a:p>
                      <a:r>
                        <a:rPr lang="en-US" sz="1500" dirty="0">
                          <a:effectLst/>
                          <a:latin typeface="Poppins" panose="00000500000000000000" pitchFamily="2" charset="0"/>
                          <a:cs typeface="Poppins" panose="00000500000000000000" pitchFamily="2" charset="0"/>
                        </a:rPr>
                        <a:t>101</a:t>
                      </a:r>
                    </a:p>
                  </a:txBody>
                  <a:tcPr marL="99060" marR="99060" anchor="ctr"/>
                </a:tc>
                <a:tc>
                  <a:txBody>
                    <a:bodyPr/>
                    <a:lstStyle/>
                    <a:p>
                      <a:r>
                        <a:rPr lang="en-US" sz="1500" dirty="0">
                          <a:effectLst/>
                          <a:latin typeface="Poppins" panose="00000500000000000000" pitchFamily="2" charset="0"/>
                          <a:cs typeface="Poppins" panose="00000500000000000000" pitchFamily="2" charset="0"/>
                        </a:rPr>
                        <a:t>2024-10-01</a:t>
                      </a:r>
                    </a:p>
                  </a:txBody>
                  <a:tcPr marL="99060" marR="99060" anchor="ctr"/>
                </a:tc>
                <a:extLst>
                  <a:ext uri="{0D108BD9-81ED-4DB2-BD59-A6C34878D82A}">
                    <a16:rowId xmlns:a16="http://schemas.microsoft.com/office/drawing/2014/main" val="1992007817"/>
                  </a:ext>
                </a:extLst>
              </a:tr>
              <a:tr h="370840">
                <a:tc>
                  <a:txBody>
                    <a:bodyPr/>
                    <a:lstStyle/>
                    <a:p>
                      <a:r>
                        <a:rPr lang="en-US" sz="1500" dirty="0">
                          <a:effectLst/>
                          <a:latin typeface="Poppins" panose="00000500000000000000" pitchFamily="2" charset="0"/>
                          <a:cs typeface="Poppins" panose="00000500000000000000" pitchFamily="2" charset="0"/>
                        </a:rPr>
                        <a:t>2</a:t>
                      </a:r>
                    </a:p>
                  </a:txBody>
                  <a:tcPr marL="99060" marR="99060" anchor="ctr"/>
                </a:tc>
                <a:tc>
                  <a:txBody>
                    <a:bodyPr/>
                    <a:lstStyle/>
                    <a:p>
                      <a:r>
                        <a:rPr lang="en-US" sz="1500">
                          <a:effectLst/>
                          <a:latin typeface="Poppins" panose="00000500000000000000" pitchFamily="2" charset="0"/>
                          <a:cs typeface="Poppins" panose="00000500000000000000" pitchFamily="2" charset="0"/>
                        </a:rPr>
                        <a:t>103</a:t>
                      </a:r>
                    </a:p>
                  </a:txBody>
                  <a:tcPr marL="99060" marR="99060" anchor="ctr"/>
                </a:tc>
                <a:tc>
                  <a:txBody>
                    <a:bodyPr/>
                    <a:lstStyle/>
                    <a:p>
                      <a:r>
                        <a:rPr lang="en-US" sz="1500">
                          <a:effectLst/>
                          <a:latin typeface="Poppins" panose="00000500000000000000" pitchFamily="2" charset="0"/>
                          <a:cs typeface="Poppins" panose="00000500000000000000" pitchFamily="2" charset="0"/>
                        </a:rPr>
                        <a:t>2024-10-02</a:t>
                      </a:r>
                    </a:p>
                  </a:txBody>
                  <a:tcPr marL="99060" marR="99060" anchor="ctr"/>
                </a:tc>
                <a:extLst>
                  <a:ext uri="{0D108BD9-81ED-4DB2-BD59-A6C34878D82A}">
                    <a16:rowId xmlns:a16="http://schemas.microsoft.com/office/drawing/2014/main" val="4116692011"/>
                  </a:ext>
                </a:extLst>
              </a:tr>
              <a:tr h="370840">
                <a:tc>
                  <a:txBody>
                    <a:bodyPr/>
                    <a:lstStyle/>
                    <a:p>
                      <a:r>
                        <a:rPr lang="en-US" sz="1500">
                          <a:effectLst/>
                          <a:latin typeface="Poppins" panose="00000500000000000000" pitchFamily="2" charset="0"/>
                          <a:cs typeface="Poppins" panose="00000500000000000000" pitchFamily="2" charset="0"/>
                        </a:rPr>
                        <a:t>3</a:t>
                      </a:r>
                    </a:p>
                  </a:txBody>
                  <a:tcPr marL="99060" marR="99060" anchor="ctr"/>
                </a:tc>
                <a:tc>
                  <a:txBody>
                    <a:bodyPr/>
                    <a:lstStyle/>
                    <a:p>
                      <a:r>
                        <a:rPr lang="en-US" sz="1500">
                          <a:effectLst/>
                          <a:latin typeface="Poppins" panose="00000500000000000000" pitchFamily="2" charset="0"/>
                          <a:cs typeface="Poppins" panose="00000500000000000000" pitchFamily="2" charset="0"/>
                        </a:rPr>
                        <a:t>102</a:t>
                      </a:r>
                    </a:p>
                  </a:txBody>
                  <a:tcPr marL="99060" marR="99060" anchor="ctr"/>
                </a:tc>
                <a:tc>
                  <a:txBody>
                    <a:bodyPr/>
                    <a:lstStyle/>
                    <a:p>
                      <a:r>
                        <a:rPr lang="en-US" sz="1500" dirty="0">
                          <a:effectLst/>
                          <a:latin typeface="Poppins" panose="00000500000000000000" pitchFamily="2" charset="0"/>
                          <a:cs typeface="Poppins" panose="00000500000000000000" pitchFamily="2" charset="0"/>
                        </a:rPr>
                        <a:t>2024-10-02</a:t>
                      </a:r>
                    </a:p>
                  </a:txBody>
                  <a:tcPr marL="99060" marR="99060" anchor="ctr"/>
                </a:tc>
                <a:extLst>
                  <a:ext uri="{0D108BD9-81ED-4DB2-BD59-A6C34878D82A}">
                    <a16:rowId xmlns:a16="http://schemas.microsoft.com/office/drawing/2014/main" val="90892885"/>
                  </a:ext>
                </a:extLst>
              </a:tr>
            </a:tbl>
          </a:graphicData>
        </a:graphic>
      </p:graphicFrame>
      <p:sp>
        <p:nvSpPr>
          <p:cNvPr id="4" name="Subtitle 2">
            <a:extLst>
              <a:ext uri="{FF2B5EF4-FFF2-40B4-BE49-F238E27FC236}">
                <a16:creationId xmlns:a16="http://schemas.microsoft.com/office/drawing/2014/main" id="{6815CB12-0ADE-7757-F224-AC2A35148BB4}"/>
              </a:ext>
            </a:extLst>
          </p:cNvPr>
          <p:cNvSpPr txBox="1">
            <a:spLocks/>
          </p:cNvSpPr>
          <p:nvPr/>
        </p:nvSpPr>
        <p:spPr>
          <a:xfrm>
            <a:off x="82686" y="3729084"/>
            <a:ext cx="11585642" cy="175731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buNone/>
            </a:pPr>
            <a:r>
              <a:rPr lang="en-US" b="0" i="0" cap="none" dirty="0">
                <a:solidFill>
                  <a:srgbClr val="262626"/>
                </a:solidFill>
                <a:effectLst/>
                <a:latin typeface="Poppins" panose="00000500000000000000" pitchFamily="2" charset="0"/>
                <a:cs typeface="Poppins" panose="00000500000000000000" pitchFamily="2" charset="0"/>
              </a:rPr>
              <a:t>This </a:t>
            </a:r>
            <a:r>
              <a:rPr lang="en-US" b="0" i="0" cap="none" dirty="0" err="1">
                <a:solidFill>
                  <a:srgbClr val="262626"/>
                </a:solidFill>
                <a:effectLst/>
                <a:latin typeface="Poppins" panose="00000500000000000000" pitchFamily="2" charset="0"/>
                <a:cs typeface="Poppins" panose="00000500000000000000" pitchFamily="2" charset="0"/>
              </a:rPr>
              <a:t>factless</a:t>
            </a:r>
            <a:r>
              <a:rPr lang="en-US" b="0" i="0" cap="none" dirty="0">
                <a:solidFill>
                  <a:srgbClr val="262626"/>
                </a:solidFill>
                <a:effectLst/>
                <a:latin typeface="Poppins" panose="00000500000000000000" pitchFamily="2" charset="0"/>
                <a:cs typeface="Poppins" panose="00000500000000000000" pitchFamily="2" charset="0"/>
              </a:rPr>
              <a:t> table allows analysis of attendance patterns, such as:</a:t>
            </a:r>
          </a:p>
          <a:p>
            <a:pPr lvl="1">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Which students attended which classes on specific dates.</a:t>
            </a:r>
          </a:p>
          <a:p>
            <a:pPr lvl="1">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Total attendance for each class over time.</a:t>
            </a:r>
          </a:p>
          <a:p>
            <a:pPr lvl="1">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Identifying students with low attendance rates.</a:t>
            </a:r>
          </a:p>
        </p:txBody>
      </p:sp>
      <p:graphicFrame>
        <p:nvGraphicFramePr>
          <p:cNvPr id="5" name="Table 4">
            <a:extLst>
              <a:ext uri="{FF2B5EF4-FFF2-40B4-BE49-F238E27FC236}">
                <a16:creationId xmlns:a16="http://schemas.microsoft.com/office/drawing/2014/main" id="{9C2AA419-1634-5C9E-85D1-9CEA44B636B2}"/>
              </a:ext>
            </a:extLst>
          </p:cNvPr>
          <p:cNvGraphicFramePr>
            <a:graphicFrameLocks noGrp="1"/>
          </p:cNvGraphicFramePr>
          <p:nvPr>
            <p:extLst>
              <p:ext uri="{D42A27DB-BD31-4B8C-83A1-F6EECF244321}">
                <p14:modId xmlns:p14="http://schemas.microsoft.com/office/powerpoint/2010/main" val="1173989565"/>
              </p:ext>
            </p:extLst>
          </p:nvPr>
        </p:nvGraphicFramePr>
        <p:xfrm>
          <a:off x="248054" y="1784054"/>
          <a:ext cx="11196537" cy="735410"/>
        </p:xfrm>
        <a:graphic>
          <a:graphicData uri="http://schemas.openxmlformats.org/drawingml/2006/table">
            <a:tbl>
              <a:tblPr/>
              <a:tblGrid>
                <a:gridCol w="11196537">
                  <a:extLst>
                    <a:ext uri="{9D8B030D-6E8A-4147-A177-3AD203B41FA5}">
                      <a16:colId xmlns:a16="http://schemas.microsoft.com/office/drawing/2014/main" val="1777983302"/>
                    </a:ext>
                  </a:extLst>
                </a:gridCol>
              </a:tblGrid>
              <a:tr h="735410">
                <a:tc>
                  <a:txBody>
                    <a:bodyPr/>
                    <a:lstStyle/>
                    <a:p>
                      <a:endParaRPr lang="en-US" dirty="0"/>
                    </a:p>
                  </a:txBody>
                  <a:tcPr>
                    <a:lnL w="12700" cmpd="sng">
                      <a:solidFill>
                        <a:srgbClr val="FF0000"/>
                      </a:solidFill>
                      <a:prstDash val="solid"/>
                    </a:lnL>
                    <a:lnR w="12700" cmpd="sng">
                      <a:solidFill>
                        <a:srgbClr val="FF0000"/>
                      </a:solidFill>
                      <a:prstDash val="solid"/>
                    </a:lnR>
                    <a:lnT w="12700" cmpd="sng">
                      <a:solidFill>
                        <a:srgbClr val="FF0000"/>
                      </a:solidFill>
                      <a:prstDash val="solid"/>
                    </a:lnT>
                    <a:lnB w="12700" cmpd="sng">
                      <a:solidFill>
                        <a:srgbClr val="FF0000"/>
                      </a:solidFill>
                      <a:prstDash val="solid"/>
                    </a:lnB>
                  </a:tcPr>
                </a:tc>
                <a:extLst>
                  <a:ext uri="{0D108BD9-81ED-4DB2-BD59-A6C34878D82A}">
                    <a16:rowId xmlns:a16="http://schemas.microsoft.com/office/drawing/2014/main" val="1434772543"/>
                  </a:ext>
                </a:extLst>
              </a:tr>
            </a:tbl>
          </a:graphicData>
        </a:graphic>
      </p:graphicFrame>
    </p:spTree>
    <p:extLst>
      <p:ext uri="{BB962C8B-B14F-4D97-AF65-F5344CB8AC3E}">
        <p14:creationId xmlns:p14="http://schemas.microsoft.com/office/powerpoint/2010/main" val="537747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7D4720D8-4709-7511-7D1B-835A75436632}"/>
              </a:ext>
            </a:extLst>
          </p:cNvPr>
          <p:cNvSpPr txBox="1">
            <a:spLocks/>
          </p:cNvSpPr>
          <p:nvPr/>
        </p:nvSpPr>
        <p:spPr>
          <a:xfrm>
            <a:off x="48641" y="1032821"/>
            <a:ext cx="11614826" cy="4570303"/>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pPr>
            <a:r>
              <a:rPr lang="en-US" b="0" i="0" cap="none" dirty="0">
                <a:solidFill>
                  <a:srgbClr val="262626"/>
                </a:solidFill>
                <a:effectLst/>
                <a:latin typeface="Poppins" panose="00000500000000000000" pitchFamily="2" charset="0"/>
                <a:cs typeface="Poppins" panose="00000500000000000000" pitchFamily="2" charset="0"/>
              </a:rPr>
              <a:t>In this lecture, the essential components of data warehousing were examined, focusing on the roles of facts and dimensions in decision-making and business intelligence. The different types of facts—additive, semi-additive, and non-additive—were discussed, along with the concept of granularity, which highlights its impact on performance and data analysis.</a:t>
            </a:r>
          </a:p>
          <a:p>
            <a:pPr algn="l">
              <a:lnSpc>
                <a:spcPct val="150000"/>
              </a:lnSpc>
            </a:pPr>
            <a:r>
              <a:rPr lang="en-US" b="0" i="0" cap="none" dirty="0">
                <a:solidFill>
                  <a:srgbClr val="262626"/>
                </a:solidFill>
                <a:effectLst/>
                <a:latin typeface="Poppins" panose="00000500000000000000" pitchFamily="2" charset="0"/>
                <a:cs typeface="Poppins" panose="00000500000000000000" pitchFamily="2" charset="0"/>
              </a:rPr>
              <a:t>The lecture emphasized the importance of various dimensions, detailing how they provide context to facts and facilitate meaningful insights through complex queries. Additionally, the structure and purpose of different types of fact tables were outlined, enhancing the understanding of their roles in data warehousing.</a:t>
            </a:r>
          </a:p>
        </p:txBody>
      </p:sp>
      <p:sp>
        <p:nvSpPr>
          <p:cNvPr id="6" name="Title 1">
            <a:extLst>
              <a:ext uri="{FF2B5EF4-FFF2-40B4-BE49-F238E27FC236}">
                <a16:creationId xmlns:a16="http://schemas.microsoft.com/office/drawing/2014/main" id="{5AB1AE9C-3297-78E6-2497-A958CEB882E8}"/>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Lecture 5 Summary</a:t>
            </a:r>
          </a:p>
        </p:txBody>
      </p:sp>
      <p:cxnSp>
        <p:nvCxnSpPr>
          <p:cNvPr id="8" name="Straight Connector 7">
            <a:extLst>
              <a:ext uri="{FF2B5EF4-FFF2-40B4-BE49-F238E27FC236}">
                <a16:creationId xmlns:a16="http://schemas.microsoft.com/office/drawing/2014/main" id="{D2BD912C-A405-1EF1-4819-D1ED4A38A08C}"/>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9" name="Footer Placeholder 3"/>
          <p:cNvSpPr>
            <a:spLocks noGrp="1"/>
          </p:cNvSpPr>
          <p:nvPr>
            <p:ph type="ftr" sz="quarter" idx="11"/>
          </p:nvPr>
        </p:nvSpPr>
        <p:spPr>
          <a:xfrm>
            <a:off x="685801" y="5757334"/>
            <a:ext cx="6380017" cy="498470"/>
          </a:xfrm>
        </p:spPr>
        <p:txBody>
          <a:bodyPr/>
          <a:lstStyle/>
          <a:p>
            <a:r>
              <a:rPr lang="en-US" sz="2000" b="1">
                <a:solidFill>
                  <a:schemeClr val="bg1"/>
                </a:solidFill>
                <a:latin typeface="Poppins" panose="00000500000000000000" pitchFamily="2" charset="0"/>
                <a:cs typeface="Poppins" panose="00000500000000000000" pitchFamily="2" charset="0"/>
              </a:rPr>
              <a:t>lecture 5: Design Fact and Dimension Tables</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3203282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barn(inVertical)">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barn(inVertical)">
                                      <p:cBhvr>
                                        <p:cTn id="12"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3A45438-65C1-267F-27B0-6C4950BD7A6C}"/>
              </a:ext>
            </a:extLst>
          </p:cNvPr>
          <p:cNvSpPr txBox="1">
            <a:spLocks/>
          </p:cNvSpPr>
          <p:nvPr/>
        </p:nvSpPr>
        <p:spPr>
          <a:xfrm>
            <a:off x="87549" y="1064710"/>
            <a:ext cx="11585642" cy="4497890"/>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By the end of the lecture, participants were equipped to effectively utilize these concepts in their own data warehousing projects, ultimately leading to improved decision-making and enhanced data integrity within their organizations.</a:t>
            </a:r>
            <a:endParaRPr lang="en-US" sz="2000" b="0" i="0" cap="none" dirty="0">
              <a:solidFill>
                <a:srgbClr val="262626"/>
              </a:solidFill>
              <a:effectLst/>
              <a:latin typeface="Poppins" panose="00000500000000000000" pitchFamily="2" charset="0"/>
              <a:cs typeface="Poppins" panose="00000500000000000000" pitchFamily="2" charset="0"/>
            </a:endParaRPr>
          </a:p>
        </p:txBody>
      </p:sp>
      <p:cxnSp>
        <p:nvCxnSpPr>
          <p:cNvPr id="6" name="Straight Connector 5">
            <a:extLst>
              <a:ext uri="{FF2B5EF4-FFF2-40B4-BE49-F238E27FC236}">
                <a16:creationId xmlns:a16="http://schemas.microsoft.com/office/drawing/2014/main" id="{DDF86AAC-E378-9BE1-5A67-F11DFA230C35}"/>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4" name="Footer Placeholder 3"/>
          <p:cNvSpPr>
            <a:spLocks noGrp="1"/>
          </p:cNvSpPr>
          <p:nvPr>
            <p:ph type="ftr" sz="quarter" idx="11"/>
          </p:nvPr>
        </p:nvSpPr>
        <p:spPr>
          <a:xfrm>
            <a:off x="685801" y="5757334"/>
            <a:ext cx="6380017" cy="498470"/>
          </a:xfrm>
        </p:spPr>
        <p:txBody>
          <a:bodyPr/>
          <a:lstStyle/>
          <a:p>
            <a:r>
              <a:rPr lang="en-US" sz="2000" b="1">
                <a:solidFill>
                  <a:schemeClr val="bg1"/>
                </a:solidFill>
                <a:latin typeface="Poppins" panose="00000500000000000000" pitchFamily="2" charset="0"/>
                <a:cs typeface="Poppins" panose="00000500000000000000" pitchFamily="2" charset="0"/>
              </a:rPr>
              <a:t>lecture 5: Design Fact and Dimension Tables</a:t>
            </a:r>
            <a:endParaRPr lang="en-US" sz="2000" b="1" dirty="0">
              <a:solidFill>
                <a:schemeClr val="bg1"/>
              </a:solidFill>
              <a:latin typeface="Poppins" panose="00000500000000000000" pitchFamily="2" charset="0"/>
              <a:cs typeface="Poppins" panose="00000500000000000000" pitchFamily="2" charset="0"/>
            </a:endParaRPr>
          </a:p>
        </p:txBody>
      </p:sp>
      <p:sp>
        <p:nvSpPr>
          <p:cNvPr id="7" name="Title 1">
            <a:extLst>
              <a:ext uri="{FF2B5EF4-FFF2-40B4-BE49-F238E27FC236}">
                <a16:creationId xmlns:a16="http://schemas.microsoft.com/office/drawing/2014/main" id="{5AB1AE9C-3297-78E6-2497-A958CEB882E8}"/>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Lecture 5 Summary</a:t>
            </a:r>
          </a:p>
        </p:txBody>
      </p:sp>
    </p:spTree>
    <p:extLst>
      <p:ext uri="{BB962C8B-B14F-4D97-AF65-F5344CB8AC3E}">
        <p14:creationId xmlns:p14="http://schemas.microsoft.com/office/powerpoint/2010/main" val="2517931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7D4720D8-4709-7511-7D1B-835A75436632}"/>
              </a:ext>
            </a:extLst>
          </p:cNvPr>
          <p:cNvSpPr txBox="1">
            <a:spLocks/>
          </p:cNvSpPr>
          <p:nvPr/>
        </p:nvSpPr>
        <p:spPr>
          <a:xfrm>
            <a:off x="48641" y="1032822"/>
            <a:ext cx="11614826" cy="3198710"/>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a:lnSpc>
                <a:spcPct val="150000"/>
              </a:lnSpc>
              <a:spcBef>
                <a:spcPts val="0"/>
              </a:spcBef>
              <a:spcAft>
                <a:spcPts val="800"/>
              </a:spcAft>
            </a:pPr>
            <a:r>
              <a:rPr lang="en-US" b="0" i="0" cap="none" dirty="0">
                <a:solidFill>
                  <a:srgbClr val="262626"/>
                </a:solidFill>
                <a:effectLst/>
                <a:latin typeface="Poppins" panose="00000500000000000000" pitchFamily="2" charset="0"/>
                <a:cs typeface="Poppins" panose="00000500000000000000" pitchFamily="2" charset="0"/>
              </a:rPr>
              <a:t>Kimball, R., &amp; Ross, M. (2013). </a:t>
            </a:r>
            <a:r>
              <a:rPr lang="en-US" b="0" i="1" cap="none" dirty="0">
                <a:solidFill>
                  <a:srgbClr val="262626"/>
                </a:solidFill>
                <a:effectLst/>
                <a:latin typeface="Poppins" panose="00000500000000000000" pitchFamily="2" charset="0"/>
                <a:cs typeface="Poppins" panose="00000500000000000000" pitchFamily="2" charset="0"/>
              </a:rPr>
              <a:t>The data warehouse toolkit: the definitive guide to dimensional modeling</a:t>
            </a:r>
            <a:r>
              <a:rPr lang="en-US" b="0" i="0" cap="none" dirty="0">
                <a:solidFill>
                  <a:srgbClr val="262626"/>
                </a:solidFill>
                <a:effectLst/>
                <a:latin typeface="Poppins" panose="00000500000000000000" pitchFamily="2" charset="0"/>
                <a:cs typeface="Poppins" panose="00000500000000000000" pitchFamily="2" charset="0"/>
              </a:rPr>
              <a:t> (3rd ed.). John Wiley &amp; sons.</a:t>
            </a:r>
          </a:p>
          <a:p>
            <a:pPr marL="0">
              <a:lnSpc>
                <a:spcPct val="150000"/>
              </a:lnSpc>
              <a:spcBef>
                <a:spcPts val="0"/>
              </a:spcBef>
              <a:spcAft>
                <a:spcPts val="800"/>
              </a:spcAft>
            </a:pPr>
            <a:r>
              <a:rPr lang="en-US" b="0" i="0" cap="none" dirty="0">
                <a:solidFill>
                  <a:srgbClr val="262626"/>
                </a:solidFill>
                <a:effectLst/>
                <a:latin typeface="Poppins" panose="00000500000000000000" pitchFamily="2" charset="0"/>
                <a:cs typeface="Poppins" panose="00000500000000000000" pitchFamily="2" charset="0"/>
              </a:rPr>
              <a:t>Davenport, t. H., &amp; Harris, J. G. (2007). </a:t>
            </a:r>
            <a:r>
              <a:rPr lang="en-US" b="0" i="1" cap="none" dirty="0">
                <a:solidFill>
                  <a:srgbClr val="262626"/>
                </a:solidFill>
                <a:effectLst/>
                <a:latin typeface="Poppins" panose="00000500000000000000" pitchFamily="2" charset="0"/>
                <a:cs typeface="Poppins" panose="00000500000000000000" pitchFamily="2" charset="0"/>
              </a:rPr>
              <a:t>Competing on analytics: the new science of winning</a:t>
            </a:r>
            <a:r>
              <a:rPr lang="en-US" b="0" i="0" cap="none" dirty="0">
                <a:solidFill>
                  <a:srgbClr val="262626"/>
                </a:solidFill>
                <a:effectLst/>
                <a:latin typeface="Poppins" panose="00000500000000000000" pitchFamily="2" charset="0"/>
                <a:cs typeface="Poppins" panose="00000500000000000000" pitchFamily="2" charset="0"/>
              </a:rPr>
              <a:t>. Harvard Business Review Press.</a:t>
            </a:r>
          </a:p>
          <a:p>
            <a:pPr marL="0">
              <a:lnSpc>
                <a:spcPct val="150000"/>
              </a:lnSpc>
              <a:spcBef>
                <a:spcPts val="0"/>
              </a:spcBef>
              <a:spcAft>
                <a:spcPts val="800"/>
              </a:spcAft>
            </a:pPr>
            <a:r>
              <a:rPr lang="en-US" b="0" i="0" cap="none" dirty="0">
                <a:solidFill>
                  <a:srgbClr val="262626"/>
                </a:solidFill>
                <a:effectLst/>
                <a:latin typeface="Poppins" panose="00000500000000000000" pitchFamily="2" charset="0"/>
                <a:cs typeface="Poppins" panose="00000500000000000000" pitchFamily="2" charset="0"/>
              </a:rPr>
              <a:t>Kimball, r., &amp; Ross, M. (2016). </a:t>
            </a:r>
            <a:r>
              <a:rPr lang="en-US" b="0" i="1" cap="none" dirty="0">
                <a:solidFill>
                  <a:srgbClr val="262626"/>
                </a:solidFill>
                <a:effectLst/>
                <a:latin typeface="Poppins" panose="00000500000000000000" pitchFamily="2" charset="0"/>
                <a:cs typeface="Poppins" panose="00000500000000000000" pitchFamily="2" charset="0"/>
              </a:rPr>
              <a:t>The Kimball Group Reader: relentlessly practical tools for data warehousing and business intelligence</a:t>
            </a:r>
            <a:r>
              <a:rPr lang="en-US" b="0" i="0" cap="none" dirty="0">
                <a:solidFill>
                  <a:srgbClr val="262626"/>
                </a:solidFill>
                <a:effectLst/>
                <a:latin typeface="Poppins" panose="00000500000000000000" pitchFamily="2" charset="0"/>
                <a:cs typeface="Poppins" panose="00000500000000000000" pitchFamily="2" charset="0"/>
              </a:rPr>
              <a:t>. Wiley.</a:t>
            </a:r>
          </a:p>
        </p:txBody>
      </p:sp>
      <p:sp>
        <p:nvSpPr>
          <p:cNvPr id="6" name="Title 1">
            <a:extLst>
              <a:ext uri="{FF2B5EF4-FFF2-40B4-BE49-F238E27FC236}">
                <a16:creationId xmlns:a16="http://schemas.microsoft.com/office/drawing/2014/main" id="{5AB1AE9C-3297-78E6-2497-A958CEB882E8}"/>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References</a:t>
            </a:r>
          </a:p>
        </p:txBody>
      </p:sp>
      <p:cxnSp>
        <p:nvCxnSpPr>
          <p:cNvPr id="8" name="Straight Connector 7">
            <a:extLst>
              <a:ext uri="{FF2B5EF4-FFF2-40B4-BE49-F238E27FC236}">
                <a16:creationId xmlns:a16="http://schemas.microsoft.com/office/drawing/2014/main" id="{D2BD912C-A405-1EF1-4819-D1ED4A38A08C}"/>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9" name="Footer Placeholder 3"/>
          <p:cNvSpPr>
            <a:spLocks noGrp="1"/>
          </p:cNvSpPr>
          <p:nvPr>
            <p:ph type="ftr" sz="quarter" idx="11"/>
          </p:nvPr>
        </p:nvSpPr>
        <p:spPr>
          <a:xfrm>
            <a:off x="685801" y="5757334"/>
            <a:ext cx="6380017" cy="498470"/>
          </a:xfrm>
        </p:spPr>
        <p:txBody>
          <a:bodyPr/>
          <a:lstStyle/>
          <a:p>
            <a:r>
              <a:rPr lang="en-US" sz="2000" b="1">
                <a:solidFill>
                  <a:schemeClr val="bg1"/>
                </a:solidFill>
                <a:latin typeface="Poppins" panose="00000500000000000000" pitchFamily="2" charset="0"/>
                <a:cs typeface="Poppins" panose="00000500000000000000" pitchFamily="2" charset="0"/>
              </a:rPr>
              <a:t>lecture 5: Design Fact and Dimension Tables</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12461634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5111038F-058D-C0BA-94F5-AE7CBA797AE4}"/>
              </a:ext>
            </a:extLst>
          </p:cNvPr>
          <p:cNvCxnSpPr>
            <a:cxnSpLocks/>
          </p:cNvCxnSpPr>
          <p:nvPr/>
        </p:nvCxnSpPr>
        <p:spPr>
          <a:xfrm>
            <a:off x="0" y="1295466"/>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Subtitle 2">
            <a:extLst>
              <a:ext uri="{FF2B5EF4-FFF2-40B4-BE49-F238E27FC236}">
                <a16:creationId xmlns:a16="http://schemas.microsoft.com/office/drawing/2014/main" id="{7D4720D8-4709-7511-7D1B-835A75436632}"/>
              </a:ext>
            </a:extLst>
          </p:cNvPr>
          <p:cNvSpPr txBox="1">
            <a:spLocks/>
          </p:cNvSpPr>
          <p:nvPr/>
        </p:nvSpPr>
        <p:spPr>
          <a:xfrm>
            <a:off x="209550" y="3428999"/>
            <a:ext cx="11296650" cy="191147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ctr">
              <a:lnSpc>
                <a:spcPct val="150000"/>
              </a:lnSpc>
              <a:spcBef>
                <a:spcPts val="0"/>
              </a:spcBef>
              <a:spcAft>
                <a:spcPts val="800"/>
              </a:spcAft>
              <a:buNone/>
            </a:pPr>
            <a:r>
              <a:rPr lang="en-US" sz="4000" cap="none" dirty="0">
                <a:solidFill>
                  <a:srgbClr val="262626"/>
                </a:solidFill>
                <a:latin typeface="Poppins" panose="00000500000000000000" pitchFamily="2" charset="0"/>
                <a:cs typeface="Poppins" panose="00000500000000000000" pitchFamily="2" charset="0"/>
              </a:rPr>
              <a:t>Slowly changing dimension</a:t>
            </a:r>
            <a:endParaRPr lang="en-US" sz="4000" b="0" i="0" cap="none" dirty="0">
              <a:solidFill>
                <a:srgbClr val="262626"/>
              </a:solidFill>
              <a:effectLst/>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A54C59FA-37D3-CC6E-2430-65AA4E93A4FC}"/>
              </a:ext>
            </a:extLst>
          </p:cNvPr>
          <p:cNvSpPr txBox="1">
            <a:spLocks/>
          </p:cNvSpPr>
          <p:nvPr/>
        </p:nvSpPr>
        <p:spPr>
          <a:xfrm>
            <a:off x="4221804" y="2631941"/>
            <a:ext cx="2655652" cy="797059"/>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marL="0">
              <a:lnSpc>
                <a:spcPct val="150000"/>
              </a:lnSpc>
              <a:spcBef>
                <a:spcPts val="0"/>
              </a:spcBef>
              <a:spcAft>
                <a:spcPts val="800"/>
              </a:spcAft>
            </a:pPr>
            <a:r>
              <a:rPr lang="en-US" sz="3600" b="1" cap="none" dirty="0">
                <a:effectLst/>
                <a:latin typeface="Poppins" panose="00000500000000000000" pitchFamily="2" charset="0"/>
                <a:ea typeface="Calibri" panose="020F0502020204030204" pitchFamily="34" charset="0"/>
                <a:cs typeface="Poppins" panose="00000500000000000000" pitchFamily="2" charset="0"/>
              </a:rPr>
              <a:t>Next Topic</a:t>
            </a:r>
            <a:endParaRPr lang="en-US" sz="3600" b="1" kern="100" cap="none" dirty="0">
              <a:latin typeface="Poppins" panose="00000500000000000000" pitchFamily="2" charset="0"/>
              <a:ea typeface="Calibri" panose="020F0502020204030204" pitchFamily="34" charset="0"/>
              <a:cs typeface="Poppins" panose="00000500000000000000" pitchFamily="2" charset="0"/>
            </a:endParaRPr>
          </a:p>
        </p:txBody>
      </p:sp>
      <p:sp>
        <p:nvSpPr>
          <p:cNvPr id="8" name="Footer Placeholder 3"/>
          <p:cNvSpPr>
            <a:spLocks noGrp="1"/>
          </p:cNvSpPr>
          <p:nvPr>
            <p:ph type="ftr" sz="quarter" idx="11"/>
          </p:nvPr>
        </p:nvSpPr>
        <p:spPr>
          <a:xfrm>
            <a:off x="685801" y="5757334"/>
            <a:ext cx="6380017" cy="498470"/>
          </a:xfrm>
        </p:spPr>
        <p:txBody>
          <a:bodyPr/>
          <a:lstStyle/>
          <a:p>
            <a:r>
              <a:rPr lang="en-US" sz="2000" b="1">
                <a:solidFill>
                  <a:schemeClr val="bg1"/>
                </a:solidFill>
                <a:latin typeface="Poppins" panose="00000500000000000000" pitchFamily="2" charset="0"/>
                <a:cs typeface="Poppins" panose="00000500000000000000" pitchFamily="2" charset="0"/>
              </a:rPr>
              <a:t>lecture 5: Design Fact and Dimension Tables</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423729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ain Event">
  <a:themeElements>
    <a:clrScheme name="Main Event">
      <a:dk1>
        <a:sysClr val="windowText" lastClr="000000"/>
      </a:dk1>
      <a:lt1>
        <a:sysClr val="window" lastClr="FFFFFF"/>
      </a:lt1>
      <a:dk2>
        <a:srgbClr val="424242"/>
      </a:dk2>
      <a:lt2>
        <a:srgbClr val="C8C8C8"/>
      </a:lt2>
      <a:accent1>
        <a:srgbClr val="346492"/>
      </a:accent1>
      <a:accent2>
        <a:srgbClr val="6DA5D4"/>
      </a:accent2>
      <a:accent3>
        <a:srgbClr val="538C79"/>
      </a:accent3>
      <a:accent4>
        <a:srgbClr val="93B75D"/>
      </a:accent4>
      <a:accent5>
        <a:srgbClr val="DEB050"/>
      </a:accent5>
      <a:accent6>
        <a:srgbClr val="BB5354"/>
      </a:accent6>
      <a:hlink>
        <a:srgbClr val="3289DD"/>
      </a:hlink>
      <a:folHlink>
        <a:srgbClr val="859EB6"/>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E3530EC-BA5B-407C-9B36-00820F39551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TM04033927[[fn=Main Event]]</Template>
  <TotalTime>12803</TotalTime>
  <Words>3795</Words>
  <Application>Microsoft Office PowerPoint</Application>
  <PresentationFormat>Widescreen</PresentationFormat>
  <Paragraphs>530</Paragraphs>
  <Slides>44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44</vt:i4>
      </vt:variant>
    </vt:vector>
  </HeadingPairs>
  <TitlesOfParts>
    <vt:vector size="50" baseType="lpstr">
      <vt:lpstr>Arial</vt:lpstr>
      <vt:lpstr>Calibri</vt:lpstr>
      <vt:lpstr>Impact</vt:lpstr>
      <vt:lpstr>Poppins</vt:lpstr>
      <vt:lpstr>Wingdings</vt:lpstr>
      <vt:lpstr>Main Event</vt:lpstr>
      <vt:lpstr>Data warehousing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 warehousing</dc:title>
  <dc:creator>user</dc:creator>
  <cp:lastModifiedBy>user</cp:lastModifiedBy>
  <cp:revision>895</cp:revision>
  <dcterms:created xsi:type="dcterms:W3CDTF">2024-09-13T06:08:27Z</dcterms:created>
  <dcterms:modified xsi:type="dcterms:W3CDTF">2024-10-13T09:18:04Z</dcterms:modified>
</cp:coreProperties>
</file>