
<file path=[Content_Types].xml><?xml version="1.0" encoding="utf-8"?>
<Types xmlns="http://schemas.openxmlformats.org/package/2006/content-types">
  <Default Extension="jpeg" ContentType="image/jpeg"/>
  <Default Extension="jp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autoCompressPictures="0">
  <p:sldMasterIdLst>
    <p:sldMasterId id="2147483795" r:id="rId1"/>
  </p:sldMasterIdLst>
  <p:notesMasterIdLst>
    <p:notesMasterId r:id="rId42"/>
  </p:notesMasterIdLst>
  <p:handoutMasterIdLst>
    <p:handoutMasterId r:id="rId43"/>
  </p:handoutMasterIdLst>
  <p:sldIdLst>
    <p:sldId id="256" r:id="rId2"/>
    <p:sldId id="346" r:id="rId3"/>
    <p:sldId id="379" r:id="rId4"/>
    <p:sldId id="378" r:id="rId5"/>
    <p:sldId id="338" r:id="rId6"/>
    <p:sldId id="289" r:id="rId7"/>
    <p:sldId id="367" r:id="rId8"/>
    <p:sldId id="303" r:id="rId9"/>
    <p:sldId id="327" r:id="rId10"/>
    <p:sldId id="315" r:id="rId11"/>
    <p:sldId id="332" r:id="rId12"/>
    <p:sldId id="366" r:id="rId13"/>
    <p:sldId id="360" r:id="rId14"/>
    <p:sldId id="368" r:id="rId15"/>
    <p:sldId id="372" r:id="rId16"/>
    <p:sldId id="361" r:id="rId17"/>
    <p:sldId id="369" r:id="rId18"/>
    <p:sldId id="373" r:id="rId19"/>
    <p:sldId id="363" r:id="rId20"/>
    <p:sldId id="370" r:id="rId21"/>
    <p:sldId id="374" r:id="rId22"/>
    <p:sldId id="362" r:id="rId23"/>
    <p:sldId id="371" r:id="rId24"/>
    <p:sldId id="375" r:id="rId25"/>
    <p:sldId id="316" r:id="rId26"/>
    <p:sldId id="341" r:id="rId27"/>
    <p:sldId id="326" r:id="rId28"/>
    <p:sldId id="364" r:id="rId29"/>
    <p:sldId id="377" r:id="rId30"/>
    <p:sldId id="365" r:id="rId31"/>
    <p:sldId id="376" r:id="rId32"/>
    <p:sldId id="302" r:id="rId33"/>
    <p:sldId id="380" r:id="rId34"/>
    <p:sldId id="381" r:id="rId35"/>
    <p:sldId id="382" r:id="rId36"/>
    <p:sldId id="383" r:id="rId37"/>
    <p:sldId id="286" r:id="rId38"/>
    <p:sldId id="288" r:id="rId39"/>
    <p:sldId id="357" r:id="rId40"/>
    <p:sldId id="287" r:id="rId41"/>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8A107856-5554-42FB-B03E-39F5DBC370BA}" styleName="Medium Style 4 - Accent 2">
    <a:wholeTbl>
      <a:tcTxStyle>
        <a:fontRef idx="minor">
          <a:scrgbClr r="0" g="0" b="0"/>
        </a:fontRef>
        <a:schemeClr val="dk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solidFill>
            <a:schemeClr val="accent2">
              <a:tint val="20000"/>
            </a:schemeClr>
          </a:solidFill>
        </a:fill>
      </a:tcStyle>
    </a:wholeTbl>
    <a:band1H>
      <a:tcStyle>
        <a:tcBdr/>
        <a:fill>
          <a:solidFill>
            <a:schemeClr val="accent2">
              <a:tint val="40000"/>
            </a:schemeClr>
          </a:solidFill>
        </a:fill>
      </a:tcStyle>
    </a:band1H>
    <a:band1V>
      <a:tcStyle>
        <a:tcBdr/>
        <a:fill>
          <a:solidFill>
            <a:schemeClr val="accent2">
              <a:tint val="40000"/>
            </a:schemeClr>
          </a:solidFill>
        </a:fill>
      </a:tcStyle>
    </a:band1V>
    <a:lastCol>
      <a:tcTxStyle b="on"/>
      <a:tcStyle>
        <a:tcBdr/>
      </a:tcStyle>
    </a:lastCol>
    <a:firstCol>
      <a:tcTxStyle b="on"/>
      <a:tcStyle>
        <a:tcBdr/>
      </a:tcStyle>
    </a:firstCol>
    <a:lastRow>
      <a:tcTxStyle b="on"/>
      <a:tcStyle>
        <a:tcBdr>
          <a:top>
            <a:ln w="25400" cmpd="sng">
              <a:solidFill>
                <a:schemeClr val="accent2"/>
              </a:solidFill>
            </a:ln>
          </a:top>
        </a:tcBdr>
        <a:fill>
          <a:solidFill>
            <a:schemeClr val="accent2">
              <a:tint val="20000"/>
            </a:schemeClr>
          </a:solidFill>
        </a:fill>
      </a:tcStyle>
    </a:lastRow>
    <a:firstRow>
      <a:tcTxStyle b="on"/>
      <a:tcStyle>
        <a:tcBdr/>
        <a:fill>
          <a:solidFill>
            <a:schemeClr val="accent2">
              <a:tint val="20000"/>
            </a:schemeClr>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5" autoAdjust="0"/>
    <p:restoredTop sz="94660"/>
  </p:normalViewPr>
  <p:slideViewPr>
    <p:cSldViewPr snapToGrid="0">
      <p:cViewPr varScale="1">
        <p:scale>
          <a:sx n="79" d="100"/>
          <a:sy n="79" d="100"/>
        </p:scale>
        <p:origin x="850"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notesMaster" Target="notesMasters/notesMaster1.xml"/><Relationship Id="rId47"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handoutMaster" Target="handoutMasters/handoutMaster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heme" Target="theme/theme1.xml"/><Relationship Id="rId20" Type="http://schemas.openxmlformats.org/officeDocument/2006/relationships/slide" Target="slides/slide19.xml"/><Relationship Id="rId41" Type="http://schemas.openxmlformats.org/officeDocument/2006/relationships/slide" Target="slides/slide40.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4F44D673-FA16-4672-145B-F20B1C74050B}"/>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a:extLst>
              <a:ext uri="{FF2B5EF4-FFF2-40B4-BE49-F238E27FC236}">
                <a16:creationId xmlns:a16="http://schemas.microsoft.com/office/drawing/2014/main" id="{A145D766-D347-CE4E-983D-86CFC0E16F70}"/>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5A98D4EE-911E-467F-90E3-CFE42939A3C2}" type="datetimeFigureOut">
              <a:rPr lang="en-US" smtClean="0"/>
              <a:t>10/13/2024</a:t>
            </a:fld>
            <a:endParaRPr lang="en-US"/>
          </a:p>
        </p:txBody>
      </p:sp>
      <p:sp>
        <p:nvSpPr>
          <p:cNvPr id="4" name="Footer Placeholder 3">
            <a:extLst>
              <a:ext uri="{FF2B5EF4-FFF2-40B4-BE49-F238E27FC236}">
                <a16:creationId xmlns:a16="http://schemas.microsoft.com/office/drawing/2014/main" id="{63BECEE0-FC29-8846-070E-3810525F4FBA}"/>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r>
              <a:rPr lang="en-US"/>
              <a:t>Lecture 1: Data warehousing concept</a:t>
            </a:r>
          </a:p>
        </p:txBody>
      </p:sp>
      <p:sp>
        <p:nvSpPr>
          <p:cNvPr id="5" name="Slide Number Placeholder 4">
            <a:extLst>
              <a:ext uri="{FF2B5EF4-FFF2-40B4-BE49-F238E27FC236}">
                <a16:creationId xmlns:a16="http://schemas.microsoft.com/office/drawing/2014/main" id="{BEBB2528-380A-55D0-47C4-DD864513F77E}"/>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CE2E8906-7FDA-4B84-92D5-349A14E6C2F7}" type="slidenum">
              <a:rPr lang="en-US" smtClean="0"/>
              <a:t>‹#›</a:t>
            </a:fld>
            <a:endParaRPr lang="en-US"/>
          </a:p>
        </p:txBody>
      </p:sp>
    </p:spTree>
    <p:extLst>
      <p:ext uri="{BB962C8B-B14F-4D97-AF65-F5344CB8AC3E}">
        <p14:creationId xmlns:p14="http://schemas.microsoft.com/office/powerpoint/2010/main" val="4138299799"/>
      </p:ext>
    </p:extLst>
  </p:cSld>
  <p:clrMap bg1="lt1" tx1="dk1" bg2="lt2" tx2="dk2" accent1="accent1" accent2="accent2" accent3="accent3" accent4="accent4" accent5="accent5" accent6="accent6" hlink="hlink" folHlink="folHlink"/>
  <p:hf sldNum="0" hd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FFC3E28-7BB8-45BD-B1DF-834287054B4D}" type="datetimeFigureOut">
              <a:rPr lang="en-US" smtClean="0"/>
              <a:t>10/13/2024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r>
              <a:rPr lang="en-US"/>
              <a:t>Lecture 1: Data warehousing concept</a:t>
            </a:r>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19DA846-8F39-4D17-9A73-151C26FBFD18}" type="slidenum">
              <a:rPr lang="en-US" smtClean="0"/>
              <a:t>‹#›</a:t>
            </a:fld>
            <a:endParaRPr lang="en-US"/>
          </a:p>
        </p:txBody>
      </p:sp>
    </p:spTree>
    <p:extLst>
      <p:ext uri="{BB962C8B-B14F-4D97-AF65-F5344CB8AC3E}">
        <p14:creationId xmlns:p14="http://schemas.microsoft.com/office/powerpoint/2010/main" val="4153618602"/>
      </p:ext>
    </p:extLst>
  </p:cSld>
  <p:clrMap bg1="lt1" tx1="dk1" bg2="lt2" tx2="dk2" accent1="accent1" accent2="accent2" accent3="accent3" accent4="accent4" accent5="accent5" accent6="accent6" hlink="hlink" folHlink="folHlink"/>
  <p:hf sldNum="0" hd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pic>
        <p:nvPicPr>
          <p:cNvPr id="7" name="Picture 6" descr="Brickwork-HD-R1a.jp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useBgFill="1">
        <p:nvSpPr>
          <p:cNvPr id="12" name="Freeform 11"/>
          <p:cNvSpPr/>
          <p:nvPr/>
        </p:nvSpPr>
        <p:spPr>
          <a:xfrm>
            <a:off x="-15875" y="0"/>
            <a:ext cx="11683810" cy="6588125"/>
          </a:xfrm>
          <a:custGeom>
            <a:avLst/>
            <a:gdLst/>
            <a:ahLst/>
            <a:cxnLst/>
            <a:rect l="l" t="t" r="r" b="b"/>
            <a:pathLst>
              <a:path w="11683810" h="6588125">
                <a:moveTo>
                  <a:pt x="0" y="0"/>
                </a:moveTo>
                <a:lnTo>
                  <a:pt x="11318691" y="0"/>
                </a:lnTo>
                <a:lnTo>
                  <a:pt x="11683810" y="5976938"/>
                </a:lnTo>
                <a:lnTo>
                  <a:pt x="15875" y="6588125"/>
                </a:lnTo>
                <a:cubicBezTo>
                  <a:pt x="10583" y="4386792"/>
                  <a:pt x="5292" y="2185458"/>
                  <a:pt x="0" y="0"/>
                </a:cubicBezTo>
                <a:close/>
              </a:path>
            </a:pathLst>
          </a:custGeom>
          <a:ln>
            <a:noFill/>
          </a:ln>
          <a:effectLst>
            <a:outerShdw blurRad="101600" dist="152400" dir="4380000" algn="tl" rotWithShape="0">
              <a:srgbClr val="000000">
                <a:alpha val="43000"/>
              </a:srgbClr>
            </a:outerShdw>
          </a:effectLst>
        </p:spPr>
        <p:style>
          <a:lnRef idx="1">
            <a:schemeClr val="accent1"/>
          </a:lnRef>
          <a:fillRef idx="3">
            <a:schemeClr val="accent1"/>
          </a:fillRef>
          <a:effectRef idx="2">
            <a:schemeClr val="accent1"/>
          </a:effectRef>
          <a:fontRef idx="minor">
            <a:schemeClr val="lt1"/>
          </a:fontRef>
        </p:style>
      </p:sp>
      <p:sp>
        <p:nvSpPr>
          <p:cNvPr id="14" name="Freeform 13"/>
          <p:cNvSpPr/>
          <p:nvPr/>
        </p:nvSpPr>
        <p:spPr>
          <a:xfrm>
            <a:off x="0" y="4282257"/>
            <a:ext cx="11329257" cy="2028845"/>
          </a:xfrm>
          <a:custGeom>
            <a:avLst/>
            <a:gdLst/>
            <a:ahLst/>
            <a:cxnLst/>
            <a:rect l="l" t="t" r="r" b="b"/>
            <a:pathLst>
              <a:path w="11329257" h="2028845">
                <a:moveTo>
                  <a:pt x="0" y="588520"/>
                </a:moveTo>
                <a:lnTo>
                  <a:pt x="11244075" y="0"/>
                </a:lnTo>
                <a:lnTo>
                  <a:pt x="11329257" y="1424838"/>
                </a:lnTo>
                <a:lnTo>
                  <a:pt x="0" y="2028845"/>
                </a:lnTo>
                <a:lnTo>
                  <a:pt x="0" y="588520"/>
                </a:lnTo>
                <a:close/>
              </a:path>
            </a:pathLst>
          </a:custGeom>
          <a:gradFill flip="none" rotWithShape="1">
            <a:gsLst>
              <a:gs pos="34000">
                <a:schemeClr val="accent1"/>
              </a:gs>
              <a:gs pos="100000">
                <a:schemeClr val="accent1">
                  <a:lumMod val="50000"/>
                </a:schemeClr>
              </a:gs>
            </a:gsLst>
            <a:path path="circle">
              <a:fillToRect l="50000" t="50000" r="50000" b="50000"/>
            </a:path>
            <a:tileRect/>
          </a:gradFill>
          <a:ln>
            <a:noFill/>
          </a:ln>
        </p:spPr>
        <p:style>
          <a:lnRef idx="1">
            <a:schemeClr val="accent1"/>
          </a:lnRef>
          <a:fillRef idx="3">
            <a:schemeClr val="accent1"/>
          </a:fillRef>
          <a:effectRef idx="2">
            <a:schemeClr val="accent1"/>
          </a:effectRef>
          <a:fontRef idx="minor">
            <a:schemeClr val="lt1"/>
          </a:fontRef>
        </p:style>
      </p:sp>
      <p:sp>
        <p:nvSpPr>
          <p:cNvPr id="26" name="Freeform 25"/>
          <p:cNvSpPr/>
          <p:nvPr/>
        </p:nvSpPr>
        <p:spPr>
          <a:xfrm>
            <a:off x="0" y="0"/>
            <a:ext cx="8719579" cy="456877"/>
          </a:xfrm>
          <a:custGeom>
            <a:avLst/>
            <a:gdLst/>
            <a:ahLst/>
            <a:cxnLst/>
            <a:rect l="l" t="t" r="r" b="b"/>
            <a:pathLst>
              <a:path w="8719579" h="456877">
                <a:moveTo>
                  <a:pt x="0" y="0"/>
                </a:moveTo>
                <a:lnTo>
                  <a:pt x="8719579" y="0"/>
                </a:lnTo>
                <a:lnTo>
                  <a:pt x="0" y="456877"/>
                </a:lnTo>
                <a:lnTo>
                  <a:pt x="0" y="0"/>
                </a:lnTo>
                <a:close/>
              </a:path>
            </a:pathLst>
          </a:custGeom>
          <a:gradFill flip="none" rotWithShape="1">
            <a:gsLst>
              <a:gs pos="34000">
                <a:schemeClr val="accent1"/>
              </a:gs>
              <a:gs pos="100000">
                <a:schemeClr val="accent1">
                  <a:lumMod val="50000"/>
                </a:schemeClr>
              </a:gs>
            </a:gsLst>
            <a:path path="circle">
              <a:fillToRect l="50000" t="50000" r="50000" b="50000"/>
            </a:path>
            <a:tileRect/>
          </a:gradFill>
          <a:ln>
            <a:noFill/>
          </a:ln>
        </p:spPr>
        <p:style>
          <a:lnRef idx="1">
            <a:schemeClr val="accent1"/>
          </a:lnRef>
          <a:fillRef idx="3">
            <a:schemeClr val="accent1"/>
          </a:fillRef>
          <a:effectRef idx="2">
            <a:schemeClr val="accent1"/>
          </a:effectRef>
          <a:fontRef idx="minor">
            <a:schemeClr val="lt1"/>
          </a:fontRef>
        </p:style>
      </p:sp>
      <p:sp>
        <p:nvSpPr>
          <p:cNvPr id="15" name="Freeform 14"/>
          <p:cNvSpPr/>
          <p:nvPr/>
        </p:nvSpPr>
        <p:spPr>
          <a:xfrm rot="21420000">
            <a:off x="-161800" y="293317"/>
            <a:ext cx="11367116" cy="5751804"/>
          </a:xfrm>
          <a:custGeom>
            <a:avLst/>
            <a:gdLst/>
            <a:ahLst/>
            <a:cxnLst/>
            <a:rect l="l" t="t" r="r" b="b"/>
            <a:pathLst>
              <a:path w="11367116" h="5751804">
                <a:moveTo>
                  <a:pt x="11346705" y="0"/>
                </a:moveTo>
                <a:cubicBezTo>
                  <a:pt x="11353509" y="1915114"/>
                  <a:pt x="11360312" y="3830229"/>
                  <a:pt x="11367116" y="5745343"/>
                </a:cubicBezTo>
                <a:lnTo>
                  <a:pt x="0" y="5751804"/>
                </a:lnTo>
              </a:path>
            </a:pathLst>
          </a:custGeom>
          <a:ln w="82550">
            <a:solidFill>
              <a:schemeClr val="tx1">
                <a:lumMod val="50000"/>
                <a:lumOff val="50000"/>
              </a:schemeClr>
            </a:solidFill>
            <a:miter lim="800000"/>
          </a:ln>
        </p:spPr>
        <p:style>
          <a:lnRef idx="2">
            <a:schemeClr val="accent1"/>
          </a:lnRef>
          <a:fillRef idx="0">
            <a:schemeClr val="accent1"/>
          </a:fillRef>
          <a:effectRef idx="1">
            <a:schemeClr val="accent1"/>
          </a:effectRef>
          <a:fontRef idx="minor">
            <a:schemeClr val="tx1"/>
          </a:fontRef>
        </p:style>
      </p:sp>
      <p:sp>
        <p:nvSpPr>
          <p:cNvPr id="2" name="Title 1"/>
          <p:cNvSpPr>
            <a:spLocks noGrp="1"/>
          </p:cNvSpPr>
          <p:nvPr>
            <p:ph type="ctrTitle"/>
          </p:nvPr>
        </p:nvSpPr>
        <p:spPr>
          <a:xfrm rot="21420000">
            <a:off x="891201" y="662656"/>
            <a:ext cx="9755187" cy="2766528"/>
          </a:xfrm>
        </p:spPr>
        <p:txBody>
          <a:bodyPr anchor="b">
            <a:normAutofit/>
          </a:bodyPr>
          <a:lstStyle>
            <a:lvl1pPr algn="r">
              <a:defRPr sz="8000"/>
            </a:lvl1pPr>
          </a:lstStyle>
          <a:p>
            <a:r>
              <a:rPr lang="en-US"/>
              <a:t>Click to edit Master title style</a:t>
            </a:r>
            <a:endParaRPr lang="en-US" dirty="0"/>
          </a:p>
        </p:txBody>
      </p:sp>
      <p:sp>
        <p:nvSpPr>
          <p:cNvPr id="3" name="Subtitle 2"/>
          <p:cNvSpPr>
            <a:spLocks noGrp="1"/>
          </p:cNvSpPr>
          <p:nvPr>
            <p:ph type="subTitle" idx="1"/>
          </p:nvPr>
        </p:nvSpPr>
        <p:spPr>
          <a:xfrm rot="21420000">
            <a:off x="983062" y="3505209"/>
            <a:ext cx="9755187" cy="550333"/>
          </a:xfrm>
        </p:spPr>
        <p:txBody>
          <a:bodyPr anchor="t">
            <a:noAutofit/>
          </a:bodyPr>
          <a:lstStyle>
            <a:lvl1pPr marL="0" indent="0" algn="r">
              <a:buNone/>
              <a:defRPr sz="2800">
                <a:solidFill>
                  <a:schemeClr val="bg1">
                    <a:lumMod val="50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a:xfrm rot="21420000">
            <a:off x="4948541" y="4578463"/>
            <a:ext cx="6143653" cy="1163112"/>
          </a:xfrm>
        </p:spPr>
        <p:txBody>
          <a:bodyPr/>
          <a:lstStyle>
            <a:lvl1pPr algn="ctr">
              <a:defRPr sz="5400">
                <a:solidFill>
                  <a:schemeClr val="accent1">
                    <a:lumMod val="60000"/>
                    <a:lumOff val="40000"/>
                  </a:schemeClr>
                </a:solidFill>
              </a:defRPr>
            </a:lvl1pPr>
          </a:lstStyle>
          <a:p>
            <a:fld id="{042B20EB-6BE7-4142-A91F-58979C550706}" type="datetime1">
              <a:rPr lang="en-US" smtClean="0"/>
              <a:t>10/13/2024</a:t>
            </a:fld>
            <a:endParaRPr lang="en-US" dirty="0"/>
          </a:p>
        </p:txBody>
      </p:sp>
      <p:sp>
        <p:nvSpPr>
          <p:cNvPr id="5" name="Footer Placeholder 4"/>
          <p:cNvSpPr>
            <a:spLocks noGrp="1"/>
          </p:cNvSpPr>
          <p:nvPr>
            <p:ph type="ftr" sz="quarter" idx="11"/>
          </p:nvPr>
        </p:nvSpPr>
        <p:spPr>
          <a:xfrm rot="21420000">
            <a:off x="9144" y="4882896"/>
            <a:ext cx="4050792" cy="1197864"/>
          </a:xfrm>
          <a:noFill/>
        </p:spPr>
        <p:txBody>
          <a:bodyPr wrap="square" rtlCol="0">
            <a:spAutoFit/>
          </a:bodyPr>
          <a:lstStyle>
            <a:lvl1pPr>
              <a:defRPr lang="en-US" sz="5400" dirty="0"/>
            </a:lvl1pPr>
          </a:lstStyle>
          <a:p>
            <a:pPr algn="r"/>
            <a:r>
              <a:rPr lang="en-US"/>
              <a:t>lecture 6: Managing Data Warehouse through Slowing Changing Dimension</a:t>
            </a:r>
            <a:endParaRPr lang="en-US" dirty="0"/>
          </a:p>
        </p:txBody>
      </p:sp>
      <p:sp>
        <p:nvSpPr>
          <p:cNvPr id="6" name="Slide Number Placeholder 5"/>
          <p:cNvSpPr>
            <a:spLocks noGrp="1"/>
          </p:cNvSpPr>
          <p:nvPr>
            <p:ph type="sldNum" sz="quarter" idx="12"/>
          </p:nvPr>
        </p:nvSpPr>
        <p:spPr>
          <a:xfrm rot="21420000">
            <a:off x="9851758" y="3832648"/>
            <a:ext cx="907186" cy="498470"/>
          </a:xfrm>
        </p:spPr>
        <p:txBody>
          <a:bodyPr/>
          <a:lstStyle>
            <a:lvl1pPr>
              <a:defRPr sz="2400">
                <a:solidFill>
                  <a:schemeClr val="tx1">
                    <a:lumMod val="75000"/>
                    <a:lumOff val="25000"/>
                  </a:schemeClr>
                </a:solidFill>
              </a:defRPr>
            </a:lvl1pPr>
          </a:lstStyle>
          <a:p>
            <a:fld id="{6D22F896-40B5-4ADD-8801-0D06FADFA095}" type="slidenum">
              <a:rPr lang="en-US" smtClean="0"/>
              <a:pPr/>
              <a:t>‹#›</a:t>
            </a:fld>
            <a:endParaRPr lang="en-US" dirty="0"/>
          </a:p>
        </p:txBody>
      </p:sp>
      <p:sp>
        <p:nvSpPr>
          <p:cNvPr id="25" name="5-Point Star 24"/>
          <p:cNvSpPr/>
          <p:nvPr/>
        </p:nvSpPr>
        <p:spPr>
          <a:xfrm rot="21420000">
            <a:off x="4221385" y="5111356"/>
            <a:ext cx="515386" cy="515386"/>
          </a:xfrm>
          <a:prstGeom prst="star5">
            <a:avLst>
              <a:gd name="adj" fmla="val 26693"/>
              <a:gd name="hf" fmla="val 105146"/>
              <a:gd name="vf" fmla="val 110557"/>
            </a:avLst>
          </a:prstGeom>
          <a:solidFill>
            <a:schemeClr val="accent1">
              <a:lumMod val="60000"/>
              <a:lumOff val="40000"/>
              <a:alpha val="50000"/>
            </a:schemeClr>
          </a:solidFill>
          <a:ln>
            <a:noFill/>
          </a:ln>
        </p:spPr>
        <p:style>
          <a:lnRef idx="1">
            <a:schemeClr val="accent1"/>
          </a:lnRef>
          <a:fillRef idx="3">
            <a:schemeClr val="accent1"/>
          </a:fillRef>
          <a:effectRef idx="2">
            <a:schemeClr val="accent1"/>
          </a:effectRef>
          <a:fontRef idx="minor">
            <a:schemeClr val="lt1"/>
          </a:fontRef>
        </p:style>
      </p:sp>
    </p:spTree>
    <p:extLst>
      <p:ext uri="{BB962C8B-B14F-4D97-AF65-F5344CB8AC3E}">
        <p14:creationId xmlns:p14="http://schemas.microsoft.com/office/powerpoint/2010/main" val="319818658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12" name="Content Placeholder 2"/>
          <p:cNvSpPr>
            <a:spLocks noGrp="1"/>
          </p:cNvSpPr>
          <p:nvPr>
            <p:ph sz="quarter" idx="13"/>
          </p:nvPr>
        </p:nvSpPr>
        <p:spPr>
          <a:xfrm>
            <a:off x="685800" y="2063396"/>
            <a:ext cx="10394707" cy="331118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35F13188-ACD5-42EE-A965-CD41D08A130A}" type="datetime1">
              <a:rPr lang="en-US" smtClean="0"/>
              <a:t>10/13/2024</a:t>
            </a:fld>
            <a:endParaRPr lang="en-US" dirty="0"/>
          </a:p>
        </p:txBody>
      </p:sp>
      <p:sp>
        <p:nvSpPr>
          <p:cNvPr id="5" name="Footer Placeholder 4"/>
          <p:cNvSpPr>
            <a:spLocks noGrp="1"/>
          </p:cNvSpPr>
          <p:nvPr>
            <p:ph type="ftr" sz="quarter" idx="11"/>
          </p:nvPr>
        </p:nvSpPr>
        <p:spPr/>
        <p:txBody>
          <a:bodyPr/>
          <a:lstStyle/>
          <a:p>
            <a:r>
              <a:rPr lang="en-US"/>
              <a:t>lecture 6: Managing Data Warehouse through Slowing Changing Dimension</a:t>
            </a:r>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77918728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85801" y="685800"/>
            <a:ext cx="10394707" cy="3193487"/>
          </a:xfrm>
        </p:spPr>
        <p:txBody>
          <a:bodyPr anchor="b">
            <a:normAutofit/>
          </a:bodyPr>
          <a:lstStyle>
            <a:lvl1pPr algn="l">
              <a:defRPr sz="5400"/>
            </a:lvl1pPr>
          </a:lstStyle>
          <a:p>
            <a:r>
              <a:rPr lang="en-US"/>
              <a:t>Click to edit Master title style</a:t>
            </a:r>
            <a:endParaRPr lang="en-US" dirty="0"/>
          </a:p>
        </p:txBody>
      </p:sp>
      <p:sp>
        <p:nvSpPr>
          <p:cNvPr id="3" name="Text Placeholder 2"/>
          <p:cNvSpPr>
            <a:spLocks noGrp="1"/>
          </p:cNvSpPr>
          <p:nvPr>
            <p:ph type="body" idx="1"/>
          </p:nvPr>
        </p:nvSpPr>
        <p:spPr>
          <a:xfrm>
            <a:off x="685801" y="3742267"/>
            <a:ext cx="10394707" cy="1639614"/>
          </a:xfrm>
        </p:spPr>
        <p:txBody>
          <a:bodyPr anchor="t">
            <a:normAutofit/>
          </a:bodyPr>
          <a:lstStyle>
            <a:lvl1pPr marL="0" indent="0" algn="l">
              <a:buNone/>
              <a:defRPr sz="2000">
                <a:solidFill>
                  <a:schemeClr val="bg1">
                    <a:lumMod val="50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2255D17-ECE9-42C9-9C55-669E45DE3D6F}" type="datetime1">
              <a:rPr lang="en-US" smtClean="0"/>
              <a:t>10/13/2024</a:t>
            </a:fld>
            <a:endParaRPr lang="en-US" dirty="0"/>
          </a:p>
        </p:txBody>
      </p:sp>
      <p:sp>
        <p:nvSpPr>
          <p:cNvPr id="5" name="Footer Placeholder 4"/>
          <p:cNvSpPr>
            <a:spLocks noGrp="1"/>
          </p:cNvSpPr>
          <p:nvPr>
            <p:ph type="ftr" sz="quarter" idx="11"/>
          </p:nvPr>
        </p:nvSpPr>
        <p:spPr/>
        <p:txBody>
          <a:bodyPr/>
          <a:lstStyle/>
          <a:p>
            <a:r>
              <a:rPr lang="en-US"/>
              <a:t>lecture 6: Managing Data Warehouse through Slowing Changing Dimension</a:t>
            </a:r>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43509310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14" name="Title 1"/>
          <p:cNvSpPr>
            <a:spLocks noGrp="1"/>
          </p:cNvSpPr>
          <p:nvPr>
            <p:ph type="title"/>
          </p:nvPr>
        </p:nvSpPr>
        <p:spPr>
          <a:xfrm>
            <a:off x="685801" y="685800"/>
            <a:ext cx="10396882" cy="1158140"/>
          </a:xfrm>
        </p:spPr>
        <p:txBody>
          <a:bodyPr/>
          <a:lstStyle/>
          <a:p>
            <a:r>
              <a:rPr lang="en-US"/>
              <a:t>Click to edit Master title style</a:t>
            </a:r>
            <a:endParaRPr lang="en-US" dirty="0"/>
          </a:p>
        </p:txBody>
      </p:sp>
      <p:sp>
        <p:nvSpPr>
          <p:cNvPr id="12" name="Content Placeholder 2"/>
          <p:cNvSpPr>
            <a:spLocks noGrp="1"/>
          </p:cNvSpPr>
          <p:nvPr>
            <p:ph sz="quarter" idx="13"/>
          </p:nvPr>
        </p:nvSpPr>
        <p:spPr>
          <a:xfrm>
            <a:off x="685800" y="2063396"/>
            <a:ext cx="5088714" cy="3311189"/>
          </a:xfrm>
        </p:spPr>
        <p:txBody>
          <a:bodyPr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3" name="Content Placeholder 3"/>
          <p:cNvSpPr>
            <a:spLocks noGrp="1"/>
          </p:cNvSpPr>
          <p:nvPr>
            <p:ph sz="quarter" idx="14"/>
          </p:nvPr>
        </p:nvSpPr>
        <p:spPr>
          <a:xfrm>
            <a:off x="5993971" y="2063396"/>
            <a:ext cx="5086538" cy="3311189"/>
          </a:xfrm>
        </p:spPr>
        <p:txBody>
          <a:bodyPr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9A105D9C-B221-4B95-B60F-118FFBA4760C}" type="datetime1">
              <a:rPr lang="en-US" smtClean="0"/>
              <a:t>10/13/2024</a:t>
            </a:fld>
            <a:endParaRPr lang="en-US" dirty="0"/>
          </a:p>
        </p:txBody>
      </p:sp>
      <p:sp>
        <p:nvSpPr>
          <p:cNvPr id="6" name="Footer Placeholder 5"/>
          <p:cNvSpPr>
            <a:spLocks noGrp="1"/>
          </p:cNvSpPr>
          <p:nvPr>
            <p:ph type="ftr" sz="quarter" idx="11"/>
          </p:nvPr>
        </p:nvSpPr>
        <p:spPr/>
        <p:txBody>
          <a:bodyPr/>
          <a:lstStyle/>
          <a:p>
            <a:r>
              <a:rPr lang="en-US"/>
              <a:t>lecture 6: Managing Data Warehouse through Slowing Changing Dimension</a:t>
            </a:r>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168097989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4" name="Title 1"/>
          <p:cNvSpPr>
            <a:spLocks noGrp="1"/>
          </p:cNvSpPr>
          <p:nvPr>
            <p:ph type="title"/>
          </p:nvPr>
        </p:nvSpPr>
        <p:spPr>
          <a:xfrm>
            <a:off x="685801" y="685800"/>
            <a:ext cx="10394707" cy="1158140"/>
          </a:xfrm>
        </p:spPr>
        <p:txBody>
          <a:bodyPr/>
          <a:lstStyle/>
          <a:p>
            <a:r>
              <a:rPr lang="en-US"/>
              <a:t>Click to edit Master title style</a:t>
            </a:r>
            <a:endParaRPr lang="en-US" dirty="0"/>
          </a:p>
        </p:txBody>
      </p:sp>
      <p:sp>
        <p:nvSpPr>
          <p:cNvPr id="3" name="Text Placeholder 2"/>
          <p:cNvSpPr>
            <a:spLocks noGrp="1"/>
          </p:cNvSpPr>
          <p:nvPr>
            <p:ph type="body" idx="1"/>
          </p:nvPr>
        </p:nvSpPr>
        <p:spPr>
          <a:xfrm>
            <a:off x="918356" y="2063396"/>
            <a:ext cx="4856158" cy="679994"/>
          </a:xfrm>
        </p:spPr>
        <p:txBody>
          <a:bodyPr anchor="b">
            <a:noAutofit/>
          </a:bodyPr>
          <a:lstStyle>
            <a:lvl1pPr marL="0" indent="0">
              <a:lnSpc>
                <a:spcPct val="90000"/>
              </a:lnSpc>
              <a:buNone/>
              <a:defRPr sz="26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2" name="Content Placeholder 3"/>
          <p:cNvSpPr>
            <a:spLocks noGrp="1"/>
          </p:cNvSpPr>
          <p:nvPr>
            <p:ph sz="quarter" idx="13"/>
          </p:nvPr>
        </p:nvSpPr>
        <p:spPr>
          <a:xfrm>
            <a:off x="685802" y="2861733"/>
            <a:ext cx="5088712" cy="2512852"/>
          </a:xfrm>
        </p:spPr>
        <p:txBody>
          <a:bodyPr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218191" y="2063396"/>
            <a:ext cx="4864491" cy="679994"/>
          </a:xfrm>
        </p:spPr>
        <p:txBody>
          <a:bodyPr anchor="b">
            <a:noAutofit/>
          </a:bodyPr>
          <a:lstStyle>
            <a:lvl1pPr marL="0" indent="0">
              <a:lnSpc>
                <a:spcPct val="90000"/>
              </a:lnSpc>
              <a:buNone/>
              <a:defRPr sz="26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3" name="Content Placeholder 5"/>
          <p:cNvSpPr>
            <a:spLocks noGrp="1"/>
          </p:cNvSpPr>
          <p:nvPr>
            <p:ph sz="quarter" idx="14"/>
          </p:nvPr>
        </p:nvSpPr>
        <p:spPr>
          <a:xfrm>
            <a:off x="5993969" y="2861733"/>
            <a:ext cx="5088713" cy="2512852"/>
          </a:xfrm>
        </p:spPr>
        <p:txBody>
          <a:bodyPr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F8F93FDC-72F2-4BD7-B695-F839EFAEFAC8}" type="datetime1">
              <a:rPr lang="en-US" smtClean="0"/>
              <a:t>10/13/2024</a:t>
            </a:fld>
            <a:endParaRPr lang="en-US" dirty="0"/>
          </a:p>
        </p:txBody>
      </p:sp>
      <p:sp>
        <p:nvSpPr>
          <p:cNvPr id="8" name="Footer Placeholder 7"/>
          <p:cNvSpPr>
            <a:spLocks noGrp="1"/>
          </p:cNvSpPr>
          <p:nvPr>
            <p:ph type="ftr" sz="quarter" idx="11"/>
          </p:nvPr>
        </p:nvSpPr>
        <p:spPr/>
        <p:txBody>
          <a:bodyPr/>
          <a:lstStyle/>
          <a:p>
            <a:r>
              <a:rPr lang="en-US"/>
              <a:t>lecture 6: Managing Data Warehouse through Slowing Changing Dimension</a:t>
            </a:r>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98843337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932EB267-9472-49F8-8041-FFB883DF1760}" type="datetime1">
              <a:rPr lang="en-US" smtClean="0"/>
              <a:t>10/13/2024</a:t>
            </a:fld>
            <a:endParaRPr lang="en-US" dirty="0"/>
          </a:p>
        </p:txBody>
      </p:sp>
      <p:sp>
        <p:nvSpPr>
          <p:cNvPr id="4" name="Footer Placeholder 3"/>
          <p:cNvSpPr>
            <a:spLocks noGrp="1"/>
          </p:cNvSpPr>
          <p:nvPr>
            <p:ph type="ftr" sz="quarter" idx="11"/>
          </p:nvPr>
        </p:nvSpPr>
        <p:spPr/>
        <p:txBody>
          <a:bodyPr/>
          <a:lstStyle/>
          <a:p>
            <a:r>
              <a:rPr lang="en-US"/>
              <a:t>lecture 6: Managing Data Warehouse through Slowing Changing Dimension</a:t>
            </a:r>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52882196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330C3D-3FCF-4534-8453-FC1BCD1A1780}" type="datetime1">
              <a:rPr lang="en-US" smtClean="0"/>
              <a:t>10/13/2024</a:t>
            </a:fld>
            <a:endParaRPr lang="en-US" dirty="0"/>
          </a:p>
        </p:txBody>
      </p:sp>
      <p:sp>
        <p:nvSpPr>
          <p:cNvPr id="3" name="Footer Placeholder 2"/>
          <p:cNvSpPr>
            <a:spLocks noGrp="1"/>
          </p:cNvSpPr>
          <p:nvPr>
            <p:ph type="ftr" sz="quarter" idx="11"/>
          </p:nvPr>
        </p:nvSpPr>
        <p:spPr/>
        <p:txBody>
          <a:bodyPr/>
          <a:lstStyle/>
          <a:p>
            <a:r>
              <a:rPr lang="en-US"/>
              <a:t>lecture 6: Managing Data Warehouse through Slowing Changing Dimension</a:t>
            </a:r>
            <a:endParaRPr lang="en-US" dirty="0"/>
          </a:p>
        </p:txBody>
      </p:sp>
      <p:sp>
        <p:nvSpPr>
          <p:cNvPr id="4" name="Slide Number Placeholder 3"/>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416244427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93643" y="685800"/>
            <a:ext cx="4126860" cy="2023252"/>
          </a:xfrm>
        </p:spPr>
        <p:txBody>
          <a:bodyPr anchor="b">
            <a:normAutofit/>
          </a:bodyPr>
          <a:lstStyle>
            <a:lvl1pPr algn="ctr">
              <a:defRPr sz="3600"/>
            </a:lvl1pPr>
          </a:lstStyle>
          <a:p>
            <a:r>
              <a:rPr lang="en-US"/>
              <a:t>Click to edit Master title style</a:t>
            </a:r>
            <a:endParaRPr lang="en-US" dirty="0"/>
          </a:p>
        </p:txBody>
      </p:sp>
      <p:sp>
        <p:nvSpPr>
          <p:cNvPr id="10" name="Content Placeholder 2"/>
          <p:cNvSpPr>
            <a:spLocks noGrp="1"/>
          </p:cNvSpPr>
          <p:nvPr>
            <p:ph sz="quarter" idx="13"/>
          </p:nvPr>
        </p:nvSpPr>
        <p:spPr>
          <a:xfrm>
            <a:off x="5046132" y="685800"/>
            <a:ext cx="6034375" cy="468878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93642" y="2709052"/>
            <a:ext cx="4126861" cy="2665533"/>
          </a:xfrm>
        </p:spPr>
        <p:txBody>
          <a:bodyPr anchor="t">
            <a:normAutofit/>
          </a:bodyPr>
          <a:lstStyle>
            <a:lvl1pPr marL="0" indent="0" algn="ctr">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3D61F655-3DFE-4106-B54E-83C0DFBC66A9}" type="datetime1">
              <a:rPr lang="en-US" smtClean="0"/>
              <a:t>10/13/2024</a:t>
            </a:fld>
            <a:endParaRPr lang="en-US" dirty="0"/>
          </a:p>
        </p:txBody>
      </p:sp>
      <p:sp>
        <p:nvSpPr>
          <p:cNvPr id="6" name="Footer Placeholder 5"/>
          <p:cNvSpPr>
            <a:spLocks noGrp="1"/>
          </p:cNvSpPr>
          <p:nvPr>
            <p:ph type="ftr" sz="quarter" idx="11"/>
          </p:nvPr>
        </p:nvSpPr>
        <p:spPr/>
        <p:txBody>
          <a:bodyPr/>
          <a:lstStyle/>
          <a:p>
            <a:r>
              <a:rPr lang="en-US"/>
              <a:t>lecture 6: Managing Data Warehouse through Slowing Changing Dimension</a:t>
            </a:r>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32749624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685800"/>
            <a:ext cx="6345302" cy="2023252"/>
          </a:xfrm>
        </p:spPr>
        <p:txBody>
          <a:bodyPr anchor="b">
            <a:normAutofit/>
          </a:bodyPr>
          <a:lstStyle>
            <a:lvl1pPr algn="ctr">
              <a:defRPr sz="3600"/>
            </a:lvl1pPr>
          </a:lstStyle>
          <a:p>
            <a:r>
              <a:rPr lang="en-US"/>
              <a:t>Click to edit Master title style</a:t>
            </a:r>
            <a:endParaRPr lang="en-US" dirty="0"/>
          </a:p>
        </p:txBody>
      </p:sp>
      <p:sp>
        <p:nvSpPr>
          <p:cNvPr id="3" name="Picture Placeholder 2"/>
          <p:cNvSpPr>
            <a:spLocks noGrp="1" noChangeAspect="1"/>
          </p:cNvSpPr>
          <p:nvPr>
            <p:ph type="pic" idx="1"/>
          </p:nvPr>
        </p:nvSpPr>
        <p:spPr>
          <a:xfrm>
            <a:off x="7482362" y="0"/>
            <a:ext cx="3598146" cy="5071533"/>
          </a:xfrm>
          <a:ln w="57150" cmpd="thinThick">
            <a:solidFill>
              <a:schemeClr val="bg1">
                <a:lumMod val="50000"/>
              </a:schemeClr>
            </a:solidFill>
            <a:miter lim="800000"/>
          </a:ln>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85801" y="2709052"/>
            <a:ext cx="6345301" cy="2362481"/>
          </a:xfrm>
        </p:spPr>
        <p:txBody>
          <a:bodyPr anchor="t">
            <a:normAutofit/>
          </a:bodyPr>
          <a:lstStyle>
            <a:lvl1pPr marL="0" indent="0" algn="ctr">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5019276B-5871-4894-87D9-1ADA53531292}" type="datetime1">
              <a:rPr lang="en-US" smtClean="0"/>
              <a:t>10/13/2024</a:t>
            </a:fld>
            <a:endParaRPr lang="en-US" dirty="0"/>
          </a:p>
        </p:txBody>
      </p:sp>
      <p:sp>
        <p:nvSpPr>
          <p:cNvPr id="6" name="Footer Placeholder 5"/>
          <p:cNvSpPr>
            <a:spLocks noGrp="1"/>
          </p:cNvSpPr>
          <p:nvPr>
            <p:ph type="ftr" sz="quarter" idx="11"/>
          </p:nvPr>
        </p:nvSpPr>
        <p:spPr/>
        <p:txBody>
          <a:bodyPr/>
          <a:lstStyle/>
          <a:p>
            <a:r>
              <a:rPr lang="en-US"/>
              <a:t>lecture 6: Managing Data Warehouse through Slowing Changing Dimension</a:t>
            </a:r>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301882096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4106333"/>
            <a:ext cx="10394708" cy="588846"/>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685801" y="685799"/>
            <a:ext cx="10392513" cy="3194903"/>
          </a:xfrm>
          <a:ln w="57150" cmpd="thinThick">
            <a:solidFill>
              <a:schemeClr val="bg1">
                <a:lumMod val="50000"/>
              </a:schemeClr>
            </a:solidFill>
            <a:miter lim="800000"/>
          </a:ln>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85780" y="4702923"/>
            <a:ext cx="10394728" cy="682472"/>
          </a:xfrm>
        </p:spPr>
        <p:txBody>
          <a:bodyPr anchor="t"/>
          <a:lstStyle>
            <a:lvl1pPr marL="0" indent="0" algn="l">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1CFE0A0C-1297-4CDA-8F5D-74780B7A6BE2}" type="datetime1">
              <a:rPr lang="en-US" smtClean="0"/>
              <a:t>10/13/2024</a:t>
            </a:fld>
            <a:endParaRPr lang="en-US" dirty="0"/>
          </a:p>
        </p:txBody>
      </p:sp>
      <p:sp>
        <p:nvSpPr>
          <p:cNvPr id="6" name="Footer Placeholder 5"/>
          <p:cNvSpPr>
            <a:spLocks noGrp="1"/>
          </p:cNvSpPr>
          <p:nvPr>
            <p:ph type="ftr" sz="quarter" idx="11"/>
          </p:nvPr>
        </p:nvSpPr>
        <p:spPr/>
        <p:txBody>
          <a:bodyPr/>
          <a:lstStyle/>
          <a:p>
            <a:r>
              <a:rPr lang="en-US"/>
              <a:t>lecture 6: Managing Data Warehouse through Slowing Changing Dimension</a:t>
            </a:r>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128084525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1" y="685800"/>
            <a:ext cx="10396902" cy="3194903"/>
          </a:xfrm>
        </p:spPr>
        <p:txBody>
          <a:bodyPr anchor="ctr">
            <a:normAutofit/>
          </a:bodyPr>
          <a:lstStyle>
            <a:lvl1pPr algn="ctr">
              <a:defRPr sz="4800"/>
            </a:lvl1pPr>
          </a:lstStyle>
          <a:p>
            <a:r>
              <a:rPr lang="en-US"/>
              <a:t>Click to edit Master title style</a:t>
            </a:r>
            <a:endParaRPr lang="en-US" dirty="0"/>
          </a:p>
        </p:txBody>
      </p:sp>
      <p:sp>
        <p:nvSpPr>
          <p:cNvPr id="4" name="Text Placeholder 3"/>
          <p:cNvSpPr>
            <a:spLocks noGrp="1"/>
          </p:cNvSpPr>
          <p:nvPr>
            <p:ph type="body" sz="half" idx="2"/>
          </p:nvPr>
        </p:nvSpPr>
        <p:spPr>
          <a:xfrm>
            <a:off x="685779" y="4106333"/>
            <a:ext cx="10394729" cy="1273606"/>
          </a:xfrm>
        </p:spPr>
        <p:txBody>
          <a:bodyPr anchor="ctr">
            <a:normAutofit/>
          </a:bodyPr>
          <a:lstStyle>
            <a:lvl1pPr marL="0" indent="0" algn="ctr">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1F1D3425-E7EB-4CB4-9424-C3E3A6713BEB}" type="datetime1">
              <a:rPr lang="en-US" smtClean="0"/>
              <a:t>10/13/2024</a:t>
            </a:fld>
            <a:endParaRPr lang="en-US" dirty="0"/>
          </a:p>
        </p:txBody>
      </p:sp>
      <p:sp>
        <p:nvSpPr>
          <p:cNvPr id="6" name="Footer Placeholder 5"/>
          <p:cNvSpPr>
            <a:spLocks noGrp="1"/>
          </p:cNvSpPr>
          <p:nvPr>
            <p:ph type="ftr" sz="quarter" idx="11"/>
          </p:nvPr>
        </p:nvSpPr>
        <p:spPr/>
        <p:txBody>
          <a:bodyPr/>
          <a:lstStyle/>
          <a:p>
            <a:r>
              <a:rPr lang="en-US"/>
              <a:t>lecture 6: Managing Data Warehouse through Slowing Changing Dimension</a:t>
            </a:r>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49300625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21732" y="685800"/>
            <a:ext cx="9525020" cy="2916704"/>
          </a:xfrm>
        </p:spPr>
        <p:txBody>
          <a:bodyPr anchor="ctr">
            <a:normAutofit/>
          </a:bodyPr>
          <a:lstStyle>
            <a:lvl1pPr algn="ctr">
              <a:defRPr sz="4800"/>
            </a:lvl1pPr>
          </a:lstStyle>
          <a:p>
            <a:r>
              <a:rPr lang="en-US"/>
              <a:t>Click to edit Master title style</a:t>
            </a:r>
            <a:endParaRPr lang="en-US" dirty="0"/>
          </a:p>
        </p:txBody>
      </p:sp>
      <p:sp>
        <p:nvSpPr>
          <p:cNvPr id="12" name="Text Placeholder 3"/>
          <p:cNvSpPr>
            <a:spLocks noGrp="1"/>
          </p:cNvSpPr>
          <p:nvPr>
            <p:ph type="body" sz="half" idx="13"/>
          </p:nvPr>
        </p:nvSpPr>
        <p:spPr>
          <a:xfrm>
            <a:off x="1550264" y="3610032"/>
            <a:ext cx="8667956" cy="377768"/>
          </a:xfrm>
        </p:spPr>
        <p:txBody>
          <a:bodyPr anchor="t">
            <a:normAutofit/>
          </a:bodyPr>
          <a:lstStyle>
            <a:lvl1pPr marL="0" indent="0" algn="r">
              <a:buNone/>
              <a:defRPr sz="1400">
                <a:solidFill>
                  <a:schemeClr val="tx1">
                    <a:lumMod val="50000"/>
                    <a:lumOff val="50000"/>
                  </a:schemeClr>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4" name="Text Placeholder 3"/>
          <p:cNvSpPr>
            <a:spLocks noGrp="1"/>
          </p:cNvSpPr>
          <p:nvPr>
            <p:ph type="body" sz="half" idx="2"/>
          </p:nvPr>
        </p:nvSpPr>
        <p:spPr>
          <a:xfrm>
            <a:off x="685801" y="4106334"/>
            <a:ext cx="10396882" cy="1268252"/>
          </a:xfrm>
        </p:spPr>
        <p:txBody>
          <a:bodyPr anchor="ctr">
            <a:normAutofit/>
          </a:bodyPr>
          <a:lstStyle>
            <a:lvl1pPr marL="0" indent="0" algn="ctr">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F30B835-B38E-45B7-8E9F-3DACC2235A90}" type="datetime1">
              <a:rPr lang="en-US" smtClean="0"/>
              <a:t>10/13/2024</a:t>
            </a:fld>
            <a:endParaRPr lang="en-US" dirty="0"/>
          </a:p>
        </p:txBody>
      </p:sp>
      <p:sp>
        <p:nvSpPr>
          <p:cNvPr id="6" name="Footer Placeholder 5"/>
          <p:cNvSpPr>
            <a:spLocks noGrp="1"/>
          </p:cNvSpPr>
          <p:nvPr>
            <p:ph type="ftr" sz="quarter" idx="11"/>
          </p:nvPr>
        </p:nvSpPr>
        <p:spPr/>
        <p:txBody>
          <a:bodyPr/>
          <a:lstStyle/>
          <a:p>
            <a:r>
              <a:rPr lang="en-US"/>
              <a:t>lecture 6: Managing Data Warehouse through Slowing Changing Dimension</a:t>
            </a:r>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dirty="0"/>
          </a:p>
        </p:txBody>
      </p:sp>
      <p:sp>
        <p:nvSpPr>
          <p:cNvPr id="13" name="TextBox 12"/>
          <p:cNvSpPr txBox="1"/>
          <p:nvPr/>
        </p:nvSpPr>
        <p:spPr>
          <a:xfrm>
            <a:off x="685801" y="892628"/>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4" name="TextBox 13"/>
          <p:cNvSpPr txBox="1"/>
          <p:nvPr/>
        </p:nvSpPr>
        <p:spPr>
          <a:xfrm>
            <a:off x="10473083" y="2922827"/>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extLst>
      <p:ext uri="{BB962C8B-B14F-4D97-AF65-F5344CB8AC3E}">
        <p14:creationId xmlns:p14="http://schemas.microsoft.com/office/powerpoint/2010/main" val="409597080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85800" y="1723854"/>
            <a:ext cx="10394707" cy="2511835"/>
          </a:xfrm>
        </p:spPr>
        <p:txBody>
          <a:bodyPr anchor="b">
            <a:normAutofit/>
          </a:bodyPr>
          <a:lstStyle>
            <a:lvl1pPr algn="l">
              <a:defRPr sz="4800"/>
            </a:lvl1pPr>
          </a:lstStyle>
          <a:p>
            <a:r>
              <a:rPr lang="en-US"/>
              <a:t>Click to edit Master title style</a:t>
            </a:r>
            <a:endParaRPr lang="en-US" dirty="0"/>
          </a:p>
        </p:txBody>
      </p:sp>
      <p:sp>
        <p:nvSpPr>
          <p:cNvPr id="4" name="Text Placeholder 3"/>
          <p:cNvSpPr>
            <a:spLocks noGrp="1"/>
          </p:cNvSpPr>
          <p:nvPr>
            <p:ph type="body" sz="half" idx="2"/>
          </p:nvPr>
        </p:nvSpPr>
        <p:spPr>
          <a:xfrm>
            <a:off x="685800" y="4247468"/>
            <a:ext cx="10394707" cy="1140644"/>
          </a:xfrm>
        </p:spPr>
        <p:txBody>
          <a:bodyPr anchor="t">
            <a:normAutofit/>
          </a:bodyPr>
          <a:lstStyle>
            <a:lvl1pPr marL="0" indent="0" algn="l">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C2A69D5F-9119-48CC-B342-DD11EEF7896A}" type="datetime1">
              <a:rPr lang="en-US" smtClean="0"/>
              <a:t>10/13/2024</a:t>
            </a:fld>
            <a:endParaRPr lang="en-US" dirty="0"/>
          </a:p>
        </p:txBody>
      </p:sp>
      <p:sp>
        <p:nvSpPr>
          <p:cNvPr id="6" name="Footer Placeholder 5"/>
          <p:cNvSpPr>
            <a:spLocks noGrp="1"/>
          </p:cNvSpPr>
          <p:nvPr>
            <p:ph type="ftr" sz="quarter" idx="11"/>
          </p:nvPr>
        </p:nvSpPr>
        <p:spPr/>
        <p:txBody>
          <a:bodyPr/>
          <a:lstStyle/>
          <a:p>
            <a:r>
              <a:rPr lang="en-US"/>
              <a:t>lecture 6: Managing Data Warehouse through Slowing Changing Dimension</a:t>
            </a:r>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70537100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15" name="Title 1"/>
          <p:cNvSpPr>
            <a:spLocks noGrp="1"/>
          </p:cNvSpPr>
          <p:nvPr>
            <p:ph type="title"/>
          </p:nvPr>
        </p:nvSpPr>
        <p:spPr>
          <a:xfrm>
            <a:off x="685802" y="685800"/>
            <a:ext cx="10394706" cy="1151965"/>
          </a:xfrm>
        </p:spPr>
        <p:txBody>
          <a:bodyPr/>
          <a:lstStyle>
            <a:lvl1pPr algn="ctr">
              <a:defRPr/>
            </a:lvl1pPr>
          </a:lstStyle>
          <a:p>
            <a:r>
              <a:rPr lang="en-US"/>
              <a:t>Click to edit Master title style</a:t>
            </a:r>
            <a:endParaRPr lang="en-US" dirty="0"/>
          </a:p>
        </p:txBody>
      </p:sp>
      <p:sp>
        <p:nvSpPr>
          <p:cNvPr id="7" name="Text Placeholder 2"/>
          <p:cNvSpPr>
            <a:spLocks noGrp="1"/>
          </p:cNvSpPr>
          <p:nvPr>
            <p:ph type="body" idx="1"/>
          </p:nvPr>
        </p:nvSpPr>
        <p:spPr>
          <a:xfrm>
            <a:off x="685802" y="2063395"/>
            <a:ext cx="3310128" cy="576262"/>
          </a:xfrm>
        </p:spPr>
        <p:txBody>
          <a:bodyPr anchor="b">
            <a:noAutofit/>
          </a:bodyPr>
          <a:lstStyle>
            <a:lvl1pPr marL="0" indent="0" algn="ctr">
              <a:lnSpc>
                <a:spcPct val="90000"/>
              </a:lnSpc>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8" name="Text Placeholder 3"/>
          <p:cNvSpPr>
            <a:spLocks noGrp="1"/>
          </p:cNvSpPr>
          <p:nvPr>
            <p:ph type="body" sz="half" idx="15"/>
          </p:nvPr>
        </p:nvSpPr>
        <p:spPr>
          <a:xfrm>
            <a:off x="685802" y="2639658"/>
            <a:ext cx="3310128" cy="273492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9" name="Text Placeholder 4"/>
          <p:cNvSpPr>
            <a:spLocks noGrp="1"/>
          </p:cNvSpPr>
          <p:nvPr>
            <p:ph type="body" sz="quarter" idx="3"/>
          </p:nvPr>
        </p:nvSpPr>
        <p:spPr>
          <a:xfrm>
            <a:off x="4234622" y="2063395"/>
            <a:ext cx="3310128" cy="576262"/>
          </a:xfrm>
        </p:spPr>
        <p:txBody>
          <a:bodyPr anchor="b">
            <a:noAutofit/>
          </a:bodyPr>
          <a:lstStyle>
            <a:lvl1pPr marL="0" indent="0" algn="ctr">
              <a:lnSpc>
                <a:spcPct val="90000"/>
              </a:lnSpc>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0" name="Text Placeholder 3"/>
          <p:cNvSpPr>
            <a:spLocks noGrp="1"/>
          </p:cNvSpPr>
          <p:nvPr>
            <p:ph type="body" sz="half" idx="16"/>
          </p:nvPr>
        </p:nvSpPr>
        <p:spPr>
          <a:xfrm>
            <a:off x="4234621" y="2639658"/>
            <a:ext cx="3310128" cy="273492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1" name="Text Placeholder 4"/>
          <p:cNvSpPr>
            <a:spLocks noGrp="1"/>
          </p:cNvSpPr>
          <p:nvPr>
            <p:ph type="body" sz="quarter" idx="13"/>
          </p:nvPr>
        </p:nvSpPr>
        <p:spPr>
          <a:xfrm>
            <a:off x="7770380" y="2063395"/>
            <a:ext cx="3310128" cy="576262"/>
          </a:xfrm>
        </p:spPr>
        <p:txBody>
          <a:bodyPr anchor="b">
            <a:noAutofit/>
          </a:bodyPr>
          <a:lstStyle>
            <a:lvl1pPr marL="0" indent="0" algn="ctr">
              <a:lnSpc>
                <a:spcPct val="90000"/>
              </a:lnSpc>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2" name="Text Placeholder 3"/>
          <p:cNvSpPr>
            <a:spLocks noGrp="1"/>
          </p:cNvSpPr>
          <p:nvPr>
            <p:ph type="body" sz="half" idx="17"/>
          </p:nvPr>
        </p:nvSpPr>
        <p:spPr>
          <a:xfrm>
            <a:off x="7770380" y="2639658"/>
            <a:ext cx="3310128" cy="273492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06E09846-85D5-45C5-BD8F-F5D5A3F16C37}" type="datetime1">
              <a:rPr lang="en-US" smtClean="0"/>
              <a:t>10/13/2024</a:t>
            </a:fld>
            <a:endParaRPr lang="en-US" dirty="0"/>
          </a:p>
        </p:txBody>
      </p:sp>
      <p:sp>
        <p:nvSpPr>
          <p:cNvPr id="4" name="Footer Placeholder 3"/>
          <p:cNvSpPr>
            <a:spLocks noGrp="1"/>
          </p:cNvSpPr>
          <p:nvPr>
            <p:ph type="ftr" sz="quarter" idx="11"/>
          </p:nvPr>
        </p:nvSpPr>
        <p:spPr/>
        <p:txBody>
          <a:bodyPr/>
          <a:lstStyle/>
          <a:p>
            <a:r>
              <a:rPr lang="en-US"/>
              <a:t>lecture 6: Managing Data Warehouse through Slowing Changing Dimension</a:t>
            </a:r>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79033530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30" name="Title 1"/>
          <p:cNvSpPr>
            <a:spLocks noGrp="1"/>
          </p:cNvSpPr>
          <p:nvPr>
            <p:ph type="title"/>
          </p:nvPr>
        </p:nvSpPr>
        <p:spPr>
          <a:xfrm>
            <a:off x="685801" y="685800"/>
            <a:ext cx="10396882" cy="1151965"/>
          </a:xfrm>
        </p:spPr>
        <p:txBody>
          <a:bodyPr/>
          <a:lstStyle>
            <a:lvl1pPr algn="ctr">
              <a:defRPr/>
            </a:lvl1pPr>
          </a:lstStyle>
          <a:p>
            <a:r>
              <a:rPr lang="en-US"/>
              <a:t>Click to edit Master title style</a:t>
            </a:r>
            <a:endParaRPr lang="en-US" dirty="0"/>
          </a:p>
        </p:txBody>
      </p:sp>
      <p:sp>
        <p:nvSpPr>
          <p:cNvPr id="19" name="Text Placeholder 2"/>
          <p:cNvSpPr>
            <a:spLocks noGrp="1"/>
          </p:cNvSpPr>
          <p:nvPr>
            <p:ph type="body" idx="1"/>
          </p:nvPr>
        </p:nvSpPr>
        <p:spPr>
          <a:xfrm>
            <a:off x="691840" y="3813025"/>
            <a:ext cx="3310128" cy="576262"/>
          </a:xfrm>
        </p:spPr>
        <p:txBody>
          <a:bodyPr anchor="b">
            <a:noAutofit/>
          </a:bodyPr>
          <a:lstStyle>
            <a:lvl1pPr marL="0" indent="0" algn="ctr">
              <a:lnSpc>
                <a:spcPct val="90000"/>
              </a:lnSpc>
              <a:buNone/>
              <a:defRPr sz="22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Picture Placeholder 2"/>
          <p:cNvSpPr>
            <a:spLocks noGrp="1" noChangeAspect="1"/>
          </p:cNvSpPr>
          <p:nvPr>
            <p:ph type="pic" idx="15"/>
          </p:nvPr>
        </p:nvSpPr>
        <p:spPr>
          <a:xfrm>
            <a:off x="685780" y="2063395"/>
            <a:ext cx="3310128" cy="1536725"/>
          </a:xfrm>
          <a:prstGeom prst="roundRect">
            <a:avLst>
              <a:gd name="adj" fmla="val 0"/>
            </a:avLst>
          </a:prstGeom>
          <a:ln w="57150" cmpd="thinThick">
            <a:solidFill>
              <a:schemeClr val="bg1">
                <a:lumMod val="50000"/>
              </a:schemeClr>
            </a:solidFill>
            <a:miter lim="800000"/>
          </a:ln>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1" name="Text Placeholder 3"/>
          <p:cNvSpPr>
            <a:spLocks noGrp="1"/>
          </p:cNvSpPr>
          <p:nvPr>
            <p:ph type="body" sz="half" idx="18"/>
          </p:nvPr>
        </p:nvSpPr>
        <p:spPr>
          <a:xfrm>
            <a:off x="691840" y="4389287"/>
            <a:ext cx="3310128" cy="985299"/>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2" name="Text Placeholder 4"/>
          <p:cNvSpPr>
            <a:spLocks noGrp="1"/>
          </p:cNvSpPr>
          <p:nvPr>
            <p:ph type="body" sz="quarter" idx="3"/>
          </p:nvPr>
        </p:nvSpPr>
        <p:spPr>
          <a:xfrm>
            <a:off x="4237410" y="3813025"/>
            <a:ext cx="3310128" cy="576262"/>
          </a:xfrm>
        </p:spPr>
        <p:txBody>
          <a:bodyPr anchor="b">
            <a:noAutofit/>
          </a:bodyPr>
          <a:lstStyle>
            <a:lvl1pPr marL="0" indent="0" algn="ctr">
              <a:lnSpc>
                <a:spcPct val="90000"/>
              </a:lnSpc>
              <a:buNone/>
              <a:defRPr sz="22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3" name="Picture Placeholder 2"/>
          <p:cNvSpPr>
            <a:spLocks noGrp="1" noChangeAspect="1"/>
          </p:cNvSpPr>
          <p:nvPr>
            <p:ph type="pic" idx="21"/>
          </p:nvPr>
        </p:nvSpPr>
        <p:spPr>
          <a:xfrm>
            <a:off x="4235999" y="2063395"/>
            <a:ext cx="3310128" cy="1535237"/>
          </a:xfrm>
          <a:prstGeom prst="roundRect">
            <a:avLst>
              <a:gd name="adj" fmla="val 0"/>
            </a:avLst>
          </a:prstGeom>
          <a:ln w="57150" cmpd="thinThick">
            <a:solidFill>
              <a:schemeClr val="bg1">
                <a:lumMod val="50000"/>
              </a:schemeClr>
            </a:solidFill>
            <a:miter lim="800000"/>
          </a:ln>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19"/>
          </p:nvPr>
        </p:nvSpPr>
        <p:spPr>
          <a:xfrm>
            <a:off x="4235999" y="4389286"/>
            <a:ext cx="3310128" cy="985300"/>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5" name="Text Placeholder 4"/>
          <p:cNvSpPr>
            <a:spLocks noGrp="1"/>
          </p:cNvSpPr>
          <p:nvPr>
            <p:ph type="body" sz="quarter" idx="13"/>
          </p:nvPr>
        </p:nvSpPr>
        <p:spPr>
          <a:xfrm>
            <a:off x="7768944" y="3813025"/>
            <a:ext cx="3310128" cy="576262"/>
          </a:xfrm>
        </p:spPr>
        <p:txBody>
          <a:bodyPr anchor="b">
            <a:noAutofit/>
          </a:bodyPr>
          <a:lstStyle>
            <a:lvl1pPr marL="0" indent="0" algn="ctr">
              <a:lnSpc>
                <a:spcPct val="90000"/>
              </a:lnSpc>
              <a:buNone/>
              <a:defRPr sz="22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6" name="Picture Placeholder 2"/>
          <p:cNvSpPr>
            <a:spLocks noGrp="1" noChangeAspect="1"/>
          </p:cNvSpPr>
          <p:nvPr>
            <p:ph type="pic" idx="22"/>
          </p:nvPr>
        </p:nvSpPr>
        <p:spPr>
          <a:xfrm>
            <a:off x="7768819" y="2063394"/>
            <a:ext cx="3310128" cy="1537196"/>
          </a:xfrm>
          <a:prstGeom prst="roundRect">
            <a:avLst>
              <a:gd name="adj" fmla="val 0"/>
            </a:avLst>
          </a:prstGeom>
          <a:ln w="57150" cmpd="thinThick">
            <a:solidFill>
              <a:schemeClr val="bg1">
                <a:lumMod val="50000"/>
              </a:schemeClr>
            </a:solidFill>
            <a:miter lim="800000"/>
          </a:ln>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7" name="Text Placeholder 3"/>
          <p:cNvSpPr>
            <a:spLocks noGrp="1"/>
          </p:cNvSpPr>
          <p:nvPr>
            <p:ph type="body" sz="half" idx="20"/>
          </p:nvPr>
        </p:nvSpPr>
        <p:spPr>
          <a:xfrm>
            <a:off x="7768819" y="4389284"/>
            <a:ext cx="3310128" cy="985302"/>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BEC68A64-669A-4E16-A69C-368E04039B7F}" type="datetime1">
              <a:rPr lang="en-US" smtClean="0"/>
              <a:t>10/13/2024</a:t>
            </a:fld>
            <a:endParaRPr lang="en-US" dirty="0"/>
          </a:p>
        </p:txBody>
      </p:sp>
      <p:sp>
        <p:nvSpPr>
          <p:cNvPr id="4" name="Footer Placeholder 3"/>
          <p:cNvSpPr>
            <a:spLocks noGrp="1"/>
          </p:cNvSpPr>
          <p:nvPr>
            <p:ph type="ftr" sz="quarter" idx="11"/>
          </p:nvPr>
        </p:nvSpPr>
        <p:spPr/>
        <p:txBody>
          <a:bodyPr/>
          <a:lstStyle/>
          <a:p>
            <a:r>
              <a:rPr lang="en-US"/>
              <a:t>lecture 6: Managing Data Warehouse through Slowing Changing Dimension</a:t>
            </a:r>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5184726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r">
              <a:defRPr/>
            </a:lvl1pPr>
          </a:lstStyle>
          <a:p>
            <a:r>
              <a:rPr lang="en-US"/>
              <a:t>Click to edit Master title style</a:t>
            </a:r>
            <a:endParaRPr lang="en-US" dirty="0"/>
          </a:p>
        </p:txBody>
      </p:sp>
      <p:sp>
        <p:nvSpPr>
          <p:cNvPr id="11" name="Vertical Text Placeholder 2"/>
          <p:cNvSpPr>
            <a:spLocks noGrp="1"/>
          </p:cNvSpPr>
          <p:nvPr>
            <p:ph type="body" orient="vert" sz="quarter" idx="13"/>
          </p:nvPr>
        </p:nvSpPr>
        <p:spPr>
          <a:xfrm>
            <a:off x="685800" y="2063396"/>
            <a:ext cx="10394707" cy="3311190"/>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0338E48-0AB8-40FF-A6E6-4B03499D5F81}" type="datetime1">
              <a:rPr lang="en-US" smtClean="0"/>
              <a:t>10/13/2024</a:t>
            </a:fld>
            <a:endParaRPr lang="en-US" dirty="0"/>
          </a:p>
        </p:txBody>
      </p:sp>
      <p:sp>
        <p:nvSpPr>
          <p:cNvPr id="5" name="Footer Placeholder 4"/>
          <p:cNvSpPr>
            <a:spLocks noGrp="1"/>
          </p:cNvSpPr>
          <p:nvPr>
            <p:ph type="ftr" sz="quarter" idx="11"/>
          </p:nvPr>
        </p:nvSpPr>
        <p:spPr/>
        <p:txBody>
          <a:bodyPr/>
          <a:lstStyle/>
          <a:p>
            <a:r>
              <a:rPr lang="en-US"/>
              <a:t>lecture 6: Managing Data Warehouse through Slowing Changing Dimension</a:t>
            </a:r>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368968301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15862" y="685800"/>
            <a:ext cx="2264646" cy="4688785"/>
          </a:xfrm>
        </p:spPr>
        <p:txBody>
          <a:bodyPr vert="eaVert"/>
          <a:lstStyle>
            <a:lvl1pPr algn="l">
              <a:defRPr/>
            </a:lvl1pPr>
          </a:lstStyle>
          <a:p>
            <a:r>
              <a:rPr lang="en-US"/>
              <a:t>Click to edit Master title style</a:t>
            </a:r>
            <a:endParaRPr lang="en-US" dirty="0"/>
          </a:p>
        </p:txBody>
      </p:sp>
      <p:sp>
        <p:nvSpPr>
          <p:cNvPr id="8" name="Vertical Text Placeholder 2"/>
          <p:cNvSpPr>
            <a:spLocks noGrp="1"/>
          </p:cNvSpPr>
          <p:nvPr>
            <p:ph type="body" orient="vert" sz="quarter" idx="13"/>
          </p:nvPr>
        </p:nvSpPr>
        <p:spPr>
          <a:xfrm>
            <a:off x="685800" y="685800"/>
            <a:ext cx="7904431" cy="4688785"/>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A427F61-B3A4-4AE2-BC3A-EC1536F4A1B6}" type="datetime1">
              <a:rPr lang="en-US" smtClean="0"/>
              <a:t>10/13/2024</a:t>
            </a:fld>
            <a:endParaRPr lang="en-US" dirty="0"/>
          </a:p>
        </p:txBody>
      </p:sp>
      <p:sp>
        <p:nvSpPr>
          <p:cNvPr id="5" name="Footer Placeholder 4"/>
          <p:cNvSpPr>
            <a:spLocks noGrp="1"/>
          </p:cNvSpPr>
          <p:nvPr>
            <p:ph type="ftr" sz="quarter" idx="11"/>
          </p:nvPr>
        </p:nvSpPr>
        <p:spPr/>
        <p:txBody>
          <a:bodyPr/>
          <a:lstStyle/>
          <a:p>
            <a:r>
              <a:rPr lang="en-US"/>
              <a:t>lecture 6: Managing Data Warehouse through Slowing Changing Dimension</a:t>
            </a:r>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84923615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3.jp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pic>
        <p:nvPicPr>
          <p:cNvPr id="7" name="Picture 6" descr="Brickwork-HD-R1a.jpg"/>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grpSp>
        <p:nvGrpSpPr>
          <p:cNvPr id="10" name="Group 9"/>
          <p:cNvGrpSpPr/>
          <p:nvPr/>
        </p:nvGrpSpPr>
        <p:grpSpPr>
          <a:xfrm>
            <a:off x="-25397" y="0"/>
            <a:ext cx="12005350" cy="6644081"/>
            <a:chOff x="-25397" y="0"/>
            <a:chExt cx="12005350" cy="6644081"/>
          </a:xfrm>
        </p:grpSpPr>
        <p:sp useBgFill="1">
          <p:nvSpPr>
            <p:cNvPr id="11" name="Rectangle 10"/>
            <p:cNvSpPr/>
            <p:nvPr/>
          </p:nvSpPr>
          <p:spPr>
            <a:xfrm>
              <a:off x="1" y="0"/>
              <a:ext cx="11979952" cy="6644081"/>
            </a:xfrm>
            <a:prstGeom prst="rect">
              <a:avLst/>
            </a:prstGeom>
            <a:ln>
              <a:noFill/>
            </a:ln>
            <a:effectLst>
              <a:outerShdw blurRad="98425" dist="76200" dir="4380000" algn="tl" rotWithShape="0">
                <a:srgbClr val="000000">
                  <a:alpha val="68000"/>
                </a:srgbClr>
              </a:outerShdw>
            </a:effectLst>
          </p:spPr>
          <p:style>
            <a:lnRef idx="1">
              <a:schemeClr val="accent1"/>
            </a:lnRef>
            <a:fillRef idx="3">
              <a:schemeClr val="accent1"/>
            </a:fillRef>
            <a:effectRef idx="2">
              <a:schemeClr val="accent1"/>
            </a:effectRef>
            <a:fontRef idx="minor">
              <a:schemeClr val="lt1"/>
            </a:fontRef>
          </p:style>
        </p:sp>
        <p:sp>
          <p:nvSpPr>
            <p:cNvPr id="12" name="Freeform 11"/>
            <p:cNvSpPr/>
            <p:nvPr/>
          </p:nvSpPr>
          <p:spPr>
            <a:xfrm>
              <a:off x="-25397" y="0"/>
              <a:ext cx="11773291" cy="6419514"/>
            </a:xfrm>
            <a:custGeom>
              <a:avLst/>
              <a:gdLst/>
              <a:ahLst/>
              <a:cxnLst/>
              <a:rect l="l" t="t" r="r" b="b"/>
              <a:pathLst>
                <a:path w="11773291" h="6419514">
                  <a:moveTo>
                    <a:pt x="11750059" y="0"/>
                  </a:moveTo>
                  <a:lnTo>
                    <a:pt x="11773291" y="6419514"/>
                  </a:lnTo>
                  <a:lnTo>
                    <a:pt x="0" y="6411047"/>
                  </a:lnTo>
                </a:path>
              </a:pathLst>
            </a:custGeom>
            <a:ln w="82550">
              <a:solidFill>
                <a:schemeClr val="tx1">
                  <a:lumMod val="50000"/>
                  <a:lumOff val="50000"/>
                </a:schemeClr>
              </a:solidFill>
              <a:miter lim="800000"/>
            </a:ln>
          </p:spPr>
          <p:style>
            <a:lnRef idx="2">
              <a:schemeClr val="accent1"/>
            </a:lnRef>
            <a:fillRef idx="0">
              <a:schemeClr val="accent1"/>
            </a:fillRef>
            <a:effectRef idx="1">
              <a:schemeClr val="accent1"/>
            </a:effectRef>
            <a:fontRef idx="minor">
              <a:schemeClr val="tx1"/>
            </a:fontRef>
          </p:style>
        </p:sp>
        <p:sp>
          <p:nvSpPr>
            <p:cNvPr id="13" name="Rectangle 12"/>
            <p:cNvSpPr/>
            <p:nvPr/>
          </p:nvSpPr>
          <p:spPr>
            <a:xfrm>
              <a:off x="1" y="5600215"/>
              <a:ext cx="11706512" cy="780581"/>
            </a:xfrm>
            <a:prstGeom prst="rect">
              <a:avLst/>
            </a:prstGeom>
            <a:gradFill flip="none" rotWithShape="1">
              <a:gsLst>
                <a:gs pos="34000">
                  <a:schemeClr val="accent1"/>
                </a:gs>
                <a:gs pos="100000">
                  <a:schemeClr val="accent1">
                    <a:lumMod val="50000"/>
                  </a:schemeClr>
                </a:gs>
              </a:gsLst>
              <a:path path="circle">
                <a:fillToRect l="50000" t="50000" r="50000" b="50000"/>
              </a:path>
              <a:tileRect/>
            </a:gradFill>
            <a:ln>
              <a:noFill/>
            </a:ln>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85801" y="685800"/>
            <a:ext cx="10396882" cy="1151965"/>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85800" y="2063396"/>
            <a:ext cx="10396883" cy="3311189"/>
          </a:xfrm>
          <a:prstGeom prst="rect">
            <a:avLst/>
          </a:prstGeom>
        </p:spPr>
        <p:txBody>
          <a:bodyPr vert="horz" lIns="91440" tIns="45720" rIns="91440" bIns="45720" rtlCol="0"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98083" y="5757334"/>
            <a:ext cx="3784600" cy="498470"/>
          </a:xfrm>
          <a:prstGeom prst="rect">
            <a:avLst/>
          </a:prstGeom>
        </p:spPr>
        <p:txBody>
          <a:bodyPr vert="horz" lIns="91440" tIns="45720" rIns="91440" bIns="45720" rtlCol="0" anchor="ctr"/>
          <a:lstStyle>
            <a:lvl1pPr algn="r">
              <a:defRPr sz="3200" cap="all" baseline="0">
                <a:solidFill>
                  <a:schemeClr val="accent1">
                    <a:lumMod val="60000"/>
                    <a:lumOff val="40000"/>
                  </a:schemeClr>
                </a:solidFill>
              </a:defRPr>
            </a:lvl1pPr>
          </a:lstStyle>
          <a:p>
            <a:fld id="{0276B3F8-4093-4E89-9D7D-CDDBE0F846AF}" type="datetime1">
              <a:rPr lang="en-US" smtClean="0"/>
              <a:t>10/13/2024</a:t>
            </a:fld>
            <a:endParaRPr lang="en-US" dirty="0"/>
          </a:p>
        </p:txBody>
      </p:sp>
      <p:sp>
        <p:nvSpPr>
          <p:cNvPr id="5" name="Footer Placeholder 4"/>
          <p:cNvSpPr>
            <a:spLocks noGrp="1"/>
          </p:cNvSpPr>
          <p:nvPr>
            <p:ph type="ftr" sz="quarter" idx="3"/>
          </p:nvPr>
        </p:nvSpPr>
        <p:spPr>
          <a:xfrm>
            <a:off x="685801" y="5757334"/>
            <a:ext cx="5499719" cy="498470"/>
          </a:xfrm>
          <a:prstGeom prst="rect">
            <a:avLst/>
          </a:prstGeom>
        </p:spPr>
        <p:txBody>
          <a:bodyPr vert="horz" lIns="91440" tIns="45720" rIns="91440" bIns="45720" rtlCol="0" anchor="ctr"/>
          <a:lstStyle>
            <a:lvl1pPr algn="l">
              <a:defRPr sz="3200" cap="all" baseline="0">
                <a:solidFill>
                  <a:schemeClr val="accent1">
                    <a:lumMod val="60000"/>
                    <a:lumOff val="40000"/>
                  </a:schemeClr>
                </a:solidFill>
              </a:defRPr>
            </a:lvl1pPr>
          </a:lstStyle>
          <a:p>
            <a:r>
              <a:rPr lang="en-US"/>
              <a:t>lecture 6: Managing Data Warehouse through Slowing Changing Dimension</a:t>
            </a:r>
            <a:endParaRPr lang="en-US" dirty="0"/>
          </a:p>
        </p:txBody>
      </p:sp>
      <p:sp>
        <p:nvSpPr>
          <p:cNvPr id="6" name="Slide Number Placeholder 5"/>
          <p:cNvSpPr>
            <a:spLocks noGrp="1"/>
          </p:cNvSpPr>
          <p:nvPr>
            <p:ph type="sldNum" sz="quarter" idx="4"/>
          </p:nvPr>
        </p:nvSpPr>
        <p:spPr>
          <a:xfrm>
            <a:off x="6287121" y="5757334"/>
            <a:ext cx="907186" cy="498470"/>
          </a:xfrm>
          <a:prstGeom prst="rect">
            <a:avLst/>
          </a:prstGeom>
        </p:spPr>
        <p:txBody>
          <a:bodyPr vert="horz" lIns="91440" tIns="45720" rIns="91440" bIns="45720" rtlCol="0" anchor="ctr"/>
          <a:lstStyle>
            <a:lvl1pPr algn="ctr">
              <a:defRPr sz="3200" cap="all" baseline="0">
                <a:solidFill>
                  <a:schemeClr val="accent1">
                    <a:lumMod val="60000"/>
                    <a:lumOff val="40000"/>
                  </a:schemeClr>
                </a:solidFill>
              </a:defRPr>
            </a:lvl1p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1545579627"/>
      </p:ext>
    </p:extLst>
  </p:cSld>
  <p:clrMap bg1="lt1" tx1="dk1" bg2="lt2" tx2="dk2" accent1="accent1" accent2="accent2" accent3="accent3" accent4="accent4" accent5="accent5" accent6="accent6" hlink="hlink" folHlink="folHlink"/>
  <p:sldLayoutIdLst>
    <p:sldLayoutId id="2147483796" r:id="rId1"/>
    <p:sldLayoutId id="2147483797" r:id="rId2"/>
    <p:sldLayoutId id="2147483798" r:id="rId3"/>
    <p:sldLayoutId id="2147483799" r:id="rId4"/>
    <p:sldLayoutId id="2147483800" r:id="rId5"/>
    <p:sldLayoutId id="2147483801" r:id="rId6"/>
    <p:sldLayoutId id="2147483802" r:id="rId7"/>
    <p:sldLayoutId id="2147483803" r:id="rId8"/>
    <p:sldLayoutId id="2147483804" r:id="rId9"/>
    <p:sldLayoutId id="2147483805" r:id="rId10"/>
    <p:sldLayoutId id="2147483806" r:id="rId11"/>
    <p:sldLayoutId id="2147483807" r:id="rId12"/>
    <p:sldLayoutId id="2147483808" r:id="rId13"/>
    <p:sldLayoutId id="2147483809" r:id="rId14"/>
    <p:sldLayoutId id="2147483810" r:id="rId15"/>
    <p:sldLayoutId id="2147483811" r:id="rId16"/>
    <p:sldLayoutId id="2147483812" r:id="rId17"/>
  </p:sldLayoutIdLst>
  <p:hf sldNum="0" hdr="0" dt="0"/>
  <p:txStyles>
    <p:titleStyle>
      <a:lvl1pPr algn="l" defTabSz="914400" rtl="0" eaLnBrk="1" latinLnBrk="0" hangingPunct="1">
        <a:lnSpc>
          <a:spcPct val="90000"/>
        </a:lnSpc>
        <a:spcBef>
          <a:spcPct val="0"/>
        </a:spcBef>
        <a:buNone/>
        <a:defRPr sz="5400" kern="1200" cap="all" baseline="0">
          <a:solidFill>
            <a:schemeClr val="accent1">
              <a:lumMod val="60000"/>
              <a:lumOff val="40000"/>
            </a:schemeClr>
          </a:solidFill>
          <a:effectLst/>
          <a:latin typeface="+mj-lt"/>
          <a:ea typeface="+mj-ea"/>
          <a:cs typeface="+mj-cs"/>
        </a:defRPr>
      </a:lvl1pPr>
    </p:titleStyle>
    <p:bodyStyle>
      <a:lvl1pPr marL="228600" indent="-228600" algn="l" defTabSz="914400" rtl="0" eaLnBrk="1" latinLnBrk="0" hangingPunct="1">
        <a:lnSpc>
          <a:spcPct val="120000"/>
        </a:lnSpc>
        <a:spcBef>
          <a:spcPts val="1000"/>
        </a:spcBef>
        <a:buClr>
          <a:schemeClr val="accent1">
            <a:lumMod val="60000"/>
            <a:lumOff val="40000"/>
          </a:schemeClr>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B086F4A-8B55-8317-A7E4-D6C2D3CB9A87}"/>
              </a:ext>
            </a:extLst>
          </p:cNvPr>
          <p:cNvSpPr>
            <a:spLocks noGrp="1"/>
          </p:cNvSpPr>
          <p:nvPr>
            <p:ph type="ctrTitle"/>
          </p:nvPr>
        </p:nvSpPr>
        <p:spPr>
          <a:xfrm>
            <a:off x="1380644" y="292865"/>
            <a:ext cx="8567716" cy="1424800"/>
          </a:xfrm>
        </p:spPr>
        <p:txBody>
          <a:bodyPr>
            <a:noAutofit/>
          </a:bodyPr>
          <a:lstStyle/>
          <a:p>
            <a:pPr algn="ctr"/>
            <a:r>
              <a:rPr lang="en-US" sz="6000" b="1" dirty="0">
                <a:latin typeface="Poppins" panose="00000500000000000000" pitchFamily="2" charset="0"/>
                <a:cs typeface="Poppins" panose="00000500000000000000" pitchFamily="2" charset="0"/>
              </a:rPr>
              <a:t>Data warehousing</a:t>
            </a:r>
          </a:p>
        </p:txBody>
      </p:sp>
      <p:sp>
        <p:nvSpPr>
          <p:cNvPr id="4" name="Subtitle 2">
            <a:extLst>
              <a:ext uri="{FF2B5EF4-FFF2-40B4-BE49-F238E27FC236}">
                <a16:creationId xmlns:a16="http://schemas.microsoft.com/office/drawing/2014/main" id="{2C23A852-2322-54DE-AA28-DB05375671FB}"/>
              </a:ext>
            </a:extLst>
          </p:cNvPr>
          <p:cNvSpPr txBox="1">
            <a:spLocks/>
          </p:cNvSpPr>
          <p:nvPr/>
        </p:nvSpPr>
        <p:spPr>
          <a:xfrm>
            <a:off x="1859040" y="3285781"/>
            <a:ext cx="7320321" cy="550333"/>
          </a:xfrm>
          <a:prstGeom prst="rect">
            <a:avLst/>
          </a:prstGeom>
        </p:spPr>
        <p:txBody>
          <a:bodyPr vert="horz" lIns="91440" tIns="45720" rIns="91440" bIns="45720" rtlCol="0" anchor="t">
            <a:noAutofit/>
          </a:bodyPr>
          <a:lstStyle>
            <a:lvl1pPr marL="0" indent="0" algn="r" defTabSz="914400" rtl="0" eaLnBrk="1" latinLnBrk="0" hangingPunct="1">
              <a:lnSpc>
                <a:spcPct val="120000"/>
              </a:lnSpc>
              <a:spcBef>
                <a:spcPts val="1000"/>
              </a:spcBef>
              <a:buClr>
                <a:schemeClr val="accent1">
                  <a:lumMod val="60000"/>
                  <a:lumOff val="40000"/>
                </a:schemeClr>
              </a:buClr>
              <a:buSzPct val="160000"/>
              <a:buFont typeface="Arial" panose="020B0604020202020204" pitchFamily="34" charset="0"/>
              <a:buNone/>
              <a:defRPr sz="2400" kern="1200" cap="all" baseline="0">
                <a:solidFill>
                  <a:schemeClr val="bg1">
                    <a:lumMod val="50000"/>
                  </a:schemeClr>
                </a:solidFill>
                <a:effectLst/>
                <a:latin typeface="+mn-lt"/>
                <a:ea typeface="+mn-ea"/>
                <a:cs typeface="+mn-cs"/>
              </a:defRPr>
            </a:lvl1pPr>
            <a:lvl2pPr marL="457200" indent="0" algn="ctr"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None/>
              <a:defRPr sz="2000" kern="1200" cap="all" baseline="0">
                <a:solidFill>
                  <a:schemeClr val="tx1"/>
                </a:solidFill>
                <a:effectLst/>
                <a:latin typeface="+mn-lt"/>
                <a:ea typeface="+mn-ea"/>
                <a:cs typeface="+mn-cs"/>
              </a:defRPr>
            </a:lvl2pPr>
            <a:lvl3pPr marL="914400" indent="0" algn="ctr"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None/>
              <a:defRPr sz="1800" kern="1200" cap="all" baseline="0">
                <a:solidFill>
                  <a:schemeClr val="tx1"/>
                </a:solidFill>
                <a:effectLst/>
                <a:latin typeface="+mn-lt"/>
                <a:ea typeface="+mn-ea"/>
                <a:cs typeface="+mn-cs"/>
              </a:defRPr>
            </a:lvl3pPr>
            <a:lvl4pPr marL="1371600" indent="0" algn="ctr"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None/>
              <a:defRPr sz="1600" kern="1200" cap="all" baseline="0">
                <a:solidFill>
                  <a:schemeClr val="tx1"/>
                </a:solidFill>
                <a:effectLst/>
                <a:latin typeface="+mn-lt"/>
                <a:ea typeface="+mn-ea"/>
                <a:cs typeface="+mn-cs"/>
              </a:defRPr>
            </a:lvl4pPr>
            <a:lvl5pPr marL="1828800" indent="0" algn="ctr"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None/>
              <a:defRPr sz="1600" kern="1200" cap="all" baseline="0">
                <a:solidFill>
                  <a:schemeClr val="tx1"/>
                </a:solidFill>
                <a:effectLst/>
                <a:latin typeface="+mn-lt"/>
                <a:ea typeface="+mn-ea"/>
                <a:cs typeface="+mn-cs"/>
              </a:defRPr>
            </a:lvl5pPr>
            <a:lvl6pPr marL="2286000" indent="0" algn="ctr"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None/>
              <a:defRPr sz="1600" kern="1200" cap="all" baseline="0">
                <a:solidFill>
                  <a:schemeClr val="tx1"/>
                </a:solidFill>
                <a:effectLst/>
                <a:latin typeface="+mn-lt"/>
                <a:ea typeface="+mn-ea"/>
                <a:cs typeface="+mn-cs"/>
              </a:defRPr>
            </a:lvl6pPr>
            <a:lvl7pPr marL="2743200" indent="0" algn="ctr"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None/>
              <a:defRPr sz="1600" kern="1200" cap="all" baseline="0">
                <a:solidFill>
                  <a:schemeClr val="tx1"/>
                </a:solidFill>
                <a:effectLst/>
                <a:latin typeface="+mn-lt"/>
                <a:ea typeface="+mn-ea"/>
                <a:cs typeface="+mn-cs"/>
              </a:defRPr>
            </a:lvl7pPr>
            <a:lvl8pPr marL="3200400" indent="0" algn="ctr"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None/>
              <a:defRPr sz="1600" kern="1200" cap="all" baseline="0">
                <a:solidFill>
                  <a:schemeClr val="tx1"/>
                </a:solidFill>
                <a:effectLst/>
                <a:latin typeface="+mn-lt"/>
                <a:ea typeface="+mn-ea"/>
                <a:cs typeface="+mn-cs"/>
              </a:defRPr>
            </a:lvl8pPr>
            <a:lvl9pPr marL="3657600" indent="0" algn="ctr"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None/>
              <a:defRPr sz="1600" kern="1200" cap="all" baseline="0">
                <a:solidFill>
                  <a:schemeClr val="tx1"/>
                </a:solidFill>
                <a:effectLst/>
                <a:latin typeface="+mn-lt"/>
                <a:ea typeface="+mn-ea"/>
                <a:cs typeface="+mn-cs"/>
              </a:defRPr>
            </a:lvl9pPr>
          </a:lstStyle>
          <a:p>
            <a:pPr algn="ctr"/>
            <a:r>
              <a:rPr lang="en-US" sz="2800" b="1" dirty="0">
                <a:solidFill>
                  <a:schemeClr val="tx1"/>
                </a:solidFill>
                <a:latin typeface="Poppins" panose="00000500000000000000" pitchFamily="2" charset="0"/>
                <a:cs typeface="Poppins" panose="00000500000000000000" pitchFamily="2" charset="0"/>
              </a:rPr>
              <a:t>Emmanuel </a:t>
            </a:r>
            <a:r>
              <a:rPr lang="en-US" sz="2800" b="1" dirty="0" err="1">
                <a:solidFill>
                  <a:schemeClr val="tx1"/>
                </a:solidFill>
                <a:latin typeface="Poppins" panose="00000500000000000000" pitchFamily="2" charset="0"/>
                <a:cs typeface="Poppins" panose="00000500000000000000" pitchFamily="2" charset="0"/>
              </a:rPr>
              <a:t>Tandema</a:t>
            </a:r>
            <a:r>
              <a:rPr lang="en-US" sz="2800" b="1" dirty="0">
                <a:solidFill>
                  <a:schemeClr val="tx1"/>
                </a:solidFill>
                <a:latin typeface="Poppins" panose="00000500000000000000" pitchFamily="2" charset="0"/>
                <a:cs typeface="Poppins" panose="00000500000000000000" pitchFamily="2" charset="0"/>
              </a:rPr>
              <a:t> Valentino </a:t>
            </a:r>
            <a:r>
              <a:rPr lang="en-US" sz="2800" b="1" dirty="0" err="1">
                <a:solidFill>
                  <a:schemeClr val="tx1"/>
                </a:solidFill>
                <a:latin typeface="Poppins" panose="00000500000000000000" pitchFamily="2" charset="0"/>
                <a:cs typeface="Poppins" panose="00000500000000000000" pitchFamily="2" charset="0"/>
              </a:rPr>
              <a:t>Juma</a:t>
            </a:r>
            <a:endParaRPr lang="en-US" sz="2800" b="1" dirty="0">
              <a:solidFill>
                <a:schemeClr val="tx1"/>
              </a:solidFill>
              <a:latin typeface="Poppins" panose="00000500000000000000" pitchFamily="2" charset="0"/>
              <a:cs typeface="Poppins" panose="00000500000000000000" pitchFamily="2" charset="0"/>
            </a:endParaRPr>
          </a:p>
        </p:txBody>
      </p:sp>
      <p:sp>
        <p:nvSpPr>
          <p:cNvPr id="7" name="Subtitle 2">
            <a:extLst>
              <a:ext uri="{FF2B5EF4-FFF2-40B4-BE49-F238E27FC236}">
                <a16:creationId xmlns:a16="http://schemas.microsoft.com/office/drawing/2014/main" id="{86B8458E-EBC1-96A3-0A63-27EC766E25A2}"/>
              </a:ext>
            </a:extLst>
          </p:cNvPr>
          <p:cNvSpPr txBox="1">
            <a:spLocks/>
          </p:cNvSpPr>
          <p:nvPr/>
        </p:nvSpPr>
        <p:spPr>
          <a:xfrm>
            <a:off x="1810400" y="3875119"/>
            <a:ext cx="7571608" cy="550333"/>
          </a:xfrm>
          <a:prstGeom prst="rect">
            <a:avLst/>
          </a:prstGeom>
        </p:spPr>
        <p:txBody>
          <a:bodyPr vert="horz" lIns="91440" tIns="45720" rIns="91440" bIns="45720" rtlCol="0" anchor="t">
            <a:noAutofit/>
          </a:bodyPr>
          <a:lstStyle>
            <a:lvl1pPr marL="0" indent="0" algn="r" defTabSz="914400" rtl="0" eaLnBrk="1" latinLnBrk="0" hangingPunct="1">
              <a:lnSpc>
                <a:spcPct val="120000"/>
              </a:lnSpc>
              <a:spcBef>
                <a:spcPts val="1000"/>
              </a:spcBef>
              <a:buClr>
                <a:schemeClr val="accent1">
                  <a:lumMod val="60000"/>
                  <a:lumOff val="40000"/>
                </a:schemeClr>
              </a:buClr>
              <a:buSzPct val="160000"/>
              <a:buFont typeface="Arial" panose="020B0604020202020204" pitchFamily="34" charset="0"/>
              <a:buNone/>
              <a:defRPr sz="2400" kern="1200" cap="all" baseline="0">
                <a:solidFill>
                  <a:schemeClr val="bg1">
                    <a:lumMod val="50000"/>
                  </a:schemeClr>
                </a:solidFill>
                <a:effectLst/>
                <a:latin typeface="+mn-lt"/>
                <a:ea typeface="+mn-ea"/>
                <a:cs typeface="+mn-cs"/>
              </a:defRPr>
            </a:lvl1pPr>
            <a:lvl2pPr marL="457200" indent="0" algn="ctr"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None/>
              <a:defRPr sz="2000" kern="1200" cap="all" baseline="0">
                <a:solidFill>
                  <a:schemeClr val="tx1"/>
                </a:solidFill>
                <a:effectLst/>
                <a:latin typeface="+mn-lt"/>
                <a:ea typeface="+mn-ea"/>
                <a:cs typeface="+mn-cs"/>
              </a:defRPr>
            </a:lvl2pPr>
            <a:lvl3pPr marL="914400" indent="0" algn="ctr"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None/>
              <a:defRPr sz="1800" kern="1200" cap="all" baseline="0">
                <a:solidFill>
                  <a:schemeClr val="tx1"/>
                </a:solidFill>
                <a:effectLst/>
                <a:latin typeface="+mn-lt"/>
                <a:ea typeface="+mn-ea"/>
                <a:cs typeface="+mn-cs"/>
              </a:defRPr>
            </a:lvl3pPr>
            <a:lvl4pPr marL="1371600" indent="0" algn="ctr"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None/>
              <a:defRPr sz="1600" kern="1200" cap="all" baseline="0">
                <a:solidFill>
                  <a:schemeClr val="tx1"/>
                </a:solidFill>
                <a:effectLst/>
                <a:latin typeface="+mn-lt"/>
                <a:ea typeface="+mn-ea"/>
                <a:cs typeface="+mn-cs"/>
              </a:defRPr>
            </a:lvl4pPr>
            <a:lvl5pPr marL="1828800" indent="0" algn="ctr"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None/>
              <a:defRPr sz="1600" kern="1200" cap="all" baseline="0">
                <a:solidFill>
                  <a:schemeClr val="tx1"/>
                </a:solidFill>
                <a:effectLst/>
                <a:latin typeface="+mn-lt"/>
                <a:ea typeface="+mn-ea"/>
                <a:cs typeface="+mn-cs"/>
              </a:defRPr>
            </a:lvl5pPr>
            <a:lvl6pPr marL="2286000" indent="0" algn="ctr"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None/>
              <a:defRPr sz="1600" kern="1200" cap="all" baseline="0">
                <a:solidFill>
                  <a:schemeClr val="tx1"/>
                </a:solidFill>
                <a:effectLst/>
                <a:latin typeface="+mn-lt"/>
                <a:ea typeface="+mn-ea"/>
                <a:cs typeface="+mn-cs"/>
              </a:defRPr>
            </a:lvl6pPr>
            <a:lvl7pPr marL="2743200" indent="0" algn="ctr"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None/>
              <a:defRPr sz="1600" kern="1200" cap="all" baseline="0">
                <a:solidFill>
                  <a:schemeClr val="tx1"/>
                </a:solidFill>
                <a:effectLst/>
                <a:latin typeface="+mn-lt"/>
                <a:ea typeface="+mn-ea"/>
                <a:cs typeface="+mn-cs"/>
              </a:defRPr>
            </a:lvl7pPr>
            <a:lvl8pPr marL="3200400" indent="0" algn="ctr"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None/>
              <a:defRPr sz="1600" kern="1200" cap="all" baseline="0">
                <a:solidFill>
                  <a:schemeClr val="tx1"/>
                </a:solidFill>
                <a:effectLst/>
                <a:latin typeface="+mn-lt"/>
                <a:ea typeface="+mn-ea"/>
                <a:cs typeface="+mn-cs"/>
              </a:defRPr>
            </a:lvl8pPr>
            <a:lvl9pPr marL="3657600" indent="0" algn="ctr"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None/>
              <a:defRPr sz="1600" kern="1200" cap="all" baseline="0">
                <a:solidFill>
                  <a:schemeClr val="tx1"/>
                </a:solidFill>
                <a:effectLst/>
                <a:latin typeface="+mn-lt"/>
                <a:ea typeface="+mn-ea"/>
                <a:cs typeface="+mn-cs"/>
              </a:defRPr>
            </a:lvl9pPr>
          </a:lstStyle>
          <a:p>
            <a:pPr algn="l"/>
            <a:r>
              <a:rPr lang="en-US" sz="1800" b="1" dirty="0">
                <a:solidFill>
                  <a:schemeClr val="tx1"/>
                </a:solidFill>
                <a:latin typeface="Poppins" panose="00000500000000000000" pitchFamily="2" charset="0"/>
                <a:cs typeface="Poppins" panose="00000500000000000000" pitchFamily="2" charset="0"/>
              </a:rPr>
              <a:t>Uganda technology and management university (</a:t>
            </a:r>
            <a:r>
              <a:rPr lang="en-US" sz="1800" b="1" dirty="0" err="1">
                <a:solidFill>
                  <a:schemeClr val="tx1"/>
                </a:solidFill>
                <a:latin typeface="Poppins" panose="00000500000000000000" pitchFamily="2" charset="0"/>
                <a:cs typeface="Poppins" panose="00000500000000000000" pitchFamily="2" charset="0"/>
              </a:rPr>
              <a:t>Utamu</a:t>
            </a:r>
            <a:r>
              <a:rPr lang="en-US" sz="1800" b="1" dirty="0">
                <a:solidFill>
                  <a:schemeClr val="tx1"/>
                </a:solidFill>
                <a:latin typeface="Poppins" panose="00000500000000000000" pitchFamily="2" charset="0"/>
                <a:cs typeface="Poppins" panose="00000500000000000000" pitchFamily="2" charset="0"/>
              </a:rPr>
              <a:t>)</a:t>
            </a:r>
          </a:p>
        </p:txBody>
      </p:sp>
      <p:sp>
        <p:nvSpPr>
          <p:cNvPr id="8" name="Subtitle 2">
            <a:extLst>
              <a:ext uri="{FF2B5EF4-FFF2-40B4-BE49-F238E27FC236}">
                <a16:creationId xmlns:a16="http://schemas.microsoft.com/office/drawing/2014/main" id="{E00FC4BF-D4CB-E318-D482-86C0276DB035}"/>
              </a:ext>
            </a:extLst>
          </p:cNvPr>
          <p:cNvSpPr txBox="1">
            <a:spLocks/>
          </p:cNvSpPr>
          <p:nvPr/>
        </p:nvSpPr>
        <p:spPr>
          <a:xfrm>
            <a:off x="437745" y="1664213"/>
            <a:ext cx="10593421" cy="670426"/>
          </a:xfrm>
          <a:prstGeom prst="rect">
            <a:avLst/>
          </a:prstGeom>
        </p:spPr>
        <p:txBody>
          <a:bodyPr/>
          <a:lstStyle>
            <a:lvl1pPr marL="228600" indent="-228600" algn="l" defTabSz="914400" rtl="0" eaLnBrk="1" latinLnBrk="0" hangingPunct="1">
              <a:lnSpc>
                <a:spcPct val="120000"/>
              </a:lnSpc>
              <a:spcBef>
                <a:spcPts val="1000"/>
              </a:spcBef>
              <a:buClr>
                <a:schemeClr val="accent1">
                  <a:lumMod val="60000"/>
                  <a:lumOff val="40000"/>
                </a:schemeClr>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9pPr>
          </a:lstStyle>
          <a:p>
            <a:pPr marL="0" indent="0" algn="ctr">
              <a:buNone/>
            </a:pPr>
            <a:r>
              <a:rPr lang="en-US" sz="3000" b="1" dirty="0">
                <a:latin typeface="Poppins" panose="00000500000000000000" pitchFamily="2" charset="0"/>
                <a:cs typeface="Poppins" panose="00000500000000000000" pitchFamily="2" charset="0"/>
              </a:rPr>
              <a:t>lecture 6: slowly changing dimension</a:t>
            </a:r>
          </a:p>
        </p:txBody>
      </p:sp>
    </p:spTree>
    <p:extLst>
      <p:ext uri="{BB962C8B-B14F-4D97-AF65-F5344CB8AC3E}">
        <p14:creationId xmlns:p14="http://schemas.microsoft.com/office/powerpoint/2010/main" val="122346953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53A45438-65C1-267F-27B0-6C4950BD7A6C}"/>
              </a:ext>
            </a:extLst>
          </p:cNvPr>
          <p:cNvSpPr txBox="1">
            <a:spLocks/>
          </p:cNvSpPr>
          <p:nvPr/>
        </p:nvSpPr>
        <p:spPr>
          <a:xfrm>
            <a:off x="87549" y="1064710"/>
            <a:ext cx="11585642" cy="4402235"/>
          </a:xfrm>
          <a:prstGeom prst="rect">
            <a:avLst/>
          </a:prstGeom>
        </p:spPr>
        <p:txBody>
          <a:bodyPr/>
          <a:lstStyle>
            <a:lvl1pPr marL="228600" indent="-228600" algn="l" defTabSz="914400" rtl="0" eaLnBrk="1" latinLnBrk="0" hangingPunct="1">
              <a:lnSpc>
                <a:spcPct val="120000"/>
              </a:lnSpc>
              <a:spcBef>
                <a:spcPts val="1000"/>
              </a:spcBef>
              <a:buClr>
                <a:schemeClr val="accent1">
                  <a:lumMod val="60000"/>
                  <a:lumOff val="40000"/>
                </a:schemeClr>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9pPr>
          </a:lstStyle>
          <a:p>
            <a:pPr>
              <a:lnSpc>
                <a:spcPct val="150000"/>
              </a:lnSpc>
            </a:pPr>
            <a:r>
              <a:rPr lang="en-US" cap="none" dirty="0">
                <a:latin typeface="Poppins" panose="00000500000000000000" pitchFamily="2" charset="0"/>
                <a:cs typeface="Poppins" panose="00000500000000000000" pitchFamily="2" charset="0"/>
              </a:rPr>
              <a:t>In our previous lecture, we provided a comprehensive introduction to the principles and practices of data warehousing, focusing on the critical role of facts and dimensions in data analysis.</a:t>
            </a:r>
          </a:p>
          <a:p>
            <a:pPr>
              <a:lnSpc>
                <a:spcPct val="150000"/>
              </a:lnSpc>
            </a:pPr>
            <a:r>
              <a:rPr lang="en-US" cap="none" dirty="0">
                <a:latin typeface="Poppins" panose="00000500000000000000" pitchFamily="2" charset="0"/>
                <a:cs typeface="Poppins" panose="00000500000000000000" pitchFamily="2" charset="0"/>
              </a:rPr>
              <a:t>We explored the structure and organization of data warehouses, emphasizing the design and implementation of fact and dimension tables to enhance data accessibility and usability.</a:t>
            </a:r>
          </a:p>
          <a:p>
            <a:pPr>
              <a:lnSpc>
                <a:spcPct val="150000"/>
              </a:lnSpc>
            </a:pPr>
            <a:r>
              <a:rPr lang="en-US" cap="none" dirty="0">
                <a:latin typeface="Poppins" panose="00000500000000000000" pitchFamily="2" charset="0"/>
                <a:cs typeface="Poppins" panose="00000500000000000000" pitchFamily="2" charset="0"/>
              </a:rPr>
              <a:t>We discussed the nature of facts, their various types, and their significance in decision-making processes, highlighting how they serve as essential metrics for business performance.</a:t>
            </a:r>
          </a:p>
        </p:txBody>
      </p:sp>
      <p:cxnSp>
        <p:nvCxnSpPr>
          <p:cNvPr id="6" name="Straight Connector 5">
            <a:extLst>
              <a:ext uri="{FF2B5EF4-FFF2-40B4-BE49-F238E27FC236}">
                <a16:creationId xmlns:a16="http://schemas.microsoft.com/office/drawing/2014/main" id="{DDF86AAC-E378-9BE1-5A67-F11DFA230C35}"/>
              </a:ext>
            </a:extLst>
          </p:cNvPr>
          <p:cNvCxnSpPr>
            <a:cxnSpLocks/>
          </p:cNvCxnSpPr>
          <p:nvPr/>
        </p:nvCxnSpPr>
        <p:spPr>
          <a:xfrm>
            <a:off x="0" y="976358"/>
            <a:ext cx="11692647" cy="0"/>
          </a:xfrm>
          <a:prstGeom prst="line">
            <a:avLst/>
          </a:prstGeom>
          <a:ln w="85725">
            <a:prstDash val="solid"/>
          </a:ln>
        </p:spPr>
        <p:style>
          <a:lnRef idx="1">
            <a:schemeClr val="accent2"/>
          </a:lnRef>
          <a:fillRef idx="0">
            <a:schemeClr val="accent2"/>
          </a:fillRef>
          <a:effectRef idx="0">
            <a:schemeClr val="accent2"/>
          </a:effectRef>
          <a:fontRef idx="minor">
            <a:schemeClr val="tx1"/>
          </a:fontRef>
        </p:style>
      </p:cxnSp>
      <p:sp>
        <p:nvSpPr>
          <p:cNvPr id="7" name="Footer Placeholder 3"/>
          <p:cNvSpPr>
            <a:spLocks noGrp="1"/>
          </p:cNvSpPr>
          <p:nvPr>
            <p:ph type="ftr" sz="quarter" idx="11"/>
          </p:nvPr>
        </p:nvSpPr>
        <p:spPr>
          <a:xfrm>
            <a:off x="189691" y="5774753"/>
            <a:ext cx="8847305" cy="498470"/>
          </a:xfrm>
        </p:spPr>
        <p:txBody>
          <a:bodyPr/>
          <a:lstStyle/>
          <a:p>
            <a:r>
              <a:rPr lang="en-US" sz="1600" b="1" dirty="0">
                <a:solidFill>
                  <a:schemeClr val="bg1"/>
                </a:solidFill>
                <a:latin typeface="Poppins" panose="00000500000000000000" pitchFamily="2" charset="0"/>
                <a:cs typeface="Poppins" panose="00000500000000000000" pitchFamily="2" charset="0"/>
              </a:rPr>
              <a:t>lecture 6: Managing Data Warehouse through Slowing Changing Dimension</a:t>
            </a:r>
          </a:p>
        </p:txBody>
      </p:sp>
      <p:sp>
        <p:nvSpPr>
          <p:cNvPr id="4" name="Title 1">
            <a:extLst>
              <a:ext uri="{FF2B5EF4-FFF2-40B4-BE49-F238E27FC236}">
                <a16:creationId xmlns:a16="http://schemas.microsoft.com/office/drawing/2014/main" id="{71B993CE-5B38-3754-B6DC-D01B648123B0}"/>
              </a:ext>
            </a:extLst>
          </p:cNvPr>
          <p:cNvSpPr txBox="1">
            <a:spLocks/>
          </p:cNvSpPr>
          <p:nvPr/>
        </p:nvSpPr>
        <p:spPr>
          <a:xfrm>
            <a:off x="0" y="266476"/>
            <a:ext cx="11692647" cy="631258"/>
          </a:xfrm>
          <a:prstGeom prst="rect">
            <a:avLst/>
          </a:prstGeom>
        </p:spPr>
        <p:txBody>
          <a:bodyPr>
            <a:noAutofit/>
          </a:bodyPr>
          <a:lstStyle>
            <a:lvl1pPr algn="l" defTabSz="914400" rtl="0" eaLnBrk="1" latinLnBrk="0" hangingPunct="1">
              <a:lnSpc>
                <a:spcPct val="90000"/>
              </a:lnSpc>
              <a:spcBef>
                <a:spcPct val="0"/>
              </a:spcBef>
              <a:buNone/>
              <a:defRPr sz="4400" kern="1200" cap="all" baseline="0">
                <a:solidFill>
                  <a:schemeClr val="accent1">
                    <a:lumMod val="60000"/>
                    <a:lumOff val="40000"/>
                  </a:schemeClr>
                </a:solidFill>
                <a:effectLst/>
                <a:latin typeface="+mj-lt"/>
                <a:ea typeface="+mj-ea"/>
                <a:cs typeface="+mj-cs"/>
              </a:defRPr>
            </a:lvl1pPr>
          </a:lstStyle>
          <a:p>
            <a:pPr algn="ctr"/>
            <a:r>
              <a:rPr lang="en-US" sz="3600" b="1" cap="none" dirty="0">
                <a:latin typeface="Poppins" panose="00000500000000000000" pitchFamily="2" charset="0"/>
                <a:cs typeface="Poppins" panose="00000500000000000000" pitchFamily="2" charset="0"/>
              </a:rPr>
              <a:t>Recap of Lecture 5</a:t>
            </a:r>
          </a:p>
        </p:txBody>
      </p:sp>
    </p:spTree>
    <p:extLst>
      <p:ext uri="{BB962C8B-B14F-4D97-AF65-F5344CB8AC3E}">
        <p14:creationId xmlns:p14="http://schemas.microsoft.com/office/powerpoint/2010/main" val="27004803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arn(inVertical)">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barn(inVertical)">
                                      <p:cBhvr>
                                        <p:cTn id="17"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236AAA6-1150-97EB-3581-530BA9FABA24}"/>
            </a:ext>
          </a:extLst>
        </p:cNvPr>
        <p:cNvGrpSpPr/>
        <p:nvPr/>
      </p:nvGrpSpPr>
      <p:grpSpPr>
        <a:xfrm>
          <a:off x="0" y="0"/>
          <a:ext cx="0" cy="0"/>
          <a:chOff x="0" y="0"/>
          <a:chExt cx="0" cy="0"/>
        </a:xfrm>
      </p:grpSpPr>
      <p:sp>
        <p:nvSpPr>
          <p:cNvPr id="3" name="Subtitle 2">
            <a:extLst>
              <a:ext uri="{FF2B5EF4-FFF2-40B4-BE49-F238E27FC236}">
                <a16:creationId xmlns:a16="http://schemas.microsoft.com/office/drawing/2014/main" id="{20A17B1A-2465-6CBA-C156-8352D38BCEF3}"/>
              </a:ext>
            </a:extLst>
          </p:cNvPr>
          <p:cNvSpPr txBox="1">
            <a:spLocks/>
          </p:cNvSpPr>
          <p:nvPr/>
        </p:nvSpPr>
        <p:spPr>
          <a:xfrm>
            <a:off x="87549" y="1064710"/>
            <a:ext cx="11585642" cy="4402235"/>
          </a:xfrm>
          <a:prstGeom prst="rect">
            <a:avLst/>
          </a:prstGeom>
        </p:spPr>
        <p:txBody>
          <a:bodyPr/>
          <a:lstStyle>
            <a:lvl1pPr marL="228600" indent="-228600" algn="l" defTabSz="914400" rtl="0" eaLnBrk="1" latinLnBrk="0" hangingPunct="1">
              <a:lnSpc>
                <a:spcPct val="120000"/>
              </a:lnSpc>
              <a:spcBef>
                <a:spcPts val="1000"/>
              </a:spcBef>
              <a:buClr>
                <a:schemeClr val="accent1">
                  <a:lumMod val="60000"/>
                  <a:lumOff val="40000"/>
                </a:schemeClr>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9pPr>
          </a:lstStyle>
          <a:p>
            <a:pPr>
              <a:lnSpc>
                <a:spcPct val="150000"/>
              </a:lnSpc>
            </a:pPr>
            <a:r>
              <a:rPr lang="en-US" cap="none" dirty="0">
                <a:latin typeface="Poppins" panose="00000500000000000000" pitchFamily="2" charset="0"/>
                <a:cs typeface="Poppins" panose="00000500000000000000" pitchFamily="2" charset="0"/>
              </a:rPr>
              <a:t>We examined the concept of granularity and its impact on data storage, processing speed, and query performance, illustrating how the level of detail affects overall system efficiency.</a:t>
            </a:r>
          </a:p>
          <a:p>
            <a:pPr>
              <a:lnSpc>
                <a:spcPct val="150000"/>
              </a:lnSpc>
            </a:pPr>
            <a:r>
              <a:rPr lang="en-US" cap="none" dirty="0">
                <a:latin typeface="Poppins" panose="00000500000000000000" pitchFamily="2" charset="0"/>
                <a:cs typeface="Poppins" panose="00000500000000000000" pitchFamily="2" charset="0"/>
              </a:rPr>
              <a:t>We also investigated how hierarchies within dimensions facilitate efficient querying and reporting, along with exploring the different types of dimensions that help organize data meaningfully.</a:t>
            </a:r>
          </a:p>
          <a:p>
            <a:pPr>
              <a:lnSpc>
                <a:spcPct val="150000"/>
              </a:lnSpc>
            </a:pPr>
            <a:r>
              <a:rPr lang="en-US" cap="none" dirty="0">
                <a:latin typeface="Poppins" panose="00000500000000000000" pitchFamily="2" charset="0"/>
                <a:cs typeface="Poppins" panose="00000500000000000000" pitchFamily="2" charset="0"/>
              </a:rPr>
              <a:t>Finally, we understood the different types of fact tables and their roles in capturing business events and performance metrics, reinforcing their importance in a data-driven environment.</a:t>
            </a:r>
          </a:p>
        </p:txBody>
      </p:sp>
      <p:sp>
        <p:nvSpPr>
          <p:cNvPr id="2" name="Title 1">
            <a:extLst>
              <a:ext uri="{FF2B5EF4-FFF2-40B4-BE49-F238E27FC236}">
                <a16:creationId xmlns:a16="http://schemas.microsoft.com/office/drawing/2014/main" id="{E063EE61-B2CA-AAE4-54FD-C2D0A12D6440}"/>
              </a:ext>
            </a:extLst>
          </p:cNvPr>
          <p:cNvSpPr txBox="1">
            <a:spLocks/>
          </p:cNvSpPr>
          <p:nvPr/>
        </p:nvSpPr>
        <p:spPr>
          <a:xfrm>
            <a:off x="0" y="266476"/>
            <a:ext cx="11692647" cy="631258"/>
          </a:xfrm>
          <a:prstGeom prst="rect">
            <a:avLst/>
          </a:prstGeom>
        </p:spPr>
        <p:txBody>
          <a:bodyPr>
            <a:noAutofit/>
          </a:bodyPr>
          <a:lstStyle>
            <a:lvl1pPr algn="l" defTabSz="914400" rtl="0" eaLnBrk="1" latinLnBrk="0" hangingPunct="1">
              <a:lnSpc>
                <a:spcPct val="90000"/>
              </a:lnSpc>
              <a:spcBef>
                <a:spcPct val="0"/>
              </a:spcBef>
              <a:buNone/>
              <a:defRPr sz="4400" kern="1200" cap="all" baseline="0">
                <a:solidFill>
                  <a:schemeClr val="accent1">
                    <a:lumMod val="60000"/>
                    <a:lumOff val="40000"/>
                  </a:schemeClr>
                </a:solidFill>
                <a:effectLst/>
                <a:latin typeface="+mj-lt"/>
                <a:ea typeface="+mj-ea"/>
                <a:cs typeface="+mj-cs"/>
              </a:defRPr>
            </a:lvl1pPr>
          </a:lstStyle>
          <a:p>
            <a:pPr algn="ctr"/>
            <a:r>
              <a:rPr lang="en-US" sz="3600" b="1" cap="none" dirty="0">
                <a:latin typeface="Poppins" panose="00000500000000000000" pitchFamily="2" charset="0"/>
                <a:cs typeface="Poppins" panose="00000500000000000000" pitchFamily="2" charset="0"/>
              </a:rPr>
              <a:t>Recap of Lecture 5</a:t>
            </a:r>
          </a:p>
        </p:txBody>
      </p:sp>
      <p:cxnSp>
        <p:nvCxnSpPr>
          <p:cNvPr id="6" name="Straight Connector 5">
            <a:extLst>
              <a:ext uri="{FF2B5EF4-FFF2-40B4-BE49-F238E27FC236}">
                <a16:creationId xmlns:a16="http://schemas.microsoft.com/office/drawing/2014/main" id="{34DB635A-F3AC-B07F-5993-0B3E911FCE12}"/>
              </a:ext>
            </a:extLst>
          </p:cNvPr>
          <p:cNvCxnSpPr>
            <a:cxnSpLocks/>
          </p:cNvCxnSpPr>
          <p:nvPr/>
        </p:nvCxnSpPr>
        <p:spPr>
          <a:xfrm>
            <a:off x="0" y="976358"/>
            <a:ext cx="11692647" cy="0"/>
          </a:xfrm>
          <a:prstGeom prst="line">
            <a:avLst/>
          </a:prstGeom>
          <a:ln w="85725">
            <a:prstDash val="solid"/>
          </a:ln>
        </p:spPr>
        <p:style>
          <a:lnRef idx="1">
            <a:schemeClr val="accent2"/>
          </a:lnRef>
          <a:fillRef idx="0">
            <a:schemeClr val="accent2"/>
          </a:fillRef>
          <a:effectRef idx="0">
            <a:schemeClr val="accent2"/>
          </a:effectRef>
          <a:fontRef idx="minor">
            <a:schemeClr val="tx1"/>
          </a:fontRef>
        </p:style>
      </p:cxnSp>
      <p:sp>
        <p:nvSpPr>
          <p:cNvPr id="7" name="Footer Placeholder 3">
            <a:extLst>
              <a:ext uri="{FF2B5EF4-FFF2-40B4-BE49-F238E27FC236}">
                <a16:creationId xmlns:a16="http://schemas.microsoft.com/office/drawing/2014/main" id="{C77261D0-6D8F-4731-60EB-312810F93F6F}"/>
              </a:ext>
            </a:extLst>
          </p:cNvPr>
          <p:cNvSpPr>
            <a:spLocks noGrp="1"/>
          </p:cNvSpPr>
          <p:nvPr>
            <p:ph type="ftr" sz="quarter" idx="11"/>
          </p:nvPr>
        </p:nvSpPr>
        <p:spPr>
          <a:xfrm>
            <a:off x="189691" y="5774753"/>
            <a:ext cx="8847305" cy="498470"/>
          </a:xfrm>
        </p:spPr>
        <p:txBody>
          <a:bodyPr/>
          <a:lstStyle/>
          <a:p>
            <a:r>
              <a:rPr lang="en-US" sz="1600" b="1" dirty="0">
                <a:solidFill>
                  <a:schemeClr val="bg1"/>
                </a:solidFill>
                <a:latin typeface="Poppins" panose="00000500000000000000" pitchFamily="2" charset="0"/>
                <a:cs typeface="Poppins" panose="00000500000000000000" pitchFamily="2" charset="0"/>
              </a:rPr>
              <a:t>lecture 6: Managing Data Warehouse through Slowing Changing Dimension</a:t>
            </a:r>
          </a:p>
        </p:txBody>
      </p:sp>
    </p:spTree>
    <p:extLst>
      <p:ext uri="{BB962C8B-B14F-4D97-AF65-F5344CB8AC3E}">
        <p14:creationId xmlns:p14="http://schemas.microsoft.com/office/powerpoint/2010/main" val="7067594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arn(inVertical)">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barn(inVertical)">
                                      <p:cBhvr>
                                        <p:cTn id="17"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3A4142-75A9-B389-115F-1359FCCB5151}"/>
            </a:ext>
          </a:extLst>
        </p:cNvPr>
        <p:cNvGrpSpPr/>
        <p:nvPr/>
      </p:nvGrpSpPr>
      <p:grpSpPr>
        <a:xfrm>
          <a:off x="0" y="0"/>
          <a:ext cx="0" cy="0"/>
          <a:chOff x="0" y="0"/>
          <a:chExt cx="0" cy="0"/>
        </a:xfrm>
      </p:grpSpPr>
      <p:sp>
        <p:nvSpPr>
          <p:cNvPr id="3" name="Subtitle 2">
            <a:extLst>
              <a:ext uri="{FF2B5EF4-FFF2-40B4-BE49-F238E27FC236}">
                <a16:creationId xmlns:a16="http://schemas.microsoft.com/office/drawing/2014/main" id="{B0906BBA-3D6C-67E0-D4C2-F58C917EECD4}"/>
              </a:ext>
            </a:extLst>
          </p:cNvPr>
          <p:cNvSpPr txBox="1">
            <a:spLocks/>
          </p:cNvSpPr>
          <p:nvPr/>
        </p:nvSpPr>
        <p:spPr>
          <a:xfrm>
            <a:off x="87549" y="1064710"/>
            <a:ext cx="11585642" cy="4402235"/>
          </a:xfrm>
          <a:prstGeom prst="rect">
            <a:avLst/>
          </a:prstGeom>
        </p:spPr>
        <p:txBody>
          <a:bodyPr/>
          <a:lstStyle>
            <a:lvl1pPr marL="228600" indent="-228600" algn="l" defTabSz="914400" rtl="0" eaLnBrk="1" latinLnBrk="0" hangingPunct="1">
              <a:lnSpc>
                <a:spcPct val="120000"/>
              </a:lnSpc>
              <a:spcBef>
                <a:spcPts val="1000"/>
              </a:spcBef>
              <a:buClr>
                <a:schemeClr val="accent1">
                  <a:lumMod val="60000"/>
                  <a:lumOff val="40000"/>
                </a:schemeClr>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9pPr>
          </a:lstStyle>
          <a:p>
            <a:pPr>
              <a:lnSpc>
                <a:spcPct val="150000"/>
              </a:lnSpc>
            </a:pPr>
            <a:r>
              <a:rPr lang="en-US" cap="none" dirty="0">
                <a:latin typeface="Poppins" panose="00000500000000000000" pitchFamily="2" charset="0"/>
                <a:cs typeface="Poppins" panose="00000500000000000000" pitchFamily="2" charset="0"/>
              </a:rPr>
              <a:t>This lecture provides a complete exploration of slowly changing dimensions (SCD) in data warehousing, focusing on their critical role in managing and tracking changes in dimension data over time.</a:t>
            </a:r>
          </a:p>
          <a:p>
            <a:pPr>
              <a:lnSpc>
                <a:spcPct val="150000"/>
              </a:lnSpc>
            </a:pPr>
            <a:r>
              <a:rPr lang="en-US" cap="none" dirty="0">
                <a:latin typeface="Poppins" panose="00000500000000000000" pitchFamily="2" charset="0"/>
                <a:cs typeface="Poppins" panose="00000500000000000000" pitchFamily="2" charset="0"/>
              </a:rPr>
              <a:t>Participants will gain an understanding of the definition and importance of SCDs, as well as an overview of dimensions and their descriptive attributes.</a:t>
            </a:r>
          </a:p>
          <a:p>
            <a:pPr>
              <a:lnSpc>
                <a:spcPct val="150000"/>
              </a:lnSpc>
            </a:pPr>
            <a:r>
              <a:rPr lang="en-US" cap="none" dirty="0">
                <a:latin typeface="Poppins" panose="00000500000000000000" pitchFamily="2" charset="0"/>
                <a:cs typeface="Poppins" panose="00000500000000000000" pitchFamily="2" charset="0"/>
              </a:rPr>
              <a:t>Participants will examine the characteristics of slowly changing dimensions and the implications for storage requirements and reporting capabilities.</a:t>
            </a:r>
          </a:p>
        </p:txBody>
      </p:sp>
      <p:sp>
        <p:nvSpPr>
          <p:cNvPr id="2" name="Title 1">
            <a:extLst>
              <a:ext uri="{FF2B5EF4-FFF2-40B4-BE49-F238E27FC236}">
                <a16:creationId xmlns:a16="http://schemas.microsoft.com/office/drawing/2014/main" id="{1D4B4BA9-01BA-BB03-6F4B-3D7379C58BC8}"/>
              </a:ext>
            </a:extLst>
          </p:cNvPr>
          <p:cNvSpPr txBox="1">
            <a:spLocks/>
          </p:cNvSpPr>
          <p:nvPr/>
        </p:nvSpPr>
        <p:spPr>
          <a:xfrm>
            <a:off x="0" y="266476"/>
            <a:ext cx="11692647" cy="631258"/>
          </a:xfrm>
          <a:prstGeom prst="rect">
            <a:avLst/>
          </a:prstGeom>
        </p:spPr>
        <p:txBody>
          <a:bodyPr>
            <a:noAutofit/>
          </a:bodyPr>
          <a:lstStyle>
            <a:lvl1pPr algn="l" defTabSz="914400" rtl="0" eaLnBrk="1" latinLnBrk="0" hangingPunct="1">
              <a:lnSpc>
                <a:spcPct val="90000"/>
              </a:lnSpc>
              <a:spcBef>
                <a:spcPct val="0"/>
              </a:spcBef>
              <a:buNone/>
              <a:defRPr sz="4400" kern="1200" cap="all" baseline="0">
                <a:solidFill>
                  <a:schemeClr val="accent1">
                    <a:lumMod val="60000"/>
                    <a:lumOff val="40000"/>
                  </a:schemeClr>
                </a:solidFill>
                <a:effectLst/>
                <a:latin typeface="+mj-lt"/>
                <a:ea typeface="+mj-ea"/>
                <a:cs typeface="+mj-cs"/>
              </a:defRPr>
            </a:lvl1pPr>
          </a:lstStyle>
          <a:p>
            <a:pPr algn="ctr"/>
            <a:r>
              <a:rPr lang="en-US" sz="3600" b="1" cap="none" dirty="0">
                <a:latin typeface="Poppins" panose="00000500000000000000" pitchFamily="2" charset="0"/>
                <a:cs typeface="Poppins" panose="00000500000000000000" pitchFamily="2" charset="0"/>
              </a:rPr>
              <a:t>Overview</a:t>
            </a:r>
          </a:p>
        </p:txBody>
      </p:sp>
      <p:cxnSp>
        <p:nvCxnSpPr>
          <p:cNvPr id="6" name="Straight Connector 5">
            <a:extLst>
              <a:ext uri="{FF2B5EF4-FFF2-40B4-BE49-F238E27FC236}">
                <a16:creationId xmlns:a16="http://schemas.microsoft.com/office/drawing/2014/main" id="{DB57FA31-0316-D297-26A7-F81C8BC74338}"/>
              </a:ext>
            </a:extLst>
          </p:cNvPr>
          <p:cNvCxnSpPr>
            <a:cxnSpLocks/>
          </p:cNvCxnSpPr>
          <p:nvPr/>
        </p:nvCxnSpPr>
        <p:spPr>
          <a:xfrm>
            <a:off x="0" y="976358"/>
            <a:ext cx="11692647" cy="0"/>
          </a:xfrm>
          <a:prstGeom prst="line">
            <a:avLst/>
          </a:prstGeom>
          <a:ln w="85725">
            <a:prstDash val="solid"/>
          </a:ln>
        </p:spPr>
        <p:style>
          <a:lnRef idx="1">
            <a:schemeClr val="accent2"/>
          </a:lnRef>
          <a:fillRef idx="0">
            <a:schemeClr val="accent2"/>
          </a:fillRef>
          <a:effectRef idx="0">
            <a:schemeClr val="accent2"/>
          </a:effectRef>
          <a:fontRef idx="minor">
            <a:schemeClr val="tx1"/>
          </a:fontRef>
        </p:style>
      </p:cxnSp>
      <p:sp>
        <p:nvSpPr>
          <p:cNvPr id="7" name="Footer Placeholder 3">
            <a:extLst>
              <a:ext uri="{FF2B5EF4-FFF2-40B4-BE49-F238E27FC236}">
                <a16:creationId xmlns:a16="http://schemas.microsoft.com/office/drawing/2014/main" id="{7348AB56-2CF5-8AE1-D261-373AE6CBADF6}"/>
              </a:ext>
            </a:extLst>
          </p:cNvPr>
          <p:cNvSpPr>
            <a:spLocks noGrp="1"/>
          </p:cNvSpPr>
          <p:nvPr>
            <p:ph type="ftr" sz="quarter" idx="11"/>
          </p:nvPr>
        </p:nvSpPr>
        <p:spPr>
          <a:xfrm>
            <a:off x="189691" y="5774753"/>
            <a:ext cx="8847305" cy="498470"/>
          </a:xfrm>
        </p:spPr>
        <p:txBody>
          <a:bodyPr/>
          <a:lstStyle/>
          <a:p>
            <a:r>
              <a:rPr lang="en-US" sz="1600" b="1" dirty="0">
                <a:solidFill>
                  <a:schemeClr val="bg1"/>
                </a:solidFill>
                <a:latin typeface="Poppins" panose="00000500000000000000" pitchFamily="2" charset="0"/>
                <a:cs typeface="Poppins" panose="00000500000000000000" pitchFamily="2" charset="0"/>
              </a:rPr>
              <a:t>lecture 6: Managing Data Warehouse through Slowing Changing Dimension</a:t>
            </a:r>
          </a:p>
        </p:txBody>
      </p:sp>
    </p:spTree>
    <p:extLst>
      <p:ext uri="{BB962C8B-B14F-4D97-AF65-F5344CB8AC3E}">
        <p14:creationId xmlns:p14="http://schemas.microsoft.com/office/powerpoint/2010/main" val="26400967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arn(inVertical)">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barn(inVertical)">
                                      <p:cBhvr>
                                        <p:cTn id="17"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53A45438-65C1-267F-27B0-6C4950BD7A6C}"/>
              </a:ext>
            </a:extLst>
          </p:cNvPr>
          <p:cNvSpPr txBox="1">
            <a:spLocks/>
          </p:cNvSpPr>
          <p:nvPr/>
        </p:nvSpPr>
        <p:spPr>
          <a:xfrm>
            <a:off x="87549" y="1064710"/>
            <a:ext cx="11585642" cy="4402235"/>
          </a:xfrm>
          <a:prstGeom prst="rect">
            <a:avLst/>
          </a:prstGeom>
        </p:spPr>
        <p:txBody>
          <a:bodyPr/>
          <a:lstStyle>
            <a:lvl1pPr marL="228600" indent="-228600" algn="l" defTabSz="914400" rtl="0" eaLnBrk="1" latinLnBrk="0" hangingPunct="1">
              <a:lnSpc>
                <a:spcPct val="120000"/>
              </a:lnSpc>
              <a:spcBef>
                <a:spcPts val="1000"/>
              </a:spcBef>
              <a:buClr>
                <a:schemeClr val="accent1">
                  <a:lumMod val="60000"/>
                  <a:lumOff val="40000"/>
                </a:schemeClr>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9pPr>
          </a:lstStyle>
          <a:p>
            <a:pPr>
              <a:lnSpc>
                <a:spcPct val="150000"/>
              </a:lnSpc>
            </a:pPr>
            <a:r>
              <a:rPr lang="en-US" cap="none" dirty="0">
                <a:latin typeface="Poppins" panose="00000500000000000000" pitchFamily="2" charset="0"/>
                <a:cs typeface="Poppins" panose="00000500000000000000" pitchFamily="2" charset="0"/>
              </a:rPr>
              <a:t>Participants will delve into the various types of slowly changing dimensions learning about the advantages and disadvantages of each type.</a:t>
            </a:r>
          </a:p>
          <a:p>
            <a:pPr>
              <a:lnSpc>
                <a:spcPct val="150000"/>
              </a:lnSpc>
            </a:pPr>
            <a:r>
              <a:rPr lang="en-US" cap="none" dirty="0">
                <a:latin typeface="Poppins" panose="00000500000000000000" pitchFamily="2" charset="0"/>
                <a:cs typeface="Poppins" panose="00000500000000000000" pitchFamily="2" charset="0"/>
              </a:rPr>
              <a:t>Participants will also explore implementation strategies for handling changes in dimension attributes, emphasizing the importance of data governance in managing SCDs effectively.</a:t>
            </a:r>
          </a:p>
          <a:p>
            <a:pPr>
              <a:lnSpc>
                <a:spcPct val="150000"/>
              </a:lnSpc>
            </a:pPr>
            <a:r>
              <a:rPr lang="en-US" cap="none" dirty="0">
                <a:latin typeface="Poppins" panose="00000500000000000000" pitchFamily="2" charset="0"/>
                <a:cs typeface="Poppins" panose="00000500000000000000" pitchFamily="2" charset="0"/>
              </a:rPr>
              <a:t>By the end of this lecture, participants will be equipped to implement SCD strategies that ensure accurate historical reporting and analysis, crucial for informed business decision-making.</a:t>
            </a:r>
          </a:p>
        </p:txBody>
      </p:sp>
      <p:sp>
        <p:nvSpPr>
          <p:cNvPr id="2" name="Title 1">
            <a:extLst>
              <a:ext uri="{FF2B5EF4-FFF2-40B4-BE49-F238E27FC236}">
                <a16:creationId xmlns:a16="http://schemas.microsoft.com/office/drawing/2014/main" id="{EFE6E5DA-9FAC-6E05-F8A9-E8D5CF9BAF8E}"/>
              </a:ext>
            </a:extLst>
          </p:cNvPr>
          <p:cNvSpPr txBox="1">
            <a:spLocks/>
          </p:cNvSpPr>
          <p:nvPr/>
        </p:nvSpPr>
        <p:spPr>
          <a:xfrm>
            <a:off x="0" y="266476"/>
            <a:ext cx="11692647" cy="631258"/>
          </a:xfrm>
          <a:prstGeom prst="rect">
            <a:avLst/>
          </a:prstGeom>
        </p:spPr>
        <p:txBody>
          <a:bodyPr>
            <a:noAutofit/>
          </a:bodyPr>
          <a:lstStyle>
            <a:lvl1pPr algn="l" defTabSz="914400" rtl="0" eaLnBrk="1" latinLnBrk="0" hangingPunct="1">
              <a:lnSpc>
                <a:spcPct val="90000"/>
              </a:lnSpc>
              <a:spcBef>
                <a:spcPct val="0"/>
              </a:spcBef>
              <a:buNone/>
              <a:defRPr sz="4400" kern="1200" cap="all" baseline="0">
                <a:solidFill>
                  <a:schemeClr val="accent1">
                    <a:lumMod val="60000"/>
                    <a:lumOff val="40000"/>
                  </a:schemeClr>
                </a:solidFill>
                <a:effectLst/>
                <a:latin typeface="+mj-lt"/>
                <a:ea typeface="+mj-ea"/>
                <a:cs typeface="+mj-cs"/>
              </a:defRPr>
            </a:lvl1pPr>
          </a:lstStyle>
          <a:p>
            <a:pPr algn="ctr"/>
            <a:r>
              <a:rPr lang="en-US" sz="3600" b="1" cap="none" dirty="0">
                <a:latin typeface="Poppins" panose="00000500000000000000" pitchFamily="2" charset="0"/>
                <a:cs typeface="Poppins" panose="00000500000000000000" pitchFamily="2" charset="0"/>
              </a:rPr>
              <a:t>Overview</a:t>
            </a:r>
          </a:p>
        </p:txBody>
      </p:sp>
      <p:cxnSp>
        <p:nvCxnSpPr>
          <p:cNvPr id="6" name="Straight Connector 5">
            <a:extLst>
              <a:ext uri="{FF2B5EF4-FFF2-40B4-BE49-F238E27FC236}">
                <a16:creationId xmlns:a16="http://schemas.microsoft.com/office/drawing/2014/main" id="{DDF86AAC-E378-9BE1-5A67-F11DFA230C35}"/>
              </a:ext>
            </a:extLst>
          </p:cNvPr>
          <p:cNvCxnSpPr>
            <a:cxnSpLocks/>
          </p:cNvCxnSpPr>
          <p:nvPr/>
        </p:nvCxnSpPr>
        <p:spPr>
          <a:xfrm>
            <a:off x="0" y="976358"/>
            <a:ext cx="11692647" cy="0"/>
          </a:xfrm>
          <a:prstGeom prst="line">
            <a:avLst/>
          </a:prstGeom>
          <a:ln w="85725">
            <a:prstDash val="solid"/>
          </a:ln>
        </p:spPr>
        <p:style>
          <a:lnRef idx="1">
            <a:schemeClr val="accent2"/>
          </a:lnRef>
          <a:fillRef idx="0">
            <a:schemeClr val="accent2"/>
          </a:fillRef>
          <a:effectRef idx="0">
            <a:schemeClr val="accent2"/>
          </a:effectRef>
          <a:fontRef idx="minor">
            <a:schemeClr val="tx1"/>
          </a:fontRef>
        </p:style>
      </p:cxnSp>
      <p:sp>
        <p:nvSpPr>
          <p:cNvPr id="4" name="Footer Placeholder 3">
            <a:extLst>
              <a:ext uri="{FF2B5EF4-FFF2-40B4-BE49-F238E27FC236}">
                <a16:creationId xmlns:a16="http://schemas.microsoft.com/office/drawing/2014/main" id="{31864CD0-D839-5DA3-F0C4-7A16C60184E8}"/>
              </a:ext>
            </a:extLst>
          </p:cNvPr>
          <p:cNvSpPr>
            <a:spLocks noGrp="1"/>
          </p:cNvSpPr>
          <p:nvPr>
            <p:ph type="ftr" sz="quarter" idx="11"/>
          </p:nvPr>
        </p:nvSpPr>
        <p:spPr>
          <a:xfrm>
            <a:off x="189691" y="5774753"/>
            <a:ext cx="8847305" cy="498470"/>
          </a:xfrm>
        </p:spPr>
        <p:txBody>
          <a:bodyPr/>
          <a:lstStyle/>
          <a:p>
            <a:r>
              <a:rPr lang="en-US" sz="1600" b="1" dirty="0">
                <a:solidFill>
                  <a:schemeClr val="bg1"/>
                </a:solidFill>
                <a:latin typeface="Poppins" panose="00000500000000000000" pitchFamily="2" charset="0"/>
                <a:cs typeface="Poppins" panose="00000500000000000000" pitchFamily="2" charset="0"/>
              </a:rPr>
              <a:t>lecture 6: Managing Data Warehouse through Slowing Changing Dimension</a:t>
            </a:r>
          </a:p>
        </p:txBody>
      </p:sp>
    </p:spTree>
    <p:extLst>
      <p:ext uri="{BB962C8B-B14F-4D97-AF65-F5344CB8AC3E}">
        <p14:creationId xmlns:p14="http://schemas.microsoft.com/office/powerpoint/2010/main" val="8933009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arn(inVertical)">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barn(inVertical)">
                                      <p:cBhvr>
                                        <p:cTn id="17"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53A45438-65C1-267F-27B0-6C4950BD7A6C}"/>
              </a:ext>
            </a:extLst>
          </p:cNvPr>
          <p:cNvSpPr txBox="1">
            <a:spLocks/>
          </p:cNvSpPr>
          <p:nvPr/>
        </p:nvSpPr>
        <p:spPr>
          <a:xfrm>
            <a:off x="9728" y="896730"/>
            <a:ext cx="11682919" cy="4694445"/>
          </a:xfrm>
          <a:prstGeom prst="rect">
            <a:avLst/>
          </a:prstGeom>
        </p:spPr>
        <p:txBody>
          <a:bodyPr/>
          <a:lstStyle>
            <a:lvl1pPr marL="228600" indent="-228600" algn="l" defTabSz="914400" rtl="0" eaLnBrk="1" latinLnBrk="0" hangingPunct="1">
              <a:lnSpc>
                <a:spcPct val="120000"/>
              </a:lnSpc>
              <a:spcBef>
                <a:spcPts val="1000"/>
              </a:spcBef>
              <a:buClr>
                <a:schemeClr val="accent1">
                  <a:lumMod val="60000"/>
                  <a:lumOff val="40000"/>
                </a:schemeClr>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9pPr>
          </a:lstStyle>
          <a:p>
            <a:pPr>
              <a:lnSpc>
                <a:spcPct val="150000"/>
              </a:lnSpc>
            </a:pPr>
            <a:r>
              <a:rPr lang="en-US" cap="none" dirty="0">
                <a:latin typeface="Poppins" panose="00000500000000000000" pitchFamily="2" charset="0"/>
                <a:cs typeface="Poppins" panose="00000500000000000000" pitchFamily="2" charset="0"/>
              </a:rPr>
              <a:t>By the end of this lecture, participants will be able to:</a:t>
            </a:r>
          </a:p>
          <a:p>
            <a:pPr lvl="1">
              <a:lnSpc>
                <a:spcPct val="150000"/>
              </a:lnSpc>
              <a:spcBef>
                <a:spcPts val="1200"/>
              </a:spcBef>
              <a:buFont typeface="Wingdings" panose="05000000000000000000" pitchFamily="2" charset="2"/>
              <a:buChar char="§"/>
            </a:pPr>
            <a:r>
              <a:rPr lang="en-US" sz="2000" cap="none" dirty="0">
                <a:latin typeface="Poppins" panose="00000500000000000000" pitchFamily="2" charset="0"/>
                <a:cs typeface="Poppins" panose="00000500000000000000" pitchFamily="2" charset="0"/>
              </a:rPr>
              <a:t>Clearly articulate the definition and importance of slowly changing dimensions (SCDs) in data warehousing and their role in managing dimension data over time.</a:t>
            </a:r>
          </a:p>
          <a:p>
            <a:pPr lvl="1">
              <a:lnSpc>
                <a:spcPct val="150000"/>
              </a:lnSpc>
              <a:spcBef>
                <a:spcPts val="1200"/>
              </a:spcBef>
              <a:buFont typeface="Wingdings" panose="05000000000000000000" pitchFamily="2" charset="2"/>
              <a:buChar char="§"/>
            </a:pPr>
            <a:r>
              <a:rPr lang="en-US" sz="2000" cap="none" dirty="0">
                <a:latin typeface="Poppins" panose="00000500000000000000" pitchFamily="2" charset="0"/>
                <a:cs typeface="Poppins" panose="00000500000000000000" pitchFamily="2" charset="0"/>
              </a:rPr>
              <a:t>Examine the characteristics of SCDs and explain their implications for storage requirements and reporting capabilities.</a:t>
            </a:r>
          </a:p>
          <a:p>
            <a:pPr lvl="1">
              <a:lnSpc>
                <a:spcPct val="150000"/>
              </a:lnSpc>
              <a:spcBef>
                <a:spcPts val="1200"/>
              </a:spcBef>
              <a:buFont typeface="Wingdings" panose="05000000000000000000" pitchFamily="2" charset="2"/>
              <a:buChar char="§"/>
            </a:pPr>
            <a:r>
              <a:rPr lang="en-US" sz="2000" cap="none" dirty="0">
                <a:latin typeface="Poppins" panose="00000500000000000000" pitchFamily="2" charset="0"/>
                <a:cs typeface="Poppins" panose="00000500000000000000" pitchFamily="2" charset="0"/>
              </a:rPr>
              <a:t>Identify and describe the various types of slowly changing dimensions along with their advantages and disadvantages.</a:t>
            </a:r>
          </a:p>
        </p:txBody>
      </p:sp>
      <p:sp>
        <p:nvSpPr>
          <p:cNvPr id="9" name="Title 1">
            <a:extLst>
              <a:ext uri="{FF2B5EF4-FFF2-40B4-BE49-F238E27FC236}">
                <a16:creationId xmlns:a16="http://schemas.microsoft.com/office/drawing/2014/main" id="{706AB75A-3E58-7EDA-8DA9-BDCE518D2CA2}"/>
              </a:ext>
            </a:extLst>
          </p:cNvPr>
          <p:cNvSpPr txBox="1">
            <a:spLocks/>
          </p:cNvSpPr>
          <p:nvPr/>
        </p:nvSpPr>
        <p:spPr>
          <a:xfrm>
            <a:off x="0" y="266476"/>
            <a:ext cx="11692647" cy="631258"/>
          </a:xfrm>
          <a:prstGeom prst="rect">
            <a:avLst/>
          </a:prstGeom>
        </p:spPr>
        <p:txBody>
          <a:bodyPr>
            <a:noAutofit/>
          </a:bodyPr>
          <a:lstStyle>
            <a:lvl1pPr algn="l" defTabSz="914400" rtl="0" eaLnBrk="1" latinLnBrk="0" hangingPunct="1">
              <a:lnSpc>
                <a:spcPct val="90000"/>
              </a:lnSpc>
              <a:spcBef>
                <a:spcPct val="0"/>
              </a:spcBef>
              <a:buNone/>
              <a:defRPr sz="4400" kern="1200" cap="all" baseline="0">
                <a:solidFill>
                  <a:schemeClr val="accent1">
                    <a:lumMod val="60000"/>
                    <a:lumOff val="40000"/>
                  </a:schemeClr>
                </a:solidFill>
                <a:effectLst/>
                <a:latin typeface="+mj-lt"/>
                <a:ea typeface="+mj-ea"/>
                <a:cs typeface="+mj-cs"/>
              </a:defRPr>
            </a:lvl1pPr>
          </a:lstStyle>
          <a:p>
            <a:pPr algn="ctr"/>
            <a:r>
              <a:rPr lang="en-US" sz="3600" b="1" cap="none" dirty="0">
                <a:latin typeface="Poppins" panose="00000500000000000000" pitchFamily="2" charset="0"/>
                <a:cs typeface="Poppins" panose="00000500000000000000" pitchFamily="2" charset="0"/>
              </a:rPr>
              <a:t>Learning Objectives</a:t>
            </a:r>
          </a:p>
        </p:txBody>
      </p:sp>
      <p:cxnSp>
        <p:nvCxnSpPr>
          <p:cNvPr id="11" name="Straight Connector 10">
            <a:extLst>
              <a:ext uri="{FF2B5EF4-FFF2-40B4-BE49-F238E27FC236}">
                <a16:creationId xmlns:a16="http://schemas.microsoft.com/office/drawing/2014/main" id="{A54644F8-DF75-8A2F-9793-339D3F666A0F}"/>
              </a:ext>
            </a:extLst>
          </p:cNvPr>
          <p:cNvCxnSpPr>
            <a:cxnSpLocks/>
          </p:cNvCxnSpPr>
          <p:nvPr/>
        </p:nvCxnSpPr>
        <p:spPr>
          <a:xfrm>
            <a:off x="0" y="976358"/>
            <a:ext cx="11692647" cy="0"/>
          </a:xfrm>
          <a:prstGeom prst="line">
            <a:avLst/>
          </a:prstGeom>
          <a:ln w="85725">
            <a:prstDash val="solid"/>
          </a:ln>
        </p:spPr>
        <p:style>
          <a:lnRef idx="1">
            <a:schemeClr val="accent2"/>
          </a:lnRef>
          <a:fillRef idx="0">
            <a:schemeClr val="accent2"/>
          </a:fillRef>
          <a:effectRef idx="0">
            <a:schemeClr val="accent2"/>
          </a:effectRef>
          <a:fontRef idx="minor">
            <a:schemeClr val="tx1"/>
          </a:fontRef>
        </p:style>
      </p:cxnSp>
      <p:sp>
        <p:nvSpPr>
          <p:cNvPr id="2" name="Footer Placeholder 3">
            <a:extLst>
              <a:ext uri="{FF2B5EF4-FFF2-40B4-BE49-F238E27FC236}">
                <a16:creationId xmlns:a16="http://schemas.microsoft.com/office/drawing/2014/main" id="{FB400CA1-C393-83D3-68E5-93F52AD5C713}"/>
              </a:ext>
            </a:extLst>
          </p:cNvPr>
          <p:cNvSpPr>
            <a:spLocks noGrp="1"/>
          </p:cNvSpPr>
          <p:nvPr>
            <p:ph type="ftr" sz="quarter" idx="11"/>
          </p:nvPr>
        </p:nvSpPr>
        <p:spPr>
          <a:xfrm>
            <a:off x="189691" y="5774753"/>
            <a:ext cx="8847305" cy="498470"/>
          </a:xfrm>
        </p:spPr>
        <p:txBody>
          <a:bodyPr/>
          <a:lstStyle/>
          <a:p>
            <a:r>
              <a:rPr lang="en-US" sz="1600" b="1" dirty="0">
                <a:solidFill>
                  <a:schemeClr val="bg1"/>
                </a:solidFill>
                <a:latin typeface="Poppins" panose="00000500000000000000" pitchFamily="2" charset="0"/>
                <a:cs typeface="Poppins" panose="00000500000000000000" pitchFamily="2" charset="0"/>
              </a:rPr>
              <a:t>lecture 6: Managing Data Warehouse through Slowing Changing Dimension</a:t>
            </a:r>
          </a:p>
        </p:txBody>
      </p:sp>
    </p:spTree>
    <p:extLst>
      <p:ext uri="{BB962C8B-B14F-4D97-AF65-F5344CB8AC3E}">
        <p14:creationId xmlns:p14="http://schemas.microsoft.com/office/powerpoint/2010/main" val="6075471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arn(inVertical)">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barn(inVertical)">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barn(inVertical)">
                                      <p:cBhvr>
                                        <p:cTn id="22"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53A45438-65C1-267F-27B0-6C4950BD7A6C}"/>
              </a:ext>
            </a:extLst>
          </p:cNvPr>
          <p:cNvSpPr txBox="1">
            <a:spLocks/>
          </p:cNvSpPr>
          <p:nvPr/>
        </p:nvSpPr>
        <p:spPr>
          <a:xfrm>
            <a:off x="9728" y="896730"/>
            <a:ext cx="11682919" cy="4694445"/>
          </a:xfrm>
          <a:prstGeom prst="rect">
            <a:avLst/>
          </a:prstGeom>
        </p:spPr>
        <p:txBody>
          <a:bodyPr/>
          <a:lstStyle>
            <a:lvl1pPr marL="228600" indent="-228600" algn="l" defTabSz="914400" rtl="0" eaLnBrk="1" latinLnBrk="0" hangingPunct="1">
              <a:lnSpc>
                <a:spcPct val="120000"/>
              </a:lnSpc>
              <a:spcBef>
                <a:spcPts val="1000"/>
              </a:spcBef>
              <a:buClr>
                <a:schemeClr val="accent1">
                  <a:lumMod val="60000"/>
                  <a:lumOff val="40000"/>
                </a:schemeClr>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9pPr>
          </a:lstStyle>
          <a:p>
            <a:pPr>
              <a:lnSpc>
                <a:spcPct val="150000"/>
              </a:lnSpc>
            </a:pPr>
            <a:r>
              <a:rPr lang="en-US" cap="none" dirty="0">
                <a:latin typeface="Poppins" panose="00000500000000000000" pitchFamily="2" charset="0"/>
                <a:cs typeface="Poppins" panose="00000500000000000000" pitchFamily="2" charset="0"/>
              </a:rPr>
              <a:t>By the end of this lecture, participants will be able to:</a:t>
            </a:r>
          </a:p>
          <a:p>
            <a:pPr lvl="1">
              <a:lnSpc>
                <a:spcPct val="150000"/>
              </a:lnSpc>
              <a:spcBef>
                <a:spcPts val="1200"/>
              </a:spcBef>
            </a:pPr>
            <a:r>
              <a:rPr lang="en-US" sz="2000" cap="none" dirty="0">
                <a:latin typeface="Poppins" panose="00000500000000000000" pitchFamily="2" charset="0"/>
                <a:cs typeface="Poppins" panose="00000500000000000000" pitchFamily="2" charset="0"/>
              </a:rPr>
              <a:t>Explore implementation strategies for handling changes in dimension attributes and emphasize the importance of data governance in effectively managing SCDs.</a:t>
            </a:r>
          </a:p>
          <a:p>
            <a:pPr lvl="1">
              <a:lnSpc>
                <a:spcPct val="150000"/>
              </a:lnSpc>
              <a:spcBef>
                <a:spcPts val="1200"/>
              </a:spcBef>
            </a:pPr>
            <a:r>
              <a:rPr lang="en-US" sz="2000" cap="none" dirty="0">
                <a:latin typeface="Poppins" panose="00000500000000000000" pitchFamily="2" charset="0"/>
                <a:cs typeface="Poppins" panose="00000500000000000000" pitchFamily="2" charset="0"/>
              </a:rPr>
              <a:t>Apply SCD strategies to ensure accurate historical reporting and analysis, facilitating informed business decision-making.</a:t>
            </a:r>
          </a:p>
        </p:txBody>
      </p:sp>
      <p:sp>
        <p:nvSpPr>
          <p:cNvPr id="9" name="Title 1">
            <a:extLst>
              <a:ext uri="{FF2B5EF4-FFF2-40B4-BE49-F238E27FC236}">
                <a16:creationId xmlns:a16="http://schemas.microsoft.com/office/drawing/2014/main" id="{706AB75A-3E58-7EDA-8DA9-BDCE518D2CA2}"/>
              </a:ext>
            </a:extLst>
          </p:cNvPr>
          <p:cNvSpPr txBox="1">
            <a:spLocks/>
          </p:cNvSpPr>
          <p:nvPr/>
        </p:nvSpPr>
        <p:spPr>
          <a:xfrm>
            <a:off x="0" y="266476"/>
            <a:ext cx="11692647" cy="631258"/>
          </a:xfrm>
          <a:prstGeom prst="rect">
            <a:avLst/>
          </a:prstGeom>
        </p:spPr>
        <p:txBody>
          <a:bodyPr>
            <a:noAutofit/>
          </a:bodyPr>
          <a:lstStyle>
            <a:lvl1pPr algn="l" defTabSz="914400" rtl="0" eaLnBrk="1" latinLnBrk="0" hangingPunct="1">
              <a:lnSpc>
                <a:spcPct val="90000"/>
              </a:lnSpc>
              <a:spcBef>
                <a:spcPct val="0"/>
              </a:spcBef>
              <a:buNone/>
              <a:defRPr sz="4400" kern="1200" cap="all" baseline="0">
                <a:solidFill>
                  <a:schemeClr val="accent1">
                    <a:lumMod val="60000"/>
                    <a:lumOff val="40000"/>
                  </a:schemeClr>
                </a:solidFill>
                <a:effectLst/>
                <a:latin typeface="+mj-lt"/>
                <a:ea typeface="+mj-ea"/>
                <a:cs typeface="+mj-cs"/>
              </a:defRPr>
            </a:lvl1pPr>
          </a:lstStyle>
          <a:p>
            <a:pPr algn="ctr"/>
            <a:r>
              <a:rPr lang="en-US" sz="3600" b="1" cap="none" dirty="0">
                <a:latin typeface="Poppins" panose="00000500000000000000" pitchFamily="2" charset="0"/>
                <a:cs typeface="Poppins" panose="00000500000000000000" pitchFamily="2" charset="0"/>
              </a:rPr>
              <a:t>Learning Objectives</a:t>
            </a:r>
          </a:p>
        </p:txBody>
      </p:sp>
      <p:cxnSp>
        <p:nvCxnSpPr>
          <p:cNvPr id="11" name="Straight Connector 10">
            <a:extLst>
              <a:ext uri="{FF2B5EF4-FFF2-40B4-BE49-F238E27FC236}">
                <a16:creationId xmlns:a16="http://schemas.microsoft.com/office/drawing/2014/main" id="{A54644F8-DF75-8A2F-9793-339D3F666A0F}"/>
              </a:ext>
            </a:extLst>
          </p:cNvPr>
          <p:cNvCxnSpPr>
            <a:cxnSpLocks/>
          </p:cNvCxnSpPr>
          <p:nvPr/>
        </p:nvCxnSpPr>
        <p:spPr>
          <a:xfrm>
            <a:off x="0" y="976358"/>
            <a:ext cx="11692647" cy="0"/>
          </a:xfrm>
          <a:prstGeom prst="line">
            <a:avLst/>
          </a:prstGeom>
          <a:ln w="85725">
            <a:prstDash val="solid"/>
          </a:ln>
        </p:spPr>
        <p:style>
          <a:lnRef idx="1">
            <a:schemeClr val="accent2"/>
          </a:lnRef>
          <a:fillRef idx="0">
            <a:schemeClr val="accent2"/>
          </a:fillRef>
          <a:effectRef idx="0">
            <a:schemeClr val="accent2"/>
          </a:effectRef>
          <a:fontRef idx="minor">
            <a:schemeClr val="tx1"/>
          </a:fontRef>
        </p:style>
      </p:cxnSp>
      <p:sp>
        <p:nvSpPr>
          <p:cNvPr id="2" name="Footer Placeholder 3">
            <a:extLst>
              <a:ext uri="{FF2B5EF4-FFF2-40B4-BE49-F238E27FC236}">
                <a16:creationId xmlns:a16="http://schemas.microsoft.com/office/drawing/2014/main" id="{B6C6ED4D-CC4C-4F6D-C207-4BC202DF2089}"/>
              </a:ext>
            </a:extLst>
          </p:cNvPr>
          <p:cNvSpPr>
            <a:spLocks noGrp="1"/>
          </p:cNvSpPr>
          <p:nvPr>
            <p:ph type="ftr" sz="quarter" idx="11"/>
          </p:nvPr>
        </p:nvSpPr>
        <p:spPr>
          <a:xfrm>
            <a:off x="189691" y="5774753"/>
            <a:ext cx="8847305" cy="498470"/>
          </a:xfrm>
        </p:spPr>
        <p:txBody>
          <a:bodyPr/>
          <a:lstStyle/>
          <a:p>
            <a:r>
              <a:rPr lang="en-US" sz="1600" b="1" dirty="0">
                <a:solidFill>
                  <a:schemeClr val="bg1"/>
                </a:solidFill>
                <a:latin typeface="Poppins" panose="00000500000000000000" pitchFamily="2" charset="0"/>
                <a:cs typeface="Poppins" panose="00000500000000000000" pitchFamily="2" charset="0"/>
              </a:rPr>
              <a:t>lecture 6: Managing Data Warehouse through Slowing Changing Dimension</a:t>
            </a:r>
          </a:p>
        </p:txBody>
      </p:sp>
    </p:spTree>
    <p:extLst>
      <p:ext uri="{BB962C8B-B14F-4D97-AF65-F5344CB8AC3E}">
        <p14:creationId xmlns:p14="http://schemas.microsoft.com/office/powerpoint/2010/main" val="18333975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arn(inVertical)">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barn(inVertical)">
                                      <p:cBhvr>
                                        <p:cTn id="17"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53A45438-65C1-267F-27B0-6C4950BD7A6C}"/>
              </a:ext>
            </a:extLst>
          </p:cNvPr>
          <p:cNvSpPr txBox="1">
            <a:spLocks/>
          </p:cNvSpPr>
          <p:nvPr/>
        </p:nvSpPr>
        <p:spPr>
          <a:xfrm>
            <a:off x="9728" y="1020555"/>
            <a:ext cx="11682919" cy="4592301"/>
          </a:xfrm>
          <a:prstGeom prst="rect">
            <a:avLst/>
          </a:prstGeom>
        </p:spPr>
        <p:txBody>
          <a:bodyPr/>
          <a:lstStyle>
            <a:lvl1pPr marL="228600" indent="-228600" algn="l" defTabSz="914400" rtl="0" eaLnBrk="1" latinLnBrk="0" hangingPunct="1">
              <a:lnSpc>
                <a:spcPct val="120000"/>
              </a:lnSpc>
              <a:spcBef>
                <a:spcPts val="1000"/>
              </a:spcBef>
              <a:buClr>
                <a:schemeClr val="accent1">
                  <a:lumMod val="60000"/>
                  <a:lumOff val="40000"/>
                </a:schemeClr>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9pPr>
          </a:lstStyle>
          <a:p>
            <a:pPr algn="just">
              <a:lnSpc>
                <a:spcPct val="150000"/>
              </a:lnSpc>
            </a:pPr>
            <a:r>
              <a:rPr lang="en-US" b="0" i="0" cap="none" dirty="0">
                <a:solidFill>
                  <a:srgbClr val="262626"/>
                </a:solidFill>
                <a:effectLst/>
                <a:latin typeface="Poppins" panose="00000500000000000000" pitchFamily="2" charset="0"/>
                <a:cs typeface="Poppins" panose="00000500000000000000" pitchFamily="2" charset="0"/>
              </a:rPr>
              <a:t>Slowly changing dimensions (SCD) are a critical concept in data warehousing that refer to how to manage and track changes in dimension data over time. </a:t>
            </a:r>
          </a:p>
          <a:p>
            <a:pPr algn="just">
              <a:lnSpc>
                <a:spcPct val="150000"/>
              </a:lnSpc>
            </a:pPr>
            <a:r>
              <a:rPr lang="en-US" b="0" i="0" cap="none" dirty="0">
                <a:solidFill>
                  <a:srgbClr val="262626"/>
                </a:solidFill>
                <a:effectLst/>
                <a:latin typeface="Poppins" panose="00000500000000000000" pitchFamily="2" charset="0"/>
                <a:cs typeface="Poppins" panose="00000500000000000000" pitchFamily="2" charset="0"/>
              </a:rPr>
              <a:t>Dimensions are descriptive attributes related to the facts in a data warehouse, such as customer names, product descriptions, and geographic locations.</a:t>
            </a:r>
          </a:p>
          <a:p>
            <a:pPr algn="just">
              <a:lnSpc>
                <a:spcPct val="150000"/>
              </a:lnSpc>
            </a:pPr>
            <a:r>
              <a:rPr lang="en-US" b="0" i="0" cap="none" dirty="0">
                <a:solidFill>
                  <a:srgbClr val="262626"/>
                </a:solidFill>
                <a:effectLst/>
                <a:latin typeface="Poppins" panose="00000500000000000000" pitchFamily="2" charset="0"/>
                <a:cs typeface="Poppins" panose="00000500000000000000" pitchFamily="2" charset="0"/>
              </a:rPr>
              <a:t>Identifying changes in dimension data can be challenging, especially when dealing with multiple attributes.</a:t>
            </a:r>
            <a:endParaRPr lang="en-US" cap="none" dirty="0">
              <a:solidFill>
                <a:srgbClr val="262626"/>
              </a:solidFill>
              <a:latin typeface="Poppins" panose="00000500000000000000" pitchFamily="2" charset="0"/>
              <a:cs typeface="Poppins" panose="00000500000000000000" pitchFamily="2" charset="0"/>
            </a:endParaRPr>
          </a:p>
          <a:p>
            <a:pPr algn="just">
              <a:lnSpc>
                <a:spcPct val="150000"/>
              </a:lnSpc>
            </a:pPr>
            <a:r>
              <a:rPr lang="en-US" b="0" i="0" cap="none" dirty="0">
                <a:solidFill>
                  <a:srgbClr val="262626"/>
                </a:solidFill>
                <a:effectLst/>
                <a:latin typeface="Poppins" panose="00000500000000000000" pitchFamily="2" charset="0"/>
                <a:cs typeface="Poppins" panose="00000500000000000000" pitchFamily="2" charset="0"/>
              </a:rPr>
              <a:t>Businesses need a strategy for handling these changes, involving data governance representatives.</a:t>
            </a:r>
          </a:p>
        </p:txBody>
      </p:sp>
      <p:sp>
        <p:nvSpPr>
          <p:cNvPr id="9" name="Title 1">
            <a:extLst>
              <a:ext uri="{FF2B5EF4-FFF2-40B4-BE49-F238E27FC236}">
                <a16:creationId xmlns:a16="http://schemas.microsoft.com/office/drawing/2014/main" id="{706AB75A-3E58-7EDA-8DA9-BDCE518D2CA2}"/>
              </a:ext>
            </a:extLst>
          </p:cNvPr>
          <p:cNvSpPr txBox="1">
            <a:spLocks/>
          </p:cNvSpPr>
          <p:nvPr/>
        </p:nvSpPr>
        <p:spPr>
          <a:xfrm>
            <a:off x="0" y="266476"/>
            <a:ext cx="11692647" cy="631258"/>
          </a:xfrm>
          <a:prstGeom prst="rect">
            <a:avLst/>
          </a:prstGeom>
        </p:spPr>
        <p:txBody>
          <a:bodyPr>
            <a:noAutofit/>
          </a:bodyPr>
          <a:lstStyle>
            <a:lvl1pPr algn="l" defTabSz="914400" rtl="0" eaLnBrk="1" latinLnBrk="0" hangingPunct="1">
              <a:lnSpc>
                <a:spcPct val="90000"/>
              </a:lnSpc>
              <a:spcBef>
                <a:spcPct val="0"/>
              </a:spcBef>
              <a:buNone/>
              <a:defRPr sz="4400" kern="1200" cap="all" baseline="0">
                <a:solidFill>
                  <a:schemeClr val="accent1">
                    <a:lumMod val="60000"/>
                    <a:lumOff val="40000"/>
                  </a:schemeClr>
                </a:solidFill>
                <a:effectLst/>
                <a:latin typeface="+mj-lt"/>
                <a:ea typeface="+mj-ea"/>
                <a:cs typeface="+mj-cs"/>
              </a:defRPr>
            </a:lvl1pPr>
          </a:lstStyle>
          <a:p>
            <a:pPr algn="ctr"/>
            <a:r>
              <a:rPr lang="en-US" sz="3600" b="1" cap="none" dirty="0">
                <a:latin typeface="Poppins" panose="00000500000000000000" pitchFamily="2" charset="0"/>
                <a:cs typeface="Poppins" panose="00000500000000000000" pitchFamily="2" charset="0"/>
              </a:rPr>
              <a:t>Slowly Changing Dimensions in Data Warehouse</a:t>
            </a:r>
          </a:p>
        </p:txBody>
      </p:sp>
      <p:cxnSp>
        <p:nvCxnSpPr>
          <p:cNvPr id="11" name="Straight Connector 10">
            <a:extLst>
              <a:ext uri="{FF2B5EF4-FFF2-40B4-BE49-F238E27FC236}">
                <a16:creationId xmlns:a16="http://schemas.microsoft.com/office/drawing/2014/main" id="{A54644F8-DF75-8A2F-9793-339D3F666A0F}"/>
              </a:ext>
            </a:extLst>
          </p:cNvPr>
          <p:cNvCxnSpPr>
            <a:cxnSpLocks/>
          </p:cNvCxnSpPr>
          <p:nvPr/>
        </p:nvCxnSpPr>
        <p:spPr>
          <a:xfrm>
            <a:off x="0" y="976358"/>
            <a:ext cx="11692647" cy="0"/>
          </a:xfrm>
          <a:prstGeom prst="line">
            <a:avLst/>
          </a:prstGeom>
          <a:ln w="85725">
            <a:prstDash val="solid"/>
          </a:ln>
        </p:spPr>
        <p:style>
          <a:lnRef idx="1">
            <a:schemeClr val="accent2"/>
          </a:lnRef>
          <a:fillRef idx="0">
            <a:schemeClr val="accent2"/>
          </a:fillRef>
          <a:effectRef idx="0">
            <a:schemeClr val="accent2"/>
          </a:effectRef>
          <a:fontRef idx="minor">
            <a:schemeClr val="tx1"/>
          </a:fontRef>
        </p:style>
      </p:cxnSp>
      <p:sp>
        <p:nvSpPr>
          <p:cNvPr id="2" name="Footer Placeholder 3">
            <a:extLst>
              <a:ext uri="{FF2B5EF4-FFF2-40B4-BE49-F238E27FC236}">
                <a16:creationId xmlns:a16="http://schemas.microsoft.com/office/drawing/2014/main" id="{7F9B0A46-D2A2-0F01-4789-6F75916FE40E}"/>
              </a:ext>
            </a:extLst>
          </p:cNvPr>
          <p:cNvSpPr>
            <a:spLocks noGrp="1"/>
          </p:cNvSpPr>
          <p:nvPr>
            <p:ph type="ftr" sz="quarter" idx="11"/>
          </p:nvPr>
        </p:nvSpPr>
        <p:spPr>
          <a:xfrm>
            <a:off x="189691" y="5774753"/>
            <a:ext cx="8847305" cy="498470"/>
          </a:xfrm>
        </p:spPr>
        <p:txBody>
          <a:bodyPr/>
          <a:lstStyle/>
          <a:p>
            <a:r>
              <a:rPr lang="en-US" sz="1600" b="1" dirty="0">
                <a:solidFill>
                  <a:schemeClr val="bg1"/>
                </a:solidFill>
                <a:latin typeface="Poppins" panose="00000500000000000000" pitchFamily="2" charset="0"/>
                <a:cs typeface="Poppins" panose="00000500000000000000" pitchFamily="2" charset="0"/>
              </a:rPr>
              <a:t>lecture 6: Managing Data Warehouse through Slowing Changing Dimension</a:t>
            </a:r>
          </a:p>
        </p:txBody>
      </p:sp>
    </p:spTree>
    <p:extLst>
      <p:ext uri="{BB962C8B-B14F-4D97-AF65-F5344CB8AC3E}">
        <p14:creationId xmlns:p14="http://schemas.microsoft.com/office/powerpoint/2010/main" val="218029955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1" name="Straight Connector 10">
            <a:extLst>
              <a:ext uri="{FF2B5EF4-FFF2-40B4-BE49-F238E27FC236}">
                <a16:creationId xmlns:a16="http://schemas.microsoft.com/office/drawing/2014/main" id="{A54644F8-DF75-8A2F-9793-339D3F666A0F}"/>
              </a:ext>
            </a:extLst>
          </p:cNvPr>
          <p:cNvCxnSpPr>
            <a:cxnSpLocks/>
          </p:cNvCxnSpPr>
          <p:nvPr/>
        </p:nvCxnSpPr>
        <p:spPr>
          <a:xfrm>
            <a:off x="0" y="976358"/>
            <a:ext cx="11692647" cy="0"/>
          </a:xfrm>
          <a:prstGeom prst="line">
            <a:avLst/>
          </a:prstGeom>
          <a:ln w="85725">
            <a:prstDash val="solid"/>
          </a:ln>
        </p:spPr>
        <p:style>
          <a:lnRef idx="1">
            <a:schemeClr val="accent2"/>
          </a:lnRef>
          <a:fillRef idx="0">
            <a:schemeClr val="accent2"/>
          </a:fillRef>
          <a:effectRef idx="0">
            <a:schemeClr val="accent2"/>
          </a:effectRef>
          <a:fontRef idx="minor">
            <a:schemeClr val="tx1"/>
          </a:fontRef>
        </p:style>
      </p:cxnSp>
      <p:sp>
        <p:nvSpPr>
          <p:cNvPr id="10" name="Title 1">
            <a:extLst>
              <a:ext uri="{FF2B5EF4-FFF2-40B4-BE49-F238E27FC236}">
                <a16:creationId xmlns:a16="http://schemas.microsoft.com/office/drawing/2014/main" id="{706AB75A-3E58-7EDA-8DA9-BDCE518D2CA2}"/>
              </a:ext>
            </a:extLst>
          </p:cNvPr>
          <p:cNvSpPr txBox="1">
            <a:spLocks/>
          </p:cNvSpPr>
          <p:nvPr/>
        </p:nvSpPr>
        <p:spPr>
          <a:xfrm>
            <a:off x="0" y="266476"/>
            <a:ext cx="11692647" cy="631258"/>
          </a:xfrm>
          <a:prstGeom prst="rect">
            <a:avLst/>
          </a:prstGeom>
        </p:spPr>
        <p:txBody>
          <a:bodyPr>
            <a:noAutofit/>
          </a:bodyPr>
          <a:lstStyle>
            <a:lvl1pPr algn="l" defTabSz="914400" rtl="0" eaLnBrk="1" latinLnBrk="0" hangingPunct="1">
              <a:lnSpc>
                <a:spcPct val="90000"/>
              </a:lnSpc>
              <a:spcBef>
                <a:spcPct val="0"/>
              </a:spcBef>
              <a:buNone/>
              <a:defRPr sz="4400" kern="1200" cap="all" baseline="0">
                <a:solidFill>
                  <a:schemeClr val="accent1">
                    <a:lumMod val="60000"/>
                    <a:lumOff val="40000"/>
                  </a:schemeClr>
                </a:solidFill>
                <a:effectLst/>
                <a:latin typeface="+mj-lt"/>
                <a:ea typeface="+mj-ea"/>
                <a:cs typeface="+mj-cs"/>
              </a:defRPr>
            </a:lvl1pPr>
          </a:lstStyle>
          <a:p>
            <a:pPr algn="ctr"/>
            <a:r>
              <a:rPr lang="en-US" sz="3600" b="1" cap="none" dirty="0">
                <a:latin typeface="Poppins" panose="00000500000000000000" pitchFamily="2" charset="0"/>
                <a:cs typeface="Poppins" panose="00000500000000000000" pitchFamily="2" charset="0"/>
              </a:rPr>
              <a:t>Characteristics of Slowly Changing Dimension</a:t>
            </a:r>
          </a:p>
        </p:txBody>
      </p:sp>
      <p:sp>
        <p:nvSpPr>
          <p:cNvPr id="3" name="Footer Placeholder 3">
            <a:extLst>
              <a:ext uri="{FF2B5EF4-FFF2-40B4-BE49-F238E27FC236}">
                <a16:creationId xmlns:a16="http://schemas.microsoft.com/office/drawing/2014/main" id="{F98D845C-B3CF-9892-5C43-318C43981052}"/>
              </a:ext>
            </a:extLst>
          </p:cNvPr>
          <p:cNvSpPr>
            <a:spLocks noGrp="1"/>
          </p:cNvSpPr>
          <p:nvPr>
            <p:ph type="ftr" sz="quarter" idx="11"/>
          </p:nvPr>
        </p:nvSpPr>
        <p:spPr>
          <a:xfrm>
            <a:off x="189691" y="5774753"/>
            <a:ext cx="8847305" cy="498470"/>
          </a:xfrm>
        </p:spPr>
        <p:txBody>
          <a:bodyPr/>
          <a:lstStyle/>
          <a:p>
            <a:r>
              <a:rPr lang="en-US" sz="1600" b="1" dirty="0">
                <a:solidFill>
                  <a:schemeClr val="bg1"/>
                </a:solidFill>
                <a:latin typeface="Poppins" panose="00000500000000000000" pitchFamily="2" charset="0"/>
                <a:cs typeface="Poppins" panose="00000500000000000000" pitchFamily="2" charset="0"/>
              </a:rPr>
              <a:t>lecture 6: Managing Data Warehouse through Slowing Changing Dimension</a:t>
            </a:r>
          </a:p>
        </p:txBody>
      </p:sp>
      <p:sp>
        <p:nvSpPr>
          <p:cNvPr id="7" name="Subtitle 2">
            <a:extLst>
              <a:ext uri="{FF2B5EF4-FFF2-40B4-BE49-F238E27FC236}">
                <a16:creationId xmlns:a16="http://schemas.microsoft.com/office/drawing/2014/main" id="{61E7401E-84A9-F7BA-D256-299771C0094B}"/>
              </a:ext>
            </a:extLst>
          </p:cNvPr>
          <p:cNvSpPr txBox="1">
            <a:spLocks/>
          </p:cNvSpPr>
          <p:nvPr/>
        </p:nvSpPr>
        <p:spPr>
          <a:xfrm>
            <a:off x="9728" y="1020555"/>
            <a:ext cx="11682919" cy="4592301"/>
          </a:xfrm>
          <a:prstGeom prst="rect">
            <a:avLst/>
          </a:prstGeom>
        </p:spPr>
        <p:txBody>
          <a:bodyPr/>
          <a:lstStyle>
            <a:lvl1pPr marL="228600" indent="-228600" algn="l" defTabSz="914400" rtl="0" eaLnBrk="1" latinLnBrk="0" hangingPunct="1">
              <a:lnSpc>
                <a:spcPct val="120000"/>
              </a:lnSpc>
              <a:spcBef>
                <a:spcPts val="1000"/>
              </a:spcBef>
              <a:buClr>
                <a:schemeClr val="accent1">
                  <a:lumMod val="60000"/>
                  <a:lumOff val="40000"/>
                </a:schemeClr>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9pPr>
          </a:lstStyle>
          <a:p>
            <a:pPr>
              <a:lnSpc>
                <a:spcPct val="150000"/>
              </a:lnSpc>
            </a:pPr>
            <a:r>
              <a:rPr lang="en-US" sz="2000" b="1" i="0" cap="none" dirty="0">
                <a:solidFill>
                  <a:srgbClr val="262626"/>
                </a:solidFill>
                <a:effectLst/>
                <a:latin typeface="Poppins" panose="00000500000000000000" pitchFamily="2" charset="0"/>
                <a:cs typeface="Poppins" panose="00000500000000000000" pitchFamily="2" charset="0"/>
              </a:rPr>
              <a:t>Temporal changes</a:t>
            </a:r>
          </a:p>
          <a:p>
            <a:pPr marL="0" indent="0">
              <a:lnSpc>
                <a:spcPct val="150000"/>
              </a:lnSpc>
              <a:spcBef>
                <a:spcPts val="600"/>
              </a:spcBef>
              <a:buNone/>
            </a:pPr>
            <a:r>
              <a:rPr lang="en-US" cap="none" dirty="0">
                <a:solidFill>
                  <a:srgbClr val="262626"/>
                </a:solidFill>
                <a:latin typeface="Poppins" panose="00000500000000000000" pitchFamily="2" charset="0"/>
                <a:cs typeface="Poppins" panose="00000500000000000000" pitchFamily="2" charset="0"/>
              </a:rPr>
              <a:t>SCD</a:t>
            </a:r>
            <a:r>
              <a:rPr lang="en-US" sz="2000" b="0" i="0" cap="none" dirty="0">
                <a:solidFill>
                  <a:srgbClr val="262626"/>
                </a:solidFill>
                <a:effectLst/>
                <a:latin typeface="Poppins" panose="00000500000000000000" pitchFamily="2" charset="0"/>
                <a:cs typeface="Poppins" panose="00000500000000000000" pitchFamily="2" charset="0"/>
              </a:rPr>
              <a:t>s are designed to track changes over time. They capture historical data to reflect the state of the dimension at different points in time.</a:t>
            </a:r>
          </a:p>
          <a:p>
            <a:pPr>
              <a:lnSpc>
                <a:spcPct val="150000"/>
              </a:lnSpc>
              <a:spcBef>
                <a:spcPts val="600"/>
              </a:spcBef>
            </a:pPr>
            <a:r>
              <a:rPr lang="en-US" sz="2000" b="1" i="0" cap="none" dirty="0">
                <a:solidFill>
                  <a:srgbClr val="262626"/>
                </a:solidFill>
                <a:effectLst/>
                <a:latin typeface="Poppins" panose="00000500000000000000" pitchFamily="2" charset="0"/>
                <a:cs typeface="Poppins" panose="00000500000000000000" pitchFamily="2" charset="0"/>
              </a:rPr>
              <a:t>Multiple versions</a:t>
            </a:r>
          </a:p>
          <a:p>
            <a:pPr marL="0" indent="0">
              <a:lnSpc>
                <a:spcPct val="150000"/>
              </a:lnSpc>
              <a:spcBef>
                <a:spcPts val="600"/>
              </a:spcBef>
              <a:buNone/>
            </a:pPr>
            <a:r>
              <a:rPr lang="en-US" sz="2000" b="0" i="0" cap="none" dirty="0">
                <a:solidFill>
                  <a:srgbClr val="262626"/>
                </a:solidFill>
                <a:effectLst/>
                <a:latin typeface="Poppins" panose="00000500000000000000" pitchFamily="2" charset="0"/>
                <a:cs typeface="Poppins" panose="00000500000000000000" pitchFamily="2" charset="0"/>
              </a:rPr>
              <a:t>Each change in a dimension typically results in the creation of a new version of that record. This allows for the retention of historical information.</a:t>
            </a:r>
          </a:p>
          <a:p>
            <a:pPr>
              <a:lnSpc>
                <a:spcPct val="150000"/>
              </a:lnSpc>
              <a:spcBef>
                <a:spcPts val="600"/>
              </a:spcBef>
            </a:pPr>
            <a:r>
              <a:rPr lang="en-US" sz="2000" b="1" i="0" cap="none" dirty="0">
                <a:solidFill>
                  <a:srgbClr val="262626"/>
                </a:solidFill>
                <a:effectLst/>
                <a:latin typeface="Poppins" panose="00000500000000000000" pitchFamily="2" charset="0"/>
                <a:cs typeface="Poppins" panose="00000500000000000000" pitchFamily="2" charset="0"/>
              </a:rPr>
              <a:t>Types of changes</a:t>
            </a:r>
          </a:p>
          <a:p>
            <a:pPr marL="0" indent="0">
              <a:lnSpc>
                <a:spcPct val="150000"/>
              </a:lnSpc>
              <a:spcBef>
                <a:spcPts val="600"/>
              </a:spcBef>
              <a:buNone/>
            </a:pPr>
            <a:r>
              <a:rPr lang="en-US" cap="none" dirty="0">
                <a:solidFill>
                  <a:srgbClr val="262626"/>
                </a:solidFill>
                <a:latin typeface="Poppins" panose="00000500000000000000" pitchFamily="2" charset="0"/>
                <a:cs typeface="Poppins" panose="00000500000000000000" pitchFamily="2" charset="0"/>
              </a:rPr>
              <a:t>SCDs</a:t>
            </a:r>
            <a:r>
              <a:rPr lang="en-US" sz="2000" b="0" i="0" cap="none" dirty="0">
                <a:solidFill>
                  <a:srgbClr val="262626"/>
                </a:solidFill>
                <a:effectLst/>
                <a:latin typeface="Poppins" panose="00000500000000000000" pitchFamily="2" charset="0"/>
                <a:cs typeface="Poppins" panose="00000500000000000000" pitchFamily="2" charset="0"/>
              </a:rPr>
              <a:t> can handle changes to various attributes within a dimension, whether they are minor updates (like a phone number) or significant changes (like a change in customer status).</a:t>
            </a:r>
          </a:p>
        </p:txBody>
      </p:sp>
    </p:spTree>
    <p:extLst>
      <p:ext uri="{BB962C8B-B14F-4D97-AF65-F5344CB8AC3E}">
        <p14:creationId xmlns:p14="http://schemas.microsoft.com/office/powerpoint/2010/main" val="142351013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8" name="Straight Connector 7">
            <a:extLst>
              <a:ext uri="{FF2B5EF4-FFF2-40B4-BE49-F238E27FC236}">
                <a16:creationId xmlns:a16="http://schemas.microsoft.com/office/drawing/2014/main" id="{BBEF9A3F-3A21-5535-21D1-260C4B99B7E8}"/>
              </a:ext>
            </a:extLst>
          </p:cNvPr>
          <p:cNvCxnSpPr>
            <a:cxnSpLocks/>
          </p:cNvCxnSpPr>
          <p:nvPr/>
        </p:nvCxnSpPr>
        <p:spPr>
          <a:xfrm>
            <a:off x="0" y="976358"/>
            <a:ext cx="11692647" cy="0"/>
          </a:xfrm>
          <a:prstGeom prst="line">
            <a:avLst/>
          </a:prstGeom>
          <a:ln w="85725">
            <a:prstDash val="solid"/>
          </a:ln>
        </p:spPr>
        <p:style>
          <a:lnRef idx="1">
            <a:schemeClr val="accent2"/>
          </a:lnRef>
          <a:fillRef idx="0">
            <a:schemeClr val="accent2"/>
          </a:fillRef>
          <a:effectRef idx="0">
            <a:schemeClr val="accent2"/>
          </a:effectRef>
          <a:fontRef idx="minor">
            <a:schemeClr val="tx1"/>
          </a:fontRef>
        </p:style>
      </p:cxnSp>
      <p:sp>
        <p:nvSpPr>
          <p:cNvPr id="39" name="Subtitle 2">
            <a:extLst>
              <a:ext uri="{FF2B5EF4-FFF2-40B4-BE49-F238E27FC236}">
                <a16:creationId xmlns:a16="http://schemas.microsoft.com/office/drawing/2014/main" id="{0C8E13E9-9BB1-D984-3AF6-005F16EEBEA1}"/>
              </a:ext>
            </a:extLst>
          </p:cNvPr>
          <p:cNvSpPr txBox="1">
            <a:spLocks/>
          </p:cNvSpPr>
          <p:nvPr/>
        </p:nvSpPr>
        <p:spPr>
          <a:xfrm>
            <a:off x="84309" y="1064708"/>
            <a:ext cx="11585642" cy="4538421"/>
          </a:xfrm>
          <a:prstGeom prst="rect">
            <a:avLst/>
          </a:prstGeom>
        </p:spPr>
        <p:txBody>
          <a:bodyPr/>
          <a:lstStyle>
            <a:lvl1pPr marL="228600" indent="-228600" algn="l" defTabSz="914400" rtl="0" eaLnBrk="1" latinLnBrk="0" hangingPunct="1">
              <a:lnSpc>
                <a:spcPct val="120000"/>
              </a:lnSpc>
              <a:spcBef>
                <a:spcPts val="1000"/>
              </a:spcBef>
              <a:buClr>
                <a:schemeClr val="accent1">
                  <a:lumMod val="60000"/>
                  <a:lumOff val="40000"/>
                </a:schemeClr>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9pPr>
          </a:lstStyle>
          <a:p>
            <a:pPr algn="l">
              <a:lnSpc>
                <a:spcPct val="150000"/>
              </a:lnSpc>
            </a:pPr>
            <a:r>
              <a:rPr lang="en-US" b="1" i="0" cap="none" dirty="0">
                <a:solidFill>
                  <a:srgbClr val="262626"/>
                </a:solidFill>
                <a:effectLst/>
                <a:latin typeface="Poppins" panose="00000500000000000000" pitchFamily="2" charset="0"/>
                <a:cs typeface="Poppins" panose="00000500000000000000" pitchFamily="2" charset="0"/>
              </a:rPr>
              <a:t>Data integrity</a:t>
            </a:r>
          </a:p>
          <a:p>
            <a:pPr marL="0" indent="0" algn="l">
              <a:lnSpc>
                <a:spcPct val="150000"/>
              </a:lnSpc>
              <a:spcBef>
                <a:spcPts val="600"/>
              </a:spcBef>
              <a:buNone/>
            </a:pPr>
            <a:r>
              <a:rPr lang="en-US" b="0" i="0" cap="none" dirty="0">
                <a:solidFill>
                  <a:srgbClr val="262626"/>
                </a:solidFill>
                <a:effectLst/>
                <a:latin typeface="Poppins" panose="00000500000000000000" pitchFamily="2" charset="0"/>
                <a:cs typeface="Poppins" panose="00000500000000000000" pitchFamily="2" charset="0"/>
              </a:rPr>
              <a:t>Maintaining relationships between fact and dimension tables is crucial. SCDs ensure that the correct version of dimension data is associated with fact records.</a:t>
            </a:r>
          </a:p>
          <a:p>
            <a:pPr algn="l">
              <a:lnSpc>
                <a:spcPct val="150000"/>
              </a:lnSpc>
              <a:spcBef>
                <a:spcPts val="600"/>
              </a:spcBef>
              <a:buFont typeface="Arial" panose="020B0604020202020204" pitchFamily="34" charset="0"/>
              <a:buChar char="•"/>
            </a:pPr>
            <a:r>
              <a:rPr lang="en-US" b="1" cap="none" dirty="0">
                <a:solidFill>
                  <a:srgbClr val="262626"/>
                </a:solidFill>
                <a:latin typeface="Poppins" panose="00000500000000000000" pitchFamily="2" charset="0"/>
                <a:cs typeface="Poppins" panose="00000500000000000000" pitchFamily="2" charset="0"/>
              </a:rPr>
              <a:t>Storage requirement</a:t>
            </a:r>
            <a:endParaRPr lang="en-US" b="1" i="0" cap="none" dirty="0">
              <a:solidFill>
                <a:srgbClr val="262626"/>
              </a:solidFill>
              <a:effectLst/>
              <a:latin typeface="Poppins" panose="00000500000000000000" pitchFamily="2" charset="0"/>
              <a:cs typeface="Poppins" panose="00000500000000000000" pitchFamily="2" charset="0"/>
            </a:endParaRPr>
          </a:p>
          <a:p>
            <a:pPr marL="0" indent="0" algn="l">
              <a:lnSpc>
                <a:spcPct val="150000"/>
              </a:lnSpc>
              <a:spcBef>
                <a:spcPts val="600"/>
              </a:spcBef>
              <a:buNone/>
            </a:pPr>
            <a:r>
              <a:rPr lang="en-US" b="0" i="0" cap="none" dirty="0">
                <a:solidFill>
                  <a:srgbClr val="262626"/>
                </a:solidFill>
                <a:effectLst/>
                <a:latin typeface="Poppins" panose="00000500000000000000" pitchFamily="2" charset="0"/>
                <a:cs typeface="Poppins" panose="00000500000000000000" pitchFamily="2" charset="0"/>
              </a:rPr>
              <a:t>Depending on the SCD type, storage needs can increase significantly, especially for type 2 SCDs, which retain all historical records.</a:t>
            </a:r>
          </a:p>
          <a:p>
            <a:pPr algn="l">
              <a:lnSpc>
                <a:spcPct val="150000"/>
              </a:lnSpc>
              <a:spcBef>
                <a:spcPts val="600"/>
              </a:spcBef>
            </a:pPr>
            <a:r>
              <a:rPr lang="en-US" b="1" i="0" cap="none" dirty="0">
                <a:solidFill>
                  <a:srgbClr val="262626"/>
                </a:solidFill>
                <a:effectLst/>
                <a:latin typeface="Poppins" panose="00000500000000000000" pitchFamily="2" charset="0"/>
                <a:cs typeface="Poppins" panose="00000500000000000000" pitchFamily="2" charset="0"/>
              </a:rPr>
              <a:t>Reporting capabilities</a:t>
            </a:r>
          </a:p>
          <a:p>
            <a:pPr marL="0" indent="0" algn="l">
              <a:lnSpc>
                <a:spcPct val="150000"/>
              </a:lnSpc>
              <a:spcBef>
                <a:spcPts val="600"/>
              </a:spcBef>
              <a:buNone/>
            </a:pPr>
            <a:r>
              <a:rPr lang="en-US" cap="none" dirty="0">
                <a:solidFill>
                  <a:srgbClr val="262626"/>
                </a:solidFill>
                <a:latin typeface="Poppins" panose="00000500000000000000" pitchFamily="2" charset="0"/>
                <a:cs typeface="Poppins" panose="00000500000000000000" pitchFamily="2" charset="0"/>
              </a:rPr>
              <a:t>SCD</a:t>
            </a:r>
            <a:r>
              <a:rPr lang="en-US" b="0" i="0" cap="none" dirty="0">
                <a:solidFill>
                  <a:srgbClr val="262626"/>
                </a:solidFill>
                <a:effectLst/>
                <a:latin typeface="Poppins" panose="00000500000000000000" pitchFamily="2" charset="0"/>
                <a:cs typeface="Poppins" panose="00000500000000000000" pitchFamily="2" charset="0"/>
              </a:rPr>
              <a:t>s enable historical reporting and analysis, allowing users to view data as it existed at any point in time.</a:t>
            </a:r>
          </a:p>
        </p:txBody>
      </p:sp>
      <p:sp>
        <p:nvSpPr>
          <p:cNvPr id="2" name="Footer Placeholder 3">
            <a:extLst>
              <a:ext uri="{FF2B5EF4-FFF2-40B4-BE49-F238E27FC236}">
                <a16:creationId xmlns:a16="http://schemas.microsoft.com/office/drawing/2014/main" id="{D3C42CB3-70E1-BCE8-FCB0-1BEC6FAB0B7A}"/>
              </a:ext>
            </a:extLst>
          </p:cNvPr>
          <p:cNvSpPr>
            <a:spLocks noGrp="1"/>
          </p:cNvSpPr>
          <p:nvPr>
            <p:ph type="ftr" sz="quarter" idx="11"/>
          </p:nvPr>
        </p:nvSpPr>
        <p:spPr>
          <a:xfrm>
            <a:off x="189691" y="5774753"/>
            <a:ext cx="8847305" cy="498470"/>
          </a:xfrm>
        </p:spPr>
        <p:txBody>
          <a:bodyPr/>
          <a:lstStyle/>
          <a:p>
            <a:r>
              <a:rPr lang="en-US" sz="1600" b="1" dirty="0">
                <a:solidFill>
                  <a:schemeClr val="bg1"/>
                </a:solidFill>
                <a:latin typeface="Poppins" panose="00000500000000000000" pitchFamily="2" charset="0"/>
                <a:cs typeface="Poppins" panose="00000500000000000000" pitchFamily="2" charset="0"/>
              </a:rPr>
              <a:t>lecture 6: Managing Data Warehouse through Slowing Changing Dimension</a:t>
            </a:r>
          </a:p>
        </p:txBody>
      </p:sp>
      <p:sp>
        <p:nvSpPr>
          <p:cNvPr id="4" name="Title 1">
            <a:extLst>
              <a:ext uri="{FF2B5EF4-FFF2-40B4-BE49-F238E27FC236}">
                <a16:creationId xmlns:a16="http://schemas.microsoft.com/office/drawing/2014/main" id="{18105623-BBF6-73CC-CAFE-E70BAB0BC175}"/>
              </a:ext>
            </a:extLst>
          </p:cNvPr>
          <p:cNvSpPr txBox="1">
            <a:spLocks/>
          </p:cNvSpPr>
          <p:nvPr/>
        </p:nvSpPr>
        <p:spPr>
          <a:xfrm>
            <a:off x="0" y="266476"/>
            <a:ext cx="11692647" cy="631258"/>
          </a:xfrm>
          <a:prstGeom prst="rect">
            <a:avLst/>
          </a:prstGeom>
        </p:spPr>
        <p:txBody>
          <a:bodyPr>
            <a:noAutofit/>
          </a:bodyPr>
          <a:lstStyle>
            <a:lvl1pPr algn="l" defTabSz="914400" rtl="0" eaLnBrk="1" latinLnBrk="0" hangingPunct="1">
              <a:lnSpc>
                <a:spcPct val="90000"/>
              </a:lnSpc>
              <a:spcBef>
                <a:spcPct val="0"/>
              </a:spcBef>
              <a:buNone/>
              <a:defRPr sz="4400" kern="1200" cap="all" baseline="0">
                <a:solidFill>
                  <a:schemeClr val="accent1">
                    <a:lumMod val="60000"/>
                    <a:lumOff val="40000"/>
                  </a:schemeClr>
                </a:solidFill>
                <a:effectLst/>
                <a:latin typeface="+mj-lt"/>
                <a:ea typeface="+mj-ea"/>
                <a:cs typeface="+mj-cs"/>
              </a:defRPr>
            </a:lvl1pPr>
          </a:lstStyle>
          <a:p>
            <a:pPr algn="ctr"/>
            <a:r>
              <a:rPr lang="en-US" sz="3600" b="1" cap="none" dirty="0">
                <a:latin typeface="Poppins" panose="00000500000000000000" pitchFamily="2" charset="0"/>
                <a:cs typeface="Poppins" panose="00000500000000000000" pitchFamily="2" charset="0"/>
              </a:rPr>
              <a:t>Characteristics of Slowly Changing Dimension</a:t>
            </a:r>
          </a:p>
        </p:txBody>
      </p:sp>
    </p:spTree>
    <p:extLst>
      <p:ext uri="{BB962C8B-B14F-4D97-AF65-F5344CB8AC3E}">
        <p14:creationId xmlns:p14="http://schemas.microsoft.com/office/powerpoint/2010/main" val="412312268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8" name="Straight Connector 7">
            <a:extLst>
              <a:ext uri="{FF2B5EF4-FFF2-40B4-BE49-F238E27FC236}">
                <a16:creationId xmlns:a16="http://schemas.microsoft.com/office/drawing/2014/main" id="{BBEF9A3F-3A21-5535-21D1-260C4B99B7E8}"/>
              </a:ext>
            </a:extLst>
          </p:cNvPr>
          <p:cNvCxnSpPr>
            <a:cxnSpLocks/>
          </p:cNvCxnSpPr>
          <p:nvPr/>
        </p:nvCxnSpPr>
        <p:spPr>
          <a:xfrm>
            <a:off x="0" y="976358"/>
            <a:ext cx="11692647" cy="0"/>
          </a:xfrm>
          <a:prstGeom prst="line">
            <a:avLst/>
          </a:prstGeom>
          <a:ln w="85725">
            <a:prstDash val="solid"/>
          </a:ln>
        </p:spPr>
        <p:style>
          <a:lnRef idx="1">
            <a:schemeClr val="accent2"/>
          </a:lnRef>
          <a:fillRef idx="0">
            <a:schemeClr val="accent2"/>
          </a:fillRef>
          <a:effectRef idx="0">
            <a:schemeClr val="accent2"/>
          </a:effectRef>
          <a:fontRef idx="minor">
            <a:schemeClr val="tx1"/>
          </a:fontRef>
        </p:style>
      </p:cxnSp>
      <p:sp>
        <p:nvSpPr>
          <p:cNvPr id="39" name="Subtitle 2">
            <a:extLst>
              <a:ext uri="{FF2B5EF4-FFF2-40B4-BE49-F238E27FC236}">
                <a16:creationId xmlns:a16="http://schemas.microsoft.com/office/drawing/2014/main" id="{0C8E13E9-9BB1-D984-3AF6-005F16EEBEA1}"/>
              </a:ext>
            </a:extLst>
          </p:cNvPr>
          <p:cNvSpPr txBox="1">
            <a:spLocks/>
          </p:cNvSpPr>
          <p:nvPr/>
        </p:nvSpPr>
        <p:spPr>
          <a:xfrm>
            <a:off x="84309" y="1009289"/>
            <a:ext cx="11585642" cy="4578711"/>
          </a:xfrm>
          <a:prstGeom prst="rect">
            <a:avLst/>
          </a:prstGeom>
        </p:spPr>
        <p:txBody>
          <a:bodyPr/>
          <a:lstStyle>
            <a:lvl1pPr marL="228600" indent="-228600" algn="l" defTabSz="914400" rtl="0" eaLnBrk="1" latinLnBrk="0" hangingPunct="1">
              <a:lnSpc>
                <a:spcPct val="120000"/>
              </a:lnSpc>
              <a:spcBef>
                <a:spcPts val="1000"/>
              </a:spcBef>
              <a:buClr>
                <a:schemeClr val="accent1">
                  <a:lumMod val="60000"/>
                  <a:lumOff val="40000"/>
                </a:schemeClr>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9pPr>
          </a:lstStyle>
          <a:p>
            <a:pPr marL="0" indent="0">
              <a:lnSpc>
                <a:spcPct val="150000"/>
              </a:lnSpc>
              <a:buNone/>
            </a:pPr>
            <a:r>
              <a:rPr lang="en-US" b="1" i="0" cap="none" dirty="0">
                <a:solidFill>
                  <a:srgbClr val="262626"/>
                </a:solidFill>
                <a:effectLst/>
                <a:latin typeface="Poppins" panose="00000500000000000000" pitchFamily="2" charset="0"/>
                <a:cs typeface="Poppins" panose="00000500000000000000" pitchFamily="2" charset="0"/>
              </a:rPr>
              <a:t>a) Type 0 (Retain original)</a:t>
            </a:r>
          </a:p>
          <a:p>
            <a:pPr marL="0" indent="0">
              <a:lnSpc>
                <a:spcPct val="150000"/>
              </a:lnSpc>
              <a:buNone/>
            </a:pPr>
            <a:r>
              <a:rPr lang="en-US" b="0" i="0" cap="none" dirty="0">
                <a:solidFill>
                  <a:srgbClr val="262626"/>
                </a:solidFill>
                <a:effectLst/>
                <a:latin typeface="Poppins" panose="00000500000000000000" pitchFamily="2" charset="0"/>
                <a:cs typeface="Poppins" panose="00000500000000000000" pitchFamily="2" charset="0"/>
              </a:rPr>
              <a:t>No changes are made to the dimension data. The original data remains unchanged, and historical data is not tracked.</a:t>
            </a:r>
          </a:p>
          <a:p>
            <a:pPr marL="0" indent="0">
              <a:lnSpc>
                <a:spcPct val="150000"/>
              </a:lnSpc>
              <a:buNone/>
            </a:pPr>
            <a:endParaRPr lang="en-US" b="0" i="0" cap="none" dirty="0">
              <a:solidFill>
                <a:srgbClr val="262626"/>
              </a:solidFill>
              <a:effectLst/>
              <a:latin typeface="Poppins" panose="00000500000000000000" pitchFamily="2" charset="0"/>
              <a:cs typeface="Poppins" panose="00000500000000000000" pitchFamily="2" charset="0"/>
            </a:endParaRPr>
          </a:p>
        </p:txBody>
      </p:sp>
      <p:sp>
        <p:nvSpPr>
          <p:cNvPr id="6" name="Title 1">
            <a:extLst>
              <a:ext uri="{FF2B5EF4-FFF2-40B4-BE49-F238E27FC236}">
                <a16:creationId xmlns:a16="http://schemas.microsoft.com/office/drawing/2014/main" id="{59CEF6D1-98C3-C946-999A-6060793E1502}"/>
              </a:ext>
            </a:extLst>
          </p:cNvPr>
          <p:cNvSpPr txBox="1">
            <a:spLocks/>
          </p:cNvSpPr>
          <p:nvPr/>
        </p:nvSpPr>
        <p:spPr>
          <a:xfrm>
            <a:off x="0" y="266476"/>
            <a:ext cx="11692647" cy="631258"/>
          </a:xfrm>
          <a:prstGeom prst="rect">
            <a:avLst/>
          </a:prstGeom>
        </p:spPr>
        <p:txBody>
          <a:bodyPr>
            <a:noAutofit/>
          </a:bodyPr>
          <a:lstStyle>
            <a:lvl1pPr algn="l" defTabSz="914400" rtl="0" eaLnBrk="1" latinLnBrk="0" hangingPunct="1">
              <a:lnSpc>
                <a:spcPct val="90000"/>
              </a:lnSpc>
              <a:spcBef>
                <a:spcPct val="0"/>
              </a:spcBef>
              <a:buNone/>
              <a:defRPr sz="4400" kern="1200" cap="all" baseline="0">
                <a:solidFill>
                  <a:schemeClr val="accent1">
                    <a:lumMod val="60000"/>
                    <a:lumOff val="40000"/>
                  </a:schemeClr>
                </a:solidFill>
                <a:effectLst/>
                <a:latin typeface="+mj-lt"/>
                <a:ea typeface="+mj-ea"/>
                <a:cs typeface="+mj-cs"/>
              </a:defRPr>
            </a:lvl1pPr>
          </a:lstStyle>
          <a:p>
            <a:pPr algn="ctr"/>
            <a:r>
              <a:rPr lang="en-US" sz="3600" b="1" cap="none" dirty="0">
                <a:latin typeface="Poppins" panose="00000500000000000000" pitchFamily="2" charset="0"/>
                <a:cs typeface="Poppins" panose="00000500000000000000" pitchFamily="2" charset="0"/>
              </a:rPr>
              <a:t>Types of Slowly Changing Dimension</a:t>
            </a:r>
          </a:p>
        </p:txBody>
      </p:sp>
      <p:sp>
        <p:nvSpPr>
          <p:cNvPr id="2" name="Footer Placeholder 3">
            <a:extLst>
              <a:ext uri="{FF2B5EF4-FFF2-40B4-BE49-F238E27FC236}">
                <a16:creationId xmlns:a16="http://schemas.microsoft.com/office/drawing/2014/main" id="{51678FC7-7413-7FF2-97D0-94B9C82C1A7C}"/>
              </a:ext>
            </a:extLst>
          </p:cNvPr>
          <p:cNvSpPr>
            <a:spLocks noGrp="1"/>
          </p:cNvSpPr>
          <p:nvPr>
            <p:ph type="ftr" sz="quarter" idx="11"/>
          </p:nvPr>
        </p:nvSpPr>
        <p:spPr>
          <a:xfrm>
            <a:off x="189691" y="5774753"/>
            <a:ext cx="8847305" cy="498470"/>
          </a:xfrm>
        </p:spPr>
        <p:txBody>
          <a:bodyPr/>
          <a:lstStyle/>
          <a:p>
            <a:r>
              <a:rPr lang="en-US" sz="1600" b="1" dirty="0">
                <a:solidFill>
                  <a:schemeClr val="bg1"/>
                </a:solidFill>
                <a:latin typeface="Poppins" panose="00000500000000000000" pitchFamily="2" charset="0"/>
                <a:cs typeface="Poppins" panose="00000500000000000000" pitchFamily="2" charset="0"/>
              </a:rPr>
              <a:t>lecture 6: Managing Data Warehouse through Slowing Changing Dimension</a:t>
            </a:r>
          </a:p>
        </p:txBody>
      </p:sp>
      <p:graphicFrame>
        <p:nvGraphicFramePr>
          <p:cNvPr id="3" name="Table 2">
            <a:extLst>
              <a:ext uri="{FF2B5EF4-FFF2-40B4-BE49-F238E27FC236}">
                <a16:creationId xmlns:a16="http://schemas.microsoft.com/office/drawing/2014/main" id="{343FA6E6-0AFA-035C-1A1F-410B1BC3C210}"/>
              </a:ext>
            </a:extLst>
          </p:cNvPr>
          <p:cNvGraphicFramePr>
            <a:graphicFrameLocks noGrp="1"/>
          </p:cNvGraphicFramePr>
          <p:nvPr>
            <p:extLst>
              <p:ext uri="{D42A27DB-BD31-4B8C-83A1-F6EECF244321}">
                <p14:modId xmlns:p14="http://schemas.microsoft.com/office/powerpoint/2010/main" val="2048567858"/>
              </p:ext>
            </p:extLst>
          </p:nvPr>
        </p:nvGraphicFramePr>
        <p:xfrm>
          <a:off x="593388" y="3143002"/>
          <a:ext cx="10009760" cy="1981200"/>
        </p:xfrm>
        <a:graphic>
          <a:graphicData uri="http://schemas.openxmlformats.org/drawingml/2006/table">
            <a:tbl>
              <a:tblPr firstRow="1" bandRow="1">
                <a:tableStyleId>{5C22544A-7EE6-4342-B048-85BDC9FD1C3A}</a:tableStyleId>
              </a:tblPr>
              <a:tblGrid>
                <a:gridCol w="2001952">
                  <a:extLst>
                    <a:ext uri="{9D8B030D-6E8A-4147-A177-3AD203B41FA5}">
                      <a16:colId xmlns:a16="http://schemas.microsoft.com/office/drawing/2014/main" val="1824509712"/>
                    </a:ext>
                  </a:extLst>
                </a:gridCol>
                <a:gridCol w="2001952">
                  <a:extLst>
                    <a:ext uri="{9D8B030D-6E8A-4147-A177-3AD203B41FA5}">
                      <a16:colId xmlns:a16="http://schemas.microsoft.com/office/drawing/2014/main" val="789748437"/>
                    </a:ext>
                  </a:extLst>
                </a:gridCol>
                <a:gridCol w="1871601">
                  <a:extLst>
                    <a:ext uri="{9D8B030D-6E8A-4147-A177-3AD203B41FA5}">
                      <a16:colId xmlns:a16="http://schemas.microsoft.com/office/drawing/2014/main" val="4114947653"/>
                    </a:ext>
                  </a:extLst>
                </a:gridCol>
                <a:gridCol w="2132303">
                  <a:extLst>
                    <a:ext uri="{9D8B030D-6E8A-4147-A177-3AD203B41FA5}">
                      <a16:colId xmlns:a16="http://schemas.microsoft.com/office/drawing/2014/main" val="2142895056"/>
                    </a:ext>
                  </a:extLst>
                </a:gridCol>
                <a:gridCol w="2001952">
                  <a:extLst>
                    <a:ext uri="{9D8B030D-6E8A-4147-A177-3AD203B41FA5}">
                      <a16:colId xmlns:a16="http://schemas.microsoft.com/office/drawing/2014/main" val="479663694"/>
                    </a:ext>
                  </a:extLst>
                </a:gridCol>
              </a:tblGrid>
              <a:tr h="370840">
                <a:tc>
                  <a:txBody>
                    <a:bodyPr/>
                    <a:lstStyle/>
                    <a:p>
                      <a:r>
                        <a:rPr lang="en-US" sz="2000" dirty="0" err="1">
                          <a:effectLst/>
                          <a:latin typeface="Poppins" panose="00000500000000000000" pitchFamily="2" charset="0"/>
                          <a:cs typeface="Poppins" panose="00000500000000000000" pitchFamily="2" charset="0"/>
                        </a:rPr>
                        <a:t>Person_ID</a:t>
                      </a:r>
                      <a:endParaRPr lang="en-US" sz="2000" dirty="0">
                        <a:effectLst/>
                        <a:latin typeface="Poppins" panose="00000500000000000000" pitchFamily="2" charset="0"/>
                        <a:cs typeface="Poppins" panose="00000500000000000000" pitchFamily="2" charset="0"/>
                      </a:endParaRPr>
                    </a:p>
                  </a:txBody>
                  <a:tcPr marL="99060" marR="99060" anchor="ctr"/>
                </a:tc>
                <a:tc>
                  <a:txBody>
                    <a:bodyPr/>
                    <a:lstStyle/>
                    <a:p>
                      <a:r>
                        <a:rPr lang="en-US" sz="2000">
                          <a:effectLst/>
                          <a:latin typeface="Poppins" panose="00000500000000000000" pitchFamily="2" charset="0"/>
                          <a:cs typeface="Poppins" panose="00000500000000000000" pitchFamily="2" charset="0"/>
                        </a:rPr>
                        <a:t>First_Name</a:t>
                      </a:r>
                    </a:p>
                  </a:txBody>
                  <a:tcPr marL="99060" marR="99060" anchor="ctr"/>
                </a:tc>
                <a:tc>
                  <a:txBody>
                    <a:bodyPr/>
                    <a:lstStyle/>
                    <a:p>
                      <a:r>
                        <a:rPr lang="en-US" sz="2000">
                          <a:effectLst/>
                          <a:latin typeface="Poppins" panose="00000500000000000000" pitchFamily="2" charset="0"/>
                          <a:cs typeface="Poppins" panose="00000500000000000000" pitchFamily="2" charset="0"/>
                        </a:rPr>
                        <a:t>Last_Name</a:t>
                      </a:r>
                    </a:p>
                  </a:txBody>
                  <a:tcPr marL="99060" marR="99060" anchor="ctr"/>
                </a:tc>
                <a:tc>
                  <a:txBody>
                    <a:bodyPr/>
                    <a:lstStyle/>
                    <a:p>
                      <a:r>
                        <a:rPr lang="en-US" sz="2000">
                          <a:effectLst/>
                          <a:latin typeface="Poppins" panose="00000500000000000000" pitchFamily="2" charset="0"/>
                          <a:cs typeface="Poppins" panose="00000500000000000000" pitchFamily="2" charset="0"/>
                        </a:rPr>
                        <a:t>Date_of_Birth</a:t>
                      </a:r>
                    </a:p>
                  </a:txBody>
                  <a:tcPr marL="99060" marR="99060" anchor="ctr"/>
                </a:tc>
                <a:tc>
                  <a:txBody>
                    <a:bodyPr/>
                    <a:lstStyle/>
                    <a:p>
                      <a:r>
                        <a:rPr lang="en-US" sz="2000">
                          <a:effectLst/>
                          <a:latin typeface="Poppins" panose="00000500000000000000" pitchFamily="2" charset="0"/>
                          <a:cs typeface="Poppins" panose="00000500000000000000" pitchFamily="2" charset="0"/>
                        </a:rPr>
                        <a:t>Gender</a:t>
                      </a:r>
                    </a:p>
                  </a:txBody>
                  <a:tcPr marL="99060" marR="99060" anchor="ctr"/>
                </a:tc>
                <a:extLst>
                  <a:ext uri="{0D108BD9-81ED-4DB2-BD59-A6C34878D82A}">
                    <a16:rowId xmlns:a16="http://schemas.microsoft.com/office/drawing/2014/main" val="1431255901"/>
                  </a:ext>
                </a:extLst>
              </a:tr>
              <a:tr h="370840">
                <a:tc>
                  <a:txBody>
                    <a:bodyPr/>
                    <a:lstStyle/>
                    <a:p>
                      <a:r>
                        <a:rPr lang="en-US" sz="2000">
                          <a:effectLst/>
                          <a:latin typeface="Poppins" panose="00000500000000000000" pitchFamily="2" charset="0"/>
                          <a:cs typeface="Poppins" panose="00000500000000000000" pitchFamily="2" charset="0"/>
                        </a:rPr>
                        <a:t>1</a:t>
                      </a:r>
                    </a:p>
                  </a:txBody>
                  <a:tcPr marL="99060" marR="99060" anchor="ctr"/>
                </a:tc>
                <a:tc>
                  <a:txBody>
                    <a:bodyPr/>
                    <a:lstStyle/>
                    <a:p>
                      <a:r>
                        <a:rPr lang="en-US" sz="2000">
                          <a:effectLst/>
                          <a:latin typeface="Poppins" panose="00000500000000000000" pitchFamily="2" charset="0"/>
                          <a:cs typeface="Poppins" panose="00000500000000000000" pitchFamily="2" charset="0"/>
                        </a:rPr>
                        <a:t>John</a:t>
                      </a:r>
                    </a:p>
                  </a:txBody>
                  <a:tcPr marL="99060" marR="99060" anchor="ctr"/>
                </a:tc>
                <a:tc>
                  <a:txBody>
                    <a:bodyPr/>
                    <a:lstStyle/>
                    <a:p>
                      <a:r>
                        <a:rPr lang="en-US" sz="2000">
                          <a:effectLst/>
                          <a:latin typeface="Poppins" panose="00000500000000000000" pitchFamily="2" charset="0"/>
                          <a:cs typeface="Poppins" panose="00000500000000000000" pitchFamily="2" charset="0"/>
                        </a:rPr>
                        <a:t>Doe</a:t>
                      </a:r>
                    </a:p>
                  </a:txBody>
                  <a:tcPr marL="99060" marR="99060" anchor="ctr"/>
                </a:tc>
                <a:tc>
                  <a:txBody>
                    <a:bodyPr/>
                    <a:lstStyle/>
                    <a:p>
                      <a:r>
                        <a:rPr lang="en-US" sz="2000">
                          <a:effectLst/>
                          <a:latin typeface="Poppins" panose="00000500000000000000" pitchFamily="2" charset="0"/>
                          <a:cs typeface="Poppins" panose="00000500000000000000" pitchFamily="2" charset="0"/>
                        </a:rPr>
                        <a:t>1990-05-15</a:t>
                      </a:r>
                    </a:p>
                  </a:txBody>
                  <a:tcPr marL="99060" marR="99060" anchor="ctr"/>
                </a:tc>
                <a:tc>
                  <a:txBody>
                    <a:bodyPr/>
                    <a:lstStyle/>
                    <a:p>
                      <a:r>
                        <a:rPr lang="en-US" sz="2000">
                          <a:effectLst/>
                          <a:latin typeface="Poppins" panose="00000500000000000000" pitchFamily="2" charset="0"/>
                          <a:cs typeface="Poppins" panose="00000500000000000000" pitchFamily="2" charset="0"/>
                        </a:rPr>
                        <a:t>Male</a:t>
                      </a:r>
                    </a:p>
                  </a:txBody>
                  <a:tcPr marL="99060" marR="99060" anchor="ctr"/>
                </a:tc>
                <a:extLst>
                  <a:ext uri="{0D108BD9-81ED-4DB2-BD59-A6C34878D82A}">
                    <a16:rowId xmlns:a16="http://schemas.microsoft.com/office/drawing/2014/main" val="3849769895"/>
                  </a:ext>
                </a:extLst>
              </a:tr>
              <a:tr h="370840">
                <a:tc>
                  <a:txBody>
                    <a:bodyPr/>
                    <a:lstStyle/>
                    <a:p>
                      <a:r>
                        <a:rPr lang="en-US" sz="2000">
                          <a:effectLst/>
                          <a:latin typeface="Poppins" panose="00000500000000000000" pitchFamily="2" charset="0"/>
                          <a:cs typeface="Poppins" panose="00000500000000000000" pitchFamily="2" charset="0"/>
                        </a:rPr>
                        <a:t>2</a:t>
                      </a:r>
                    </a:p>
                  </a:txBody>
                  <a:tcPr marL="99060" marR="99060" anchor="ctr"/>
                </a:tc>
                <a:tc>
                  <a:txBody>
                    <a:bodyPr/>
                    <a:lstStyle/>
                    <a:p>
                      <a:r>
                        <a:rPr lang="en-US" sz="2000">
                          <a:effectLst/>
                          <a:latin typeface="Poppins" panose="00000500000000000000" pitchFamily="2" charset="0"/>
                          <a:cs typeface="Poppins" panose="00000500000000000000" pitchFamily="2" charset="0"/>
                        </a:rPr>
                        <a:t>Jane</a:t>
                      </a:r>
                    </a:p>
                  </a:txBody>
                  <a:tcPr marL="99060" marR="99060" anchor="ctr"/>
                </a:tc>
                <a:tc>
                  <a:txBody>
                    <a:bodyPr/>
                    <a:lstStyle/>
                    <a:p>
                      <a:r>
                        <a:rPr lang="en-US" sz="2000">
                          <a:effectLst/>
                          <a:latin typeface="Poppins" panose="00000500000000000000" pitchFamily="2" charset="0"/>
                          <a:cs typeface="Poppins" panose="00000500000000000000" pitchFamily="2" charset="0"/>
                        </a:rPr>
                        <a:t>Smith</a:t>
                      </a:r>
                    </a:p>
                  </a:txBody>
                  <a:tcPr marL="99060" marR="99060" anchor="ctr"/>
                </a:tc>
                <a:tc>
                  <a:txBody>
                    <a:bodyPr/>
                    <a:lstStyle/>
                    <a:p>
                      <a:r>
                        <a:rPr lang="en-US" sz="2000">
                          <a:effectLst/>
                          <a:latin typeface="Poppins" panose="00000500000000000000" pitchFamily="2" charset="0"/>
                          <a:cs typeface="Poppins" panose="00000500000000000000" pitchFamily="2" charset="0"/>
                        </a:rPr>
                        <a:t>1985-11-22</a:t>
                      </a:r>
                    </a:p>
                  </a:txBody>
                  <a:tcPr marL="99060" marR="99060" anchor="ctr"/>
                </a:tc>
                <a:tc>
                  <a:txBody>
                    <a:bodyPr/>
                    <a:lstStyle/>
                    <a:p>
                      <a:r>
                        <a:rPr lang="en-US" sz="2000">
                          <a:effectLst/>
                          <a:latin typeface="Poppins" panose="00000500000000000000" pitchFamily="2" charset="0"/>
                          <a:cs typeface="Poppins" panose="00000500000000000000" pitchFamily="2" charset="0"/>
                        </a:rPr>
                        <a:t>Female</a:t>
                      </a:r>
                    </a:p>
                  </a:txBody>
                  <a:tcPr marL="99060" marR="99060" anchor="ctr"/>
                </a:tc>
                <a:extLst>
                  <a:ext uri="{0D108BD9-81ED-4DB2-BD59-A6C34878D82A}">
                    <a16:rowId xmlns:a16="http://schemas.microsoft.com/office/drawing/2014/main" val="1488292996"/>
                  </a:ext>
                </a:extLst>
              </a:tr>
              <a:tr h="370840">
                <a:tc>
                  <a:txBody>
                    <a:bodyPr/>
                    <a:lstStyle/>
                    <a:p>
                      <a:r>
                        <a:rPr lang="en-US" sz="2000">
                          <a:effectLst/>
                          <a:latin typeface="Poppins" panose="00000500000000000000" pitchFamily="2" charset="0"/>
                          <a:cs typeface="Poppins" panose="00000500000000000000" pitchFamily="2" charset="0"/>
                        </a:rPr>
                        <a:t>3</a:t>
                      </a:r>
                    </a:p>
                  </a:txBody>
                  <a:tcPr marL="99060" marR="99060" anchor="ctr"/>
                </a:tc>
                <a:tc>
                  <a:txBody>
                    <a:bodyPr/>
                    <a:lstStyle/>
                    <a:p>
                      <a:r>
                        <a:rPr lang="en-US" sz="2000">
                          <a:effectLst/>
                          <a:latin typeface="Poppins" panose="00000500000000000000" pitchFamily="2" charset="0"/>
                          <a:cs typeface="Poppins" panose="00000500000000000000" pitchFamily="2" charset="0"/>
                        </a:rPr>
                        <a:t>Alice</a:t>
                      </a:r>
                    </a:p>
                  </a:txBody>
                  <a:tcPr marL="99060" marR="99060" anchor="ctr"/>
                </a:tc>
                <a:tc>
                  <a:txBody>
                    <a:bodyPr/>
                    <a:lstStyle/>
                    <a:p>
                      <a:r>
                        <a:rPr lang="en-US" sz="2000">
                          <a:effectLst/>
                          <a:latin typeface="Poppins" panose="00000500000000000000" pitchFamily="2" charset="0"/>
                          <a:cs typeface="Poppins" panose="00000500000000000000" pitchFamily="2" charset="0"/>
                        </a:rPr>
                        <a:t>Johnson</a:t>
                      </a:r>
                    </a:p>
                  </a:txBody>
                  <a:tcPr marL="99060" marR="99060" anchor="ctr"/>
                </a:tc>
                <a:tc>
                  <a:txBody>
                    <a:bodyPr/>
                    <a:lstStyle/>
                    <a:p>
                      <a:r>
                        <a:rPr lang="en-US" sz="2000">
                          <a:effectLst/>
                          <a:latin typeface="Poppins" panose="00000500000000000000" pitchFamily="2" charset="0"/>
                          <a:cs typeface="Poppins" panose="00000500000000000000" pitchFamily="2" charset="0"/>
                        </a:rPr>
                        <a:t>1992-03-30</a:t>
                      </a:r>
                    </a:p>
                  </a:txBody>
                  <a:tcPr marL="99060" marR="99060" anchor="ctr"/>
                </a:tc>
                <a:tc>
                  <a:txBody>
                    <a:bodyPr/>
                    <a:lstStyle/>
                    <a:p>
                      <a:r>
                        <a:rPr lang="en-US" sz="2000">
                          <a:effectLst/>
                          <a:latin typeface="Poppins" panose="00000500000000000000" pitchFamily="2" charset="0"/>
                          <a:cs typeface="Poppins" panose="00000500000000000000" pitchFamily="2" charset="0"/>
                        </a:rPr>
                        <a:t>Female</a:t>
                      </a:r>
                    </a:p>
                  </a:txBody>
                  <a:tcPr marL="99060" marR="99060" anchor="ctr"/>
                </a:tc>
                <a:extLst>
                  <a:ext uri="{0D108BD9-81ED-4DB2-BD59-A6C34878D82A}">
                    <a16:rowId xmlns:a16="http://schemas.microsoft.com/office/drawing/2014/main" val="652724529"/>
                  </a:ext>
                </a:extLst>
              </a:tr>
              <a:tr h="370840">
                <a:tc>
                  <a:txBody>
                    <a:bodyPr/>
                    <a:lstStyle/>
                    <a:p>
                      <a:r>
                        <a:rPr lang="en-US" sz="2000">
                          <a:effectLst/>
                          <a:latin typeface="Poppins" panose="00000500000000000000" pitchFamily="2" charset="0"/>
                          <a:cs typeface="Poppins" panose="00000500000000000000" pitchFamily="2" charset="0"/>
                        </a:rPr>
                        <a:t>4</a:t>
                      </a:r>
                    </a:p>
                  </a:txBody>
                  <a:tcPr marL="99060" marR="99060" anchor="ctr"/>
                </a:tc>
                <a:tc>
                  <a:txBody>
                    <a:bodyPr/>
                    <a:lstStyle/>
                    <a:p>
                      <a:r>
                        <a:rPr lang="en-US" sz="2000">
                          <a:effectLst/>
                          <a:latin typeface="Poppins" panose="00000500000000000000" pitchFamily="2" charset="0"/>
                          <a:cs typeface="Poppins" panose="00000500000000000000" pitchFamily="2" charset="0"/>
                        </a:rPr>
                        <a:t>Bob</a:t>
                      </a:r>
                    </a:p>
                  </a:txBody>
                  <a:tcPr marL="99060" marR="99060" anchor="ctr"/>
                </a:tc>
                <a:tc>
                  <a:txBody>
                    <a:bodyPr/>
                    <a:lstStyle/>
                    <a:p>
                      <a:r>
                        <a:rPr lang="en-US" sz="2000">
                          <a:effectLst/>
                          <a:latin typeface="Poppins" panose="00000500000000000000" pitchFamily="2" charset="0"/>
                          <a:cs typeface="Poppins" panose="00000500000000000000" pitchFamily="2" charset="0"/>
                        </a:rPr>
                        <a:t>Brown</a:t>
                      </a:r>
                    </a:p>
                  </a:txBody>
                  <a:tcPr marL="99060" marR="99060" anchor="ctr"/>
                </a:tc>
                <a:tc>
                  <a:txBody>
                    <a:bodyPr/>
                    <a:lstStyle/>
                    <a:p>
                      <a:r>
                        <a:rPr lang="en-US" sz="2000">
                          <a:effectLst/>
                          <a:latin typeface="Poppins" panose="00000500000000000000" pitchFamily="2" charset="0"/>
                          <a:cs typeface="Poppins" panose="00000500000000000000" pitchFamily="2" charset="0"/>
                        </a:rPr>
                        <a:t>1988-07-19</a:t>
                      </a:r>
                    </a:p>
                  </a:txBody>
                  <a:tcPr marL="99060" marR="99060" anchor="ctr"/>
                </a:tc>
                <a:tc>
                  <a:txBody>
                    <a:bodyPr/>
                    <a:lstStyle/>
                    <a:p>
                      <a:r>
                        <a:rPr lang="en-US" sz="2000" dirty="0">
                          <a:effectLst/>
                          <a:latin typeface="Poppins" panose="00000500000000000000" pitchFamily="2" charset="0"/>
                          <a:cs typeface="Poppins" panose="00000500000000000000" pitchFamily="2" charset="0"/>
                        </a:rPr>
                        <a:t>Male</a:t>
                      </a:r>
                    </a:p>
                  </a:txBody>
                  <a:tcPr marL="99060" marR="99060" anchor="ctr"/>
                </a:tc>
                <a:extLst>
                  <a:ext uri="{0D108BD9-81ED-4DB2-BD59-A6C34878D82A}">
                    <a16:rowId xmlns:a16="http://schemas.microsoft.com/office/drawing/2014/main" val="3356650609"/>
                  </a:ext>
                </a:extLst>
              </a:tr>
            </a:tbl>
          </a:graphicData>
        </a:graphic>
      </p:graphicFrame>
      <p:graphicFrame>
        <p:nvGraphicFramePr>
          <p:cNvPr id="4" name="Table 3">
            <a:extLst>
              <a:ext uri="{FF2B5EF4-FFF2-40B4-BE49-F238E27FC236}">
                <a16:creationId xmlns:a16="http://schemas.microsoft.com/office/drawing/2014/main" id="{65E7E98A-E0ED-CC54-94FA-50C68A26E2EF}"/>
              </a:ext>
            </a:extLst>
          </p:cNvPr>
          <p:cNvGraphicFramePr>
            <a:graphicFrameLocks noGrp="1"/>
          </p:cNvGraphicFramePr>
          <p:nvPr>
            <p:extLst>
              <p:ext uri="{D42A27DB-BD31-4B8C-83A1-F6EECF244321}">
                <p14:modId xmlns:p14="http://schemas.microsoft.com/office/powerpoint/2010/main" val="3200913786"/>
              </p:ext>
            </p:extLst>
          </p:nvPr>
        </p:nvGraphicFramePr>
        <p:xfrm>
          <a:off x="6507804" y="3501304"/>
          <a:ext cx="2101175" cy="1622898"/>
        </p:xfrm>
        <a:graphic>
          <a:graphicData uri="http://schemas.openxmlformats.org/drawingml/2006/table">
            <a:tbl>
              <a:tblPr/>
              <a:tblGrid>
                <a:gridCol w="2101175">
                  <a:extLst>
                    <a:ext uri="{9D8B030D-6E8A-4147-A177-3AD203B41FA5}">
                      <a16:colId xmlns:a16="http://schemas.microsoft.com/office/drawing/2014/main" val="315567711"/>
                    </a:ext>
                  </a:extLst>
                </a:gridCol>
              </a:tblGrid>
              <a:tr h="1622898">
                <a:tc>
                  <a:txBody>
                    <a:bodyPr/>
                    <a:lstStyle/>
                    <a:p>
                      <a:endParaRPr lang="en-US" dirty="0"/>
                    </a:p>
                  </a:txBody>
                  <a:tcPr>
                    <a:lnL w="28575" cmpd="sng">
                      <a:solidFill>
                        <a:srgbClr val="FFFF00"/>
                      </a:solidFill>
                      <a:prstDash val="solid"/>
                    </a:lnL>
                    <a:lnR w="28575" cmpd="sng">
                      <a:solidFill>
                        <a:srgbClr val="FFFF00"/>
                      </a:solidFill>
                      <a:prstDash val="solid"/>
                    </a:lnR>
                    <a:lnT w="28575" cmpd="sng">
                      <a:solidFill>
                        <a:srgbClr val="FFFF00"/>
                      </a:solidFill>
                      <a:prstDash val="solid"/>
                    </a:lnT>
                    <a:lnB w="28575" cmpd="sng">
                      <a:solidFill>
                        <a:srgbClr val="FFFF00"/>
                      </a:solidFill>
                      <a:prstDash val="solid"/>
                    </a:lnB>
                  </a:tcPr>
                </a:tc>
                <a:extLst>
                  <a:ext uri="{0D108BD9-81ED-4DB2-BD59-A6C34878D82A}">
                    <a16:rowId xmlns:a16="http://schemas.microsoft.com/office/drawing/2014/main" val="543775992"/>
                  </a:ext>
                </a:extLst>
              </a:tr>
            </a:tbl>
          </a:graphicData>
        </a:graphic>
      </p:graphicFrame>
    </p:spTree>
    <p:extLst>
      <p:ext uri="{BB962C8B-B14F-4D97-AF65-F5344CB8AC3E}">
        <p14:creationId xmlns:p14="http://schemas.microsoft.com/office/powerpoint/2010/main" val="63942549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8" name="Straight Connector 7">
            <a:extLst>
              <a:ext uri="{FF2B5EF4-FFF2-40B4-BE49-F238E27FC236}">
                <a16:creationId xmlns:a16="http://schemas.microsoft.com/office/drawing/2014/main" id="{BBEF9A3F-3A21-5535-21D1-260C4B99B7E8}"/>
              </a:ext>
            </a:extLst>
          </p:cNvPr>
          <p:cNvCxnSpPr>
            <a:cxnSpLocks/>
          </p:cNvCxnSpPr>
          <p:nvPr/>
        </p:nvCxnSpPr>
        <p:spPr>
          <a:xfrm>
            <a:off x="0" y="976358"/>
            <a:ext cx="11692647" cy="0"/>
          </a:xfrm>
          <a:prstGeom prst="line">
            <a:avLst/>
          </a:prstGeom>
          <a:ln w="85725">
            <a:prstDash val="solid"/>
          </a:ln>
        </p:spPr>
        <p:style>
          <a:lnRef idx="1">
            <a:schemeClr val="accent2"/>
          </a:lnRef>
          <a:fillRef idx="0">
            <a:schemeClr val="accent2"/>
          </a:fillRef>
          <a:effectRef idx="0">
            <a:schemeClr val="accent2"/>
          </a:effectRef>
          <a:fontRef idx="minor">
            <a:schemeClr val="tx1"/>
          </a:fontRef>
        </p:style>
      </p:cxnSp>
      <p:sp>
        <p:nvSpPr>
          <p:cNvPr id="39" name="Subtitle 2">
            <a:extLst>
              <a:ext uri="{FF2B5EF4-FFF2-40B4-BE49-F238E27FC236}">
                <a16:creationId xmlns:a16="http://schemas.microsoft.com/office/drawing/2014/main" id="{0C8E13E9-9BB1-D984-3AF6-005F16EEBEA1}"/>
              </a:ext>
            </a:extLst>
          </p:cNvPr>
          <p:cNvSpPr txBox="1">
            <a:spLocks/>
          </p:cNvSpPr>
          <p:nvPr/>
        </p:nvSpPr>
        <p:spPr>
          <a:xfrm>
            <a:off x="84309" y="1009289"/>
            <a:ext cx="11585642" cy="4578711"/>
          </a:xfrm>
          <a:prstGeom prst="rect">
            <a:avLst/>
          </a:prstGeom>
        </p:spPr>
        <p:txBody>
          <a:bodyPr/>
          <a:lstStyle>
            <a:lvl1pPr marL="228600" indent="-228600" algn="l" defTabSz="914400" rtl="0" eaLnBrk="1" latinLnBrk="0" hangingPunct="1">
              <a:lnSpc>
                <a:spcPct val="120000"/>
              </a:lnSpc>
              <a:spcBef>
                <a:spcPts val="1000"/>
              </a:spcBef>
              <a:buClr>
                <a:schemeClr val="accent1">
                  <a:lumMod val="60000"/>
                  <a:lumOff val="40000"/>
                </a:schemeClr>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9pPr>
          </a:lstStyle>
          <a:p>
            <a:pPr algn="l">
              <a:lnSpc>
                <a:spcPct val="150000"/>
              </a:lnSpc>
            </a:pPr>
            <a:r>
              <a:rPr lang="en-US" b="1" i="0" cap="none" dirty="0">
                <a:solidFill>
                  <a:srgbClr val="262626"/>
                </a:solidFill>
                <a:effectLst/>
                <a:latin typeface="Poppins" panose="00000500000000000000" pitchFamily="2" charset="0"/>
                <a:cs typeface="Poppins" panose="00000500000000000000" pitchFamily="2" charset="0"/>
              </a:rPr>
              <a:t>Advantages</a:t>
            </a:r>
            <a:endParaRPr lang="en-US" b="0" i="0" cap="none" dirty="0">
              <a:solidFill>
                <a:srgbClr val="262626"/>
              </a:solidFill>
              <a:effectLst/>
              <a:latin typeface="Poppins" panose="00000500000000000000" pitchFamily="2" charset="0"/>
              <a:cs typeface="Poppins" panose="00000500000000000000" pitchFamily="2" charset="0"/>
            </a:endParaRPr>
          </a:p>
          <a:p>
            <a:pPr lvl="1">
              <a:lnSpc>
                <a:spcPct val="150000"/>
              </a:lnSpc>
              <a:buFont typeface="Wingdings" panose="05000000000000000000" pitchFamily="2" charset="2"/>
              <a:buChar char="§"/>
            </a:pPr>
            <a:r>
              <a:rPr lang="en-US" sz="2000" b="0" i="0" cap="none" dirty="0">
                <a:solidFill>
                  <a:srgbClr val="262626"/>
                </a:solidFill>
                <a:effectLst/>
                <a:latin typeface="Poppins" panose="00000500000000000000" pitchFamily="2" charset="0"/>
                <a:cs typeface="Poppins" panose="00000500000000000000" pitchFamily="2" charset="0"/>
              </a:rPr>
              <a:t>Easy to implement and maintain since no historical data is tracked.</a:t>
            </a:r>
          </a:p>
          <a:p>
            <a:pPr lvl="1">
              <a:lnSpc>
                <a:spcPct val="150000"/>
              </a:lnSpc>
              <a:buFont typeface="Wingdings" panose="05000000000000000000" pitchFamily="2" charset="2"/>
              <a:buChar char="§"/>
            </a:pPr>
            <a:r>
              <a:rPr lang="en-US" sz="2000" b="0" i="0" cap="none" dirty="0">
                <a:solidFill>
                  <a:srgbClr val="262626"/>
                </a:solidFill>
                <a:effectLst/>
                <a:latin typeface="Poppins" panose="00000500000000000000" pitchFamily="2" charset="0"/>
                <a:cs typeface="Poppins" panose="00000500000000000000" pitchFamily="2" charset="0"/>
              </a:rPr>
              <a:t>Faster queries as there’s no need to manage historical data.</a:t>
            </a:r>
          </a:p>
          <a:p>
            <a:pPr algn="l">
              <a:lnSpc>
                <a:spcPct val="150000"/>
              </a:lnSpc>
            </a:pPr>
            <a:r>
              <a:rPr lang="en-US" b="1" i="0" cap="none" dirty="0">
                <a:solidFill>
                  <a:srgbClr val="262626"/>
                </a:solidFill>
                <a:effectLst/>
                <a:latin typeface="Poppins" panose="00000500000000000000" pitchFamily="2" charset="0"/>
                <a:cs typeface="Poppins" panose="00000500000000000000" pitchFamily="2" charset="0"/>
              </a:rPr>
              <a:t>Disadvantages</a:t>
            </a:r>
            <a:endParaRPr lang="en-US" b="0" i="0" cap="none" dirty="0">
              <a:solidFill>
                <a:srgbClr val="262626"/>
              </a:solidFill>
              <a:effectLst/>
              <a:latin typeface="Poppins" panose="00000500000000000000" pitchFamily="2" charset="0"/>
              <a:cs typeface="Poppins" panose="00000500000000000000" pitchFamily="2" charset="0"/>
            </a:endParaRPr>
          </a:p>
          <a:p>
            <a:pPr lvl="1">
              <a:lnSpc>
                <a:spcPct val="150000"/>
              </a:lnSpc>
              <a:buFont typeface="Wingdings" panose="05000000000000000000" pitchFamily="2" charset="2"/>
              <a:buChar char="§"/>
            </a:pPr>
            <a:r>
              <a:rPr lang="en-US" sz="2000" b="0" i="0" cap="none" dirty="0">
                <a:solidFill>
                  <a:srgbClr val="262626"/>
                </a:solidFill>
                <a:effectLst/>
                <a:latin typeface="Poppins" panose="00000500000000000000" pitchFamily="2" charset="0"/>
                <a:cs typeface="Poppins" panose="00000500000000000000" pitchFamily="2" charset="0"/>
              </a:rPr>
              <a:t>Important changes are lost, which may hinder analysis and reporting.</a:t>
            </a:r>
          </a:p>
          <a:p>
            <a:pPr lvl="1">
              <a:lnSpc>
                <a:spcPct val="150000"/>
              </a:lnSpc>
              <a:buFont typeface="Wingdings" panose="05000000000000000000" pitchFamily="2" charset="2"/>
              <a:buChar char="§"/>
            </a:pPr>
            <a:r>
              <a:rPr lang="en-US" sz="2000" b="0" i="0" cap="none" dirty="0">
                <a:solidFill>
                  <a:srgbClr val="262626"/>
                </a:solidFill>
                <a:effectLst/>
                <a:latin typeface="Poppins" panose="00000500000000000000" pitchFamily="2" charset="0"/>
                <a:cs typeface="Poppins" panose="00000500000000000000" pitchFamily="2" charset="0"/>
              </a:rPr>
              <a:t>Not suitable for scenarios where historical tracking is necessary.</a:t>
            </a:r>
          </a:p>
        </p:txBody>
      </p:sp>
      <p:sp>
        <p:nvSpPr>
          <p:cNvPr id="6" name="Title 1">
            <a:extLst>
              <a:ext uri="{FF2B5EF4-FFF2-40B4-BE49-F238E27FC236}">
                <a16:creationId xmlns:a16="http://schemas.microsoft.com/office/drawing/2014/main" id="{59CEF6D1-98C3-C946-999A-6060793E1502}"/>
              </a:ext>
            </a:extLst>
          </p:cNvPr>
          <p:cNvSpPr txBox="1">
            <a:spLocks/>
          </p:cNvSpPr>
          <p:nvPr/>
        </p:nvSpPr>
        <p:spPr>
          <a:xfrm>
            <a:off x="0" y="266476"/>
            <a:ext cx="11692647" cy="631258"/>
          </a:xfrm>
          <a:prstGeom prst="rect">
            <a:avLst/>
          </a:prstGeom>
        </p:spPr>
        <p:txBody>
          <a:bodyPr>
            <a:noAutofit/>
          </a:bodyPr>
          <a:lstStyle>
            <a:lvl1pPr algn="l" defTabSz="914400" rtl="0" eaLnBrk="1" latinLnBrk="0" hangingPunct="1">
              <a:lnSpc>
                <a:spcPct val="90000"/>
              </a:lnSpc>
              <a:spcBef>
                <a:spcPct val="0"/>
              </a:spcBef>
              <a:buNone/>
              <a:defRPr sz="4400" kern="1200" cap="all" baseline="0">
                <a:solidFill>
                  <a:schemeClr val="accent1">
                    <a:lumMod val="60000"/>
                    <a:lumOff val="40000"/>
                  </a:schemeClr>
                </a:solidFill>
                <a:effectLst/>
                <a:latin typeface="+mj-lt"/>
                <a:ea typeface="+mj-ea"/>
                <a:cs typeface="+mj-cs"/>
              </a:defRPr>
            </a:lvl1pPr>
          </a:lstStyle>
          <a:p>
            <a:pPr algn="ctr"/>
            <a:r>
              <a:rPr lang="en-US" sz="3600" b="1" cap="none" dirty="0">
                <a:latin typeface="Poppins" panose="00000500000000000000" pitchFamily="2" charset="0"/>
                <a:cs typeface="Poppins" panose="00000500000000000000" pitchFamily="2" charset="0"/>
              </a:rPr>
              <a:t>Type 0: Retain Original </a:t>
            </a:r>
          </a:p>
        </p:txBody>
      </p:sp>
      <p:sp>
        <p:nvSpPr>
          <p:cNvPr id="2" name="Footer Placeholder 3">
            <a:extLst>
              <a:ext uri="{FF2B5EF4-FFF2-40B4-BE49-F238E27FC236}">
                <a16:creationId xmlns:a16="http://schemas.microsoft.com/office/drawing/2014/main" id="{78D1682C-BD62-530D-1312-59FA68EFFF84}"/>
              </a:ext>
            </a:extLst>
          </p:cNvPr>
          <p:cNvSpPr>
            <a:spLocks noGrp="1"/>
          </p:cNvSpPr>
          <p:nvPr>
            <p:ph type="ftr" sz="quarter" idx="11"/>
          </p:nvPr>
        </p:nvSpPr>
        <p:spPr>
          <a:xfrm>
            <a:off x="189691" y="5774753"/>
            <a:ext cx="8847305" cy="498470"/>
          </a:xfrm>
        </p:spPr>
        <p:txBody>
          <a:bodyPr/>
          <a:lstStyle/>
          <a:p>
            <a:r>
              <a:rPr lang="en-US" sz="1600" b="1" dirty="0">
                <a:solidFill>
                  <a:schemeClr val="bg1"/>
                </a:solidFill>
                <a:latin typeface="Poppins" panose="00000500000000000000" pitchFamily="2" charset="0"/>
                <a:cs typeface="Poppins" panose="00000500000000000000" pitchFamily="2" charset="0"/>
              </a:rPr>
              <a:t>lecture 6: Managing Data Warehouse through Slowing Changing Dimension</a:t>
            </a:r>
          </a:p>
        </p:txBody>
      </p:sp>
    </p:spTree>
    <p:extLst>
      <p:ext uri="{BB962C8B-B14F-4D97-AF65-F5344CB8AC3E}">
        <p14:creationId xmlns:p14="http://schemas.microsoft.com/office/powerpoint/2010/main" val="384766532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8" name="Straight Connector 7">
            <a:extLst>
              <a:ext uri="{FF2B5EF4-FFF2-40B4-BE49-F238E27FC236}">
                <a16:creationId xmlns:a16="http://schemas.microsoft.com/office/drawing/2014/main" id="{BBEF9A3F-3A21-5535-21D1-260C4B99B7E8}"/>
              </a:ext>
            </a:extLst>
          </p:cNvPr>
          <p:cNvCxnSpPr>
            <a:cxnSpLocks/>
          </p:cNvCxnSpPr>
          <p:nvPr/>
        </p:nvCxnSpPr>
        <p:spPr>
          <a:xfrm>
            <a:off x="0" y="976358"/>
            <a:ext cx="11692647" cy="0"/>
          </a:xfrm>
          <a:prstGeom prst="line">
            <a:avLst/>
          </a:prstGeom>
          <a:ln w="85725">
            <a:prstDash val="solid"/>
          </a:ln>
        </p:spPr>
        <p:style>
          <a:lnRef idx="1">
            <a:schemeClr val="accent2"/>
          </a:lnRef>
          <a:fillRef idx="0">
            <a:schemeClr val="accent2"/>
          </a:fillRef>
          <a:effectRef idx="0">
            <a:schemeClr val="accent2"/>
          </a:effectRef>
          <a:fontRef idx="minor">
            <a:schemeClr val="tx1"/>
          </a:fontRef>
        </p:style>
      </p:cxnSp>
      <p:sp>
        <p:nvSpPr>
          <p:cNvPr id="39" name="Subtitle 2">
            <a:extLst>
              <a:ext uri="{FF2B5EF4-FFF2-40B4-BE49-F238E27FC236}">
                <a16:creationId xmlns:a16="http://schemas.microsoft.com/office/drawing/2014/main" id="{0C8E13E9-9BB1-D984-3AF6-005F16EEBEA1}"/>
              </a:ext>
            </a:extLst>
          </p:cNvPr>
          <p:cNvSpPr txBox="1">
            <a:spLocks/>
          </p:cNvSpPr>
          <p:nvPr/>
        </p:nvSpPr>
        <p:spPr>
          <a:xfrm>
            <a:off x="84309" y="1009289"/>
            <a:ext cx="11585642" cy="4578711"/>
          </a:xfrm>
          <a:prstGeom prst="rect">
            <a:avLst/>
          </a:prstGeom>
        </p:spPr>
        <p:txBody>
          <a:bodyPr/>
          <a:lstStyle>
            <a:lvl1pPr marL="228600" indent="-228600" algn="l" defTabSz="914400" rtl="0" eaLnBrk="1" latinLnBrk="0" hangingPunct="1">
              <a:lnSpc>
                <a:spcPct val="120000"/>
              </a:lnSpc>
              <a:spcBef>
                <a:spcPts val="1000"/>
              </a:spcBef>
              <a:buClr>
                <a:schemeClr val="accent1">
                  <a:lumMod val="60000"/>
                  <a:lumOff val="40000"/>
                </a:schemeClr>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9pPr>
          </a:lstStyle>
          <a:p>
            <a:pPr marL="0" indent="0" algn="l">
              <a:lnSpc>
                <a:spcPct val="150000"/>
              </a:lnSpc>
              <a:buNone/>
            </a:pPr>
            <a:r>
              <a:rPr lang="en-US" b="1" i="0" cap="none" dirty="0">
                <a:solidFill>
                  <a:srgbClr val="262626"/>
                </a:solidFill>
                <a:effectLst/>
                <a:latin typeface="Poppins" panose="00000500000000000000" pitchFamily="2" charset="0"/>
                <a:cs typeface="Poppins" panose="00000500000000000000" pitchFamily="2" charset="0"/>
              </a:rPr>
              <a:t>b) Type 1: Overwrite</a:t>
            </a:r>
            <a:endParaRPr lang="en-US" cap="none" dirty="0">
              <a:solidFill>
                <a:srgbClr val="262626"/>
              </a:solidFill>
              <a:latin typeface="Poppins" panose="00000500000000000000" pitchFamily="2" charset="0"/>
              <a:cs typeface="Poppins" panose="00000500000000000000" pitchFamily="2" charset="0"/>
            </a:endParaRPr>
          </a:p>
          <a:p>
            <a:pPr marL="0" indent="0" algn="l">
              <a:lnSpc>
                <a:spcPct val="150000"/>
              </a:lnSpc>
              <a:buNone/>
            </a:pPr>
            <a:r>
              <a:rPr lang="en-US" b="0" i="0" cap="none" dirty="0">
                <a:solidFill>
                  <a:srgbClr val="262626"/>
                </a:solidFill>
                <a:effectLst/>
                <a:latin typeface="Poppins" panose="00000500000000000000" pitchFamily="2" charset="0"/>
                <a:cs typeface="Poppins" panose="00000500000000000000" pitchFamily="2" charset="0"/>
              </a:rPr>
              <a:t>The existing data is overwritten with new data. This approach does not keep any historical records.</a:t>
            </a:r>
          </a:p>
          <a:p>
            <a:pPr marL="0" indent="0" algn="l">
              <a:lnSpc>
                <a:spcPct val="150000"/>
              </a:lnSpc>
              <a:buNone/>
            </a:pPr>
            <a:r>
              <a:rPr lang="en-US" b="1" i="0" cap="none" dirty="0">
                <a:solidFill>
                  <a:srgbClr val="262626"/>
                </a:solidFill>
                <a:effectLst/>
                <a:latin typeface="Poppins" panose="00000500000000000000" pitchFamily="2" charset="0"/>
                <a:cs typeface="Poppins" panose="00000500000000000000" pitchFamily="2" charset="0"/>
              </a:rPr>
              <a:t>Example</a:t>
            </a:r>
            <a:r>
              <a:rPr lang="en-US" cap="none" dirty="0">
                <a:solidFill>
                  <a:srgbClr val="262626"/>
                </a:solidFill>
                <a:latin typeface="Poppins" panose="00000500000000000000" pitchFamily="2" charset="0"/>
                <a:cs typeface="Poppins" panose="00000500000000000000" pitchFamily="2" charset="0"/>
              </a:rPr>
              <a:t> </a:t>
            </a:r>
            <a:r>
              <a:rPr lang="en-US" b="0" i="0" cap="none" dirty="0">
                <a:solidFill>
                  <a:srgbClr val="262626"/>
                </a:solidFill>
                <a:effectLst/>
                <a:latin typeface="Poppins" panose="00000500000000000000" pitchFamily="2" charset="0"/>
                <a:cs typeface="Poppins" panose="00000500000000000000" pitchFamily="2" charset="0"/>
              </a:rPr>
              <a:t>a customer's address is updated in the dimension table. The old address is replaced with the new one.</a:t>
            </a:r>
          </a:p>
          <a:p>
            <a:pPr marL="0" indent="0" algn="l">
              <a:lnSpc>
                <a:spcPct val="150000"/>
              </a:lnSpc>
              <a:buNone/>
            </a:pPr>
            <a:r>
              <a:rPr lang="en-US" b="0" i="0" cap="none" dirty="0">
                <a:solidFill>
                  <a:srgbClr val="262626"/>
                </a:solidFill>
                <a:effectLst/>
                <a:latin typeface="Poppins" panose="00000500000000000000" pitchFamily="2" charset="0"/>
                <a:cs typeface="Poppins" panose="00000500000000000000" pitchFamily="2" charset="0"/>
              </a:rPr>
              <a:t>This type of SCD is useful for data that does not require historical tracking, like correcting a typo in a customer’s name or address.</a:t>
            </a:r>
          </a:p>
        </p:txBody>
      </p:sp>
      <p:sp>
        <p:nvSpPr>
          <p:cNvPr id="2" name="Footer Placeholder 3">
            <a:extLst>
              <a:ext uri="{FF2B5EF4-FFF2-40B4-BE49-F238E27FC236}">
                <a16:creationId xmlns:a16="http://schemas.microsoft.com/office/drawing/2014/main" id="{D39EC997-7E5C-369C-2FFB-0F73C68FA733}"/>
              </a:ext>
            </a:extLst>
          </p:cNvPr>
          <p:cNvSpPr>
            <a:spLocks noGrp="1"/>
          </p:cNvSpPr>
          <p:nvPr>
            <p:ph type="ftr" sz="quarter" idx="11"/>
          </p:nvPr>
        </p:nvSpPr>
        <p:spPr>
          <a:xfrm>
            <a:off x="189691" y="5774753"/>
            <a:ext cx="8847305" cy="498470"/>
          </a:xfrm>
        </p:spPr>
        <p:txBody>
          <a:bodyPr/>
          <a:lstStyle/>
          <a:p>
            <a:r>
              <a:rPr lang="en-US" sz="1600" b="1" dirty="0">
                <a:solidFill>
                  <a:schemeClr val="bg1"/>
                </a:solidFill>
                <a:latin typeface="Poppins" panose="00000500000000000000" pitchFamily="2" charset="0"/>
                <a:cs typeface="Poppins" panose="00000500000000000000" pitchFamily="2" charset="0"/>
              </a:rPr>
              <a:t>lecture 6: Managing Data Warehouse through Slowing Changing Dimension</a:t>
            </a:r>
          </a:p>
        </p:txBody>
      </p:sp>
      <p:sp>
        <p:nvSpPr>
          <p:cNvPr id="3" name="Title 1">
            <a:extLst>
              <a:ext uri="{FF2B5EF4-FFF2-40B4-BE49-F238E27FC236}">
                <a16:creationId xmlns:a16="http://schemas.microsoft.com/office/drawing/2014/main" id="{026995AE-A54E-2350-F7E5-1B6D66AAE1D1}"/>
              </a:ext>
            </a:extLst>
          </p:cNvPr>
          <p:cNvSpPr txBox="1">
            <a:spLocks/>
          </p:cNvSpPr>
          <p:nvPr/>
        </p:nvSpPr>
        <p:spPr>
          <a:xfrm>
            <a:off x="0" y="266476"/>
            <a:ext cx="11692647" cy="631258"/>
          </a:xfrm>
          <a:prstGeom prst="rect">
            <a:avLst/>
          </a:prstGeom>
        </p:spPr>
        <p:txBody>
          <a:bodyPr>
            <a:noAutofit/>
          </a:bodyPr>
          <a:lstStyle>
            <a:lvl1pPr algn="l" defTabSz="914400" rtl="0" eaLnBrk="1" latinLnBrk="0" hangingPunct="1">
              <a:lnSpc>
                <a:spcPct val="90000"/>
              </a:lnSpc>
              <a:spcBef>
                <a:spcPct val="0"/>
              </a:spcBef>
              <a:buNone/>
              <a:defRPr sz="4400" kern="1200" cap="all" baseline="0">
                <a:solidFill>
                  <a:schemeClr val="accent1">
                    <a:lumMod val="60000"/>
                    <a:lumOff val="40000"/>
                  </a:schemeClr>
                </a:solidFill>
                <a:effectLst/>
                <a:latin typeface="+mj-lt"/>
                <a:ea typeface="+mj-ea"/>
                <a:cs typeface="+mj-cs"/>
              </a:defRPr>
            </a:lvl1pPr>
          </a:lstStyle>
          <a:p>
            <a:pPr algn="ctr"/>
            <a:r>
              <a:rPr lang="en-US" sz="3600" b="1" cap="none" dirty="0">
                <a:latin typeface="Poppins" panose="00000500000000000000" pitchFamily="2" charset="0"/>
                <a:cs typeface="Poppins" panose="00000500000000000000" pitchFamily="2" charset="0"/>
              </a:rPr>
              <a:t>Types of Slowly Changing Dimension</a:t>
            </a:r>
          </a:p>
        </p:txBody>
      </p:sp>
    </p:spTree>
    <p:extLst>
      <p:ext uri="{BB962C8B-B14F-4D97-AF65-F5344CB8AC3E}">
        <p14:creationId xmlns:p14="http://schemas.microsoft.com/office/powerpoint/2010/main" val="337430034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8" name="Straight Connector 7">
            <a:extLst>
              <a:ext uri="{FF2B5EF4-FFF2-40B4-BE49-F238E27FC236}">
                <a16:creationId xmlns:a16="http://schemas.microsoft.com/office/drawing/2014/main" id="{BBEF9A3F-3A21-5535-21D1-260C4B99B7E8}"/>
              </a:ext>
            </a:extLst>
          </p:cNvPr>
          <p:cNvCxnSpPr>
            <a:cxnSpLocks/>
          </p:cNvCxnSpPr>
          <p:nvPr/>
        </p:nvCxnSpPr>
        <p:spPr>
          <a:xfrm>
            <a:off x="0" y="976358"/>
            <a:ext cx="11692647" cy="0"/>
          </a:xfrm>
          <a:prstGeom prst="line">
            <a:avLst/>
          </a:prstGeom>
          <a:ln w="85725">
            <a:prstDash val="solid"/>
          </a:ln>
        </p:spPr>
        <p:style>
          <a:lnRef idx="1">
            <a:schemeClr val="accent2"/>
          </a:lnRef>
          <a:fillRef idx="0">
            <a:schemeClr val="accent2"/>
          </a:fillRef>
          <a:effectRef idx="0">
            <a:schemeClr val="accent2"/>
          </a:effectRef>
          <a:fontRef idx="minor">
            <a:schemeClr val="tx1"/>
          </a:fontRef>
        </p:style>
      </p:cxnSp>
      <p:sp>
        <p:nvSpPr>
          <p:cNvPr id="39" name="Subtitle 2">
            <a:extLst>
              <a:ext uri="{FF2B5EF4-FFF2-40B4-BE49-F238E27FC236}">
                <a16:creationId xmlns:a16="http://schemas.microsoft.com/office/drawing/2014/main" id="{0C8E13E9-9BB1-D984-3AF6-005F16EEBEA1}"/>
              </a:ext>
            </a:extLst>
          </p:cNvPr>
          <p:cNvSpPr txBox="1">
            <a:spLocks/>
          </p:cNvSpPr>
          <p:nvPr/>
        </p:nvSpPr>
        <p:spPr>
          <a:xfrm>
            <a:off x="1348906" y="1155207"/>
            <a:ext cx="3106363" cy="498467"/>
          </a:xfrm>
          <a:prstGeom prst="rect">
            <a:avLst/>
          </a:prstGeom>
        </p:spPr>
        <p:txBody>
          <a:bodyPr/>
          <a:lstStyle>
            <a:lvl1pPr marL="228600" indent="-228600" algn="l" defTabSz="914400" rtl="0" eaLnBrk="1" latinLnBrk="0" hangingPunct="1">
              <a:lnSpc>
                <a:spcPct val="120000"/>
              </a:lnSpc>
              <a:spcBef>
                <a:spcPts val="1000"/>
              </a:spcBef>
              <a:buClr>
                <a:schemeClr val="accent1">
                  <a:lumMod val="60000"/>
                  <a:lumOff val="40000"/>
                </a:schemeClr>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9pPr>
          </a:lstStyle>
          <a:p>
            <a:pPr marL="0" indent="0" algn="l">
              <a:lnSpc>
                <a:spcPct val="150000"/>
              </a:lnSpc>
              <a:buNone/>
            </a:pPr>
            <a:r>
              <a:rPr lang="en-US" b="1" i="0" cap="none" dirty="0">
                <a:solidFill>
                  <a:srgbClr val="262626"/>
                </a:solidFill>
                <a:effectLst/>
                <a:latin typeface="Poppins" panose="00000500000000000000" pitchFamily="2" charset="0"/>
                <a:cs typeface="Poppins" panose="00000500000000000000" pitchFamily="2" charset="0"/>
              </a:rPr>
              <a:t>Record Before Update</a:t>
            </a:r>
            <a:endParaRPr lang="en-US" cap="none" dirty="0">
              <a:solidFill>
                <a:srgbClr val="262626"/>
              </a:solidFill>
              <a:latin typeface="Poppins" panose="00000500000000000000" pitchFamily="2" charset="0"/>
              <a:cs typeface="Poppins" panose="00000500000000000000" pitchFamily="2" charset="0"/>
            </a:endParaRPr>
          </a:p>
        </p:txBody>
      </p:sp>
      <p:sp>
        <p:nvSpPr>
          <p:cNvPr id="2" name="Footer Placeholder 3">
            <a:extLst>
              <a:ext uri="{FF2B5EF4-FFF2-40B4-BE49-F238E27FC236}">
                <a16:creationId xmlns:a16="http://schemas.microsoft.com/office/drawing/2014/main" id="{D39EC997-7E5C-369C-2FFB-0F73C68FA733}"/>
              </a:ext>
            </a:extLst>
          </p:cNvPr>
          <p:cNvSpPr>
            <a:spLocks noGrp="1"/>
          </p:cNvSpPr>
          <p:nvPr>
            <p:ph type="ftr" sz="quarter" idx="11"/>
          </p:nvPr>
        </p:nvSpPr>
        <p:spPr>
          <a:xfrm>
            <a:off x="189691" y="5774753"/>
            <a:ext cx="8847305" cy="498470"/>
          </a:xfrm>
        </p:spPr>
        <p:txBody>
          <a:bodyPr/>
          <a:lstStyle/>
          <a:p>
            <a:r>
              <a:rPr lang="en-US" sz="1600" b="1" dirty="0">
                <a:solidFill>
                  <a:schemeClr val="bg1"/>
                </a:solidFill>
                <a:latin typeface="Poppins" panose="00000500000000000000" pitchFamily="2" charset="0"/>
                <a:cs typeface="Poppins" panose="00000500000000000000" pitchFamily="2" charset="0"/>
              </a:rPr>
              <a:t>lecture 6: Managing Data Warehouse through Slowing Changing Dimension</a:t>
            </a:r>
          </a:p>
        </p:txBody>
      </p:sp>
      <p:sp>
        <p:nvSpPr>
          <p:cNvPr id="3" name="Title 1">
            <a:extLst>
              <a:ext uri="{FF2B5EF4-FFF2-40B4-BE49-F238E27FC236}">
                <a16:creationId xmlns:a16="http://schemas.microsoft.com/office/drawing/2014/main" id="{026995AE-A54E-2350-F7E5-1B6D66AAE1D1}"/>
              </a:ext>
            </a:extLst>
          </p:cNvPr>
          <p:cNvSpPr txBox="1">
            <a:spLocks/>
          </p:cNvSpPr>
          <p:nvPr/>
        </p:nvSpPr>
        <p:spPr>
          <a:xfrm>
            <a:off x="0" y="266476"/>
            <a:ext cx="11692647" cy="631258"/>
          </a:xfrm>
          <a:prstGeom prst="rect">
            <a:avLst/>
          </a:prstGeom>
        </p:spPr>
        <p:txBody>
          <a:bodyPr>
            <a:noAutofit/>
          </a:bodyPr>
          <a:lstStyle>
            <a:lvl1pPr algn="l" defTabSz="914400" rtl="0" eaLnBrk="1" latinLnBrk="0" hangingPunct="1">
              <a:lnSpc>
                <a:spcPct val="90000"/>
              </a:lnSpc>
              <a:spcBef>
                <a:spcPct val="0"/>
              </a:spcBef>
              <a:buNone/>
              <a:defRPr sz="4400" kern="1200" cap="all" baseline="0">
                <a:solidFill>
                  <a:schemeClr val="accent1">
                    <a:lumMod val="60000"/>
                    <a:lumOff val="40000"/>
                  </a:schemeClr>
                </a:solidFill>
                <a:effectLst/>
                <a:latin typeface="+mj-lt"/>
                <a:ea typeface="+mj-ea"/>
                <a:cs typeface="+mj-cs"/>
              </a:defRPr>
            </a:lvl1pPr>
          </a:lstStyle>
          <a:p>
            <a:pPr algn="ctr"/>
            <a:r>
              <a:rPr lang="en-US" sz="3600" b="1" cap="none" dirty="0">
                <a:latin typeface="Poppins" panose="00000500000000000000" pitchFamily="2" charset="0"/>
                <a:cs typeface="Poppins" panose="00000500000000000000" pitchFamily="2" charset="0"/>
              </a:rPr>
              <a:t>Types of Slowly Changing Dimension</a:t>
            </a:r>
          </a:p>
        </p:txBody>
      </p:sp>
      <p:graphicFrame>
        <p:nvGraphicFramePr>
          <p:cNvPr id="4" name="Table 3">
            <a:extLst>
              <a:ext uri="{FF2B5EF4-FFF2-40B4-BE49-F238E27FC236}">
                <a16:creationId xmlns:a16="http://schemas.microsoft.com/office/drawing/2014/main" id="{B363BB41-E644-8E9B-5A86-289636B15481}"/>
              </a:ext>
            </a:extLst>
          </p:cNvPr>
          <p:cNvGraphicFramePr>
            <a:graphicFrameLocks noGrp="1"/>
          </p:cNvGraphicFramePr>
          <p:nvPr>
            <p:extLst>
              <p:ext uri="{D42A27DB-BD31-4B8C-83A1-F6EECF244321}">
                <p14:modId xmlns:p14="http://schemas.microsoft.com/office/powerpoint/2010/main" val="3502125611"/>
              </p:ext>
            </p:extLst>
          </p:nvPr>
        </p:nvGraphicFramePr>
        <p:xfrm>
          <a:off x="1415376" y="1655815"/>
          <a:ext cx="8127999" cy="792480"/>
        </p:xfrm>
        <a:graphic>
          <a:graphicData uri="http://schemas.openxmlformats.org/drawingml/2006/table">
            <a:tbl>
              <a:tblPr firstRow="1" bandRow="1">
                <a:tableStyleId>{5C22544A-7EE6-4342-B048-85BDC9FD1C3A}</a:tableStyleId>
              </a:tblPr>
              <a:tblGrid>
                <a:gridCol w="2709333">
                  <a:extLst>
                    <a:ext uri="{9D8B030D-6E8A-4147-A177-3AD203B41FA5}">
                      <a16:colId xmlns:a16="http://schemas.microsoft.com/office/drawing/2014/main" val="4228456461"/>
                    </a:ext>
                  </a:extLst>
                </a:gridCol>
                <a:gridCol w="2709333">
                  <a:extLst>
                    <a:ext uri="{9D8B030D-6E8A-4147-A177-3AD203B41FA5}">
                      <a16:colId xmlns:a16="http://schemas.microsoft.com/office/drawing/2014/main" val="2828935559"/>
                    </a:ext>
                  </a:extLst>
                </a:gridCol>
                <a:gridCol w="2709333">
                  <a:extLst>
                    <a:ext uri="{9D8B030D-6E8A-4147-A177-3AD203B41FA5}">
                      <a16:colId xmlns:a16="http://schemas.microsoft.com/office/drawing/2014/main" val="2634458453"/>
                    </a:ext>
                  </a:extLst>
                </a:gridCol>
              </a:tblGrid>
              <a:tr h="370840">
                <a:tc>
                  <a:txBody>
                    <a:bodyPr/>
                    <a:lstStyle/>
                    <a:p>
                      <a:r>
                        <a:rPr lang="en-US" sz="2000" dirty="0" err="1">
                          <a:effectLst/>
                          <a:latin typeface="Poppins" panose="00000500000000000000" pitchFamily="2" charset="0"/>
                          <a:cs typeface="Poppins" panose="00000500000000000000" pitchFamily="2" charset="0"/>
                        </a:rPr>
                        <a:t>CustomerID</a:t>
                      </a:r>
                      <a:endParaRPr lang="en-US" sz="2000" dirty="0">
                        <a:effectLst/>
                        <a:latin typeface="Poppins" panose="00000500000000000000" pitchFamily="2" charset="0"/>
                        <a:cs typeface="Poppins" panose="00000500000000000000" pitchFamily="2" charset="0"/>
                      </a:endParaRPr>
                    </a:p>
                  </a:txBody>
                  <a:tcPr marL="99060" marR="99060" anchor="ctr"/>
                </a:tc>
                <a:tc>
                  <a:txBody>
                    <a:bodyPr/>
                    <a:lstStyle/>
                    <a:p>
                      <a:r>
                        <a:rPr lang="en-US" sz="2000" dirty="0">
                          <a:effectLst/>
                          <a:latin typeface="Poppins" panose="00000500000000000000" pitchFamily="2" charset="0"/>
                          <a:cs typeface="Poppins" panose="00000500000000000000" pitchFamily="2" charset="0"/>
                        </a:rPr>
                        <a:t>Name</a:t>
                      </a:r>
                    </a:p>
                  </a:txBody>
                  <a:tcPr marL="99060" marR="99060" anchor="ctr"/>
                </a:tc>
                <a:tc>
                  <a:txBody>
                    <a:bodyPr/>
                    <a:lstStyle/>
                    <a:p>
                      <a:r>
                        <a:rPr lang="en-US" sz="2000" dirty="0">
                          <a:effectLst/>
                          <a:latin typeface="Poppins" panose="00000500000000000000" pitchFamily="2" charset="0"/>
                          <a:cs typeface="Poppins" panose="00000500000000000000" pitchFamily="2" charset="0"/>
                        </a:rPr>
                        <a:t>Address</a:t>
                      </a:r>
                    </a:p>
                  </a:txBody>
                  <a:tcPr marL="99060" marR="99060" anchor="ctr"/>
                </a:tc>
                <a:extLst>
                  <a:ext uri="{0D108BD9-81ED-4DB2-BD59-A6C34878D82A}">
                    <a16:rowId xmlns:a16="http://schemas.microsoft.com/office/drawing/2014/main" val="3535901056"/>
                  </a:ext>
                </a:extLst>
              </a:tr>
              <a:tr h="370840">
                <a:tc>
                  <a:txBody>
                    <a:bodyPr/>
                    <a:lstStyle/>
                    <a:p>
                      <a:r>
                        <a:rPr lang="en-US" sz="2000">
                          <a:effectLst/>
                          <a:latin typeface="Poppins" panose="00000500000000000000" pitchFamily="2" charset="0"/>
                          <a:cs typeface="Poppins" panose="00000500000000000000" pitchFamily="2" charset="0"/>
                        </a:rPr>
                        <a:t>201</a:t>
                      </a:r>
                    </a:p>
                  </a:txBody>
                  <a:tcPr marL="99060" marR="99060" anchor="ctr"/>
                </a:tc>
                <a:tc>
                  <a:txBody>
                    <a:bodyPr/>
                    <a:lstStyle/>
                    <a:p>
                      <a:r>
                        <a:rPr lang="en-US" sz="2000" dirty="0" err="1">
                          <a:effectLst/>
                          <a:latin typeface="Poppins" panose="00000500000000000000" pitchFamily="2" charset="0"/>
                          <a:cs typeface="Poppins" panose="00000500000000000000" pitchFamily="2" charset="0"/>
                        </a:rPr>
                        <a:t>Opoka</a:t>
                      </a:r>
                      <a:r>
                        <a:rPr lang="en-US" sz="2000" dirty="0">
                          <a:effectLst/>
                          <a:latin typeface="Poppins" panose="00000500000000000000" pitchFamily="2" charset="0"/>
                          <a:cs typeface="Poppins" panose="00000500000000000000" pitchFamily="2" charset="0"/>
                        </a:rPr>
                        <a:t> John</a:t>
                      </a:r>
                    </a:p>
                  </a:txBody>
                  <a:tcPr marL="99060" marR="99060" anchor="ctr"/>
                </a:tc>
                <a:tc>
                  <a:txBody>
                    <a:bodyPr/>
                    <a:lstStyle/>
                    <a:p>
                      <a:r>
                        <a:rPr lang="en-US" sz="2000" dirty="0">
                          <a:effectLst/>
                          <a:latin typeface="Poppins" panose="00000500000000000000" pitchFamily="2" charset="0"/>
                          <a:cs typeface="Poppins" panose="00000500000000000000" pitchFamily="2" charset="0"/>
                        </a:rPr>
                        <a:t>123 Elm St, City A</a:t>
                      </a:r>
                    </a:p>
                  </a:txBody>
                  <a:tcPr marL="99060" marR="99060" anchor="ctr"/>
                </a:tc>
                <a:extLst>
                  <a:ext uri="{0D108BD9-81ED-4DB2-BD59-A6C34878D82A}">
                    <a16:rowId xmlns:a16="http://schemas.microsoft.com/office/drawing/2014/main" val="1672007199"/>
                  </a:ext>
                </a:extLst>
              </a:tr>
            </a:tbl>
          </a:graphicData>
        </a:graphic>
      </p:graphicFrame>
      <p:graphicFrame>
        <p:nvGraphicFramePr>
          <p:cNvPr id="5" name="Table 4">
            <a:extLst>
              <a:ext uri="{FF2B5EF4-FFF2-40B4-BE49-F238E27FC236}">
                <a16:creationId xmlns:a16="http://schemas.microsoft.com/office/drawing/2014/main" id="{A9E95130-86E9-A10C-1F27-9FEC7F833223}"/>
              </a:ext>
            </a:extLst>
          </p:cNvPr>
          <p:cNvGraphicFramePr>
            <a:graphicFrameLocks noGrp="1"/>
          </p:cNvGraphicFramePr>
          <p:nvPr>
            <p:extLst>
              <p:ext uri="{D42A27DB-BD31-4B8C-83A1-F6EECF244321}">
                <p14:modId xmlns:p14="http://schemas.microsoft.com/office/powerpoint/2010/main" val="4164227579"/>
              </p:ext>
            </p:extLst>
          </p:nvPr>
        </p:nvGraphicFramePr>
        <p:xfrm>
          <a:off x="1415376" y="3927467"/>
          <a:ext cx="8127999" cy="792480"/>
        </p:xfrm>
        <a:graphic>
          <a:graphicData uri="http://schemas.openxmlformats.org/drawingml/2006/table">
            <a:tbl>
              <a:tblPr firstRow="1" bandRow="1">
                <a:tableStyleId>{5C22544A-7EE6-4342-B048-85BDC9FD1C3A}</a:tableStyleId>
              </a:tblPr>
              <a:tblGrid>
                <a:gridCol w="2709333">
                  <a:extLst>
                    <a:ext uri="{9D8B030D-6E8A-4147-A177-3AD203B41FA5}">
                      <a16:colId xmlns:a16="http://schemas.microsoft.com/office/drawing/2014/main" val="4228456461"/>
                    </a:ext>
                  </a:extLst>
                </a:gridCol>
                <a:gridCol w="2709333">
                  <a:extLst>
                    <a:ext uri="{9D8B030D-6E8A-4147-A177-3AD203B41FA5}">
                      <a16:colId xmlns:a16="http://schemas.microsoft.com/office/drawing/2014/main" val="2828935559"/>
                    </a:ext>
                  </a:extLst>
                </a:gridCol>
                <a:gridCol w="2709333">
                  <a:extLst>
                    <a:ext uri="{9D8B030D-6E8A-4147-A177-3AD203B41FA5}">
                      <a16:colId xmlns:a16="http://schemas.microsoft.com/office/drawing/2014/main" val="2634458453"/>
                    </a:ext>
                  </a:extLst>
                </a:gridCol>
              </a:tblGrid>
              <a:tr h="370840">
                <a:tc>
                  <a:txBody>
                    <a:bodyPr/>
                    <a:lstStyle/>
                    <a:p>
                      <a:r>
                        <a:rPr lang="en-US" sz="2000" dirty="0" err="1">
                          <a:effectLst/>
                          <a:latin typeface="Poppins" panose="00000500000000000000" pitchFamily="2" charset="0"/>
                          <a:cs typeface="Poppins" panose="00000500000000000000" pitchFamily="2" charset="0"/>
                        </a:rPr>
                        <a:t>CustomerID</a:t>
                      </a:r>
                      <a:endParaRPr lang="en-US" sz="2000" dirty="0">
                        <a:effectLst/>
                        <a:latin typeface="Poppins" panose="00000500000000000000" pitchFamily="2" charset="0"/>
                        <a:cs typeface="Poppins" panose="00000500000000000000" pitchFamily="2" charset="0"/>
                      </a:endParaRPr>
                    </a:p>
                  </a:txBody>
                  <a:tcPr marL="99060" marR="99060" anchor="ctr"/>
                </a:tc>
                <a:tc>
                  <a:txBody>
                    <a:bodyPr/>
                    <a:lstStyle/>
                    <a:p>
                      <a:r>
                        <a:rPr lang="en-US" sz="2000">
                          <a:effectLst/>
                          <a:latin typeface="Poppins" panose="00000500000000000000" pitchFamily="2" charset="0"/>
                          <a:cs typeface="Poppins" panose="00000500000000000000" pitchFamily="2" charset="0"/>
                        </a:rPr>
                        <a:t>Name</a:t>
                      </a:r>
                    </a:p>
                  </a:txBody>
                  <a:tcPr marL="99060" marR="99060" anchor="ctr"/>
                </a:tc>
                <a:tc>
                  <a:txBody>
                    <a:bodyPr/>
                    <a:lstStyle/>
                    <a:p>
                      <a:r>
                        <a:rPr lang="en-US" sz="2000">
                          <a:effectLst/>
                          <a:latin typeface="Poppins" panose="00000500000000000000" pitchFamily="2" charset="0"/>
                          <a:cs typeface="Poppins" panose="00000500000000000000" pitchFamily="2" charset="0"/>
                        </a:rPr>
                        <a:t>Address</a:t>
                      </a:r>
                    </a:p>
                  </a:txBody>
                  <a:tcPr marL="99060" marR="99060" anchor="ctr"/>
                </a:tc>
                <a:extLst>
                  <a:ext uri="{0D108BD9-81ED-4DB2-BD59-A6C34878D82A}">
                    <a16:rowId xmlns:a16="http://schemas.microsoft.com/office/drawing/2014/main" val="3535901056"/>
                  </a:ext>
                </a:extLst>
              </a:tr>
              <a:tr h="370840">
                <a:tc>
                  <a:txBody>
                    <a:bodyPr/>
                    <a:lstStyle/>
                    <a:p>
                      <a:r>
                        <a:rPr lang="en-US" sz="2000" dirty="0">
                          <a:effectLst/>
                          <a:latin typeface="Poppins" panose="00000500000000000000" pitchFamily="2" charset="0"/>
                          <a:cs typeface="Poppins" panose="00000500000000000000" pitchFamily="2" charset="0"/>
                        </a:rPr>
                        <a:t>201</a:t>
                      </a:r>
                    </a:p>
                  </a:txBody>
                  <a:tcPr marL="99060" marR="99060" anchor="ctr"/>
                </a:tc>
                <a:tc>
                  <a:txBody>
                    <a:bodyPr/>
                    <a:lstStyle/>
                    <a:p>
                      <a:r>
                        <a:rPr lang="en-US" sz="2000" dirty="0" err="1">
                          <a:effectLst/>
                          <a:latin typeface="Poppins" panose="00000500000000000000" pitchFamily="2" charset="0"/>
                          <a:cs typeface="Poppins" panose="00000500000000000000" pitchFamily="2" charset="0"/>
                        </a:rPr>
                        <a:t>Opoka</a:t>
                      </a:r>
                      <a:r>
                        <a:rPr lang="en-US" sz="2000" dirty="0">
                          <a:effectLst/>
                          <a:latin typeface="Poppins" panose="00000500000000000000" pitchFamily="2" charset="0"/>
                          <a:cs typeface="Poppins" panose="00000500000000000000" pitchFamily="2" charset="0"/>
                        </a:rPr>
                        <a:t> John</a:t>
                      </a:r>
                    </a:p>
                  </a:txBody>
                  <a:tcPr marL="99060" marR="99060" anchor="ctr"/>
                </a:tc>
                <a:tc>
                  <a:txBody>
                    <a:bodyPr/>
                    <a:lstStyle/>
                    <a:p>
                      <a:r>
                        <a:rPr lang="en-US" sz="2000" dirty="0">
                          <a:effectLst/>
                          <a:latin typeface="Poppins" panose="00000500000000000000" pitchFamily="2" charset="0"/>
                          <a:cs typeface="Poppins" panose="00000500000000000000" pitchFamily="2" charset="0"/>
                        </a:rPr>
                        <a:t>456 Oak St, City A</a:t>
                      </a:r>
                    </a:p>
                  </a:txBody>
                  <a:tcPr marL="99060" marR="99060" anchor="ctr"/>
                </a:tc>
                <a:extLst>
                  <a:ext uri="{0D108BD9-81ED-4DB2-BD59-A6C34878D82A}">
                    <a16:rowId xmlns:a16="http://schemas.microsoft.com/office/drawing/2014/main" val="1672007199"/>
                  </a:ext>
                </a:extLst>
              </a:tr>
            </a:tbl>
          </a:graphicData>
        </a:graphic>
      </p:graphicFrame>
      <p:sp>
        <p:nvSpPr>
          <p:cNvPr id="6" name="Subtitle 2">
            <a:extLst>
              <a:ext uri="{FF2B5EF4-FFF2-40B4-BE49-F238E27FC236}">
                <a16:creationId xmlns:a16="http://schemas.microsoft.com/office/drawing/2014/main" id="{4D48583D-236C-F67A-E918-723E43F391B4}"/>
              </a:ext>
            </a:extLst>
          </p:cNvPr>
          <p:cNvSpPr txBox="1">
            <a:spLocks/>
          </p:cNvSpPr>
          <p:nvPr/>
        </p:nvSpPr>
        <p:spPr>
          <a:xfrm>
            <a:off x="1415376" y="3429000"/>
            <a:ext cx="3341449" cy="498467"/>
          </a:xfrm>
          <a:prstGeom prst="rect">
            <a:avLst/>
          </a:prstGeom>
        </p:spPr>
        <p:txBody>
          <a:bodyPr/>
          <a:lstStyle>
            <a:lvl1pPr marL="228600" indent="-228600" algn="l" defTabSz="914400" rtl="0" eaLnBrk="1" latinLnBrk="0" hangingPunct="1">
              <a:lnSpc>
                <a:spcPct val="120000"/>
              </a:lnSpc>
              <a:spcBef>
                <a:spcPts val="1000"/>
              </a:spcBef>
              <a:buClr>
                <a:schemeClr val="accent1">
                  <a:lumMod val="60000"/>
                  <a:lumOff val="40000"/>
                </a:schemeClr>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9pPr>
          </a:lstStyle>
          <a:p>
            <a:pPr marL="0" indent="0" algn="l">
              <a:lnSpc>
                <a:spcPct val="150000"/>
              </a:lnSpc>
              <a:buNone/>
            </a:pPr>
            <a:r>
              <a:rPr lang="en-US" b="1" i="0" cap="none" dirty="0">
                <a:solidFill>
                  <a:srgbClr val="262626"/>
                </a:solidFill>
                <a:effectLst/>
                <a:latin typeface="Poppins" panose="00000500000000000000" pitchFamily="2" charset="0"/>
                <a:cs typeface="Poppins" panose="00000500000000000000" pitchFamily="2" charset="0"/>
              </a:rPr>
              <a:t>Record after an Update</a:t>
            </a:r>
            <a:endParaRPr lang="en-US" cap="none" dirty="0">
              <a:solidFill>
                <a:srgbClr val="262626"/>
              </a:solidFill>
              <a:latin typeface="Poppins" panose="00000500000000000000" pitchFamily="2" charset="0"/>
              <a:cs typeface="Poppins" panose="00000500000000000000" pitchFamily="2" charset="0"/>
            </a:endParaRPr>
          </a:p>
        </p:txBody>
      </p:sp>
      <p:graphicFrame>
        <p:nvGraphicFramePr>
          <p:cNvPr id="7" name="Table 6">
            <a:extLst>
              <a:ext uri="{FF2B5EF4-FFF2-40B4-BE49-F238E27FC236}">
                <a16:creationId xmlns:a16="http://schemas.microsoft.com/office/drawing/2014/main" id="{50000D40-33CF-D9F7-08B5-9DD924222DAE}"/>
              </a:ext>
            </a:extLst>
          </p:cNvPr>
          <p:cNvGraphicFramePr>
            <a:graphicFrameLocks noGrp="1"/>
          </p:cNvGraphicFramePr>
          <p:nvPr>
            <p:extLst>
              <p:ext uri="{D42A27DB-BD31-4B8C-83A1-F6EECF244321}">
                <p14:modId xmlns:p14="http://schemas.microsoft.com/office/powerpoint/2010/main" val="858297832"/>
              </p:ext>
            </p:extLst>
          </p:nvPr>
        </p:nvGraphicFramePr>
        <p:xfrm>
          <a:off x="6819091" y="2052055"/>
          <a:ext cx="2724284" cy="398834"/>
        </p:xfrm>
        <a:graphic>
          <a:graphicData uri="http://schemas.openxmlformats.org/drawingml/2006/table">
            <a:tbl>
              <a:tblPr/>
              <a:tblGrid>
                <a:gridCol w="2724284">
                  <a:extLst>
                    <a:ext uri="{9D8B030D-6E8A-4147-A177-3AD203B41FA5}">
                      <a16:colId xmlns:a16="http://schemas.microsoft.com/office/drawing/2014/main" val="125334418"/>
                    </a:ext>
                  </a:extLst>
                </a:gridCol>
              </a:tblGrid>
              <a:tr h="398834">
                <a:tc>
                  <a:txBody>
                    <a:bodyPr/>
                    <a:lstStyle/>
                    <a:p>
                      <a:endParaRPr lang="en-US" dirty="0"/>
                    </a:p>
                  </a:txBody>
                  <a:tcPr>
                    <a:lnL w="28575" cmpd="sng">
                      <a:solidFill>
                        <a:srgbClr val="FF0000"/>
                      </a:solidFill>
                      <a:prstDash val="solid"/>
                    </a:lnL>
                    <a:lnR w="28575" cmpd="sng">
                      <a:solidFill>
                        <a:srgbClr val="FF0000"/>
                      </a:solidFill>
                      <a:prstDash val="solid"/>
                    </a:lnR>
                    <a:lnT w="28575" cmpd="sng">
                      <a:solidFill>
                        <a:srgbClr val="FF0000"/>
                      </a:solidFill>
                      <a:prstDash val="solid"/>
                    </a:lnT>
                    <a:lnB w="28575" cmpd="sng">
                      <a:solidFill>
                        <a:srgbClr val="FF0000"/>
                      </a:solidFill>
                      <a:prstDash val="solid"/>
                    </a:lnB>
                  </a:tcPr>
                </a:tc>
                <a:extLst>
                  <a:ext uri="{0D108BD9-81ED-4DB2-BD59-A6C34878D82A}">
                    <a16:rowId xmlns:a16="http://schemas.microsoft.com/office/drawing/2014/main" val="895011584"/>
                  </a:ext>
                </a:extLst>
              </a:tr>
            </a:tbl>
          </a:graphicData>
        </a:graphic>
      </p:graphicFrame>
      <p:graphicFrame>
        <p:nvGraphicFramePr>
          <p:cNvPr id="9" name="Table 8">
            <a:extLst>
              <a:ext uri="{FF2B5EF4-FFF2-40B4-BE49-F238E27FC236}">
                <a16:creationId xmlns:a16="http://schemas.microsoft.com/office/drawing/2014/main" id="{3F1B89C4-7164-A7FB-F40E-0B93B237F822}"/>
              </a:ext>
            </a:extLst>
          </p:cNvPr>
          <p:cNvGraphicFramePr>
            <a:graphicFrameLocks noGrp="1"/>
          </p:cNvGraphicFramePr>
          <p:nvPr>
            <p:extLst>
              <p:ext uri="{D42A27DB-BD31-4B8C-83A1-F6EECF244321}">
                <p14:modId xmlns:p14="http://schemas.microsoft.com/office/powerpoint/2010/main" val="804366532"/>
              </p:ext>
            </p:extLst>
          </p:nvPr>
        </p:nvGraphicFramePr>
        <p:xfrm>
          <a:off x="6819091" y="4322273"/>
          <a:ext cx="2724284" cy="417131"/>
        </p:xfrm>
        <a:graphic>
          <a:graphicData uri="http://schemas.openxmlformats.org/drawingml/2006/table">
            <a:tbl>
              <a:tblPr/>
              <a:tblGrid>
                <a:gridCol w="2724284">
                  <a:extLst>
                    <a:ext uri="{9D8B030D-6E8A-4147-A177-3AD203B41FA5}">
                      <a16:colId xmlns:a16="http://schemas.microsoft.com/office/drawing/2014/main" val="3474505928"/>
                    </a:ext>
                  </a:extLst>
                </a:gridCol>
              </a:tblGrid>
              <a:tr h="417131">
                <a:tc>
                  <a:txBody>
                    <a:bodyPr/>
                    <a:lstStyle/>
                    <a:p>
                      <a:endParaRPr lang="en-US" dirty="0"/>
                    </a:p>
                  </a:txBody>
                  <a:tcPr>
                    <a:lnL w="28575" cmpd="sng">
                      <a:solidFill>
                        <a:srgbClr val="FFFF00"/>
                      </a:solidFill>
                      <a:prstDash val="solid"/>
                    </a:lnL>
                    <a:lnR w="28575" cmpd="sng">
                      <a:solidFill>
                        <a:srgbClr val="FFFF00"/>
                      </a:solidFill>
                      <a:prstDash val="solid"/>
                    </a:lnR>
                    <a:lnT w="28575" cmpd="sng">
                      <a:solidFill>
                        <a:srgbClr val="FFFF00"/>
                      </a:solidFill>
                      <a:prstDash val="solid"/>
                    </a:lnT>
                    <a:lnB w="28575" cmpd="sng">
                      <a:solidFill>
                        <a:srgbClr val="FFFF00"/>
                      </a:solidFill>
                      <a:prstDash val="solid"/>
                    </a:lnB>
                  </a:tcPr>
                </a:tc>
                <a:extLst>
                  <a:ext uri="{0D108BD9-81ED-4DB2-BD59-A6C34878D82A}">
                    <a16:rowId xmlns:a16="http://schemas.microsoft.com/office/drawing/2014/main" val="3669444857"/>
                  </a:ext>
                </a:extLst>
              </a:tr>
            </a:tbl>
          </a:graphicData>
        </a:graphic>
      </p:graphicFrame>
    </p:spTree>
    <p:extLst>
      <p:ext uri="{BB962C8B-B14F-4D97-AF65-F5344CB8AC3E}">
        <p14:creationId xmlns:p14="http://schemas.microsoft.com/office/powerpoint/2010/main" val="5556964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9"/>
                                        </p:tgtEl>
                                        <p:attrNameLst>
                                          <p:attrName>style.visibility</p:attrName>
                                        </p:attrNameLst>
                                      </p:cBhvr>
                                      <p:to>
                                        <p:strVal val="visible"/>
                                      </p:to>
                                    </p:set>
                                    <p:animEffect transition="in" filter="barn(inVertical)">
                                      <p:cBhvr>
                                        <p:cTn id="7" dur="500"/>
                                        <p:tgtEl>
                                          <p:spTgt spid="39"/>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barn(inVertical)">
                                      <p:cBhvr>
                                        <p:cTn id="12" dur="500"/>
                                        <p:tgtEl>
                                          <p:spTgt spid="4"/>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barn(inVertical)">
                                      <p:cBhvr>
                                        <p:cTn id="17" dur="500"/>
                                        <p:tgtEl>
                                          <p:spTgt spid="7"/>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barn(inVertical)">
                                      <p:cBhvr>
                                        <p:cTn id="22" dur="500"/>
                                        <p:tgtEl>
                                          <p:spTgt spid="6"/>
                                        </p:tgtEl>
                                      </p:cBhvr>
                                    </p:animEffect>
                                  </p:childTnLst>
                                </p:cTn>
                              </p:par>
                            </p:childTnLst>
                          </p:cTn>
                        </p:par>
                      </p:childTnLst>
                    </p:cTn>
                  </p:par>
                  <p:par>
                    <p:cTn id="23" fill="hold">
                      <p:stCondLst>
                        <p:cond delay="indefinite"/>
                      </p:stCondLst>
                      <p:childTnLst>
                        <p:par>
                          <p:cTn id="24" fill="hold">
                            <p:stCondLst>
                              <p:cond delay="0"/>
                            </p:stCondLst>
                            <p:childTnLst>
                              <p:par>
                                <p:cTn id="25" presetID="16" presetClass="entr" presetSubtype="21" fill="hold" nodeType="clickEffect">
                                  <p:stCondLst>
                                    <p:cond delay="0"/>
                                  </p:stCondLst>
                                  <p:childTnLst>
                                    <p:set>
                                      <p:cBhvr>
                                        <p:cTn id="26" dur="1" fill="hold">
                                          <p:stCondLst>
                                            <p:cond delay="0"/>
                                          </p:stCondLst>
                                        </p:cTn>
                                        <p:tgtEl>
                                          <p:spTgt spid="5"/>
                                        </p:tgtEl>
                                        <p:attrNameLst>
                                          <p:attrName>style.visibility</p:attrName>
                                        </p:attrNameLst>
                                      </p:cBhvr>
                                      <p:to>
                                        <p:strVal val="visible"/>
                                      </p:to>
                                    </p:set>
                                    <p:animEffect transition="in" filter="barn(inVertical)">
                                      <p:cBhvr>
                                        <p:cTn id="27" dur="500"/>
                                        <p:tgtEl>
                                          <p:spTgt spid="5"/>
                                        </p:tgtEl>
                                      </p:cBhvr>
                                    </p:animEffect>
                                  </p:childTnLst>
                                </p:cTn>
                              </p:par>
                            </p:childTnLst>
                          </p:cTn>
                        </p:par>
                      </p:childTnLst>
                    </p:cTn>
                  </p:par>
                  <p:par>
                    <p:cTn id="28" fill="hold">
                      <p:stCondLst>
                        <p:cond delay="indefinite"/>
                      </p:stCondLst>
                      <p:childTnLst>
                        <p:par>
                          <p:cTn id="29" fill="hold">
                            <p:stCondLst>
                              <p:cond delay="0"/>
                            </p:stCondLst>
                            <p:childTnLst>
                              <p:par>
                                <p:cTn id="30" presetID="16" presetClass="entr" presetSubtype="21" fill="hold" nodeType="clickEffect">
                                  <p:stCondLst>
                                    <p:cond delay="0"/>
                                  </p:stCondLst>
                                  <p:childTnLst>
                                    <p:set>
                                      <p:cBhvr>
                                        <p:cTn id="31" dur="1" fill="hold">
                                          <p:stCondLst>
                                            <p:cond delay="0"/>
                                          </p:stCondLst>
                                        </p:cTn>
                                        <p:tgtEl>
                                          <p:spTgt spid="9"/>
                                        </p:tgtEl>
                                        <p:attrNameLst>
                                          <p:attrName>style.visibility</p:attrName>
                                        </p:attrNameLst>
                                      </p:cBhvr>
                                      <p:to>
                                        <p:strVal val="visible"/>
                                      </p:to>
                                    </p:set>
                                    <p:animEffect transition="in" filter="barn(inVertical)">
                                      <p:cBhvr>
                                        <p:cTn id="32"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 grpId="0"/>
      <p:bldP spid="6"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8" name="Straight Connector 7">
            <a:extLst>
              <a:ext uri="{FF2B5EF4-FFF2-40B4-BE49-F238E27FC236}">
                <a16:creationId xmlns:a16="http://schemas.microsoft.com/office/drawing/2014/main" id="{BBEF9A3F-3A21-5535-21D1-260C4B99B7E8}"/>
              </a:ext>
            </a:extLst>
          </p:cNvPr>
          <p:cNvCxnSpPr>
            <a:cxnSpLocks/>
          </p:cNvCxnSpPr>
          <p:nvPr/>
        </p:nvCxnSpPr>
        <p:spPr>
          <a:xfrm>
            <a:off x="0" y="976358"/>
            <a:ext cx="11692647" cy="0"/>
          </a:xfrm>
          <a:prstGeom prst="line">
            <a:avLst/>
          </a:prstGeom>
          <a:ln w="85725">
            <a:prstDash val="solid"/>
          </a:ln>
        </p:spPr>
        <p:style>
          <a:lnRef idx="1">
            <a:schemeClr val="accent2"/>
          </a:lnRef>
          <a:fillRef idx="0">
            <a:schemeClr val="accent2"/>
          </a:fillRef>
          <a:effectRef idx="0">
            <a:schemeClr val="accent2"/>
          </a:effectRef>
          <a:fontRef idx="minor">
            <a:schemeClr val="tx1"/>
          </a:fontRef>
        </p:style>
      </p:cxnSp>
      <p:sp>
        <p:nvSpPr>
          <p:cNvPr id="39" name="Subtitle 2">
            <a:extLst>
              <a:ext uri="{FF2B5EF4-FFF2-40B4-BE49-F238E27FC236}">
                <a16:creationId xmlns:a16="http://schemas.microsoft.com/office/drawing/2014/main" id="{0C8E13E9-9BB1-D984-3AF6-005F16EEBEA1}"/>
              </a:ext>
            </a:extLst>
          </p:cNvPr>
          <p:cNvSpPr txBox="1">
            <a:spLocks/>
          </p:cNvSpPr>
          <p:nvPr/>
        </p:nvSpPr>
        <p:spPr>
          <a:xfrm>
            <a:off x="84309" y="1009289"/>
            <a:ext cx="11585642" cy="4578711"/>
          </a:xfrm>
          <a:prstGeom prst="rect">
            <a:avLst/>
          </a:prstGeom>
        </p:spPr>
        <p:txBody>
          <a:bodyPr/>
          <a:lstStyle>
            <a:lvl1pPr marL="228600" indent="-228600" algn="l" defTabSz="914400" rtl="0" eaLnBrk="1" latinLnBrk="0" hangingPunct="1">
              <a:lnSpc>
                <a:spcPct val="120000"/>
              </a:lnSpc>
              <a:spcBef>
                <a:spcPts val="1000"/>
              </a:spcBef>
              <a:buClr>
                <a:schemeClr val="accent1">
                  <a:lumMod val="60000"/>
                  <a:lumOff val="40000"/>
                </a:schemeClr>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9pPr>
          </a:lstStyle>
          <a:p>
            <a:pPr algn="l">
              <a:lnSpc>
                <a:spcPct val="150000"/>
              </a:lnSpc>
            </a:pPr>
            <a:r>
              <a:rPr lang="en-US" b="1" i="0" cap="none" dirty="0">
                <a:solidFill>
                  <a:srgbClr val="262626"/>
                </a:solidFill>
                <a:effectLst/>
                <a:latin typeface="Poppins" panose="00000500000000000000" pitchFamily="2" charset="0"/>
                <a:cs typeface="Poppins" panose="00000500000000000000" pitchFamily="2" charset="0"/>
              </a:rPr>
              <a:t>Advantages</a:t>
            </a:r>
            <a:endParaRPr lang="en-US" b="0" i="0" cap="none" dirty="0">
              <a:solidFill>
                <a:srgbClr val="262626"/>
              </a:solidFill>
              <a:effectLst/>
              <a:latin typeface="Poppins" panose="00000500000000000000" pitchFamily="2" charset="0"/>
              <a:cs typeface="Poppins" panose="00000500000000000000" pitchFamily="2" charset="0"/>
            </a:endParaRPr>
          </a:p>
          <a:p>
            <a:pPr lvl="1">
              <a:lnSpc>
                <a:spcPct val="150000"/>
              </a:lnSpc>
              <a:spcBef>
                <a:spcPts val="1200"/>
              </a:spcBef>
              <a:buFont typeface="Wingdings" panose="05000000000000000000" pitchFamily="2" charset="2"/>
              <a:buChar char="§"/>
            </a:pPr>
            <a:r>
              <a:rPr lang="en-US" sz="2000" b="0" i="0" cap="none" dirty="0">
                <a:solidFill>
                  <a:srgbClr val="262626"/>
                </a:solidFill>
                <a:effectLst/>
                <a:latin typeface="Poppins" panose="00000500000000000000" pitchFamily="2" charset="0"/>
                <a:cs typeface="Poppins" panose="00000500000000000000" pitchFamily="2" charset="0"/>
              </a:rPr>
              <a:t>Easy to understand and implement; straightforward updates.</a:t>
            </a:r>
          </a:p>
          <a:p>
            <a:pPr lvl="1">
              <a:lnSpc>
                <a:spcPct val="150000"/>
              </a:lnSpc>
              <a:spcBef>
                <a:spcPts val="1200"/>
              </a:spcBef>
              <a:buFont typeface="Wingdings" panose="05000000000000000000" pitchFamily="2" charset="2"/>
              <a:buChar char="§"/>
            </a:pPr>
            <a:r>
              <a:rPr lang="en-US" sz="2000" b="0" i="0" cap="none" dirty="0">
                <a:solidFill>
                  <a:srgbClr val="262626"/>
                </a:solidFill>
                <a:effectLst/>
                <a:latin typeface="Poppins" panose="00000500000000000000" pitchFamily="2" charset="0"/>
                <a:cs typeface="Poppins" panose="00000500000000000000" pitchFamily="2" charset="0"/>
              </a:rPr>
              <a:t>Requires less storage since no historical records are kept.</a:t>
            </a:r>
          </a:p>
          <a:p>
            <a:pPr algn="l">
              <a:lnSpc>
                <a:spcPct val="150000"/>
              </a:lnSpc>
            </a:pPr>
            <a:r>
              <a:rPr lang="en-US" b="1" i="0" cap="none" dirty="0">
                <a:solidFill>
                  <a:srgbClr val="262626"/>
                </a:solidFill>
                <a:effectLst/>
                <a:latin typeface="Poppins" panose="00000500000000000000" pitchFamily="2" charset="0"/>
                <a:cs typeface="Poppins" panose="00000500000000000000" pitchFamily="2" charset="0"/>
              </a:rPr>
              <a:t>Disadvantages</a:t>
            </a:r>
            <a:endParaRPr lang="en-US" b="0" i="0" cap="none" dirty="0">
              <a:solidFill>
                <a:srgbClr val="262626"/>
              </a:solidFill>
              <a:effectLst/>
              <a:latin typeface="Poppins" panose="00000500000000000000" pitchFamily="2" charset="0"/>
              <a:cs typeface="Poppins" panose="00000500000000000000" pitchFamily="2" charset="0"/>
            </a:endParaRPr>
          </a:p>
          <a:p>
            <a:pPr lvl="1">
              <a:lnSpc>
                <a:spcPct val="150000"/>
              </a:lnSpc>
              <a:spcBef>
                <a:spcPts val="1200"/>
              </a:spcBef>
              <a:buFont typeface="Wingdings" panose="05000000000000000000" pitchFamily="2" charset="2"/>
              <a:buChar char="§"/>
            </a:pPr>
            <a:r>
              <a:rPr lang="en-US" sz="2000" b="0" i="0" cap="none" dirty="0">
                <a:solidFill>
                  <a:srgbClr val="262626"/>
                </a:solidFill>
                <a:effectLst/>
                <a:latin typeface="Poppins" panose="00000500000000000000" pitchFamily="2" charset="0"/>
                <a:cs typeface="Poppins" panose="00000500000000000000" pitchFamily="2" charset="0"/>
              </a:rPr>
              <a:t>Previous values are overwritten, making it impossible to analyze past data.</a:t>
            </a:r>
          </a:p>
          <a:p>
            <a:pPr lvl="1">
              <a:lnSpc>
                <a:spcPct val="150000"/>
              </a:lnSpc>
              <a:spcBef>
                <a:spcPts val="1200"/>
              </a:spcBef>
              <a:buFont typeface="Wingdings" panose="05000000000000000000" pitchFamily="2" charset="2"/>
              <a:buChar char="§"/>
            </a:pPr>
            <a:r>
              <a:rPr lang="en-US" sz="2000" b="0" i="0" cap="none" dirty="0">
                <a:solidFill>
                  <a:srgbClr val="262626"/>
                </a:solidFill>
                <a:effectLst/>
                <a:latin typeface="Poppins" panose="00000500000000000000" pitchFamily="2" charset="0"/>
                <a:cs typeface="Poppins" panose="00000500000000000000" pitchFamily="2" charset="0"/>
              </a:rPr>
              <a:t>Cannot track trends or changes over time.</a:t>
            </a:r>
          </a:p>
        </p:txBody>
      </p:sp>
      <p:sp>
        <p:nvSpPr>
          <p:cNvPr id="6" name="Title 1">
            <a:extLst>
              <a:ext uri="{FF2B5EF4-FFF2-40B4-BE49-F238E27FC236}">
                <a16:creationId xmlns:a16="http://schemas.microsoft.com/office/drawing/2014/main" id="{59CEF6D1-98C3-C946-999A-6060793E1502}"/>
              </a:ext>
            </a:extLst>
          </p:cNvPr>
          <p:cNvSpPr txBox="1">
            <a:spLocks/>
          </p:cNvSpPr>
          <p:nvPr/>
        </p:nvSpPr>
        <p:spPr>
          <a:xfrm>
            <a:off x="0" y="266476"/>
            <a:ext cx="11692647" cy="631258"/>
          </a:xfrm>
          <a:prstGeom prst="rect">
            <a:avLst/>
          </a:prstGeom>
        </p:spPr>
        <p:txBody>
          <a:bodyPr>
            <a:noAutofit/>
          </a:bodyPr>
          <a:lstStyle>
            <a:lvl1pPr algn="l" defTabSz="914400" rtl="0" eaLnBrk="1" latinLnBrk="0" hangingPunct="1">
              <a:lnSpc>
                <a:spcPct val="90000"/>
              </a:lnSpc>
              <a:spcBef>
                <a:spcPct val="0"/>
              </a:spcBef>
              <a:buNone/>
              <a:defRPr sz="4400" kern="1200" cap="all" baseline="0">
                <a:solidFill>
                  <a:schemeClr val="accent1">
                    <a:lumMod val="60000"/>
                    <a:lumOff val="40000"/>
                  </a:schemeClr>
                </a:solidFill>
                <a:effectLst/>
                <a:latin typeface="+mj-lt"/>
                <a:ea typeface="+mj-ea"/>
                <a:cs typeface="+mj-cs"/>
              </a:defRPr>
            </a:lvl1pPr>
          </a:lstStyle>
          <a:p>
            <a:pPr algn="ctr"/>
            <a:r>
              <a:rPr lang="en-US" sz="3600" b="1" cap="none" dirty="0">
                <a:latin typeface="Poppins" panose="00000500000000000000" pitchFamily="2" charset="0"/>
                <a:cs typeface="Poppins" panose="00000500000000000000" pitchFamily="2" charset="0"/>
              </a:rPr>
              <a:t>Type 1: Overwrite </a:t>
            </a:r>
          </a:p>
        </p:txBody>
      </p:sp>
      <p:sp>
        <p:nvSpPr>
          <p:cNvPr id="2" name="Footer Placeholder 3">
            <a:extLst>
              <a:ext uri="{FF2B5EF4-FFF2-40B4-BE49-F238E27FC236}">
                <a16:creationId xmlns:a16="http://schemas.microsoft.com/office/drawing/2014/main" id="{78D1682C-BD62-530D-1312-59FA68EFFF84}"/>
              </a:ext>
            </a:extLst>
          </p:cNvPr>
          <p:cNvSpPr>
            <a:spLocks noGrp="1"/>
          </p:cNvSpPr>
          <p:nvPr>
            <p:ph type="ftr" sz="quarter" idx="11"/>
          </p:nvPr>
        </p:nvSpPr>
        <p:spPr>
          <a:xfrm>
            <a:off x="189691" y="5774753"/>
            <a:ext cx="8847305" cy="498470"/>
          </a:xfrm>
        </p:spPr>
        <p:txBody>
          <a:bodyPr/>
          <a:lstStyle/>
          <a:p>
            <a:r>
              <a:rPr lang="en-US" sz="1600" b="1" dirty="0">
                <a:solidFill>
                  <a:schemeClr val="bg1"/>
                </a:solidFill>
                <a:latin typeface="Poppins" panose="00000500000000000000" pitchFamily="2" charset="0"/>
                <a:cs typeface="Poppins" panose="00000500000000000000" pitchFamily="2" charset="0"/>
              </a:rPr>
              <a:t>lecture 6: Managing Data Warehouse through Slowing Changing Dimension</a:t>
            </a:r>
          </a:p>
        </p:txBody>
      </p:sp>
    </p:spTree>
    <p:extLst>
      <p:ext uri="{BB962C8B-B14F-4D97-AF65-F5344CB8AC3E}">
        <p14:creationId xmlns:p14="http://schemas.microsoft.com/office/powerpoint/2010/main" val="348357147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8" name="Straight Connector 7">
            <a:extLst>
              <a:ext uri="{FF2B5EF4-FFF2-40B4-BE49-F238E27FC236}">
                <a16:creationId xmlns:a16="http://schemas.microsoft.com/office/drawing/2014/main" id="{BBEF9A3F-3A21-5535-21D1-260C4B99B7E8}"/>
              </a:ext>
            </a:extLst>
          </p:cNvPr>
          <p:cNvCxnSpPr>
            <a:cxnSpLocks/>
          </p:cNvCxnSpPr>
          <p:nvPr/>
        </p:nvCxnSpPr>
        <p:spPr>
          <a:xfrm>
            <a:off x="0" y="976358"/>
            <a:ext cx="11692647" cy="0"/>
          </a:xfrm>
          <a:prstGeom prst="line">
            <a:avLst/>
          </a:prstGeom>
          <a:ln w="85725">
            <a:prstDash val="solid"/>
          </a:ln>
        </p:spPr>
        <p:style>
          <a:lnRef idx="1">
            <a:schemeClr val="accent2"/>
          </a:lnRef>
          <a:fillRef idx="0">
            <a:schemeClr val="accent2"/>
          </a:fillRef>
          <a:effectRef idx="0">
            <a:schemeClr val="accent2"/>
          </a:effectRef>
          <a:fontRef idx="minor">
            <a:schemeClr val="tx1"/>
          </a:fontRef>
        </p:style>
      </p:cxnSp>
      <p:sp>
        <p:nvSpPr>
          <p:cNvPr id="39" name="Subtitle 2">
            <a:extLst>
              <a:ext uri="{FF2B5EF4-FFF2-40B4-BE49-F238E27FC236}">
                <a16:creationId xmlns:a16="http://schemas.microsoft.com/office/drawing/2014/main" id="{0C8E13E9-9BB1-D984-3AF6-005F16EEBEA1}"/>
              </a:ext>
            </a:extLst>
          </p:cNvPr>
          <p:cNvSpPr txBox="1">
            <a:spLocks/>
          </p:cNvSpPr>
          <p:nvPr/>
        </p:nvSpPr>
        <p:spPr>
          <a:xfrm>
            <a:off x="84309" y="1009289"/>
            <a:ext cx="11585642" cy="4578711"/>
          </a:xfrm>
          <a:prstGeom prst="rect">
            <a:avLst/>
          </a:prstGeom>
        </p:spPr>
        <p:txBody>
          <a:bodyPr/>
          <a:lstStyle>
            <a:lvl1pPr marL="228600" indent="-228600" algn="l" defTabSz="914400" rtl="0" eaLnBrk="1" latinLnBrk="0" hangingPunct="1">
              <a:lnSpc>
                <a:spcPct val="120000"/>
              </a:lnSpc>
              <a:spcBef>
                <a:spcPts val="1000"/>
              </a:spcBef>
              <a:buClr>
                <a:schemeClr val="accent1">
                  <a:lumMod val="60000"/>
                  <a:lumOff val="40000"/>
                </a:schemeClr>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9pPr>
          </a:lstStyle>
          <a:p>
            <a:pPr marL="0" indent="0" algn="l">
              <a:lnSpc>
                <a:spcPct val="150000"/>
              </a:lnSpc>
              <a:buNone/>
            </a:pPr>
            <a:r>
              <a:rPr lang="en-US" b="1" i="0" cap="none" dirty="0">
                <a:solidFill>
                  <a:srgbClr val="262626"/>
                </a:solidFill>
                <a:effectLst/>
                <a:latin typeface="Poppins" panose="00000500000000000000" pitchFamily="2" charset="0"/>
                <a:cs typeface="Poppins" panose="00000500000000000000" pitchFamily="2" charset="0"/>
              </a:rPr>
              <a:t>c) Type 2: Add new row</a:t>
            </a:r>
            <a:endParaRPr lang="en-US" cap="none" dirty="0">
              <a:solidFill>
                <a:srgbClr val="262626"/>
              </a:solidFill>
              <a:latin typeface="Poppins" panose="00000500000000000000" pitchFamily="2" charset="0"/>
              <a:cs typeface="Poppins" panose="00000500000000000000" pitchFamily="2" charset="0"/>
            </a:endParaRPr>
          </a:p>
          <a:p>
            <a:pPr marL="0" indent="0" algn="l">
              <a:lnSpc>
                <a:spcPct val="150000"/>
              </a:lnSpc>
              <a:buNone/>
            </a:pPr>
            <a:r>
              <a:rPr lang="en-US" b="0" i="0" cap="none" dirty="0">
                <a:solidFill>
                  <a:srgbClr val="262626"/>
                </a:solidFill>
                <a:effectLst/>
                <a:latin typeface="Poppins" panose="00000500000000000000" pitchFamily="2" charset="0"/>
                <a:cs typeface="Poppins" panose="00000500000000000000" pitchFamily="2" charset="0"/>
              </a:rPr>
              <a:t>A new record is added to the dimension table whenever a change occurs, preserving the historical data. This typically includes fields like "effective date" and "end date" to indicate the validity of the records.</a:t>
            </a:r>
          </a:p>
          <a:p>
            <a:pPr marL="0" indent="0" algn="l">
              <a:lnSpc>
                <a:spcPct val="150000"/>
              </a:lnSpc>
              <a:buNone/>
            </a:pPr>
            <a:r>
              <a:rPr lang="en-US" b="1" i="0" cap="none" dirty="0">
                <a:solidFill>
                  <a:srgbClr val="262626"/>
                </a:solidFill>
                <a:effectLst/>
                <a:latin typeface="Poppins" panose="00000500000000000000" pitchFamily="2" charset="0"/>
                <a:cs typeface="Poppins" panose="00000500000000000000" pitchFamily="2" charset="0"/>
              </a:rPr>
              <a:t>Example</a:t>
            </a:r>
            <a:r>
              <a:rPr lang="en-US" cap="none" dirty="0">
                <a:solidFill>
                  <a:srgbClr val="262626"/>
                </a:solidFill>
                <a:latin typeface="Poppins" panose="00000500000000000000" pitchFamily="2" charset="0"/>
                <a:cs typeface="Poppins" panose="00000500000000000000" pitchFamily="2" charset="0"/>
              </a:rPr>
              <a:t> </a:t>
            </a:r>
            <a:r>
              <a:rPr lang="en-US" b="0" i="0" cap="none" dirty="0">
                <a:solidFill>
                  <a:srgbClr val="262626"/>
                </a:solidFill>
                <a:effectLst/>
                <a:latin typeface="Poppins" panose="00000500000000000000" pitchFamily="2" charset="0"/>
                <a:cs typeface="Poppins" panose="00000500000000000000" pitchFamily="2" charset="0"/>
              </a:rPr>
              <a:t>when a customer moves to a new address, a new record is created in the customer dimension table with the new address, while the old record remains unchanged with an "end date."</a:t>
            </a:r>
          </a:p>
          <a:p>
            <a:pPr marL="0" indent="0" algn="l">
              <a:lnSpc>
                <a:spcPct val="150000"/>
              </a:lnSpc>
              <a:buNone/>
            </a:pPr>
            <a:r>
              <a:rPr lang="en-US" cap="none" dirty="0">
                <a:solidFill>
                  <a:srgbClr val="262626"/>
                </a:solidFill>
                <a:latin typeface="Poppins" panose="00000500000000000000" pitchFamily="2" charset="0"/>
                <a:cs typeface="Poppins" panose="00000500000000000000" pitchFamily="2" charset="0"/>
              </a:rPr>
              <a:t>Type 2 of SCD is </a:t>
            </a:r>
            <a:r>
              <a:rPr lang="en-US" b="0" i="0" cap="none" dirty="0">
                <a:solidFill>
                  <a:srgbClr val="262626"/>
                </a:solidFill>
                <a:effectLst/>
                <a:latin typeface="Poppins" panose="00000500000000000000" pitchFamily="2" charset="0"/>
                <a:cs typeface="Poppins" panose="00000500000000000000" pitchFamily="2" charset="0"/>
              </a:rPr>
              <a:t>ideal for scenarios where maintaining historical data is crucial, such as tracking customer behavior over time for marketing analysis.</a:t>
            </a:r>
          </a:p>
        </p:txBody>
      </p:sp>
      <p:sp>
        <p:nvSpPr>
          <p:cNvPr id="3" name="Footer Placeholder 3">
            <a:extLst>
              <a:ext uri="{FF2B5EF4-FFF2-40B4-BE49-F238E27FC236}">
                <a16:creationId xmlns:a16="http://schemas.microsoft.com/office/drawing/2014/main" id="{6365DA37-4F2E-7B22-655B-BFC343422976}"/>
              </a:ext>
            </a:extLst>
          </p:cNvPr>
          <p:cNvSpPr>
            <a:spLocks noGrp="1"/>
          </p:cNvSpPr>
          <p:nvPr>
            <p:ph type="ftr" sz="quarter" idx="11"/>
          </p:nvPr>
        </p:nvSpPr>
        <p:spPr>
          <a:xfrm>
            <a:off x="189691" y="5774753"/>
            <a:ext cx="8847305" cy="498470"/>
          </a:xfrm>
        </p:spPr>
        <p:txBody>
          <a:bodyPr/>
          <a:lstStyle/>
          <a:p>
            <a:r>
              <a:rPr lang="en-US" sz="1600" b="1" dirty="0">
                <a:solidFill>
                  <a:schemeClr val="bg1"/>
                </a:solidFill>
                <a:latin typeface="Poppins" panose="00000500000000000000" pitchFamily="2" charset="0"/>
                <a:cs typeface="Poppins" panose="00000500000000000000" pitchFamily="2" charset="0"/>
              </a:rPr>
              <a:t>lecture 6: Managing Data Warehouse through Slowing Changing Dimension</a:t>
            </a:r>
          </a:p>
        </p:txBody>
      </p:sp>
      <p:sp>
        <p:nvSpPr>
          <p:cNvPr id="4" name="Title 1">
            <a:extLst>
              <a:ext uri="{FF2B5EF4-FFF2-40B4-BE49-F238E27FC236}">
                <a16:creationId xmlns:a16="http://schemas.microsoft.com/office/drawing/2014/main" id="{74919C1C-D3DE-F835-B10E-F4072930D962}"/>
              </a:ext>
            </a:extLst>
          </p:cNvPr>
          <p:cNvSpPr txBox="1">
            <a:spLocks/>
          </p:cNvSpPr>
          <p:nvPr/>
        </p:nvSpPr>
        <p:spPr>
          <a:xfrm>
            <a:off x="0" y="266476"/>
            <a:ext cx="11692647" cy="631258"/>
          </a:xfrm>
          <a:prstGeom prst="rect">
            <a:avLst/>
          </a:prstGeom>
        </p:spPr>
        <p:txBody>
          <a:bodyPr>
            <a:noAutofit/>
          </a:bodyPr>
          <a:lstStyle>
            <a:lvl1pPr algn="l" defTabSz="914400" rtl="0" eaLnBrk="1" latinLnBrk="0" hangingPunct="1">
              <a:lnSpc>
                <a:spcPct val="90000"/>
              </a:lnSpc>
              <a:spcBef>
                <a:spcPct val="0"/>
              </a:spcBef>
              <a:buNone/>
              <a:defRPr sz="4400" kern="1200" cap="all" baseline="0">
                <a:solidFill>
                  <a:schemeClr val="accent1">
                    <a:lumMod val="60000"/>
                    <a:lumOff val="40000"/>
                  </a:schemeClr>
                </a:solidFill>
                <a:effectLst/>
                <a:latin typeface="+mj-lt"/>
                <a:ea typeface="+mj-ea"/>
                <a:cs typeface="+mj-cs"/>
              </a:defRPr>
            </a:lvl1pPr>
          </a:lstStyle>
          <a:p>
            <a:pPr algn="ctr"/>
            <a:r>
              <a:rPr lang="en-US" sz="3600" b="1" cap="none" dirty="0">
                <a:latin typeface="Poppins" panose="00000500000000000000" pitchFamily="2" charset="0"/>
                <a:cs typeface="Poppins" panose="00000500000000000000" pitchFamily="2" charset="0"/>
              </a:rPr>
              <a:t>Types of Slowly Changing Dimension</a:t>
            </a:r>
          </a:p>
        </p:txBody>
      </p:sp>
    </p:spTree>
    <p:extLst>
      <p:ext uri="{BB962C8B-B14F-4D97-AF65-F5344CB8AC3E}">
        <p14:creationId xmlns:p14="http://schemas.microsoft.com/office/powerpoint/2010/main" val="40983781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8" name="Straight Connector 7">
            <a:extLst>
              <a:ext uri="{FF2B5EF4-FFF2-40B4-BE49-F238E27FC236}">
                <a16:creationId xmlns:a16="http://schemas.microsoft.com/office/drawing/2014/main" id="{BBEF9A3F-3A21-5535-21D1-260C4B99B7E8}"/>
              </a:ext>
            </a:extLst>
          </p:cNvPr>
          <p:cNvCxnSpPr>
            <a:cxnSpLocks/>
          </p:cNvCxnSpPr>
          <p:nvPr/>
        </p:nvCxnSpPr>
        <p:spPr>
          <a:xfrm>
            <a:off x="0" y="976358"/>
            <a:ext cx="11692647" cy="0"/>
          </a:xfrm>
          <a:prstGeom prst="line">
            <a:avLst/>
          </a:prstGeom>
          <a:ln w="85725">
            <a:prstDash val="solid"/>
          </a:ln>
        </p:spPr>
        <p:style>
          <a:lnRef idx="1">
            <a:schemeClr val="accent2"/>
          </a:lnRef>
          <a:fillRef idx="0">
            <a:schemeClr val="accent2"/>
          </a:fillRef>
          <a:effectRef idx="0">
            <a:schemeClr val="accent2"/>
          </a:effectRef>
          <a:fontRef idx="minor">
            <a:schemeClr val="tx1"/>
          </a:fontRef>
        </p:style>
      </p:cxnSp>
      <p:sp>
        <p:nvSpPr>
          <p:cNvPr id="3" name="Footer Placeholder 3">
            <a:extLst>
              <a:ext uri="{FF2B5EF4-FFF2-40B4-BE49-F238E27FC236}">
                <a16:creationId xmlns:a16="http://schemas.microsoft.com/office/drawing/2014/main" id="{6365DA37-4F2E-7B22-655B-BFC343422976}"/>
              </a:ext>
            </a:extLst>
          </p:cNvPr>
          <p:cNvSpPr>
            <a:spLocks noGrp="1"/>
          </p:cNvSpPr>
          <p:nvPr>
            <p:ph type="ftr" sz="quarter" idx="11"/>
          </p:nvPr>
        </p:nvSpPr>
        <p:spPr>
          <a:xfrm>
            <a:off x="189691" y="5774753"/>
            <a:ext cx="8847305" cy="498470"/>
          </a:xfrm>
        </p:spPr>
        <p:txBody>
          <a:bodyPr/>
          <a:lstStyle/>
          <a:p>
            <a:r>
              <a:rPr lang="en-US" sz="1600" b="1" dirty="0">
                <a:solidFill>
                  <a:schemeClr val="bg1"/>
                </a:solidFill>
                <a:latin typeface="Poppins" panose="00000500000000000000" pitchFamily="2" charset="0"/>
                <a:cs typeface="Poppins" panose="00000500000000000000" pitchFamily="2" charset="0"/>
              </a:rPr>
              <a:t>lecture 6: Managing Data Warehouse through Slowing Changing Dimension</a:t>
            </a:r>
          </a:p>
        </p:txBody>
      </p:sp>
      <p:sp>
        <p:nvSpPr>
          <p:cNvPr id="4" name="Title 1">
            <a:extLst>
              <a:ext uri="{FF2B5EF4-FFF2-40B4-BE49-F238E27FC236}">
                <a16:creationId xmlns:a16="http://schemas.microsoft.com/office/drawing/2014/main" id="{74919C1C-D3DE-F835-B10E-F4072930D962}"/>
              </a:ext>
            </a:extLst>
          </p:cNvPr>
          <p:cNvSpPr txBox="1">
            <a:spLocks/>
          </p:cNvSpPr>
          <p:nvPr/>
        </p:nvSpPr>
        <p:spPr>
          <a:xfrm>
            <a:off x="0" y="266476"/>
            <a:ext cx="11692647" cy="631258"/>
          </a:xfrm>
          <a:prstGeom prst="rect">
            <a:avLst/>
          </a:prstGeom>
        </p:spPr>
        <p:txBody>
          <a:bodyPr>
            <a:noAutofit/>
          </a:bodyPr>
          <a:lstStyle>
            <a:lvl1pPr algn="l" defTabSz="914400" rtl="0" eaLnBrk="1" latinLnBrk="0" hangingPunct="1">
              <a:lnSpc>
                <a:spcPct val="90000"/>
              </a:lnSpc>
              <a:spcBef>
                <a:spcPct val="0"/>
              </a:spcBef>
              <a:buNone/>
              <a:defRPr sz="4400" kern="1200" cap="all" baseline="0">
                <a:solidFill>
                  <a:schemeClr val="accent1">
                    <a:lumMod val="60000"/>
                    <a:lumOff val="40000"/>
                  </a:schemeClr>
                </a:solidFill>
                <a:effectLst/>
                <a:latin typeface="+mj-lt"/>
                <a:ea typeface="+mj-ea"/>
                <a:cs typeface="+mj-cs"/>
              </a:defRPr>
            </a:lvl1pPr>
          </a:lstStyle>
          <a:p>
            <a:pPr algn="ctr"/>
            <a:r>
              <a:rPr lang="en-US" sz="3600" b="1" cap="none" dirty="0">
                <a:latin typeface="Poppins" panose="00000500000000000000" pitchFamily="2" charset="0"/>
                <a:cs typeface="Poppins" panose="00000500000000000000" pitchFamily="2" charset="0"/>
              </a:rPr>
              <a:t>Types of Slowly Changing Dimension</a:t>
            </a:r>
          </a:p>
        </p:txBody>
      </p:sp>
      <p:graphicFrame>
        <p:nvGraphicFramePr>
          <p:cNvPr id="2" name="Table 1">
            <a:extLst>
              <a:ext uri="{FF2B5EF4-FFF2-40B4-BE49-F238E27FC236}">
                <a16:creationId xmlns:a16="http://schemas.microsoft.com/office/drawing/2014/main" id="{35558852-73E8-EF7F-BF2D-11BA3E98AA87}"/>
              </a:ext>
            </a:extLst>
          </p:cNvPr>
          <p:cNvGraphicFramePr>
            <a:graphicFrameLocks noGrp="1"/>
          </p:cNvGraphicFramePr>
          <p:nvPr>
            <p:extLst>
              <p:ext uri="{D42A27DB-BD31-4B8C-83A1-F6EECF244321}">
                <p14:modId xmlns:p14="http://schemas.microsoft.com/office/powerpoint/2010/main" val="1565908550"/>
              </p:ext>
            </p:extLst>
          </p:nvPr>
        </p:nvGraphicFramePr>
        <p:xfrm>
          <a:off x="379379" y="1556245"/>
          <a:ext cx="10865795" cy="792480"/>
        </p:xfrm>
        <a:graphic>
          <a:graphicData uri="http://schemas.openxmlformats.org/drawingml/2006/table">
            <a:tbl>
              <a:tblPr firstRow="1" bandRow="1">
                <a:tableStyleId>{5C22544A-7EE6-4342-B048-85BDC9FD1C3A}</a:tableStyleId>
              </a:tblPr>
              <a:tblGrid>
                <a:gridCol w="2173159">
                  <a:extLst>
                    <a:ext uri="{9D8B030D-6E8A-4147-A177-3AD203B41FA5}">
                      <a16:colId xmlns:a16="http://schemas.microsoft.com/office/drawing/2014/main" val="3538077501"/>
                    </a:ext>
                  </a:extLst>
                </a:gridCol>
                <a:gridCol w="1912458">
                  <a:extLst>
                    <a:ext uri="{9D8B030D-6E8A-4147-A177-3AD203B41FA5}">
                      <a16:colId xmlns:a16="http://schemas.microsoft.com/office/drawing/2014/main" val="1321315892"/>
                    </a:ext>
                  </a:extLst>
                </a:gridCol>
                <a:gridCol w="2433860">
                  <a:extLst>
                    <a:ext uri="{9D8B030D-6E8A-4147-A177-3AD203B41FA5}">
                      <a16:colId xmlns:a16="http://schemas.microsoft.com/office/drawing/2014/main" val="7212315"/>
                    </a:ext>
                  </a:extLst>
                </a:gridCol>
                <a:gridCol w="2173159">
                  <a:extLst>
                    <a:ext uri="{9D8B030D-6E8A-4147-A177-3AD203B41FA5}">
                      <a16:colId xmlns:a16="http://schemas.microsoft.com/office/drawing/2014/main" val="3738146868"/>
                    </a:ext>
                  </a:extLst>
                </a:gridCol>
                <a:gridCol w="2173159">
                  <a:extLst>
                    <a:ext uri="{9D8B030D-6E8A-4147-A177-3AD203B41FA5}">
                      <a16:colId xmlns:a16="http://schemas.microsoft.com/office/drawing/2014/main" val="3151153644"/>
                    </a:ext>
                  </a:extLst>
                </a:gridCol>
              </a:tblGrid>
              <a:tr h="370840">
                <a:tc>
                  <a:txBody>
                    <a:bodyPr/>
                    <a:lstStyle/>
                    <a:p>
                      <a:r>
                        <a:rPr lang="en-US" sz="2000" dirty="0" err="1">
                          <a:effectLst/>
                          <a:latin typeface="Poppins" panose="00000500000000000000" pitchFamily="2" charset="0"/>
                          <a:cs typeface="Poppins" panose="00000500000000000000" pitchFamily="2" charset="0"/>
                        </a:rPr>
                        <a:t>CustomerID</a:t>
                      </a:r>
                      <a:endParaRPr lang="en-US" sz="2000" dirty="0">
                        <a:effectLst/>
                        <a:latin typeface="Poppins" panose="00000500000000000000" pitchFamily="2" charset="0"/>
                        <a:cs typeface="Poppins" panose="00000500000000000000" pitchFamily="2" charset="0"/>
                      </a:endParaRPr>
                    </a:p>
                  </a:txBody>
                  <a:tcPr marL="99060" marR="99060" anchor="ctr"/>
                </a:tc>
                <a:tc>
                  <a:txBody>
                    <a:bodyPr/>
                    <a:lstStyle/>
                    <a:p>
                      <a:r>
                        <a:rPr lang="en-US" sz="2000">
                          <a:effectLst/>
                          <a:latin typeface="Poppins" panose="00000500000000000000" pitchFamily="2" charset="0"/>
                          <a:cs typeface="Poppins" panose="00000500000000000000" pitchFamily="2" charset="0"/>
                        </a:rPr>
                        <a:t>Name</a:t>
                      </a:r>
                    </a:p>
                  </a:txBody>
                  <a:tcPr marL="99060" marR="99060" anchor="ctr"/>
                </a:tc>
                <a:tc>
                  <a:txBody>
                    <a:bodyPr/>
                    <a:lstStyle/>
                    <a:p>
                      <a:r>
                        <a:rPr lang="en-US" sz="2000">
                          <a:effectLst/>
                          <a:latin typeface="Poppins" panose="00000500000000000000" pitchFamily="2" charset="0"/>
                          <a:cs typeface="Poppins" panose="00000500000000000000" pitchFamily="2" charset="0"/>
                        </a:rPr>
                        <a:t>Address</a:t>
                      </a:r>
                    </a:p>
                  </a:txBody>
                  <a:tcPr marL="99060" marR="99060" anchor="ctr"/>
                </a:tc>
                <a:tc>
                  <a:txBody>
                    <a:bodyPr/>
                    <a:lstStyle/>
                    <a:p>
                      <a:r>
                        <a:rPr lang="en-US" sz="2000">
                          <a:effectLst/>
                          <a:latin typeface="Poppins" panose="00000500000000000000" pitchFamily="2" charset="0"/>
                          <a:cs typeface="Poppins" panose="00000500000000000000" pitchFamily="2" charset="0"/>
                        </a:rPr>
                        <a:t>EffectiveDate</a:t>
                      </a:r>
                    </a:p>
                  </a:txBody>
                  <a:tcPr marL="99060" marR="99060" anchor="ctr"/>
                </a:tc>
                <a:tc>
                  <a:txBody>
                    <a:bodyPr/>
                    <a:lstStyle/>
                    <a:p>
                      <a:r>
                        <a:rPr lang="en-US" sz="2000">
                          <a:effectLst/>
                          <a:latin typeface="Poppins" panose="00000500000000000000" pitchFamily="2" charset="0"/>
                          <a:cs typeface="Poppins" panose="00000500000000000000" pitchFamily="2" charset="0"/>
                        </a:rPr>
                        <a:t>EndDate</a:t>
                      </a:r>
                    </a:p>
                  </a:txBody>
                  <a:tcPr marL="99060" marR="99060" anchor="ctr"/>
                </a:tc>
                <a:extLst>
                  <a:ext uri="{0D108BD9-81ED-4DB2-BD59-A6C34878D82A}">
                    <a16:rowId xmlns:a16="http://schemas.microsoft.com/office/drawing/2014/main" val="1782971324"/>
                  </a:ext>
                </a:extLst>
              </a:tr>
              <a:tr h="370840">
                <a:tc>
                  <a:txBody>
                    <a:bodyPr/>
                    <a:lstStyle/>
                    <a:p>
                      <a:r>
                        <a:rPr lang="en-US" sz="2000">
                          <a:effectLst/>
                          <a:latin typeface="Poppins" panose="00000500000000000000" pitchFamily="2" charset="0"/>
                          <a:cs typeface="Poppins" panose="00000500000000000000" pitchFamily="2" charset="0"/>
                        </a:rPr>
                        <a:t>301</a:t>
                      </a:r>
                    </a:p>
                  </a:txBody>
                  <a:tcPr marL="99060" marR="99060" anchor="ctr"/>
                </a:tc>
                <a:tc>
                  <a:txBody>
                    <a:bodyPr/>
                    <a:lstStyle/>
                    <a:p>
                      <a:r>
                        <a:rPr lang="en-US" sz="2000" dirty="0" err="1">
                          <a:effectLst/>
                          <a:latin typeface="Poppins" panose="00000500000000000000" pitchFamily="2" charset="0"/>
                          <a:cs typeface="Poppins" panose="00000500000000000000" pitchFamily="2" charset="0"/>
                        </a:rPr>
                        <a:t>Opoka</a:t>
                      </a:r>
                      <a:r>
                        <a:rPr lang="en-US" sz="2000" dirty="0">
                          <a:effectLst/>
                          <a:latin typeface="Poppins" panose="00000500000000000000" pitchFamily="2" charset="0"/>
                          <a:cs typeface="Poppins" panose="00000500000000000000" pitchFamily="2" charset="0"/>
                        </a:rPr>
                        <a:t> John</a:t>
                      </a:r>
                    </a:p>
                  </a:txBody>
                  <a:tcPr marL="99060" marR="99060" anchor="ctr"/>
                </a:tc>
                <a:tc>
                  <a:txBody>
                    <a:bodyPr/>
                    <a:lstStyle/>
                    <a:p>
                      <a:r>
                        <a:rPr lang="en-US" sz="2000">
                          <a:effectLst/>
                          <a:latin typeface="Poppins" panose="00000500000000000000" pitchFamily="2" charset="0"/>
                          <a:cs typeface="Poppins" panose="00000500000000000000" pitchFamily="2" charset="0"/>
                        </a:rPr>
                        <a:t>789 Pine St, City B</a:t>
                      </a:r>
                    </a:p>
                  </a:txBody>
                  <a:tcPr marL="99060" marR="99060" anchor="ctr"/>
                </a:tc>
                <a:tc>
                  <a:txBody>
                    <a:bodyPr/>
                    <a:lstStyle/>
                    <a:p>
                      <a:r>
                        <a:rPr lang="en-US" sz="2000" dirty="0">
                          <a:effectLst/>
                          <a:latin typeface="Poppins" panose="00000500000000000000" pitchFamily="2" charset="0"/>
                          <a:cs typeface="Poppins" panose="00000500000000000000" pitchFamily="2" charset="0"/>
                        </a:rPr>
                        <a:t>2020-01-01</a:t>
                      </a:r>
                    </a:p>
                  </a:txBody>
                  <a:tcPr marL="99060" marR="99060" anchor="ctr"/>
                </a:tc>
                <a:tc>
                  <a:txBody>
                    <a:bodyPr/>
                    <a:lstStyle/>
                    <a:p>
                      <a:r>
                        <a:rPr lang="en-US" sz="2000" dirty="0">
                          <a:effectLst/>
                          <a:latin typeface="Poppins" panose="00000500000000000000" pitchFamily="2" charset="0"/>
                          <a:cs typeface="Poppins" panose="00000500000000000000" pitchFamily="2" charset="0"/>
                        </a:rPr>
                        <a:t>NULL</a:t>
                      </a:r>
                    </a:p>
                  </a:txBody>
                  <a:tcPr marL="99060" marR="99060" anchor="ctr"/>
                </a:tc>
                <a:extLst>
                  <a:ext uri="{0D108BD9-81ED-4DB2-BD59-A6C34878D82A}">
                    <a16:rowId xmlns:a16="http://schemas.microsoft.com/office/drawing/2014/main" val="4079806841"/>
                  </a:ext>
                </a:extLst>
              </a:tr>
            </a:tbl>
          </a:graphicData>
        </a:graphic>
      </p:graphicFrame>
      <p:graphicFrame>
        <p:nvGraphicFramePr>
          <p:cNvPr id="5" name="Table 4">
            <a:extLst>
              <a:ext uri="{FF2B5EF4-FFF2-40B4-BE49-F238E27FC236}">
                <a16:creationId xmlns:a16="http://schemas.microsoft.com/office/drawing/2014/main" id="{C6F667D1-41FF-F558-B82A-B0C1E4A6C161}"/>
              </a:ext>
            </a:extLst>
          </p:cNvPr>
          <p:cNvGraphicFramePr>
            <a:graphicFrameLocks noGrp="1"/>
          </p:cNvGraphicFramePr>
          <p:nvPr>
            <p:extLst>
              <p:ext uri="{D42A27DB-BD31-4B8C-83A1-F6EECF244321}">
                <p14:modId xmlns:p14="http://schemas.microsoft.com/office/powerpoint/2010/main" val="3648952015"/>
              </p:ext>
            </p:extLst>
          </p:nvPr>
        </p:nvGraphicFramePr>
        <p:xfrm>
          <a:off x="379379" y="3914916"/>
          <a:ext cx="10865795" cy="1188720"/>
        </p:xfrm>
        <a:graphic>
          <a:graphicData uri="http://schemas.openxmlformats.org/drawingml/2006/table">
            <a:tbl>
              <a:tblPr firstRow="1" bandRow="1">
                <a:tableStyleId>{5C22544A-7EE6-4342-B048-85BDC9FD1C3A}</a:tableStyleId>
              </a:tblPr>
              <a:tblGrid>
                <a:gridCol w="2173159">
                  <a:extLst>
                    <a:ext uri="{9D8B030D-6E8A-4147-A177-3AD203B41FA5}">
                      <a16:colId xmlns:a16="http://schemas.microsoft.com/office/drawing/2014/main" val="3538077501"/>
                    </a:ext>
                  </a:extLst>
                </a:gridCol>
                <a:gridCol w="1804718">
                  <a:extLst>
                    <a:ext uri="{9D8B030D-6E8A-4147-A177-3AD203B41FA5}">
                      <a16:colId xmlns:a16="http://schemas.microsoft.com/office/drawing/2014/main" val="1321315892"/>
                    </a:ext>
                  </a:extLst>
                </a:gridCol>
                <a:gridCol w="2541600">
                  <a:extLst>
                    <a:ext uri="{9D8B030D-6E8A-4147-A177-3AD203B41FA5}">
                      <a16:colId xmlns:a16="http://schemas.microsoft.com/office/drawing/2014/main" val="7212315"/>
                    </a:ext>
                  </a:extLst>
                </a:gridCol>
                <a:gridCol w="2173159">
                  <a:extLst>
                    <a:ext uri="{9D8B030D-6E8A-4147-A177-3AD203B41FA5}">
                      <a16:colId xmlns:a16="http://schemas.microsoft.com/office/drawing/2014/main" val="3738146868"/>
                    </a:ext>
                  </a:extLst>
                </a:gridCol>
                <a:gridCol w="2173159">
                  <a:extLst>
                    <a:ext uri="{9D8B030D-6E8A-4147-A177-3AD203B41FA5}">
                      <a16:colId xmlns:a16="http://schemas.microsoft.com/office/drawing/2014/main" val="3151153644"/>
                    </a:ext>
                  </a:extLst>
                </a:gridCol>
              </a:tblGrid>
              <a:tr h="370840">
                <a:tc>
                  <a:txBody>
                    <a:bodyPr/>
                    <a:lstStyle/>
                    <a:p>
                      <a:r>
                        <a:rPr lang="en-US" sz="2000" dirty="0" err="1">
                          <a:effectLst/>
                          <a:latin typeface="Poppins" panose="00000500000000000000" pitchFamily="2" charset="0"/>
                          <a:cs typeface="Poppins" panose="00000500000000000000" pitchFamily="2" charset="0"/>
                        </a:rPr>
                        <a:t>CustomerID</a:t>
                      </a:r>
                      <a:endParaRPr lang="en-US" sz="2000" dirty="0">
                        <a:effectLst/>
                        <a:latin typeface="Poppins" panose="00000500000000000000" pitchFamily="2" charset="0"/>
                        <a:cs typeface="Poppins" panose="00000500000000000000" pitchFamily="2" charset="0"/>
                      </a:endParaRPr>
                    </a:p>
                  </a:txBody>
                  <a:tcPr marL="99060" marR="99060" anchor="ctr"/>
                </a:tc>
                <a:tc>
                  <a:txBody>
                    <a:bodyPr/>
                    <a:lstStyle/>
                    <a:p>
                      <a:r>
                        <a:rPr lang="en-US" sz="2000" dirty="0">
                          <a:effectLst/>
                          <a:latin typeface="Poppins" panose="00000500000000000000" pitchFamily="2" charset="0"/>
                          <a:cs typeface="Poppins" panose="00000500000000000000" pitchFamily="2" charset="0"/>
                        </a:rPr>
                        <a:t>Name</a:t>
                      </a:r>
                    </a:p>
                  </a:txBody>
                  <a:tcPr marL="99060" marR="99060" anchor="ctr"/>
                </a:tc>
                <a:tc>
                  <a:txBody>
                    <a:bodyPr/>
                    <a:lstStyle/>
                    <a:p>
                      <a:r>
                        <a:rPr lang="en-US" sz="2000">
                          <a:effectLst/>
                          <a:latin typeface="Poppins" panose="00000500000000000000" pitchFamily="2" charset="0"/>
                          <a:cs typeface="Poppins" panose="00000500000000000000" pitchFamily="2" charset="0"/>
                        </a:rPr>
                        <a:t>Address</a:t>
                      </a:r>
                    </a:p>
                  </a:txBody>
                  <a:tcPr marL="99060" marR="99060" anchor="ctr"/>
                </a:tc>
                <a:tc>
                  <a:txBody>
                    <a:bodyPr/>
                    <a:lstStyle/>
                    <a:p>
                      <a:r>
                        <a:rPr lang="en-US" sz="2000">
                          <a:effectLst/>
                          <a:latin typeface="Poppins" panose="00000500000000000000" pitchFamily="2" charset="0"/>
                          <a:cs typeface="Poppins" panose="00000500000000000000" pitchFamily="2" charset="0"/>
                        </a:rPr>
                        <a:t>EffectiveDate</a:t>
                      </a:r>
                    </a:p>
                  </a:txBody>
                  <a:tcPr marL="99060" marR="99060" anchor="ctr"/>
                </a:tc>
                <a:tc>
                  <a:txBody>
                    <a:bodyPr/>
                    <a:lstStyle/>
                    <a:p>
                      <a:r>
                        <a:rPr lang="en-US" sz="2000">
                          <a:effectLst/>
                          <a:latin typeface="Poppins" panose="00000500000000000000" pitchFamily="2" charset="0"/>
                          <a:cs typeface="Poppins" panose="00000500000000000000" pitchFamily="2" charset="0"/>
                        </a:rPr>
                        <a:t>EndDate</a:t>
                      </a:r>
                    </a:p>
                  </a:txBody>
                  <a:tcPr marL="99060" marR="99060" anchor="ctr"/>
                </a:tc>
                <a:extLst>
                  <a:ext uri="{0D108BD9-81ED-4DB2-BD59-A6C34878D82A}">
                    <a16:rowId xmlns:a16="http://schemas.microsoft.com/office/drawing/2014/main" val="1782971324"/>
                  </a:ext>
                </a:extLst>
              </a:tr>
              <a:tr h="370840">
                <a:tc>
                  <a:txBody>
                    <a:bodyPr/>
                    <a:lstStyle/>
                    <a:p>
                      <a:r>
                        <a:rPr lang="en-US" sz="2000">
                          <a:effectLst/>
                          <a:latin typeface="Poppins" panose="00000500000000000000" pitchFamily="2" charset="0"/>
                          <a:cs typeface="Poppins" panose="00000500000000000000" pitchFamily="2" charset="0"/>
                        </a:rPr>
                        <a:t>301</a:t>
                      </a:r>
                    </a:p>
                  </a:txBody>
                  <a:tcPr marL="99060" marR="99060" anchor="ctr"/>
                </a:tc>
                <a:tc>
                  <a:txBody>
                    <a:bodyPr/>
                    <a:lstStyle/>
                    <a:p>
                      <a:r>
                        <a:rPr lang="en-US" sz="2000" dirty="0" err="1">
                          <a:effectLst/>
                          <a:latin typeface="Poppins" panose="00000500000000000000" pitchFamily="2" charset="0"/>
                          <a:cs typeface="Poppins" panose="00000500000000000000" pitchFamily="2" charset="0"/>
                        </a:rPr>
                        <a:t>Opoka</a:t>
                      </a:r>
                      <a:r>
                        <a:rPr lang="en-US" sz="2000" dirty="0">
                          <a:effectLst/>
                          <a:latin typeface="Poppins" panose="00000500000000000000" pitchFamily="2" charset="0"/>
                          <a:cs typeface="Poppins" panose="00000500000000000000" pitchFamily="2" charset="0"/>
                        </a:rPr>
                        <a:t> John</a:t>
                      </a:r>
                    </a:p>
                  </a:txBody>
                  <a:tcPr marL="99060" marR="99060" anchor="ctr"/>
                </a:tc>
                <a:tc>
                  <a:txBody>
                    <a:bodyPr/>
                    <a:lstStyle/>
                    <a:p>
                      <a:r>
                        <a:rPr lang="en-US" sz="2000" dirty="0">
                          <a:effectLst/>
                          <a:latin typeface="Poppins" panose="00000500000000000000" pitchFamily="2" charset="0"/>
                          <a:cs typeface="Poppins" panose="00000500000000000000" pitchFamily="2" charset="0"/>
                        </a:rPr>
                        <a:t>789 Pine St, City B</a:t>
                      </a:r>
                    </a:p>
                  </a:txBody>
                  <a:tcPr marL="99060" marR="99060" anchor="ctr"/>
                </a:tc>
                <a:tc>
                  <a:txBody>
                    <a:bodyPr/>
                    <a:lstStyle/>
                    <a:p>
                      <a:r>
                        <a:rPr lang="en-US" sz="2000">
                          <a:effectLst/>
                          <a:latin typeface="Poppins" panose="00000500000000000000" pitchFamily="2" charset="0"/>
                          <a:cs typeface="Poppins" panose="00000500000000000000" pitchFamily="2" charset="0"/>
                        </a:rPr>
                        <a:t>2020-01-01</a:t>
                      </a:r>
                    </a:p>
                  </a:txBody>
                  <a:tcPr marL="99060" marR="99060" anchor="ctr"/>
                </a:tc>
                <a:tc>
                  <a:txBody>
                    <a:bodyPr/>
                    <a:lstStyle/>
                    <a:p>
                      <a:r>
                        <a:rPr lang="en-US" sz="2000">
                          <a:effectLst/>
                          <a:latin typeface="Poppins" panose="00000500000000000000" pitchFamily="2" charset="0"/>
                          <a:cs typeface="Poppins" panose="00000500000000000000" pitchFamily="2" charset="0"/>
                        </a:rPr>
                        <a:t>2022-01-01</a:t>
                      </a:r>
                    </a:p>
                  </a:txBody>
                  <a:tcPr marL="99060" marR="99060" anchor="ctr"/>
                </a:tc>
                <a:extLst>
                  <a:ext uri="{0D108BD9-81ED-4DB2-BD59-A6C34878D82A}">
                    <a16:rowId xmlns:a16="http://schemas.microsoft.com/office/drawing/2014/main" val="4079806841"/>
                  </a:ext>
                </a:extLst>
              </a:tr>
              <a:tr h="370840">
                <a:tc>
                  <a:txBody>
                    <a:bodyPr/>
                    <a:lstStyle/>
                    <a:p>
                      <a:r>
                        <a:rPr lang="en-US" sz="2000">
                          <a:effectLst/>
                          <a:latin typeface="Poppins" panose="00000500000000000000" pitchFamily="2" charset="0"/>
                          <a:cs typeface="Poppins" panose="00000500000000000000" pitchFamily="2" charset="0"/>
                        </a:rPr>
                        <a:t>301</a:t>
                      </a:r>
                    </a:p>
                  </a:txBody>
                  <a:tcPr marL="99060" marR="99060" anchor="ctr"/>
                </a:tc>
                <a:tc>
                  <a:txBody>
                    <a:bodyPr/>
                    <a:lstStyle/>
                    <a:p>
                      <a:r>
                        <a:rPr lang="en-US" sz="2000" dirty="0" err="1">
                          <a:effectLst/>
                          <a:latin typeface="Poppins" panose="00000500000000000000" pitchFamily="2" charset="0"/>
                          <a:cs typeface="Poppins" panose="00000500000000000000" pitchFamily="2" charset="0"/>
                        </a:rPr>
                        <a:t>Opoka</a:t>
                      </a:r>
                      <a:r>
                        <a:rPr lang="en-US" sz="2000" dirty="0">
                          <a:effectLst/>
                          <a:latin typeface="Poppins" panose="00000500000000000000" pitchFamily="2" charset="0"/>
                          <a:cs typeface="Poppins" panose="00000500000000000000" pitchFamily="2" charset="0"/>
                        </a:rPr>
                        <a:t> John</a:t>
                      </a:r>
                    </a:p>
                  </a:txBody>
                  <a:tcPr marL="99060" marR="99060" anchor="ctr"/>
                </a:tc>
                <a:tc>
                  <a:txBody>
                    <a:bodyPr/>
                    <a:lstStyle/>
                    <a:p>
                      <a:r>
                        <a:rPr lang="en-US" sz="2000">
                          <a:effectLst/>
                          <a:latin typeface="Poppins" panose="00000500000000000000" pitchFamily="2" charset="0"/>
                          <a:cs typeface="Poppins" panose="00000500000000000000" pitchFamily="2" charset="0"/>
                        </a:rPr>
                        <a:t>101 Maple St, City B</a:t>
                      </a:r>
                    </a:p>
                  </a:txBody>
                  <a:tcPr marL="99060" marR="99060" anchor="ctr"/>
                </a:tc>
                <a:tc>
                  <a:txBody>
                    <a:bodyPr/>
                    <a:lstStyle/>
                    <a:p>
                      <a:r>
                        <a:rPr lang="en-US" sz="2000" dirty="0">
                          <a:effectLst/>
                          <a:latin typeface="Poppins" panose="00000500000000000000" pitchFamily="2" charset="0"/>
                          <a:cs typeface="Poppins" panose="00000500000000000000" pitchFamily="2" charset="0"/>
                        </a:rPr>
                        <a:t>2022-01-02</a:t>
                      </a:r>
                    </a:p>
                  </a:txBody>
                  <a:tcPr marL="99060" marR="99060" anchor="ctr"/>
                </a:tc>
                <a:tc>
                  <a:txBody>
                    <a:bodyPr/>
                    <a:lstStyle/>
                    <a:p>
                      <a:r>
                        <a:rPr lang="en-US" sz="2000" dirty="0">
                          <a:effectLst/>
                          <a:latin typeface="Poppins" panose="00000500000000000000" pitchFamily="2" charset="0"/>
                          <a:cs typeface="Poppins" panose="00000500000000000000" pitchFamily="2" charset="0"/>
                        </a:rPr>
                        <a:t>NULL</a:t>
                      </a:r>
                    </a:p>
                  </a:txBody>
                  <a:tcPr marL="99060" marR="99060" anchor="ctr"/>
                </a:tc>
                <a:extLst>
                  <a:ext uri="{0D108BD9-81ED-4DB2-BD59-A6C34878D82A}">
                    <a16:rowId xmlns:a16="http://schemas.microsoft.com/office/drawing/2014/main" val="2746562373"/>
                  </a:ext>
                </a:extLst>
              </a:tr>
            </a:tbl>
          </a:graphicData>
        </a:graphic>
      </p:graphicFrame>
      <p:sp>
        <p:nvSpPr>
          <p:cNvPr id="6" name="Subtitle 2">
            <a:extLst>
              <a:ext uri="{FF2B5EF4-FFF2-40B4-BE49-F238E27FC236}">
                <a16:creationId xmlns:a16="http://schemas.microsoft.com/office/drawing/2014/main" id="{C18890F7-83B3-763C-8CFA-3971463DB6D8}"/>
              </a:ext>
            </a:extLst>
          </p:cNvPr>
          <p:cNvSpPr txBox="1">
            <a:spLocks/>
          </p:cNvSpPr>
          <p:nvPr/>
        </p:nvSpPr>
        <p:spPr>
          <a:xfrm>
            <a:off x="379379" y="1028205"/>
            <a:ext cx="3106363" cy="498467"/>
          </a:xfrm>
          <a:prstGeom prst="rect">
            <a:avLst/>
          </a:prstGeom>
        </p:spPr>
        <p:txBody>
          <a:bodyPr/>
          <a:lstStyle>
            <a:lvl1pPr marL="228600" indent="-228600" algn="l" defTabSz="914400" rtl="0" eaLnBrk="1" latinLnBrk="0" hangingPunct="1">
              <a:lnSpc>
                <a:spcPct val="120000"/>
              </a:lnSpc>
              <a:spcBef>
                <a:spcPts val="1000"/>
              </a:spcBef>
              <a:buClr>
                <a:schemeClr val="accent1">
                  <a:lumMod val="60000"/>
                  <a:lumOff val="40000"/>
                </a:schemeClr>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9pPr>
          </a:lstStyle>
          <a:p>
            <a:pPr marL="0" indent="0" algn="l">
              <a:lnSpc>
                <a:spcPct val="150000"/>
              </a:lnSpc>
              <a:buNone/>
            </a:pPr>
            <a:r>
              <a:rPr lang="en-US" b="1" i="0" cap="none" dirty="0">
                <a:solidFill>
                  <a:srgbClr val="262626"/>
                </a:solidFill>
                <a:effectLst/>
                <a:latin typeface="Poppins" panose="00000500000000000000" pitchFamily="2" charset="0"/>
                <a:cs typeface="Poppins" panose="00000500000000000000" pitchFamily="2" charset="0"/>
              </a:rPr>
              <a:t>Record Before Update</a:t>
            </a:r>
            <a:endParaRPr lang="en-US" cap="none" dirty="0">
              <a:solidFill>
                <a:srgbClr val="262626"/>
              </a:solidFill>
              <a:latin typeface="Poppins" panose="00000500000000000000" pitchFamily="2" charset="0"/>
              <a:cs typeface="Poppins" panose="00000500000000000000" pitchFamily="2" charset="0"/>
            </a:endParaRPr>
          </a:p>
        </p:txBody>
      </p:sp>
      <p:sp>
        <p:nvSpPr>
          <p:cNvPr id="7" name="Subtitle 2">
            <a:extLst>
              <a:ext uri="{FF2B5EF4-FFF2-40B4-BE49-F238E27FC236}">
                <a16:creationId xmlns:a16="http://schemas.microsoft.com/office/drawing/2014/main" id="{99F44B97-D31B-C6A5-574E-661FB6076E80}"/>
              </a:ext>
            </a:extLst>
          </p:cNvPr>
          <p:cNvSpPr txBox="1">
            <a:spLocks/>
          </p:cNvSpPr>
          <p:nvPr/>
        </p:nvSpPr>
        <p:spPr>
          <a:xfrm>
            <a:off x="379379" y="3383383"/>
            <a:ext cx="3341449" cy="498467"/>
          </a:xfrm>
          <a:prstGeom prst="rect">
            <a:avLst/>
          </a:prstGeom>
        </p:spPr>
        <p:txBody>
          <a:bodyPr/>
          <a:lstStyle>
            <a:lvl1pPr marL="228600" indent="-228600" algn="l" defTabSz="914400" rtl="0" eaLnBrk="1" latinLnBrk="0" hangingPunct="1">
              <a:lnSpc>
                <a:spcPct val="120000"/>
              </a:lnSpc>
              <a:spcBef>
                <a:spcPts val="1000"/>
              </a:spcBef>
              <a:buClr>
                <a:schemeClr val="accent1">
                  <a:lumMod val="60000"/>
                  <a:lumOff val="40000"/>
                </a:schemeClr>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9pPr>
          </a:lstStyle>
          <a:p>
            <a:pPr marL="0" indent="0" algn="l">
              <a:lnSpc>
                <a:spcPct val="150000"/>
              </a:lnSpc>
              <a:buNone/>
            </a:pPr>
            <a:r>
              <a:rPr lang="en-US" b="1" i="0" cap="none" dirty="0">
                <a:solidFill>
                  <a:srgbClr val="262626"/>
                </a:solidFill>
                <a:effectLst/>
                <a:latin typeface="Poppins" panose="00000500000000000000" pitchFamily="2" charset="0"/>
                <a:cs typeface="Poppins" panose="00000500000000000000" pitchFamily="2" charset="0"/>
              </a:rPr>
              <a:t>Record after an Update</a:t>
            </a:r>
            <a:endParaRPr lang="en-US" cap="none" dirty="0">
              <a:solidFill>
                <a:srgbClr val="262626"/>
              </a:solidFill>
              <a:latin typeface="Poppins" panose="00000500000000000000" pitchFamily="2" charset="0"/>
              <a:cs typeface="Poppins" panose="00000500000000000000" pitchFamily="2" charset="0"/>
            </a:endParaRPr>
          </a:p>
        </p:txBody>
      </p:sp>
      <p:graphicFrame>
        <p:nvGraphicFramePr>
          <p:cNvPr id="9" name="Table 8">
            <a:extLst>
              <a:ext uri="{FF2B5EF4-FFF2-40B4-BE49-F238E27FC236}">
                <a16:creationId xmlns:a16="http://schemas.microsoft.com/office/drawing/2014/main" id="{E5A8956E-5E4C-A080-B809-E690B73AAB7C}"/>
              </a:ext>
            </a:extLst>
          </p:cNvPr>
          <p:cNvGraphicFramePr>
            <a:graphicFrameLocks noGrp="1"/>
          </p:cNvGraphicFramePr>
          <p:nvPr>
            <p:extLst>
              <p:ext uri="{D42A27DB-BD31-4B8C-83A1-F6EECF244321}">
                <p14:modId xmlns:p14="http://schemas.microsoft.com/office/powerpoint/2010/main" val="1114742850"/>
              </p:ext>
            </p:extLst>
          </p:nvPr>
        </p:nvGraphicFramePr>
        <p:xfrm>
          <a:off x="4464725" y="1954250"/>
          <a:ext cx="2432186" cy="394475"/>
        </p:xfrm>
        <a:graphic>
          <a:graphicData uri="http://schemas.openxmlformats.org/drawingml/2006/table">
            <a:tbl>
              <a:tblPr/>
              <a:tblGrid>
                <a:gridCol w="2432186">
                  <a:extLst>
                    <a:ext uri="{9D8B030D-6E8A-4147-A177-3AD203B41FA5}">
                      <a16:colId xmlns:a16="http://schemas.microsoft.com/office/drawing/2014/main" val="125334418"/>
                    </a:ext>
                  </a:extLst>
                </a:gridCol>
              </a:tblGrid>
              <a:tr h="394475">
                <a:tc>
                  <a:txBody>
                    <a:bodyPr/>
                    <a:lstStyle/>
                    <a:p>
                      <a:endParaRPr lang="en-US" dirty="0"/>
                    </a:p>
                  </a:txBody>
                  <a:tcPr>
                    <a:lnL w="28575" cmpd="sng">
                      <a:solidFill>
                        <a:srgbClr val="FF0000"/>
                      </a:solidFill>
                      <a:prstDash val="solid"/>
                    </a:lnL>
                    <a:lnR w="28575" cmpd="sng">
                      <a:solidFill>
                        <a:srgbClr val="FF0000"/>
                      </a:solidFill>
                      <a:prstDash val="solid"/>
                    </a:lnR>
                    <a:lnT w="28575" cmpd="sng">
                      <a:solidFill>
                        <a:srgbClr val="FF0000"/>
                      </a:solidFill>
                      <a:prstDash val="solid"/>
                    </a:lnT>
                    <a:lnB w="28575" cmpd="sng">
                      <a:solidFill>
                        <a:srgbClr val="FF0000"/>
                      </a:solidFill>
                      <a:prstDash val="solid"/>
                    </a:lnB>
                  </a:tcPr>
                </a:tc>
                <a:extLst>
                  <a:ext uri="{0D108BD9-81ED-4DB2-BD59-A6C34878D82A}">
                    <a16:rowId xmlns:a16="http://schemas.microsoft.com/office/drawing/2014/main" val="895011584"/>
                  </a:ext>
                </a:extLst>
              </a:tr>
            </a:tbl>
          </a:graphicData>
        </a:graphic>
      </p:graphicFrame>
      <p:graphicFrame>
        <p:nvGraphicFramePr>
          <p:cNvPr id="11" name="Table 10">
            <a:extLst>
              <a:ext uri="{FF2B5EF4-FFF2-40B4-BE49-F238E27FC236}">
                <a16:creationId xmlns:a16="http://schemas.microsoft.com/office/drawing/2014/main" id="{22EA3190-0722-EF98-123F-2C7FBAB13550}"/>
              </a:ext>
            </a:extLst>
          </p:cNvPr>
          <p:cNvGraphicFramePr>
            <a:graphicFrameLocks noGrp="1"/>
          </p:cNvGraphicFramePr>
          <p:nvPr>
            <p:extLst>
              <p:ext uri="{D42A27DB-BD31-4B8C-83A1-F6EECF244321}">
                <p14:modId xmlns:p14="http://schemas.microsoft.com/office/powerpoint/2010/main" val="3305535916"/>
              </p:ext>
            </p:extLst>
          </p:nvPr>
        </p:nvGraphicFramePr>
        <p:xfrm>
          <a:off x="384242" y="4728148"/>
          <a:ext cx="10865794" cy="365760"/>
        </p:xfrm>
        <a:graphic>
          <a:graphicData uri="http://schemas.openxmlformats.org/drawingml/2006/table">
            <a:tbl>
              <a:tblPr/>
              <a:tblGrid>
                <a:gridCol w="10865794">
                  <a:extLst>
                    <a:ext uri="{9D8B030D-6E8A-4147-A177-3AD203B41FA5}">
                      <a16:colId xmlns:a16="http://schemas.microsoft.com/office/drawing/2014/main" val="3474505928"/>
                    </a:ext>
                  </a:extLst>
                </a:gridCol>
              </a:tblGrid>
              <a:tr h="0">
                <a:tc>
                  <a:txBody>
                    <a:bodyPr/>
                    <a:lstStyle/>
                    <a:p>
                      <a:endParaRPr lang="en-US" dirty="0"/>
                    </a:p>
                  </a:txBody>
                  <a:tcPr>
                    <a:lnL w="28575" cmpd="sng">
                      <a:solidFill>
                        <a:srgbClr val="FFFF00"/>
                      </a:solidFill>
                      <a:prstDash val="solid"/>
                    </a:lnL>
                    <a:lnR w="28575" cmpd="sng">
                      <a:solidFill>
                        <a:srgbClr val="FFFF00"/>
                      </a:solidFill>
                      <a:prstDash val="solid"/>
                    </a:lnR>
                    <a:lnT w="28575" cmpd="sng">
                      <a:solidFill>
                        <a:srgbClr val="FFFF00"/>
                      </a:solidFill>
                      <a:prstDash val="solid"/>
                    </a:lnT>
                    <a:lnB w="28575" cmpd="sng">
                      <a:solidFill>
                        <a:srgbClr val="FFFF00"/>
                      </a:solidFill>
                      <a:prstDash val="solid"/>
                    </a:lnB>
                  </a:tcPr>
                </a:tc>
                <a:extLst>
                  <a:ext uri="{0D108BD9-81ED-4DB2-BD59-A6C34878D82A}">
                    <a16:rowId xmlns:a16="http://schemas.microsoft.com/office/drawing/2014/main" val="3669444857"/>
                  </a:ext>
                </a:extLst>
              </a:tr>
            </a:tbl>
          </a:graphicData>
        </a:graphic>
      </p:graphicFrame>
      <p:graphicFrame>
        <p:nvGraphicFramePr>
          <p:cNvPr id="13" name="Table 12">
            <a:extLst>
              <a:ext uri="{FF2B5EF4-FFF2-40B4-BE49-F238E27FC236}">
                <a16:creationId xmlns:a16="http://schemas.microsoft.com/office/drawing/2014/main" id="{B800BA90-4B7A-2DB4-25F6-342ACA388F67}"/>
              </a:ext>
            </a:extLst>
          </p:cNvPr>
          <p:cNvGraphicFramePr>
            <a:graphicFrameLocks noGrp="1"/>
          </p:cNvGraphicFramePr>
          <p:nvPr>
            <p:extLst>
              <p:ext uri="{D42A27DB-BD31-4B8C-83A1-F6EECF244321}">
                <p14:modId xmlns:p14="http://schemas.microsoft.com/office/powerpoint/2010/main" val="1823986282"/>
              </p:ext>
            </p:extLst>
          </p:nvPr>
        </p:nvGraphicFramePr>
        <p:xfrm>
          <a:off x="4367719" y="4715666"/>
          <a:ext cx="2529192" cy="365760"/>
        </p:xfrm>
        <a:graphic>
          <a:graphicData uri="http://schemas.openxmlformats.org/drawingml/2006/table">
            <a:tbl>
              <a:tblPr/>
              <a:tblGrid>
                <a:gridCol w="2529192">
                  <a:extLst>
                    <a:ext uri="{9D8B030D-6E8A-4147-A177-3AD203B41FA5}">
                      <a16:colId xmlns:a16="http://schemas.microsoft.com/office/drawing/2014/main" val="442455246"/>
                    </a:ext>
                  </a:extLst>
                </a:gridCol>
              </a:tblGrid>
              <a:tr h="359923">
                <a:tc>
                  <a:txBody>
                    <a:bodyPr/>
                    <a:lstStyle/>
                    <a:p>
                      <a:endParaRPr lang="en-US" dirty="0"/>
                    </a:p>
                  </a:txBody>
                  <a:tcPr>
                    <a:lnL w="28575" cmpd="sng">
                      <a:solidFill>
                        <a:schemeClr val="accent6"/>
                      </a:solidFill>
                      <a:prstDash val="solid"/>
                    </a:lnL>
                    <a:lnR w="28575" cmpd="sng">
                      <a:solidFill>
                        <a:schemeClr val="accent6"/>
                      </a:solidFill>
                      <a:prstDash val="solid"/>
                    </a:lnR>
                    <a:lnT w="28575" cmpd="sng">
                      <a:solidFill>
                        <a:schemeClr val="accent6"/>
                      </a:solidFill>
                      <a:prstDash val="solid"/>
                    </a:lnT>
                    <a:lnB w="28575" cmpd="sng">
                      <a:solidFill>
                        <a:schemeClr val="accent6"/>
                      </a:solidFill>
                      <a:prstDash val="solid"/>
                    </a:lnB>
                  </a:tcPr>
                </a:tc>
                <a:extLst>
                  <a:ext uri="{0D108BD9-81ED-4DB2-BD59-A6C34878D82A}">
                    <a16:rowId xmlns:a16="http://schemas.microsoft.com/office/drawing/2014/main" val="3111133733"/>
                  </a:ext>
                </a:extLst>
              </a:tr>
            </a:tbl>
          </a:graphicData>
        </a:graphic>
      </p:graphicFrame>
      <p:graphicFrame>
        <p:nvGraphicFramePr>
          <p:cNvPr id="14" name="Table 13">
            <a:extLst>
              <a:ext uri="{FF2B5EF4-FFF2-40B4-BE49-F238E27FC236}">
                <a16:creationId xmlns:a16="http://schemas.microsoft.com/office/drawing/2014/main" id="{E09891E5-7D57-49C2-E489-31D06FB2C3D8}"/>
              </a:ext>
            </a:extLst>
          </p:cNvPr>
          <p:cNvGraphicFramePr>
            <a:graphicFrameLocks noGrp="1"/>
          </p:cNvGraphicFramePr>
          <p:nvPr>
            <p:extLst>
              <p:ext uri="{D42A27DB-BD31-4B8C-83A1-F6EECF244321}">
                <p14:modId xmlns:p14="http://schemas.microsoft.com/office/powerpoint/2010/main" val="1414311385"/>
              </p:ext>
            </p:extLst>
          </p:nvPr>
        </p:nvGraphicFramePr>
        <p:xfrm>
          <a:off x="9066176" y="4312947"/>
          <a:ext cx="2178998" cy="365760"/>
        </p:xfrm>
        <a:graphic>
          <a:graphicData uri="http://schemas.openxmlformats.org/drawingml/2006/table">
            <a:tbl>
              <a:tblPr/>
              <a:tblGrid>
                <a:gridCol w="2178998">
                  <a:extLst>
                    <a:ext uri="{9D8B030D-6E8A-4147-A177-3AD203B41FA5}">
                      <a16:colId xmlns:a16="http://schemas.microsoft.com/office/drawing/2014/main" val="442455246"/>
                    </a:ext>
                  </a:extLst>
                </a:gridCol>
              </a:tblGrid>
              <a:tr h="359923">
                <a:tc>
                  <a:txBody>
                    <a:bodyPr/>
                    <a:lstStyle/>
                    <a:p>
                      <a:endParaRPr lang="en-US" dirty="0"/>
                    </a:p>
                  </a:txBody>
                  <a:tcPr>
                    <a:lnL w="28575" cmpd="sng">
                      <a:solidFill>
                        <a:schemeClr val="accent6"/>
                      </a:solidFill>
                      <a:prstDash val="solid"/>
                    </a:lnL>
                    <a:lnR w="28575" cmpd="sng">
                      <a:solidFill>
                        <a:schemeClr val="accent6"/>
                      </a:solidFill>
                      <a:prstDash val="solid"/>
                    </a:lnR>
                    <a:lnT w="28575" cmpd="sng">
                      <a:solidFill>
                        <a:schemeClr val="accent6"/>
                      </a:solidFill>
                      <a:prstDash val="solid"/>
                    </a:lnT>
                    <a:lnB w="28575" cmpd="sng">
                      <a:solidFill>
                        <a:schemeClr val="accent6"/>
                      </a:solidFill>
                      <a:prstDash val="solid"/>
                    </a:lnB>
                  </a:tcPr>
                </a:tc>
                <a:extLst>
                  <a:ext uri="{0D108BD9-81ED-4DB2-BD59-A6C34878D82A}">
                    <a16:rowId xmlns:a16="http://schemas.microsoft.com/office/drawing/2014/main" val="3111133733"/>
                  </a:ext>
                </a:extLst>
              </a:tr>
            </a:tbl>
          </a:graphicData>
        </a:graphic>
      </p:graphicFrame>
    </p:spTree>
    <p:extLst>
      <p:ext uri="{BB962C8B-B14F-4D97-AF65-F5344CB8AC3E}">
        <p14:creationId xmlns:p14="http://schemas.microsoft.com/office/powerpoint/2010/main" val="17482985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arn(inVertical)">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barn(inVertical)">
                                      <p:cBhvr>
                                        <p:cTn id="12" dur="500"/>
                                        <p:tgtEl>
                                          <p:spTgt spid="2"/>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barn(inVertical)">
                                      <p:cBhvr>
                                        <p:cTn id="17" dur="500"/>
                                        <p:tgtEl>
                                          <p:spTgt spid="9"/>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barn(inVertical)">
                                      <p:cBhvr>
                                        <p:cTn id="22" dur="500"/>
                                        <p:tgtEl>
                                          <p:spTgt spid="7"/>
                                        </p:tgtEl>
                                      </p:cBhvr>
                                    </p:animEffect>
                                  </p:childTnLst>
                                </p:cTn>
                              </p:par>
                            </p:childTnLst>
                          </p:cTn>
                        </p:par>
                      </p:childTnLst>
                    </p:cTn>
                  </p:par>
                  <p:par>
                    <p:cTn id="23" fill="hold">
                      <p:stCondLst>
                        <p:cond delay="indefinite"/>
                      </p:stCondLst>
                      <p:childTnLst>
                        <p:par>
                          <p:cTn id="24" fill="hold">
                            <p:stCondLst>
                              <p:cond delay="0"/>
                            </p:stCondLst>
                            <p:childTnLst>
                              <p:par>
                                <p:cTn id="25" presetID="16" presetClass="entr" presetSubtype="21" fill="hold" nodeType="clickEffect">
                                  <p:stCondLst>
                                    <p:cond delay="0"/>
                                  </p:stCondLst>
                                  <p:childTnLst>
                                    <p:set>
                                      <p:cBhvr>
                                        <p:cTn id="26" dur="1" fill="hold">
                                          <p:stCondLst>
                                            <p:cond delay="0"/>
                                          </p:stCondLst>
                                        </p:cTn>
                                        <p:tgtEl>
                                          <p:spTgt spid="5"/>
                                        </p:tgtEl>
                                        <p:attrNameLst>
                                          <p:attrName>style.visibility</p:attrName>
                                        </p:attrNameLst>
                                      </p:cBhvr>
                                      <p:to>
                                        <p:strVal val="visible"/>
                                      </p:to>
                                    </p:set>
                                    <p:animEffect transition="in" filter="barn(inVertical)">
                                      <p:cBhvr>
                                        <p:cTn id="27" dur="500"/>
                                        <p:tgtEl>
                                          <p:spTgt spid="5"/>
                                        </p:tgtEl>
                                      </p:cBhvr>
                                    </p:animEffect>
                                  </p:childTnLst>
                                </p:cTn>
                              </p:par>
                            </p:childTnLst>
                          </p:cTn>
                        </p:par>
                      </p:childTnLst>
                    </p:cTn>
                  </p:par>
                  <p:par>
                    <p:cTn id="28" fill="hold">
                      <p:stCondLst>
                        <p:cond delay="indefinite"/>
                      </p:stCondLst>
                      <p:childTnLst>
                        <p:par>
                          <p:cTn id="29" fill="hold">
                            <p:stCondLst>
                              <p:cond delay="0"/>
                            </p:stCondLst>
                            <p:childTnLst>
                              <p:par>
                                <p:cTn id="30" presetID="16" presetClass="entr" presetSubtype="21" fill="hold" nodeType="clickEffect">
                                  <p:stCondLst>
                                    <p:cond delay="0"/>
                                  </p:stCondLst>
                                  <p:childTnLst>
                                    <p:set>
                                      <p:cBhvr>
                                        <p:cTn id="31" dur="1" fill="hold">
                                          <p:stCondLst>
                                            <p:cond delay="0"/>
                                          </p:stCondLst>
                                        </p:cTn>
                                        <p:tgtEl>
                                          <p:spTgt spid="11"/>
                                        </p:tgtEl>
                                        <p:attrNameLst>
                                          <p:attrName>style.visibility</p:attrName>
                                        </p:attrNameLst>
                                      </p:cBhvr>
                                      <p:to>
                                        <p:strVal val="visible"/>
                                      </p:to>
                                    </p:set>
                                    <p:animEffect transition="in" filter="barn(inVertical)">
                                      <p:cBhvr>
                                        <p:cTn id="32" dur="500"/>
                                        <p:tgtEl>
                                          <p:spTgt spid="11"/>
                                        </p:tgtEl>
                                      </p:cBhvr>
                                    </p:animEffect>
                                  </p:childTnLst>
                                </p:cTn>
                              </p:par>
                            </p:childTnLst>
                          </p:cTn>
                        </p:par>
                      </p:childTnLst>
                    </p:cTn>
                  </p:par>
                  <p:par>
                    <p:cTn id="33" fill="hold">
                      <p:stCondLst>
                        <p:cond delay="indefinite"/>
                      </p:stCondLst>
                      <p:childTnLst>
                        <p:par>
                          <p:cTn id="34" fill="hold">
                            <p:stCondLst>
                              <p:cond delay="0"/>
                            </p:stCondLst>
                            <p:childTnLst>
                              <p:par>
                                <p:cTn id="35" presetID="16" presetClass="entr" presetSubtype="21" fill="hold" nodeType="clickEffect">
                                  <p:stCondLst>
                                    <p:cond delay="0"/>
                                  </p:stCondLst>
                                  <p:childTnLst>
                                    <p:set>
                                      <p:cBhvr>
                                        <p:cTn id="36" dur="1" fill="hold">
                                          <p:stCondLst>
                                            <p:cond delay="0"/>
                                          </p:stCondLst>
                                        </p:cTn>
                                        <p:tgtEl>
                                          <p:spTgt spid="13"/>
                                        </p:tgtEl>
                                        <p:attrNameLst>
                                          <p:attrName>style.visibility</p:attrName>
                                        </p:attrNameLst>
                                      </p:cBhvr>
                                      <p:to>
                                        <p:strVal val="visible"/>
                                      </p:to>
                                    </p:set>
                                    <p:animEffect transition="in" filter="barn(inVertical)">
                                      <p:cBhvr>
                                        <p:cTn id="37" dur="500"/>
                                        <p:tgtEl>
                                          <p:spTgt spid="13"/>
                                        </p:tgtEl>
                                      </p:cBhvr>
                                    </p:animEffect>
                                  </p:childTnLst>
                                </p:cTn>
                              </p:par>
                            </p:childTnLst>
                          </p:cTn>
                        </p:par>
                      </p:childTnLst>
                    </p:cTn>
                  </p:par>
                  <p:par>
                    <p:cTn id="38" fill="hold">
                      <p:stCondLst>
                        <p:cond delay="indefinite"/>
                      </p:stCondLst>
                      <p:childTnLst>
                        <p:par>
                          <p:cTn id="39" fill="hold">
                            <p:stCondLst>
                              <p:cond delay="0"/>
                            </p:stCondLst>
                            <p:childTnLst>
                              <p:par>
                                <p:cTn id="40" presetID="16" presetClass="entr" presetSubtype="21" fill="hold" nodeType="clickEffect">
                                  <p:stCondLst>
                                    <p:cond delay="0"/>
                                  </p:stCondLst>
                                  <p:childTnLst>
                                    <p:set>
                                      <p:cBhvr>
                                        <p:cTn id="41" dur="1" fill="hold">
                                          <p:stCondLst>
                                            <p:cond delay="0"/>
                                          </p:stCondLst>
                                        </p:cTn>
                                        <p:tgtEl>
                                          <p:spTgt spid="14"/>
                                        </p:tgtEl>
                                        <p:attrNameLst>
                                          <p:attrName>style.visibility</p:attrName>
                                        </p:attrNameLst>
                                      </p:cBhvr>
                                      <p:to>
                                        <p:strVal val="visible"/>
                                      </p:to>
                                    </p:set>
                                    <p:animEffect transition="in" filter="barn(inVertical)">
                                      <p:cBhvr>
                                        <p:cTn id="42"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8" name="Straight Connector 7">
            <a:extLst>
              <a:ext uri="{FF2B5EF4-FFF2-40B4-BE49-F238E27FC236}">
                <a16:creationId xmlns:a16="http://schemas.microsoft.com/office/drawing/2014/main" id="{BBEF9A3F-3A21-5535-21D1-260C4B99B7E8}"/>
              </a:ext>
            </a:extLst>
          </p:cNvPr>
          <p:cNvCxnSpPr>
            <a:cxnSpLocks/>
          </p:cNvCxnSpPr>
          <p:nvPr/>
        </p:nvCxnSpPr>
        <p:spPr>
          <a:xfrm>
            <a:off x="0" y="976358"/>
            <a:ext cx="11692647" cy="0"/>
          </a:xfrm>
          <a:prstGeom prst="line">
            <a:avLst/>
          </a:prstGeom>
          <a:ln w="85725">
            <a:prstDash val="solid"/>
          </a:ln>
        </p:spPr>
        <p:style>
          <a:lnRef idx="1">
            <a:schemeClr val="accent2"/>
          </a:lnRef>
          <a:fillRef idx="0">
            <a:schemeClr val="accent2"/>
          </a:fillRef>
          <a:effectRef idx="0">
            <a:schemeClr val="accent2"/>
          </a:effectRef>
          <a:fontRef idx="minor">
            <a:schemeClr val="tx1"/>
          </a:fontRef>
        </p:style>
      </p:cxnSp>
      <p:sp>
        <p:nvSpPr>
          <p:cNvPr id="39" name="Subtitle 2">
            <a:extLst>
              <a:ext uri="{FF2B5EF4-FFF2-40B4-BE49-F238E27FC236}">
                <a16:creationId xmlns:a16="http://schemas.microsoft.com/office/drawing/2014/main" id="{0C8E13E9-9BB1-D984-3AF6-005F16EEBEA1}"/>
              </a:ext>
            </a:extLst>
          </p:cNvPr>
          <p:cNvSpPr txBox="1">
            <a:spLocks/>
          </p:cNvSpPr>
          <p:nvPr/>
        </p:nvSpPr>
        <p:spPr>
          <a:xfrm>
            <a:off x="84309" y="1009289"/>
            <a:ext cx="11585642" cy="4578711"/>
          </a:xfrm>
          <a:prstGeom prst="rect">
            <a:avLst/>
          </a:prstGeom>
        </p:spPr>
        <p:txBody>
          <a:bodyPr/>
          <a:lstStyle>
            <a:lvl1pPr marL="228600" indent="-228600" algn="l" defTabSz="914400" rtl="0" eaLnBrk="1" latinLnBrk="0" hangingPunct="1">
              <a:lnSpc>
                <a:spcPct val="120000"/>
              </a:lnSpc>
              <a:spcBef>
                <a:spcPts val="1000"/>
              </a:spcBef>
              <a:buClr>
                <a:schemeClr val="accent1">
                  <a:lumMod val="60000"/>
                  <a:lumOff val="40000"/>
                </a:schemeClr>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9pPr>
          </a:lstStyle>
          <a:p>
            <a:pPr algn="l">
              <a:lnSpc>
                <a:spcPct val="150000"/>
              </a:lnSpc>
            </a:pPr>
            <a:r>
              <a:rPr lang="en-US" b="1" i="0" cap="none" dirty="0">
                <a:solidFill>
                  <a:srgbClr val="262626"/>
                </a:solidFill>
                <a:effectLst/>
                <a:latin typeface="Poppins" panose="00000500000000000000" pitchFamily="2" charset="0"/>
                <a:cs typeface="Poppins" panose="00000500000000000000" pitchFamily="2" charset="0"/>
              </a:rPr>
              <a:t>Advantages</a:t>
            </a:r>
            <a:endParaRPr lang="en-US" b="0" i="0" cap="none" dirty="0">
              <a:solidFill>
                <a:srgbClr val="262626"/>
              </a:solidFill>
              <a:effectLst/>
              <a:latin typeface="Poppins" panose="00000500000000000000" pitchFamily="2" charset="0"/>
              <a:cs typeface="Poppins" panose="00000500000000000000" pitchFamily="2" charset="0"/>
            </a:endParaRPr>
          </a:p>
          <a:p>
            <a:pPr lvl="1">
              <a:lnSpc>
                <a:spcPct val="150000"/>
              </a:lnSpc>
              <a:spcBef>
                <a:spcPts val="1200"/>
              </a:spcBef>
              <a:buFont typeface="Wingdings" panose="05000000000000000000" pitchFamily="2" charset="2"/>
              <a:buChar char="§"/>
            </a:pPr>
            <a:r>
              <a:rPr lang="en-US" sz="2000" b="0" i="0" cap="none" dirty="0">
                <a:solidFill>
                  <a:srgbClr val="262626"/>
                </a:solidFill>
                <a:effectLst/>
                <a:latin typeface="Poppins" panose="00000500000000000000" pitchFamily="2" charset="0"/>
                <a:cs typeface="Poppins" panose="00000500000000000000" pitchFamily="2" charset="0"/>
              </a:rPr>
              <a:t>Maintains a complete history of changes, allowing for detailed analysis.</a:t>
            </a:r>
          </a:p>
          <a:p>
            <a:pPr lvl="1">
              <a:lnSpc>
                <a:spcPct val="150000"/>
              </a:lnSpc>
              <a:spcBef>
                <a:spcPts val="1200"/>
              </a:spcBef>
              <a:buFont typeface="Wingdings" panose="05000000000000000000" pitchFamily="2" charset="2"/>
              <a:buChar char="§"/>
            </a:pPr>
            <a:r>
              <a:rPr lang="en-US" sz="2000" b="0" i="0" cap="none" dirty="0">
                <a:solidFill>
                  <a:srgbClr val="262626"/>
                </a:solidFill>
                <a:effectLst/>
                <a:latin typeface="Poppins" panose="00000500000000000000" pitchFamily="2" charset="0"/>
                <a:cs typeface="Poppins" panose="00000500000000000000" pitchFamily="2" charset="0"/>
              </a:rPr>
              <a:t>Enables organizations to see how data points evolve over time.</a:t>
            </a:r>
          </a:p>
          <a:p>
            <a:pPr algn="l">
              <a:lnSpc>
                <a:spcPct val="150000"/>
              </a:lnSpc>
            </a:pPr>
            <a:r>
              <a:rPr lang="en-US" b="1" i="0" cap="none" dirty="0">
                <a:solidFill>
                  <a:srgbClr val="262626"/>
                </a:solidFill>
                <a:effectLst/>
                <a:latin typeface="Poppins" panose="00000500000000000000" pitchFamily="2" charset="0"/>
                <a:cs typeface="Poppins" panose="00000500000000000000" pitchFamily="2" charset="0"/>
              </a:rPr>
              <a:t>Disadvantages</a:t>
            </a:r>
            <a:endParaRPr lang="en-US" b="0" i="0" cap="none" dirty="0">
              <a:solidFill>
                <a:srgbClr val="262626"/>
              </a:solidFill>
              <a:effectLst/>
              <a:latin typeface="Poppins" panose="00000500000000000000" pitchFamily="2" charset="0"/>
              <a:cs typeface="Poppins" panose="00000500000000000000" pitchFamily="2" charset="0"/>
            </a:endParaRPr>
          </a:p>
          <a:p>
            <a:pPr lvl="1">
              <a:lnSpc>
                <a:spcPct val="150000"/>
              </a:lnSpc>
              <a:spcBef>
                <a:spcPts val="1200"/>
              </a:spcBef>
              <a:buFont typeface="Wingdings" panose="05000000000000000000" pitchFamily="2" charset="2"/>
              <a:buChar char="§"/>
            </a:pPr>
            <a:r>
              <a:rPr lang="en-US" sz="2000" b="0" i="0" cap="none" dirty="0">
                <a:solidFill>
                  <a:srgbClr val="262626"/>
                </a:solidFill>
                <a:effectLst/>
                <a:latin typeface="Poppins" panose="00000500000000000000" pitchFamily="2" charset="0"/>
                <a:cs typeface="Poppins" panose="00000500000000000000" pitchFamily="2" charset="0"/>
              </a:rPr>
              <a:t>More complex to implement and manage due to multiple records for the same entity.</a:t>
            </a:r>
          </a:p>
          <a:p>
            <a:pPr lvl="1">
              <a:lnSpc>
                <a:spcPct val="150000"/>
              </a:lnSpc>
              <a:spcBef>
                <a:spcPts val="1200"/>
              </a:spcBef>
              <a:buFont typeface="Wingdings" panose="05000000000000000000" pitchFamily="2" charset="2"/>
              <a:buChar char="§"/>
            </a:pPr>
            <a:r>
              <a:rPr lang="en-US" sz="2000" b="0" i="0" cap="none" dirty="0">
                <a:solidFill>
                  <a:srgbClr val="262626"/>
                </a:solidFill>
                <a:effectLst/>
                <a:latin typeface="Poppins" panose="00000500000000000000" pitchFamily="2" charset="0"/>
                <a:cs typeface="Poppins" panose="00000500000000000000" pitchFamily="2" charset="0"/>
              </a:rPr>
              <a:t>Requires more storage space as historical records accumulate.</a:t>
            </a:r>
          </a:p>
        </p:txBody>
      </p:sp>
      <p:sp>
        <p:nvSpPr>
          <p:cNvPr id="6" name="Title 1">
            <a:extLst>
              <a:ext uri="{FF2B5EF4-FFF2-40B4-BE49-F238E27FC236}">
                <a16:creationId xmlns:a16="http://schemas.microsoft.com/office/drawing/2014/main" id="{59CEF6D1-98C3-C946-999A-6060793E1502}"/>
              </a:ext>
            </a:extLst>
          </p:cNvPr>
          <p:cNvSpPr txBox="1">
            <a:spLocks/>
          </p:cNvSpPr>
          <p:nvPr/>
        </p:nvSpPr>
        <p:spPr>
          <a:xfrm>
            <a:off x="0" y="266476"/>
            <a:ext cx="11692647" cy="631258"/>
          </a:xfrm>
          <a:prstGeom prst="rect">
            <a:avLst/>
          </a:prstGeom>
        </p:spPr>
        <p:txBody>
          <a:bodyPr>
            <a:noAutofit/>
          </a:bodyPr>
          <a:lstStyle>
            <a:lvl1pPr algn="l" defTabSz="914400" rtl="0" eaLnBrk="1" latinLnBrk="0" hangingPunct="1">
              <a:lnSpc>
                <a:spcPct val="90000"/>
              </a:lnSpc>
              <a:spcBef>
                <a:spcPct val="0"/>
              </a:spcBef>
              <a:buNone/>
              <a:defRPr sz="4400" kern="1200" cap="all" baseline="0">
                <a:solidFill>
                  <a:schemeClr val="accent1">
                    <a:lumMod val="60000"/>
                    <a:lumOff val="40000"/>
                  </a:schemeClr>
                </a:solidFill>
                <a:effectLst/>
                <a:latin typeface="+mj-lt"/>
                <a:ea typeface="+mj-ea"/>
                <a:cs typeface="+mj-cs"/>
              </a:defRPr>
            </a:lvl1pPr>
          </a:lstStyle>
          <a:p>
            <a:pPr algn="ctr"/>
            <a:r>
              <a:rPr lang="en-US" sz="3600" b="1" cap="none" dirty="0">
                <a:latin typeface="Poppins" panose="00000500000000000000" pitchFamily="2" charset="0"/>
                <a:cs typeface="Poppins" panose="00000500000000000000" pitchFamily="2" charset="0"/>
              </a:rPr>
              <a:t>Type 2: Add New Row </a:t>
            </a:r>
          </a:p>
        </p:txBody>
      </p:sp>
      <p:sp>
        <p:nvSpPr>
          <p:cNvPr id="2" name="Footer Placeholder 3">
            <a:extLst>
              <a:ext uri="{FF2B5EF4-FFF2-40B4-BE49-F238E27FC236}">
                <a16:creationId xmlns:a16="http://schemas.microsoft.com/office/drawing/2014/main" id="{78D1682C-BD62-530D-1312-59FA68EFFF84}"/>
              </a:ext>
            </a:extLst>
          </p:cNvPr>
          <p:cNvSpPr>
            <a:spLocks noGrp="1"/>
          </p:cNvSpPr>
          <p:nvPr>
            <p:ph type="ftr" sz="quarter" idx="11"/>
          </p:nvPr>
        </p:nvSpPr>
        <p:spPr>
          <a:xfrm>
            <a:off x="189691" y="5774753"/>
            <a:ext cx="8847305" cy="498470"/>
          </a:xfrm>
        </p:spPr>
        <p:txBody>
          <a:bodyPr/>
          <a:lstStyle/>
          <a:p>
            <a:r>
              <a:rPr lang="en-US" sz="1600" b="1" dirty="0">
                <a:solidFill>
                  <a:schemeClr val="bg1"/>
                </a:solidFill>
                <a:latin typeface="Poppins" panose="00000500000000000000" pitchFamily="2" charset="0"/>
                <a:cs typeface="Poppins" panose="00000500000000000000" pitchFamily="2" charset="0"/>
              </a:rPr>
              <a:t>lecture 6: Managing Data Warehouse through Slowing Changing Dimension</a:t>
            </a:r>
          </a:p>
        </p:txBody>
      </p:sp>
    </p:spTree>
    <p:extLst>
      <p:ext uri="{BB962C8B-B14F-4D97-AF65-F5344CB8AC3E}">
        <p14:creationId xmlns:p14="http://schemas.microsoft.com/office/powerpoint/2010/main" val="206196332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8" name="Straight Connector 7">
            <a:extLst>
              <a:ext uri="{FF2B5EF4-FFF2-40B4-BE49-F238E27FC236}">
                <a16:creationId xmlns:a16="http://schemas.microsoft.com/office/drawing/2014/main" id="{BBEF9A3F-3A21-5535-21D1-260C4B99B7E8}"/>
              </a:ext>
            </a:extLst>
          </p:cNvPr>
          <p:cNvCxnSpPr>
            <a:cxnSpLocks/>
          </p:cNvCxnSpPr>
          <p:nvPr/>
        </p:nvCxnSpPr>
        <p:spPr>
          <a:xfrm>
            <a:off x="0" y="976358"/>
            <a:ext cx="11692647" cy="0"/>
          </a:xfrm>
          <a:prstGeom prst="line">
            <a:avLst/>
          </a:prstGeom>
          <a:ln w="85725">
            <a:prstDash val="solid"/>
          </a:ln>
        </p:spPr>
        <p:style>
          <a:lnRef idx="1">
            <a:schemeClr val="accent2"/>
          </a:lnRef>
          <a:fillRef idx="0">
            <a:schemeClr val="accent2"/>
          </a:fillRef>
          <a:effectRef idx="0">
            <a:schemeClr val="accent2"/>
          </a:effectRef>
          <a:fontRef idx="minor">
            <a:schemeClr val="tx1"/>
          </a:fontRef>
        </p:style>
      </p:cxnSp>
      <p:sp>
        <p:nvSpPr>
          <p:cNvPr id="39" name="Subtitle 2">
            <a:extLst>
              <a:ext uri="{FF2B5EF4-FFF2-40B4-BE49-F238E27FC236}">
                <a16:creationId xmlns:a16="http://schemas.microsoft.com/office/drawing/2014/main" id="{0C8E13E9-9BB1-D984-3AF6-005F16EEBEA1}"/>
              </a:ext>
            </a:extLst>
          </p:cNvPr>
          <p:cNvSpPr txBox="1">
            <a:spLocks/>
          </p:cNvSpPr>
          <p:nvPr/>
        </p:nvSpPr>
        <p:spPr>
          <a:xfrm>
            <a:off x="84309" y="1009289"/>
            <a:ext cx="11585642" cy="4578711"/>
          </a:xfrm>
          <a:prstGeom prst="rect">
            <a:avLst/>
          </a:prstGeom>
        </p:spPr>
        <p:txBody>
          <a:bodyPr/>
          <a:lstStyle>
            <a:lvl1pPr marL="228600" indent="-228600" algn="l" defTabSz="914400" rtl="0" eaLnBrk="1" latinLnBrk="0" hangingPunct="1">
              <a:lnSpc>
                <a:spcPct val="120000"/>
              </a:lnSpc>
              <a:spcBef>
                <a:spcPts val="1000"/>
              </a:spcBef>
              <a:buClr>
                <a:schemeClr val="accent1">
                  <a:lumMod val="60000"/>
                  <a:lumOff val="40000"/>
                </a:schemeClr>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9pPr>
          </a:lstStyle>
          <a:p>
            <a:pPr marL="0" indent="0" algn="l">
              <a:lnSpc>
                <a:spcPct val="150000"/>
              </a:lnSpc>
              <a:buNone/>
            </a:pPr>
            <a:r>
              <a:rPr lang="en-US" b="1" i="0" cap="none" dirty="0">
                <a:solidFill>
                  <a:srgbClr val="262626"/>
                </a:solidFill>
                <a:effectLst/>
                <a:latin typeface="Poppins" panose="00000500000000000000" pitchFamily="2" charset="0"/>
                <a:cs typeface="Poppins" panose="00000500000000000000" pitchFamily="2" charset="0"/>
              </a:rPr>
              <a:t>d) Type 3: Add </a:t>
            </a:r>
            <a:r>
              <a:rPr lang="en-US" b="1" cap="none" dirty="0">
                <a:solidFill>
                  <a:srgbClr val="262626"/>
                </a:solidFill>
                <a:latin typeface="Poppins" panose="00000500000000000000" pitchFamily="2" charset="0"/>
                <a:cs typeface="Poppins" panose="00000500000000000000" pitchFamily="2" charset="0"/>
              </a:rPr>
              <a:t>N</a:t>
            </a:r>
            <a:r>
              <a:rPr lang="en-US" b="1" i="0" cap="none" dirty="0">
                <a:solidFill>
                  <a:srgbClr val="262626"/>
                </a:solidFill>
                <a:effectLst/>
                <a:latin typeface="Poppins" panose="00000500000000000000" pitchFamily="2" charset="0"/>
                <a:cs typeface="Poppins" panose="00000500000000000000" pitchFamily="2" charset="0"/>
              </a:rPr>
              <a:t>ew </a:t>
            </a:r>
            <a:r>
              <a:rPr lang="en-US" b="1" cap="none" dirty="0">
                <a:solidFill>
                  <a:srgbClr val="262626"/>
                </a:solidFill>
                <a:latin typeface="Poppins" panose="00000500000000000000" pitchFamily="2" charset="0"/>
                <a:cs typeface="Poppins" panose="00000500000000000000" pitchFamily="2" charset="0"/>
              </a:rPr>
              <a:t>C</a:t>
            </a:r>
            <a:r>
              <a:rPr lang="en-US" b="1" i="0" cap="none" dirty="0">
                <a:solidFill>
                  <a:srgbClr val="262626"/>
                </a:solidFill>
                <a:effectLst/>
                <a:latin typeface="Poppins" panose="00000500000000000000" pitchFamily="2" charset="0"/>
                <a:cs typeface="Poppins" panose="00000500000000000000" pitchFamily="2" charset="0"/>
              </a:rPr>
              <a:t>olumn</a:t>
            </a:r>
            <a:endParaRPr lang="en-US" cap="none" dirty="0">
              <a:solidFill>
                <a:srgbClr val="262626"/>
              </a:solidFill>
              <a:latin typeface="Poppins" panose="00000500000000000000" pitchFamily="2" charset="0"/>
              <a:cs typeface="Poppins" panose="00000500000000000000" pitchFamily="2" charset="0"/>
            </a:endParaRPr>
          </a:p>
          <a:p>
            <a:pPr marL="0" indent="0" algn="l">
              <a:lnSpc>
                <a:spcPct val="150000"/>
              </a:lnSpc>
              <a:buNone/>
            </a:pPr>
            <a:r>
              <a:rPr lang="en-US" b="0" i="0" cap="none" dirty="0">
                <a:solidFill>
                  <a:srgbClr val="262626"/>
                </a:solidFill>
                <a:effectLst/>
                <a:latin typeface="Poppins" panose="00000500000000000000" pitchFamily="2" charset="0"/>
                <a:cs typeface="Poppins" panose="00000500000000000000" pitchFamily="2" charset="0"/>
              </a:rPr>
              <a:t>A new column is added to the existing record to store the new value, while the old value is retained in another column. This allows tracking of limited historical changes.</a:t>
            </a:r>
          </a:p>
          <a:p>
            <a:pPr marL="0" indent="0" algn="l">
              <a:lnSpc>
                <a:spcPct val="150000"/>
              </a:lnSpc>
              <a:buNone/>
            </a:pPr>
            <a:r>
              <a:rPr lang="en-US" b="1" i="0" cap="none" dirty="0">
                <a:solidFill>
                  <a:srgbClr val="262626"/>
                </a:solidFill>
                <a:effectLst/>
                <a:latin typeface="Poppins" panose="00000500000000000000" pitchFamily="2" charset="0"/>
                <a:cs typeface="Poppins" panose="00000500000000000000" pitchFamily="2" charset="0"/>
              </a:rPr>
              <a:t>Example</a:t>
            </a:r>
            <a:r>
              <a:rPr lang="en-US" b="0" i="0" cap="none" dirty="0">
                <a:solidFill>
                  <a:srgbClr val="262626"/>
                </a:solidFill>
                <a:effectLst/>
                <a:latin typeface="Poppins" panose="00000500000000000000" pitchFamily="2" charset="0"/>
                <a:cs typeface="Poppins" panose="00000500000000000000" pitchFamily="2" charset="0"/>
              </a:rPr>
              <a:t> a product's price changes. The current price is stored in one column, and the previous price is stored in another column.</a:t>
            </a:r>
          </a:p>
          <a:p>
            <a:pPr marL="0" indent="0" algn="l">
              <a:lnSpc>
                <a:spcPct val="150000"/>
              </a:lnSpc>
              <a:buNone/>
            </a:pPr>
            <a:r>
              <a:rPr lang="en-US" cap="none" dirty="0">
                <a:solidFill>
                  <a:srgbClr val="262626"/>
                </a:solidFill>
                <a:latin typeface="Poppins" panose="00000500000000000000" pitchFamily="2" charset="0"/>
                <a:cs typeface="Poppins" panose="00000500000000000000" pitchFamily="2" charset="0"/>
              </a:rPr>
              <a:t>It’s</a:t>
            </a:r>
            <a:r>
              <a:rPr lang="en-US" b="1" cap="none" dirty="0">
                <a:solidFill>
                  <a:srgbClr val="262626"/>
                </a:solidFill>
                <a:latin typeface="Poppins" panose="00000500000000000000" pitchFamily="2" charset="0"/>
                <a:cs typeface="Poppins" panose="00000500000000000000" pitchFamily="2" charset="0"/>
              </a:rPr>
              <a:t> </a:t>
            </a:r>
            <a:r>
              <a:rPr lang="en-US" b="0" i="0" cap="none" dirty="0">
                <a:solidFill>
                  <a:srgbClr val="262626"/>
                </a:solidFill>
                <a:effectLst/>
                <a:latin typeface="Poppins" panose="00000500000000000000" pitchFamily="2" charset="0"/>
                <a:cs typeface="Poppins" panose="00000500000000000000" pitchFamily="2" charset="0"/>
              </a:rPr>
              <a:t>useful for limited historical tracking where only the most recent change is relevant, such as tracking a product's price changes over time.</a:t>
            </a:r>
          </a:p>
        </p:txBody>
      </p:sp>
      <p:sp>
        <p:nvSpPr>
          <p:cNvPr id="3" name="Footer Placeholder 3">
            <a:extLst>
              <a:ext uri="{FF2B5EF4-FFF2-40B4-BE49-F238E27FC236}">
                <a16:creationId xmlns:a16="http://schemas.microsoft.com/office/drawing/2014/main" id="{E6F63A81-B56A-E133-72E9-F41855C7AEEE}"/>
              </a:ext>
            </a:extLst>
          </p:cNvPr>
          <p:cNvSpPr>
            <a:spLocks noGrp="1"/>
          </p:cNvSpPr>
          <p:nvPr>
            <p:ph type="ftr" sz="quarter" idx="11"/>
          </p:nvPr>
        </p:nvSpPr>
        <p:spPr>
          <a:xfrm>
            <a:off x="189691" y="5774753"/>
            <a:ext cx="8847305" cy="498470"/>
          </a:xfrm>
        </p:spPr>
        <p:txBody>
          <a:bodyPr/>
          <a:lstStyle/>
          <a:p>
            <a:r>
              <a:rPr lang="en-US" sz="1600" b="1" dirty="0">
                <a:solidFill>
                  <a:schemeClr val="bg1"/>
                </a:solidFill>
                <a:latin typeface="Poppins" panose="00000500000000000000" pitchFamily="2" charset="0"/>
                <a:cs typeface="Poppins" panose="00000500000000000000" pitchFamily="2" charset="0"/>
              </a:rPr>
              <a:t>lecture 6: Managing Data Warehouse through Slowing Changing Dimension</a:t>
            </a:r>
          </a:p>
        </p:txBody>
      </p:sp>
      <p:sp>
        <p:nvSpPr>
          <p:cNvPr id="4" name="Title 1">
            <a:extLst>
              <a:ext uri="{FF2B5EF4-FFF2-40B4-BE49-F238E27FC236}">
                <a16:creationId xmlns:a16="http://schemas.microsoft.com/office/drawing/2014/main" id="{40FB5C6B-5303-91EA-AED3-C41BE4EA5D04}"/>
              </a:ext>
            </a:extLst>
          </p:cNvPr>
          <p:cNvSpPr txBox="1">
            <a:spLocks/>
          </p:cNvSpPr>
          <p:nvPr/>
        </p:nvSpPr>
        <p:spPr>
          <a:xfrm>
            <a:off x="0" y="266476"/>
            <a:ext cx="11692647" cy="631258"/>
          </a:xfrm>
          <a:prstGeom prst="rect">
            <a:avLst/>
          </a:prstGeom>
        </p:spPr>
        <p:txBody>
          <a:bodyPr>
            <a:noAutofit/>
          </a:bodyPr>
          <a:lstStyle>
            <a:lvl1pPr algn="l" defTabSz="914400" rtl="0" eaLnBrk="1" latinLnBrk="0" hangingPunct="1">
              <a:lnSpc>
                <a:spcPct val="90000"/>
              </a:lnSpc>
              <a:spcBef>
                <a:spcPct val="0"/>
              </a:spcBef>
              <a:buNone/>
              <a:defRPr sz="4400" kern="1200" cap="all" baseline="0">
                <a:solidFill>
                  <a:schemeClr val="accent1">
                    <a:lumMod val="60000"/>
                    <a:lumOff val="40000"/>
                  </a:schemeClr>
                </a:solidFill>
                <a:effectLst/>
                <a:latin typeface="+mj-lt"/>
                <a:ea typeface="+mj-ea"/>
                <a:cs typeface="+mj-cs"/>
              </a:defRPr>
            </a:lvl1pPr>
          </a:lstStyle>
          <a:p>
            <a:pPr algn="ctr"/>
            <a:r>
              <a:rPr lang="en-US" sz="3600" b="1" cap="none" dirty="0">
                <a:latin typeface="Poppins" panose="00000500000000000000" pitchFamily="2" charset="0"/>
                <a:cs typeface="Poppins" panose="00000500000000000000" pitchFamily="2" charset="0"/>
              </a:rPr>
              <a:t>Types of Slowly Changing Dimension</a:t>
            </a:r>
          </a:p>
        </p:txBody>
      </p:sp>
    </p:spTree>
    <p:extLst>
      <p:ext uri="{BB962C8B-B14F-4D97-AF65-F5344CB8AC3E}">
        <p14:creationId xmlns:p14="http://schemas.microsoft.com/office/powerpoint/2010/main" val="193086056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8" name="Straight Connector 7">
            <a:extLst>
              <a:ext uri="{FF2B5EF4-FFF2-40B4-BE49-F238E27FC236}">
                <a16:creationId xmlns:a16="http://schemas.microsoft.com/office/drawing/2014/main" id="{BBEF9A3F-3A21-5535-21D1-260C4B99B7E8}"/>
              </a:ext>
            </a:extLst>
          </p:cNvPr>
          <p:cNvCxnSpPr>
            <a:cxnSpLocks/>
          </p:cNvCxnSpPr>
          <p:nvPr/>
        </p:nvCxnSpPr>
        <p:spPr>
          <a:xfrm>
            <a:off x="0" y="976358"/>
            <a:ext cx="11692647" cy="0"/>
          </a:xfrm>
          <a:prstGeom prst="line">
            <a:avLst/>
          </a:prstGeom>
          <a:ln w="85725">
            <a:prstDash val="solid"/>
          </a:ln>
        </p:spPr>
        <p:style>
          <a:lnRef idx="1">
            <a:schemeClr val="accent2"/>
          </a:lnRef>
          <a:fillRef idx="0">
            <a:schemeClr val="accent2"/>
          </a:fillRef>
          <a:effectRef idx="0">
            <a:schemeClr val="accent2"/>
          </a:effectRef>
          <a:fontRef idx="minor">
            <a:schemeClr val="tx1"/>
          </a:fontRef>
        </p:style>
      </p:cxnSp>
      <p:sp>
        <p:nvSpPr>
          <p:cNvPr id="3" name="Footer Placeholder 3">
            <a:extLst>
              <a:ext uri="{FF2B5EF4-FFF2-40B4-BE49-F238E27FC236}">
                <a16:creationId xmlns:a16="http://schemas.microsoft.com/office/drawing/2014/main" id="{E6F63A81-B56A-E133-72E9-F41855C7AEEE}"/>
              </a:ext>
            </a:extLst>
          </p:cNvPr>
          <p:cNvSpPr>
            <a:spLocks noGrp="1"/>
          </p:cNvSpPr>
          <p:nvPr>
            <p:ph type="ftr" sz="quarter" idx="11"/>
          </p:nvPr>
        </p:nvSpPr>
        <p:spPr>
          <a:xfrm>
            <a:off x="189691" y="5774753"/>
            <a:ext cx="8847305" cy="498470"/>
          </a:xfrm>
        </p:spPr>
        <p:txBody>
          <a:bodyPr/>
          <a:lstStyle/>
          <a:p>
            <a:r>
              <a:rPr lang="en-US" sz="1600" b="1" dirty="0">
                <a:solidFill>
                  <a:schemeClr val="bg1"/>
                </a:solidFill>
                <a:latin typeface="Poppins" panose="00000500000000000000" pitchFamily="2" charset="0"/>
                <a:cs typeface="Poppins" panose="00000500000000000000" pitchFamily="2" charset="0"/>
              </a:rPr>
              <a:t>lecture 6: Managing Data Warehouse through Slowing Changing Dimension</a:t>
            </a:r>
          </a:p>
        </p:txBody>
      </p:sp>
      <p:sp>
        <p:nvSpPr>
          <p:cNvPr id="4" name="Title 1">
            <a:extLst>
              <a:ext uri="{FF2B5EF4-FFF2-40B4-BE49-F238E27FC236}">
                <a16:creationId xmlns:a16="http://schemas.microsoft.com/office/drawing/2014/main" id="{40FB5C6B-5303-91EA-AED3-C41BE4EA5D04}"/>
              </a:ext>
            </a:extLst>
          </p:cNvPr>
          <p:cNvSpPr txBox="1">
            <a:spLocks/>
          </p:cNvSpPr>
          <p:nvPr/>
        </p:nvSpPr>
        <p:spPr>
          <a:xfrm>
            <a:off x="0" y="266476"/>
            <a:ext cx="11692647" cy="631258"/>
          </a:xfrm>
          <a:prstGeom prst="rect">
            <a:avLst/>
          </a:prstGeom>
        </p:spPr>
        <p:txBody>
          <a:bodyPr>
            <a:noAutofit/>
          </a:bodyPr>
          <a:lstStyle>
            <a:lvl1pPr algn="l" defTabSz="914400" rtl="0" eaLnBrk="1" latinLnBrk="0" hangingPunct="1">
              <a:lnSpc>
                <a:spcPct val="90000"/>
              </a:lnSpc>
              <a:spcBef>
                <a:spcPct val="0"/>
              </a:spcBef>
              <a:buNone/>
              <a:defRPr sz="4400" kern="1200" cap="all" baseline="0">
                <a:solidFill>
                  <a:schemeClr val="accent1">
                    <a:lumMod val="60000"/>
                    <a:lumOff val="40000"/>
                  </a:schemeClr>
                </a:solidFill>
                <a:effectLst/>
                <a:latin typeface="+mj-lt"/>
                <a:ea typeface="+mj-ea"/>
                <a:cs typeface="+mj-cs"/>
              </a:defRPr>
            </a:lvl1pPr>
          </a:lstStyle>
          <a:p>
            <a:pPr algn="ctr"/>
            <a:r>
              <a:rPr lang="en-US" sz="3600" b="1" cap="none" dirty="0">
                <a:latin typeface="Poppins" panose="00000500000000000000" pitchFamily="2" charset="0"/>
                <a:cs typeface="Poppins" panose="00000500000000000000" pitchFamily="2" charset="0"/>
              </a:rPr>
              <a:t>Types of Slowly Changing Dimension</a:t>
            </a:r>
          </a:p>
        </p:txBody>
      </p:sp>
      <p:graphicFrame>
        <p:nvGraphicFramePr>
          <p:cNvPr id="2" name="Table 1">
            <a:extLst>
              <a:ext uri="{FF2B5EF4-FFF2-40B4-BE49-F238E27FC236}">
                <a16:creationId xmlns:a16="http://schemas.microsoft.com/office/drawing/2014/main" id="{B6DFF645-386C-3107-B9FC-6C52F00A186C}"/>
              </a:ext>
            </a:extLst>
          </p:cNvPr>
          <p:cNvGraphicFramePr>
            <a:graphicFrameLocks noGrp="1"/>
          </p:cNvGraphicFramePr>
          <p:nvPr>
            <p:extLst>
              <p:ext uri="{D42A27DB-BD31-4B8C-83A1-F6EECF244321}">
                <p14:modId xmlns:p14="http://schemas.microsoft.com/office/powerpoint/2010/main" val="1775532900"/>
              </p:ext>
            </p:extLst>
          </p:nvPr>
        </p:nvGraphicFramePr>
        <p:xfrm>
          <a:off x="1000868" y="1692432"/>
          <a:ext cx="8128000" cy="792480"/>
        </p:xfrm>
        <a:graphic>
          <a:graphicData uri="http://schemas.openxmlformats.org/drawingml/2006/table">
            <a:tbl>
              <a:tblPr firstRow="1" bandRow="1">
                <a:tableStyleId>{5C22544A-7EE6-4342-B048-85BDC9FD1C3A}</a:tableStyleId>
              </a:tblPr>
              <a:tblGrid>
                <a:gridCol w="2032000">
                  <a:extLst>
                    <a:ext uri="{9D8B030D-6E8A-4147-A177-3AD203B41FA5}">
                      <a16:colId xmlns:a16="http://schemas.microsoft.com/office/drawing/2014/main" val="322327873"/>
                    </a:ext>
                  </a:extLst>
                </a:gridCol>
                <a:gridCol w="2032000">
                  <a:extLst>
                    <a:ext uri="{9D8B030D-6E8A-4147-A177-3AD203B41FA5}">
                      <a16:colId xmlns:a16="http://schemas.microsoft.com/office/drawing/2014/main" val="4228611864"/>
                    </a:ext>
                  </a:extLst>
                </a:gridCol>
                <a:gridCol w="2032000">
                  <a:extLst>
                    <a:ext uri="{9D8B030D-6E8A-4147-A177-3AD203B41FA5}">
                      <a16:colId xmlns:a16="http://schemas.microsoft.com/office/drawing/2014/main" val="3800431873"/>
                    </a:ext>
                  </a:extLst>
                </a:gridCol>
                <a:gridCol w="2032000">
                  <a:extLst>
                    <a:ext uri="{9D8B030D-6E8A-4147-A177-3AD203B41FA5}">
                      <a16:colId xmlns:a16="http://schemas.microsoft.com/office/drawing/2014/main" val="992724474"/>
                    </a:ext>
                  </a:extLst>
                </a:gridCol>
              </a:tblGrid>
              <a:tr h="370840">
                <a:tc>
                  <a:txBody>
                    <a:bodyPr/>
                    <a:lstStyle/>
                    <a:p>
                      <a:r>
                        <a:rPr lang="en-US" sz="2000" dirty="0" err="1">
                          <a:effectLst/>
                          <a:latin typeface="Poppins" panose="00000500000000000000" pitchFamily="2" charset="0"/>
                          <a:cs typeface="Poppins" panose="00000500000000000000" pitchFamily="2" charset="0"/>
                        </a:rPr>
                        <a:t>ProductID</a:t>
                      </a:r>
                      <a:endParaRPr lang="en-US" sz="2000" dirty="0">
                        <a:effectLst/>
                        <a:latin typeface="Poppins" panose="00000500000000000000" pitchFamily="2" charset="0"/>
                        <a:cs typeface="Poppins" panose="00000500000000000000" pitchFamily="2" charset="0"/>
                      </a:endParaRPr>
                    </a:p>
                  </a:txBody>
                  <a:tcPr marL="99060" marR="99060" anchor="ctr"/>
                </a:tc>
                <a:tc>
                  <a:txBody>
                    <a:bodyPr/>
                    <a:lstStyle/>
                    <a:p>
                      <a:r>
                        <a:rPr lang="en-US" sz="2000">
                          <a:effectLst/>
                          <a:latin typeface="Poppins" panose="00000500000000000000" pitchFamily="2" charset="0"/>
                          <a:cs typeface="Poppins" panose="00000500000000000000" pitchFamily="2" charset="0"/>
                        </a:rPr>
                        <a:t>ProductName</a:t>
                      </a:r>
                    </a:p>
                  </a:txBody>
                  <a:tcPr marL="99060" marR="99060" anchor="ctr"/>
                </a:tc>
                <a:tc>
                  <a:txBody>
                    <a:bodyPr/>
                    <a:lstStyle/>
                    <a:p>
                      <a:r>
                        <a:rPr lang="en-US" sz="2000">
                          <a:effectLst/>
                          <a:latin typeface="Poppins" panose="00000500000000000000" pitchFamily="2" charset="0"/>
                          <a:cs typeface="Poppins" panose="00000500000000000000" pitchFamily="2" charset="0"/>
                        </a:rPr>
                        <a:t>CurrentPrice</a:t>
                      </a:r>
                    </a:p>
                  </a:txBody>
                  <a:tcPr marL="99060" marR="99060" anchor="ctr"/>
                </a:tc>
                <a:tc>
                  <a:txBody>
                    <a:bodyPr/>
                    <a:lstStyle/>
                    <a:p>
                      <a:r>
                        <a:rPr lang="en-US" sz="2000">
                          <a:effectLst/>
                          <a:latin typeface="Poppins" panose="00000500000000000000" pitchFamily="2" charset="0"/>
                          <a:cs typeface="Poppins" panose="00000500000000000000" pitchFamily="2" charset="0"/>
                        </a:rPr>
                        <a:t>PreviousPrice</a:t>
                      </a:r>
                    </a:p>
                  </a:txBody>
                  <a:tcPr marL="99060" marR="99060" anchor="ctr"/>
                </a:tc>
                <a:extLst>
                  <a:ext uri="{0D108BD9-81ED-4DB2-BD59-A6C34878D82A}">
                    <a16:rowId xmlns:a16="http://schemas.microsoft.com/office/drawing/2014/main" val="3936708520"/>
                  </a:ext>
                </a:extLst>
              </a:tr>
              <a:tr h="370840">
                <a:tc>
                  <a:txBody>
                    <a:bodyPr/>
                    <a:lstStyle/>
                    <a:p>
                      <a:r>
                        <a:rPr lang="en-US" sz="2000" dirty="0">
                          <a:effectLst/>
                          <a:latin typeface="Poppins" panose="00000500000000000000" pitchFamily="2" charset="0"/>
                          <a:cs typeface="Poppins" panose="00000500000000000000" pitchFamily="2" charset="0"/>
                        </a:rPr>
                        <a:t>401</a:t>
                      </a:r>
                    </a:p>
                  </a:txBody>
                  <a:tcPr marL="99060" marR="99060" anchor="ctr"/>
                </a:tc>
                <a:tc>
                  <a:txBody>
                    <a:bodyPr/>
                    <a:lstStyle/>
                    <a:p>
                      <a:r>
                        <a:rPr lang="en-US" sz="2000" dirty="0">
                          <a:effectLst/>
                          <a:latin typeface="Poppins" panose="00000500000000000000" pitchFamily="2" charset="0"/>
                          <a:cs typeface="Poppins" panose="00000500000000000000" pitchFamily="2" charset="0"/>
                        </a:rPr>
                        <a:t>Soap</a:t>
                      </a:r>
                    </a:p>
                  </a:txBody>
                  <a:tcPr marL="99060" marR="99060" anchor="ctr"/>
                </a:tc>
                <a:tc>
                  <a:txBody>
                    <a:bodyPr/>
                    <a:lstStyle/>
                    <a:p>
                      <a:r>
                        <a:rPr lang="en-US" sz="2000" dirty="0">
                          <a:effectLst/>
                          <a:latin typeface="Poppins" panose="00000500000000000000" pitchFamily="2" charset="0"/>
                          <a:cs typeface="Poppins" panose="00000500000000000000" pitchFamily="2" charset="0"/>
                        </a:rPr>
                        <a:t>5,000/=</a:t>
                      </a:r>
                    </a:p>
                  </a:txBody>
                  <a:tcPr marL="99060" marR="99060" anchor="ctr"/>
                </a:tc>
                <a:tc>
                  <a:txBody>
                    <a:bodyPr/>
                    <a:lstStyle/>
                    <a:p>
                      <a:r>
                        <a:rPr lang="en-US" sz="2000" dirty="0">
                          <a:effectLst/>
                          <a:latin typeface="Poppins" panose="00000500000000000000" pitchFamily="2" charset="0"/>
                          <a:cs typeface="Poppins" panose="00000500000000000000" pitchFamily="2" charset="0"/>
                        </a:rPr>
                        <a:t>NULL</a:t>
                      </a:r>
                    </a:p>
                  </a:txBody>
                  <a:tcPr marL="99060" marR="99060" anchor="ctr"/>
                </a:tc>
                <a:extLst>
                  <a:ext uri="{0D108BD9-81ED-4DB2-BD59-A6C34878D82A}">
                    <a16:rowId xmlns:a16="http://schemas.microsoft.com/office/drawing/2014/main" val="2195104944"/>
                  </a:ext>
                </a:extLst>
              </a:tr>
            </a:tbl>
          </a:graphicData>
        </a:graphic>
      </p:graphicFrame>
      <p:graphicFrame>
        <p:nvGraphicFramePr>
          <p:cNvPr id="5" name="Table 4">
            <a:extLst>
              <a:ext uri="{FF2B5EF4-FFF2-40B4-BE49-F238E27FC236}">
                <a16:creationId xmlns:a16="http://schemas.microsoft.com/office/drawing/2014/main" id="{940A1A8A-5D01-AD21-C60C-E0F8032184E1}"/>
              </a:ext>
            </a:extLst>
          </p:cNvPr>
          <p:cNvGraphicFramePr>
            <a:graphicFrameLocks noGrp="1"/>
          </p:cNvGraphicFramePr>
          <p:nvPr>
            <p:extLst>
              <p:ext uri="{D42A27DB-BD31-4B8C-83A1-F6EECF244321}">
                <p14:modId xmlns:p14="http://schemas.microsoft.com/office/powerpoint/2010/main" val="863183518"/>
              </p:ext>
            </p:extLst>
          </p:nvPr>
        </p:nvGraphicFramePr>
        <p:xfrm>
          <a:off x="1000868" y="3524520"/>
          <a:ext cx="8128000" cy="792480"/>
        </p:xfrm>
        <a:graphic>
          <a:graphicData uri="http://schemas.openxmlformats.org/drawingml/2006/table">
            <a:tbl>
              <a:tblPr firstRow="1" bandRow="1">
                <a:tableStyleId>{5C22544A-7EE6-4342-B048-85BDC9FD1C3A}</a:tableStyleId>
              </a:tblPr>
              <a:tblGrid>
                <a:gridCol w="2032000">
                  <a:extLst>
                    <a:ext uri="{9D8B030D-6E8A-4147-A177-3AD203B41FA5}">
                      <a16:colId xmlns:a16="http://schemas.microsoft.com/office/drawing/2014/main" val="3940380299"/>
                    </a:ext>
                  </a:extLst>
                </a:gridCol>
                <a:gridCol w="2032000">
                  <a:extLst>
                    <a:ext uri="{9D8B030D-6E8A-4147-A177-3AD203B41FA5}">
                      <a16:colId xmlns:a16="http://schemas.microsoft.com/office/drawing/2014/main" val="118147494"/>
                    </a:ext>
                  </a:extLst>
                </a:gridCol>
                <a:gridCol w="2032000">
                  <a:extLst>
                    <a:ext uri="{9D8B030D-6E8A-4147-A177-3AD203B41FA5}">
                      <a16:colId xmlns:a16="http://schemas.microsoft.com/office/drawing/2014/main" val="187507572"/>
                    </a:ext>
                  </a:extLst>
                </a:gridCol>
                <a:gridCol w="2032000">
                  <a:extLst>
                    <a:ext uri="{9D8B030D-6E8A-4147-A177-3AD203B41FA5}">
                      <a16:colId xmlns:a16="http://schemas.microsoft.com/office/drawing/2014/main" val="2692474469"/>
                    </a:ext>
                  </a:extLst>
                </a:gridCol>
              </a:tblGrid>
              <a:tr h="370840">
                <a:tc>
                  <a:txBody>
                    <a:bodyPr/>
                    <a:lstStyle/>
                    <a:p>
                      <a:r>
                        <a:rPr lang="en-US" sz="2000" dirty="0" err="1">
                          <a:effectLst/>
                          <a:latin typeface="Poppins" panose="00000500000000000000" pitchFamily="2" charset="0"/>
                          <a:cs typeface="Poppins" panose="00000500000000000000" pitchFamily="2" charset="0"/>
                        </a:rPr>
                        <a:t>ProductID</a:t>
                      </a:r>
                      <a:endParaRPr lang="en-US" sz="2000" dirty="0">
                        <a:effectLst/>
                        <a:latin typeface="Poppins" panose="00000500000000000000" pitchFamily="2" charset="0"/>
                        <a:cs typeface="Poppins" panose="00000500000000000000" pitchFamily="2" charset="0"/>
                      </a:endParaRPr>
                    </a:p>
                  </a:txBody>
                  <a:tcPr marL="99060" marR="99060" anchor="ctr"/>
                </a:tc>
                <a:tc>
                  <a:txBody>
                    <a:bodyPr/>
                    <a:lstStyle/>
                    <a:p>
                      <a:r>
                        <a:rPr lang="en-US" sz="2000">
                          <a:effectLst/>
                          <a:latin typeface="Poppins" panose="00000500000000000000" pitchFamily="2" charset="0"/>
                          <a:cs typeface="Poppins" panose="00000500000000000000" pitchFamily="2" charset="0"/>
                        </a:rPr>
                        <a:t>ProductName</a:t>
                      </a:r>
                    </a:p>
                  </a:txBody>
                  <a:tcPr marL="99060" marR="99060" anchor="ctr"/>
                </a:tc>
                <a:tc>
                  <a:txBody>
                    <a:bodyPr/>
                    <a:lstStyle/>
                    <a:p>
                      <a:r>
                        <a:rPr lang="en-US" sz="2000">
                          <a:effectLst/>
                          <a:latin typeface="Poppins" panose="00000500000000000000" pitchFamily="2" charset="0"/>
                          <a:cs typeface="Poppins" panose="00000500000000000000" pitchFamily="2" charset="0"/>
                        </a:rPr>
                        <a:t>CurrentPrice</a:t>
                      </a:r>
                    </a:p>
                  </a:txBody>
                  <a:tcPr marL="99060" marR="99060" anchor="ctr"/>
                </a:tc>
                <a:tc>
                  <a:txBody>
                    <a:bodyPr/>
                    <a:lstStyle/>
                    <a:p>
                      <a:r>
                        <a:rPr lang="en-US" sz="2000">
                          <a:effectLst/>
                          <a:latin typeface="Poppins" panose="00000500000000000000" pitchFamily="2" charset="0"/>
                          <a:cs typeface="Poppins" panose="00000500000000000000" pitchFamily="2" charset="0"/>
                        </a:rPr>
                        <a:t>PreviousPrice</a:t>
                      </a:r>
                    </a:p>
                  </a:txBody>
                  <a:tcPr marL="99060" marR="99060" anchor="ctr"/>
                </a:tc>
                <a:extLst>
                  <a:ext uri="{0D108BD9-81ED-4DB2-BD59-A6C34878D82A}">
                    <a16:rowId xmlns:a16="http://schemas.microsoft.com/office/drawing/2014/main" val="1423630600"/>
                  </a:ext>
                </a:extLst>
              </a:tr>
              <a:tr h="370840">
                <a:tc>
                  <a:txBody>
                    <a:bodyPr/>
                    <a:lstStyle/>
                    <a:p>
                      <a:r>
                        <a:rPr lang="en-US" sz="2000" dirty="0">
                          <a:effectLst/>
                          <a:latin typeface="Poppins" panose="00000500000000000000" pitchFamily="2" charset="0"/>
                          <a:cs typeface="Poppins" panose="00000500000000000000" pitchFamily="2" charset="0"/>
                        </a:rPr>
                        <a:t>401</a:t>
                      </a:r>
                    </a:p>
                  </a:txBody>
                  <a:tcPr marL="99060" marR="99060" anchor="ctr"/>
                </a:tc>
                <a:tc>
                  <a:txBody>
                    <a:bodyPr/>
                    <a:lstStyle/>
                    <a:p>
                      <a:r>
                        <a:rPr lang="en-US" sz="2000" dirty="0">
                          <a:effectLst/>
                          <a:latin typeface="Poppins" panose="00000500000000000000" pitchFamily="2" charset="0"/>
                          <a:cs typeface="Poppins" panose="00000500000000000000" pitchFamily="2" charset="0"/>
                        </a:rPr>
                        <a:t>Soap</a:t>
                      </a:r>
                    </a:p>
                  </a:txBody>
                  <a:tcPr marL="99060" marR="99060" anchor="ctr"/>
                </a:tc>
                <a:tc>
                  <a:txBody>
                    <a:bodyPr/>
                    <a:lstStyle/>
                    <a:p>
                      <a:r>
                        <a:rPr lang="en-US" sz="2000" dirty="0">
                          <a:effectLst/>
                          <a:latin typeface="Poppins" panose="00000500000000000000" pitchFamily="2" charset="0"/>
                          <a:cs typeface="Poppins" panose="00000500000000000000" pitchFamily="2" charset="0"/>
                        </a:rPr>
                        <a:t>5,500/=</a:t>
                      </a:r>
                    </a:p>
                  </a:txBody>
                  <a:tcPr marL="99060" marR="99060" anchor="ctr"/>
                </a:tc>
                <a:tc>
                  <a:txBody>
                    <a:bodyPr/>
                    <a:lstStyle/>
                    <a:p>
                      <a:r>
                        <a:rPr lang="en-US" sz="2000" dirty="0">
                          <a:effectLst/>
                          <a:latin typeface="Poppins" panose="00000500000000000000" pitchFamily="2" charset="0"/>
                          <a:cs typeface="Poppins" panose="00000500000000000000" pitchFamily="2" charset="0"/>
                        </a:rPr>
                        <a:t>5,000/=</a:t>
                      </a:r>
                    </a:p>
                  </a:txBody>
                  <a:tcPr marL="99060" marR="99060" anchor="ctr"/>
                </a:tc>
                <a:extLst>
                  <a:ext uri="{0D108BD9-81ED-4DB2-BD59-A6C34878D82A}">
                    <a16:rowId xmlns:a16="http://schemas.microsoft.com/office/drawing/2014/main" val="2541766896"/>
                  </a:ext>
                </a:extLst>
              </a:tr>
            </a:tbl>
          </a:graphicData>
        </a:graphic>
      </p:graphicFrame>
      <p:sp>
        <p:nvSpPr>
          <p:cNvPr id="6" name="Subtitle 2">
            <a:extLst>
              <a:ext uri="{FF2B5EF4-FFF2-40B4-BE49-F238E27FC236}">
                <a16:creationId xmlns:a16="http://schemas.microsoft.com/office/drawing/2014/main" id="{CE8D7BE3-A463-2953-0B07-12A492204A11}"/>
              </a:ext>
            </a:extLst>
          </p:cNvPr>
          <p:cNvSpPr txBox="1">
            <a:spLocks/>
          </p:cNvSpPr>
          <p:nvPr/>
        </p:nvSpPr>
        <p:spPr>
          <a:xfrm>
            <a:off x="914400" y="1173051"/>
            <a:ext cx="3106363" cy="498467"/>
          </a:xfrm>
          <a:prstGeom prst="rect">
            <a:avLst/>
          </a:prstGeom>
        </p:spPr>
        <p:txBody>
          <a:bodyPr/>
          <a:lstStyle>
            <a:lvl1pPr marL="228600" indent="-228600" algn="l" defTabSz="914400" rtl="0" eaLnBrk="1" latinLnBrk="0" hangingPunct="1">
              <a:lnSpc>
                <a:spcPct val="120000"/>
              </a:lnSpc>
              <a:spcBef>
                <a:spcPts val="1000"/>
              </a:spcBef>
              <a:buClr>
                <a:schemeClr val="accent1">
                  <a:lumMod val="60000"/>
                  <a:lumOff val="40000"/>
                </a:schemeClr>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9pPr>
          </a:lstStyle>
          <a:p>
            <a:pPr marL="0" indent="0" algn="l">
              <a:lnSpc>
                <a:spcPct val="150000"/>
              </a:lnSpc>
              <a:buNone/>
            </a:pPr>
            <a:r>
              <a:rPr lang="en-US" b="1" i="0" cap="none" dirty="0">
                <a:solidFill>
                  <a:srgbClr val="262626"/>
                </a:solidFill>
                <a:effectLst/>
                <a:latin typeface="Poppins" panose="00000500000000000000" pitchFamily="2" charset="0"/>
                <a:cs typeface="Poppins" panose="00000500000000000000" pitchFamily="2" charset="0"/>
              </a:rPr>
              <a:t>Record Before Update</a:t>
            </a:r>
            <a:endParaRPr lang="en-US" cap="none" dirty="0">
              <a:solidFill>
                <a:srgbClr val="262626"/>
              </a:solidFill>
              <a:latin typeface="Poppins" panose="00000500000000000000" pitchFamily="2" charset="0"/>
              <a:cs typeface="Poppins" panose="00000500000000000000" pitchFamily="2" charset="0"/>
            </a:endParaRPr>
          </a:p>
        </p:txBody>
      </p:sp>
      <p:sp>
        <p:nvSpPr>
          <p:cNvPr id="7" name="Subtitle 2">
            <a:extLst>
              <a:ext uri="{FF2B5EF4-FFF2-40B4-BE49-F238E27FC236}">
                <a16:creationId xmlns:a16="http://schemas.microsoft.com/office/drawing/2014/main" id="{BB22AD2C-A375-23AE-6086-9687438B5BCB}"/>
              </a:ext>
            </a:extLst>
          </p:cNvPr>
          <p:cNvSpPr txBox="1">
            <a:spLocks/>
          </p:cNvSpPr>
          <p:nvPr/>
        </p:nvSpPr>
        <p:spPr>
          <a:xfrm>
            <a:off x="914400" y="3013218"/>
            <a:ext cx="3341449" cy="498467"/>
          </a:xfrm>
          <a:prstGeom prst="rect">
            <a:avLst/>
          </a:prstGeom>
        </p:spPr>
        <p:txBody>
          <a:bodyPr/>
          <a:lstStyle>
            <a:lvl1pPr marL="228600" indent="-228600" algn="l" defTabSz="914400" rtl="0" eaLnBrk="1" latinLnBrk="0" hangingPunct="1">
              <a:lnSpc>
                <a:spcPct val="120000"/>
              </a:lnSpc>
              <a:spcBef>
                <a:spcPts val="1000"/>
              </a:spcBef>
              <a:buClr>
                <a:schemeClr val="accent1">
                  <a:lumMod val="60000"/>
                  <a:lumOff val="40000"/>
                </a:schemeClr>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9pPr>
          </a:lstStyle>
          <a:p>
            <a:pPr marL="0" indent="0" algn="l">
              <a:lnSpc>
                <a:spcPct val="150000"/>
              </a:lnSpc>
              <a:buNone/>
            </a:pPr>
            <a:r>
              <a:rPr lang="en-US" b="1" i="0" cap="none" dirty="0">
                <a:solidFill>
                  <a:srgbClr val="262626"/>
                </a:solidFill>
                <a:effectLst/>
                <a:latin typeface="Poppins" panose="00000500000000000000" pitchFamily="2" charset="0"/>
                <a:cs typeface="Poppins" panose="00000500000000000000" pitchFamily="2" charset="0"/>
              </a:rPr>
              <a:t>Record after an Update</a:t>
            </a:r>
            <a:endParaRPr lang="en-US" cap="none" dirty="0">
              <a:solidFill>
                <a:srgbClr val="262626"/>
              </a:solidFill>
              <a:latin typeface="Poppins" panose="00000500000000000000" pitchFamily="2" charset="0"/>
              <a:cs typeface="Poppins" panose="00000500000000000000" pitchFamily="2" charset="0"/>
            </a:endParaRPr>
          </a:p>
        </p:txBody>
      </p:sp>
      <p:graphicFrame>
        <p:nvGraphicFramePr>
          <p:cNvPr id="9" name="Table 8">
            <a:extLst>
              <a:ext uri="{FF2B5EF4-FFF2-40B4-BE49-F238E27FC236}">
                <a16:creationId xmlns:a16="http://schemas.microsoft.com/office/drawing/2014/main" id="{4E8DA7FC-9320-D8FE-BFC3-73B1289B29F9}"/>
              </a:ext>
            </a:extLst>
          </p:cNvPr>
          <p:cNvGraphicFramePr>
            <a:graphicFrameLocks noGrp="1"/>
          </p:cNvGraphicFramePr>
          <p:nvPr>
            <p:extLst>
              <p:ext uri="{D42A27DB-BD31-4B8C-83A1-F6EECF244321}">
                <p14:modId xmlns:p14="http://schemas.microsoft.com/office/powerpoint/2010/main" val="2467214520"/>
              </p:ext>
            </p:extLst>
          </p:nvPr>
        </p:nvGraphicFramePr>
        <p:xfrm>
          <a:off x="5063246" y="2087519"/>
          <a:ext cx="2026596" cy="365760"/>
        </p:xfrm>
        <a:graphic>
          <a:graphicData uri="http://schemas.openxmlformats.org/drawingml/2006/table">
            <a:tbl>
              <a:tblPr/>
              <a:tblGrid>
                <a:gridCol w="2026596">
                  <a:extLst>
                    <a:ext uri="{9D8B030D-6E8A-4147-A177-3AD203B41FA5}">
                      <a16:colId xmlns:a16="http://schemas.microsoft.com/office/drawing/2014/main" val="2450819029"/>
                    </a:ext>
                  </a:extLst>
                </a:gridCol>
              </a:tblGrid>
              <a:tr h="322922">
                <a:tc>
                  <a:txBody>
                    <a:bodyPr/>
                    <a:lstStyle/>
                    <a:p>
                      <a:endParaRPr lang="en-US" dirty="0"/>
                    </a:p>
                  </a:txBody>
                  <a:tcPr>
                    <a:lnL w="28575" cmpd="sng">
                      <a:solidFill>
                        <a:srgbClr val="FF0000"/>
                      </a:solidFill>
                      <a:prstDash val="solid"/>
                    </a:lnL>
                    <a:lnR w="28575" cmpd="sng">
                      <a:solidFill>
                        <a:srgbClr val="FF0000"/>
                      </a:solidFill>
                      <a:prstDash val="solid"/>
                    </a:lnR>
                    <a:lnT w="28575" cmpd="sng">
                      <a:solidFill>
                        <a:srgbClr val="FF0000"/>
                      </a:solidFill>
                      <a:prstDash val="solid"/>
                    </a:lnT>
                    <a:lnB w="28575" cmpd="sng">
                      <a:solidFill>
                        <a:srgbClr val="FF0000"/>
                      </a:solidFill>
                      <a:prstDash val="solid"/>
                    </a:lnB>
                  </a:tcPr>
                </a:tc>
                <a:extLst>
                  <a:ext uri="{0D108BD9-81ED-4DB2-BD59-A6C34878D82A}">
                    <a16:rowId xmlns:a16="http://schemas.microsoft.com/office/drawing/2014/main" val="2852243908"/>
                  </a:ext>
                </a:extLst>
              </a:tr>
            </a:tbl>
          </a:graphicData>
        </a:graphic>
      </p:graphicFrame>
      <p:graphicFrame>
        <p:nvGraphicFramePr>
          <p:cNvPr id="10" name="Table 9">
            <a:extLst>
              <a:ext uri="{FF2B5EF4-FFF2-40B4-BE49-F238E27FC236}">
                <a16:creationId xmlns:a16="http://schemas.microsoft.com/office/drawing/2014/main" id="{74E2E742-3B68-E5E9-0045-86A2DDF6CCEB}"/>
              </a:ext>
            </a:extLst>
          </p:cNvPr>
          <p:cNvGraphicFramePr>
            <a:graphicFrameLocks noGrp="1"/>
          </p:cNvGraphicFramePr>
          <p:nvPr>
            <p:extLst>
              <p:ext uri="{D42A27DB-BD31-4B8C-83A1-F6EECF244321}">
                <p14:modId xmlns:p14="http://schemas.microsoft.com/office/powerpoint/2010/main" val="2945225230"/>
              </p:ext>
            </p:extLst>
          </p:nvPr>
        </p:nvGraphicFramePr>
        <p:xfrm>
          <a:off x="5065948" y="3924291"/>
          <a:ext cx="2026596" cy="365760"/>
        </p:xfrm>
        <a:graphic>
          <a:graphicData uri="http://schemas.openxmlformats.org/drawingml/2006/table">
            <a:tbl>
              <a:tblPr/>
              <a:tblGrid>
                <a:gridCol w="2026596">
                  <a:extLst>
                    <a:ext uri="{9D8B030D-6E8A-4147-A177-3AD203B41FA5}">
                      <a16:colId xmlns:a16="http://schemas.microsoft.com/office/drawing/2014/main" val="3027308692"/>
                    </a:ext>
                  </a:extLst>
                </a:gridCol>
              </a:tblGrid>
              <a:tr h="357115">
                <a:tc>
                  <a:txBody>
                    <a:bodyPr/>
                    <a:lstStyle/>
                    <a:p>
                      <a:endParaRPr lang="en-US" dirty="0"/>
                    </a:p>
                  </a:txBody>
                  <a:tcPr>
                    <a:lnL w="28575" cmpd="sng">
                      <a:solidFill>
                        <a:srgbClr val="FFFF00"/>
                      </a:solidFill>
                      <a:prstDash val="solid"/>
                    </a:lnL>
                    <a:lnR w="28575" cmpd="sng">
                      <a:solidFill>
                        <a:srgbClr val="FFFF00"/>
                      </a:solidFill>
                      <a:prstDash val="solid"/>
                    </a:lnR>
                    <a:lnT w="28575" cmpd="sng">
                      <a:solidFill>
                        <a:srgbClr val="FFFF00"/>
                      </a:solidFill>
                      <a:prstDash val="solid"/>
                    </a:lnT>
                    <a:lnB w="28575" cmpd="sng">
                      <a:solidFill>
                        <a:srgbClr val="FFFF00"/>
                      </a:solidFill>
                      <a:prstDash val="solid"/>
                    </a:lnB>
                  </a:tcPr>
                </a:tc>
                <a:extLst>
                  <a:ext uri="{0D108BD9-81ED-4DB2-BD59-A6C34878D82A}">
                    <a16:rowId xmlns:a16="http://schemas.microsoft.com/office/drawing/2014/main" val="2203396352"/>
                  </a:ext>
                </a:extLst>
              </a:tr>
            </a:tbl>
          </a:graphicData>
        </a:graphic>
      </p:graphicFrame>
      <p:graphicFrame>
        <p:nvGraphicFramePr>
          <p:cNvPr id="11" name="Table 10">
            <a:extLst>
              <a:ext uri="{FF2B5EF4-FFF2-40B4-BE49-F238E27FC236}">
                <a16:creationId xmlns:a16="http://schemas.microsoft.com/office/drawing/2014/main" id="{392ACBBE-E725-C507-8ECC-6A2F80442D31}"/>
              </a:ext>
            </a:extLst>
          </p:cNvPr>
          <p:cNvGraphicFramePr>
            <a:graphicFrameLocks noGrp="1"/>
          </p:cNvGraphicFramePr>
          <p:nvPr>
            <p:extLst>
              <p:ext uri="{D42A27DB-BD31-4B8C-83A1-F6EECF244321}">
                <p14:modId xmlns:p14="http://schemas.microsoft.com/office/powerpoint/2010/main" val="737991179"/>
              </p:ext>
            </p:extLst>
          </p:nvPr>
        </p:nvGraphicFramePr>
        <p:xfrm>
          <a:off x="7107136" y="3914563"/>
          <a:ext cx="2007140" cy="365760"/>
        </p:xfrm>
        <a:graphic>
          <a:graphicData uri="http://schemas.openxmlformats.org/drawingml/2006/table">
            <a:tbl>
              <a:tblPr/>
              <a:tblGrid>
                <a:gridCol w="2007140">
                  <a:extLst>
                    <a:ext uri="{9D8B030D-6E8A-4147-A177-3AD203B41FA5}">
                      <a16:colId xmlns:a16="http://schemas.microsoft.com/office/drawing/2014/main" val="2450819029"/>
                    </a:ext>
                  </a:extLst>
                </a:gridCol>
              </a:tblGrid>
              <a:tr h="357115">
                <a:tc>
                  <a:txBody>
                    <a:bodyPr/>
                    <a:lstStyle/>
                    <a:p>
                      <a:endParaRPr lang="en-US" dirty="0"/>
                    </a:p>
                  </a:txBody>
                  <a:tcPr>
                    <a:lnL w="28575" cmpd="sng">
                      <a:solidFill>
                        <a:srgbClr val="FF0000"/>
                      </a:solidFill>
                      <a:prstDash val="solid"/>
                    </a:lnL>
                    <a:lnR w="28575" cmpd="sng">
                      <a:solidFill>
                        <a:srgbClr val="FF0000"/>
                      </a:solidFill>
                      <a:prstDash val="solid"/>
                    </a:lnR>
                    <a:lnT w="28575" cmpd="sng">
                      <a:solidFill>
                        <a:srgbClr val="FF0000"/>
                      </a:solidFill>
                      <a:prstDash val="solid"/>
                    </a:lnT>
                    <a:lnB w="28575" cmpd="sng">
                      <a:solidFill>
                        <a:srgbClr val="FF0000"/>
                      </a:solidFill>
                      <a:prstDash val="solid"/>
                    </a:lnB>
                  </a:tcPr>
                </a:tc>
                <a:extLst>
                  <a:ext uri="{0D108BD9-81ED-4DB2-BD59-A6C34878D82A}">
                    <a16:rowId xmlns:a16="http://schemas.microsoft.com/office/drawing/2014/main" val="2852243908"/>
                  </a:ext>
                </a:extLst>
              </a:tr>
            </a:tbl>
          </a:graphicData>
        </a:graphic>
      </p:graphicFrame>
    </p:spTree>
    <p:extLst>
      <p:ext uri="{BB962C8B-B14F-4D97-AF65-F5344CB8AC3E}">
        <p14:creationId xmlns:p14="http://schemas.microsoft.com/office/powerpoint/2010/main" val="29738597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arn(inVertical)">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barn(inVertical)">
                                      <p:cBhvr>
                                        <p:cTn id="12" dur="500"/>
                                        <p:tgtEl>
                                          <p:spTgt spid="2"/>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barn(inVertical)">
                                      <p:cBhvr>
                                        <p:cTn id="17" dur="500"/>
                                        <p:tgtEl>
                                          <p:spTgt spid="9"/>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barn(inVertical)">
                                      <p:cBhvr>
                                        <p:cTn id="22" dur="500"/>
                                        <p:tgtEl>
                                          <p:spTgt spid="7"/>
                                        </p:tgtEl>
                                      </p:cBhvr>
                                    </p:animEffect>
                                  </p:childTnLst>
                                </p:cTn>
                              </p:par>
                            </p:childTnLst>
                          </p:cTn>
                        </p:par>
                      </p:childTnLst>
                    </p:cTn>
                  </p:par>
                  <p:par>
                    <p:cTn id="23" fill="hold">
                      <p:stCondLst>
                        <p:cond delay="indefinite"/>
                      </p:stCondLst>
                      <p:childTnLst>
                        <p:par>
                          <p:cTn id="24" fill="hold">
                            <p:stCondLst>
                              <p:cond delay="0"/>
                            </p:stCondLst>
                            <p:childTnLst>
                              <p:par>
                                <p:cTn id="25" presetID="16" presetClass="entr" presetSubtype="21" fill="hold" nodeType="clickEffect">
                                  <p:stCondLst>
                                    <p:cond delay="0"/>
                                  </p:stCondLst>
                                  <p:childTnLst>
                                    <p:set>
                                      <p:cBhvr>
                                        <p:cTn id="26" dur="1" fill="hold">
                                          <p:stCondLst>
                                            <p:cond delay="0"/>
                                          </p:stCondLst>
                                        </p:cTn>
                                        <p:tgtEl>
                                          <p:spTgt spid="5"/>
                                        </p:tgtEl>
                                        <p:attrNameLst>
                                          <p:attrName>style.visibility</p:attrName>
                                        </p:attrNameLst>
                                      </p:cBhvr>
                                      <p:to>
                                        <p:strVal val="visible"/>
                                      </p:to>
                                    </p:set>
                                    <p:animEffect transition="in" filter="barn(inVertical)">
                                      <p:cBhvr>
                                        <p:cTn id="27" dur="500"/>
                                        <p:tgtEl>
                                          <p:spTgt spid="5"/>
                                        </p:tgtEl>
                                      </p:cBhvr>
                                    </p:animEffect>
                                  </p:childTnLst>
                                </p:cTn>
                              </p:par>
                            </p:childTnLst>
                          </p:cTn>
                        </p:par>
                      </p:childTnLst>
                    </p:cTn>
                  </p:par>
                  <p:par>
                    <p:cTn id="28" fill="hold">
                      <p:stCondLst>
                        <p:cond delay="indefinite"/>
                      </p:stCondLst>
                      <p:childTnLst>
                        <p:par>
                          <p:cTn id="29" fill="hold">
                            <p:stCondLst>
                              <p:cond delay="0"/>
                            </p:stCondLst>
                            <p:childTnLst>
                              <p:par>
                                <p:cTn id="30" presetID="16" presetClass="entr" presetSubtype="21" fill="hold" nodeType="clickEffect">
                                  <p:stCondLst>
                                    <p:cond delay="0"/>
                                  </p:stCondLst>
                                  <p:childTnLst>
                                    <p:set>
                                      <p:cBhvr>
                                        <p:cTn id="31" dur="1" fill="hold">
                                          <p:stCondLst>
                                            <p:cond delay="0"/>
                                          </p:stCondLst>
                                        </p:cTn>
                                        <p:tgtEl>
                                          <p:spTgt spid="10"/>
                                        </p:tgtEl>
                                        <p:attrNameLst>
                                          <p:attrName>style.visibility</p:attrName>
                                        </p:attrNameLst>
                                      </p:cBhvr>
                                      <p:to>
                                        <p:strVal val="visible"/>
                                      </p:to>
                                    </p:set>
                                    <p:animEffect transition="in" filter="barn(inVertical)">
                                      <p:cBhvr>
                                        <p:cTn id="32" dur="500"/>
                                        <p:tgtEl>
                                          <p:spTgt spid="10"/>
                                        </p:tgtEl>
                                      </p:cBhvr>
                                    </p:animEffect>
                                  </p:childTnLst>
                                </p:cTn>
                              </p:par>
                            </p:childTnLst>
                          </p:cTn>
                        </p:par>
                      </p:childTnLst>
                    </p:cTn>
                  </p:par>
                  <p:par>
                    <p:cTn id="33" fill="hold">
                      <p:stCondLst>
                        <p:cond delay="indefinite"/>
                      </p:stCondLst>
                      <p:childTnLst>
                        <p:par>
                          <p:cTn id="34" fill="hold">
                            <p:stCondLst>
                              <p:cond delay="0"/>
                            </p:stCondLst>
                            <p:childTnLst>
                              <p:par>
                                <p:cTn id="35" presetID="16" presetClass="entr" presetSubtype="21" fill="hold" nodeType="clickEffect">
                                  <p:stCondLst>
                                    <p:cond delay="0"/>
                                  </p:stCondLst>
                                  <p:childTnLst>
                                    <p:set>
                                      <p:cBhvr>
                                        <p:cTn id="36" dur="1" fill="hold">
                                          <p:stCondLst>
                                            <p:cond delay="0"/>
                                          </p:stCondLst>
                                        </p:cTn>
                                        <p:tgtEl>
                                          <p:spTgt spid="11"/>
                                        </p:tgtEl>
                                        <p:attrNameLst>
                                          <p:attrName>style.visibility</p:attrName>
                                        </p:attrNameLst>
                                      </p:cBhvr>
                                      <p:to>
                                        <p:strVal val="visible"/>
                                      </p:to>
                                    </p:set>
                                    <p:animEffect transition="in" filter="barn(inVertical)">
                                      <p:cBhvr>
                                        <p:cTn id="37"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8" name="Straight Connector 7">
            <a:extLst>
              <a:ext uri="{FF2B5EF4-FFF2-40B4-BE49-F238E27FC236}">
                <a16:creationId xmlns:a16="http://schemas.microsoft.com/office/drawing/2014/main" id="{BBEF9A3F-3A21-5535-21D1-260C4B99B7E8}"/>
              </a:ext>
            </a:extLst>
          </p:cNvPr>
          <p:cNvCxnSpPr>
            <a:cxnSpLocks/>
          </p:cNvCxnSpPr>
          <p:nvPr/>
        </p:nvCxnSpPr>
        <p:spPr>
          <a:xfrm>
            <a:off x="0" y="976358"/>
            <a:ext cx="11692647" cy="0"/>
          </a:xfrm>
          <a:prstGeom prst="line">
            <a:avLst/>
          </a:prstGeom>
          <a:ln w="85725">
            <a:prstDash val="solid"/>
          </a:ln>
        </p:spPr>
        <p:style>
          <a:lnRef idx="1">
            <a:schemeClr val="accent2"/>
          </a:lnRef>
          <a:fillRef idx="0">
            <a:schemeClr val="accent2"/>
          </a:fillRef>
          <a:effectRef idx="0">
            <a:schemeClr val="accent2"/>
          </a:effectRef>
          <a:fontRef idx="minor">
            <a:schemeClr val="tx1"/>
          </a:fontRef>
        </p:style>
      </p:cxnSp>
      <p:sp>
        <p:nvSpPr>
          <p:cNvPr id="39" name="Subtitle 2">
            <a:extLst>
              <a:ext uri="{FF2B5EF4-FFF2-40B4-BE49-F238E27FC236}">
                <a16:creationId xmlns:a16="http://schemas.microsoft.com/office/drawing/2014/main" id="{0C8E13E9-9BB1-D984-3AF6-005F16EEBEA1}"/>
              </a:ext>
            </a:extLst>
          </p:cNvPr>
          <p:cNvSpPr txBox="1">
            <a:spLocks/>
          </p:cNvSpPr>
          <p:nvPr/>
        </p:nvSpPr>
        <p:spPr>
          <a:xfrm>
            <a:off x="84309" y="1009289"/>
            <a:ext cx="11585642" cy="4578711"/>
          </a:xfrm>
          <a:prstGeom prst="rect">
            <a:avLst/>
          </a:prstGeom>
        </p:spPr>
        <p:txBody>
          <a:bodyPr/>
          <a:lstStyle>
            <a:lvl1pPr marL="228600" indent="-228600" algn="l" defTabSz="914400" rtl="0" eaLnBrk="1" latinLnBrk="0" hangingPunct="1">
              <a:lnSpc>
                <a:spcPct val="120000"/>
              </a:lnSpc>
              <a:spcBef>
                <a:spcPts val="1000"/>
              </a:spcBef>
              <a:buClr>
                <a:schemeClr val="accent1">
                  <a:lumMod val="60000"/>
                  <a:lumOff val="40000"/>
                </a:schemeClr>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9pPr>
          </a:lstStyle>
          <a:p>
            <a:pPr algn="l">
              <a:lnSpc>
                <a:spcPct val="150000"/>
              </a:lnSpc>
            </a:pPr>
            <a:r>
              <a:rPr lang="en-US" b="1" i="0" cap="none" dirty="0">
                <a:solidFill>
                  <a:srgbClr val="262626"/>
                </a:solidFill>
                <a:effectLst/>
                <a:latin typeface="Poppins" panose="00000500000000000000" pitchFamily="2" charset="0"/>
                <a:cs typeface="Poppins" panose="00000500000000000000" pitchFamily="2" charset="0"/>
              </a:rPr>
              <a:t>Advantages</a:t>
            </a:r>
            <a:endParaRPr lang="en-US" b="0" i="0" cap="none" dirty="0">
              <a:solidFill>
                <a:srgbClr val="262626"/>
              </a:solidFill>
              <a:effectLst/>
              <a:latin typeface="Poppins" panose="00000500000000000000" pitchFamily="2" charset="0"/>
              <a:cs typeface="Poppins" panose="00000500000000000000" pitchFamily="2" charset="0"/>
            </a:endParaRPr>
          </a:p>
          <a:p>
            <a:pPr lvl="1">
              <a:lnSpc>
                <a:spcPct val="150000"/>
              </a:lnSpc>
              <a:buFont typeface="Wingdings" panose="05000000000000000000" pitchFamily="2" charset="2"/>
              <a:buChar char="§"/>
            </a:pPr>
            <a:r>
              <a:rPr lang="en-US" sz="2000" b="0" i="0" cap="none" dirty="0">
                <a:solidFill>
                  <a:srgbClr val="262626"/>
                </a:solidFill>
                <a:effectLst/>
                <a:latin typeface="Poppins" panose="00000500000000000000" pitchFamily="2" charset="0"/>
                <a:cs typeface="Poppins" panose="00000500000000000000" pitchFamily="2" charset="0"/>
              </a:rPr>
              <a:t>Retains some historical context while keeping the data model simple.</a:t>
            </a:r>
          </a:p>
          <a:p>
            <a:pPr lvl="1">
              <a:lnSpc>
                <a:spcPct val="150000"/>
              </a:lnSpc>
              <a:buFont typeface="Wingdings" panose="05000000000000000000" pitchFamily="2" charset="2"/>
              <a:buChar char="§"/>
            </a:pPr>
            <a:r>
              <a:rPr lang="en-US" sz="2000" b="0" i="0" cap="none" dirty="0">
                <a:solidFill>
                  <a:srgbClr val="262626"/>
                </a:solidFill>
                <a:effectLst/>
                <a:latin typeface="Poppins" panose="00000500000000000000" pitchFamily="2" charset="0"/>
                <a:cs typeface="Poppins" panose="00000500000000000000" pitchFamily="2" charset="0"/>
              </a:rPr>
              <a:t>Relatively straightforward to add columns for tracking changes.</a:t>
            </a:r>
          </a:p>
          <a:p>
            <a:pPr algn="l">
              <a:lnSpc>
                <a:spcPct val="150000"/>
              </a:lnSpc>
            </a:pPr>
            <a:r>
              <a:rPr lang="en-US" b="1" i="0" cap="none" dirty="0">
                <a:solidFill>
                  <a:srgbClr val="262626"/>
                </a:solidFill>
                <a:effectLst/>
                <a:latin typeface="Poppins" panose="00000500000000000000" pitchFamily="2" charset="0"/>
                <a:cs typeface="Poppins" panose="00000500000000000000" pitchFamily="2" charset="0"/>
              </a:rPr>
              <a:t>Disadvantages</a:t>
            </a:r>
            <a:endParaRPr lang="en-US" b="0" i="0" cap="none" dirty="0">
              <a:solidFill>
                <a:srgbClr val="262626"/>
              </a:solidFill>
              <a:effectLst/>
              <a:latin typeface="Poppins" panose="00000500000000000000" pitchFamily="2" charset="0"/>
              <a:cs typeface="Poppins" panose="00000500000000000000" pitchFamily="2" charset="0"/>
            </a:endParaRPr>
          </a:p>
          <a:p>
            <a:pPr lvl="1">
              <a:lnSpc>
                <a:spcPct val="150000"/>
              </a:lnSpc>
              <a:buFont typeface="Wingdings" panose="05000000000000000000" pitchFamily="2" charset="2"/>
              <a:buChar char="§"/>
            </a:pPr>
            <a:r>
              <a:rPr lang="en-US" sz="2000" b="0" i="0" cap="none" dirty="0">
                <a:solidFill>
                  <a:srgbClr val="262626"/>
                </a:solidFill>
                <a:effectLst/>
                <a:latin typeface="Poppins" panose="00000500000000000000" pitchFamily="2" charset="0"/>
                <a:cs typeface="Poppins" panose="00000500000000000000" pitchFamily="2" charset="0"/>
              </a:rPr>
              <a:t>Only tracks the most recent change, which may not be sufficient for detailed analysis.</a:t>
            </a:r>
          </a:p>
          <a:p>
            <a:pPr lvl="1">
              <a:lnSpc>
                <a:spcPct val="150000"/>
              </a:lnSpc>
              <a:buFont typeface="Wingdings" panose="05000000000000000000" pitchFamily="2" charset="2"/>
              <a:buChar char="§"/>
            </a:pPr>
            <a:r>
              <a:rPr lang="en-US" sz="2000" b="0" i="0" cap="none" dirty="0">
                <a:solidFill>
                  <a:srgbClr val="262626"/>
                </a:solidFill>
                <a:effectLst/>
                <a:latin typeface="Poppins" panose="00000500000000000000" pitchFamily="2" charset="0"/>
                <a:cs typeface="Poppins" panose="00000500000000000000" pitchFamily="2" charset="0"/>
              </a:rPr>
              <a:t>Can lead to a more complex data structure as more attributes change.</a:t>
            </a:r>
          </a:p>
        </p:txBody>
      </p:sp>
      <p:sp>
        <p:nvSpPr>
          <p:cNvPr id="6" name="Title 1">
            <a:extLst>
              <a:ext uri="{FF2B5EF4-FFF2-40B4-BE49-F238E27FC236}">
                <a16:creationId xmlns:a16="http://schemas.microsoft.com/office/drawing/2014/main" id="{59CEF6D1-98C3-C946-999A-6060793E1502}"/>
              </a:ext>
            </a:extLst>
          </p:cNvPr>
          <p:cNvSpPr txBox="1">
            <a:spLocks/>
          </p:cNvSpPr>
          <p:nvPr/>
        </p:nvSpPr>
        <p:spPr>
          <a:xfrm>
            <a:off x="0" y="266476"/>
            <a:ext cx="11692647" cy="631258"/>
          </a:xfrm>
          <a:prstGeom prst="rect">
            <a:avLst/>
          </a:prstGeom>
        </p:spPr>
        <p:txBody>
          <a:bodyPr>
            <a:noAutofit/>
          </a:bodyPr>
          <a:lstStyle>
            <a:lvl1pPr algn="l" defTabSz="914400" rtl="0" eaLnBrk="1" latinLnBrk="0" hangingPunct="1">
              <a:lnSpc>
                <a:spcPct val="90000"/>
              </a:lnSpc>
              <a:spcBef>
                <a:spcPct val="0"/>
              </a:spcBef>
              <a:buNone/>
              <a:defRPr sz="4400" kern="1200" cap="all" baseline="0">
                <a:solidFill>
                  <a:schemeClr val="accent1">
                    <a:lumMod val="60000"/>
                    <a:lumOff val="40000"/>
                  </a:schemeClr>
                </a:solidFill>
                <a:effectLst/>
                <a:latin typeface="+mj-lt"/>
                <a:ea typeface="+mj-ea"/>
                <a:cs typeface="+mj-cs"/>
              </a:defRPr>
            </a:lvl1pPr>
          </a:lstStyle>
          <a:p>
            <a:pPr algn="ctr"/>
            <a:r>
              <a:rPr lang="en-US" sz="3600" b="1" cap="none" dirty="0">
                <a:latin typeface="Poppins" panose="00000500000000000000" pitchFamily="2" charset="0"/>
                <a:cs typeface="Poppins" panose="00000500000000000000" pitchFamily="2" charset="0"/>
              </a:rPr>
              <a:t>Type 3: Add New Column </a:t>
            </a:r>
          </a:p>
        </p:txBody>
      </p:sp>
      <p:sp>
        <p:nvSpPr>
          <p:cNvPr id="2" name="Footer Placeholder 3">
            <a:extLst>
              <a:ext uri="{FF2B5EF4-FFF2-40B4-BE49-F238E27FC236}">
                <a16:creationId xmlns:a16="http://schemas.microsoft.com/office/drawing/2014/main" id="{78D1682C-BD62-530D-1312-59FA68EFFF84}"/>
              </a:ext>
            </a:extLst>
          </p:cNvPr>
          <p:cNvSpPr>
            <a:spLocks noGrp="1"/>
          </p:cNvSpPr>
          <p:nvPr>
            <p:ph type="ftr" sz="quarter" idx="11"/>
          </p:nvPr>
        </p:nvSpPr>
        <p:spPr>
          <a:xfrm>
            <a:off x="189691" y="5774753"/>
            <a:ext cx="8847305" cy="498470"/>
          </a:xfrm>
        </p:spPr>
        <p:txBody>
          <a:bodyPr/>
          <a:lstStyle/>
          <a:p>
            <a:r>
              <a:rPr lang="en-US" sz="1600" b="1" dirty="0">
                <a:solidFill>
                  <a:schemeClr val="bg1"/>
                </a:solidFill>
                <a:latin typeface="Poppins" panose="00000500000000000000" pitchFamily="2" charset="0"/>
                <a:cs typeface="Poppins" panose="00000500000000000000" pitchFamily="2" charset="0"/>
              </a:rPr>
              <a:t>lecture 6: Managing Data Warehouse through Slowing Changing Dimension</a:t>
            </a:r>
          </a:p>
        </p:txBody>
      </p:sp>
    </p:spTree>
    <p:extLst>
      <p:ext uri="{BB962C8B-B14F-4D97-AF65-F5344CB8AC3E}">
        <p14:creationId xmlns:p14="http://schemas.microsoft.com/office/powerpoint/2010/main" val="58782462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8" name="Straight Connector 7">
            <a:extLst>
              <a:ext uri="{FF2B5EF4-FFF2-40B4-BE49-F238E27FC236}">
                <a16:creationId xmlns:a16="http://schemas.microsoft.com/office/drawing/2014/main" id="{BBEF9A3F-3A21-5535-21D1-260C4B99B7E8}"/>
              </a:ext>
            </a:extLst>
          </p:cNvPr>
          <p:cNvCxnSpPr>
            <a:cxnSpLocks/>
          </p:cNvCxnSpPr>
          <p:nvPr/>
        </p:nvCxnSpPr>
        <p:spPr>
          <a:xfrm>
            <a:off x="0" y="976358"/>
            <a:ext cx="11692647" cy="0"/>
          </a:xfrm>
          <a:prstGeom prst="line">
            <a:avLst/>
          </a:prstGeom>
          <a:ln w="85725">
            <a:prstDash val="solid"/>
          </a:ln>
        </p:spPr>
        <p:style>
          <a:lnRef idx="1">
            <a:schemeClr val="accent2"/>
          </a:lnRef>
          <a:fillRef idx="0">
            <a:schemeClr val="accent2"/>
          </a:fillRef>
          <a:effectRef idx="0">
            <a:schemeClr val="accent2"/>
          </a:effectRef>
          <a:fontRef idx="minor">
            <a:schemeClr val="tx1"/>
          </a:fontRef>
        </p:style>
      </p:cxnSp>
      <p:sp>
        <p:nvSpPr>
          <p:cNvPr id="39" name="Subtitle 2">
            <a:extLst>
              <a:ext uri="{FF2B5EF4-FFF2-40B4-BE49-F238E27FC236}">
                <a16:creationId xmlns:a16="http://schemas.microsoft.com/office/drawing/2014/main" id="{0C8E13E9-9BB1-D984-3AF6-005F16EEBEA1}"/>
              </a:ext>
            </a:extLst>
          </p:cNvPr>
          <p:cNvSpPr txBox="1">
            <a:spLocks/>
          </p:cNvSpPr>
          <p:nvPr/>
        </p:nvSpPr>
        <p:spPr>
          <a:xfrm>
            <a:off x="84309" y="1009289"/>
            <a:ext cx="11585642" cy="4578711"/>
          </a:xfrm>
          <a:prstGeom prst="rect">
            <a:avLst/>
          </a:prstGeom>
        </p:spPr>
        <p:txBody>
          <a:bodyPr/>
          <a:lstStyle>
            <a:lvl1pPr marL="228600" indent="-228600" algn="l" defTabSz="914400" rtl="0" eaLnBrk="1" latinLnBrk="0" hangingPunct="1">
              <a:lnSpc>
                <a:spcPct val="120000"/>
              </a:lnSpc>
              <a:spcBef>
                <a:spcPts val="1000"/>
              </a:spcBef>
              <a:buClr>
                <a:schemeClr val="accent1">
                  <a:lumMod val="60000"/>
                  <a:lumOff val="40000"/>
                </a:schemeClr>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9pPr>
          </a:lstStyle>
          <a:p>
            <a:pPr marL="0" indent="0" algn="l">
              <a:lnSpc>
                <a:spcPct val="150000"/>
              </a:lnSpc>
              <a:buNone/>
            </a:pPr>
            <a:r>
              <a:rPr lang="en-US" b="1" i="0" cap="none" dirty="0">
                <a:solidFill>
                  <a:srgbClr val="262626"/>
                </a:solidFill>
                <a:effectLst/>
                <a:latin typeface="Poppins" panose="00000500000000000000" pitchFamily="2" charset="0"/>
                <a:cs typeface="Poppins" panose="00000500000000000000" pitchFamily="2" charset="0"/>
              </a:rPr>
              <a:t>e) Type 4: </a:t>
            </a:r>
            <a:r>
              <a:rPr lang="en-US" b="1" i="0" cap="none" dirty="0">
                <a:solidFill>
                  <a:srgbClr val="242021"/>
                </a:solidFill>
                <a:effectLst/>
                <a:latin typeface="Poppins" panose="00000500000000000000" pitchFamily="2" charset="0"/>
                <a:cs typeface="Poppins" panose="00000500000000000000" pitchFamily="2" charset="0"/>
              </a:rPr>
              <a:t>Add Mini-Dimension</a:t>
            </a:r>
            <a:r>
              <a:rPr lang="en-US" b="1" cap="none" dirty="0">
                <a:latin typeface="Poppins" panose="00000500000000000000" pitchFamily="2" charset="0"/>
                <a:cs typeface="Poppins" panose="00000500000000000000" pitchFamily="2" charset="0"/>
              </a:rPr>
              <a:t> </a:t>
            </a:r>
            <a:endParaRPr lang="en-US" b="1" cap="none" dirty="0">
              <a:solidFill>
                <a:srgbClr val="262626"/>
              </a:solidFill>
              <a:latin typeface="Poppins" panose="00000500000000000000" pitchFamily="2" charset="0"/>
              <a:cs typeface="Poppins" panose="00000500000000000000" pitchFamily="2" charset="0"/>
            </a:endParaRPr>
          </a:p>
          <a:p>
            <a:pPr marL="0" indent="0" algn="l">
              <a:lnSpc>
                <a:spcPct val="150000"/>
              </a:lnSpc>
              <a:buNone/>
            </a:pPr>
            <a:r>
              <a:rPr lang="en-US" b="0" i="0" cap="none" dirty="0">
                <a:solidFill>
                  <a:srgbClr val="262626"/>
                </a:solidFill>
                <a:effectLst/>
                <a:latin typeface="Poppins" panose="00000500000000000000" pitchFamily="2" charset="0"/>
                <a:cs typeface="Poppins" panose="00000500000000000000" pitchFamily="2" charset="0"/>
              </a:rPr>
              <a:t>A separate historical table is created to store changes, while the main dimension table contains only the current data.</a:t>
            </a:r>
          </a:p>
          <a:p>
            <a:pPr marL="0" indent="0" algn="l">
              <a:lnSpc>
                <a:spcPct val="150000"/>
              </a:lnSpc>
              <a:buNone/>
            </a:pPr>
            <a:r>
              <a:rPr lang="en-US" b="1" i="0" cap="none" dirty="0">
                <a:solidFill>
                  <a:srgbClr val="262626"/>
                </a:solidFill>
                <a:effectLst/>
                <a:latin typeface="Poppins" panose="00000500000000000000" pitchFamily="2" charset="0"/>
                <a:cs typeface="Poppins" panose="00000500000000000000" pitchFamily="2" charset="0"/>
              </a:rPr>
              <a:t>Example</a:t>
            </a:r>
            <a:r>
              <a:rPr lang="en-US" cap="none" dirty="0">
                <a:solidFill>
                  <a:srgbClr val="262626"/>
                </a:solidFill>
                <a:latin typeface="Poppins" panose="00000500000000000000" pitchFamily="2" charset="0"/>
                <a:cs typeface="Poppins" panose="00000500000000000000" pitchFamily="2" charset="0"/>
              </a:rPr>
              <a:t> A</a:t>
            </a:r>
            <a:r>
              <a:rPr lang="en-US" b="0" i="0" cap="none" dirty="0">
                <a:solidFill>
                  <a:srgbClr val="262626"/>
                </a:solidFill>
                <a:effectLst/>
                <a:latin typeface="Poppins" panose="00000500000000000000" pitchFamily="2" charset="0"/>
                <a:cs typeface="Poppins" panose="00000500000000000000" pitchFamily="2" charset="0"/>
              </a:rPr>
              <a:t> separate historical table is created to store all changes to employee records (e.g. Promotions, department changes), while the main employee dimension table contains only the current records.</a:t>
            </a:r>
          </a:p>
          <a:p>
            <a:pPr marL="0" indent="0" algn="l">
              <a:lnSpc>
                <a:spcPct val="150000"/>
              </a:lnSpc>
              <a:buNone/>
            </a:pPr>
            <a:r>
              <a:rPr lang="en-US" b="0" i="0" cap="none" dirty="0">
                <a:solidFill>
                  <a:srgbClr val="262626"/>
                </a:solidFill>
                <a:effectLst/>
                <a:latin typeface="Poppins" panose="00000500000000000000" pitchFamily="2" charset="0"/>
                <a:cs typeface="Poppins" panose="00000500000000000000" pitchFamily="2" charset="0"/>
              </a:rPr>
              <a:t>Suitable for organizations that need to analyze trends over time, such as employee turnover rates or departmental shifts.</a:t>
            </a:r>
          </a:p>
        </p:txBody>
      </p:sp>
      <p:sp>
        <p:nvSpPr>
          <p:cNvPr id="3" name="Footer Placeholder 3">
            <a:extLst>
              <a:ext uri="{FF2B5EF4-FFF2-40B4-BE49-F238E27FC236}">
                <a16:creationId xmlns:a16="http://schemas.microsoft.com/office/drawing/2014/main" id="{521060D1-4B54-CCB1-CB40-52AB34A08524}"/>
              </a:ext>
            </a:extLst>
          </p:cNvPr>
          <p:cNvSpPr>
            <a:spLocks noGrp="1"/>
          </p:cNvSpPr>
          <p:nvPr>
            <p:ph type="ftr" sz="quarter" idx="11"/>
          </p:nvPr>
        </p:nvSpPr>
        <p:spPr>
          <a:xfrm>
            <a:off x="189691" y="5774753"/>
            <a:ext cx="8847305" cy="498470"/>
          </a:xfrm>
        </p:spPr>
        <p:txBody>
          <a:bodyPr/>
          <a:lstStyle/>
          <a:p>
            <a:r>
              <a:rPr lang="en-US" sz="1600" b="1" dirty="0">
                <a:solidFill>
                  <a:schemeClr val="bg1"/>
                </a:solidFill>
                <a:latin typeface="Poppins" panose="00000500000000000000" pitchFamily="2" charset="0"/>
                <a:cs typeface="Poppins" panose="00000500000000000000" pitchFamily="2" charset="0"/>
              </a:rPr>
              <a:t>lecture 6: Managing Data Warehouse through Slowing Changing Dimension</a:t>
            </a:r>
          </a:p>
        </p:txBody>
      </p:sp>
      <p:sp>
        <p:nvSpPr>
          <p:cNvPr id="4" name="Title 1">
            <a:extLst>
              <a:ext uri="{FF2B5EF4-FFF2-40B4-BE49-F238E27FC236}">
                <a16:creationId xmlns:a16="http://schemas.microsoft.com/office/drawing/2014/main" id="{59DCFAC8-5A3A-B9E2-3CFB-15D3E8A4A64D}"/>
              </a:ext>
            </a:extLst>
          </p:cNvPr>
          <p:cNvSpPr txBox="1">
            <a:spLocks/>
          </p:cNvSpPr>
          <p:nvPr/>
        </p:nvSpPr>
        <p:spPr>
          <a:xfrm>
            <a:off x="0" y="266476"/>
            <a:ext cx="11692647" cy="631258"/>
          </a:xfrm>
          <a:prstGeom prst="rect">
            <a:avLst/>
          </a:prstGeom>
        </p:spPr>
        <p:txBody>
          <a:bodyPr>
            <a:noAutofit/>
          </a:bodyPr>
          <a:lstStyle>
            <a:lvl1pPr algn="l" defTabSz="914400" rtl="0" eaLnBrk="1" latinLnBrk="0" hangingPunct="1">
              <a:lnSpc>
                <a:spcPct val="90000"/>
              </a:lnSpc>
              <a:spcBef>
                <a:spcPct val="0"/>
              </a:spcBef>
              <a:buNone/>
              <a:defRPr sz="4400" kern="1200" cap="all" baseline="0">
                <a:solidFill>
                  <a:schemeClr val="accent1">
                    <a:lumMod val="60000"/>
                    <a:lumOff val="40000"/>
                  </a:schemeClr>
                </a:solidFill>
                <a:effectLst/>
                <a:latin typeface="+mj-lt"/>
                <a:ea typeface="+mj-ea"/>
                <a:cs typeface="+mj-cs"/>
              </a:defRPr>
            </a:lvl1pPr>
          </a:lstStyle>
          <a:p>
            <a:pPr algn="ctr"/>
            <a:r>
              <a:rPr lang="en-US" sz="3600" b="1" cap="none" dirty="0">
                <a:latin typeface="Poppins" panose="00000500000000000000" pitchFamily="2" charset="0"/>
                <a:cs typeface="Poppins" panose="00000500000000000000" pitchFamily="2" charset="0"/>
              </a:rPr>
              <a:t>Types of Slowly Changing Dimension</a:t>
            </a:r>
          </a:p>
        </p:txBody>
      </p:sp>
    </p:spTree>
    <p:extLst>
      <p:ext uri="{BB962C8B-B14F-4D97-AF65-F5344CB8AC3E}">
        <p14:creationId xmlns:p14="http://schemas.microsoft.com/office/powerpoint/2010/main" val="155018634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8" name="Straight Connector 7">
            <a:extLst>
              <a:ext uri="{FF2B5EF4-FFF2-40B4-BE49-F238E27FC236}">
                <a16:creationId xmlns:a16="http://schemas.microsoft.com/office/drawing/2014/main" id="{BBEF9A3F-3A21-5535-21D1-260C4B99B7E8}"/>
              </a:ext>
            </a:extLst>
          </p:cNvPr>
          <p:cNvCxnSpPr>
            <a:cxnSpLocks/>
          </p:cNvCxnSpPr>
          <p:nvPr/>
        </p:nvCxnSpPr>
        <p:spPr>
          <a:xfrm>
            <a:off x="0" y="976358"/>
            <a:ext cx="11692647" cy="0"/>
          </a:xfrm>
          <a:prstGeom prst="line">
            <a:avLst/>
          </a:prstGeom>
          <a:ln w="85725">
            <a:prstDash val="solid"/>
          </a:ln>
        </p:spPr>
        <p:style>
          <a:lnRef idx="1">
            <a:schemeClr val="accent2"/>
          </a:lnRef>
          <a:fillRef idx="0">
            <a:schemeClr val="accent2"/>
          </a:fillRef>
          <a:effectRef idx="0">
            <a:schemeClr val="accent2"/>
          </a:effectRef>
          <a:fontRef idx="minor">
            <a:schemeClr val="tx1"/>
          </a:fontRef>
        </p:style>
      </p:cxnSp>
      <p:sp>
        <p:nvSpPr>
          <p:cNvPr id="3" name="Footer Placeholder 3">
            <a:extLst>
              <a:ext uri="{FF2B5EF4-FFF2-40B4-BE49-F238E27FC236}">
                <a16:creationId xmlns:a16="http://schemas.microsoft.com/office/drawing/2014/main" id="{521060D1-4B54-CCB1-CB40-52AB34A08524}"/>
              </a:ext>
            </a:extLst>
          </p:cNvPr>
          <p:cNvSpPr>
            <a:spLocks noGrp="1"/>
          </p:cNvSpPr>
          <p:nvPr>
            <p:ph type="ftr" sz="quarter" idx="11"/>
          </p:nvPr>
        </p:nvSpPr>
        <p:spPr>
          <a:xfrm>
            <a:off x="189691" y="5774753"/>
            <a:ext cx="8847305" cy="498470"/>
          </a:xfrm>
        </p:spPr>
        <p:txBody>
          <a:bodyPr/>
          <a:lstStyle/>
          <a:p>
            <a:r>
              <a:rPr lang="en-US" sz="1600" b="1" dirty="0">
                <a:solidFill>
                  <a:schemeClr val="bg1"/>
                </a:solidFill>
                <a:latin typeface="Poppins" panose="00000500000000000000" pitchFamily="2" charset="0"/>
                <a:cs typeface="Poppins" panose="00000500000000000000" pitchFamily="2" charset="0"/>
              </a:rPr>
              <a:t>lecture 6: Managing Data Warehouse through Slowing Changing Dimension</a:t>
            </a:r>
          </a:p>
        </p:txBody>
      </p:sp>
      <p:sp>
        <p:nvSpPr>
          <p:cNvPr id="4" name="Title 1">
            <a:extLst>
              <a:ext uri="{FF2B5EF4-FFF2-40B4-BE49-F238E27FC236}">
                <a16:creationId xmlns:a16="http://schemas.microsoft.com/office/drawing/2014/main" id="{59DCFAC8-5A3A-B9E2-3CFB-15D3E8A4A64D}"/>
              </a:ext>
            </a:extLst>
          </p:cNvPr>
          <p:cNvSpPr txBox="1">
            <a:spLocks/>
          </p:cNvSpPr>
          <p:nvPr/>
        </p:nvSpPr>
        <p:spPr>
          <a:xfrm>
            <a:off x="0" y="266476"/>
            <a:ext cx="11692647" cy="631258"/>
          </a:xfrm>
          <a:prstGeom prst="rect">
            <a:avLst/>
          </a:prstGeom>
        </p:spPr>
        <p:txBody>
          <a:bodyPr>
            <a:noAutofit/>
          </a:bodyPr>
          <a:lstStyle>
            <a:lvl1pPr algn="l" defTabSz="914400" rtl="0" eaLnBrk="1" latinLnBrk="0" hangingPunct="1">
              <a:lnSpc>
                <a:spcPct val="90000"/>
              </a:lnSpc>
              <a:spcBef>
                <a:spcPct val="0"/>
              </a:spcBef>
              <a:buNone/>
              <a:defRPr sz="4400" kern="1200" cap="all" baseline="0">
                <a:solidFill>
                  <a:schemeClr val="accent1">
                    <a:lumMod val="60000"/>
                    <a:lumOff val="40000"/>
                  </a:schemeClr>
                </a:solidFill>
                <a:effectLst/>
                <a:latin typeface="+mj-lt"/>
                <a:ea typeface="+mj-ea"/>
                <a:cs typeface="+mj-cs"/>
              </a:defRPr>
            </a:lvl1pPr>
          </a:lstStyle>
          <a:p>
            <a:pPr algn="ctr"/>
            <a:r>
              <a:rPr lang="en-US" sz="3600" b="1" cap="none" dirty="0">
                <a:latin typeface="Poppins" panose="00000500000000000000" pitchFamily="2" charset="0"/>
                <a:cs typeface="Poppins" panose="00000500000000000000" pitchFamily="2" charset="0"/>
              </a:rPr>
              <a:t>Types of Slowly Changing Dimension</a:t>
            </a:r>
          </a:p>
        </p:txBody>
      </p:sp>
      <p:graphicFrame>
        <p:nvGraphicFramePr>
          <p:cNvPr id="2" name="Table 1">
            <a:extLst>
              <a:ext uri="{FF2B5EF4-FFF2-40B4-BE49-F238E27FC236}">
                <a16:creationId xmlns:a16="http://schemas.microsoft.com/office/drawing/2014/main" id="{4EDE4501-412D-6AB9-E13F-EABDFAA9FAAE}"/>
              </a:ext>
            </a:extLst>
          </p:cNvPr>
          <p:cNvGraphicFramePr>
            <a:graphicFrameLocks noGrp="1"/>
          </p:cNvGraphicFramePr>
          <p:nvPr>
            <p:extLst>
              <p:ext uri="{D42A27DB-BD31-4B8C-83A1-F6EECF244321}">
                <p14:modId xmlns:p14="http://schemas.microsoft.com/office/powerpoint/2010/main" val="2184671730"/>
              </p:ext>
            </p:extLst>
          </p:nvPr>
        </p:nvGraphicFramePr>
        <p:xfrm>
          <a:off x="1050587" y="1604883"/>
          <a:ext cx="9698475" cy="792480"/>
        </p:xfrm>
        <a:graphic>
          <a:graphicData uri="http://schemas.openxmlformats.org/drawingml/2006/table">
            <a:tbl>
              <a:tblPr firstRow="1" bandRow="1">
                <a:tableStyleId>{5C22544A-7EE6-4342-B048-85BDC9FD1C3A}</a:tableStyleId>
              </a:tblPr>
              <a:tblGrid>
                <a:gridCol w="1939695">
                  <a:extLst>
                    <a:ext uri="{9D8B030D-6E8A-4147-A177-3AD203B41FA5}">
                      <a16:colId xmlns:a16="http://schemas.microsoft.com/office/drawing/2014/main" val="116028769"/>
                    </a:ext>
                  </a:extLst>
                </a:gridCol>
                <a:gridCol w="1939695">
                  <a:extLst>
                    <a:ext uri="{9D8B030D-6E8A-4147-A177-3AD203B41FA5}">
                      <a16:colId xmlns:a16="http://schemas.microsoft.com/office/drawing/2014/main" val="4278617140"/>
                    </a:ext>
                  </a:extLst>
                </a:gridCol>
                <a:gridCol w="1850202">
                  <a:extLst>
                    <a:ext uri="{9D8B030D-6E8A-4147-A177-3AD203B41FA5}">
                      <a16:colId xmlns:a16="http://schemas.microsoft.com/office/drawing/2014/main" val="3113144960"/>
                    </a:ext>
                  </a:extLst>
                </a:gridCol>
                <a:gridCol w="2029188">
                  <a:extLst>
                    <a:ext uri="{9D8B030D-6E8A-4147-A177-3AD203B41FA5}">
                      <a16:colId xmlns:a16="http://schemas.microsoft.com/office/drawing/2014/main" val="3745143672"/>
                    </a:ext>
                  </a:extLst>
                </a:gridCol>
                <a:gridCol w="1939695">
                  <a:extLst>
                    <a:ext uri="{9D8B030D-6E8A-4147-A177-3AD203B41FA5}">
                      <a16:colId xmlns:a16="http://schemas.microsoft.com/office/drawing/2014/main" val="2740133567"/>
                    </a:ext>
                  </a:extLst>
                </a:gridCol>
              </a:tblGrid>
              <a:tr h="370840">
                <a:tc>
                  <a:txBody>
                    <a:bodyPr/>
                    <a:lstStyle/>
                    <a:p>
                      <a:r>
                        <a:rPr lang="en-US" sz="2000" dirty="0" err="1">
                          <a:effectLst/>
                          <a:latin typeface="Poppins" panose="00000500000000000000" pitchFamily="2" charset="0"/>
                          <a:cs typeface="Poppins" panose="00000500000000000000" pitchFamily="2" charset="0"/>
                        </a:rPr>
                        <a:t>EmployeeID</a:t>
                      </a:r>
                      <a:endParaRPr lang="en-US" sz="2000" dirty="0">
                        <a:effectLst/>
                        <a:latin typeface="Poppins" panose="00000500000000000000" pitchFamily="2" charset="0"/>
                        <a:cs typeface="Poppins" panose="00000500000000000000" pitchFamily="2" charset="0"/>
                      </a:endParaRPr>
                    </a:p>
                  </a:txBody>
                  <a:tcPr marL="99060" marR="99060" anchor="ctr"/>
                </a:tc>
                <a:tc>
                  <a:txBody>
                    <a:bodyPr/>
                    <a:lstStyle/>
                    <a:p>
                      <a:r>
                        <a:rPr lang="en-US" sz="2000">
                          <a:effectLst/>
                          <a:latin typeface="Poppins" panose="00000500000000000000" pitchFamily="2" charset="0"/>
                          <a:cs typeface="Poppins" panose="00000500000000000000" pitchFamily="2" charset="0"/>
                        </a:rPr>
                        <a:t>Name</a:t>
                      </a:r>
                    </a:p>
                  </a:txBody>
                  <a:tcPr marL="99060" marR="99060" anchor="ctr"/>
                </a:tc>
                <a:tc>
                  <a:txBody>
                    <a:bodyPr/>
                    <a:lstStyle/>
                    <a:p>
                      <a:r>
                        <a:rPr lang="en-US" sz="2000">
                          <a:effectLst/>
                          <a:latin typeface="Poppins" panose="00000500000000000000" pitchFamily="2" charset="0"/>
                          <a:cs typeface="Poppins" panose="00000500000000000000" pitchFamily="2" charset="0"/>
                        </a:rPr>
                        <a:t>Department</a:t>
                      </a:r>
                    </a:p>
                  </a:txBody>
                  <a:tcPr marL="99060" marR="99060" anchor="ctr"/>
                </a:tc>
                <a:tc>
                  <a:txBody>
                    <a:bodyPr/>
                    <a:lstStyle/>
                    <a:p>
                      <a:r>
                        <a:rPr lang="en-US" sz="2000">
                          <a:effectLst/>
                          <a:latin typeface="Poppins" panose="00000500000000000000" pitchFamily="2" charset="0"/>
                          <a:cs typeface="Poppins" panose="00000500000000000000" pitchFamily="2" charset="0"/>
                        </a:rPr>
                        <a:t>EffectiveDate</a:t>
                      </a:r>
                    </a:p>
                  </a:txBody>
                  <a:tcPr marL="99060" marR="99060" anchor="ctr"/>
                </a:tc>
                <a:tc>
                  <a:txBody>
                    <a:bodyPr/>
                    <a:lstStyle/>
                    <a:p>
                      <a:r>
                        <a:rPr lang="en-US" sz="2000">
                          <a:effectLst/>
                          <a:latin typeface="Poppins" panose="00000500000000000000" pitchFamily="2" charset="0"/>
                          <a:cs typeface="Poppins" panose="00000500000000000000" pitchFamily="2" charset="0"/>
                        </a:rPr>
                        <a:t>EndDate</a:t>
                      </a:r>
                    </a:p>
                  </a:txBody>
                  <a:tcPr marL="99060" marR="99060" anchor="ctr"/>
                </a:tc>
                <a:extLst>
                  <a:ext uri="{0D108BD9-81ED-4DB2-BD59-A6C34878D82A}">
                    <a16:rowId xmlns:a16="http://schemas.microsoft.com/office/drawing/2014/main" val="2839954310"/>
                  </a:ext>
                </a:extLst>
              </a:tr>
              <a:tr h="370840">
                <a:tc>
                  <a:txBody>
                    <a:bodyPr/>
                    <a:lstStyle/>
                    <a:p>
                      <a:r>
                        <a:rPr lang="en-US" sz="2000" dirty="0">
                          <a:effectLst/>
                          <a:latin typeface="Poppins" panose="00000500000000000000" pitchFamily="2" charset="0"/>
                          <a:cs typeface="Poppins" panose="00000500000000000000" pitchFamily="2" charset="0"/>
                        </a:rPr>
                        <a:t>501</a:t>
                      </a:r>
                    </a:p>
                  </a:txBody>
                  <a:tcPr marL="99060" marR="99060" anchor="ctr"/>
                </a:tc>
                <a:tc>
                  <a:txBody>
                    <a:bodyPr/>
                    <a:lstStyle/>
                    <a:p>
                      <a:r>
                        <a:rPr lang="en-US" sz="2000" dirty="0" err="1">
                          <a:effectLst/>
                          <a:latin typeface="Poppins" panose="00000500000000000000" pitchFamily="2" charset="0"/>
                          <a:cs typeface="Poppins" panose="00000500000000000000" pitchFamily="2" charset="0"/>
                        </a:rPr>
                        <a:t>Opoka</a:t>
                      </a:r>
                      <a:r>
                        <a:rPr lang="en-US" sz="2000" dirty="0">
                          <a:effectLst/>
                          <a:latin typeface="Poppins" panose="00000500000000000000" pitchFamily="2" charset="0"/>
                          <a:cs typeface="Poppins" panose="00000500000000000000" pitchFamily="2" charset="0"/>
                        </a:rPr>
                        <a:t> John</a:t>
                      </a:r>
                    </a:p>
                  </a:txBody>
                  <a:tcPr marL="99060" marR="99060" anchor="ctr"/>
                </a:tc>
                <a:tc>
                  <a:txBody>
                    <a:bodyPr/>
                    <a:lstStyle/>
                    <a:p>
                      <a:r>
                        <a:rPr lang="en-US" sz="2000">
                          <a:effectLst/>
                          <a:latin typeface="Poppins" panose="00000500000000000000" pitchFamily="2" charset="0"/>
                          <a:cs typeface="Poppins" panose="00000500000000000000" pitchFamily="2" charset="0"/>
                        </a:rPr>
                        <a:t>Sales</a:t>
                      </a:r>
                    </a:p>
                  </a:txBody>
                  <a:tcPr marL="99060" marR="99060" anchor="ctr"/>
                </a:tc>
                <a:tc>
                  <a:txBody>
                    <a:bodyPr/>
                    <a:lstStyle/>
                    <a:p>
                      <a:r>
                        <a:rPr lang="en-US" sz="2000">
                          <a:effectLst/>
                          <a:latin typeface="Poppins" panose="00000500000000000000" pitchFamily="2" charset="0"/>
                          <a:cs typeface="Poppins" panose="00000500000000000000" pitchFamily="2" charset="0"/>
                        </a:rPr>
                        <a:t>2020-01-01</a:t>
                      </a:r>
                    </a:p>
                  </a:txBody>
                  <a:tcPr marL="99060" marR="99060" anchor="ctr"/>
                </a:tc>
                <a:tc>
                  <a:txBody>
                    <a:bodyPr/>
                    <a:lstStyle/>
                    <a:p>
                      <a:r>
                        <a:rPr lang="en-US" sz="2000" dirty="0">
                          <a:effectLst/>
                          <a:latin typeface="Poppins" panose="00000500000000000000" pitchFamily="2" charset="0"/>
                          <a:cs typeface="Poppins" panose="00000500000000000000" pitchFamily="2" charset="0"/>
                        </a:rPr>
                        <a:t>NULL</a:t>
                      </a:r>
                    </a:p>
                  </a:txBody>
                  <a:tcPr marL="99060" marR="99060" anchor="ctr"/>
                </a:tc>
                <a:extLst>
                  <a:ext uri="{0D108BD9-81ED-4DB2-BD59-A6C34878D82A}">
                    <a16:rowId xmlns:a16="http://schemas.microsoft.com/office/drawing/2014/main" val="3376241407"/>
                  </a:ext>
                </a:extLst>
              </a:tr>
            </a:tbl>
          </a:graphicData>
        </a:graphic>
      </p:graphicFrame>
      <p:graphicFrame>
        <p:nvGraphicFramePr>
          <p:cNvPr id="5" name="Table 4">
            <a:extLst>
              <a:ext uri="{FF2B5EF4-FFF2-40B4-BE49-F238E27FC236}">
                <a16:creationId xmlns:a16="http://schemas.microsoft.com/office/drawing/2014/main" id="{772B20A2-E53E-533F-0020-5CB83B34756D}"/>
              </a:ext>
            </a:extLst>
          </p:cNvPr>
          <p:cNvGraphicFramePr>
            <a:graphicFrameLocks noGrp="1"/>
          </p:cNvGraphicFramePr>
          <p:nvPr>
            <p:extLst>
              <p:ext uri="{D42A27DB-BD31-4B8C-83A1-F6EECF244321}">
                <p14:modId xmlns:p14="http://schemas.microsoft.com/office/powerpoint/2010/main" val="29850279"/>
              </p:ext>
            </p:extLst>
          </p:nvPr>
        </p:nvGraphicFramePr>
        <p:xfrm>
          <a:off x="1050587" y="3325284"/>
          <a:ext cx="9698475" cy="1188720"/>
        </p:xfrm>
        <a:graphic>
          <a:graphicData uri="http://schemas.openxmlformats.org/drawingml/2006/table">
            <a:tbl>
              <a:tblPr firstRow="1" bandRow="1">
                <a:tableStyleId>{5C22544A-7EE6-4342-B048-85BDC9FD1C3A}</a:tableStyleId>
              </a:tblPr>
              <a:tblGrid>
                <a:gridCol w="1939695">
                  <a:extLst>
                    <a:ext uri="{9D8B030D-6E8A-4147-A177-3AD203B41FA5}">
                      <a16:colId xmlns:a16="http://schemas.microsoft.com/office/drawing/2014/main" val="116028769"/>
                    </a:ext>
                  </a:extLst>
                </a:gridCol>
                <a:gridCol w="1939695">
                  <a:extLst>
                    <a:ext uri="{9D8B030D-6E8A-4147-A177-3AD203B41FA5}">
                      <a16:colId xmlns:a16="http://schemas.microsoft.com/office/drawing/2014/main" val="4278617140"/>
                    </a:ext>
                  </a:extLst>
                </a:gridCol>
                <a:gridCol w="1830746">
                  <a:extLst>
                    <a:ext uri="{9D8B030D-6E8A-4147-A177-3AD203B41FA5}">
                      <a16:colId xmlns:a16="http://schemas.microsoft.com/office/drawing/2014/main" val="3113144960"/>
                    </a:ext>
                  </a:extLst>
                </a:gridCol>
                <a:gridCol w="2048644">
                  <a:extLst>
                    <a:ext uri="{9D8B030D-6E8A-4147-A177-3AD203B41FA5}">
                      <a16:colId xmlns:a16="http://schemas.microsoft.com/office/drawing/2014/main" val="3745143672"/>
                    </a:ext>
                  </a:extLst>
                </a:gridCol>
                <a:gridCol w="1939695">
                  <a:extLst>
                    <a:ext uri="{9D8B030D-6E8A-4147-A177-3AD203B41FA5}">
                      <a16:colId xmlns:a16="http://schemas.microsoft.com/office/drawing/2014/main" val="2740133567"/>
                    </a:ext>
                  </a:extLst>
                </a:gridCol>
              </a:tblGrid>
              <a:tr h="370840">
                <a:tc>
                  <a:txBody>
                    <a:bodyPr/>
                    <a:lstStyle/>
                    <a:p>
                      <a:r>
                        <a:rPr lang="en-US" sz="2000" dirty="0" err="1">
                          <a:effectLst/>
                          <a:latin typeface="Poppins" panose="00000500000000000000" pitchFamily="2" charset="0"/>
                          <a:cs typeface="Poppins" panose="00000500000000000000" pitchFamily="2" charset="0"/>
                        </a:rPr>
                        <a:t>EmployeeID</a:t>
                      </a:r>
                      <a:endParaRPr lang="en-US" sz="2000" dirty="0">
                        <a:effectLst/>
                        <a:latin typeface="Poppins" panose="00000500000000000000" pitchFamily="2" charset="0"/>
                        <a:cs typeface="Poppins" panose="00000500000000000000" pitchFamily="2" charset="0"/>
                      </a:endParaRPr>
                    </a:p>
                  </a:txBody>
                  <a:tcPr marL="99060" marR="99060" anchor="ctr"/>
                </a:tc>
                <a:tc>
                  <a:txBody>
                    <a:bodyPr/>
                    <a:lstStyle/>
                    <a:p>
                      <a:r>
                        <a:rPr lang="en-US" sz="2000">
                          <a:effectLst/>
                          <a:latin typeface="Poppins" panose="00000500000000000000" pitchFamily="2" charset="0"/>
                          <a:cs typeface="Poppins" panose="00000500000000000000" pitchFamily="2" charset="0"/>
                        </a:rPr>
                        <a:t>Name</a:t>
                      </a:r>
                    </a:p>
                  </a:txBody>
                  <a:tcPr marL="99060" marR="99060" anchor="ctr"/>
                </a:tc>
                <a:tc>
                  <a:txBody>
                    <a:bodyPr/>
                    <a:lstStyle/>
                    <a:p>
                      <a:r>
                        <a:rPr lang="en-US" sz="2000">
                          <a:effectLst/>
                          <a:latin typeface="Poppins" panose="00000500000000000000" pitchFamily="2" charset="0"/>
                          <a:cs typeface="Poppins" panose="00000500000000000000" pitchFamily="2" charset="0"/>
                        </a:rPr>
                        <a:t>Department</a:t>
                      </a:r>
                    </a:p>
                  </a:txBody>
                  <a:tcPr marL="99060" marR="99060" anchor="ctr"/>
                </a:tc>
                <a:tc>
                  <a:txBody>
                    <a:bodyPr/>
                    <a:lstStyle/>
                    <a:p>
                      <a:r>
                        <a:rPr lang="en-US" sz="2000">
                          <a:effectLst/>
                          <a:latin typeface="Poppins" panose="00000500000000000000" pitchFamily="2" charset="0"/>
                          <a:cs typeface="Poppins" panose="00000500000000000000" pitchFamily="2" charset="0"/>
                        </a:rPr>
                        <a:t>EffectiveDate</a:t>
                      </a:r>
                    </a:p>
                  </a:txBody>
                  <a:tcPr marL="99060" marR="99060" anchor="ctr"/>
                </a:tc>
                <a:tc>
                  <a:txBody>
                    <a:bodyPr/>
                    <a:lstStyle/>
                    <a:p>
                      <a:r>
                        <a:rPr lang="en-US" sz="2000">
                          <a:effectLst/>
                          <a:latin typeface="Poppins" panose="00000500000000000000" pitchFamily="2" charset="0"/>
                          <a:cs typeface="Poppins" panose="00000500000000000000" pitchFamily="2" charset="0"/>
                        </a:rPr>
                        <a:t>EndDate</a:t>
                      </a:r>
                    </a:p>
                  </a:txBody>
                  <a:tcPr marL="99060" marR="99060" anchor="ctr"/>
                </a:tc>
                <a:extLst>
                  <a:ext uri="{0D108BD9-81ED-4DB2-BD59-A6C34878D82A}">
                    <a16:rowId xmlns:a16="http://schemas.microsoft.com/office/drawing/2014/main" val="2839954310"/>
                  </a:ext>
                </a:extLst>
              </a:tr>
              <a:tr h="370840">
                <a:tc>
                  <a:txBody>
                    <a:bodyPr/>
                    <a:lstStyle/>
                    <a:p>
                      <a:r>
                        <a:rPr lang="en-US" sz="2000" dirty="0">
                          <a:effectLst/>
                          <a:latin typeface="Poppins" panose="00000500000000000000" pitchFamily="2" charset="0"/>
                          <a:cs typeface="Poppins" panose="00000500000000000000" pitchFamily="2" charset="0"/>
                        </a:rPr>
                        <a:t>501</a:t>
                      </a:r>
                    </a:p>
                  </a:txBody>
                  <a:tcPr marL="99060" marR="99060" anchor="ctr"/>
                </a:tc>
                <a:tc>
                  <a:txBody>
                    <a:bodyPr/>
                    <a:lstStyle/>
                    <a:p>
                      <a:r>
                        <a:rPr lang="en-US" sz="2000" dirty="0" err="1">
                          <a:effectLst/>
                          <a:latin typeface="Poppins" panose="00000500000000000000" pitchFamily="2" charset="0"/>
                          <a:cs typeface="Poppins" panose="00000500000000000000" pitchFamily="2" charset="0"/>
                        </a:rPr>
                        <a:t>Opoka</a:t>
                      </a:r>
                      <a:r>
                        <a:rPr lang="en-US" sz="2000" dirty="0">
                          <a:effectLst/>
                          <a:latin typeface="Poppins" panose="00000500000000000000" pitchFamily="2" charset="0"/>
                          <a:cs typeface="Poppins" panose="00000500000000000000" pitchFamily="2" charset="0"/>
                        </a:rPr>
                        <a:t> John</a:t>
                      </a:r>
                    </a:p>
                  </a:txBody>
                  <a:tcPr marL="99060" marR="99060" anchor="ctr"/>
                </a:tc>
                <a:tc>
                  <a:txBody>
                    <a:bodyPr/>
                    <a:lstStyle/>
                    <a:p>
                      <a:r>
                        <a:rPr lang="en-US" sz="2000">
                          <a:effectLst/>
                          <a:latin typeface="Poppins" panose="00000500000000000000" pitchFamily="2" charset="0"/>
                          <a:cs typeface="Poppins" panose="00000500000000000000" pitchFamily="2" charset="0"/>
                        </a:rPr>
                        <a:t>Sales</a:t>
                      </a:r>
                    </a:p>
                  </a:txBody>
                  <a:tcPr marL="99060" marR="99060" anchor="ctr"/>
                </a:tc>
                <a:tc>
                  <a:txBody>
                    <a:bodyPr/>
                    <a:lstStyle/>
                    <a:p>
                      <a:r>
                        <a:rPr lang="en-US" sz="2000">
                          <a:effectLst/>
                          <a:latin typeface="Poppins" panose="00000500000000000000" pitchFamily="2" charset="0"/>
                          <a:cs typeface="Poppins" panose="00000500000000000000" pitchFamily="2" charset="0"/>
                        </a:rPr>
                        <a:t>2020-01-01</a:t>
                      </a:r>
                    </a:p>
                  </a:txBody>
                  <a:tcPr marL="99060" marR="99060" anchor="ctr"/>
                </a:tc>
                <a:tc>
                  <a:txBody>
                    <a:bodyPr/>
                    <a:lstStyle/>
                    <a:p>
                      <a:r>
                        <a:rPr lang="en-US" sz="2000">
                          <a:effectLst/>
                          <a:latin typeface="Poppins" panose="00000500000000000000" pitchFamily="2" charset="0"/>
                          <a:cs typeface="Poppins" panose="00000500000000000000" pitchFamily="2" charset="0"/>
                        </a:rPr>
                        <a:t>2022-01-01</a:t>
                      </a:r>
                    </a:p>
                  </a:txBody>
                  <a:tcPr marL="99060" marR="99060" anchor="ctr"/>
                </a:tc>
                <a:extLst>
                  <a:ext uri="{0D108BD9-81ED-4DB2-BD59-A6C34878D82A}">
                    <a16:rowId xmlns:a16="http://schemas.microsoft.com/office/drawing/2014/main" val="3376241407"/>
                  </a:ext>
                </a:extLst>
              </a:tr>
              <a:tr h="370840">
                <a:tc>
                  <a:txBody>
                    <a:bodyPr/>
                    <a:lstStyle/>
                    <a:p>
                      <a:r>
                        <a:rPr lang="en-US" sz="2000">
                          <a:effectLst/>
                          <a:latin typeface="Poppins" panose="00000500000000000000" pitchFamily="2" charset="0"/>
                          <a:cs typeface="Poppins" panose="00000500000000000000" pitchFamily="2" charset="0"/>
                        </a:rPr>
                        <a:t>501</a:t>
                      </a:r>
                    </a:p>
                  </a:txBody>
                  <a:tcPr marL="99060" marR="99060" anchor="ctr"/>
                </a:tc>
                <a:tc>
                  <a:txBody>
                    <a:bodyPr/>
                    <a:lstStyle/>
                    <a:p>
                      <a:r>
                        <a:rPr lang="en-US" sz="2000" dirty="0" err="1">
                          <a:effectLst/>
                          <a:latin typeface="Poppins" panose="00000500000000000000" pitchFamily="2" charset="0"/>
                          <a:cs typeface="Poppins" panose="00000500000000000000" pitchFamily="2" charset="0"/>
                        </a:rPr>
                        <a:t>Opoka</a:t>
                      </a:r>
                      <a:r>
                        <a:rPr lang="en-US" sz="2000" dirty="0">
                          <a:effectLst/>
                          <a:latin typeface="Poppins" panose="00000500000000000000" pitchFamily="2" charset="0"/>
                          <a:cs typeface="Poppins" panose="00000500000000000000" pitchFamily="2" charset="0"/>
                        </a:rPr>
                        <a:t> John</a:t>
                      </a:r>
                    </a:p>
                  </a:txBody>
                  <a:tcPr marL="99060" marR="99060" anchor="ctr"/>
                </a:tc>
                <a:tc>
                  <a:txBody>
                    <a:bodyPr/>
                    <a:lstStyle/>
                    <a:p>
                      <a:r>
                        <a:rPr lang="en-US" sz="2000">
                          <a:effectLst/>
                          <a:latin typeface="Poppins" panose="00000500000000000000" pitchFamily="2" charset="0"/>
                          <a:cs typeface="Poppins" panose="00000500000000000000" pitchFamily="2" charset="0"/>
                        </a:rPr>
                        <a:t>Marketing</a:t>
                      </a:r>
                    </a:p>
                  </a:txBody>
                  <a:tcPr marL="99060" marR="99060" anchor="ctr"/>
                </a:tc>
                <a:tc>
                  <a:txBody>
                    <a:bodyPr/>
                    <a:lstStyle/>
                    <a:p>
                      <a:r>
                        <a:rPr lang="en-US" sz="2000">
                          <a:effectLst/>
                          <a:latin typeface="Poppins" panose="00000500000000000000" pitchFamily="2" charset="0"/>
                          <a:cs typeface="Poppins" panose="00000500000000000000" pitchFamily="2" charset="0"/>
                        </a:rPr>
                        <a:t>2022-01-02</a:t>
                      </a:r>
                    </a:p>
                  </a:txBody>
                  <a:tcPr marL="99060" marR="99060" anchor="ctr"/>
                </a:tc>
                <a:tc>
                  <a:txBody>
                    <a:bodyPr/>
                    <a:lstStyle/>
                    <a:p>
                      <a:r>
                        <a:rPr lang="en-US" sz="2000" dirty="0">
                          <a:effectLst/>
                          <a:latin typeface="Poppins" panose="00000500000000000000" pitchFamily="2" charset="0"/>
                          <a:cs typeface="Poppins" panose="00000500000000000000" pitchFamily="2" charset="0"/>
                        </a:rPr>
                        <a:t>NULL</a:t>
                      </a:r>
                    </a:p>
                  </a:txBody>
                  <a:tcPr marL="99060" marR="99060" anchor="ctr"/>
                </a:tc>
                <a:extLst>
                  <a:ext uri="{0D108BD9-81ED-4DB2-BD59-A6C34878D82A}">
                    <a16:rowId xmlns:a16="http://schemas.microsoft.com/office/drawing/2014/main" val="3731223735"/>
                  </a:ext>
                </a:extLst>
              </a:tr>
            </a:tbl>
          </a:graphicData>
        </a:graphic>
      </p:graphicFrame>
      <p:sp>
        <p:nvSpPr>
          <p:cNvPr id="6" name="Subtitle 2">
            <a:extLst>
              <a:ext uri="{FF2B5EF4-FFF2-40B4-BE49-F238E27FC236}">
                <a16:creationId xmlns:a16="http://schemas.microsoft.com/office/drawing/2014/main" id="{B4569668-F975-DE7E-B514-2AD480E202D2}"/>
              </a:ext>
            </a:extLst>
          </p:cNvPr>
          <p:cNvSpPr txBox="1">
            <a:spLocks/>
          </p:cNvSpPr>
          <p:nvPr/>
        </p:nvSpPr>
        <p:spPr>
          <a:xfrm>
            <a:off x="972766" y="1054983"/>
            <a:ext cx="3106363" cy="498467"/>
          </a:xfrm>
          <a:prstGeom prst="rect">
            <a:avLst/>
          </a:prstGeom>
        </p:spPr>
        <p:txBody>
          <a:bodyPr/>
          <a:lstStyle>
            <a:lvl1pPr marL="228600" indent="-228600" algn="l" defTabSz="914400" rtl="0" eaLnBrk="1" latinLnBrk="0" hangingPunct="1">
              <a:lnSpc>
                <a:spcPct val="120000"/>
              </a:lnSpc>
              <a:spcBef>
                <a:spcPts val="1000"/>
              </a:spcBef>
              <a:buClr>
                <a:schemeClr val="accent1">
                  <a:lumMod val="60000"/>
                  <a:lumOff val="40000"/>
                </a:schemeClr>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9pPr>
          </a:lstStyle>
          <a:p>
            <a:pPr marL="0" indent="0" algn="l">
              <a:lnSpc>
                <a:spcPct val="150000"/>
              </a:lnSpc>
              <a:buNone/>
            </a:pPr>
            <a:r>
              <a:rPr lang="en-US" b="1" i="0" cap="none" dirty="0">
                <a:solidFill>
                  <a:srgbClr val="262626"/>
                </a:solidFill>
                <a:effectLst/>
                <a:latin typeface="Poppins" panose="00000500000000000000" pitchFamily="2" charset="0"/>
                <a:cs typeface="Poppins" panose="00000500000000000000" pitchFamily="2" charset="0"/>
              </a:rPr>
              <a:t>Record Before Update</a:t>
            </a:r>
            <a:endParaRPr lang="en-US" cap="none" dirty="0">
              <a:solidFill>
                <a:srgbClr val="262626"/>
              </a:solidFill>
              <a:latin typeface="Poppins" panose="00000500000000000000" pitchFamily="2" charset="0"/>
              <a:cs typeface="Poppins" panose="00000500000000000000" pitchFamily="2" charset="0"/>
            </a:endParaRPr>
          </a:p>
        </p:txBody>
      </p:sp>
      <p:sp>
        <p:nvSpPr>
          <p:cNvPr id="7" name="Subtitle 2">
            <a:extLst>
              <a:ext uri="{FF2B5EF4-FFF2-40B4-BE49-F238E27FC236}">
                <a16:creationId xmlns:a16="http://schemas.microsoft.com/office/drawing/2014/main" id="{19ABCDA0-E956-64C0-4CCF-5026C808C35C}"/>
              </a:ext>
            </a:extLst>
          </p:cNvPr>
          <p:cNvSpPr txBox="1">
            <a:spLocks/>
          </p:cNvSpPr>
          <p:nvPr/>
        </p:nvSpPr>
        <p:spPr>
          <a:xfrm>
            <a:off x="972766" y="2836782"/>
            <a:ext cx="3341449" cy="498467"/>
          </a:xfrm>
          <a:prstGeom prst="rect">
            <a:avLst/>
          </a:prstGeom>
        </p:spPr>
        <p:txBody>
          <a:bodyPr/>
          <a:lstStyle>
            <a:lvl1pPr marL="228600" indent="-228600" algn="l" defTabSz="914400" rtl="0" eaLnBrk="1" latinLnBrk="0" hangingPunct="1">
              <a:lnSpc>
                <a:spcPct val="120000"/>
              </a:lnSpc>
              <a:spcBef>
                <a:spcPts val="1000"/>
              </a:spcBef>
              <a:buClr>
                <a:schemeClr val="accent1">
                  <a:lumMod val="60000"/>
                  <a:lumOff val="40000"/>
                </a:schemeClr>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9pPr>
          </a:lstStyle>
          <a:p>
            <a:pPr marL="0" indent="0" algn="l">
              <a:lnSpc>
                <a:spcPct val="150000"/>
              </a:lnSpc>
              <a:buNone/>
            </a:pPr>
            <a:r>
              <a:rPr lang="en-US" b="1" i="0" cap="none" dirty="0">
                <a:solidFill>
                  <a:srgbClr val="262626"/>
                </a:solidFill>
                <a:effectLst/>
                <a:latin typeface="Poppins" panose="00000500000000000000" pitchFamily="2" charset="0"/>
                <a:cs typeface="Poppins" panose="00000500000000000000" pitchFamily="2" charset="0"/>
              </a:rPr>
              <a:t>New Dimension</a:t>
            </a:r>
            <a:endParaRPr lang="en-US" cap="none" dirty="0">
              <a:solidFill>
                <a:srgbClr val="262626"/>
              </a:solidFill>
              <a:latin typeface="Poppins" panose="00000500000000000000" pitchFamily="2" charset="0"/>
              <a:cs typeface="Poppins" panose="00000500000000000000" pitchFamily="2" charset="0"/>
            </a:endParaRPr>
          </a:p>
        </p:txBody>
      </p:sp>
      <p:graphicFrame>
        <p:nvGraphicFramePr>
          <p:cNvPr id="9" name="Table 8">
            <a:extLst>
              <a:ext uri="{FF2B5EF4-FFF2-40B4-BE49-F238E27FC236}">
                <a16:creationId xmlns:a16="http://schemas.microsoft.com/office/drawing/2014/main" id="{080D1FD0-2BAA-6085-3BBD-8692E99A5216}"/>
              </a:ext>
            </a:extLst>
          </p:cNvPr>
          <p:cNvGraphicFramePr>
            <a:graphicFrameLocks noGrp="1"/>
          </p:cNvGraphicFramePr>
          <p:nvPr>
            <p:extLst>
              <p:ext uri="{D42A27DB-BD31-4B8C-83A1-F6EECF244321}">
                <p14:modId xmlns:p14="http://schemas.microsoft.com/office/powerpoint/2010/main" val="4076287927"/>
              </p:ext>
            </p:extLst>
          </p:nvPr>
        </p:nvGraphicFramePr>
        <p:xfrm>
          <a:off x="1065177" y="4114800"/>
          <a:ext cx="9669294" cy="399204"/>
        </p:xfrm>
        <a:graphic>
          <a:graphicData uri="http://schemas.openxmlformats.org/drawingml/2006/table">
            <a:tbl>
              <a:tblPr/>
              <a:tblGrid>
                <a:gridCol w="9669294">
                  <a:extLst>
                    <a:ext uri="{9D8B030D-6E8A-4147-A177-3AD203B41FA5}">
                      <a16:colId xmlns:a16="http://schemas.microsoft.com/office/drawing/2014/main" val="1066165158"/>
                    </a:ext>
                  </a:extLst>
                </a:gridCol>
              </a:tblGrid>
              <a:tr h="399204">
                <a:tc>
                  <a:txBody>
                    <a:bodyPr/>
                    <a:lstStyle/>
                    <a:p>
                      <a:endParaRPr lang="en-US" dirty="0"/>
                    </a:p>
                  </a:txBody>
                  <a:tcPr>
                    <a:lnL w="28575" cmpd="sng">
                      <a:solidFill>
                        <a:schemeClr val="accent6"/>
                      </a:solidFill>
                      <a:prstDash val="solid"/>
                    </a:lnL>
                    <a:lnR w="28575" cmpd="sng">
                      <a:solidFill>
                        <a:schemeClr val="accent6"/>
                      </a:solidFill>
                      <a:prstDash val="solid"/>
                    </a:lnR>
                    <a:lnT w="28575" cmpd="sng">
                      <a:solidFill>
                        <a:schemeClr val="accent6"/>
                      </a:solidFill>
                      <a:prstDash val="solid"/>
                    </a:lnT>
                    <a:lnB w="28575" cmpd="sng">
                      <a:solidFill>
                        <a:schemeClr val="accent6"/>
                      </a:solidFill>
                      <a:prstDash val="solid"/>
                    </a:lnB>
                  </a:tcPr>
                </a:tc>
                <a:extLst>
                  <a:ext uri="{0D108BD9-81ED-4DB2-BD59-A6C34878D82A}">
                    <a16:rowId xmlns:a16="http://schemas.microsoft.com/office/drawing/2014/main" val="3778819887"/>
                  </a:ext>
                </a:extLst>
              </a:tr>
            </a:tbl>
          </a:graphicData>
        </a:graphic>
      </p:graphicFrame>
    </p:spTree>
    <p:extLst>
      <p:ext uri="{BB962C8B-B14F-4D97-AF65-F5344CB8AC3E}">
        <p14:creationId xmlns:p14="http://schemas.microsoft.com/office/powerpoint/2010/main" val="5257283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arn(inVertical)">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barn(inVertical)">
                                      <p:cBhvr>
                                        <p:cTn id="12" dur="500"/>
                                        <p:tgtEl>
                                          <p:spTgt spid="2"/>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barn(inVertical)">
                                      <p:cBhvr>
                                        <p:cTn id="17" dur="500"/>
                                        <p:tgtEl>
                                          <p:spTgt spid="7"/>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nodeType="click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barn(inVertical)">
                                      <p:cBhvr>
                                        <p:cTn id="22" dur="500"/>
                                        <p:tgtEl>
                                          <p:spTgt spid="5"/>
                                        </p:tgtEl>
                                      </p:cBhvr>
                                    </p:animEffect>
                                  </p:childTnLst>
                                </p:cTn>
                              </p:par>
                            </p:childTnLst>
                          </p:cTn>
                        </p:par>
                      </p:childTnLst>
                    </p:cTn>
                  </p:par>
                  <p:par>
                    <p:cTn id="23" fill="hold">
                      <p:stCondLst>
                        <p:cond delay="indefinite"/>
                      </p:stCondLst>
                      <p:childTnLst>
                        <p:par>
                          <p:cTn id="24" fill="hold">
                            <p:stCondLst>
                              <p:cond delay="0"/>
                            </p:stCondLst>
                            <p:childTnLst>
                              <p:par>
                                <p:cTn id="25" presetID="16" presetClass="entr" presetSubtype="21" fill="hold" nodeType="clickEffect">
                                  <p:stCondLst>
                                    <p:cond delay="0"/>
                                  </p:stCondLst>
                                  <p:childTnLst>
                                    <p:set>
                                      <p:cBhvr>
                                        <p:cTn id="26" dur="1" fill="hold">
                                          <p:stCondLst>
                                            <p:cond delay="0"/>
                                          </p:stCondLst>
                                        </p:cTn>
                                        <p:tgtEl>
                                          <p:spTgt spid="9"/>
                                        </p:tgtEl>
                                        <p:attrNameLst>
                                          <p:attrName>style.visibility</p:attrName>
                                        </p:attrNameLst>
                                      </p:cBhvr>
                                      <p:to>
                                        <p:strVal val="visible"/>
                                      </p:to>
                                    </p:set>
                                    <p:animEffect transition="in" filter="barn(inVertical)">
                                      <p:cBhvr>
                                        <p:cTn id="2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8" name="Straight Connector 7">
            <a:extLst>
              <a:ext uri="{FF2B5EF4-FFF2-40B4-BE49-F238E27FC236}">
                <a16:creationId xmlns:a16="http://schemas.microsoft.com/office/drawing/2014/main" id="{BBEF9A3F-3A21-5535-21D1-260C4B99B7E8}"/>
              </a:ext>
            </a:extLst>
          </p:cNvPr>
          <p:cNvCxnSpPr>
            <a:cxnSpLocks/>
          </p:cNvCxnSpPr>
          <p:nvPr/>
        </p:nvCxnSpPr>
        <p:spPr>
          <a:xfrm>
            <a:off x="0" y="976358"/>
            <a:ext cx="11692647" cy="0"/>
          </a:xfrm>
          <a:prstGeom prst="line">
            <a:avLst/>
          </a:prstGeom>
          <a:ln w="85725">
            <a:prstDash val="solid"/>
          </a:ln>
        </p:spPr>
        <p:style>
          <a:lnRef idx="1">
            <a:schemeClr val="accent2"/>
          </a:lnRef>
          <a:fillRef idx="0">
            <a:schemeClr val="accent2"/>
          </a:fillRef>
          <a:effectRef idx="0">
            <a:schemeClr val="accent2"/>
          </a:effectRef>
          <a:fontRef idx="minor">
            <a:schemeClr val="tx1"/>
          </a:fontRef>
        </p:style>
      </p:cxnSp>
      <p:sp>
        <p:nvSpPr>
          <p:cNvPr id="39" name="Subtitle 2">
            <a:extLst>
              <a:ext uri="{FF2B5EF4-FFF2-40B4-BE49-F238E27FC236}">
                <a16:creationId xmlns:a16="http://schemas.microsoft.com/office/drawing/2014/main" id="{0C8E13E9-9BB1-D984-3AF6-005F16EEBEA1}"/>
              </a:ext>
            </a:extLst>
          </p:cNvPr>
          <p:cNvSpPr txBox="1">
            <a:spLocks/>
          </p:cNvSpPr>
          <p:nvPr/>
        </p:nvSpPr>
        <p:spPr>
          <a:xfrm>
            <a:off x="84309" y="1009289"/>
            <a:ext cx="11585642" cy="4578711"/>
          </a:xfrm>
          <a:prstGeom prst="rect">
            <a:avLst/>
          </a:prstGeom>
        </p:spPr>
        <p:txBody>
          <a:bodyPr/>
          <a:lstStyle>
            <a:lvl1pPr marL="228600" indent="-228600" algn="l" defTabSz="914400" rtl="0" eaLnBrk="1" latinLnBrk="0" hangingPunct="1">
              <a:lnSpc>
                <a:spcPct val="120000"/>
              </a:lnSpc>
              <a:spcBef>
                <a:spcPts val="1000"/>
              </a:spcBef>
              <a:buClr>
                <a:schemeClr val="accent1">
                  <a:lumMod val="60000"/>
                  <a:lumOff val="40000"/>
                </a:schemeClr>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9pPr>
          </a:lstStyle>
          <a:p>
            <a:pPr algn="l">
              <a:lnSpc>
                <a:spcPct val="150000"/>
              </a:lnSpc>
            </a:pPr>
            <a:r>
              <a:rPr lang="en-US" b="1" i="0" cap="none" dirty="0">
                <a:solidFill>
                  <a:srgbClr val="262626"/>
                </a:solidFill>
                <a:effectLst/>
                <a:latin typeface="Poppins" panose="00000500000000000000" pitchFamily="2" charset="0"/>
                <a:cs typeface="Poppins" panose="00000500000000000000" pitchFamily="2" charset="0"/>
              </a:rPr>
              <a:t>Advantages</a:t>
            </a:r>
            <a:endParaRPr lang="en-US" b="0" i="0" cap="none" dirty="0">
              <a:solidFill>
                <a:srgbClr val="262626"/>
              </a:solidFill>
              <a:effectLst/>
              <a:latin typeface="Poppins" panose="00000500000000000000" pitchFamily="2" charset="0"/>
              <a:cs typeface="Poppins" panose="00000500000000000000" pitchFamily="2" charset="0"/>
            </a:endParaRPr>
          </a:p>
          <a:p>
            <a:pPr lvl="1">
              <a:lnSpc>
                <a:spcPct val="150000"/>
              </a:lnSpc>
              <a:buFont typeface="Wingdings" panose="05000000000000000000" pitchFamily="2" charset="2"/>
              <a:buChar char="§"/>
            </a:pPr>
            <a:r>
              <a:rPr lang="en-US" sz="2000" b="0" i="0" cap="none" dirty="0">
                <a:solidFill>
                  <a:srgbClr val="262626"/>
                </a:solidFill>
                <a:effectLst/>
                <a:latin typeface="Poppins" panose="00000500000000000000" pitchFamily="2" charset="0"/>
                <a:cs typeface="Poppins" panose="00000500000000000000" pitchFamily="2" charset="0"/>
              </a:rPr>
              <a:t>Allows for efficient querying of current data while maintaining a detailed history.</a:t>
            </a:r>
          </a:p>
          <a:p>
            <a:pPr lvl="1">
              <a:lnSpc>
                <a:spcPct val="150000"/>
              </a:lnSpc>
              <a:buFont typeface="Wingdings" panose="05000000000000000000" pitchFamily="2" charset="2"/>
              <a:buChar char="§"/>
            </a:pPr>
            <a:r>
              <a:rPr lang="en-US" sz="2000" b="0" i="0" cap="none" dirty="0">
                <a:solidFill>
                  <a:srgbClr val="262626"/>
                </a:solidFill>
                <a:effectLst/>
                <a:latin typeface="Poppins" panose="00000500000000000000" pitchFamily="2" charset="0"/>
                <a:cs typeface="Poppins" panose="00000500000000000000" pitchFamily="2" charset="0"/>
              </a:rPr>
              <a:t>Historical data can be analyzed separately without cluttering the main dimension table.</a:t>
            </a:r>
          </a:p>
          <a:p>
            <a:pPr algn="l">
              <a:lnSpc>
                <a:spcPct val="150000"/>
              </a:lnSpc>
            </a:pPr>
            <a:r>
              <a:rPr lang="en-US" b="1" i="0" cap="none" dirty="0">
                <a:solidFill>
                  <a:srgbClr val="262626"/>
                </a:solidFill>
                <a:effectLst/>
                <a:latin typeface="Poppins" panose="00000500000000000000" pitchFamily="2" charset="0"/>
                <a:cs typeface="Poppins" panose="00000500000000000000" pitchFamily="2" charset="0"/>
              </a:rPr>
              <a:t>Disadvantages</a:t>
            </a:r>
            <a:endParaRPr lang="en-US" b="0" i="0" cap="none" dirty="0">
              <a:solidFill>
                <a:srgbClr val="262626"/>
              </a:solidFill>
              <a:effectLst/>
              <a:latin typeface="Poppins" panose="00000500000000000000" pitchFamily="2" charset="0"/>
              <a:cs typeface="Poppins" panose="00000500000000000000" pitchFamily="2" charset="0"/>
            </a:endParaRPr>
          </a:p>
          <a:p>
            <a:pPr lvl="1">
              <a:lnSpc>
                <a:spcPct val="150000"/>
              </a:lnSpc>
              <a:buFont typeface="Wingdings" panose="05000000000000000000" pitchFamily="2" charset="2"/>
              <a:buChar char="§"/>
            </a:pPr>
            <a:r>
              <a:rPr lang="en-US" sz="2000" b="0" i="0" cap="none" dirty="0">
                <a:solidFill>
                  <a:srgbClr val="262626"/>
                </a:solidFill>
                <a:effectLst/>
                <a:latin typeface="Poppins" panose="00000500000000000000" pitchFamily="2" charset="0"/>
                <a:cs typeface="Poppins" panose="00000500000000000000" pitchFamily="2" charset="0"/>
              </a:rPr>
              <a:t>More complex to manage due to the need for multiple tables and relationships.</a:t>
            </a:r>
          </a:p>
          <a:p>
            <a:pPr lvl="1">
              <a:lnSpc>
                <a:spcPct val="150000"/>
              </a:lnSpc>
              <a:buFont typeface="Wingdings" panose="05000000000000000000" pitchFamily="2" charset="2"/>
              <a:buChar char="§"/>
            </a:pPr>
            <a:r>
              <a:rPr lang="en-US" sz="2000" b="0" i="0" cap="none" dirty="0">
                <a:solidFill>
                  <a:srgbClr val="262626"/>
                </a:solidFill>
                <a:effectLst/>
                <a:latin typeface="Poppins" panose="00000500000000000000" pitchFamily="2" charset="0"/>
                <a:cs typeface="Poppins" panose="00000500000000000000" pitchFamily="2" charset="0"/>
              </a:rPr>
              <a:t>Requires careful management to ensure data integrity between current and historical tables.</a:t>
            </a:r>
          </a:p>
        </p:txBody>
      </p:sp>
      <p:sp>
        <p:nvSpPr>
          <p:cNvPr id="6" name="Title 1">
            <a:extLst>
              <a:ext uri="{FF2B5EF4-FFF2-40B4-BE49-F238E27FC236}">
                <a16:creationId xmlns:a16="http://schemas.microsoft.com/office/drawing/2014/main" id="{59CEF6D1-98C3-C946-999A-6060793E1502}"/>
              </a:ext>
            </a:extLst>
          </p:cNvPr>
          <p:cNvSpPr txBox="1">
            <a:spLocks/>
          </p:cNvSpPr>
          <p:nvPr/>
        </p:nvSpPr>
        <p:spPr>
          <a:xfrm>
            <a:off x="0" y="266476"/>
            <a:ext cx="11692647" cy="631258"/>
          </a:xfrm>
          <a:prstGeom prst="rect">
            <a:avLst/>
          </a:prstGeom>
        </p:spPr>
        <p:txBody>
          <a:bodyPr>
            <a:noAutofit/>
          </a:bodyPr>
          <a:lstStyle>
            <a:lvl1pPr algn="l" defTabSz="914400" rtl="0" eaLnBrk="1" latinLnBrk="0" hangingPunct="1">
              <a:lnSpc>
                <a:spcPct val="90000"/>
              </a:lnSpc>
              <a:spcBef>
                <a:spcPct val="0"/>
              </a:spcBef>
              <a:buNone/>
              <a:defRPr sz="4400" kern="1200" cap="all" baseline="0">
                <a:solidFill>
                  <a:schemeClr val="accent1">
                    <a:lumMod val="60000"/>
                    <a:lumOff val="40000"/>
                  </a:schemeClr>
                </a:solidFill>
                <a:effectLst/>
                <a:latin typeface="+mj-lt"/>
                <a:ea typeface="+mj-ea"/>
                <a:cs typeface="+mj-cs"/>
              </a:defRPr>
            </a:lvl1pPr>
          </a:lstStyle>
          <a:p>
            <a:pPr algn="ctr"/>
            <a:r>
              <a:rPr lang="en-US" sz="3600" b="1" cap="none" dirty="0">
                <a:latin typeface="Poppins" panose="00000500000000000000" pitchFamily="2" charset="0"/>
                <a:cs typeface="Poppins" panose="00000500000000000000" pitchFamily="2" charset="0"/>
              </a:rPr>
              <a:t>Type 4: Add Mini-Dimension </a:t>
            </a:r>
          </a:p>
        </p:txBody>
      </p:sp>
      <p:sp>
        <p:nvSpPr>
          <p:cNvPr id="2" name="Footer Placeholder 3">
            <a:extLst>
              <a:ext uri="{FF2B5EF4-FFF2-40B4-BE49-F238E27FC236}">
                <a16:creationId xmlns:a16="http://schemas.microsoft.com/office/drawing/2014/main" id="{78D1682C-BD62-530D-1312-59FA68EFFF84}"/>
              </a:ext>
            </a:extLst>
          </p:cNvPr>
          <p:cNvSpPr>
            <a:spLocks noGrp="1"/>
          </p:cNvSpPr>
          <p:nvPr>
            <p:ph type="ftr" sz="quarter" idx="11"/>
          </p:nvPr>
        </p:nvSpPr>
        <p:spPr>
          <a:xfrm>
            <a:off x="189691" y="5774753"/>
            <a:ext cx="8847305" cy="498470"/>
          </a:xfrm>
        </p:spPr>
        <p:txBody>
          <a:bodyPr/>
          <a:lstStyle/>
          <a:p>
            <a:r>
              <a:rPr lang="en-US" sz="1600" b="1" dirty="0">
                <a:solidFill>
                  <a:schemeClr val="bg1"/>
                </a:solidFill>
                <a:latin typeface="Poppins" panose="00000500000000000000" pitchFamily="2" charset="0"/>
                <a:cs typeface="Poppins" panose="00000500000000000000" pitchFamily="2" charset="0"/>
              </a:rPr>
              <a:t>lecture 6: Managing Data Warehouse through Slowing Changing Dimension</a:t>
            </a:r>
          </a:p>
        </p:txBody>
      </p:sp>
    </p:spTree>
    <p:extLst>
      <p:ext uri="{BB962C8B-B14F-4D97-AF65-F5344CB8AC3E}">
        <p14:creationId xmlns:p14="http://schemas.microsoft.com/office/powerpoint/2010/main" val="321761295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8" name="Straight Connector 7">
            <a:extLst>
              <a:ext uri="{FF2B5EF4-FFF2-40B4-BE49-F238E27FC236}">
                <a16:creationId xmlns:a16="http://schemas.microsoft.com/office/drawing/2014/main" id="{BBEF9A3F-3A21-5535-21D1-260C4B99B7E8}"/>
              </a:ext>
            </a:extLst>
          </p:cNvPr>
          <p:cNvCxnSpPr>
            <a:cxnSpLocks/>
          </p:cNvCxnSpPr>
          <p:nvPr/>
        </p:nvCxnSpPr>
        <p:spPr>
          <a:xfrm>
            <a:off x="0" y="976358"/>
            <a:ext cx="11692647" cy="0"/>
          </a:xfrm>
          <a:prstGeom prst="line">
            <a:avLst/>
          </a:prstGeom>
          <a:ln w="85725">
            <a:prstDash val="solid"/>
          </a:ln>
        </p:spPr>
        <p:style>
          <a:lnRef idx="1">
            <a:schemeClr val="accent2"/>
          </a:lnRef>
          <a:fillRef idx="0">
            <a:schemeClr val="accent2"/>
          </a:fillRef>
          <a:effectRef idx="0">
            <a:schemeClr val="accent2"/>
          </a:effectRef>
          <a:fontRef idx="minor">
            <a:schemeClr val="tx1"/>
          </a:fontRef>
        </p:style>
      </p:cxnSp>
      <p:sp>
        <p:nvSpPr>
          <p:cNvPr id="39" name="Subtitle 2">
            <a:extLst>
              <a:ext uri="{FF2B5EF4-FFF2-40B4-BE49-F238E27FC236}">
                <a16:creationId xmlns:a16="http://schemas.microsoft.com/office/drawing/2014/main" id="{0C8E13E9-9BB1-D984-3AF6-005F16EEBEA1}"/>
              </a:ext>
            </a:extLst>
          </p:cNvPr>
          <p:cNvSpPr txBox="1">
            <a:spLocks/>
          </p:cNvSpPr>
          <p:nvPr/>
        </p:nvSpPr>
        <p:spPr>
          <a:xfrm>
            <a:off x="84309" y="1014458"/>
            <a:ext cx="11585642" cy="4574697"/>
          </a:xfrm>
          <a:prstGeom prst="rect">
            <a:avLst/>
          </a:prstGeom>
        </p:spPr>
        <p:txBody>
          <a:bodyPr/>
          <a:lstStyle>
            <a:lvl1pPr marL="228600" indent="-228600" algn="l" defTabSz="914400" rtl="0" eaLnBrk="1" latinLnBrk="0" hangingPunct="1">
              <a:lnSpc>
                <a:spcPct val="120000"/>
              </a:lnSpc>
              <a:spcBef>
                <a:spcPts val="1000"/>
              </a:spcBef>
              <a:buClr>
                <a:schemeClr val="accent1">
                  <a:lumMod val="60000"/>
                  <a:lumOff val="40000"/>
                </a:schemeClr>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9pPr>
          </a:lstStyle>
          <a:p>
            <a:pPr marL="0" indent="0">
              <a:lnSpc>
                <a:spcPct val="150000"/>
              </a:lnSpc>
              <a:buNone/>
            </a:pPr>
            <a:r>
              <a:rPr lang="en-US" b="1" i="0" cap="none" dirty="0">
                <a:solidFill>
                  <a:srgbClr val="262626"/>
                </a:solidFill>
                <a:effectLst/>
                <a:latin typeface="Poppins" panose="00000500000000000000" pitchFamily="2" charset="0"/>
                <a:cs typeface="Poppins" panose="00000500000000000000" pitchFamily="2" charset="0"/>
              </a:rPr>
              <a:t>f) Type 5: Mini-Dimension and Type 1 outrigger</a:t>
            </a:r>
            <a:endParaRPr lang="en-US" cap="none" dirty="0">
              <a:solidFill>
                <a:srgbClr val="262626"/>
              </a:solidFill>
              <a:latin typeface="Poppins" panose="00000500000000000000" pitchFamily="2" charset="0"/>
              <a:cs typeface="Poppins" panose="00000500000000000000" pitchFamily="2" charset="0"/>
            </a:endParaRPr>
          </a:p>
          <a:p>
            <a:pPr>
              <a:lnSpc>
                <a:spcPct val="150000"/>
              </a:lnSpc>
            </a:pPr>
            <a:r>
              <a:rPr lang="en-US" b="0" i="0" cap="none" dirty="0">
                <a:solidFill>
                  <a:srgbClr val="262626"/>
                </a:solidFill>
                <a:effectLst/>
                <a:latin typeface="Poppins" panose="00000500000000000000" pitchFamily="2" charset="0"/>
                <a:cs typeface="Poppins" panose="00000500000000000000" pitchFamily="2" charset="0"/>
              </a:rPr>
              <a:t>Combines the mini-dimension key as a type 1 attribute in the primary dimension, which is overwritten with each profile change.</a:t>
            </a:r>
          </a:p>
          <a:p>
            <a:pPr>
              <a:lnSpc>
                <a:spcPct val="150000"/>
              </a:lnSpc>
            </a:pPr>
            <a:r>
              <a:rPr lang="en-US" b="0" i="0" cap="none" dirty="0">
                <a:solidFill>
                  <a:srgbClr val="262626"/>
                </a:solidFill>
                <a:effectLst/>
                <a:latin typeface="Poppins" panose="00000500000000000000" pitchFamily="2" charset="0"/>
                <a:cs typeface="Poppins" panose="00000500000000000000" pitchFamily="2" charset="0"/>
              </a:rPr>
              <a:t>In the presentation area, the primary dimension and mini-dimension can be represented as a single table for ease of use.</a:t>
            </a:r>
          </a:p>
          <a:p>
            <a:pPr>
              <a:lnSpc>
                <a:spcPct val="150000"/>
              </a:lnSpc>
            </a:pPr>
            <a:r>
              <a:rPr lang="en-US" b="0" i="0" cap="none" dirty="0">
                <a:solidFill>
                  <a:srgbClr val="262626"/>
                </a:solidFill>
                <a:effectLst/>
                <a:latin typeface="Poppins" panose="00000500000000000000" pitchFamily="2" charset="0"/>
                <a:cs typeface="Poppins" panose="00000500000000000000" pitchFamily="2" charset="0"/>
              </a:rPr>
              <a:t>Useful for obtaining a current profile count without relying on fact table metrics.</a:t>
            </a:r>
          </a:p>
        </p:txBody>
      </p:sp>
      <p:sp>
        <p:nvSpPr>
          <p:cNvPr id="2" name="Footer Placeholder 3">
            <a:extLst>
              <a:ext uri="{FF2B5EF4-FFF2-40B4-BE49-F238E27FC236}">
                <a16:creationId xmlns:a16="http://schemas.microsoft.com/office/drawing/2014/main" id="{44BC0D7C-F2DD-0CD1-C901-48588B44F432}"/>
              </a:ext>
            </a:extLst>
          </p:cNvPr>
          <p:cNvSpPr>
            <a:spLocks noGrp="1"/>
          </p:cNvSpPr>
          <p:nvPr>
            <p:ph type="ftr" sz="quarter" idx="11"/>
          </p:nvPr>
        </p:nvSpPr>
        <p:spPr>
          <a:xfrm>
            <a:off x="189691" y="5774753"/>
            <a:ext cx="8847305" cy="498470"/>
          </a:xfrm>
        </p:spPr>
        <p:txBody>
          <a:bodyPr/>
          <a:lstStyle/>
          <a:p>
            <a:r>
              <a:rPr lang="en-US" sz="1600" b="1" dirty="0">
                <a:solidFill>
                  <a:schemeClr val="bg1"/>
                </a:solidFill>
                <a:latin typeface="Poppins" panose="00000500000000000000" pitchFamily="2" charset="0"/>
                <a:cs typeface="Poppins" panose="00000500000000000000" pitchFamily="2" charset="0"/>
              </a:rPr>
              <a:t>lecture 6: Managing Data Warehouse through Slowing Changing Dimension</a:t>
            </a:r>
          </a:p>
        </p:txBody>
      </p:sp>
      <p:sp>
        <p:nvSpPr>
          <p:cNvPr id="3" name="Title 1">
            <a:extLst>
              <a:ext uri="{FF2B5EF4-FFF2-40B4-BE49-F238E27FC236}">
                <a16:creationId xmlns:a16="http://schemas.microsoft.com/office/drawing/2014/main" id="{4D05CD56-07C4-DD1C-7A6A-FC7A87D40187}"/>
              </a:ext>
            </a:extLst>
          </p:cNvPr>
          <p:cNvSpPr txBox="1">
            <a:spLocks/>
          </p:cNvSpPr>
          <p:nvPr/>
        </p:nvSpPr>
        <p:spPr>
          <a:xfrm>
            <a:off x="0" y="266476"/>
            <a:ext cx="11692647" cy="631258"/>
          </a:xfrm>
          <a:prstGeom prst="rect">
            <a:avLst/>
          </a:prstGeom>
        </p:spPr>
        <p:txBody>
          <a:bodyPr>
            <a:noAutofit/>
          </a:bodyPr>
          <a:lstStyle>
            <a:lvl1pPr algn="l" defTabSz="914400" rtl="0" eaLnBrk="1" latinLnBrk="0" hangingPunct="1">
              <a:lnSpc>
                <a:spcPct val="90000"/>
              </a:lnSpc>
              <a:spcBef>
                <a:spcPct val="0"/>
              </a:spcBef>
              <a:buNone/>
              <a:defRPr sz="4400" kern="1200" cap="all" baseline="0">
                <a:solidFill>
                  <a:schemeClr val="accent1">
                    <a:lumMod val="60000"/>
                    <a:lumOff val="40000"/>
                  </a:schemeClr>
                </a:solidFill>
                <a:effectLst/>
                <a:latin typeface="+mj-lt"/>
                <a:ea typeface="+mj-ea"/>
                <a:cs typeface="+mj-cs"/>
              </a:defRPr>
            </a:lvl1pPr>
          </a:lstStyle>
          <a:p>
            <a:pPr algn="ctr"/>
            <a:r>
              <a:rPr lang="en-US" sz="3600" b="1" cap="none" dirty="0">
                <a:latin typeface="Poppins" panose="00000500000000000000" pitchFamily="2" charset="0"/>
                <a:cs typeface="Poppins" panose="00000500000000000000" pitchFamily="2" charset="0"/>
              </a:rPr>
              <a:t>Types of Slowly Changing Dimension</a:t>
            </a:r>
          </a:p>
        </p:txBody>
      </p:sp>
    </p:spTree>
    <p:extLst>
      <p:ext uri="{BB962C8B-B14F-4D97-AF65-F5344CB8AC3E}">
        <p14:creationId xmlns:p14="http://schemas.microsoft.com/office/powerpoint/2010/main" val="104080912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8" name="Straight Connector 7">
            <a:extLst>
              <a:ext uri="{FF2B5EF4-FFF2-40B4-BE49-F238E27FC236}">
                <a16:creationId xmlns:a16="http://schemas.microsoft.com/office/drawing/2014/main" id="{BBEF9A3F-3A21-5535-21D1-260C4B99B7E8}"/>
              </a:ext>
            </a:extLst>
          </p:cNvPr>
          <p:cNvCxnSpPr>
            <a:cxnSpLocks/>
          </p:cNvCxnSpPr>
          <p:nvPr/>
        </p:nvCxnSpPr>
        <p:spPr>
          <a:xfrm>
            <a:off x="0" y="976358"/>
            <a:ext cx="11692647" cy="0"/>
          </a:xfrm>
          <a:prstGeom prst="line">
            <a:avLst/>
          </a:prstGeom>
          <a:ln w="85725">
            <a:prstDash val="solid"/>
          </a:ln>
        </p:spPr>
        <p:style>
          <a:lnRef idx="1">
            <a:schemeClr val="accent2"/>
          </a:lnRef>
          <a:fillRef idx="0">
            <a:schemeClr val="accent2"/>
          </a:fillRef>
          <a:effectRef idx="0">
            <a:schemeClr val="accent2"/>
          </a:effectRef>
          <a:fontRef idx="minor">
            <a:schemeClr val="tx1"/>
          </a:fontRef>
        </p:style>
      </p:cxnSp>
      <p:sp>
        <p:nvSpPr>
          <p:cNvPr id="3" name="Title 1">
            <a:extLst>
              <a:ext uri="{FF2B5EF4-FFF2-40B4-BE49-F238E27FC236}">
                <a16:creationId xmlns:a16="http://schemas.microsoft.com/office/drawing/2014/main" id="{3802F34C-2C11-2F35-F9C0-6955F7B34AAC}"/>
              </a:ext>
            </a:extLst>
          </p:cNvPr>
          <p:cNvSpPr txBox="1">
            <a:spLocks/>
          </p:cNvSpPr>
          <p:nvPr/>
        </p:nvSpPr>
        <p:spPr>
          <a:xfrm>
            <a:off x="0" y="266476"/>
            <a:ext cx="11692647" cy="631258"/>
          </a:xfrm>
          <a:prstGeom prst="rect">
            <a:avLst/>
          </a:prstGeom>
        </p:spPr>
        <p:txBody>
          <a:bodyPr>
            <a:noAutofit/>
          </a:bodyPr>
          <a:lstStyle>
            <a:lvl1pPr algn="l" defTabSz="914400" rtl="0" eaLnBrk="1" latinLnBrk="0" hangingPunct="1">
              <a:lnSpc>
                <a:spcPct val="90000"/>
              </a:lnSpc>
              <a:spcBef>
                <a:spcPct val="0"/>
              </a:spcBef>
              <a:buNone/>
              <a:defRPr sz="4400" kern="1200" cap="all" baseline="0">
                <a:solidFill>
                  <a:schemeClr val="accent1">
                    <a:lumMod val="60000"/>
                    <a:lumOff val="40000"/>
                  </a:schemeClr>
                </a:solidFill>
                <a:effectLst/>
                <a:latin typeface="+mj-lt"/>
                <a:ea typeface="+mj-ea"/>
                <a:cs typeface="+mj-cs"/>
              </a:defRPr>
            </a:lvl1pPr>
          </a:lstStyle>
          <a:p>
            <a:pPr algn="ctr"/>
            <a:r>
              <a:rPr lang="en-US" sz="3600" b="1" cap="none" dirty="0">
                <a:latin typeface="Poppins" panose="00000500000000000000" pitchFamily="2" charset="0"/>
                <a:cs typeface="Poppins" panose="00000500000000000000" pitchFamily="2" charset="0"/>
              </a:rPr>
              <a:t>Type 5: Mini-Dimension and Type 1 Outrigger </a:t>
            </a:r>
          </a:p>
        </p:txBody>
      </p:sp>
      <p:sp>
        <p:nvSpPr>
          <p:cNvPr id="2" name="Footer Placeholder 3">
            <a:extLst>
              <a:ext uri="{FF2B5EF4-FFF2-40B4-BE49-F238E27FC236}">
                <a16:creationId xmlns:a16="http://schemas.microsoft.com/office/drawing/2014/main" id="{8B9AC7B2-8BB0-353B-E129-FEAB62220291}"/>
              </a:ext>
            </a:extLst>
          </p:cNvPr>
          <p:cNvSpPr>
            <a:spLocks noGrp="1"/>
          </p:cNvSpPr>
          <p:nvPr>
            <p:ph type="ftr" sz="quarter" idx="11"/>
          </p:nvPr>
        </p:nvSpPr>
        <p:spPr>
          <a:xfrm>
            <a:off x="189691" y="5774753"/>
            <a:ext cx="8847305" cy="498470"/>
          </a:xfrm>
        </p:spPr>
        <p:txBody>
          <a:bodyPr/>
          <a:lstStyle/>
          <a:p>
            <a:r>
              <a:rPr lang="en-US" sz="1600" b="1" dirty="0">
                <a:solidFill>
                  <a:schemeClr val="bg1"/>
                </a:solidFill>
                <a:latin typeface="Poppins" panose="00000500000000000000" pitchFamily="2" charset="0"/>
                <a:cs typeface="Poppins" panose="00000500000000000000" pitchFamily="2" charset="0"/>
              </a:rPr>
              <a:t>lecture 6: Managing Data Warehouse through Slowing Changing Dimension</a:t>
            </a:r>
          </a:p>
        </p:txBody>
      </p:sp>
      <p:graphicFrame>
        <p:nvGraphicFramePr>
          <p:cNvPr id="4" name="Table 3">
            <a:extLst>
              <a:ext uri="{FF2B5EF4-FFF2-40B4-BE49-F238E27FC236}">
                <a16:creationId xmlns:a16="http://schemas.microsoft.com/office/drawing/2014/main" id="{9C2A9E27-AD20-8138-AD9E-F87889C31AC2}"/>
              </a:ext>
            </a:extLst>
          </p:cNvPr>
          <p:cNvGraphicFramePr>
            <a:graphicFrameLocks noGrp="1"/>
          </p:cNvGraphicFramePr>
          <p:nvPr>
            <p:extLst>
              <p:ext uri="{D42A27DB-BD31-4B8C-83A1-F6EECF244321}">
                <p14:modId xmlns:p14="http://schemas.microsoft.com/office/powerpoint/2010/main" val="2493387"/>
              </p:ext>
            </p:extLst>
          </p:nvPr>
        </p:nvGraphicFramePr>
        <p:xfrm>
          <a:off x="97984" y="1361845"/>
          <a:ext cx="11496675" cy="1112520"/>
        </p:xfrm>
        <a:graphic>
          <a:graphicData uri="http://schemas.openxmlformats.org/drawingml/2006/table">
            <a:tbl>
              <a:tblPr firstRow="1" bandRow="1">
                <a:tableStyleId>{5C22544A-7EE6-4342-B048-85BDC9FD1C3A}</a:tableStyleId>
              </a:tblPr>
              <a:tblGrid>
                <a:gridCol w="1464116">
                  <a:extLst>
                    <a:ext uri="{9D8B030D-6E8A-4147-A177-3AD203B41FA5}">
                      <a16:colId xmlns:a16="http://schemas.microsoft.com/office/drawing/2014/main" val="2908650123"/>
                    </a:ext>
                  </a:extLst>
                </a:gridCol>
                <a:gridCol w="1943100">
                  <a:extLst>
                    <a:ext uri="{9D8B030D-6E8A-4147-A177-3AD203B41FA5}">
                      <a16:colId xmlns:a16="http://schemas.microsoft.com/office/drawing/2014/main" val="776291257"/>
                    </a:ext>
                  </a:extLst>
                </a:gridCol>
                <a:gridCol w="3490789">
                  <a:extLst>
                    <a:ext uri="{9D8B030D-6E8A-4147-A177-3AD203B41FA5}">
                      <a16:colId xmlns:a16="http://schemas.microsoft.com/office/drawing/2014/main" val="2804289761"/>
                    </a:ext>
                  </a:extLst>
                </a:gridCol>
                <a:gridCol w="2299335">
                  <a:extLst>
                    <a:ext uri="{9D8B030D-6E8A-4147-A177-3AD203B41FA5}">
                      <a16:colId xmlns:a16="http://schemas.microsoft.com/office/drawing/2014/main" val="345590997"/>
                    </a:ext>
                  </a:extLst>
                </a:gridCol>
                <a:gridCol w="2299335">
                  <a:extLst>
                    <a:ext uri="{9D8B030D-6E8A-4147-A177-3AD203B41FA5}">
                      <a16:colId xmlns:a16="http://schemas.microsoft.com/office/drawing/2014/main" val="3376630091"/>
                    </a:ext>
                  </a:extLst>
                </a:gridCol>
              </a:tblGrid>
              <a:tr h="370840">
                <a:tc>
                  <a:txBody>
                    <a:bodyPr/>
                    <a:lstStyle/>
                    <a:p>
                      <a:pPr algn="ctr"/>
                      <a:r>
                        <a:rPr lang="en-US" sz="1500" dirty="0">
                          <a:effectLst/>
                          <a:latin typeface="Poppins" panose="00000500000000000000" pitchFamily="2" charset="0"/>
                          <a:cs typeface="Poppins" panose="00000500000000000000" pitchFamily="2" charset="0"/>
                        </a:rPr>
                        <a:t>Customer ID</a:t>
                      </a:r>
                    </a:p>
                  </a:txBody>
                  <a:tcPr marL="99060" marR="99060" anchor="ctr"/>
                </a:tc>
                <a:tc>
                  <a:txBody>
                    <a:bodyPr/>
                    <a:lstStyle/>
                    <a:p>
                      <a:pPr algn="ctr"/>
                      <a:r>
                        <a:rPr lang="en-US" sz="1500">
                          <a:effectLst/>
                          <a:latin typeface="Poppins" panose="00000500000000000000" pitchFamily="2" charset="0"/>
                          <a:cs typeface="Poppins" panose="00000500000000000000" pitchFamily="2" charset="0"/>
                        </a:rPr>
                        <a:t>Customer Name</a:t>
                      </a:r>
                    </a:p>
                  </a:txBody>
                  <a:tcPr marL="99060" marR="99060" anchor="ctr"/>
                </a:tc>
                <a:tc>
                  <a:txBody>
                    <a:bodyPr/>
                    <a:lstStyle/>
                    <a:p>
                      <a:pPr algn="ctr"/>
                      <a:r>
                        <a:rPr lang="en-US" sz="1500" dirty="0">
                          <a:effectLst/>
                          <a:latin typeface="Poppins" panose="00000500000000000000" pitchFamily="2" charset="0"/>
                          <a:cs typeface="Poppins" panose="00000500000000000000" pitchFamily="2" charset="0"/>
                        </a:rPr>
                        <a:t>Current Demographics Key</a:t>
                      </a:r>
                    </a:p>
                  </a:txBody>
                  <a:tcPr marL="99060" marR="99060" anchor="ctr"/>
                </a:tc>
                <a:tc>
                  <a:txBody>
                    <a:bodyPr/>
                    <a:lstStyle/>
                    <a:p>
                      <a:pPr algn="ctr"/>
                      <a:r>
                        <a:rPr lang="en-US" sz="1500" dirty="0">
                          <a:effectLst/>
                          <a:latin typeface="Poppins" panose="00000500000000000000" pitchFamily="2" charset="0"/>
                          <a:cs typeface="Poppins" panose="00000500000000000000" pitchFamily="2" charset="0"/>
                        </a:rPr>
                        <a:t>Current Age Band</a:t>
                      </a:r>
                    </a:p>
                  </a:txBody>
                  <a:tcPr marL="99060" marR="99060" anchor="ctr"/>
                </a:tc>
                <a:tc>
                  <a:txBody>
                    <a:bodyPr/>
                    <a:lstStyle/>
                    <a:p>
                      <a:pPr algn="ctr"/>
                      <a:r>
                        <a:rPr lang="en-US" sz="1500" dirty="0">
                          <a:effectLst/>
                          <a:latin typeface="Poppins" panose="00000500000000000000" pitchFamily="2" charset="0"/>
                          <a:cs typeface="Poppins" panose="00000500000000000000" pitchFamily="2" charset="0"/>
                        </a:rPr>
                        <a:t>Current Income Level</a:t>
                      </a:r>
                    </a:p>
                  </a:txBody>
                  <a:tcPr marL="99060" marR="99060" anchor="ctr"/>
                </a:tc>
                <a:extLst>
                  <a:ext uri="{0D108BD9-81ED-4DB2-BD59-A6C34878D82A}">
                    <a16:rowId xmlns:a16="http://schemas.microsoft.com/office/drawing/2014/main" val="799161538"/>
                  </a:ext>
                </a:extLst>
              </a:tr>
              <a:tr h="370840">
                <a:tc>
                  <a:txBody>
                    <a:bodyPr/>
                    <a:lstStyle/>
                    <a:p>
                      <a:pPr algn="ctr"/>
                      <a:r>
                        <a:rPr lang="en-US" sz="1500">
                          <a:effectLst/>
                          <a:latin typeface="Poppins" panose="00000500000000000000" pitchFamily="2" charset="0"/>
                          <a:cs typeface="Poppins" panose="00000500000000000000" pitchFamily="2" charset="0"/>
                        </a:rPr>
                        <a:t>1</a:t>
                      </a:r>
                    </a:p>
                  </a:txBody>
                  <a:tcPr marL="99060" marR="99060" anchor="ctr"/>
                </a:tc>
                <a:tc>
                  <a:txBody>
                    <a:bodyPr/>
                    <a:lstStyle/>
                    <a:p>
                      <a:pPr algn="ctr"/>
                      <a:r>
                        <a:rPr lang="en-US" sz="1500" dirty="0" err="1">
                          <a:effectLst/>
                          <a:latin typeface="Poppins" panose="00000500000000000000" pitchFamily="2" charset="0"/>
                          <a:cs typeface="Poppins" panose="00000500000000000000" pitchFamily="2" charset="0"/>
                        </a:rPr>
                        <a:t>Opoka</a:t>
                      </a:r>
                      <a:r>
                        <a:rPr lang="en-US" sz="1500" dirty="0">
                          <a:effectLst/>
                          <a:latin typeface="Poppins" panose="00000500000000000000" pitchFamily="2" charset="0"/>
                          <a:cs typeface="Poppins" panose="00000500000000000000" pitchFamily="2" charset="0"/>
                        </a:rPr>
                        <a:t> John</a:t>
                      </a:r>
                    </a:p>
                  </a:txBody>
                  <a:tcPr marL="99060" marR="99060" anchor="ctr"/>
                </a:tc>
                <a:tc>
                  <a:txBody>
                    <a:bodyPr/>
                    <a:lstStyle/>
                    <a:p>
                      <a:pPr algn="ctr"/>
                      <a:r>
                        <a:rPr lang="en-US" sz="1500" dirty="0">
                          <a:effectLst/>
                          <a:latin typeface="Poppins" panose="00000500000000000000" pitchFamily="2" charset="0"/>
                          <a:cs typeface="Poppins" panose="00000500000000000000" pitchFamily="2" charset="0"/>
                        </a:rPr>
                        <a:t>101</a:t>
                      </a:r>
                    </a:p>
                  </a:txBody>
                  <a:tcPr marL="99060" marR="99060" anchor="ctr"/>
                </a:tc>
                <a:tc>
                  <a:txBody>
                    <a:bodyPr/>
                    <a:lstStyle/>
                    <a:p>
                      <a:pPr algn="ctr"/>
                      <a:r>
                        <a:rPr lang="en-US" sz="1500" dirty="0">
                          <a:effectLst/>
                          <a:latin typeface="Poppins" panose="00000500000000000000" pitchFamily="2" charset="0"/>
                          <a:cs typeface="Poppins" panose="00000500000000000000" pitchFamily="2" charset="0"/>
                        </a:rPr>
                        <a:t>30-39</a:t>
                      </a:r>
                    </a:p>
                  </a:txBody>
                  <a:tcPr marL="99060" marR="99060" anchor="ctr"/>
                </a:tc>
                <a:tc>
                  <a:txBody>
                    <a:bodyPr/>
                    <a:lstStyle/>
                    <a:p>
                      <a:pPr algn="ctr"/>
                      <a:r>
                        <a:rPr lang="en-US" sz="1500" dirty="0">
                          <a:effectLst/>
                          <a:latin typeface="Poppins" panose="00000500000000000000" pitchFamily="2" charset="0"/>
                          <a:cs typeface="Poppins" panose="00000500000000000000" pitchFamily="2" charset="0"/>
                        </a:rPr>
                        <a:t>50K-60K</a:t>
                      </a:r>
                    </a:p>
                  </a:txBody>
                  <a:tcPr marL="99060" marR="99060" anchor="ctr"/>
                </a:tc>
                <a:extLst>
                  <a:ext uri="{0D108BD9-81ED-4DB2-BD59-A6C34878D82A}">
                    <a16:rowId xmlns:a16="http://schemas.microsoft.com/office/drawing/2014/main" val="1057868417"/>
                  </a:ext>
                </a:extLst>
              </a:tr>
              <a:tr h="370840">
                <a:tc>
                  <a:txBody>
                    <a:bodyPr/>
                    <a:lstStyle/>
                    <a:p>
                      <a:pPr algn="ctr"/>
                      <a:r>
                        <a:rPr lang="en-US" sz="1500">
                          <a:effectLst/>
                          <a:latin typeface="Poppins" panose="00000500000000000000" pitchFamily="2" charset="0"/>
                          <a:cs typeface="Poppins" panose="00000500000000000000" pitchFamily="2" charset="0"/>
                        </a:rPr>
                        <a:t>2</a:t>
                      </a:r>
                    </a:p>
                  </a:txBody>
                  <a:tcPr marL="99060" marR="99060" anchor="ctr"/>
                </a:tc>
                <a:tc>
                  <a:txBody>
                    <a:bodyPr/>
                    <a:lstStyle/>
                    <a:p>
                      <a:pPr algn="ctr"/>
                      <a:r>
                        <a:rPr lang="en-US" sz="1500" dirty="0">
                          <a:effectLst/>
                          <a:latin typeface="Poppins" panose="00000500000000000000" pitchFamily="2" charset="0"/>
                          <a:cs typeface="Poppins" panose="00000500000000000000" pitchFamily="2" charset="0"/>
                        </a:rPr>
                        <a:t>Lam James</a:t>
                      </a:r>
                    </a:p>
                  </a:txBody>
                  <a:tcPr marL="99060" marR="99060" anchor="ctr"/>
                </a:tc>
                <a:tc>
                  <a:txBody>
                    <a:bodyPr/>
                    <a:lstStyle/>
                    <a:p>
                      <a:pPr algn="ctr"/>
                      <a:r>
                        <a:rPr lang="en-US" sz="1500" dirty="0">
                          <a:effectLst/>
                          <a:latin typeface="Poppins" panose="00000500000000000000" pitchFamily="2" charset="0"/>
                          <a:cs typeface="Poppins" panose="00000500000000000000" pitchFamily="2" charset="0"/>
                        </a:rPr>
                        <a:t>102</a:t>
                      </a:r>
                    </a:p>
                  </a:txBody>
                  <a:tcPr marL="99060" marR="99060" anchor="ctr"/>
                </a:tc>
                <a:tc>
                  <a:txBody>
                    <a:bodyPr/>
                    <a:lstStyle/>
                    <a:p>
                      <a:pPr algn="ctr"/>
                      <a:r>
                        <a:rPr lang="en-US" sz="1500" dirty="0">
                          <a:effectLst/>
                          <a:latin typeface="Poppins" panose="00000500000000000000" pitchFamily="2" charset="0"/>
                          <a:cs typeface="Poppins" panose="00000500000000000000" pitchFamily="2" charset="0"/>
                        </a:rPr>
                        <a:t>40-49</a:t>
                      </a:r>
                    </a:p>
                  </a:txBody>
                  <a:tcPr marL="99060" marR="99060" anchor="ctr"/>
                </a:tc>
                <a:tc>
                  <a:txBody>
                    <a:bodyPr/>
                    <a:lstStyle/>
                    <a:p>
                      <a:pPr algn="ctr"/>
                      <a:r>
                        <a:rPr lang="en-US" sz="1500" dirty="0">
                          <a:effectLst/>
                          <a:latin typeface="Poppins" panose="00000500000000000000" pitchFamily="2" charset="0"/>
                          <a:cs typeface="Poppins" panose="00000500000000000000" pitchFamily="2" charset="0"/>
                        </a:rPr>
                        <a:t>70K-80K</a:t>
                      </a:r>
                    </a:p>
                  </a:txBody>
                  <a:tcPr marL="99060" marR="99060" anchor="ctr"/>
                </a:tc>
                <a:extLst>
                  <a:ext uri="{0D108BD9-81ED-4DB2-BD59-A6C34878D82A}">
                    <a16:rowId xmlns:a16="http://schemas.microsoft.com/office/drawing/2014/main" val="3798189501"/>
                  </a:ext>
                </a:extLst>
              </a:tr>
            </a:tbl>
          </a:graphicData>
        </a:graphic>
      </p:graphicFrame>
      <p:graphicFrame>
        <p:nvGraphicFramePr>
          <p:cNvPr id="5" name="Table 4">
            <a:extLst>
              <a:ext uri="{FF2B5EF4-FFF2-40B4-BE49-F238E27FC236}">
                <a16:creationId xmlns:a16="http://schemas.microsoft.com/office/drawing/2014/main" id="{70068E1C-8B49-41AC-8A0C-3D5108EA35F3}"/>
              </a:ext>
            </a:extLst>
          </p:cNvPr>
          <p:cNvGraphicFramePr>
            <a:graphicFrameLocks noGrp="1"/>
          </p:cNvGraphicFramePr>
          <p:nvPr>
            <p:extLst>
              <p:ext uri="{D42A27DB-BD31-4B8C-83A1-F6EECF244321}">
                <p14:modId xmlns:p14="http://schemas.microsoft.com/office/powerpoint/2010/main" val="4238009812"/>
              </p:ext>
            </p:extLst>
          </p:nvPr>
        </p:nvGraphicFramePr>
        <p:xfrm>
          <a:off x="97984" y="2934737"/>
          <a:ext cx="11496675" cy="1483360"/>
        </p:xfrm>
        <a:graphic>
          <a:graphicData uri="http://schemas.openxmlformats.org/drawingml/2006/table">
            <a:tbl>
              <a:tblPr firstRow="1" bandRow="1">
                <a:tableStyleId>{5C22544A-7EE6-4342-B048-85BDC9FD1C3A}</a:tableStyleId>
              </a:tblPr>
              <a:tblGrid>
                <a:gridCol w="2299335">
                  <a:extLst>
                    <a:ext uri="{9D8B030D-6E8A-4147-A177-3AD203B41FA5}">
                      <a16:colId xmlns:a16="http://schemas.microsoft.com/office/drawing/2014/main" val="2908650123"/>
                    </a:ext>
                  </a:extLst>
                </a:gridCol>
                <a:gridCol w="2299335">
                  <a:extLst>
                    <a:ext uri="{9D8B030D-6E8A-4147-A177-3AD203B41FA5}">
                      <a16:colId xmlns:a16="http://schemas.microsoft.com/office/drawing/2014/main" val="776291257"/>
                    </a:ext>
                  </a:extLst>
                </a:gridCol>
                <a:gridCol w="2299335">
                  <a:extLst>
                    <a:ext uri="{9D8B030D-6E8A-4147-A177-3AD203B41FA5}">
                      <a16:colId xmlns:a16="http://schemas.microsoft.com/office/drawing/2014/main" val="2804289761"/>
                    </a:ext>
                  </a:extLst>
                </a:gridCol>
                <a:gridCol w="2299335">
                  <a:extLst>
                    <a:ext uri="{9D8B030D-6E8A-4147-A177-3AD203B41FA5}">
                      <a16:colId xmlns:a16="http://schemas.microsoft.com/office/drawing/2014/main" val="345590997"/>
                    </a:ext>
                  </a:extLst>
                </a:gridCol>
                <a:gridCol w="2299335">
                  <a:extLst>
                    <a:ext uri="{9D8B030D-6E8A-4147-A177-3AD203B41FA5}">
                      <a16:colId xmlns:a16="http://schemas.microsoft.com/office/drawing/2014/main" val="3376630091"/>
                    </a:ext>
                  </a:extLst>
                </a:gridCol>
              </a:tblGrid>
              <a:tr h="370840">
                <a:tc>
                  <a:txBody>
                    <a:bodyPr/>
                    <a:lstStyle/>
                    <a:p>
                      <a:pPr algn="ctr"/>
                      <a:r>
                        <a:rPr lang="en-US" sz="1500" dirty="0">
                          <a:effectLst/>
                          <a:latin typeface="Poppins" panose="00000500000000000000" pitchFamily="2" charset="0"/>
                          <a:cs typeface="Poppins" panose="00000500000000000000" pitchFamily="2" charset="0"/>
                        </a:rPr>
                        <a:t>Demographics Key</a:t>
                      </a:r>
                    </a:p>
                  </a:txBody>
                  <a:tcPr marL="99060" marR="99060" anchor="ctr"/>
                </a:tc>
                <a:tc>
                  <a:txBody>
                    <a:bodyPr/>
                    <a:lstStyle/>
                    <a:p>
                      <a:pPr algn="ctr"/>
                      <a:r>
                        <a:rPr lang="en-US" sz="1500" dirty="0">
                          <a:effectLst/>
                          <a:latin typeface="Poppins" panose="00000500000000000000" pitchFamily="2" charset="0"/>
                          <a:cs typeface="Poppins" panose="00000500000000000000" pitchFamily="2" charset="0"/>
                        </a:rPr>
                        <a:t>Age Band</a:t>
                      </a:r>
                    </a:p>
                  </a:txBody>
                  <a:tcPr marL="99060" marR="99060" anchor="ctr"/>
                </a:tc>
                <a:tc>
                  <a:txBody>
                    <a:bodyPr/>
                    <a:lstStyle/>
                    <a:p>
                      <a:pPr algn="ctr"/>
                      <a:r>
                        <a:rPr lang="en-US" sz="1500">
                          <a:effectLst/>
                          <a:latin typeface="Poppins" panose="00000500000000000000" pitchFamily="2" charset="0"/>
                          <a:cs typeface="Poppins" panose="00000500000000000000" pitchFamily="2" charset="0"/>
                        </a:rPr>
                        <a:t>Income Level</a:t>
                      </a:r>
                    </a:p>
                  </a:txBody>
                  <a:tcPr marL="99060" marR="99060" anchor="ctr"/>
                </a:tc>
                <a:tc>
                  <a:txBody>
                    <a:bodyPr/>
                    <a:lstStyle/>
                    <a:p>
                      <a:pPr algn="ctr"/>
                      <a:r>
                        <a:rPr lang="en-US" sz="1500">
                          <a:effectLst/>
                          <a:latin typeface="Poppins" panose="00000500000000000000" pitchFamily="2" charset="0"/>
                          <a:cs typeface="Poppins" panose="00000500000000000000" pitchFamily="2" charset="0"/>
                        </a:rPr>
                        <a:t>Effective Date</a:t>
                      </a:r>
                    </a:p>
                  </a:txBody>
                  <a:tcPr marL="99060" marR="99060" anchor="ctr"/>
                </a:tc>
                <a:tc>
                  <a:txBody>
                    <a:bodyPr/>
                    <a:lstStyle/>
                    <a:p>
                      <a:pPr algn="ctr"/>
                      <a:r>
                        <a:rPr lang="en-US" sz="1500">
                          <a:effectLst/>
                          <a:latin typeface="Poppins" panose="00000500000000000000" pitchFamily="2" charset="0"/>
                          <a:cs typeface="Poppins" panose="00000500000000000000" pitchFamily="2" charset="0"/>
                        </a:rPr>
                        <a:t>Expiration Date</a:t>
                      </a:r>
                    </a:p>
                  </a:txBody>
                  <a:tcPr marL="99060" marR="99060" anchor="ctr"/>
                </a:tc>
                <a:extLst>
                  <a:ext uri="{0D108BD9-81ED-4DB2-BD59-A6C34878D82A}">
                    <a16:rowId xmlns:a16="http://schemas.microsoft.com/office/drawing/2014/main" val="1057868417"/>
                  </a:ext>
                </a:extLst>
              </a:tr>
              <a:tr h="370840">
                <a:tc>
                  <a:txBody>
                    <a:bodyPr/>
                    <a:lstStyle/>
                    <a:p>
                      <a:pPr algn="ctr"/>
                      <a:r>
                        <a:rPr lang="en-US" sz="1500">
                          <a:effectLst/>
                          <a:latin typeface="Poppins" panose="00000500000000000000" pitchFamily="2" charset="0"/>
                          <a:cs typeface="Poppins" panose="00000500000000000000" pitchFamily="2" charset="0"/>
                        </a:rPr>
                        <a:t>101</a:t>
                      </a:r>
                    </a:p>
                  </a:txBody>
                  <a:tcPr marL="99060" marR="99060" anchor="ctr"/>
                </a:tc>
                <a:tc>
                  <a:txBody>
                    <a:bodyPr/>
                    <a:lstStyle/>
                    <a:p>
                      <a:pPr algn="ctr"/>
                      <a:r>
                        <a:rPr lang="en-US" sz="1500">
                          <a:effectLst/>
                          <a:latin typeface="Poppins" panose="00000500000000000000" pitchFamily="2" charset="0"/>
                          <a:cs typeface="Poppins" panose="00000500000000000000" pitchFamily="2" charset="0"/>
                        </a:rPr>
                        <a:t>30-39</a:t>
                      </a:r>
                    </a:p>
                  </a:txBody>
                  <a:tcPr marL="99060" marR="99060" anchor="ctr"/>
                </a:tc>
                <a:tc>
                  <a:txBody>
                    <a:bodyPr/>
                    <a:lstStyle/>
                    <a:p>
                      <a:pPr algn="ctr"/>
                      <a:r>
                        <a:rPr lang="en-US" sz="1500">
                          <a:effectLst/>
                          <a:latin typeface="Poppins" panose="00000500000000000000" pitchFamily="2" charset="0"/>
                          <a:cs typeface="Poppins" panose="00000500000000000000" pitchFamily="2" charset="0"/>
                        </a:rPr>
                        <a:t>50K-60K</a:t>
                      </a:r>
                    </a:p>
                  </a:txBody>
                  <a:tcPr marL="99060" marR="99060" anchor="ctr"/>
                </a:tc>
                <a:tc>
                  <a:txBody>
                    <a:bodyPr/>
                    <a:lstStyle/>
                    <a:p>
                      <a:pPr algn="ctr"/>
                      <a:r>
                        <a:rPr lang="en-US" sz="1500">
                          <a:effectLst/>
                          <a:latin typeface="Poppins" panose="00000500000000000000" pitchFamily="2" charset="0"/>
                          <a:cs typeface="Poppins" panose="00000500000000000000" pitchFamily="2" charset="0"/>
                        </a:rPr>
                        <a:t>2022-01-01</a:t>
                      </a:r>
                    </a:p>
                  </a:txBody>
                  <a:tcPr marL="99060" marR="99060" anchor="ctr"/>
                </a:tc>
                <a:tc>
                  <a:txBody>
                    <a:bodyPr/>
                    <a:lstStyle/>
                    <a:p>
                      <a:pPr algn="ctr"/>
                      <a:r>
                        <a:rPr lang="en-US" sz="1500" dirty="0">
                          <a:effectLst/>
                          <a:latin typeface="Poppins" panose="00000500000000000000" pitchFamily="2" charset="0"/>
                          <a:cs typeface="Poppins" panose="00000500000000000000" pitchFamily="2" charset="0"/>
                        </a:rPr>
                        <a:t>2026-12-29</a:t>
                      </a:r>
                    </a:p>
                  </a:txBody>
                  <a:tcPr marL="99060" marR="99060" anchor="ctr"/>
                </a:tc>
                <a:extLst>
                  <a:ext uri="{0D108BD9-81ED-4DB2-BD59-A6C34878D82A}">
                    <a16:rowId xmlns:a16="http://schemas.microsoft.com/office/drawing/2014/main" val="120184652"/>
                  </a:ext>
                </a:extLst>
              </a:tr>
              <a:tr h="370840">
                <a:tc>
                  <a:txBody>
                    <a:bodyPr/>
                    <a:lstStyle/>
                    <a:p>
                      <a:pPr algn="ctr"/>
                      <a:r>
                        <a:rPr lang="en-US" sz="1500">
                          <a:effectLst/>
                          <a:latin typeface="Poppins" panose="00000500000000000000" pitchFamily="2" charset="0"/>
                          <a:cs typeface="Poppins" panose="00000500000000000000" pitchFamily="2" charset="0"/>
                        </a:rPr>
                        <a:t>102</a:t>
                      </a:r>
                    </a:p>
                  </a:txBody>
                  <a:tcPr marL="99060" marR="99060" anchor="ctr"/>
                </a:tc>
                <a:tc>
                  <a:txBody>
                    <a:bodyPr/>
                    <a:lstStyle/>
                    <a:p>
                      <a:pPr algn="ctr"/>
                      <a:r>
                        <a:rPr lang="en-US" sz="1500">
                          <a:effectLst/>
                          <a:latin typeface="Poppins" panose="00000500000000000000" pitchFamily="2" charset="0"/>
                          <a:cs typeface="Poppins" panose="00000500000000000000" pitchFamily="2" charset="0"/>
                        </a:rPr>
                        <a:t>40-49</a:t>
                      </a:r>
                    </a:p>
                  </a:txBody>
                  <a:tcPr marL="99060" marR="99060" anchor="ctr"/>
                </a:tc>
                <a:tc>
                  <a:txBody>
                    <a:bodyPr/>
                    <a:lstStyle/>
                    <a:p>
                      <a:pPr algn="ctr"/>
                      <a:r>
                        <a:rPr lang="en-US" sz="1500">
                          <a:effectLst/>
                          <a:latin typeface="Poppins" panose="00000500000000000000" pitchFamily="2" charset="0"/>
                          <a:cs typeface="Poppins" panose="00000500000000000000" pitchFamily="2" charset="0"/>
                        </a:rPr>
                        <a:t>70K-80K</a:t>
                      </a:r>
                    </a:p>
                  </a:txBody>
                  <a:tcPr marL="99060" marR="99060" anchor="ctr"/>
                </a:tc>
                <a:tc>
                  <a:txBody>
                    <a:bodyPr/>
                    <a:lstStyle/>
                    <a:p>
                      <a:pPr algn="ctr"/>
                      <a:r>
                        <a:rPr lang="en-US" sz="1500">
                          <a:effectLst/>
                          <a:latin typeface="Poppins" panose="00000500000000000000" pitchFamily="2" charset="0"/>
                          <a:cs typeface="Poppins" panose="00000500000000000000" pitchFamily="2" charset="0"/>
                        </a:rPr>
                        <a:t>2022-01-01</a:t>
                      </a:r>
                    </a:p>
                  </a:txBody>
                  <a:tcPr marL="99060" marR="99060" anchor="ctr"/>
                </a:tc>
                <a:tc>
                  <a:txBody>
                    <a:bodyPr/>
                    <a:lstStyle/>
                    <a:p>
                      <a:pPr algn="ctr"/>
                      <a:r>
                        <a:rPr lang="en-US" sz="1500" dirty="0">
                          <a:effectLst/>
                          <a:latin typeface="Poppins" panose="00000500000000000000" pitchFamily="2" charset="0"/>
                          <a:cs typeface="Poppins" panose="00000500000000000000" pitchFamily="2" charset="0"/>
                        </a:rPr>
                        <a:t>2026-12-29</a:t>
                      </a:r>
                    </a:p>
                  </a:txBody>
                  <a:tcPr marL="99060" marR="99060" anchor="ctr"/>
                </a:tc>
                <a:extLst>
                  <a:ext uri="{0D108BD9-81ED-4DB2-BD59-A6C34878D82A}">
                    <a16:rowId xmlns:a16="http://schemas.microsoft.com/office/drawing/2014/main" val="3798189501"/>
                  </a:ext>
                </a:extLst>
              </a:tr>
              <a:tr h="370840">
                <a:tc>
                  <a:txBody>
                    <a:bodyPr/>
                    <a:lstStyle/>
                    <a:p>
                      <a:pPr algn="ctr"/>
                      <a:r>
                        <a:rPr lang="en-US" sz="1500">
                          <a:effectLst/>
                          <a:latin typeface="Poppins" panose="00000500000000000000" pitchFamily="2" charset="0"/>
                          <a:cs typeface="Poppins" panose="00000500000000000000" pitchFamily="2" charset="0"/>
                        </a:rPr>
                        <a:t>103</a:t>
                      </a:r>
                    </a:p>
                  </a:txBody>
                  <a:tcPr marL="99060" marR="99060" anchor="ctr"/>
                </a:tc>
                <a:tc>
                  <a:txBody>
                    <a:bodyPr/>
                    <a:lstStyle/>
                    <a:p>
                      <a:pPr algn="ctr"/>
                      <a:r>
                        <a:rPr lang="en-US" sz="1500" dirty="0">
                          <a:effectLst/>
                          <a:latin typeface="Poppins" panose="00000500000000000000" pitchFamily="2" charset="0"/>
                          <a:cs typeface="Poppins" panose="00000500000000000000" pitchFamily="2" charset="0"/>
                        </a:rPr>
                        <a:t>30-39</a:t>
                      </a:r>
                    </a:p>
                  </a:txBody>
                  <a:tcPr marL="99060" marR="99060" anchor="ctr"/>
                </a:tc>
                <a:tc>
                  <a:txBody>
                    <a:bodyPr/>
                    <a:lstStyle/>
                    <a:p>
                      <a:pPr algn="ctr"/>
                      <a:r>
                        <a:rPr lang="en-US" sz="1500" dirty="0">
                          <a:effectLst/>
                          <a:latin typeface="Poppins" panose="00000500000000000000" pitchFamily="2" charset="0"/>
                          <a:cs typeface="Poppins" panose="00000500000000000000" pitchFamily="2" charset="0"/>
                        </a:rPr>
                        <a:t>60K-70K</a:t>
                      </a:r>
                    </a:p>
                  </a:txBody>
                  <a:tcPr marL="99060" marR="99060" anchor="ctr"/>
                </a:tc>
                <a:tc>
                  <a:txBody>
                    <a:bodyPr/>
                    <a:lstStyle/>
                    <a:p>
                      <a:pPr algn="ctr"/>
                      <a:r>
                        <a:rPr lang="en-US" sz="1500">
                          <a:effectLst/>
                          <a:latin typeface="Poppins" panose="00000500000000000000" pitchFamily="2" charset="0"/>
                          <a:cs typeface="Poppins" panose="00000500000000000000" pitchFamily="2" charset="0"/>
                        </a:rPr>
                        <a:t>2023-01-01</a:t>
                      </a:r>
                    </a:p>
                  </a:txBody>
                  <a:tcPr marL="99060" marR="99060" anchor="ctr"/>
                </a:tc>
                <a:tc>
                  <a:txBody>
                    <a:bodyPr/>
                    <a:lstStyle/>
                    <a:p>
                      <a:pPr algn="ctr"/>
                      <a:r>
                        <a:rPr lang="en-US" sz="1500" dirty="0">
                          <a:effectLst/>
                          <a:latin typeface="Poppins" panose="00000500000000000000" pitchFamily="2" charset="0"/>
                          <a:cs typeface="Poppins" panose="00000500000000000000" pitchFamily="2" charset="0"/>
                        </a:rPr>
                        <a:t>2026-12-29</a:t>
                      </a:r>
                    </a:p>
                  </a:txBody>
                  <a:tcPr marL="99060" marR="99060" anchor="ctr"/>
                </a:tc>
                <a:extLst>
                  <a:ext uri="{0D108BD9-81ED-4DB2-BD59-A6C34878D82A}">
                    <a16:rowId xmlns:a16="http://schemas.microsoft.com/office/drawing/2014/main" val="840874534"/>
                  </a:ext>
                </a:extLst>
              </a:tr>
            </a:tbl>
          </a:graphicData>
        </a:graphic>
      </p:graphicFrame>
      <p:sp>
        <p:nvSpPr>
          <p:cNvPr id="6" name="Subtitle 2">
            <a:extLst>
              <a:ext uri="{FF2B5EF4-FFF2-40B4-BE49-F238E27FC236}">
                <a16:creationId xmlns:a16="http://schemas.microsoft.com/office/drawing/2014/main" id="{EA065E90-7C4E-B0C1-6649-B2E0B3B10F77}"/>
              </a:ext>
            </a:extLst>
          </p:cNvPr>
          <p:cNvSpPr txBox="1">
            <a:spLocks/>
          </p:cNvSpPr>
          <p:nvPr/>
        </p:nvSpPr>
        <p:spPr>
          <a:xfrm>
            <a:off x="72958" y="874008"/>
            <a:ext cx="3106363" cy="498467"/>
          </a:xfrm>
          <a:prstGeom prst="rect">
            <a:avLst/>
          </a:prstGeom>
        </p:spPr>
        <p:txBody>
          <a:bodyPr/>
          <a:lstStyle>
            <a:lvl1pPr marL="228600" indent="-228600" algn="l" defTabSz="914400" rtl="0" eaLnBrk="1" latinLnBrk="0" hangingPunct="1">
              <a:lnSpc>
                <a:spcPct val="120000"/>
              </a:lnSpc>
              <a:spcBef>
                <a:spcPts val="1000"/>
              </a:spcBef>
              <a:buClr>
                <a:schemeClr val="accent1">
                  <a:lumMod val="60000"/>
                  <a:lumOff val="40000"/>
                </a:schemeClr>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9pPr>
          </a:lstStyle>
          <a:p>
            <a:pPr marL="0" indent="0" algn="l">
              <a:lnSpc>
                <a:spcPct val="150000"/>
              </a:lnSpc>
              <a:buNone/>
            </a:pPr>
            <a:r>
              <a:rPr lang="en-US" b="1" i="0" cap="none" dirty="0">
                <a:solidFill>
                  <a:srgbClr val="262626"/>
                </a:solidFill>
                <a:effectLst/>
                <a:latin typeface="Poppins" panose="00000500000000000000" pitchFamily="2" charset="0"/>
                <a:cs typeface="Poppins" panose="00000500000000000000" pitchFamily="2" charset="0"/>
              </a:rPr>
              <a:t>Customer Dimension</a:t>
            </a:r>
            <a:endParaRPr lang="en-US" cap="none" dirty="0">
              <a:solidFill>
                <a:srgbClr val="262626"/>
              </a:solidFill>
              <a:latin typeface="Poppins" panose="00000500000000000000" pitchFamily="2" charset="0"/>
              <a:cs typeface="Poppins" panose="00000500000000000000" pitchFamily="2" charset="0"/>
            </a:endParaRPr>
          </a:p>
        </p:txBody>
      </p:sp>
      <p:sp>
        <p:nvSpPr>
          <p:cNvPr id="7" name="Subtitle 2">
            <a:extLst>
              <a:ext uri="{FF2B5EF4-FFF2-40B4-BE49-F238E27FC236}">
                <a16:creationId xmlns:a16="http://schemas.microsoft.com/office/drawing/2014/main" id="{50518E13-5B96-2420-0418-A34008E51851}"/>
              </a:ext>
            </a:extLst>
          </p:cNvPr>
          <p:cNvSpPr txBox="1">
            <a:spLocks/>
          </p:cNvSpPr>
          <p:nvPr/>
        </p:nvSpPr>
        <p:spPr>
          <a:xfrm>
            <a:off x="0" y="2434145"/>
            <a:ext cx="4572000" cy="498467"/>
          </a:xfrm>
          <a:prstGeom prst="rect">
            <a:avLst/>
          </a:prstGeom>
        </p:spPr>
        <p:txBody>
          <a:bodyPr/>
          <a:lstStyle>
            <a:lvl1pPr marL="228600" indent="-228600" algn="l" defTabSz="914400" rtl="0" eaLnBrk="1" latinLnBrk="0" hangingPunct="1">
              <a:lnSpc>
                <a:spcPct val="120000"/>
              </a:lnSpc>
              <a:spcBef>
                <a:spcPts val="1000"/>
              </a:spcBef>
              <a:buClr>
                <a:schemeClr val="accent1">
                  <a:lumMod val="60000"/>
                  <a:lumOff val="40000"/>
                </a:schemeClr>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9pPr>
          </a:lstStyle>
          <a:p>
            <a:pPr marL="0" indent="0" algn="l">
              <a:lnSpc>
                <a:spcPct val="150000"/>
              </a:lnSpc>
              <a:buNone/>
            </a:pPr>
            <a:r>
              <a:rPr lang="en-US" b="1" i="0" cap="none" dirty="0">
                <a:solidFill>
                  <a:srgbClr val="262626"/>
                </a:solidFill>
                <a:effectLst/>
                <a:latin typeface="Poppins" panose="00000500000000000000" pitchFamily="2" charset="0"/>
                <a:cs typeface="Poppins" panose="00000500000000000000" pitchFamily="2" charset="0"/>
              </a:rPr>
              <a:t>Demographics Mini-Dimension</a:t>
            </a:r>
            <a:endParaRPr lang="en-US" cap="none" dirty="0">
              <a:solidFill>
                <a:srgbClr val="262626"/>
              </a:solidFill>
              <a:latin typeface="Poppins" panose="00000500000000000000" pitchFamily="2" charset="0"/>
              <a:cs typeface="Poppins" panose="00000500000000000000" pitchFamily="2" charset="0"/>
            </a:endParaRPr>
          </a:p>
        </p:txBody>
      </p:sp>
      <p:sp>
        <p:nvSpPr>
          <p:cNvPr id="9" name="Subtitle 2">
            <a:extLst>
              <a:ext uri="{FF2B5EF4-FFF2-40B4-BE49-F238E27FC236}">
                <a16:creationId xmlns:a16="http://schemas.microsoft.com/office/drawing/2014/main" id="{5B6E02DF-F91A-7FED-45F7-C455F3C6BD3A}"/>
              </a:ext>
            </a:extLst>
          </p:cNvPr>
          <p:cNvSpPr txBox="1">
            <a:spLocks/>
          </p:cNvSpPr>
          <p:nvPr/>
        </p:nvSpPr>
        <p:spPr>
          <a:xfrm>
            <a:off x="0" y="4348911"/>
            <a:ext cx="11692646" cy="1242257"/>
          </a:xfrm>
          <a:prstGeom prst="rect">
            <a:avLst/>
          </a:prstGeom>
        </p:spPr>
        <p:txBody>
          <a:bodyPr/>
          <a:lstStyle>
            <a:lvl1pPr marL="228600" indent="-228600" algn="l" defTabSz="914400" rtl="0" eaLnBrk="1" latinLnBrk="0" hangingPunct="1">
              <a:lnSpc>
                <a:spcPct val="120000"/>
              </a:lnSpc>
              <a:spcBef>
                <a:spcPts val="1000"/>
              </a:spcBef>
              <a:buClr>
                <a:schemeClr val="accent1">
                  <a:lumMod val="60000"/>
                  <a:lumOff val="40000"/>
                </a:schemeClr>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9pPr>
          </a:lstStyle>
          <a:p>
            <a:pPr marL="0" indent="0" algn="l">
              <a:buNone/>
            </a:pPr>
            <a:r>
              <a:rPr lang="en-US" b="1" i="0" cap="none" dirty="0">
                <a:solidFill>
                  <a:srgbClr val="262626"/>
                </a:solidFill>
                <a:effectLst/>
                <a:latin typeface="Poppins" panose="00000500000000000000" pitchFamily="2" charset="0"/>
                <a:cs typeface="Poppins" panose="00000500000000000000" pitchFamily="2" charset="0"/>
              </a:rPr>
              <a:t>Initial state</a:t>
            </a:r>
            <a:r>
              <a:rPr lang="en-US" cap="none" dirty="0">
                <a:solidFill>
                  <a:srgbClr val="262626"/>
                </a:solidFill>
                <a:latin typeface="Poppins" panose="00000500000000000000" pitchFamily="2" charset="0"/>
                <a:cs typeface="Poppins" panose="00000500000000000000" pitchFamily="2" charset="0"/>
              </a:rPr>
              <a:t>.</a:t>
            </a:r>
            <a:r>
              <a:rPr lang="en-US" b="0" i="0" cap="none" dirty="0">
                <a:solidFill>
                  <a:srgbClr val="262626"/>
                </a:solidFill>
                <a:effectLst/>
                <a:latin typeface="Poppins" panose="00000500000000000000" pitchFamily="2" charset="0"/>
                <a:cs typeface="Poppins" panose="00000500000000000000" pitchFamily="2" charset="0"/>
              </a:rPr>
              <a:t> </a:t>
            </a:r>
            <a:r>
              <a:rPr lang="en-US" cap="none" dirty="0" err="1">
                <a:solidFill>
                  <a:srgbClr val="262626"/>
                </a:solidFill>
                <a:latin typeface="Poppins" panose="00000500000000000000" pitchFamily="2" charset="0"/>
                <a:cs typeface="Poppins" panose="00000500000000000000" pitchFamily="2" charset="0"/>
              </a:rPr>
              <a:t>Opoka</a:t>
            </a:r>
            <a:r>
              <a:rPr lang="en-US" cap="none" dirty="0">
                <a:solidFill>
                  <a:srgbClr val="262626"/>
                </a:solidFill>
                <a:latin typeface="Poppins" panose="00000500000000000000" pitchFamily="2" charset="0"/>
                <a:cs typeface="Poppins" panose="00000500000000000000" pitchFamily="2" charset="0"/>
              </a:rPr>
              <a:t> John</a:t>
            </a:r>
            <a:r>
              <a:rPr lang="en-US" b="0" i="0" cap="none" dirty="0">
                <a:solidFill>
                  <a:srgbClr val="262626"/>
                </a:solidFill>
                <a:effectLst/>
                <a:latin typeface="Poppins" panose="00000500000000000000" pitchFamily="2" charset="0"/>
                <a:cs typeface="Poppins" panose="00000500000000000000" pitchFamily="2" charset="0"/>
              </a:rPr>
              <a:t> is in the age band </a:t>
            </a:r>
            <a:r>
              <a:rPr lang="en-US" b="1" i="0" cap="none" dirty="0">
                <a:solidFill>
                  <a:srgbClr val="262626"/>
                </a:solidFill>
                <a:effectLst/>
                <a:latin typeface="Poppins" panose="00000500000000000000" pitchFamily="2" charset="0"/>
                <a:cs typeface="Poppins" panose="00000500000000000000" pitchFamily="2" charset="0"/>
              </a:rPr>
              <a:t>30-39</a:t>
            </a:r>
            <a:r>
              <a:rPr lang="en-US" b="0" i="0" cap="none" dirty="0">
                <a:solidFill>
                  <a:srgbClr val="262626"/>
                </a:solidFill>
                <a:effectLst/>
                <a:latin typeface="Poppins" panose="00000500000000000000" pitchFamily="2" charset="0"/>
                <a:cs typeface="Poppins" panose="00000500000000000000" pitchFamily="2" charset="0"/>
              </a:rPr>
              <a:t> with an income level of </a:t>
            </a:r>
            <a:r>
              <a:rPr lang="en-US" b="1" i="0" cap="none" dirty="0">
                <a:solidFill>
                  <a:srgbClr val="262626"/>
                </a:solidFill>
                <a:effectLst/>
                <a:latin typeface="Poppins" panose="00000500000000000000" pitchFamily="2" charset="0"/>
                <a:cs typeface="Poppins" panose="00000500000000000000" pitchFamily="2" charset="0"/>
              </a:rPr>
              <a:t>50K-60K.</a:t>
            </a:r>
          </a:p>
          <a:p>
            <a:pPr marL="0" indent="0" algn="l">
              <a:buNone/>
            </a:pPr>
            <a:r>
              <a:rPr lang="en-US" b="1" i="0" cap="none" dirty="0">
                <a:solidFill>
                  <a:srgbClr val="262626"/>
                </a:solidFill>
                <a:effectLst/>
                <a:latin typeface="Poppins" panose="00000500000000000000" pitchFamily="2" charset="0"/>
                <a:cs typeface="Poppins" panose="00000500000000000000" pitchFamily="2" charset="0"/>
              </a:rPr>
              <a:t>Change</a:t>
            </a:r>
            <a:r>
              <a:rPr lang="en-US" cap="none" dirty="0">
                <a:solidFill>
                  <a:srgbClr val="262626"/>
                </a:solidFill>
                <a:latin typeface="Poppins" panose="00000500000000000000" pitchFamily="2" charset="0"/>
                <a:cs typeface="Poppins" panose="00000500000000000000" pitchFamily="2" charset="0"/>
              </a:rPr>
              <a:t>.</a:t>
            </a:r>
            <a:r>
              <a:rPr lang="en-US" b="0" i="0" cap="none" dirty="0">
                <a:solidFill>
                  <a:srgbClr val="262626"/>
                </a:solidFill>
                <a:effectLst/>
                <a:latin typeface="Poppins" panose="00000500000000000000" pitchFamily="2" charset="0"/>
                <a:cs typeface="Poppins" panose="00000500000000000000" pitchFamily="2" charset="0"/>
              </a:rPr>
              <a:t> If </a:t>
            </a:r>
            <a:r>
              <a:rPr lang="en-US" cap="none" dirty="0" err="1">
                <a:solidFill>
                  <a:srgbClr val="262626"/>
                </a:solidFill>
                <a:latin typeface="Poppins" panose="00000500000000000000" pitchFamily="2" charset="0"/>
                <a:cs typeface="Poppins" panose="00000500000000000000" pitchFamily="2" charset="0"/>
              </a:rPr>
              <a:t>Opoka</a:t>
            </a:r>
            <a:r>
              <a:rPr lang="en-US" b="0" i="0" cap="none" dirty="0" err="1">
                <a:solidFill>
                  <a:srgbClr val="262626"/>
                </a:solidFill>
                <a:effectLst/>
                <a:latin typeface="Poppins" panose="00000500000000000000" pitchFamily="2" charset="0"/>
                <a:cs typeface="Poppins" panose="00000500000000000000" pitchFamily="2" charset="0"/>
              </a:rPr>
              <a:t>’s</a:t>
            </a:r>
            <a:r>
              <a:rPr lang="en-US" b="0" i="0" cap="none" dirty="0">
                <a:solidFill>
                  <a:srgbClr val="262626"/>
                </a:solidFill>
                <a:effectLst/>
                <a:latin typeface="Poppins" panose="00000500000000000000" pitchFamily="2" charset="0"/>
                <a:cs typeface="Poppins" panose="00000500000000000000" pitchFamily="2" charset="0"/>
              </a:rPr>
              <a:t> demographics change (e.g. He gets a promotion and now falls into the income level of </a:t>
            </a:r>
            <a:r>
              <a:rPr lang="en-US" b="1" i="0" cap="none" dirty="0">
                <a:solidFill>
                  <a:srgbClr val="262626"/>
                </a:solidFill>
                <a:effectLst/>
                <a:latin typeface="Poppins" panose="00000500000000000000" pitchFamily="2" charset="0"/>
                <a:cs typeface="Poppins" panose="00000500000000000000" pitchFamily="2" charset="0"/>
              </a:rPr>
              <a:t>60K-70K</a:t>
            </a:r>
            <a:r>
              <a:rPr lang="en-US" b="0" i="0" cap="none" dirty="0">
                <a:solidFill>
                  <a:srgbClr val="262626"/>
                </a:solidFill>
                <a:effectLst/>
                <a:latin typeface="Poppins" panose="00000500000000000000" pitchFamily="2" charset="0"/>
                <a:cs typeface="Poppins" panose="00000500000000000000" pitchFamily="2" charset="0"/>
              </a:rPr>
              <a:t>), a new record is added to the demographics mini-dimension</a:t>
            </a:r>
          </a:p>
        </p:txBody>
      </p:sp>
      <p:graphicFrame>
        <p:nvGraphicFramePr>
          <p:cNvPr id="10" name="Table 9">
            <a:extLst>
              <a:ext uri="{FF2B5EF4-FFF2-40B4-BE49-F238E27FC236}">
                <a16:creationId xmlns:a16="http://schemas.microsoft.com/office/drawing/2014/main" id="{BC39BE95-75D1-951A-A0D9-BB369E9A72E3}"/>
              </a:ext>
            </a:extLst>
          </p:cNvPr>
          <p:cNvGraphicFramePr>
            <a:graphicFrameLocks noGrp="1"/>
          </p:cNvGraphicFramePr>
          <p:nvPr>
            <p:extLst>
              <p:ext uri="{D42A27DB-BD31-4B8C-83A1-F6EECF244321}">
                <p14:modId xmlns:p14="http://schemas.microsoft.com/office/powerpoint/2010/main" val="463156490"/>
              </p:ext>
            </p:extLst>
          </p:nvPr>
        </p:nvGraphicFramePr>
        <p:xfrm>
          <a:off x="7003914" y="1735225"/>
          <a:ext cx="4571289" cy="365760"/>
        </p:xfrm>
        <a:graphic>
          <a:graphicData uri="http://schemas.openxmlformats.org/drawingml/2006/table">
            <a:tbl>
              <a:tblPr/>
              <a:tblGrid>
                <a:gridCol w="4571289">
                  <a:extLst>
                    <a:ext uri="{9D8B030D-6E8A-4147-A177-3AD203B41FA5}">
                      <a16:colId xmlns:a16="http://schemas.microsoft.com/office/drawing/2014/main" val="3082728168"/>
                    </a:ext>
                  </a:extLst>
                </a:gridCol>
              </a:tblGrid>
              <a:tr h="282102">
                <a:tc>
                  <a:txBody>
                    <a:bodyPr/>
                    <a:lstStyle/>
                    <a:p>
                      <a:endParaRPr lang="en-US" dirty="0"/>
                    </a:p>
                  </a:txBody>
                  <a:tcPr>
                    <a:lnL w="28575" cmpd="sng">
                      <a:solidFill>
                        <a:schemeClr val="accent6"/>
                      </a:solidFill>
                      <a:prstDash val="solid"/>
                    </a:lnL>
                    <a:lnR w="28575" cmpd="sng">
                      <a:solidFill>
                        <a:schemeClr val="accent6"/>
                      </a:solidFill>
                      <a:prstDash val="solid"/>
                    </a:lnR>
                    <a:lnT w="28575" cmpd="sng">
                      <a:solidFill>
                        <a:schemeClr val="accent6"/>
                      </a:solidFill>
                      <a:prstDash val="solid"/>
                    </a:lnT>
                    <a:lnB w="28575" cmpd="sng">
                      <a:solidFill>
                        <a:schemeClr val="accent6"/>
                      </a:solidFill>
                      <a:prstDash val="solid"/>
                    </a:lnB>
                  </a:tcPr>
                </a:tc>
                <a:extLst>
                  <a:ext uri="{0D108BD9-81ED-4DB2-BD59-A6C34878D82A}">
                    <a16:rowId xmlns:a16="http://schemas.microsoft.com/office/drawing/2014/main" val="3761029682"/>
                  </a:ext>
                </a:extLst>
              </a:tr>
            </a:tbl>
          </a:graphicData>
        </a:graphic>
      </p:graphicFrame>
      <p:graphicFrame>
        <p:nvGraphicFramePr>
          <p:cNvPr id="11" name="Table 10">
            <a:extLst>
              <a:ext uri="{FF2B5EF4-FFF2-40B4-BE49-F238E27FC236}">
                <a16:creationId xmlns:a16="http://schemas.microsoft.com/office/drawing/2014/main" id="{84AD036B-5EF7-D022-A781-4843EF64C297}"/>
              </a:ext>
            </a:extLst>
          </p:cNvPr>
          <p:cNvGraphicFramePr>
            <a:graphicFrameLocks noGrp="1"/>
          </p:cNvGraphicFramePr>
          <p:nvPr>
            <p:extLst>
              <p:ext uri="{D42A27DB-BD31-4B8C-83A1-F6EECF244321}">
                <p14:modId xmlns:p14="http://schemas.microsoft.com/office/powerpoint/2010/main" val="1162709191"/>
              </p:ext>
            </p:extLst>
          </p:nvPr>
        </p:nvGraphicFramePr>
        <p:xfrm>
          <a:off x="117440" y="4062440"/>
          <a:ext cx="11477219" cy="365760"/>
        </p:xfrm>
        <a:graphic>
          <a:graphicData uri="http://schemas.openxmlformats.org/drawingml/2006/table">
            <a:tbl>
              <a:tblPr/>
              <a:tblGrid>
                <a:gridCol w="11477219">
                  <a:extLst>
                    <a:ext uri="{9D8B030D-6E8A-4147-A177-3AD203B41FA5}">
                      <a16:colId xmlns:a16="http://schemas.microsoft.com/office/drawing/2014/main" val="3082728168"/>
                    </a:ext>
                  </a:extLst>
                </a:gridCol>
              </a:tblGrid>
              <a:tr h="282102">
                <a:tc>
                  <a:txBody>
                    <a:bodyPr/>
                    <a:lstStyle/>
                    <a:p>
                      <a:endParaRPr lang="en-US" dirty="0"/>
                    </a:p>
                  </a:txBody>
                  <a:tcPr>
                    <a:lnL w="28575" cmpd="sng">
                      <a:solidFill>
                        <a:schemeClr val="accent6"/>
                      </a:solidFill>
                      <a:prstDash val="solid"/>
                    </a:lnL>
                    <a:lnR w="28575" cmpd="sng">
                      <a:solidFill>
                        <a:schemeClr val="accent6"/>
                      </a:solidFill>
                      <a:prstDash val="solid"/>
                    </a:lnR>
                    <a:lnT w="28575" cmpd="sng">
                      <a:solidFill>
                        <a:schemeClr val="accent6"/>
                      </a:solidFill>
                      <a:prstDash val="solid"/>
                    </a:lnT>
                    <a:lnB w="28575" cmpd="sng">
                      <a:solidFill>
                        <a:schemeClr val="accent6"/>
                      </a:solidFill>
                      <a:prstDash val="solid"/>
                    </a:lnB>
                  </a:tcPr>
                </a:tc>
                <a:extLst>
                  <a:ext uri="{0D108BD9-81ED-4DB2-BD59-A6C34878D82A}">
                    <a16:rowId xmlns:a16="http://schemas.microsoft.com/office/drawing/2014/main" val="3761029682"/>
                  </a:ext>
                </a:extLst>
              </a:tr>
            </a:tbl>
          </a:graphicData>
        </a:graphic>
      </p:graphicFrame>
    </p:spTree>
    <p:extLst>
      <p:ext uri="{BB962C8B-B14F-4D97-AF65-F5344CB8AC3E}">
        <p14:creationId xmlns:p14="http://schemas.microsoft.com/office/powerpoint/2010/main" val="32487324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arn(inVertical)">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barn(inVertical)">
                                      <p:cBhvr>
                                        <p:cTn id="12" dur="500"/>
                                        <p:tgtEl>
                                          <p:spTgt spid="4"/>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nodeType="click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barn(inVertical)">
                                      <p:cBhvr>
                                        <p:cTn id="17" dur="500"/>
                                        <p:tgtEl>
                                          <p:spTgt spid="10"/>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barn(inVertical)">
                                      <p:cBhvr>
                                        <p:cTn id="22" dur="500"/>
                                        <p:tgtEl>
                                          <p:spTgt spid="7"/>
                                        </p:tgtEl>
                                      </p:cBhvr>
                                    </p:animEffect>
                                  </p:childTnLst>
                                </p:cTn>
                              </p:par>
                            </p:childTnLst>
                          </p:cTn>
                        </p:par>
                      </p:childTnLst>
                    </p:cTn>
                  </p:par>
                  <p:par>
                    <p:cTn id="23" fill="hold">
                      <p:stCondLst>
                        <p:cond delay="indefinite"/>
                      </p:stCondLst>
                      <p:childTnLst>
                        <p:par>
                          <p:cTn id="24" fill="hold">
                            <p:stCondLst>
                              <p:cond delay="0"/>
                            </p:stCondLst>
                            <p:childTnLst>
                              <p:par>
                                <p:cTn id="25" presetID="16" presetClass="entr" presetSubtype="21" fill="hold" nodeType="clickEffect">
                                  <p:stCondLst>
                                    <p:cond delay="0"/>
                                  </p:stCondLst>
                                  <p:childTnLst>
                                    <p:set>
                                      <p:cBhvr>
                                        <p:cTn id="26" dur="1" fill="hold">
                                          <p:stCondLst>
                                            <p:cond delay="0"/>
                                          </p:stCondLst>
                                        </p:cTn>
                                        <p:tgtEl>
                                          <p:spTgt spid="5"/>
                                        </p:tgtEl>
                                        <p:attrNameLst>
                                          <p:attrName>style.visibility</p:attrName>
                                        </p:attrNameLst>
                                      </p:cBhvr>
                                      <p:to>
                                        <p:strVal val="visible"/>
                                      </p:to>
                                    </p:set>
                                    <p:animEffect transition="in" filter="barn(inVertical)">
                                      <p:cBhvr>
                                        <p:cTn id="27" dur="500"/>
                                        <p:tgtEl>
                                          <p:spTgt spid="5"/>
                                        </p:tgtEl>
                                      </p:cBhvr>
                                    </p:animEffect>
                                  </p:childTnLst>
                                </p:cTn>
                              </p:par>
                            </p:childTnLst>
                          </p:cTn>
                        </p:par>
                      </p:childTnLst>
                    </p:cTn>
                  </p:par>
                  <p:par>
                    <p:cTn id="28" fill="hold">
                      <p:stCondLst>
                        <p:cond delay="indefinite"/>
                      </p:stCondLst>
                      <p:childTnLst>
                        <p:par>
                          <p:cTn id="29" fill="hold">
                            <p:stCondLst>
                              <p:cond delay="0"/>
                            </p:stCondLst>
                            <p:childTnLst>
                              <p:par>
                                <p:cTn id="30" presetID="16" presetClass="entr" presetSubtype="21" fill="hold" nodeType="clickEffect">
                                  <p:stCondLst>
                                    <p:cond delay="0"/>
                                  </p:stCondLst>
                                  <p:childTnLst>
                                    <p:set>
                                      <p:cBhvr>
                                        <p:cTn id="31" dur="1" fill="hold">
                                          <p:stCondLst>
                                            <p:cond delay="0"/>
                                          </p:stCondLst>
                                        </p:cTn>
                                        <p:tgtEl>
                                          <p:spTgt spid="11"/>
                                        </p:tgtEl>
                                        <p:attrNameLst>
                                          <p:attrName>style.visibility</p:attrName>
                                        </p:attrNameLst>
                                      </p:cBhvr>
                                      <p:to>
                                        <p:strVal val="visible"/>
                                      </p:to>
                                    </p:set>
                                    <p:animEffect transition="in" filter="barn(inVertical)">
                                      <p:cBhvr>
                                        <p:cTn id="32" dur="500"/>
                                        <p:tgtEl>
                                          <p:spTgt spid="11"/>
                                        </p:tgtEl>
                                      </p:cBhvr>
                                    </p:animEffect>
                                  </p:childTnLst>
                                </p:cTn>
                              </p:par>
                            </p:childTnLst>
                          </p:cTn>
                        </p:par>
                      </p:childTnLst>
                    </p:cTn>
                  </p:par>
                  <p:par>
                    <p:cTn id="33" fill="hold">
                      <p:stCondLst>
                        <p:cond delay="indefinite"/>
                      </p:stCondLst>
                      <p:childTnLst>
                        <p:par>
                          <p:cTn id="34" fill="hold">
                            <p:stCondLst>
                              <p:cond delay="0"/>
                            </p:stCondLst>
                            <p:childTnLst>
                              <p:par>
                                <p:cTn id="35" presetID="16" presetClass="entr" presetSubtype="21" fill="hold" grpId="0" nodeType="clickEffect">
                                  <p:stCondLst>
                                    <p:cond delay="0"/>
                                  </p:stCondLst>
                                  <p:childTnLst>
                                    <p:set>
                                      <p:cBhvr>
                                        <p:cTn id="36" dur="1" fill="hold">
                                          <p:stCondLst>
                                            <p:cond delay="0"/>
                                          </p:stCondLst>
                                        </p:cTn>
                                        <p:tgtEl>
                                          <p:spTgt spid="9"/>
                                        </p:tgtEl>
                                        <p:attrNameLst>
                                          <p:attrName>style.visibility</p:attrName>
                                        </p:attrNameLst>
                                      </p:cBhvr>
                                      <p:to>
                                        <p:strVal val="visible"/>
                                      </p:to>
                                    </p:set>
                                    <p:animEffect transition="in" filter="barn(inVertical)">
                                      <p:cBhvr>
                                        <p:cTn id="3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P spid="9"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8" name="Straight Connector 7">
            <a:extLst>
              <a:ext uri="{FF2B5EF4-FFF2-40B4-BE49-F238E27FC236}">
                <a16:creationId xmlns:a16="http://schemas.microsoft.com/office/drawing/2014/main" id="{BBEF9A3F-3A21-5535-21D1-260C4B99B7E8}"/>
              </a:ext>
            </a:extLst>
          </p:cNvPr>
          <p:cNvCxnSpPr>
            <a:cxnSpLocks/>
          </p:cNvCxnSpPr>
          <p:nvPr/>
        </p:nvCxnSpPr>
        <p:spPr>
          <a:xfrm>
            <a:off x="0" y="976358"/>
            <a:ext cx="11692647" cy="0"/>
          </a:xfrm>
          <a:prstGeom prst="line">
            <a:avLst/>
          </a:prstGeom>
          <a:ln w="85725">
            <a:prstDash val="solid"/>
          </a:ln>
        </p:spPr>
        <p:style>
          <a:lnRef idx="1">
            <a:schemeClr val="accent2"/>
          </a:lnRef>
          <a:fillRef idx="0">
            <a:schemeClr val="accent2"/>
          </a:fillRef>
          <a:effectRef idx="0">
            <a:schemeClr val="accent2"/>
          </a:effectRef>
          <a:fontRef idx="minor">
            <a:schemeClr val="tx1"/>
          </a:fontRef>
        </p:style>
      </p:cxnSp>
      <p:sp>
        <p:nvSpPr>
          <p:cNvPr id="39" name="Subtitle 2">
            <a:extLst>
              <a:ext uri="{FF2B5EF4-FFF2-40B4-BE49-F238E27FC236}">
                <a16:creationId xmlns:a16="http://schemas.microsoft.com/office/drawing/2014/main" id="{0C8E13E9-9BB1-D984-3AF6-005F16EEBEA1}"/>
              </a:ext>
            </a:extLst>
          </p:cNvPr>
          <p:cNvSpPr txBox="1">
            <a:spLocks/>
          </p:cNvSpPr>
          <p:nvPr/>
        </p:nvSpPr>
        <p:spPr>
          <a:xfrm>
            <a:off x="84309" y="969458"/>
            <a:ext cx="11585642" cy="4631242"/>
          </a:xfrm>
          <a:prstGeom prst="rect">
            <a:avLst/>
          </a:prstGeom>
        </p:spPr>
        <p:txBody>
          <a:bodyPr/>
          <a:lstStyle>
            <a:lvl1pPr marL="228600" indent="-228600" algn="l" defTabSz="914400" rtl="0" eaLnBrk="1" latinLnBrk="0" hangingPunct="1">
              <a:lnSpc>
                <a:spcPct val="120000"/>
              </a:lnSpc>
              <a:spcBef>
                <a:spcPts val="1000"/>
              </a:spcBef>
              <a:buClr>
                <a:schemeClr val="accent1">
                  <a:lumMod val="60000"/>
                  <a:lumOff val="40000"/>
                </a:schemeClr>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9pPr>
          </a:lstStyle>
          <a:p>
            <a:pPr algn="l">
              <a:lnSpc>
                <a:spcPct val="150000"/>
              </a:lnSpc>
              <a:buFont typeface="Arial" panose="020B0604020202020204" pitchFamily="34" charset="0"/>
              <a:buChar char="•"/>
            </a:pPr>
            <a:r>
              <a:rPr lang="en-US" b="0" i="0" cap="none" dirty="0">
                <a:solidFill>
                  <a:srgbClr val="262626"/>
                </a:solidFill>
                <a:effectLst/>
                <a:latin typeface="Poppins" panose="00000500000000000000" pitchFamily="2" charset="0"/>
                <a:cs typeface="Poppins" panose="00000500000000000000" pitchFamily="2" charset="0"/>
              </a:rPr>
              <a:t>The </a:t>
            </a:r>
            <a:r>
              <a:rPr lang="en-US" b="1" i="0" cap="none" dirty="0">
                <a:solidFill>
                  <a:srgbClr val="262626"/>
                </a:solidFill>
                <a:effectLst/>
                <a:latin typeface="Poppins" panose="00000500000000000000" pitchFamily="2" charset="0"/>
                <a:cs typeface="Poppins" panose="00000500000000000000" pitchFamily="2" charset="0"/>
              </a:rPr>
              <a:t>customer dimension</a:t>
            </a:r>
            <a:r>
              <a:rPr lang="en-US" b="0" i="0" cap="none" dirty="0">
                <a:solidFill>
                  <a:srgbClr val="262626"/>
                </a:solidFill>
                <a:effectLst/>
                <a:latin typeface="Poppins" panose="00000500000000000000" pitchFamily="2" charset="0"/>
                <a:cs typeface="Poppins" panose="00000500000000000000" pitchFamily="2" charset="0"/>
              </a:rPr>
              <a:t> retains a reference to the </a:t>
            </a:r>
            <a:r>
              <a:rPr lang="en-US" b="1" i="0" cap="none" dirty="0">
                <a:solidFill>
                  <a:srgbClr val="262626"/>
                </a:solidFill>
                <a:effectLst/>
                <a:latin typeface="Poppins" panose="00000500000000000000" pitchFamily="2" charset="0"/>
                <a:cs typeface="Poppins" panose="00000500000000000000" pitchFamily="2" charset="0"/>
              </a:rPr>
              <a:t>demographics mini-dimension</a:t>
            </a:r>
            <a:r>
              <a:rPr lang="en-US" b="0" i="0" cap="none" dirty="0">
                <a:solidFill>
                  <a:srgbClr val="262626"/>
                </a:solidFill>
                <a:effectLst/>
                <a:latin typeface="Poppins" panose="00000500000000000000" pitchFamily="2" charset="0"/>
                <a:cs typeface="Poppins" panose="00000500000000000000" pitchFamily="2" charset="0"/>
              </a:rPr>
              <a:t>, allowing quick access to current demographic data.</a:t>
            </a:r>
          </a:p>
          <a:p>
            <a:pPr algn="l">
              <a:lnSpc>
                <a:spcPct val="150000"/>
              </a:lnSpc>
              <a:buFont typeface="Arial" panose="020B0604020202020204" pitchFamily="34" charset="0"/>
              <a:buChar char="•"/>
            </a:pPr>
            <a:r>
              <a:rPr lang="en-US" b="0" i="0" cap="none" dirty="0">
                <a:solidFill>
                  <a:srgbClr val="262626"/>
                </a:solidFill>
                <a:effectLst/>
                <a:latin typeface="Poppins" panose="00000500000000000000" pitchFamily="2" charset="0"/>
                <a:cs typeface="Poppins" panose="00000500000000000000" pitchFamily="2" charset="0"/>
              </a:rPr>
              <a:t>The </a:t>
            </a:r>
            <a:r>
              <a:rPr lang="en-US" b="1" i="0" cap="none" dirty="0">
                <a:solidFill>
                  <a:srgbClr val="262626"/>
                </a:solidFill>
                <a:effectLst/>
                <a:latin typeface="Poppins" panose="00000500000000000000" pitchFamily="2" charset="0"/>
                <a:cs typeface="Poppins" panose="00000500000000000000" pitchFamily="2" charset="0"/>
              </a:rPr>
              <a:t>demographics mini-dimension</a:t>
            </a:r>
            <a:r>
              <a:rPr lang="en-US" b="0" i="0" cap="none" dirty="0">
                <a:solidFill>
                  <a:srgbClr val="262626"/>
                </a:solidFill>
                <a:effectLst/>
                <a:latin typeface="Poppins" panose="00000500000000000000" pitchFamily="2" charset="0"/>
                <a:cs typeface="Poppins" panose="00000500000000000000" pitchFamily="2" charset="0"/>
              </a:rPr>
              <a:t> captures changes over time without bloating the primary customer dimension table.</a:t>
            </a:r>
          </a:p>
          <a:p>
            <a:pPr algn="l">
              <a:lnSpc>
                <a:spcPct val="150000"/>
              </a:lnSpc>
              <a:buFont typeface="Arial" panose="020B0604020202020204" pitchFamily="34" charset="0"/>
              <a:buChar char="•"/>
            </a:pPr>
            <a:r>
              <a:rPr lang="en-US" b="0" i="0" cap="none" dirty="0">
                <a:solidFill>
                  <a:srgbClr val="262626"/>
                </a:solidFill>
                <a:effectLst/>
                <a:latin typeface="Poppins" panose="00000500000000000000" pitchFamily="2" charset="0"/>
                <a:cs typeface="Poppins" panose="00000500000000000000" pitchFamily="2" charset="0"/>
              </a:rPr>
              <a:t>The </a:t>
            </a:r>
            <a:r>
              <a:rPr lang="en-US" b="1" i="0" cap="none" dirty="0">
                <a:solidFill>
                  <a:srgbClr val="262626"/>
                </a:solidFill>
                <a:effectLst/>
                <a:latin typeface="Poppins" panose="00000500000000000000" pitchFamily="2" charset="0"/>
                <a:cs typeface="Poppins" panose="00000500000000000000" pitchFamily="2" charset="0"/>
              </a:rPr>
              <a:t>current demographics key</a:t>
            </a:r>
            <a:r>
              <a:rPr lang="en-US" b="0" i="0" cap="none" dirty="0">
                <a:solidFill>
                  <a:srgbClr val="262626"/>
                </a:solidFill>
                <a:effectLst/>
                <a:latin typeface="Poppins" panose="00000500000000000000" pitchFamily="2" charset="0"/>
                <a:cs typeface="Poppins" panose="00000500000000000000" pitchFamily="2" charset="0"/>
              </a:rPr>
              <a:t> in the customer dimension is a type 1 attribute, which is updated with each profile change, ensuring that only the most current information is stored.</a:t>
            </a:r>
          </a:p>
        </p:txBody>
      </p:sp>
      <p:sp>
        <p:nvSpPr>
          <p:cNvPr id="2" name="Footer Placeholder 3">
            <a:extLst>
              <a:ext uri="{FF2B5EF4-FFF2-40B4-BE49-F238E27FC236}">
                <a16:creationId xmlns:a16="http://schemas.microsoft.com/office/drawing/2014/main" id="{9E89552B-3662-A6CD-893C-3BC7A6344190}"/>
              </a:ext>
            </a:extLst>
          </p:cNvPr>
          <p:cNvSpPr>
            <a:spLocks noGrp="1"/>
          </p:cNvSpPr>
          <p:nvPr>
            <p:ph type="ftr" sz="quarter" idx="11"/>
          </p:nvPr>
        </p:nvSpPr>
        <p:spPr>
          <a:xfrm>
            <a:off x="189691" y="5774753"/>
            <a:ext cx="8847305" cy="498470"/>
          </a:xfrm>
        </p:spPr>
        <p:txBody>
          <a:bodyPr/>
          <a:lstStyle/>
          <a:p>
            <a:r>
              <a:rPr lang="en-US" sz="1600" b="1" dirty="0">
                <a:solidFill>
                  <a:schemeClr val="bg1"/>
                </a:solidFill>
                <a:latin typeface="Poppins" panose="00000500000000000000" pitchFamily="2" charset="0"/>
                <a:cs typeface="Poppins" panose="00000500000000000000" pitchFamily="2" charset="0"/>
              </a:rPr>
              <a:t>lecture 6: Managing Data Warehouse through Slowing Changing Dimension</a:t>
            </a:r>
          </a:p>
        </p:txBody>
      </p:sp>
      <p:sp>
        <p:nvSpPr>
          <p:cNvPr id="3" name="Title 1">
            <a:extLst>
              <a:ext uri="{FF2B5EF4-FFF2-40B4-BE49-F238E27FC236}">
                <a16:creationId xmlns:a16="http://schemas.microsoft.com/office/drawing/2014/main" id="{37898ABC-B25D-210D-78F8-894ED5C2C81B}"/>
              </a:ext>
            </a:extLst>
          </p:cNvPr>
          <p:cNvSpPr txBox="1">
            <a:spLocks/>
          </p:cNvSpPr>
          <p:nvPr/>
        </p:nvSpPr>
        <p:spPr>
          <a:xfrm>
            <a:off x="0" y="266476"/>
            <a:ext cx="11692647" cy="631258"/>
          </a:xfrm>
          <a:prstGeom prst="rect">
            <a:avLst/>
          </a:prstGeom>
        </p:spPr>
        <p:txBody>
          <a:bodyPr>
            <a:noAutofit/>
          </a:bodyPr>
          <a:lstStyle>
            <a:lvl1pPr algn="l" defTabSz="914400" rtl="0" eaLnBrk="1" latinLnBrk="0" hangingPunct="1">
              <a:lnSpc>
                <a:spcPct val="90000"/>
              </a:lnSpc>
              <a:spcBef>
                <a:spcPct val="0"/>
              </a:spcBef>
              <a:buNone/>
              <a:defRPr sz="4400" kern="1200" cap="all" baseline="0">
                <a:solidFill>
                  <a:schemeClr val="accent1">
                    <a:lumMod val="60000"/>
                    <a:lumOff val="40000"/>
                  </a:schemeClr>
                </a:solidFill>
                <a:effectLst/>
                <a:latin typeface="+mj-lt"/>
                <a:ea typeface="+mj-ea"/>
                <a:cs typeface="+mj-cs"/>
              </a:defRPr>
            </a:lvl1pPr>
          </a:lstStyle>
          <a:p>
            <a:pPr algn="ctr"/>
            <a:r>
              <a:rPr lang="en-US" sz="3600" b="1" cap="none" dirty="0">
                <a:latin typeface="Poppins" panose="00000500000000000000" pitchFamily="2" charset="0"/>
                <a:cs typeface="Poppins" panose="00000500000000000000" pitchFamily="2" charset="0"/>
              </a:rPr>
              <a:t>Type 5: Mini-Dimension and Type 1 Outrigger </a:t>
            </a:r>
          </a:p>
        </p:txBody>
      </p:sp>
    </p:spTree>
    <p:extLst>
      <p:ext uri="{BB962C8B-B14F-4D97-AF65-F5344CB8AC3E}">
        <p14:creationId xmlns:p14="http://schemas.microsoft.com/office/powerpoint/2010/main" val="85629485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8" name="Straight Connector 7">
            <a:extLst>
              <a:ext uri="{FF2B5EF4-FFF2-40B4-BE49-F238E27FC236}">
                <a16:creationId xmlns:a16="http://schemas.microsoft.com/office/drawing/2014/main" id="{BBEF9A3F-3A21-5535-21D1-260C4B99B7E8}"/>
              </a:ext>
            </a:extLst>
          </p:cNvPr>
          <p:cNvCxnSpPr>
            <a:cxnSpLocks/>
          </p:cNvCxnSpPr>
          <p:nvPr/>
        </p:nvCxnSpPr>
        <p:spPr>
          <a:xfrm>
            <a:off x="0" y="976358"/>
            <a:ext cx="11692647" cy="0"/>
          </a:xfrm>
          <a:prstGeom prst="line">
            <a:avLst/>
          </a:prstGeom>
          <a:ln w="85725">
            <a:prstDash val="solid"/>
          </a:ln>
        </p:spPr>
        <p:style>
          <a:lnRef idx="1">
            <a:schemeClr val="accent2"/>
          </a:lnRef>
          <a:fillRef idx="0">
            <a:schemeClr val="accent2"/>
          </a:fillRef>
          <a:effectRef idx="0">
            <a:schemeClr val="accent2"/>
          </a:effectRef>
          <a:fontRef idx="minor">
            <a:schemeClr val="tx1"/>
          </a:fontRef>
        </p:style>
      </p:cxnSp>
      <p:sp>
        <p:nvSpPr>
          <p:cNvPr id="39" name="Subtitle 2">
            <a:extLst>
              <a:ext uri="{FF2B5EF4-FFF2-40B4-BE49-F238E27FC236}">
                <a16:creationId xmlns:a16="http://schemas.microsoft.com/office/drawing/2014/main" id="{0C8E13E9-9BB1-D984-3AF6-005F16EEBEA1}"/>
              </a:ext>
            </a:extLst>
          </p:cNvPr>
          <p:cNvSpPr txBox="1">
            <a:spLocks/>
          </p:cNvSpPr>
          <p:nvPr/>
        </p:nvSpPr>
        <p:spPr>
          <a:xfrm>
            <a:off x="84309" y="1009289"/>
            <a:ext cx="11585642" cy="4578711"/>
          </a:xfrm>
          <a:prstGeom prst="rect">
            <a:avLst/>
          </a:prstGeom>
        </p:spPr>
        <p:txBody>
          <a:bodyPr/>
          <a:lstStyle>
            <a:lvl1pPr marL="228600" indent="-228600" algn="l" defTabSz="914400" rtl="0" eaLnBrk="1" latinLnBrk="0" hangingPunct="1">
              <a:lnSpc>
                <a:spcPct val="120000"/>
              </a:lnSpc>
              <a:spcBef>
                <a:spcPts val="1000"/>
              </a:spcBef>
              <a:buClr>
                <a:schemeClr val="accent1">
                  <a:lumMod val="60000"/>
                  <a:lumOff val="40000"/>
                </a:schemeClr>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9pPr>
          </a:lstStyle>
          <a:p>
            <a:pPr marL="0" indent="0" algn="l">
              <a:lnSpc>
                <a:spcPct val="150000"/>
              </a:lnSpc>
              <a:buNone/>
            </a:pPr>
            <a:r>
              <a:rPr lang="en-US" b="1" i="0" cap="none" dirty="0">
                <a:solidFill>
                  <a:srgbClr val="262626"/>
                </a:solidFill>
                <a:effectLst/>
                <a:latin typeface="Poppins" panose="00000500000000000000" pitchFamily="2" charset="0"/>
                <a:cs typeface="Poppins" panose="00000500000000000000" pitchFamily="2" charset="0"/>
              </a:rPr>
              <a:t>Type 6: Add </a:t>
            </a:r>
            <a:r>
              <a:rPr lang="en-US" b="1" cap="none" dirty="0">
                <a:solidFill>
                  <a:srgbClr val="262626"/>
                </a:solidFill>
                <a:latin typeface="Poppins" panose="00000500000000000000" pitchFamily="2" charset="0"/>
                <a:cs typeface="Poppins" panose="00000500000000000000" pitchFamily="2" charset="0"/>
              </a:rPr>
              <a:t>T</a:t>
            </a:r>
            <a:r>
              <a:rPr lang="en-US" b="1" i="0" cap="none" dirty="0">
                <a:solidFill>
                  <a:srgbClr val="262626"/>
                </a:solidFill>
                <a:effectLst/>
                <a:latin typeface="Poppins" panose="00000500000000000000" pitchFamily="2" charset="0"/>
                <a:cs typeface="Poppins" panose="00000500000000000000" pitchFamily="2" charset="0"/>
              </a:rPr>
              <a:t>ype 1 Attributes to Type 2 Dimension</a:t>
            </a:r>
          </a:p>
          <a:p>
            <a:pPr marL="0" indent="0" algn="l">
              <a:lnSpc>
                <a:spcPct val="150000"/>
              </a:lnSpc>
              <a:buNone/>
            </a:pPr>
            <a:r>
              <a:rPr lang="en-US" b="0" i="0" cap="none" dirty="0">
                <a:solidFill>
                  <a:srgbClr val="262626"/>
                </a:solidFill>
                <a:effectLst/>
                <a:latin typeface="Poppins" panose="00000500000000000000" pitchFamily="2" charset="0"/>
                <a:cs typeface="Poppins" panose="00000500000000000000" pitchFamily="2" charset="0"/>
              </a:rPr>
              <a:t>Type 6 is a hybrid approach that combines type 1, type 2, and type 3 techniques in dimensional modeling. </a:t>
            </a:r>
          </a:p>
          <a:p>
            <a:pPr marL="0" indent="0" algn="l">
              <a:lnSpc>
                <a:spcPct val="150000"/>
              </a:lnSpc>
              <a:buNone/>
            </a:pPr>
            <a:r>
              <a:rPr lang="en-US" b="0" i="0" cap="none" dirty="0">
                <a:solidFill>
                  <a:srgbClr val="262626"/>
                </a:solidFill>
                <a:effectLst/>
                <a:latin typeface="Poppins" panose="00000500000000000000" pitchFamily="2" charset="0"/>
                <a:cs typeface="Poppins" panose="00000500000000000000" pitchFamily="2" charset="0"/>
              </a:rPr>
              <a:t>It allows for the management of both current and historical attributes within a single dimension.</a:t>
            </a:r>
          </a:p>
          <a:p>
            <a:pPr marL="0" indent="0" algn="l">
              <a:lnSpc>
                <a:spcPct val="150000"/>
              </a:lnSpc>
              <a:buNone/>
            </a:pPr>
            <a:r>
              <a:rPr lang="en-US" b="0" i="0" cap="none" dirty="0">
                <a:solidFill>
                  <a:srgbClr val="262626"/>
                </a:solidFill>
                <a:effectLst/>
                <a:latin typeface="Poppins" panose="00000500000000000000" pitchFamily="2" charset="0"/>
                <a:cs typeface="Poppins" panose="00000500000000000000" pitchFamily="2" charset="0"/>
              </a:rPr>
              <a:t>Useful in complex environments where both current and historical data tracking is required, such as in customer relationship management (CRM) systems.</a:t>
            </a:r>
            <a:endParaRPr lang="en-US" b="1" cap="none" dirty="0">
              <a:solidFill>
                <a:srgbClr val="262626"/>
              </a:solidFill>
              <a:latin typeface="Poppins" panose="00000500000000000000" pitchFamily="2" charset="0"/>
              <a:cs typeface="Poppins" panose="00000500000000000000" pitchFamily="2" charset="0"/>
            </a:endParaRPr>
          </a:p>
        </p:txBody>
      </p:sp>
      <p:sp>
        <p:nvSpPr>
          <p:cNvPr id="2" name="Footer Placeholder 3">
            <a:extLst>
              <a:ext uri="{FF2B5EF4-FFF2-40B4-BE49-F238E27FC236}">
                <a16:creationId xmlns:a16="http://schemas.microsoft.com/office/drawing/2014/main" id="{D8320F60-8055-C695-7FCA-B89ABD805227}"/>
              </a:ext>
            </a:extLst>
          </p:cNvPr>
          <p:cNvSpPr>
            <a:spLocks noGrp="1"/>
          </p:cNvSpPr>
          <p:nvPr>
            <p:ph type="ftr" sz="quarter" idx="11"/>
          </p:nvPr>
        </p:nvSpPr>
        <p:spPr>
          <a:xfrm>
            <a:off x="189691" y="5774753"/>
            <a:ext cx="8847305" cy="498470"/>
          </a:xfrm>
        </p:spPr>
        <p:txBody>
          <a:bodyPr/>
          <a:lstStyle/>
          <a:p>
            <a:r>
              <a:rPr lang="en-US" sz="1600" b="1" dirty="0">
                <a:solidFill>
                  <a:schemeClr val="bg1"/>
                </a:solidFill>
                <a:latin typeface="Poppins" panose="00000500000000000000" pitchFamily="2" charset="0"/>
                <a:cs typeface="Poppins" panose="00000500000000000000" pitchFamily="2" charset="0"/>
              </a:rPr>
              <a:t>lecture 6: Managing Data Warehouse through Slowing Changing Dimension</a:t>
            </a:r>
          </a:p>
        </p:txBody>
      </p:sp>
      <p:sp>
        <p:nvSpPr>
          <p:cNvPr id="3" name="Title 1">
            <a:extLst>
              <a:ext uri="{FF2B5EF4-FFF2-40B4-BE49-F238E27FC236}">
                <a16:creationId xmlns:a16="http://schemas.microsoft.com/office/drawing/2014/main" id="{528FF9A8-A927-15A2-7A4F-76E9580170A4}"/>
              </a:ext>
            </a:extLst>
          </p:cNvPr>
          <p:cNvSpPr txBox="1">
            <a:spLocks/>
          </p:cNvSpPr>
          <p:nvPr/>
        </p:nvSpPr>
        <p:spPr>
          <a:xfrm>
            <a:off x="0" y="266476"/>
            <a:ext cx="11692647" cy="631258"/>
          </a:xfrm>
          <a:prstGeom prst="rect">
            <a:avLst/>
          </a:prstGeom>
        </p:spPr>
        <p:txBody>
          <a:bodyPr>
            <a:noAutofit/>
          </a:bodyPr>
          <a:lstStyle>
            <a:lvl1pPr algn="l" defTabSz="914400" rtl="0" eaLnBrk="1" latinLnBrk="0" hangingPunct="1">
              <a:lnSpc>
                <a:spcPct val="90000"/>
              </a:lnSpc>
              <a:spcBef>
                <a:spcPct val="0"/>
              </a:spcBef>
              <a:buNone/>
              <a:defRPr sz="4400" kern="1200" cap="all" baseline="0">
                <a:solidFill>
                  <a:schemeClr val="accent1">
                    <a:lumMod val="60000"/>
                    <a:lumOff val="40000"/>
                  </a:schemeClr>
                </a:solidFill>
                <a:effectLst/>
                <a:latin typeface="+mj-lt"/>
                <a:ea typeface="+mj-ea"/>
                <a:cs typeface="+mj-cs"/>
              </a:defRPr>
            </a:lvl1pPr>
          </a:lstStyle>
          <a:p>
            <a:pPr algn="ctr"/>
            <a:r>
              <a:rPr lang="en-US" sz="3600" b="1" cap="none" dirty="0">
                <a:latin typeface="Poppins" panose="00000500000000000000" pitchFamily="2" charset="0"/>
                <a:cs typeface="Poppins" panose="00000500000000000000" pitchFamily="2" charset="0"/>
              </a:rPr>
              <a:t>Types of Slowly Changing Dimension</a:t>
            </a:r>
          </a:p>
        </p:txBody>
      </p:sp>
    </p:spTree>
    <p:extLst>
      <p:ext uri="{BB962C8B-B14F-4D97-AF65-F5344CB8AC3E}">
        <p14:creationId xmlns:p14="http://schemas.microsoft.com/office/powerpoint/2010/main" val="166742021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8" name="Straight Connector 7">
            <a:extLst>
              <a:ext uri="{FF2B5EF4-FFF2-40B4-BE49-F238E27FC236}">
                <a16:creationId xmlns:a16="http://schemas.microsoft.com/office/drawing/2014/main" id="{BBEF9A3F-3A21-5535-21D1-260C4B99B7E8}"/>
              </a:ext>
            </a:extLst>
          </p:cNvPr>
          <p:cNvCxnSpPr>
            <a:cxnSpLocks/>
          </p:cNvCxnSpPr>
          <p:nvPr/>
        </p:nvCxnSpPr>
        <p:spPr>
          <a:xfrm>
            <a:off x="0" y="976358"/>
            <a:ext cx="11692647" cy="0"/>
          </a:xfrm>
          <a:prstGeom prst="line">
            <a:avLst/>
          </a:prstGeom>
          <a:ln w="85725">
            <a:prstDash val="solid"/>
          </a:ln>
        </p:spPr>
        <p:style>
          <a:lnRef idx="1">
            <a:schemeClr val="accent2"/>
          </a:lnRef>
          <a:fillRef idx="0">
            <a:schemeClr val="accent2"/>
          </a:fillRef>
          <a:effectRef idx="0">
            <a:schemeClr val="accent2"/>
          </a:effectRef>
          <a:fontRef idx="minor">
            <a:schemeClr val="tx1"/>
          </a:fontRef>
        </p:style>
      </p:cxnSp>
      <p:sp>
        <p:nvSpPr>
          <p:cNvPr id="39" name="Subtitle 2">
            <a:extLst>
              <a:ext uri="{FF2B5EF4-FFF2-40B4-BE49-F238E27FC236}">
                <a16:creationId xmlns:a16="http://schemas.microsoft.com/office/drawing/2014/main" id="{0C8E13E9-9BB1-D984-3AF6-005F16EEBEA1}"/>
              </a:ext>
            </a:extLst>
          </p:cNvPr>
          <p:cNvSpPr txBox="1">
            <a:spLocks/>
          </p:cNvSpPr>
          <p:nvPr/>
        </p:nvSpPr>
        <p:spPr>
          <a:xfrm>
            <a:off x="84309" y="1009289"/>
            <a:ext cx="11585642" cy="4578711"/>
          </a:xfrm>
          <a:prstGeom prst="rect">
            <a:avLst/>
          </a:prstGeom>
        </p:spPr>
        <p:txBody>
          <a:bodyPr/>
          <a:lstStyle>
            <a:lvl1pPr marL="228600" indent="-228600" algn="l" defTabSz="914400" rtl="0" eaLnBrk="1" latinLnBrk="0" hangingPunct="1">
              <a:lnSpc>
                <a:spcPct val="120000"/>
              </a:lnSpc>
              <a:spcBef>
                <a:spcPts val="1000"/>
              </a:spcBef>
              <a:buClr>
                <a:schemeClr val="accent1">
                  <a:lumMod val="60000"/>
                  <a:lumOff val="40000"/>
                </a:schemeClr>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9pPr>
          </a:lstStyle>
          <a:p>
            <a:pPr marL="0" indent="0" algn="l">
              <a:lnSpc>
                <a:spcPct val="150000"/>
              </a:lnSpc>
              <a:buNone/>
            </a:pPr>
            <a:r>
              <a:rPr lang="en-US" b="1" cap="none" dirty="0">
                <a:solidFill>
                  <a:srgbClr val="262626"/>
                </a:solidFill>
                <a:latin typeface="Poppins" panose="00000500000000000000" pitchFamily="2" charset="0"/>
                <a:cs typeface="Poppins" panose="00000500000000000000" pitchFamily="2" charset="0"/>
              </a:rPr>
              <a:t>Consider, </a:t>
            </a:r>
          </a:p>
          <a:p>
            <a:pPr>
              <a:lnSpc>
                <a:spcPct val="150000"/>
              </a:lnSpc>
            </a:pPr>
            <a:r>
              <a:rPr lang="en-US" b="0" i="0" cap="none" dirty="0">
                <a:solidFill>
                  <a:srgbClr val="262626"/>
                </a:solidFill>
                <a:effectLst/>
                <a:latin typeface="Poppins" panose="00000500000000000000" pitchFamily="2" charset="0"/>
                <a:cs typeface="Poppins" panose="00000500000000000000" pitchFamily="2" charset="0"/>
              </a:rPr>
              <a:t>Consider an employee dimension for a company where an employee named </a:t>
            </a:r>
            <a:r>
              <a:rPr lang="en-US" b="1" cap="none" dirty="0">
                <a:solidFill>
                  <a:srgbClr val="262626"/>
                </a:solidFill>
                <a:latin typeface="Poppins" panose="00000500000000000000" pitchFamily="2" charset="0"/>
                <a:cs typeface="Poppins" panose="00000500000000000000" pitchFamily="2" charset="0"/>
              </a:rPr>
              <a:t>A</a:t>
            </a:r>
            <a:r>
              <a:rPr lang="en-US" b="1" i="0" cap="none" dirty="0">
                <a:solidFill>
                  <a:srgbClr val="262626"/>
                </a:solidFill>
                <a:effectLst/>
                <a:latin typeface="Poppins" panose="00000500000000000000" pitchFamily="2" charset="0"/>
                <a:cs typeface="Poppins" panose="00000500000000000000" pitchFamily="2" charset="0"/>
              </a:rPr>
              <a:t>lice </a:t>
            </a:r>
            <a:r>
              <a:rPr lang="en-US" b="1" cap="none" dirty="0">
                <a:solidFill>
                  <a:srgbClr val="262626"/>
                </a:solidFill>
                <a:latin typeface="Poppins" panose="00000500000000000000" pitchFamily="2" charset="0"/>
                <a:cs typeface="Poppins" panose="00000500000000000000" pitchFamily="2" charset="0"/>
              </a:rPr>
              <a:t>J</a:t>
            </a:r>
            <a:r>
              <a:rPr lang="en-US" b="1" i="0" cap="none" dirty="0">
                <a:solidFill>
                  <a:srgbClr val="262626"/>
                </a:solidFill>
                <a:effectLst/>
                <a:latin typeface="Poppins" panose="00000500000000000000" pitchFamily="2" charset="0"/>
                <a:cs typeface="Poppins" panose="00000500000000000000" pitchFamily="2" charset="0"/>
              </a:rPr>
              <a:t>ohnson</a:t>
            </a:r>
            <a:r>
              <a:rPr lang="en-US" b="0" i="0" cap="none" dirty="0">
                <a:solidFill>
                  <a:srgbClr val="262626"/>
                </a:solidFill>
                <a:effectLst/>
                <a:latin typeface="Poppins" panose="00000500000000000000" pitchFamily="2" charset="0"/>
                <a:cs typeface="Poppins" panose="00000500000000000000" pitchFamily="2" charset="0"/>
              </a:rPr>
              <a:t> works in the </a:t>
            </a:r>
            <a:r>
              <a:rPr lang="en-US" b="1" cap="none" dirty="0">
                <a:solidFill>
                  <a:srgbClr val="262626"/>
                </a:solidFill>
                <a:latin typeface="Poppins" panose="00000500000000000000" pitchFamily="2" charset="0"/>
                <a:cs typeface="Poppins" panose="00000500000000000000" pitchFamily="2" charset="0"/>
              </a:rPr>
              <a:t>S</a:t>
            </a:r>
            <a:r>
              <a:rPr lang="en-US" b="1" i="0" cap="none" dirty="0">
                <a:solidFill>
                  <a:srgbClr val="262626"/>
                </a:solidFill>
                <a:effectLst/>
                <a:latin typeface="Poppins" panose="00000500000000000000" pitchFamily="2" charset="0"/>
                <a:cs typeface="Poppins" panose="00000500000000000000" pitchFamily="2" charset="0"/>
              </a:rPr>
              <a:t>ales</a:t>
            </a:r>
            <a:r>
              <a:rPr lang="en-US" b="0" i="0" cap="none" dirty="0">
                <a:solidFill>
                  <a:srgbClr val="262626"/>
                </a:solidFill>
                <a:effectLst/>
                <a:latin typeface="Poppins" panose="00000500000000000000" pitchFamily="2" charset="0"/>
                <a:cs typeface="Poppins" panose="00000500000000000000" pitchFamily="2" charset="0"/>
              </a:rPr>
              <a:t> department.</a:t>
            </a:r>
            <a:endParaRPr lang="en-US" i="0" cap="none" dirty="0">
              <a:solidFill>
                <a:srgbClr val="262626"/>
              </a:solidFill>
              <a:effectLst/>
              <a:latin typeface="Poppins" panose="00000500000000000000" pitchFamily="2" charset="0"/>
              <a:cs typeface="Poppins" panose="00000500000000000000" pitchFamily="2" charset="0"/>
            </a:endParaRPr>
          </a:p>
          <a:p>
            <a:pPr>
              <a:lnSpc>
                <a:spcPct val="150000"/>
              </a:lnSpc>
            </a:pPr>
            <a:r>
              <a:rPr lang="en-US" b="0" i="0" cap="none" dirty="0">
                <a:solidFill>
                  <a:srgbClr val="262626"/>
                </a:solidFill>
                <a:effectLst/>
                <a:latin typeface="Poppins" panose="00000500000000000000" pitchFamily="2" charset="0"/>
                <a:cs typeface="Poppins" panose="00000500000000000000" pitchFamily="2" charset="0"/>
              </a:rPr>
              <a:t>Alice is promoted and transferred to the </a:t>
            </a:r>
            <a:r>
              <a:rPr lang="en-US" b="1" cap="none" dirty="0">
                <a:solidFill>
                  <a:srgbClr val="262626"/>
                </a:solidFill>
                <a:latin typeface="Poppins" panose="00000500000000000000" pitchFamily="2" charset="0"/>
                <a:cs typeface="Poppins" panose="00000500000000000000" pitchFamily="2" charset="0"/>
              </a:rPr>
              <a:t>M</a:t>
            </a:r>
            <a:r>
              <a:rPr lang="en-US" b="1" i="0" cap="none" dirty="0">
                <a:solidFill>
                  <a:srgbClr val="262626"/>
                </a:solidFill>
                <a:effectLst/>
                <a:latin typeface="Poppins" panose="00000500000000000000" pitchFamily="2" charset="0"/>
                <a:cs typeface="Poppins" panose="00000500000000000000" pitchFamily="2" charset="0"/>
              </a:rPr>
              <a:t>arketing</a:t>
            </a:r>
            <a:r>
              <a:rPr lang="en-US" b="0" i="0" cap="none" dirty="0">
                <a:solidFill>
                  <a:srgbClr val="262626"/>
                </a:solidFill>
                <a:effectLst/>
                <a:latin typeface="Poppins" panose="00000500000000000000" pitchFamily="2" charset="0"/>
                <a:cs typeface="Poppins" panose="00000500000000000000" pitchFamily="2" charset="0"/>
              </a:rPr>
              <a:t> department</a:t>
            </a:r>
            <a:endParaRPr lang="en-US" b="0" cap="none" dirty="0">
              <a:solidFill>
                <a:srgbClr val="262626"/>
              </a:solidFill>
              <a:latin typeface="Poppins" panose="00000500000000000000" pitchFamily="2" charset="0"/>
              <a:cs typeface="Poppins" panose="00000500000000000000" pitchFamily="2" charset="0"/>
            </a:endParaRPr>
          </a:p>
          <a:p>
            <a:pPr>
              <a:lnSpc>
                <a:spcPct val="150000"/>
              </a:lnSpc>
            </a:pPr>
            <a:r>
              <a:rPr lang="en-US" b="0" i="0" cap="none" dirty="0">
                <a:solidFill>
                  <a:srgbClr val="262626"/>
                </a:solidFill>
                <a:effectLst/>
                <a:latin typeface="Poppins" panose="00000500000000000000" pitchFamily="2" charset="0"/>
                <a:cs typeface="Poppins" panose="00000500000000000000" pitchFamily="2" charset="0"/>
              </a:rPr>
              <a:t>Later, </a:t>
            </a:r>
            <a:r>
              <a:rPr lang="en-US" cap="none" dirty="0">
                <a:solidFill>
                  <a:srgbClr val="262626"/>
                </a:solidFill>
                <a:latin typeface="Poppins" panose="00000500000000000000" pitchFamily="2" charset="0"/>
                <a:cs typeface="Poppins" panose="00000500000000000000" pitchFamily="2" charset="0"/>
              </a:rPr>
              <a:t>A</a:t>
            </a:r>
            <a:r>
              <a:rPr lang="en-US" b="0" i="0" cap="none" dirty="0">
                <a:solidFill>
                  <a:srgbClr val="262626"/>
                </a:solidFill>
                <a:effectLst/>
                <a:latin typeface="Poppins" panose="00000500000000000000" pitchFamily="2" charset="0"/>
                <a:cs typeface="Poppins" panose="00000500000000000000" pitchFamily="2" charset="0"/>
              </a:rPr>
              <a:t>lice takes on a new role as a </a:t>
            </a:r>
            <a:r>
              <a:rPr lang="en-US" b="1" cap="none" dirty="0">
                <a:solidFill>
                  <a:srgbClr val="262626"/>
                </a:solidFill>
                <a:latin typeface="Poppins" panose="00000500000000000000" pitchFamily="2" charset="0"/>
                <a:cs typeface="Poppins" panose="00000500000000000000" pitchFamily="2" charset="0"/>
              </a:rPr>
              <a:t>S</a:t>
            </a:r>
            <a:r>
              <a:rPr lang="en-US" b="1" i="0" cap="none" dirty="0">
                <a:solidFill>
                  <a:srgbClr val="262626"/>
                </a:solidFill>
                <a:effectLst/>
                <a:latin typeface="Poppins" panose="00000500000000000000" pitchFamily="2" charset="0"/>
                <a:cs typeface="Poppins" panose="00000500000000000000" pitchFamily="2" charset="0"/>
              </a:rPr>
              <a:t>enior </a:t>
            </a:r>
            <a:r>
              <a:rPr lang="en-US" b="1" cap="none" dirty="0">
                <a:solidFill>
                  <a:srgbClr val="262626"/>
                </a:solidFill>
                <a:latin typeface="Poppins" panose="00000500000000000000" pitchFamily="2" charset="0"/>
                <a:cs typeface="Poppins" panose="00000500000000000000" pitchFamily="2" charset="0"/>
              </a:rPr>
              <a:t>M</a:t>
            </a:r>
            <a:r>
              <a:rPr lang="en-US" b="1" i="0" cap="none" dirty="0">
                <a:solidFill>
                  <a:srgbClr val="262626"/>
                </a:solidFill>
                <a:effectLst/>
                <a:latin typeface="Poppins" panose="00000500000000000000" pitchFamily="2" charset="0"/>
                <a:cs typeface="Poppins" panose="00000500000000000000" pitchFamily="2" charset="0"/>
              </a:rPr>
              <a:t>arketing </a:t>
            </a:r>
            <a:r>
              <a:rPr lang="en-US" b="1" cap="none" dirty="0">
                <a:solidFill>
                  <a:srgbClr val="262626"/>
                </a:solidFill>
                <a:latin typeface="Poppins" panose="00000500000000000000" pitchFamily="2" charset="0"/>
                <a:cs typeface="Poppins" panose="00000500000000000000" pitchFamily="2" charset="0"/>
              </a:rPr>
              <a:t>M</a:t>
            </a:r>
            <a:r>
              <a:rPr lang="en-US" b="1" i="0" cap="none" dirty="0">
                <a:solidFill>
                  <a:srgbClr val="262626"/>
                </a:solidFill>
                <a:effectLst/>
                <a:latin typeface="Poppins" panose="00000500000000000000" pitchFamily="2" charset="0"/>
                <a:cs typeface="Poppins" panose="00000500000000000000" pitchFamily="2" charset="0"/>
              </a:rPr>
              <a:t>anager</a:t>
            </a:r>
            <a:r>
              <a:rPr lang="en-US" b="0" i="0" cap="none" dirty="0">
                <a:solidFill>
                  <a:srgbClr val="262626"/>
                </a:solidFill>
                <a:effectLst/>
                <a:latin typeface="Poppins" panose="00000500000000000000" pitchFamily="2" charset="0"/>
                <a:cs typeface="Poppins" panose="00000500000000000000" pitchFamily="2" charset="0"/>
              </a:rPr>
              <a:t> within the marketing department.</a:t>
            </a:r>
            <a:endParaRPr lang="en-US" cap="none" dirty="0">
              <a:solidFill>
                <a:srgbClr val="262626"/>
              </a:solidFill>
              <a:latin typeface="Poppins" panose="00000500000000000000" pitchFamily="2" charset="0"/>
              <a:cs typeface="Poppins" panose="00000500000000000000" pitchFamily="2" charset="0"/>
            </a:endParaRPr>
          </a:p>
        </p:txBody>
      </p:sp>
      <p:sp>
        <p:nvSpPr>
          <p:cNvPr id="2" name="Footer Placeholder 3">
            <a:extLst>
              <a:ext uri="{FF2B5EF4-FFF2-40B4-BE49-F238E27FC236}">
                <a16:creationId xmlns:a16="http://schemas.microsoft.com/office/drawing/2014/main" id="{D8320F60-8055-C695-7FCA-B89ABD805227}"/>
              </a:ext>
            </a:extLst>
          </p:cNvPr>
          <p:cNvSpPr>
            <a:spLocks noGrp="1"/>
          </p:cNvSpPr>
          <p:nvPr>
            <p:ph type="ftr" sz="quarter" idx="11"/>
          </p:nvPr>
        </p:nvSpPr>
        <p:spPr>
          <a:xfrm>
            <a:off x="189691" y="5774753"/>
            <a:ext cx="8847305" cy="498470"/>
          </a:xfrm>
        </p:spPr>
        <p:txBody>
          <a:bodyPr/>
          <a:lstStyle/>
          <a:p>
            <a:r>
              <a:rPr lang="en-US" sz="1600" b="1" dirty="0">
                <a:solidFill>
                  <a:schemeClr val="bg1"/>
                </a:solidFill>
                <a:latin typeface="Poppins" panose="00000500000000000000" pitchFamily="2" charset="0"/>
                <a:cs typeface="Poppins" panose="00000500000000000000" pitchFamily="2" charset="0"/>
              </a:rPr>
              <a:t>lecture 6: Managing Data Warehouse through Slowing Changing Dimension</a:t>
            </a:r>
          </a:p>
        </p:txBody>
      </p:sp>
      <p:sp>
        <p:nvSpPr>
          <p:cNvPr id="3" name="Title 1">
            <a:extLst>
              <a:ext uri="{FF2B5EF4-FFF2-40B4-BE49-F238E27FC236}">
                <a16:creationId xmlns:a16="http://schemas.microsoft.com/office/drawing/2014/main" id="{528FF9A8-A927-15A2-7A4F-76E9580170A4}"/>
              </a:ext>
            </a:extLst>
          </p:cNvPr>
          <p:cNvSpPr txBox="1">
            <a:spLocks/>
          </p:cNvSpPr>
          <p:nvPr/>
        </p:nvSpPr>
        <p:spPr>
          <a:xfrm>
            <a:off x="0" y="266476"/>
            <a:ext cx="11692647" cy="631258"/>
          </a:xfrm>
          <a:prstGeom prst="rect">
            <a:avLst/>
          </a:prstGeom>
        </p:spPr>
        <p:txBody>
          <a:bodyPr>
            <a:noAutofit/>
          </a:bodyPr>
          <a:lstStyle>
            <a:lvl1pPr algn="l" defTabSz="914400" rtl="0" eaLnBrk="1" latinLnBrk="0" hangingPunct="1">
              <a:lnSpc>
                <a:spcPct val="90000"/>
              </a:lnSpc>
              <a:spcBef>
                <a:spcPct val="0"/>
              </a:spcBef>
              <a:buNone/>
              <a:defRPr sz="4400" kern="1200" cap="all" baseline="0">
                <a:solidFill>
                  <a:schemeClr val="accent1">
                    <a:lumMod val="60000"/>
                    <a:lumOff val="40000"/>
                  </a:schemeClr>
                </a:solidFill>
                <a:effectLst/>
                <a:latin typeface="+mj-lt"/>
                <a:ea typeface="+mj-ea"/>
                <a:cs typeface="+mj-cs"/>
              </a:defRPr>
            </a:lvl1pPr>
          </a:lstStyle>
          <a:p>
            <a:pPr algn="ctr"/>
            <a:r>
              <a:rPr lang="en-US" sz="3600" b="1" cap="none" dirty="0">
                <a:latin typeface="Poppins" panose="00000500000000000000" pitchFamily="2" charset="0"/>
                <a:cs typeface="Poppins" panose="00000500000000000000" pitchFamily="2" charset="0"/>
              </a:rPr>
              <a:t>Types of Slowly Changing Dimension</a:t>
            </a:r>
          </a:p>
        </p:txBody>
      </p:sp>
    </p:spTree>
    <p:extLst>
      <p:ext uri="{BB962C8B-B14F-4D97-AF65-F5344CB8AC3E}">
        <p14:creationId xmlns:p14="http://schemas.microsoft.com/office/powerpoint/2010/main" val="208103860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8" name="Straight Connector 7">
            <a:extLst>
              <a:ext uri="{FF2B5EF4-FFF2-40B4-BE49-F238E27FC236}">
                <a16:creationId xmlns:a16="http://schemas.microsoft.com/office/drawing/2014/main" id="{BBEF9A3F-3A21-5535-21D1-260C4B99B7E8}"/>
              </a:ext>
            </a:extLst>
          </p:cNvPr>
          <p:cNvCxnSpPr>
            <a:cxnSpLocks/>
          </p:cNvCxnSpPr>
          <p:nvPr/>
        </p:nvCxnSpPr>
        <p:spPr>
          <a:xfrm>
            <a:off x="0" y="976358"/>
            <a:ext cx="11692647" cy="0"/>
          </a:xfrm>
          <a:prstGeom prst="line">
            <a:avLst/>
          </a:prstGeom>
          <a:ln w="85725">
            <a:prstDash val="solid"/>
          </a:ln>
        </p:spPr>
        <p:style>
          <a:lnRef idx="1">
            <a:schemeClr val="accent2"/>
          </a:lnRef>
          <a:fillRef idx="0">
            <a:schemeClr val="accent2"/>
          </a:fillRef>
          <a:effectRef idx="0">
            <a:schemeClr val="accent2"/>
          </a:effectRef>
          <a:fontRef idx="minor">
            <a:schemeClr val="tx1"/>
          </a:fontRef>
        </p:style>
      </p:cxnSp>
      <p:sp>
        <p:nvSpPr>
          <p:cNvPr id="2" name="Footer Placeholder 3">
            <a:extLst>
              <a:ext uri="{FF2B5EF4-FFF2-40B4-BE49-F238E27FC236}">
                <a16:creationId xmlns:a16="http://schemas.microsoft.com/office/drawing/2014/main" id="{62864259-B44B-A943-B915-32D62C285A14}"/>
              </a:ext>
            </a:extLst>
          </p:cNvPr>
          <p:cNvSpPr>
            <a:spLocks noGrp="1"/>
          </p:cNvSpPr>
          <p:nvPr>
            <p:ph type="ftr" sz="quarter" idx="11"/>
          </p:nvPr>
        </p:nvSpPr>
        <p:spPr>
          <a:xfrm>
            <a:off x="189691" y="5774753"/>
            <a:ext cx="8847305" cy="498470"/>
          </a:xfrm>
        </p:spPr>
        <p:txBody>
          <a:bodyPr/>
          <a:lstStyle/>
          <a:p>
            <a:r>
              <a:rPr lang="en-US" sz="1600" b="1" dirty="0">
                <a:solidFill>
                  <a:schemeClr val="bg1"/>
                </a:solidFill>
                <a:latin typeface="Poppins" panose="00000500000000000000" pitchFamily="2" charset="0"/>
                <a:cs typeface="Poppins" panose="00000500000000000000" pitchFamily="2" charset="0"/>
              </a:rPr>
              <a:t>lecture 6: Managing Data Warehouse through Slowing Changing Dimension</a:t>
            </a:r>
          </a:p>
        </p:txBody>
      </p:sp>
      <p:sp>
        <p:nvSpPr>
          <p:cNvPr id="3" name="Title 1">
            <a:extLst>
              <a:ext uri="{FF2B5EF4-FFF2-40B4-BE49-F238E27FC236}">
                <a16:creationId xmlns:a16="http://schemas.microsoft.com/office/drawing/2014/main" id="{79CD6085-7215-50FE-85A0-9C9968206D2F}"/>
              </a:ext>
            </a:extLst>
          </p:cNvPr>
          <p:cNvSpPr txBox="1">
            <a:spLocks/>
          </p:cNvSpPr>
          <p:nvPr/>
        </p:nvSpPr>
        <p:spPr>
          <a:xfrm>
            <a:off x="0" y="266476"/>
            <a:ext cx="11692647" cy="631258"/>
          </a:xfrm>
          <a:prstGeom prst="rect">
            <a:avLst/>
          </a:prstGeom>
        </p:spPr>
        <p:txBody>
          <a:bodyPr>
            <a:noAutofit/>
          </a:bodyPr>
          <a:lstStyle>
            <a:lvl1pPr algn="l" defTabSz="914400" rtl="0" eaLnBrk="1" latinLnBrk="0" hangingPunct="1">
              <a:lnSpc>
                <a:spcPct val="90000"/>
              </a:lnSpc>
              <a:spcBef>
                <a:spcPct val="0"/>
              </a:spcBef>
              <a:buNone/>
              <a:defRPr sz="4400" kern="1200" cap="all" baseline="0">
                <a:solidFill>
                  <a:schemeClr val="accent1">
                    <a:lumMod val="60000"/>
                    <a:lumOff val="40000"/>
                  </a:schemeClr>
                </a:solidFill>
                <a:effectLst/>
                <a:latin typeface="+mj-lt"/>
                <a:ea typeface="+mj-ea"/>
                <a:cs typeface="+mj-cs"/>
              </a:defRPr>
            </a:lvl1pPr>
          </a:lstStyle>
          <a:p>
            <a:pPr algn="ctr"/>
            <a:r>
              <a:rPr lang="en-US" sz="3600" b="1" cap="none" dirty="0">
                <a:latin typeface="Poppins" panose="00000500000000000000" pitchFamily="2" charset="0"/>
                <a:cs typeface="Poppins" panose="00000500000000000000" pitchFamily="2" charset="0"/>
              </a:rPr>
              <a:t>Types of Slowly Changing Dimension</a:t>
            </a:r>
          </a:p>
        </p:txBody>
      </p:sp>
      <p:graphicFrame>
        <p:nvGraphicFramePr>
          <p:cNvPr id="4" name="Table 3">
            <a:extLst>
              <a:ext uri="{FF2B5EF4-FFF2-40B4-BE49-F238E27FC236}">
                <a16:creationId xmlns:a16="http://schemas.microsoft.com/office/drawing/2014/main" id="{6FD41988-919D-7264-B6A9-9EAE73A6D075}"/>
              </a:ext>
            </a:extLst>
          </p:cNvPr>
          <p:cNvGraphicFramePr>
            <a:graphicFrameLocks noGrp="1"/>
          </p:cNvGraphicFramePr>
          <p:nvPr>
            <p:extLst>
              <p:ext uri="{D42A27DB-BD31-4B8C-83A1-F6EECF244321}">
                <p14:modId xmlns:p14="http://schemas.microsoft.com/office/powerpoint/2010/main" val="1640318196"/>
              </p:ext>
            </p:extLst>
          </p:nvPr>
        </p:nvGraphicFramePr>
        <p:xfrm>
          <a:off x="76200" y="1569729"/>
          <a:ext cx="11515725" cy="792480"/>
        </p:xfrm>
        <a:graphic>
          <a:graphicData uri="http://schemas.openxmlformats.org/drawingml/2006/table">
            <a:tbl>
              <a:tblPr firstRow="1" bandRow="1">
                <a:tableStyleId>{5C22544A-7EE6-4342-B048-85BDC9FD1C3A}</a:tableStyleId>
              </a:tblPr>
              <a:tblGrid>
                <a:gridCol w="1810966">
                  <a:extLst>
                    <a:ext uri="{9D8B030D-6E8A-4147-A177-3AD203B41FA5}">
                      <a16:colId xmlns:a16="http://schemas.microsoft.com/office/drawing/2014/main" val="2083347596"/>
                    </a:ext>
                  </a:extLst>
                </a:gridCol>
                <a:gridCol w="2475284">
                  <a:extLst>
                    <a:ext uri="{9D8B030D-6E8A-4147-A177-3AD203B41FA5}">
                      <a16:colId xmlns:a16="http://schemas.microsoft.com/office/drawing/2014/main" val="1106591450"/>
                    </a:ext>
                  </a:extLst>
                </a:gridCol>
                <a:gridCol w="3105150">
                  <a:extLst>
                    <a:ext uri="{9D8B030D-6E8A-4147-A177-3AD203B41FA5}">
                      <a16:colId xmlns:a16="http://schemas.microsoft.com/office/drawing/2014/main" val="494558057"/>
                    </a:ext>
                  </a:extLst>
                </a:gridCol>
                <a:gridCol w="4124325">
                  <a:extLst>
                    <a:ext uri="{9D8B030D-6E8A-4147-A177-3AD203B41FA5}">
                      <a16:colId xmlns:a16="http://schemas.microsoft.com/office/drawing/2014/main" val="3546951160"/>
                    </a:ext>
                  </a:extLst>
                </a:gridCol>
              </a:tblGrid>
              <a:tr h="370840">
                <a:tc>
                  <a:txBody>
                    <a:bodyPr/>
                    <a:lstStyle/>
                    <a:p>
                      <a:r>
                        <a:rPr lang="en-US" sz="2000" dirty="0" err="1">
                          <a:effectLst/>
                          <a:latin typeface="Poppins" panose="00000500000000000000" pitchFamily="2" charset="0"/>
                          <a:cs typeface="Poppins" panose="00000500000000000000" pitchFamily="2" charset="0"/>
                        </a:rPr>
                        <a:t>Employe_ID</a:t>
                      </a:r>
                      <a:endParaRPr lang="en-US" sz="2000" dirty="0">
                        <a:effectLst/>
                        <a:latin typeface="Poppins" panose="00000500000000000000" pitchFamily="2" charset="0"/>
                        <a:cs typeface="Poppins" panose="00000500000000000000" pitchFamily="2" charset="0"/>
                      </a:endParaRPr>
                    </a:p>
                  </a:txBody>
                  <a:tcPr marL="99060" marR="99060" anchor="ctr"/>
                </a:tc>
                <a:tc>
                  <a:txBody>
                    <a:bodyPr/>
                    <a:lstStyle/>
                    <a:p>
                      <a:r>
                        <a:rPr lang="en-US" sz="2000" dirty="0">
                          <a:effectLst/>
                          <a:latin typeface="Poppins" panose="00000500000000000000" pitchFamily="2" charset="0"/>
                          <a:cs typeface="Poppins" panose="00000500000000000000" pitchFamily="2" charset="0"/>
                        </a:rPr>
                        <a:t>Name</a:t>
                      </a:r>
                    </a:p>
                  </a:txBody>
                  <a:tcPr marL="99060" marR="99060" anchor="ctr"/>
                </a:tc>
                <a:tc>
                  <a:txBody>
                    <a:bodyPr/>
                    <a:lstStyle/>
                    <a:p>
                      <a:r>
                        <a:rPr lang="en-US" sz="2000" dirty="0" err="1">
                          <a:effectLst/>
                          <a:latin typeface="Poppins" panose="00000500000000000000" pitchFamily="2" charset="0"/>
                          <a:cs typeface="Poppins" panose="00000500000000000000" pitchFamily="2" charset="0"/>
                        </a:rPr>
                        <a:t>Current_Department</a:t>
                      </a:r>
                      <a:endParaRPr lang="en-US" sz="2000" dirty="0">
                        <a:effectLst/>
                        <a:latin typeface="Poppins" panose="00000500000000000000" pitchFamily="2" charset="0"/>
                        <a:cs typeface="Poppins" panose="00000500000000000000" pitchFamily="2" charset="0"/>
                      </a:endParaRPr>
                    </a:p>
                  </a:txBody>
                  <a:tcPr marL="99060" marR="99060" anchor="ctr"/>
                </a:tc>
                <a:tc>
                  <a:txBody>
                    <a:bodyPr/>
                    <a:lstStyle/>
                    <a:p>
                      <a:r>
                        <a:rPr lang="en-US" sz="2000" dirty="0" err="1">
                          <a:effectLst/>
                          <a:latin typeface="Poppins" panose="00000500000000000000" pitchFamily="2" charset="0"/>
                          <a:cs typeface="Poppins" panose="00000500000000000000" pitchFamily="2" charset="0"/>
                        </a:rPr>
                        <a:t>Historic_Department</a:t>
                      </a:r>
                      <a:endParaRPr lang="en-US" sz="2000" dirty="0">
                        <a:effectLst/>
                        <a:latin typeface="Poppins" panose="00000500000000000000" pitchFamily="2" charset="0"/>
                        <a:cs typeface="Poppins" panose="00000500000000000000" pitchFamily="2" charset="0"/>
                      </a:endParaRPr>
                    </a:p>
                  </a:txBody>
                  <a:tcPr marL="99060" marR="99060" anchor="ctr"/>
                </a:tc>
                <a:extLst>
                  <a:ext uri="{0D108BD9-81ED-4DB2-BD59-A6C34878D82A}">
                    <a16:rowId xmlns:a16="http://schemas.microsoft.com/office/drawing/2014/main" val="3220862839"/>
                  </a:ext>
                </a:extLst>
              </a:tr>
              <a:tr h="370840">
                <a:tc>
                  <a:txBody>
                    <a:bodyPr/>
                    <a:lstStyle/>
                    <a:p>
                      <a:r>
                        <a:rPr lang="en-US" sz="2000">
                          <a:effectLst/>
                          <a:latin typeface="Poppins" panose="00000500000000000000" pitchFamily="2" charset="0"/>
                          <a:cs typeface="Poppins" panose="00000500000000000000" pitchFamily="2" charset="0"/>
                        </a:rPr>
                        <a:t>2001</a:t>
                      </a:r>
                    </a:p>
                  </a:txBody>
                  <a:tcPr marL="99060" marR="99060" anchor="ctr"/>
                </a:tc>
                <a:tc>
                  <a:txBody>
                    <a:bodyPr/>
                    <a:lstStyle/>
                    <a:p>
                      <a:r>
                        <a:rPr lang="en-US" sz="2000" b="1" cap="none" dirty="0">
                          <a:solidFill>
                            <a:srgbClr val="262626"/>
                          </a:solidFill>
                          <a:latin typeface="Poppins" panose="00000500000000000000" pitchFamily="2" charset="0"/>
                          <a:cs typeface="Poppins" panose="00000500000000000000" pitchFamily="2" charset="0"/>
                        </a:rPr>
                        <a:t>A</a:t>
                      </a:r>
                      <a:r>
                        <a:rPr lang="en-US" sz="2000" b="1" i="0" cap="none" dirty="0">
                          <a:solidFill>
                            <a:srgbClr val="262626"/>
                          </a:solidFill>
                          <a:effectLst/>
                          <a:latin typeface="Poppins" panose="00000500000000000000" pitchFamily="2" charset="0"/>
                          <a:cs typeface="Poppins" panose="00000500000000000000" pitchFamily="2" charset="0"/>
                        </a:rPr>
                        <a:t>lice </a:t>
                      </a:r>
                      <a:r>
                        <a:rPr lang="en-US" sz="2000" b="1" cap="none" dirty="0">
                          <a:solidFill>
                            <a:srgbClr val="262626"/>
                          </a:solidFill>
                          <a:latin typeface="Poppins" panose="00000500000000000000" pitchFamily="2" charset="0"/>
                          <a:cs typeface="Poppins" panose="00000500000000000000" pitchFamily="2" charset="0"/>
                        </a:rPr>
                        <a:t>J</a:t>
                      </a:r>
                      <a:r>
                        <a:rPr lang="en-US" sz="2000" b="1" i="0" cap="none" dirty="0">
                          <a:solidFill>
                            <a:srgbClr val="262626"/>
                          </a:solidFill>
                          <a:effectLst/>
                          <a:latin typeface="Poppins" panose="00000500000000000000" pitchFamily="2" charset="0"/>
                          <a:cs typeface="Poppins" panose="00000500000000000000" pitchFamily="2" charset="0"/>
                        </a:rPr>
                        <a:t>ohnson</a:t>
                      </a:r>
                      <a:endParaRPr lang="en-US" sz="2000" dirty="0">
                        <a:effectLst/>
                        <a:latin typeface="Poppins" panose="00000500000000000000" pitchFamily="2" charset="0"/>
                        <a:cs typeface="Poppins" panose="00000500000000000000" pitchFamily="2" charset="0"/>
                      </a:endParaRPr>
                    </a:p>
                  </a:txBody>
                  <a:tcPr marL="99060" marR="99060" anchor="ctr"/>
                </a:tc>
                <a:tc>
                  <a:txBody>
                    <a:bodyPr/>
                    <a:lstStyle/>
                    <a:p>
                      <a:r>
                        <a:rPr lang="en-US" sz="2000">
                          <a:effectLst/>
                          <a:latin typeface="Poppins" panose="00000500000000000000" pitchFamily="2" charset="0"/>
                          <a:cs typeface="Poppins" panose="00000500000000000000" pitchFamily="2" charset="0"/>
                        </a:rPr>
                        <a:t>Sales</a:t>
                      </a:r>
                    </a:p>
                  </a:txBody>
                  <a:tcPr marL="99060" marR="99060" anchor="ctr"/>
                </a:tc>
                <a:tc>
                  <a:txBody>
                    <a:bodyPr/>
                    <a:lstStyle/>
                    <a:p>
                      <a:r>
                        <a:rPr lang="en-US" sz="2000" dirty="0">
                          <a:effectLst/>
                          <a:latin typeface="Poppins" panose="00000500000000000000" pitchFamily="2" charset="0"/>
                          <a:cs typeface="Poppins" panose="00000500000000000000" pitchFamily="2" charset="0"/>
                        </a:rPr>
                        <a:t>Sales</a:t>
                      </a:r>
                    </a:p>
                  </a:txBody>
                  <a:tcPr marL="99060" marR="99060" anchor="ctr"/>
                </a:tc>
                <a:extLst>
                  <a:ext uri="{0D108BD9-81ED-4DB2-BD59-A6C34878D82A}">
                    <a16:rowId xmlns:a16="http://schemas.microsoft.com/office/drawing/2014/main" val="214800728"/>
                  </a:ext>
                </a:extLst>
              </a:tr>
            </a:tbl>
          </a:graphicData>
        </a:graphic>
      </p:graphicFrame>
      <p:graphicFrame>
        <p:nvGraphicFramePr>
          <p:cNvPr id="5" name="Table 4">
            <a:extLst>
              <a:ext uri="{FF2B5EF4-FFF2-40B4-BE49-F238E27FC236}">
                <a16:creationId xmlns:a16="http://schemas.microsoft.com/office/drawing/2014/main" id="{507C0E2C-494B-602F-62D1-4DFED42548BF}"/>
              </a:ext>
            </a:extLst>
          </p:cNvPr>
          <p:cNvGraphicFramePr>
            <a:graphicFrameLocks noGrp="1"/>
          </p:cNvGraphicFramePr>
          <p:nvPr>
            <p:extLst>
              <p:ext uri="{D42A27DB-BD31-4B8C-83A1-F6EECF244321}">
                <p14:modId xmlns:p14="http://schemas.microsoft.com/office/powerpoint/2010/main" val="976948926"/>
              </p:ext>
            </p:extLst>
          </p:nvPr>
        </p:nvGraphicFramePr>
        <p:xfrm>
          <a:off x="76200" y="3997325"/>
          <a:ext cx="11515725" cy="1188720"/>
        </p:xfrm>
        <a:graphic>
          <a:graphicData uri="http://schemas.openxmlformats.org/drawingml/2006/table">
            <a:tbl>
              <a:tblPr firstRow="1" bandRow="1">
                <a:tableStyleId>{5C22544A-7EE6-4342-B048-85BDC9FD1C3A}</a:tableStyleId>
              </a:tblPr>
              <a:tblGrid>
                <a:gridCol w="2139307">
                  <a:extLst>
                    <a:ext uri="{9D8B030D-6E8A-4147-A177-3AD203B41FA5}">
                      <a16:colId xmlns:a16="http://schemas.microsoft.com/office/drawing/2014/main" val="2083347596"/>
                    </a:ext>
                  </a:extLst>
                </a:gridCol>
                <a:gridCol w="2527943">
                  <a:extLst>
                    <a:ext uri="{9D8B030D-6E8A-4147-A177-3AD203B41FA5}">
                      <a16:colId xmlns:a16="http://schemas.microsoft.com/office/drawing/2014/main" val="1106591450"/>
                    </a:ext>
                  </a:extLst>
                </a:gridCol>
                <a:gridCol w="3612992">
                  <a:extLst>
                    <a:ext uri="{9D8B030D-6E8A-4147-A177-3AD203B41FA5}">
                      <a16:colId xmlns:a16="http://schemas.microsoft.com/office/drawing/2014/main" val="494558057"/>
                    </a:ext>
                  </a:extLst>
                </a:gridCol>
                <a:gridCol w="3235483">
                  <a:extLst>
                    <a:ext uri="{9D8B030D-6E8A-4147-A177-3AD203B41FA5}">
                      <a16:colId xmlns:a16="http://schemas.microsoft.com/office/drawing/2014/main" val="3546951160"/>
                    </a:ext>
                  </a:extLst>
                </a:gridCol>
              </a:tblGrid>
              <a:tr h="370840">
                <a:tc>
                  <a:txBody>
                    <a:bodyPr/>
                    <a:lstStyle/>
                    <a:p>
                      <a:r>
                        <a:rPr lang="en-US" sz="2000" dirty="0" err="1">
                          <a:effectLst/>
                          <a:latin typeface="Poppins" panose="00000500000000000000" pitchFamily="2" charset="0"/>
                          <a:cs typeface="Poppins" panose="00000500000000000000" pitchFamily="2" charset="0"/>
                        </a:rPr>
                        <a:t>Employee_ID</a:t>
                      </a:r>
                      <a:endParaRPr lang="en-US" sz="2000" dirty="0">
                        <a:effectLst/>
                        <a:latin typeface="Poppins" panose="00000500000000000000" pitchFamily="2" charset="0"/>
                        <a:cs typeface="Poppins" panose="00000500000000000000" pitchFamily="2" charset="0"/>
                      </a:endParaRPr>
                    </a:p>
                  </a:txBody>
                  <a:tcPr marL="99060" marR="99060" anchor="ctr"/>
                </a:tc>
                <a:tc>
                  <a:txBody>
                    <a:bodyPr/>
                    <a:lstStyle/>
                    <a:p>
                      <a:r>
                        <a:rPr lang="en-US" sz="2000" dirty="0">
                          <a:effectLst/>
                          <a:latin typeface="Poppins" panose="00000500000000000000" pitchFamily="2" charset="0"/>
                          <a:cs typeface="Poppins" panose="00000500000000000000" pitchFamily="2" charset="0"/>
                        </a:rPr>
                        <a:t>Name</a:t>
                      </a:r>
                    </a:p>
                  </a:txBody>
                  <a:tcPr marL="99060" marR="99060" anchor="ctr"/>
                </a:tc>
                <a:tc>
                  <a:txBody>
                    <a:bodyPr/>
                    <a:lstStyle/>
                    <a:p>
                      <a:r>
                        <a:rPr lang="en-US" sz="2000" dirty="0" err="1">
                          <a:effectLst/>
                          <a:latin typeface="Poppins" panose="00000500000000000000" pitchFamily="2" charset="0"/>
                          <a:cs typeface="Poppins" panose="00000500000000000000" pitchFamily="2" charset="0"/>
                        </a:rPr>
                        <a:t>Current_Department</a:t>
                      </a:r>
                      <a:endParaRPr lang="en-US" sz="2000" dirty="0">
                        <a:effectLst/>
                        <a:latin typeface="Poppins" panose="00000500000000000000" pitchFamily="2" charset="0"/>
                        <a:cs typeface="Poppins" panose="00000500000000000000" pitchFamily="2" charset="0"/>
                      </a:endParaRPr>
                    </a:p>
                  </a:txBody>
                  <a:tcPr marL="99060" marR="99060" anchor="ctr"/>
                </a:tc>
                <a:tc>
                  <a:txBody>
                    <a:bodyPr/>
                    <a:lstStyle/>
                    <a:p>
                      <a:r>
                        <a:rPr lang="en-US" sz="2000" dirty="0" err="1">
                          <a:effectLst/>
                          <a:latin typeface="Poppins" panose="00000500000000000000" pitchFamily="2" charset="0"/>
                          <a:cs typeface="Poppins" panose="00000500000000000000" pitchFamily="2" charset="0"/>
                        </a:rPr>
                        <a:t>Historic_Department</a:t>
                      </a:r>
                      <a:endParaRPr lang="en-US" sz="2000" dirty="0">
                        <a:effectLst/>
                        <a:latin typeface="Poppins" panose="00000500000000000000" pitchFamily="2" charset="0"/>
                        <a:cs typeface="Poppins" panose="00000500000000000000" pitchFamily="2" charset="0"/>
                      </a:endParaRPr>
                    </a:p>
                  </a:txBody>
                  <a:tcPr marL="99060" marR="99060" anchor="ctr"/>
                </a:tc>
                <a:extLst>
                  <a:ext uri="{0D108BD9-81ED-4DB2-BD59-A6C34878D82A}">
                    <a16:rowId xmlns:a16="http://schemas.microsoft.com/office/drawing/2014/main" val="3220862839"/>
                  </a:ext>
                </a:extLst>
              </a:tr>
              <a:tr h="370840">
                <a:tc>
                  <a:txBody>
                    <a:bodyPr/>
                    <a:lstStyle/>
                    <a:p>
                      <a:r>
                        <a:rPr lang="en-US" sz="2000">
                          <a:effectLst/>
                          <a:latin typeface="Poppins" panose="00000500000000000000" pitchFamily="2" charset="0"/>
                          <a:cs typeface="Poppins" panose="00000500000000000000" pitchFamily="2" charset="0"/>
                        </a:rPr>
                        <a:t>2001</a:t>
                      </a:r>
                    </a:p>
                  </a:txBody>
                  <a:tcPr marL="99060" marR="99060" anchor="ct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000" b="1" cap="none" dirty="0">
                          <a:solidFill>
                            <a:srgbClr val="262626"/>
                          </a:solidFill>
                          <a:latin typeface="Poppins" panose="00000500000000000000" pitchFamily="2" charset="0"/>
                          <a:cs typeface="Poppins" panose="00000500000000000000" pitchFamily="2" charset="0"/>
                        </a:rPr>
                        <a:t>A</a:t>
                      </a:r>
                      <a:r>
                        <a:rPr lang="en-US" sz="2000" b="1" i="0" cap="none" dirty="0">
                          <a:solidFill>
                            <a:srgbClr val="262626"/>
                          </a:solidFill>
                          <a:effectLst/>
                          <a:latin typeface="Poppins" panose="00000500000000000000" pitchFamily="2" charset="0"/>
                          <a:cs typeface="Poppins" panose="00000500000000000000" pitchFamily="2" charset="0"/>
                        </a:rPr>
                        <a:t>lice </a:t>
                      </a:r>
                      <a:r>
                        <a:rPr lang="en-US" sz="2000" b="1" cap="none" dirty="0">
                          <a:solidFill>
                            <a:srgbClr val="262626"/>
                          </a:solidFill>
                          <a:latin typeface="Poppins" panose="00000500000000000000" pitchFamily="2" charset="0"/>
                          <a:cs typeface="Poppins" panose="00000500000000000000" pitchFamily="2" charset="0"/>
                        </a:rPr>
                        <a:t>J</a:t>
                      </a:r>
                      <a:r>
                        <a:rPr lang="en-US" sz="2000" b="1" i="0" cap="none" dirty="0">
                          <a:solidFill>
                            <a:srgbClr val="262626"/>
                          </a:solidFill>
                          <a:effectLst/>
                          <a:latin typeface="Poppins" panose="00000500000000000000" pitchFamily="2" charset="0"/>
                          <a:cs typeface="Poppins" panose="00000500000000000000" pitchFamily="2" charset="0"/>
                        </a:rPr>
                        <a:t>ohnson</a:t>
                      </a:r>
                      <a:endParaRPr lang="en-US" sz="2000" dirty="0">
                        <a:effectLst/>
                        <a:latin typeface="Poppins" panose="00000500000000000000" pitchFamily="2" charset="0"/>
                        <a:cs typeface="Poppins" panose="00000500000000000000" pitchFamily="2" charset="0"/>
                      </a:endParaRPr>
                    </a:p>
                  </a:txBody>
                  <a:tcPr marL="99060" marR="99060" anchor="ctr"/>
                </a:tc>
                <a:tc>
                  <a:txBody>
                    <a:bodyPr/>
                    <a:lstStyle/>
                    <a:p>
                      <a:r>
                        <a:rPr lang="en-US" sz="2000">
                          <a:effectLst/>
                          <a:latin typeface="Poppins" panose="00000500000000000000" pitchFamily="2" charset="0"/>
                          <a:cs typeface="Poppins" panose="00000500000000000000" pitchFamily="2" charset="0"/>
                        </a:rPr>
                        <a:t>Marketing</a:t>
                      </a:r>
                    </a:p>
                  </a:txBody>
                  <a:tcPr marL="99060" marR="99060" anchor="ctr"/>
                </a:tc>
                <a:tc>
                  <a:txBody>
                    <a:bodyPr/>
                    <a:lstStyle/>
                    <a:p>
                      <a:r>
                        <a:rPr lang="en-US" sz="2000">
                          <a:effectLst/>
                          <a:latin typeface="Poppins" panose="00000500000000000000" pitchFamily="2" charset="0"/>
                          <a:cs typeface="Poppins" panose="00000500000000000000" pitchFamily="2" charset="0"/>
                        </a:rPr>
                        <a:t>Sales</a:t>
                      </a:r>
                    </a:p>
                  </a:txBody>
                  <a:tcPr marL="99060" marR="99060" anchor="ctr"/>
                </a:tc>
                <a:extLst>
                  <a:ext uri="{0D108BD9-81ED-4DB2-BD59-A6C34878D82A}">
                    <a16:rowId xmlns:a16="http://schemas.microsoft.com/office/drawing/2014/main" val="214800728"/>
                  </a:ext>
                </a:extLst>
              </a:tr>
              <a:tr h="370840">
                <a:tc>
                  <a:txBody>
                    <a:bodyPr/>
                    <a:lstStyle/>
                    <a:p>
                      <a:r>
                        <a:rPr lang="en-US" sz="2000">
                          <a:effectLst/>
                          <a:latin typeface="Poppins" panose="00000500000000000000" pitchFamily="2" charset="0"/>
                          <a:cs typeface="Poppins" panose="00000500000000000000" pitchFamily="2" charset="0"/>
                        </a:rPr>
                        <a:t>2002</a:t>
                      </a:r>
                    </a:p>
                  </a:txBody>
                  <a:tcPr marL="99060" marR="99060" anchor="ct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000" b="1" cap="none" dirty="0">
                          <a:solidFill>
                            <a:srgbClr val="262626"/>
                          </a:solidFill>
                          <a:latin typeface="Poppins" panose="00000500000000000000" pitchFamily="2" charset="0"/>
                          <a:cs typeface="Poppins" panose="00000500000000000000" pitchFamily="2" charset="0"/>
                        </a:rPr>
                        <a:t>A</a:t>
                      </a:r>
                      <a:r>
                        <a:rPr lang="en-US" sz="2000" b="1" i="0" cap="none" dirty="0">
                          <a:solidFill>
                            <a:srgbClr val="262626"/>
                          </a:solidFill>
                          <a:effectLst/>
                          <a:latin typeface="Poppins" panose="00000500000000000000" pitchFamily="2" charset="0"/>
                          <a:cs typeface="Poppins" panose="00000500000000000000" pitchFamily="2" charset="0"/>
                        </a:rPr>
                        <a:t>lice </a:t>
                      </a:r>
                      <a:r>
                        <a:rPr lang="en-US" sz="2000" b="1" cap="none" dirty="0">
                          <a:solidFill>
                            <a:srgbClr val="262626"/>
                          </a:solidFill>
                          <a:latin typeface="Poppins" panose="00000500000000000000" pitchFamily="2" charset="0"/>
                          <a:cs typeface="Poppins" panose="00000500000000000000" pitchFamily="2" charset="0"/>
                        </a:rPr>
                        <a:t>J</a:t>
                      </a:r>
                      <a:r>
                        <a:rPr lang="en-US" sz="2000" b="1" i="0" cap="none" dirty="0">
                          <a:solidFill>
                            <a:srgbClr val="262626"/>
                          </a:solidFill>
                          <a:effectLst/>
                          <a:latin typeface="Poppins" panose="00000500000000000000" pitchFamily="2" charset="0"/>
                          <a:cs typeface="Poppins" panose="00000500000000000000" pitchFamily="2" charset="0"/>
                        </a:rPr>
                        <a:t>ohnson</a:t>
                      </a:r>
                      <a:endParaRPr lang="en-US" sz="2000" dirty="0">
                        <a:effectLst/>
                        <a:latin typeface="Poppins" panose="00000500000000000000" pitchFamily="2" charset="0"/>
                        <a:cs typeface="Poppins" panose="00000500000000000000" pitchFamily="2" charset="0"/>
                      </a:endParaRPr>
                    </a:p>
                  </a:txBody>
                  <a:tcPr marL="99060" marR="99060" anchor="ctr"/>
                </a:tc>
                <a:tc>
                  <a:txBody>
                    <a:bodyPr/>
                    <a:lstStyle/>
                    <a:p>
                      <a:r>
                        <a:rPr lang="en-US" sz="2000">
                          <a:effectLst/>
                          <a:latin typeface="Poppins" panose="00000500000000000000" pitchFamily="2" charset="0"/>
                          <a:cs typeface="Poppins" panose="00000500000000000000" pitchFamily="2" charset="0"/>
                        </a:rPr>
                        <a:t>Marketing</a:t>
                      </a:r>
                    </a:p>
                  </a:txBody>
                  <a:tcPr marL="99060" marR="99060" anchor="ctr"/>
                </a:tc>
                <a:tc>
                  <a:txBody>
                    <a:bodyPr/>
                    <a:lstStyle/>
                    <a:p>
                      <a:r>
                        <a:rPr lang="en-US" sz="2000" dirty="0">
                          <a:effectLst/>
                          <a:latin typeface="Poppins" panose="00000500000000000000" pitchFamily="2" charset="0"/>
                          <a:cs typeface="Poppins" panose="00000500000000000000" pitchFamily="2" charset="0"/>
                        </a:rPr>
                        <a:t>Sales</a:t>
                      </a:r>
                    </a:p>
                  </a:txBody>
                  <a:tcPr marL="99060" marR="99060" anchor="ctr"/>
                </a:tc>
                <a:extLst>
                  <a:ext uri="{0D108BD9-81ED-4DB2-BD59-A6C34878D82A}">
                    <a16:rowId xmlns:a16="http://schemas.microsoft.com/office/drawing/2014/main" val="3756979846"/>
                  </a:ext>
                </a:extLst>
              </a:tr>
            </a:tbl>
          </a:graphicData>
        </a:graphic>
      </p:graphicFrame>
      <p:sp>
        <p:nvSpPr>
          <p:cNvPr id="9" name="Subtitle 2">
            <a:extLst>
              <a:ext uri="{FF2B5EF4-FFF2-40B4-BE49-F238E27FC236}">
                <a16:creationId xmlns:a16="http://schemas.microsoft.com/office/drawing/2014/main" id="{1E3DC2B8-0645-2E4F-335E-070A1405BC71}"/>
              </a:ext>
            </a:extLst>
          </p:cNvPr>
          <p:cNvSpPr txBox="1">
            <a:spLocks/>
          </p:cNvSpPr>
          <p:nvPr/>
        </p:nvSpPr>
        <p:spPr>
          <a:xfrm>
            <a:off x="76200" y="1073305"/>
            <a:ext cx="4036975" cy="456592"/>
          </a:xfrm>
          <a:prstGeom prst="rect">
            <a:avLst/>
          </a:prstGeom>
        </p:spPr>
        <p:txBody>
          <a:bodyPr/>
          <a:lstStyle>
            <a:lvl1pPr marL="228600" indent="-228600" algn="l" defTabSz="914400" rtl="0" eaLnBrk="1" latinLnBrk="0" hangingPunct="1">
              <a:lnSpc>
                <a:spcPct val="120000"/>
              </a:lnSpc>
              <a:spcBef>
                <a:spcPts val="1000"/>
              </a:spcBef>
              <a:buClr>
                <a:schemeClr val="accent1">
                  <a:lumMod val="60000"/>
                  <a:lumOff val="40000"/>
                </a:schemeClr>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9pPr>
          </a:lstStyle>
          <a:p>
            <a:pPr marL="0" indent="0" algn="l">
              <a:lnSpc>
                <a:spcPct val="150000"/>
              </a:lnSpc>
              <a:buNone/>
            </a:pPr>
            <a:r>
              <a:rPr lang="en-US" b="1" i="0" cap="none" dirty="0">
                <a:solidFill>
                  <a:srgbClr val="262626"/>
                </a:solidFill>
                <a:effectLst/>
                <a:latin typeface="Poppins" panose="00000500000000000000" pitchFamily="2" charset="0"/>
                <a:cs typeface="Poppins" panose="00000500000000000000" pitchFamily="2" charset="0"/>
              </a:rPr>
              <a:t>Employee Dimension</a:t>
            </a:r>
            <a:endParaRPr lang="en-US" cap="none" dirty="0">
              <a:solidFill>
                <a:srgbClr val="262626"/>
              </a:solidFill>
              <a:latin typeface="Poppins" panose="00000500000000000000" pitchFamily="2" charset="0"/>
              <a:cs typeface="Poppins" panose="00000500000000000000" pitchFamily="2" charset="0"/>
            </a:endParaRPr>
          </a:p>
        </p:txBody>
      </p:sp>
      <p:sp>
        <p:nvSpPr>
          <p:cNvPr id="10" name="Subtitle 2">
            <a:extLst>
              <a:ext uri="{FF2B5EF4-FFF2-40B4-BE49-F238E27FC236}">
                <a16:creationId xmlns:a16="http://schemas.microsoft.com/office/drawing/2014/main" id="{BD2161B9-A7BF-1BC1-34E4-39283D4E609B}"/>
              </a:ext>
            </a:extLst>
          </p:cNvPr>
          <p:cNvSpPr txBox="1">
            <a:spLocks/>
          </p:cNvSpPr>
          <p:nvPr/>
        </p:nvSpPr>
        <p:spPr>
          <a:xfrm>
            <a:off x="0" y="3498858"/>
            <a:ext cx="5286375" cy="498467"/>
          </a:xfrm>
          <a:prstGeom prst="rect">
            <a:avLst/>
          </a:prstGeom>
        </p:spPr>
        <p:txBody>
          <a:bodyPr/>
          <a:lstStyle>
            <a:lvl1pPr marL="228600" indent="-228600" algn="l" defTabSz="914400" rtl="0" eaLnBrk="1" latinLnBrk="0" hangingPunct="1">
              <a:lnSpc>
                <a:spcPct val="120000"/>
              </a:lnSpc>
              <a:spcBef>
                <a:spcPts val="1000"/>
              </a:spcBef>
              <a:buClr>
                <a:schemeClr val="accent1">
                  <a:lumMod val="60000"/>
                  <a:lumOff val="40000"/>
                </a:schemeClr>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9pPr>
          </a:lstStyle>
          <a:p>
            <a:pPr marL="0" indent="0" algn="l">
              <a:buNone/>
            </a:pPr>
            <a:r>
              <a:rPr lang="en-US" b="1" i="0" cap="none" dirty="0">
                <a:solidFill>
                  <a:srgbClr val="262626"/>
                </a:solidFill>
                <a:effectLst/>
                <a:latin typeface="Poppins" panose="00000500000000000000" pitchFamily="2" charset="0"/>
                <a:cs typeface="Poppins" panose="00000500000000000000" pitchFamily="2" charset="0"/>
              </a:rPr>
              <a:t>Updated Employee Dimension Table</a:t>
            </a:r>
          </a:p>
        </p:txBody>
      </p:sp>
      <p:graphicFrame>
        <p:nvGraphicFramePr>
          <p:cNvPr id="11" name="Table 10">
            <a:extLst>
              <a:ext uri="{FF2B5EF4-FFF2-40B4-BE49-F238E27FC236}">
                <a16:creationId xmlns:a16="http://schemas.microsoft.com/office/drawing/2014/main" id="{82538BB7-9D9B-25A5-C80C-8C5446FF31AB}"/>
              </a:ext>
            </a:extLst>
          </p:cNvPr>
          <p:cNvGraphicFramePr>
            <a:graphicFrameLocks noGrp="1"/>
          </p:cNvGraphicFramePr>
          <p:nvPr>
            <p:extLst>
              <p:ext uri="{D42A27DB-BD31-4B8C-83A1-F6EECF244321}">
                <p14:modId xmlns:p14="http://schemas.microsoft.com/office/powerpoint/2010/main" val="2331231350"/>
              </p:ext>
            </p:extLst>
          </p:nvPr>
        </p:nvGraphicFramePr>
        <p:xfrm>
          <a:off x="4385451" y="1958985"/>
          <a:ext cx="3101704" cy="365760"/>
        </p:xfrm>
        <a:graphic>
          <a:graphicData uri="http://schemas.openxmlformats.org/drawingml/2006/table">
            <a:tbl>
              <a:tblPr/>
              <a:tblGrid>
                <a:gridCol w="3101704">
                  <a:extLst>
                    <a:ext uri="{9D8B030D-6E8A-4147-A177-3AD203B41FA5}">
                      <a16:colId xmlns:a16="http://schemas.microsoft.com/office/drawing/2014/main" val="2236691455"/>
                    </a:ext>
                  </a:extLst>
                </a:gridCol>
              </a:tblGrid>
              <a:tr h="330741">
                <a:tc>
                  <a:txBody>
                    <a:bodyPr/>
                    <a:lstStyle/>
                    <a:p>
                      <a:endParaRPr lang="en-US" dirty="0"/>
                    </a:p>
                  </a:txBody>
                  <a:tcPr>
                    <a:lnL w="28575" cmpd="sng">
                      <a:solidFill>
                        <a:srgbClr val="FF0000"/>
                      </a:solidFill>
                      <a:prstDash val="solid"/>
                    </a:lnL>
                    <a:lnR w="28575" cmpd="sng">
                      <a:solidFill>
                        <a:srgbClr val="FF0000"/>
                      </a:solidFill>
                      <a:prstDash val="solid"/>
                    </a:lnR>
                    <a:lnT w="28575" cmpd="sng">
                      <a:solidFill>
                        <a:srgbClr val="FF0000"/>
                      </a:solidFill>
                      <a:prstDash val="solid"/>
                    </a:lnT>
                    <a:lnB w="28575" cmpd="sng">
                      <a:solidFill>
                        <a:srgbClr val="FF0000"/>
                      </a:solidFill>
                      <a:prstDash val="solid"/>
                    </a:lnB>
                  </a:tcPr>
                </a:tc>
                <a:extLst>
                  <a:ext uri="{0D108BD9-81ED-4DB2-BD59-A6C34878D82A}">
                    <a16:rowId xmlns:a16="http://schemas.microsoft.com/office/drawing/2014/main" val="1782655951"/>
                  </a:ext>
                </a:extLst>
              </a:tr>
            </a:tbl>
          </a:graphicData>
        </a:graphic>
      </p:graphicFrame>
      <p:graphicFrame>
        <p:nvGraphicFramePr>
          <p:cNvPr id="12" name="Table 11">
            <a:extLst>
              <a:ext uri="{FF2B5EF4-FFF2-40B4-BE49-F238E27FC236}">
                <a16:creationId xmlns:a16="http://schemas.microsoft.com/office/drawing/2014/main" id="{472BD820-EA50-9AFC-E3E6-4742B2FF2A10}"/>
              </a:ext>
            </a:extLst>
          </p:cNvPr>
          <p:cNvGraphicFramePr>
            <a:graphicFrameLocks noGrp="1"/>
          </p:cNvGraphicFramePr>
          <p:nvPr>
            <p:extLst>
              <p:ext uri="{D42A27DB-BD31-4B8C-83A1-F6EECF244321}">
                <p14:modId xmlns:p14="http://schemas.microsoft.com/office/powerpoint/2010/main" val="741298768"/>
              </p:ext>
            </p:extLst>
          </p:nvPr>
        </p:nvGraphicFramePr>
        <p:xfrm>
          <a:off x="88460" y="4784464"/>
          <a:ext cx="11515725" cy="391682"/>
        </p:xfrm>
        <a:graphic>
          <a:graphicData uri="http://schemas.openxmlformats.org/drawingml/2006/table">
            <a:tbl>
              <a:tblPr/>
              <a:tblGrid>
                <a:gridCol w="11515725">
                  <a:extLst>
                    <a:ext uri="{9D8B030D-6E8A-4147-A177-3AD203B41FA5}">
                      <a16:colId xmlns:a16="http://schemas.microsoft.com/office/drawing/2014/main" val="3251299468"/>
                    </a:ext>
                  </a:extLst>
                </a:gridCol>
              </a:tblGrid>
              <a:tr h="391682">
                <a:tc>
                  <a:txBody>
                    <a:bodyPr/>
                    <a:lstStyle/>
                    <a:p>
                      <a:endParaRPr lang="en-US" dirty="0"/>
                    </a:p>
                  </a:txBody>
                  <a:tcPr>
                    <a:lnL w="28575" cmpd="sng">
                      <a:solidFill>
                        <a:srgbClr val="FFFF00"/>
                      </a:solidFill>
                      <a:prstDash val="solid"/>
                    </a:lnL>
                    <a:lnR w="28575" cmpd="sng">
                      <a:solidFill>
                        <a:srgbClr val="FFFF00"/>
                      </a:solidFill>
                      <a:prstDash val="solid"/>
                    </a:lnR>
                    <a:lnT w="28575" cmpd="sng">
                      <a:solidFill>
                        <a:srgbClr val="FFFF00"/>
                      </a:solidFill>
                      <a:prstDash val="solid"/>
                    </a:lnT>
                    <a:lnB w="28575" cmpd="sng">
                      <a:solidFill>
                        <a:srgbClr val="FFFF00"/>
                      </a:solidFill>
                      <a:prstDash val="solid"/>
                    </a:lnB>
                  </a:tcPr>
                </a:tc>
                <a:extLst>
                  <a:ext uri="{0D108BD9-81ED-4DB2-BD59-A6C34878D82A}">
                    <a16:rowId xmlns:a16="http://schemas.microsoft.com/office/drawing/2014/main" val="2842880961"/>
                  </a:ext>
                </a:extLst>
              </a:tr>
            </a:tbl>
          </a:graphicData>
        </a:graphic>
      </p:graphicFrame>
      <p:graphicFrame>
        <p:nvGraphicFramePr>
          <p:cNvPr id="13" name="Table 12">
            <a:extLst>
              <a:ext uri="{FF2B5EF4-FFF2-40B4-BE49-F238E27FC236}">
                <a16:creationId xmlns:a16="http://schemas.microsoft.com/office/drawing/2014/main" id="{60FB760E-5A14-4A7B-A1B9-B8F322D1A535}"/>
              </a:ext>
            </a:extLst>
          </p:cNvPr>
          <p:cNvGraphicFramePr>
            <a:graphicFrameLocks noGrp="1"/>
          </p:cNvGraphicFramePr>
          <p:nvPr>
            <p:extLst>
              <p:ext uri="{D42A27DB-BD31-4B8C-83A1-F6EECF244321}">
                <p14:modId xmlns:p14="http://schemas.microsoft.com/office/powerpoint/2010/main" val="2544667317"/>
              </p:ext>
            </p:extLst>
          </p:nvPr>
        </p:nvGraphicFramePr>
        <p:xfrm>
          <a:off x="4763109" y="4395844"/>
          <a:ext cx="3619500" cy="391682"/>
        </p:xfrm>
        <a:graphic>
          <a:graphicData uri="http://schemas.openxmlformats.org/drawingml/2006/table">
            <a:tbl>
              <a:tblPr/>
              <a:tblGrid>
                <a:gridCol w="3619500">
                  <a:extLst>
                    <a:ext uri="{9D8B030D-6E8A-4147-A177-3AD203B41FA5}">
                      <a16:colId xmlns:a16="http://schemas.microsoft.com/office/drawing/2014/main" val="785950720"/>
                    </a:ext>
                  </a:extLst>
                </a:gridCol>
              </a:tblGrid>
              <a:tr h="391682">
                <a:tc>
                  <a:txBody>
                    <a:bodyPr/>
                    <a:lstStyle/>
                    <a:p>
                      <a:endParaRPr lang="en-US" dirty="0"/>
                    </a:p>
                  </a:txBody>
                  <a:tcPr>
                    <a:lnL w="28575" cmpd="sng">
                      <a:solidFill>
                        <a:srgbClr val="C00000"/>
                      </a:solidFill>
                      <a:prstDash val="solid"/>
                    </a:lnL>
                    <a:lnR w="28575" cmpd="sng">
                      <a:solidFill>
                        <a:srgbClr val="C00000"/>
                      </a:solidFill>
                      <a:prstDash val="solid"/>
                    </a:lnR>
                    <a:lnT w="28575" cmpd="sng">
                      <a:solidFill>
                        <a:srgbClr val="C00000"/>
                      </a:solidFill>
                      <a:prstDash val="solid"/>
                    </a:lnT>
                    <a:lnB w="28575" cmpd="sng">
                      <a:solidFill>
                        <a:srgbClr val="C00000"/>
                      </a:solidFill>
                      <a:prstDash val="solid"/>
                    </a:lnB>
                  </a:tcPr>
                </a:tc>
                <a:extLst>
                  <a:ext uri="{0D108BD9-81ED-4DB2-BD59-A6C34878D82A}">
                    <a16:rowId xmlns:a16="http://schemas.microsoft.com/office/drawing/2014/main" val="4259506459"/>
                  </a:ext>
                </a:extLst>
              </a:tr>
            </a:tbl>
          </a:graphicData>
        </a:graphic>
      </p:graphicFrame>
    </p:spTree>
    <p:extLst>
      <p:ext uri="{BB962C8B-B14F-4D97-AF65-F5344CB8AC3E}">
        <p14:creationId xmlns:p14="http://schemas.microsoft.com/office/powerpoint/2010/main" val="8376662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barn(inVertical)">
                                      <p:cBhvr>
                                        <p:cTn id="7" dur="5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barn(inVertical)">
                                      <p:cBhvr>
                                        <p:cTn id="12" dur="500"/>
                                        <p:tgtEl>
                                          <p:spTgt spid="4"/>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nodeType="clickEffect">
                                  <p:stCondLst>
                                    <p:cond delay="0"/>
                                  </p:stCondLst>
                                  <p:childTnLst>
                                    <p:set>
                                      <p:cBhvr>
                                        <p:cTn id="16" dur="1" fill="hold">
                                          <p:stCondLst>
                                            <p:cond delay="0"/>
                                          </p:stCondLst>
                                        </p:cTn>
                                        <p:tgtEl>
                                          <p:spTgt spid="11"/>
                                        </p:tgtEl>
                                        <p:attrNameLst>
                                          <p:attrName>style.visibility</p:attrName>
                                        </p:attrNameLst>
                                      </p:cBhvr>
                                      <p:to>
                                        <p:strVal val="visible"/>
                                      </p:to>
                                    </p:set>
                                    <p:animEffect transition="in" filter="barn(inVertical)">
                                      <p:cBhvr>
                                        <p:cTn id="17" dur="500"/>
                                        <p:tgtEl>
                                          <p:spTgt spid="11"/>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barn(inVertical)">
                                      <p:cBhvr>
                                        <p:cTn id="22" dur="500"/>
                                        <p:tgtEl>
                                          <p:spTgt spid="10"/>
                                        </p:tgtEl>
                                      </p:cBhvr>
                                    </p:animEffect>
                                  </p:childTnLst>
                                </p:cTn>
                              </p:par>
                            </p:childTnLst>
                          </p:cTn>
                        </p:par>
                      </p:childTnLst>
                    </p:cTn>
                  </p:par>
                  <p:par>
                    <p:cTn id="23" fill="hold">
                      <p:stCondLst>
                        <p:cond delay="indefinite"/>
                      </p:stCondLst>
                      <p:childTnLst>
                        <p:par>
                          <p:cTn id="24" fill="hold">
                            <p:stCondLst>
                              <p:cond delay="0"/>
                            </p:stCondLst>
                            <p:childTnLst>
                              <p:par>
                                <p:cTn id="25" presetID="16" presetClass="entr" presetSubtype="21" fill="hold" nodeType="clickEffect">
                                  <p:stCondLst>
                                    <p:cond delay="0"/>
                                  </p:stCondLst>
                                  <p:childTnLst>
                                    <p:set>
                                      <p:cBhvr>
                                        <p:cTn id="26" dur="1" fill="hold">
                                          <p:stCondLst>
                                            <p:cond delay="0"/>
                                          </p:stCondLst>
                                        </p:cTn>
                                        <p:tgtEl>
                                          <p:spTgt spid="5"/>
                                        </p:tgtEl>
                                        <p:attrNameLst>
                                          <p:attrName>style.visibility</p:attrName>
                                        </p:attrNameLst>
                                      </p:cBhvr>
                                      <p:to>
                                        <p:strVal val="visible"/>
                                      </p:to>
                                    </p:set>
                                    <p:animEffect transition="in" filter="barn(inVertical)">
                                      <p:cBhvr>
                                        <p:cTn id="27" dur="500"/>
                                        <p:tgtEl>
                                          <p:spTgt spid="5"/>
                                        </p:tgtEl>
                                      </p:cBhvr>
                                    </p:animEffect>
                                  </p:childTnLst>
                                </p:cTn>
                              </p:par>
                            </p:childTnLst>
                          </p:cTn>
                        </p:par>
                      </p:childTnLst>
                    </p:cTn>
                  </p:par>
                  <p:par>
                    <p:cTn id="28" fill="hold">
                      <p:stCondLst>
                        <p:cond delay="indefinite"/>
                      </p:stCondLst>
                      <p:childTnLst>
                        <p:par>
                          <p:cTn id="29" fill="hold">
                            <p:stCondLst>
                              <p:cond delay="0"/>
                            </p:stCondLst>
                            <p:childTnLst>
                              <p:par>
                                <p:cTn id="30" presetID="16" presetClass="entr" presetSubtype="21" fill="hold" nodeType="clickEffect">
                                  <p:stCondLst>
                                    <p:cond delay="0"/>
                                  </p:stCondLst>
                                  <p:childTnLst>
                                    <p:set>
                                      <p:cBhvr>
                                        <p:cTn id="31" dur="1" fill="hold">
                                          <p:stCondLst>
                                            <p:cond delay="0"/>
                                          </p:stCondLst>
                                        </p:cTn>
                                        <p:tgtEl>
                                          <p:spTgt spid="13"/>
                                        </p:tgtEl>
                                        <p:attrNameLst>
                                          <p:attrName>style.visibility</p:attrName>
                                        </p:attrNameLst>
                                      </p:cBhvr>
                                      <p:to>
                                        <p:strVal val="visible"/>
                                      </p:to>
                                    </p:set>
                                    <p:animEffect transition="in" filter="barn(inVertical)">
                                      <p:cBhvr>
                                        <p:cTn id="32" dur="500"/>
                                        <p:tgtEl>
                                          <p:spTgt spid="13"/>
                                        </p:tgtEl>
                                      </p:cBhvr>
                                    </p:animEffect>
                                  </p:childTnLst>
                                </p:cTn>
                              </p:par>
                            </p:childTnLst>
                          </p:cTn>
                        </p:par>
                      </p:childTnLst>
                    </p:cTn>
                  </p:par>
                  <p:par>
                    <p:cTn id="33" fill="hold">
                      <p:stCondLst>
                        <p:cond delay="indefinite"/>
                      </p:stCondLst>
                      <p:childTnLst>
                        <p:par>
                          <p:cTn id="34" fill="hold">
                            <p:stCondLst>
                              <p:cond delay="0"/>
                            </p:stCondLst>
                            <p:childTnLst>
                              <p:par>
                                <p:cTn id="35" presetID="16" presetClass="entr" presetSubtype="21" fill="hold" nodeType="clickEffect">
                                  <p:stCondLst>
                                    <p:cond delay="0"/>
                                  </p:stCondLst>
                                  <p:childTnLst>
                                    <p:set>
                                      <p:cBhvr>
                                        <p:cTn id="36" dur="1" fill="hold">
                                          <p:stCondLst>
                                            <p:cond delay="0"/>
                                          </p:stCondLst>
                                        </p:cTn>
                                        <p:tgtEl>
                                          <p:spTgt spid="12"/>
                                        </p:tgtEl>
                                        <p:attrNameLst>
                                          <p:attrName>style.visibility</p:attrName>
                                        </p:attrNameLst>
                                      </p:cBhvr>
                                      <p:to>
                                        <p:strVal val="visible"/>
                                      </p:to>
                                    </p:set>
                                    <p:animEffect transition="in" filter="barn(inVertical)">
                                      <p:cBhvr>
                                        <p:cTn id="3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0"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8" name="Straight Connector 7">
            <a:extLst>
              <a:ext uri="{FF2B5EF4-FFF2-40B4-BE49-F238E27FC236}">
                <a16:creationId xmlns:a16="http://schemas.microsoft.com/office/drawing/2014/main" id="{BBEF9A3F-3A21-5535-21D1-260C4B99B7E8}"/>
              </a:ext>
            </a:extLst>
          </p:cNvPr>
          <p:cNvCxnSpPr>
            <a:cxnSpLocks/>
          </p:cNvCxnSpPr>
          <p:nvPr/>
        </p:nvCxnSpPr>
        <p:spPr>
          <a:xfrm>
            <a:off x="0" y="976358"/>
            <a:ext cx="11692647" cy="0"/>
          </a:xfrm>
          <a:prstGeom prst="line">
            <a:avLst/>
          </a:prstGeom>
          <a:ln w="85725">
            <a:prstDash val="solid"/>
          </a:ln>
        </p:spPr>
        <p:style>
          <a:lnRef idx="1">
            <a:schemeClr val="accent2"/>
          </a:lnRef>
          <a:fillRef idx="0">
            <a:schemeClr val="accent2"/>
          </a:fillRef>
          <a:effectRef idx="0">
            <a:schemeClr val="accent2"/>
          </a:effectRef>
          <a:fontRef idx="minor">
            <a:schemeClr val="tx1"/>
          </a:fontRef>
        </p:style>
      </p:cxnSp>
      <p:sp>
        <p:nvSpPr>
          <p:cNvPr id="2" name="Footer Placeholder 3">
            <a:extLst>
              <a:ext uri="{FF2B5EF4-FFF2-40B4-BE49-F238E27FC236}">
                <a16:creationId xmlns:a16="http://schemas.microsoft.com/office/drawing/2014/main" id="{62864259-B44B-A943-B915-32D62C285A14}"/>
              </a:ext>
            </a:extLst>
          </p:cNvPr>
          <p:cNvSpPr>
            <a:spLocks noGrp="1"/>
          </p:cNvSpPr>
          <p:nvPr>
            <p:ph type="ftr" sz="quarter" idx="11"/>
          </p:nvPr>
        </p:nvSpPr>
        <p:spPr>
          <a:xfrm>
            <a:off x="189691" y="5774753"/>
            <a:ext cx="8847305" cy="498470"/>
          </a:xfrm>
        </p:spPr>
        <p:txBody>
          <a:bodyPr/>
          <a:lstStyle/>
          <a:p>
            <a:r>
              <a:rPr lang="en-US" sz="1600" b="1" dirty="0">
                <a:solidFill>
                  <a:schemeClr val="bg1"/>
                </a:solidFill>
                <a:latin typeface="Poppins" panose="00000500000000000000" pitchFamily="2" charset="0"/>
                <a:cs typeface="Poppins" panose="00000500000000000000" pitchFamily="2" charset="0"/>
              </a:rPr>
              <a:t>lecture 6: Managing Data Warehouse through Slowing Changing Dimension</a:t>
            </a:r>
          </a:p>
        </p:txBody>
      </p:sp>
      <p:sp>
        <p:nvSpPr>
          <p:cNvPr id="3" name="Title 1">
            <a:extLst>
              <a:ext uri="{FF2B5EF4-FFF2-40B4-BE49-F238E27FC236}">
                <a16:creationId xmlns:a16="http://schemas.microsoft.com/office/drawing/2014/main" id="{79CD6085-7215-50FE-85A0-9C9968206D2F}"/>
              </a:ext>
            </a:extLst>
          </p:cNvPr>
          <p:cNvSpPr txBox="1">
            <a:spLocks/>
          </p:cNvSpPr>
          <p:nvPr/>
        </p:nvSpPr>
        <p:spPr>
          <a:xfrm>
            <a:off x="0" y="266476"/>
            <a:ext cx="11692647" cy="631258"/>
          </a:xfrm>
          <a:prstGeom prst="rect">
            <a:avLst/>
          </a:prstGeom>
        </p:spPr>
        <p:txBody>
          <a:bodyPr>
            <a:noAutofit/>
          </a:bodyPr>
          <a:lstStyle>
            <a:lvl1pPr algn="l" defTabSz="914400" rtl="0" eaLnBrk="1" latinLnBrk="0" hangingPunct="1">
              <a:lnSpc>
                <a:spcPct val="90000"/>
              </a:lnSpc>
              <a:spcBef>
                <a:spcPct val="0"/>
              </a:spcBef>
              <a:buNone/>
              <a:defRPr sz="4400" kern="1200" cap="all" baseline="0">
                <a:solidFill>
                  <a:schemeClr val="accent1">
                    <a:lumMod val="60000"/>
                    <a:lumOff val="40000"/>
                  </a:schemeClr>
                </a:solidFill>
                <a:effectLst/>
                <a:latin typeface="+mj-lt"/>
                <a:ea typeface="+mj-ea"/>
                <a:cs typeface="+mj-cs"/>
              </a:defRPr>
            </a:lvl1pPr>
          </a:lstStyle>
          <a:p>
            <a:pPr algn="ctr"/>
            <a:r>
              <a:rPr lang="en-US" sz="3600" b="1" cap="none" dirty="0">
                <a:latin typeface="Poppins" panose="00000500000000000000" pitchFamily="2" charset="0"/>
                <a:cs typeface="Poppins" panose="00000500000000000000" pitchFamily="2" charset="0"/>
              </a:rPr>
              <a:t>Types of Slowly Changing Dimension</a:t>
            </a:r>
          </a:p>
        </p:txBody>
      </p:sp>
      <p:graphicFrame>
        <p:nvGraphicFramePr>
          <p:cNvPr id="5" name="Table 4">
            <a:extLst>
              <a:ext uri="{FF2B5EF4-FFF2-40B4-BE49-F238E27FC236}">
                <a16:creationId xmlns:a16="http://schemas.microsoft.com/office/drawing/2014/main" id="{507C0E2C-494B-602F-62D1-4DFED42548BF}"/>
              </a:ext>
            </a:extLst>
          </p:cNvPr>
          <p:cNvGraphicFramePr>
            <a:graphicFrameLocks noGrp="1"/>
          </p:cNvGraphicFramePr>
          <p:nvPr>
            <p:extLst>
              <p:ext uri="{D42A27DB-BD31-4B8C-83A1-F6EECF244321}">
                <p14:modId xmlns:p14="http://schemas.microsoft.com/office/powerpoint/2010/main" val="1751376510"/>
              </p:ext>
            </p:extLst>
          </p:nvPr>
        </p:nvGraphicFramePr>
        <p:xfrm>
          <a:off x="88460" y="1800806"/>
          <a:ext cx="11515725" cy="1584960"/>
        </p:xfrm>
        <a:graphic>
          <a:graphicData uri="http://schemas.openxmlformats.org/drawingml/2006/table">
            <a:tbl>
              <a:tblPr firstRow="1" bandRow="1">
                <a:tableStyleId>{5C22544A-7EE6-4342-B048-85BDC9FD1C3A}</a:tableStyleId>
              </a:tblPr>
              <a:tblGrid>
                <a:gridCol w="2139307">
                  <a:extLst>
                    <a:ext uri="{9D8B030D-6E8A-4147-A177-3AD203B41FA5}">
                      <a16:colId xmlns:a16="http://schemas.microsoft.com/office/drawing/2014/main" val="2083347596"/>
                    </a:ext>
                  </a:extLst>
                </a:gridCol>
                <a:gridCol w="2527943">
                  <a:extLst>
                    <a:ext uri="{9D8B030D-6E8A-4147-A177-3AD203B41FA5}">
                      <a16:colId xmlns:a16="http://schemas.microsoft.com/office/drawing/2014/main" val="1106591450"/>
                    </a:ext>
                  </a:extLst>
                </a:gridCol>
                <a:gridCol w="3612992">
                  <a:extLst>
                    <a:ext uri="{9D8B030D-6E8A-4147-A177-3AD203B41FA5}">
                      <a16:colId xmlns:a16="http://schemas.microsoft.com/office/drawing/2014/main" val="494558057"/>
                    </a:ext>
                  </a:extLst>
                </a:gridCol>
                <a:gridCol w="3235483">
                  <a:extLst>
                    <a:ext uri="{9D8B030D-6E8A-4147-A177-3AD203B41FA5}">
                      <a16:colId xmlns:a16="http://schemas.microsoft.com/office/drawing/2014/main" val="3546951160"/>
                    </a:ext>
                  </a:extLst>
                </a:gridCol>
              </a:tblGrid>
              <a:tr h="370840">
                <a:tc>
                  <a:txBody>
                    <a:bodyPr/>
                    <a:lstStyle/>
                    <a:p>
                      <a:pPr algn="ctr"/>
                      <a:r>
                        <a:rPr lang="en-US" sz="2000" dirty="0" err="1">
                          <a:effectLst/>
                          <a:latin typeface="Poppins" panose="00000500000000000000" pitchFamily="2" charset="0"/>
                          <a:cs typeface="Poppins" panose="00000500000000000000" pitchFamily="2" charset="0"/>
                        </a:rPr>
                        <a:t>Employee_ID</a:t>
                      </a:r>
                      <a:endParaRPr lang="en-US" sz="2000" dirty="0">
                        <a:effectLst/>
                        <a:latin typeface="Poppins" panose="00000500000000000000" pitchFamily="2" charset="0"/>
                        <a:cs typeface="Poppins" panose="00000500000000000000" pitchFamily="2" charset="0"/>
                      </a:endParaRPr>
                    </a:p>
                  </a:txBody>
                  <a:tcPr marL="99060" marR="99060" anchor="ctr"/>
                </a:tc>
                <a:tc>
                  <a:txBody>
                    <a:bodyPr/>
                    <a:lstStyle/>
                    <a:p>
                      <a:pPr algn="ctr"/>
                      <a:r>
                        <a:rPr lang="en-US" sz="2000" dirty="0">
                          <a:effectLst/>
                          <a:latin typeface="Poppins" panose="00000500000000000000" pitchFamily="2" charset="0"/>
                          <a:cs typeface="Poppins" panose="00000500000000000000" pitchFamily="2" charset="0"/>
                        </a:rPr>
                        <a:t>Name</a:t>
                      </a:r>
                    </a:p>
                  </a:txBody>
                  <a:tcPr marL="99060" marR="99060" anchor="ctr"/>
                </a:tc>
                <a:tc>
                  <a:txBody>
                    <a:bodyPr/>
                    <a:lstStyle/>
                    <a:p>
                      <a:pPr algn="ctr"/>
                      <a:r>
                        <a:rPr lang="en-US" sz="2000" dirty="0" err="1">
                          <a:effectLst/>
                          <a:latin typeface="Poppins" panose="00000500000000000000" pitchFamily="2" charset="0"/>
                          <a:cs typeface="Poppins" panose="00000500000000000000" pitchFamily="2" charset="0"/>
                        </a:rPr>
                        <a:t>Current_Department</a:t>
                      </a:r>
                      <a:endParaRPr lang="en-US" sz="2000" dirty="0">
                        <a:effectLst/>
                        <a:latin typeface="Poppins" panose="00000500000000000000" pitchFamily="2" charset="0"/>
                        <a:cs typeface="Poppins" panose="00000500000000000000" pitchFamily="2" charset="0"/>
                      </a:endParaRPr>
                    </a:p>
                  </a:txBody>
                  <a:tcPr marL="99060" marR="99060" anchor="ctr"/>
                </a:tc>
                <a:tc>
                  <a:txBody>
                    <a:bodyPr/>
                    <a:lstStyle/>
                    <a:p>
                      <a:pPr algn="ctr"/>
                      <a:r>
                        <a:rPr lang="en-US" sz="2000" dirty="0" err="1">
                          <a:effectLst/>
                          <a:latin typeface="Poppins" panose="00000500000000000000" pitchFamily="2" charset="0"/>
                          <a:cs typeface="Poppins" panose="00000500000000000000" pitchFamily="2" charset="0"/>
                        </a:rPr>
                        <a:t>Historic_Department</a:t>
                      </a:r>
                      <a:endParaRPr lang="en-US" sz="2000" dirty="0">
                        <a:effectLst/>
                        <a:latin typeface="Poppins" panose="00000500000000000000" pitchFamily="2" charset="0"/>
                        <a:cs typeface="Poppins" panose="00000500000000000000" pitchFamily="2" charset="0"/>
                      </a:endParaRPr>
                    </a:p>
                  </a:txBody>
                  <a:tcPr marL="99060" marR="99060" anchor="ctr"/>
                </a:tc>
                <a:extLst>
                  <a:ext uri="{0D108BD9-81ED-4DB2-BD59-A6C34878D82A}">
                    <a16:rowId xmlns:a16="http://schemas.microsoft.com/office/drawing/2014/main" val="3220862839"/>
                  </a:ext>
                </a:extLst>
              </a:tr>
              <a:tr h="370840">
                <a:tc>
                  <a:txBody>
                    <a:bodyPr/>
                    <a:lstStyle/>
                    <a:p>
                      <a:pPr algn="ctr"/>
                      <a:r>
                        <a:rPr lang="en-US" sz="2000">
                          <a:effectLst/>
                          <a:latin typeface="Poppins" panose="00000500000000000000" pitchFamily="2" charset="0"/>
                          <a:cs typeface="Poppins" panose="00000500000000000000" pitchFamily="2" charset="0"/>
                        </a:rPr>
                        <a:t>2001</a:t>
                      </a:r>
                    </a:p>
                  </a:txBody>
                  <a:tcPr marL="99060" marR="9906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000" b="1" cap="none" dirty="0">
                          <a:solidFill>
                            <a:srgbClr val="262626"/>
                          </a:solidFill>
                          <a:latin typeface="Poppins" panose="00000500000000000000" pitchFamily="2" charset="0"/>
                          <a:cs typeface="Poppins" panose="00000500000000000000" pitchFamily="2" charset="0"/>
                        </a:rPr>
                        <a:t>A</a:t>
                      </a:r>
                      <a:r>
                        <a:rPr lang="en-US" sz="2000" b="1" i="0" cap="none" dirty="0">
                          <a:solidFill>
                            <a:srgbClr val="262626"/>
                          </a:solidFill>
                          <a:effectLst/>
                          <a:latin typeface="Poppins" panose="00000500000000000000" pitchFamily="2" charset="0"/>
                          <a:cs typeface="Poppins" panose="00000500000000000000" pitchFamily="2" charset="0"/>
                        </a:rPr>
                        <a:t>lice </a:t>
                      </a:r>
                      <a:r>
                        <a:rPr lang="en-US" sz="2000" b="1" cap="none" dirty="0">
                          <a:solidFill>
                            <a:srgbClr val="262626"/>
                          </a:solidFill>
                          <a:latin typeface="Poppins" panose="00000500000000000000" pitchFamily="2" charset="0"/>
                          <a:cs typeface="Poppins" panose="00000500000000000000" pitchFamily="2" charset="0"/>
                        </a:rPr>
                        <a:t>J</a:t>
                      </a:r>
                      <a:r>
                        <a:rPr lang="en-US" sz="2000" b="1" i="0" cap="none" dirty="0">
                          <a:solidFill>
                            <a:srgbClr val="262626"/>
                          </a:solidFill>
                          <a:effectLst/>
                          <a:latin typeface="Poppins" panose="00000500000000000000" pitchFamily="2" charset="0"/>
                          <a:cs typeface="Poppins" panose="00000500000000000000" pitchFamily="2" charset="0"/>
                        </a:rPr>
                        <a:t>ohnson</a:t>
                      </a:r>
                      <a:endParaRPr lang="en-US" sz="2000" dirty="0">
                        <a:effectLst/>
                        <a:latin typeface="Poppins" panose="00000500000000000000" pitchFamily="2" charset="0"/>
                        <a:cs typeface="Poppins" panose="00000500000000000000" pitchFamily="2" charset="0"/>
                      </a:endParaRPr>
                    </a:p>
                  </a:txBody>
                  <a:tcPr marL="99060" marR="99060" anchor="ctr"/>
                </a:tc>
                <a:tc>
                  <a:txBody>
                    <a:bodyPr/>
                    <a:lstStyle/>
                    <a:p>
                      <a:pPr algn="ctr"/>
                      <a:r>
                        <a:rPr lang="en-US" sz="2000">
                          <a:effectLst/>
                          <a:latin typeface="Poppins" panose="00000500000000000000" pitchFamily="2" charset="0"/>
                          <a:cs typeface="Poppins" panose="00000500000000000000" pitchFamily="2" charset="0"/>
                        </a:rPr>
                        <a:t>Marketing</a:t>
                      </a:r>
                    </a:p>
                  </a:txBody>
                  <a:tcPr marL="99060" marR="99060" anchor="ctr"/>
                </a:tc>
                <a:tc>
                  <a:txBody>
                    <a:bodyPr/>
                    <a:lstStyle/>
                    <a:p>
                      <a:pPr algn="ctr"/>
                      <a:r>
                        <a:rPr lang="en-US" sz="2000">
                          <a:effectLst/>
                          <a:latin typeface="Poppins" panose="00000500000000000000" pitchFamily="2" charset="0"/>
                          <a:cs typeface="Poppins" panose="00000500000000000000" pitchFamily="2" charset="0"/>
                        </a:rPr>
                        <a:t>Sales</a:t>
                      </a:r>
                    </a:p>
                  </a:txBody>
                  <a:tcPr marL="99060" marR="99060" anchor="ctr"/>
                </a:tc>
                <a:extLst>
                  <a:ext uri="{0D108BD9-81ED-4DB2-BD59-A6C34878D82A}">
                    <a16:rowId xmlns:a16="http://schemas.microsoft.com/office/drawing/2014/main" val="214800728"/>
                  </a:ext>
                </a:extLst>
              </a:tr>
              <a:tr h="370840">
                <a:tc>
                  <a:txBody>
                    <a:bodyPr/>
                    <a:lstStyle/>
                    <a:p>
                      <a:pPr algn="ctr"/>
                      <a:r>
                        <a:rPr lang="en-US" sz="2000">
                          <a:effectLst/>
                          <a:latin typeface="Poppins" panose="00000500000000000000" pitchFamily="2" charset="0"/>
                          <a:cs typeface="Poppins" panose="00000500000000000000" pitchFamily="2" charset="0"/>
                        </a:rPr>
                        <a:t>2002</a:t>
                      </a:r>
                    </a:p>
                  </a:txBody>
                  <a:tcPr marL="99060" marR="9906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000" b="1" cap="none" dirty="0">
                          <a:solidFill>
                            <a:srgbClr val="262626"/>
                          </a:solidFill>
                          <a:latin typeface="Poppins" panose="00000500000000000000" pitchFamily="2" charset="0"/>
                          <a:cs typeface="Poppins" panose="00000500000000000000" pitchFamily="2" charset="0"/>
                        </a:rPr>
                        <a:t>A</a:t>
                      </a:r>
                      <a:r>
                        <a:rPr lang="en-US" sz="2000" b="1" i="0" cap="none" dirty="0">
                          <a:solidFill>
                            <a:srgbClr val="262626"/>
                          </a:solidFill>
                          <a:effectLst/>
                          <a:latin typeface="Poppins" panose="00000500000000000000" pitchFamily="2" charset="0"/>
                          <a:cs typeface="Poppins" panose="00000500000000000000" pitchFamily="2" charset="0"/>
                        </a:rPr>
                        <a:t>lice </a:t>
                      </a:r>
                      <a:r>
                        <a:rPr lang="en-US" sz="2000" b="1" cap="none" dirty="0">
                          <a:solidFill>
                            <a:srgbClr val="262626"/>
                          </a:solidFill>
                          <a:latin typeface="Poppins" panose="00000500000000000000" pitchFamily="2" charset="0"/>
                          <a:cs typeface="Poppins" panose="00000500000000000000" pitchFamily="2" charset="0"/>
                        </a:rPr>
                        <a:t>J</a:t>
                      </a:r>
                      <a:r>
                        <a:rPr lang="en-US" sz="2000" b="1" i="0" cap="none" dirty="0">
                          <a:solidFill>
                            <a:srgbClr val="262626"/>
                          </a:solidFill>
                          <a:effectLst/>
                          <a:latin typeface="Poppins" panose="00000500000000000000" pitchFamily="2" charset="0"/>
                          <a:cs typeface="Poppins" panose="00000500000000000000" pitchFamily="2" charset="0"/>
                        </a:rPr>
                        <a:t>ohnson</a:t>
                      </a:r>
                      <a:endParaRPr lang="en-US" sz="2000" dirty="0">
                        <a:effectLst/>
                        <a:latin typeface="Poppins" panose="00000500000000000000" pitchFamily="2" charset="0"/>
                        <a:cs typeface="Poppins" panose="00000500000000000000" pitchFamily="2" charset="0"/>
                      </a:endParaRPr>
                    </a:p>
                  </a:txBody>
                  <a:tcPr marL="99060" marR="99060" anchor="ctr"/>
                </a:tc>
                <a:tc>
                  <a:txBody>
                    <a:bodyPr/>
                    <a:lstStyle/>
                    <a:p>
                      <a:pPr algn="ctr"/>
                      <a:r>
                        <a:rPr lang="en-US" sz="2000">
                          <a:effectLst/>
                          <a:latin typeface="Poppins" panose="00000500000000000000" pitchFamily="2" charset="0"/>
                          <a:cs typeface="Poppins" panose="00000500000000000000" pitchFamily="2" charset="0"/>
                        </a:rPr>
                        <a:t>Marketing</a:t>
                      </a:r>
                    </a:p>
                  </a:txBody>
                  <a:tcPr marL="99060" marR="99060" anchor="ctr"/>
                </a:tc>
                <a:tc>
                  <a:txBody>
                    <a:bodyPr/>
                    <a:lstStyle/>
                    <a:p>
                      <a:pPr algn="ctr"/>
                      <a:r>
                        <a:rPr lang="en-US" sz="2000">
                          <a:effectLst/>
                          <a:latin typeface="Poppins" panose="00000500000000000000" pitchFamily="2" charset="0"/>
                          <a:cs typeface="Poppins" panose="00000500000000000000" pitchFamily="2" charset="0"/>
                        </a:rPr>
                        <a:t>Sales</a:t>
                      </a:r>
                    </a:p>
                  </a:txBody>
                  <a:tcPr marL="99060" marR="99060" anchor="ctr"/>
                </a:tc>
                <a:extLst>
                  <a:ext uri="{0D108BD9-81ED-4DB2-BD59-A6C34878D82A}">
                    <a16:rowId xmlns:a16="http://schemas.microsoft.com/office/drawing/2014/main" val="3756979846"/>
                  </a:ext>
                </a:extLst>
              </a:tr>
              <a:tr h="370840">
                <a:tc>
                  <a:txBody>
                    <a:bodyPr/>
                    <a:lstStyle/>
                    <a:p>
                      <a:pPr algn="ctr"/>
                      <a:r>
                        <a:rPr lang="en-US" sz="2000">
                          <a:effectLst/>
                          <a:latin typeface="Poppins" panose="00000500000000000000" pitchFamily="2" charset="0"/>
                          <a:cs typeface="Poppins" panose="00000500000000000000" pitchFamily="2" charset="0"/>
                        </a:rPr>
                        <a:t>2003</a:t>
                      </a:r>
                    </a:p>
                  </a:txBody>
                  <a:tcPr marL="99060" marR="9906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000" b="1" cap="none" dirty="0">
                          <a:solidFill>
                            <a:srgbClr val="262626"/>
                          </a:solidFill>
                          <a:latin typeface="Poppins" panose="00000500000000000000" pitchFamily="2" charset="0"/>
                          <a:cs typeface="Poppins" panose="00000500000000000000" pitchFamily="2" charset="0"/>
                        </a:rPr>
                        <a:t>A</a:t>
                      </a:r>
                      <a:r>
                        <a:rPr lang="en-US" sz="2000" b="1" i="0" cap="none" dirty="0">
                          <a:solidFill>
                            <a:srgbClr val="262626"/>
                          </a:solidFill>
                          <a:effectLst/>
                          <a:latin typeface="Poppins" panose="00000500000000000000" pitchFamily="2" charset="0"/>
                          <a:cs typeface="Poppins" panose="00000500000000000000" pitchFamily="2" charset="0"/>
                        </a:rPr>
                        <a:t>lice </a:t>
                      </a:r>
                      <a:r>
                        <a:rPr lang="en-US" sz="2000" b="1" cap="none" dirty="0">
                          <a:solidFill>
                            <a:srgbClr val="262626"/>
                          </a:solidFill>
                          <a:latin typeface="Poppins" panose="00000500000000000000" pitchFamily="2" charset="0"/>
                          <a:cs typeface="Poppins" panose="00000500000000000000" pitchFamily="2" charset="0"/>
                        </a:rPr>
                        <a:t>J</a:t>
                      </a:r>
                      <a:r>
                        <a:rPr lang="en-US" sz="2000" b="1" i="0" cap="none" dirty="0">
                          <a:solidFill>
                            <a:srgbClr val="262626"/>
                          </a:solidFill>
                          <a:effectLst/>
                          <a:latin typeface="Poppins" panose="00000500000000000000" pitchFamily="2" charset="0"/>
                          <a:cs typeface="Poppins" panose="00000500000000000000" pitchFamily="2" charset="0"/>
                        </a:rPr>
                        <a:t>ohnson</a:t>
                      </a:r>
                      <a:endParaRPr lang="en-US" sz="2000" dirty="0">
                        <a:effectLst/>
                        <a:latin typeface="Poppins" panose="00000500000000000000" pitchFamily="2" charset="0"/>
                        <a:cs typeface="Poppins" panose="00000500000000000000" pitchFamily="2" charset="0"/>
                      </a:endParaRPr>
                    </a:p>
                  </a:txBody>
                  <a:tcPr marL="99060" marR="99060" anchor="ctr"/>
                </a:tc>
                <a:tc>
                  <a:txBody>
                    <a:bodyPr/>
                    <a:lstStyle/>
                    <a:p>
                      <a:pPr algn="ctr"/>
                      <a:r>
                        <a:rPr lang="en-US" sz="2000" dirty="0">
                          <a:effectLst/>
                          <a:latin typeface="Poppins" panose="00000500000000000000" pitchFamily="2" charset="0"/>
                          <a:cs typeface="Poppins" panose="00000500000000000000" pitchFamily="2" charset="0"/>
                        </a:rPr>
                        <a:t>Marketing</a:t>
                      </a:r>
                    </a:p>
                  </a:txBody>
                  <a:tcPr marL="99060" marR="99060" anchor="ctr"/>
                </a:tc>
                <a:tc>
                  <a:txBody>
                    <a:bodyPr/>
                    <a:lstStyle/>
                    <a:p>
                      <a:pPr algn="ctr"/>
                      <a:r>
                        <a:rPr lang="en-US" sz="2000" dirty="0">
                          <a:effectLst/>
                          <a:latin typeface="Poppins" panose="00000500000000000000" pitchFamily="2" charset="0"/>
                          <a:cs typeface="Poppins" panose="00000500000000000000" pitchFamily="2" charset="0"/>
                        </a:rPr>
                        <a:t>Sales</a:t>
                      </a:r>
                    </a:p>
                  </a:txBody>
                  <a:tcPr marL="99060" marR="99060" anchor="ctr"/>
                </a:tc>
                <a:extLst>
                  <a:ext uri="{0D108BD9-81ED-4DB2-BD59-A6C34878D82A}">
                    <a16:rowId xmlns:a16="http://schemas.microsoft.com/office/drawing/2014/main" val="3854408757"/>
                  </a:ext>
                </a:extLst>
              </a:tr>
            </a:tbl>
          </a:graphicData>
        </a:graphic>
      </p:graphicFrame>
      <p:sp>
        <p:nvSpPr>
          <p:cNvPr id="10" name="Subtitle 2">
            <a:extLst>
              <a:ext uri="{FF2B5EF4-FFF2-40B4-BE49-F238E27FC236}">
                <a16:creationId xmlns:a16="http://schemas.microsoft.com/office/drawing/2014/main" id="{BD2161B9-A7BF-1BC1-34E4-39283D4E609B}"/>
              </a:ext>
            </a:extLst>
          </p:cNvPr>
          <p:cNvSpPr txBox="1">
            <a:spLocks/>
          </p:cNvSpPr>
          <p:nvPr/>
        </p:nvSpPr>
        <p:spPr>
          <a:xfrm>
            <a:off x="0" y="1173488"/>
            <a:ext cx="4781550" cy="498467"/>
          </a:xfrm>
          <a:prstGeom prst="rect">
            <a:avLst/>
          </a:prstGeom>
        </p:spPr>
        <p:txBody>
          <a:bodyPr/>
          <a:lstStyle>
            <a:lvl1pPr marL="228600" indent="-228600" algn="l" defTabSz="914400" rtl="0" eaLnBrk="1" latinLnBrk="0" hangingPunct="1">
              <a:lnSpc>
                <a:spcPct val="120000"/>
              </a:lnSpc>
              <a:spcBef>
                <a:spcPts val="1000"/>
              </a:spcBef>
              <a:buClr>
                <a:schemeClr val="accent1">
                  <a:lumMod val="60000"/>
                  <a:lumOff val="40000"/>
                </a:schemeClr>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9pPr>
          </a:lstStyle>
          <a:p>
            <a:pPr marL="0" indent="0" algn="l">
              <a:buNone/>
            </a:pPr>
            <a:r>
              <a:rPr lang="en-US" b="1" i="0" cap="none" dirty="0">
                <a:solidFill>
                  <a:srgbClr val="262626"/>
                </a:solidFill>
                <a:effectLst/>
                <a:latin typeface="Poppins" panose="00000500000000000000" pitchFamily="2" charset="0"/>
                <a:cs typeface="Poppins" panose="00000500000000000000" pitchFamily="2" charset="0"/>
              </a:rPr>
              <a:t>Final Employee Dimension Table</a:t>
            </a:r>
          </a:p>
        </p:txBody>
      </p:sp>
      <p:graphicFrame>
        <p:nvGraphicFramePr>
          <p:cNvPr id="7" name="Table 6">
            <a:extLst>
              <a:ext uri="{FF2B5EF4-FFF2-40B4-BE49-F238E27FC236}">
                <a16:creationId xmlns:a16="http://schemas.microsoft.com/office/drawing/2014/main" id="{ED94DCCD-4A70-24CD-FFEA-1653321088F6}"/>
              </a:ext>
            </a:extLst>
          </p:cNvPr>
          <p:cNvGraphicFramePr>
            <a:graphicFrameLocks noGrp="1"/>
          </p:cNvGraphicFramePr>
          <p:nvPr>
            <p:extLst>
              <p:ext uri="{D42A27DB-BD31-4B8C-83A1-F6EECF244321}">
                <p14:modId xmlns:p14="http://schemas.microsoft.com/office/powerpoint/2010/main" val="2475009642"/>
              </p:ext>
            </p:extLst>
          </p:nvPr>
        </p:nvGraphicFramePr>
        <p:xfrm>
          <a:off x="88460" y="2615672"/>
          <a:ext cx="11515725" cy="365760"/>
        </p:xfrm>
        <a:graphic>
          <a:graphicData uri="http://schemas.openxmlformats.org/drawingml/2006/table">
            <a:tbl>
              <a:tblPr/>
              <a:tblGrid>
                <a:gridCol w="11515725">
                  <a:extLst>
                    <a:ext uri="{9D8B030D-6E8A-4147-A177-3AD203B41FA5}">
                      <a16:colId xmlns:a16="http://schemas.microsoft.com/office/drawing/2014/main" val="3251299468"/>
                    </a:ext>
                  </a:extLst>
                </a:gridCol>
              </a:tblGrid>
              <a:tr h="352425">
                <a:tc>
                  <a:txBody>
                    <a:bodyPr/>
                    <a:lstStyle/>
                    <a:p>
                      <a:endParaRPr lang="en-US" dirty="0"/>
                    </a:p>
                  </a:txBody>
                  <a:tcPr>
                    <a:lnL w="28575" cmpd="sng">
                      <a:solidFill>
                        <a:srgbClr val="FFFF00"/>
                      </a:solidFill>
                      <a:prstDash val="solid"/>
                    </a:lnL>
                    <a:lnR w="28575" cmpd="sng">
                      <a:solidFill>
                        <a:srgbClr val="FFFF00"/>
                      </a:solidFill>
                      <a:prstDash val="solid"/>
                    </a:lnR>
                    <a:lnT w="28575" cmpd="sng">
                      <a:solidFill>
                        <a:srgbClr val="FFFF00"/>
                      </a:solidFill>
                      <a:prstDash val="solid"/>
                    </a:lnT>
                    <a:lnB w="28575" cmpd="sng">
                      <a:solidFill>
                        <a:srgbClr val="FFFF00"/>
                      </a:solidFill>
                      <a:prstDash val="solid"/>
                    </a:lnB>
                  </a:tcPr>
                </a:tc>
                <a:extLst>
                  <a:ext uri="{0D108BD9-81ED-4DB2-BD59-A6C34878D82A}">
                    <a16:rowId xmlns:a16="http://schemas.microsoft.com/office/drawing/2014/main" val="2842880961"/>
                  </a:ext>
                </a:extLst>
              </a:tr>
            </a:tbl>
          </a:graphicData>
        </a:graphic>
      </p:graphicFrame>
      <p:graphicFrame>
        <p:nvGraphicFramePr>
          <p:cNvPr id="13" name="Table 12">
            <a:extLst>
              <a:ext uri="{FF2B5EF4-FFF2-40B4-BE49-F238E27FC236}">
                <a16:creationId xmlns:a16="http://schemas.microsoft.com/office/drawing/2014/main" id="{717C07C4-18A1-12A6-2D8C-7510C32E7C1D}"/>
              </a:ext>
            </a:extLst>
          </p:cNvPr>
          <p:cNvGraphicFramePr>
            <a:graphicFrameLocks noGrp="1"/>
          </p:cNvGraphicFramePr>
          <p:nvPr>
            <p:extLst>
              <p:ext uri="{D42A27DB-BD31-4B8C-83A1-F6EECF244321}">
                <p14:modId xmlns:p14="http://schemas.microsoft.com/office/powerpoint/2010/main" val="706155564"/>
              </p:ext>
            </p:extLst>
          </p:nvPr>
        </p:nvGraphicFramePr>
        <p:xfrm>
          <a:off x="4746187" y="2173029"/>
          <a:ext cx="3619500" cy="391682"/>
        </p:xfrm>
        <a:graphic>
          <a:graphicData uri="http://schemas.openxmlformats.org/drawingml/2006/table">
            <a:tbl>
              <a:tblPr/>
              <a:tblGrid>
                <a:gridCol w="3619500">
                  <a:extLst>
                    <a:ext uri="{9D8B030D-6E8A-4147-A177-3AD203B41FA5}">
                      <a16:colId xmlns:a16="http://schemas.microsoft.com/office/drawing/2014/main" val="785950720"/>
                    </a:ext>
                  </a:extLst>
                </a:gridCol>
              </a:tblGrid>
              <a:tr h="391682">
                <a:tc>
                  <a:txBody>
                    <a:bodyPr/>
                    <a:lstStyle/>
                    <a:p>
                      <a:endParaRPr lang="en-US" dirty="0"/>
                    </a:p>
                  </a:txBody>
                  <a:tcPr>
                    <a:lnL w="28575" cmpd="sng">
                      <a:solidFill>
                        <a:srgbClr val="C00000"/>
                      </a:solidFill>
                      <a:prstDash val="solid"/>
                    </a:lnL>
                    <a:lnR w="28575" cmpd="sng">
                      <a:solidFill>
                        <a:srgbClr val="C00000"/>
                      </a:solidFill>
                      <a:prstDash val="solid"/>
                    </a:lnR>
                    <a:lnT w="28575" cmpd="sng">
                      <a:solidFill>
                        <a:srgbClr val="C00000"/>
                      </a:solidFill>
                      <a:prstDash val="solid"/>
                    </a:lnT>
                    <a:lnB w="28575" cmpd="sng">
                      <a:solidFill>
                        <a:srgbClr val="C00000"/>
                      </a:solidFill>
                      <a:prstDash val="solid"/>
                    </a:lnB>
                  </a:tcPr>
                </a:tc>
                <a:extLst>
                  <a:ext uri="{0D108BD9-81ED-4DB2-BD59-A6C34878D82A}">
                    <a16:rowId xmlns:a16="http://schemas.microsoft.com/office/drawing/2014/main" val="4259506459"/>
                  </a:ext>
                </a:extLst>
              </a:tr>
            </a:tbl>
          </a:graphicData>
        </a:graphic>
      </p:graphicFrame>
      <p:graphicFrame>
        <p:nvGraphicFramePr>
          <p:cNvPr id="14" name="Table 13">
            <a:extLst>
              <a:ext uri="{FF2B5EF4-FFF2-40B4-BE49-F238E27FC236}">
                <a16:creationId xmlns:a16="http://schemas.microsoft.com/office/drawing/2014/main" id="{E2A8EFD2-9E71-04DB-0F31-31B9C276FE94}"/>
              </a:ext>
            </a:extLst>
          </p:cNvPr>
          <p:cNvGraphicFramePr>
            <a:graphicFrameLocks noGrp="1"/>
          </p:cNvGraphicFramePr>
          <p:nvPr>
            <p:extLst>
              <p:ext uri="{D42A27DB-BD31-4B8C-83A1-F6EECF244321}">
                <p14:modId xmlns:p14="http://schemas.microsoft.com/office/powerpoint/2010/main" val="2637002011"/>
              </p:ext>
            </p:extLst>
          </p:nvPr>
        </p:nvGraphicFramePr>
        <p:xfrm>
          <a:off x="107916" y="3013042"/>
          <a:ext cx="11477625" cy="365760"/>
        </p:xfrm>
        <a:graphic>
          <a:graphicData uri="http://schemas.openxmlformats.org/drawingml/2006/table">
            <a:tbl>
              <a:tblPr/>
              <a:tblGrid>
                <a:gridCol w="11477625">
                  <a:extLst>
                    <a:ext uri="{9D8B030D-6E8A-4147-A177-3AD203B41FA5}">
                      <a16:colId xmlns:a16="http://schemas.microsoft.com/office/drawing/2014/main" val="1446066366"/>
                    </a:ext>
                  </a:extLst>
                </a:gridCol>
              </a:tblGrid>
              <a:tr h="319090">
                <a:tc>
                  <a:txBody>
                    <a:bodyPr/>
                    <a:lstStyle/>
                    <a:p>
                      <a:endParaRPr lang="en-US" dirty="0"/>
                    </a:p>
                  </a:txBody>
                  <a:tcPr>
                    <a:lnL w="28575" cmpd="sng">
                      <a:solidFill>
                        <a:srgbClr val="FFC000"/>
                      </a:solidFill>
                      <a:prstDash val="solid"/>
                    </a:lnL>
                    <a:lnR w="28575" cmpd="sng">
                      <a:solidFill>
                        <a:srgbClr val="FFC000"/>
                      </a:solidFill>
                      <a:prstDash val="solid"/>
                    </a:lnR>
                    <a:lnT w="28575" cmpd="sng">
                      <a:solidFill>
                        <a:srgbClr val="FFC000"/>
                      </a:solidFill>
                      <a:prstDash val="solid"/>
                    </a:lnT>
                    <a:lnB w="28575" cmpd="sng">
                      <a:solidFill>
                        <a:srgbClr val="FFC000"/>
                      </a:solidFill>
                      <a:prstDash val="solid"/>
                    </a:lnB>
                  </a:tcPr>
                </a:tc>
                <a:extLst>
                  <a:ext uri="{0D108BD9-81ED-4DB2-BD59-A6C34878D82A}">
                    <a16:rowId xmlns:a16="http://schemas.microsoft.com/office/drawing/2014/main" val="2596945918"/>
                  </a:ext>
                </a:extLst>
              </a:tr>
            </a:tbl>
          </a:graphicData>
        </a:graphic>
      </p:graphicFrame>
      <p:sp>
        <p:nvSpPr>
          <p:cNvPr id="15" name="Subtitle 2">
            <a:extLst>
              <a:ext uri="{FF2B5EF4-FFF2-40B4-BE49-F238E27FC236}">
                <a16:creationId xmlns:a16="http://schemas.microsoft.com/office/drawing/2014/main" id="{6B7CA441-BFDE-5C74-265D-F50A5DD27678}"/>
              </a:ext>
            </a:extLst>
          </p:cNvPr>
          <p:cNvSpPr txBox="1">
            <a:spLocks/>
          </p:cNvSpPr>
          <p:nvPr/>
        </p:nvSpPr>
        <p:spPr>
          <a:xfrm>
            <a:off x="1" y="4210213"/>
            <a:ext cx="11692646" cy="1242257"/>
          </a:xfrm>
          <a:prstGeom prst="rect">
            <a:avLst/>
          </a:prstGeom>
        </p:spPr>
        <p:txBody>
          <a:bodyPr/>
          <a:lstStyle>
            <a:lvl1pPr marL="228600" indent="-228600" algn="l" defTabSz="914400" rtl="0" eaLnBrk="1" latinLnBrk="0" hangingPunct="1">
              <a:lnSpc>
                <a:spcPct val="120000"/>
              </a:lnSpc>
              <a:spcBef>
                <a:spcPts val="1000"/>
              </a:spcBef>
              <a:buClr>
                <a:schemeClr val="accent1">
                  <a:lumMod val="60000"/>
                  <a:lumOff val="40000"/>
                </a:schemeClr>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9pPr>
          </a:lstStyle>
          <a:p>
            <a:pPr algn="l">
              <a:lnSpc>
                <a:spcPct val="150000"/>
              </a:lnSpc>
              <a:buFont typeface="Arial" panose="020B0604020202020204" pitchFamily="34" charset="0"/>
              <a:buChar char="•"/>
            </a:pPr>
            <a:r>
              <a:rPr lang="en-US" b="0" i="0" cap="none" dirty="0">
                <a:solidFill>
                  <a:srgbClr val="262626"/>
                </a:solidFill>
                <a:effectLst/>
                <a:latin typeface="Poppins" panose="00000500000000000000" pitchFamily="2" charset="0"/>
                <a:cs typeface="Poppins" panose="00000500000000000000" pitchFamily="2" charset="0"/>
              </a:rPr>
              <a:t>Each change results in a new row, allowing for accurate tracking of her departmental assignments over time while maintaining the integrity of historical data.</a:t>
            </a:r>
          </a:p>
        </p:txBody>
      </p:sp>
    </p:spTree>
    <p:extLst>
      <p:ext uri="{BB962C8B-B14F-4D97-AF65-F5344CB8AC3E}">
        <p14:creationId xmlns:p14="http://schemas.microsoft.com/office/powerpoint/2010/main" val="19673993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barn(inVertical)">
                                      <p:cBhvr>
                                        <p:cTn id="7" dur="500"/>
                                        <p:tgtEl>
                                          <p:spTgt spid="10"/>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barn(inVertical)">
                                      <p:cBhvr>
                                        <p:cTn id="12" dur="50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nodeType="clickEffect">
                                  <p:stCondLst>
                                    <p:cond delay="0"/>
                                  </p:stCondLst>
                                  <p:childTnLst>
                                    <p:set>
                                      <p:cBhvr>
                                        <p:cTn id="16" dur="1" fill="hold">
                                          <p:stCondLst>
                                            <p:cond delay="0"/>
                                          </p:stCondLst>
                                        </p:cTn>
                                        <p:tgtEl>
                                          <p:spTgt spid="13"/>
                                        </p:tgtEl>
                                        <p:attrNameLst>
                                          <p:attrName>style.visibility</p:attrName>
                                        </p:attrNameLst>
                                      </p:cBhvr>
                                      <p:to>
                                        <p:strVal val="visible"/>
                                      </p:to>
                                    </p:set>
                                    <p:animEffect transition="in" filter="barn(inVertical)">
                                      <p:cBhvr>
                                        <p:cTn id="17" dur="500"/>
                                        <p:tgtEl>
                                          <p:spTgt spid="13"/>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nodeType="click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barn(inVertical)">
                                      <p:cBhvr>
                                        <p:cTn id="22" dur="500"/>
                                        <p:tgtEl>
                                          <p:spTgt spid="7"/>
                                        </p:tgtEl>
                                      </p:cBhvr>
                                    </p:animEffect>
                                  </p:childTnLst>
                                </p:cTn>
                              </p:par>
                            </p:childTnLst>
                          </p:cTn>
                        </p:par>
                      </p:childTnLst>
                    </p:cTn>
                  </p:par>
                  <p:par>
                    <p:cTn id="23" fill="hold">
                      <p:stCondLst>
                        <p:cond delay="indefinite"/>
                      </p:stCondLst>
                      <p:childTnLst>
                        <p:par>
                          <p:cTn id="24" fill="hold">
                            <p:stCondLst>
                              <p:cond delay="0"/>
                            </p:stCondLst>
                            <p:childTnLst>
                              <p:par>
                                <p:cTn id="25" presetID="16" presetClass="entr" presetSubtype="21" fill="hold" nodeType="clickEffect">
                                  <p:stCondLst>
                                    <p:cond delay="0"/>
                                  </p:stCondLst>
                                  <p:childTnLst>
                                    <p:set>
                                      <p:cBhvr>
                                        <p:cTn id="26" dur="1" fill="hold">
                                          <p:stCondLst>
                                            <p:cond delay="0"/>
                                          </p:stCondLst>
                                        </p:cTn>
                                        <p:tgtEl>
                                          <p:spTgt spid="14"/>
                                        </p:tgtEl>
                                        <p:attrNameLst>
                                          <p:attrName>style.visibility</p:attrName>
                                        </p:attrNameLst>
                                      </p:cBhvr>
                                      <p:to>
                                        <p:strVal val="visible"/>
                                      </p:to>
                                    </p:set>
                                    <p:animEffect transition="in" filter="barn(inVertical)">
                                      <p:cBhvr>
                                        <p:cTn id="27" dur="500"/>
                                        <p:tgtEl>
                                          <p:spTgt spid="14"/>
                                        </p:tgtEl>
                                      </p:cBhvr>
                                    </p:animEffect>
                                  </p:childTnLst>
                                </p:cTn>
                              </p:par>
                            </p:childTnLst>
                          </p:cTn>
                        </p:par>
                      </p:childTnLst>
                    </p:cTn>
                  </p:par>
                  <p:par>
                    <p:cTn id="28" fill="hold">
                      <p:stCondLst>
                        <p:cond delay="indefinite"/>
                      </p:stCondLst>
                      <p:childTnLst>
                        <p:par>
                          <p:cTn id="29" fill="hold">
                            <p:stCondLst>
                              <p:cond delay="0"/>
                            </p:stCondLst>
                            <p:childTnLst>
                              <p:par>
                                <p:cTn id="30" presetID="16" presetClass="entr" presetSubtype="21" fill="hold" nodeType="clickEffect">
                                  <p:stCondLst>
                                    <p:cond delay="0"/>
                                  </p:stCondLst>
                                  <p:childTnLst>
                                    <p:set>
                                      <p:cBhvr>
                                        <p:cTn id="31" dur="1" fill="hold">
                                          <p:stCondLst>
                                            <p:cond delay="0"/>
                                          </p:stCondLst>
                                        </p:cTn>
                                        <p:tgtEl>
                                          <p:spTgt spid="15">
                                            <p:txEl>
                                              <p:pRg st="0" end="0"/>
                                            </p:txEl>
                                          </p:spTgt>
                                        </p:tgtEl>
                                        <p:attrNameLst>
                                          <p:attrName>style.visibility</p:attrName>
                                        </p:attrNameLst>
                                      </p:cBhvr>
                                      <p:to>
                                        <p:strVal val="visible"/>
                                      </p:to>
                                    </p:set>
                                    <p:animEffect transition="in" filter="barn(inVertical)">
                                      <p:cBhvr>
                                        <p:cTn id="32" dur="500"/>
                                        <p:tgtEl>
                                          <p:spTgt spid="15">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8" name="Straight Connector 7">
            <a:extLst>
              <a:ext uri="{FF2B5EF4-FFF2-40B4-BE49-F238E27FC236}">
                <a16:creationId xmlns:a16="http://schemas.microsoft.com/office/drawing/2014/main" id="{BBEF9A3F-3A21-5535-21D1-260C4B99B7E8}"/>
              </a:ext>
            </a:extLst>
          </p:cNvPr>
          <p:cNvCxnSpPr>
            <a:cxnSpLocks/>
          </p:cNvCxnSpPr>
          <p:nvPr/>
        </p:nvCxnSpPr>
        <p:spPr>
          <a:xfrm>
            <a:off x="0" y="976358"/>
            <a:ext cx="11692647" cy="0"/>
          </a:xfrm>
          <a:prstGeom prst="line">
            <a:avLst/>
          </a:prstGeom>
          <a:ln w="85725">
            <a:prstDash val="solid"/>
          </a:ln>
        </p:spPr>
        <p:style>
          <a:lnRef idx="1">
            <a:schemeClr val="accent2"/>
          </a:lnRef>
          <a:fillRef idx="0">
            <a:schemeClr val="accent2"/>
          </a:fillRef>
          <a:effectRef idx="0">
            <a:schemeClr val="accent2"/>
          </a:effectRef>
          <a:fontRef idx="minor">
            <a:schemeClr val="tx1"/>
          </a:fontRef>
        </p:style>
      </p:cxnSp>
      <p:sp>
        <p:nvSpPr>
          <p:cNvPr id="10" name="Subtitle 2">
            <a:extLst>
              <a:ext uri="{FF2B5EF4-FFF2-40B4-BE49-F238E27FC236}">
                <a16:creationId xmlns:a16="http://schemas.microsoft.com/office/drawing/2014/main" id="{0C8E13E9-9BB1-D984-3AF6-005F16EEBEA1}"/>
              </a:ext>
            </a:extLst>
          </p:cNvPr>
          <p:cNvSpPr txBox="1">
            <a:spLocks/>
          </p:cNvSpPr>
          <p:nvPr/>
        </p:nvSpPr>
        <p:spPr>
          <a:xfrm>
            <a:off x="84309" y="1064708"/>
            <a:ext cx="11585642" cy="4538421"/>
          </a:xfrm>
          <a:prstGeom prst="rect">
            <a:avLst/>
          </a:prstGeom>
        </p:spPr>
        <p:txBody>
          <a:bodyPr/>
          <a:lstStyle>
            <a:lvl1pPr marL="228600" indent="-228600" algn="l" defTabSz="914400" rtl="0" eaLnBrk="1" latinLnBrk="0" hangingPunct="1">
              <a:lnSpc>
                <a:spcPct val="120000"/>
              </a:lnSpc>
              <a:spcBef>
                <a:spcPts val="1000"/>
              </a:spcBef>
              <a:buClr>
                <a:schemeClr val="accent1">
                  <a:lumMod val="60000"/>
                  <a:lumOff val="40000"/>
                </a:schemeClr>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9pPr>
          </a:lstStyle>
          <a:p>
            <a:pPr algn="l">
              <a:lnSpc>
                <a:spcPct val="150000"/>
              </a:lnSpc>
            </a:pPr>
            <a:r>
              <a:rPr lang="en-US" b="1" i="0" cap="none" dirty="0">
                <a:solidFill>
                  <a:srgbClr val="262626"/>
                </a:solidFill>
                <a:effectLst/>
                <a:latin typeface="Poppins" panose="00000500000000000000" pitchFamily="2" charset="0"/>
                <a:cs typeface="Poppins" panose="00000500000000000000" pitchFamily="2" charset="0"/>
              </a:rPr>
              <a:t>Advantages</a:t>
            </a:r>
            <a:endParaRPr lang="en-US" cap="none" dirty="0">
              <a:solidFill>
                <a:srgbClr val="262626"/>
              </a:solidFill>
              <a:latin typeface="Poppins" panose="00000500000000000000" pitchFamily="2" charset="0"/>
              <a:cs typeface="Poppins" panose="00000500000000000000" pitchFamily="2" charset="0"/>
            </a:endParaRPr>
          </a:p>
          <a:p>
            <a:pPr lvl="1">
              <a:lnSpc>
                <a:spcPct val="150000"/>
              </a:lnSpc>
              <a:buFont typeface="Wingdings" panose="05000000000000000000" pitchFamily="2" charset="2"/>
              <a:buChar char="§"/>
            </a:pPr>
            <a:r>
              <a:rPr lang="en-US" sz="2000" b="0" i="0" cap="none" dirty="0">
                <a:solidFill>
                  <a:srgbClr val="262626"/>
                </a:solidFill>
                <a:effectLst/>
                <a:latin typeface="Poppins" panose="00000500000000000000" pitchFamily="2" charset="0"/>
                <a:cs typeface="Poppins" panose="00000500000000000000" pitchFamily="2" charset="0"/>
              </a:rPr>
              <a:t>Combines the benefits of types 1, 2, and 3, allowing for robust historical analysis.</a:t>
            </a:r>
          </a:p>
          <a:p>
            <a:pPr lvl="1">
              <a:lnSpc>
                <a:spcPct val="150000"/>
              </a:lnSpc>
              <a:buFont typeface="Wingdings" panose="05000000000000000000" pitchFamily="2" charset="2"/>
              <a:buChar char="§"/>
            </a:pPr>
            <a:r>
              <a:rPr lang="en-US" sz="2000" b="0" i="0" cap="none" dirty="0">
                <a:solidFill>
                  <a:srgbClr val="262626"/>
                </a:solidFill>
                <a:effectLst/>
                <a:latin typeface="Poppins" panose="00000500000000000000" pitchFamily="2" charset="0"/>
                <a:cs typeface="Poppins" panose="00000500000000000000" pitchFamily="2" charset="0"/>
              </a:rPr>
              <a:t>Provides a balance between maintaining current data and tracking historical changes.</a:t>
            </a:r>
          </a:p>
          <a:p>
            <a:pPr algn="l">
              <a:lnSpc>
                <a:spcPct val="150000"/>
              </a:lnSpc>
            </a:pPr>
            <a:r>
              <a:rPr lang="en-US" b="1" i="0" cap="none" dirty="0">
                <a:solidFill>
                  <a:srgbClr val="262626"/>
                </a:solidFill>
                <a:effectLst/>
                <a:latin typeface="Poppins" panose="00000500000000000000" pitchFamily="2" charset="0"/>
                <a:cs typeface="Poppins" panose="00000500000000000000" pitchFamily="2" charset="0"/>
              </a:rPr>
              <a:t>Disadvantages</a:t>
            </a:r>
            <a:endParaRPr lang="en-US" b="0" i="0" cap="none" dirty="0">
              <a:solidFill>
                <a:srgbClr val="262626"/>
              </a:solidFill>
              <a:effectLst/>
              <a:latin typeface="Poppins" panose="00000500000000000000" pitchFamily="2" charset="0"/>
              <a:cs typeface="Poppins" panose="00000500000000000000" pitchFamily="2" charset="0"/>
            </a:endParaRPr>
          </a:p>
          <a:p>
            <a:pPr lvl="1">
              <a:lnSpc>
                <a:spcPct val="150000"/>
              </a:lnSpc>
              <a:buFont typeface="Wingdings" panose="05000000000000000000" pitchFamily="2" charset="2"/>
              <a:buChar char="§"/>
            </a:pPr>
            <a:r>
              <a:rPr lang="en-US" sz="2000" b="0" i="0" cap="none" dirty="0">
                <a:solidFill>
                  <a:srgbClr val="262626"/>
                </a:solidFill>
                <a:effectLst/>
                <a:latin typeface="Poppins" panose="00000500000000000000" pitchFamily="2" charset="0"/>
                <a:cs typeface="Poppins" panose="00000500000000000000" pitchFamily="2" charset="0"/>
              </a:rPr>
              <a:t>More complicated to design and manage due to multiple strategies being employed.</a:t>
            </a:r>
          </a:p>
          <a:p>
            <a:pPr lvl="1">
              <a:lnSpc>
                <a:spcPct val="150000"/>
              </a:lnSpc>
              <a:buFont typeface="Wingdings" panose="05000000000000000000" pitchFamily="2" charset="2"/>
              <a:buChar char="§"/>
            </a:pPr>
            <a:r>
              <a:rPr lang="en-US" sz="2000" b="0" i="0" cap="none" dirty="0">
                <a:solidFill>
                  <a:srgbClr val="262626"/>
                </a:solidFill>
                <a:effectLst/>
                <a:latin typeface="Poppins" panose="00000500000000000000" pitchFamily="2" charset="0"/>
                <a:cs typeface="Poppins" panose="00000500000000000000" pitchFamily="2" charset="0"/>
              </a:rPr>
              <a:t>Requires more storage space due to the retention of both current and historical data.</a:t>
            </a:r>
          </a:p>
        </p:txBody>
      </p:sp>
      <p:sp>
        <p:nvSpPr>
          <p:cNvPr id="2" name="Footer Placeholder 3">
            <a:extLst>
              <a:ext uri="{FF2B5EF4-FFF2-40B4-BE49-F238E27FC236}">
                <a16:creationId xmlns:a16="http://schemas.microsoft.com/office/drawing/2014/main" id="{5E1518FD-03AC-879D-8163-E728847C37DE}"/>
              </a:ext>
            </a:extLst>
          </p:cNvPr>
          <p:cNvSpPr>
            <a:spLocks noGrp="1"/>
          </p:cNvSpPr>
          <p:nvPr>
            <p:ph type="ftr" sz="quarter" idx="11"/>
          </p:nvPr>
        </p:nvSpPr>
        <p:spPr>
          <a:xfrm>
            <a:off x="189691" y="5774753"/>
            <a:ext cx="8847305" cy="498470"/>
          </a:xfrm>
        </p:spPr>
        <p:txBody>
          <a:bodyPr/>
          <a:lstStyle/>
          <a:p>
            <a:r>
              <a:rPr lang="en-US" sz="1600" b="1" dirty="0">
                <a:solidFill>
                  <a:schemeClr val="bg1"/>
                </a:solidFill>
                <a:latin typeface="Poppins" panose="00000500000000000000" pitchFamily="2" charset="0"/>
                <a:cs typeface="Poppins" panose="00000500000000000000" pitchFamily="2" charset="0"/>
              </a:rPr>
              <a:t>lecture 6: Managing Data Warehouse through Slowing Changing Dimension</a:t>
            </a:r>
          </a:p>
        </p:txBody>
      </p:sp>
      <p:sp>
        <p:nvSpPr>
          <p:cNvPr id="3" name="Title 1">
            <a:extLst>
              <a:ext uri="{FF2B5EF4-FFF2-40B4-BE49-F238E27FC236}">
                <a16:creationId xmlns:a16="http://schemas.microsoft.com/office/drawing/2014/main" id="{B206A2C2-A69C-6469-287F-60F2082CBF1B}"/>
              </a:ext>
            </a:extLst>
          </p:cNvPr>
          <p:cNvSpPr txBox="1">
            <a:spLocks/>
          </p:cNvSpPr>
          <p:nvPr/>
        </p:nvSpPr>
        <p:spPr>
          <a:xfrm>
            <a:off x="0" y="266476"/>
            <a:ext cx="11692647" cy="631258"/>
          </a:xfrm>
          <a:prstGeom prst="rect">
            <a:avLst/>
          </a:prstGeom>
        </p:spPr>
        <p:txBody>
          <a:bodyPr>
            <a:noAutofit/>
          </a:bodyPr>
          <a:lstStyle>
            <a:lvl1pPr algn="l" defTabSz="914400" rtl="0" eaLnBrk="1" latinLnBrk="0" hangingPunct="1">
              <a:lnSpc>
                <a:spcPct val="90000"/>
              </a:lnSpc>
              <a:spcBef>
                <a:spcPct val="0"/>
              </a:spcBef>
              <a:buNone/>
              <a:defRPr sz="4400" kern="1200" cap="all" baseline="0">
                <a:solidFill>
                  <a:schemeClr val="accent1">
                    <a:lumMod val="60000"/>
                    <a:lumOff val="40000"/>
                  </a:schemeClr>
                </a:solidFill>
                <a:effectLst/>
                <a:latin typeface="+mj-lt"/>
                <a:ea typeface="+mj-ea"/>
                <a:cs typeface="+mj-cs"/>
              </a:defRPr>
            </a:lvl1pPr>
          </a:lstStyle>
          <a:p>
            <a:pPr algn="ctr"/>
            <a:r>
              <a:rPr lang="en-US" sz="3600" b="1" cap="none" dirty="0">
                <a:latin typeface="Poppins" panose="00000500000000000000" pitchFamily="2" charset="0"/>
                <a:cs typeface="Poppins" panose="00000500000000000000" pitchFamily="2" charset="0"/>
              </a:rPr>
              <a:t>Type 6: Add Type 1 Attributes to Type 2 Dimension </a:t>
            </a:r>
          </a:p>
        </p:txBody>
      </p:sp>
    </p:spTree>
    <p:extLst>
      <p:ext uri="{BB962C8B-B14F-4D97-AF65-F5344CB8AC3E}">
        <p14:creationId xmlns:p14="http://schemas.microsoft.com/office/powerpoint/2010/main" val="121202440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520F89F-518C-1FA0-25C9-320894E73987}"/>
            </a:ext>
          </a:extLst>
        </p:cNvPr>
        <p:cNvGrpSpPr/>
        <p:nvPr/>
      </p:nvGrpSpPr>
      <p:grpSpPr>
        <a:xfrm>
          <a:off x="0" y="0"/>
          <a:ext cx="0" cy="0"/>
          <a:chOff x="0" y="0"/>
          <a:chExt cx="0" cy="0"/>
        </a:xfrm>
      </p:grpSpPr>
      <p:cxnSp>
        <p:nvCxnSpPr>
          <p:cNvPr id="8" name="Straight Connector 7">
            <a:extLst>
              <a:ext uri="{FF2B5EF4-FFF2-40B4-BE49-F238E27FC236}">
                <a16:creationId xmlns:a16="http://schemas.microsoft.com/office/drawing/2014/main" id="{AFC932CB-D85B-74B3-3EFF-16EB954241A2}"/>
              </a:ext>
            </a:extLst>
          </p:cNvPr>
          <p:cNvCxnSpPr>
            <a:cxnSpLocks/>
          </p:cNvCxnSpPr>
          <p:nvPr/>
        </p:nvCxnSpPr>
        <p:spPr>
          <a:xfrm>
            <a:off x="0" y="976358"/>
            <a:ext cx="11692647" cy="0"/>
          </a:xfrm>
          <a:prstGeom prst="line">
            <a:avLst/>
          </a:prstGeom>
          <a:ln w="85725">
            <a:prstDash val="solid"/>
          </a:ln>
        </p:spPr>
        <p:style>
          <a:lnRef idx="1">
            <a:schemeClr val="accent2"/>
          </a:lnRef>
          <a:fillRef idx="0">
            <a:schemeClr val="accent2"/>
          </a:fillRef>
          <a:effectRef idx="0">
            <a:schemeClr val="accent2"/>
          </a:effectRef>
          <a:fontRef idx="minor">
            <a:schemeClr val="tx1"/>
          </a:fontRef>
        </p:style>
      </p:cxnSp>
      <p:sp>
        <p:nvSpPr>
          <p:cNvPr id="10" name="Subtitle 2">
            <a:extLst>
              <a:ext uri="{FF2B5EF4-FFF2-40B4-BE49-F238E27FC236}">
                <a16:creationId xmlns:a16="http://schemas.microsoft.com/office/drawing/2014/main" id="{3270D0BE-491C-265D-383A-5502E7FC3315}"/>
              </a:ext>
            </a:extLst>
          </p:cNvPr>
          <p:cNvSpPr txBox="1">
            <a:spLocks/>
          </p:cNvSpPr>
          <p:nvPr/>
        </p:nvSpPr>
        <p:spPr>
          <a:xfrm>
            <a:off x="84309" y="1064708"/>
            <a:ext cx="11585642" cy="4538421"/>
          </a:xfrm>
          <a:prstGeom prst="rect">
            <a:avLst/>
          </a:prstGeom>
        </p:spPr>
        <p:txBody>
          <a:bodyPr/>
          <a:lstStyle>
            <a:lvl1pPr marL="228600" indent="-228600" algn="l" defTabSz="914400" rtl="0" eaLnBrk="1" latinLnBrk="0" hangingPunct="1">
              <a:lnSpc>
                <a:spcPct val="120000"/>
              </a:lnSpc>
              <a:spcBef>
                <a:spcPts val="1000"/>
              </a:spcBef>
              <a:buClr>
                <a:schemeClr val="accent1">
                  <a:lumMod val="60000"/>
                  <a:lumOff val="40000"/>
                </a:schemeClr>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9pPr>
          </a:lstStyle>
          <a:p>
            <a:pPr marL="0" indent="0" algn="l">
              <a:lnSpc>
                <a:spcPct val="150000"/>
              </a:lnSpc>
              <a:buNone/>
            </a:pPr>
            <a:r>
              <a:rPr lang="en-US" b="1" i="0" cap="none" dirty="0">
                <a:solidFill>
                  <a:srgbClr val="262626"/>
                </a:solidFill>
                <a:effectLst/>
                <a:latin typeface="Poppins" panose="00000500000000000000" pitchFamily="2" charset="0"/>
                <a:cs typeface="Poppins" panose="00000500000000000000" pitchFamily="2" charset="0"/>
              </a:rPr>
              <a:t>1. Define the dimension table structure</a:t>
            </a:r>
          </a:p>
          <a:p>
            <a:pPr lvl="1">
              <a:lnSpc>
                <a:spcPct val="150000"/>
              </a:lnSpc>
              <a:buFont typeface="Wingdings" panose="05000000000000000000" pitchFamily="2" charset="2"/>
              <a:buChar char="§"/>
            </a:pPr>
            <a:r>
              <a:rPr lang="en-US" sz="2000" b="0" i="0" cap="none" dirty="0">
                <a:solidFill>
                  <a:srgbClr val="262626"/>
                </a:solidFill>
                <a:effectLst/>
                <a:latin typeface="Poppins" panose="00000500000000000000" pitchFamily="2" charset="0"/>
                <a:cs typeface="Poppins" panose="00000500000000000000" pitchFamily="2" charset="0"/>
              </a:rPr>
              <a:t>Identify the dimensions that require historical tracking.</a:t>
            </a:r>
          </a:p>
          <a:p>
            <a:pPr lvl="1">
              <a:lnSpc>
                <a:spcPct val="150000"/>
              </a:lnSpc>
              <a:buFont typeface="Wingdings" panose="05000000000000000000" pitchFamily="2" charset="2"/>
              <a:buChar char="§"/>
            </a:pPr>
            <a:r>
              <a:rPr lang="en-US" sz="2000" b="0" i="0" cap="none" dirty="0">
                <a:solidFill>
                  <a:srgbClr val="262626"/>
                </a:solidFill>
                <a:effectLst/>
                <a:latin typeface="Poppins" panose="00000500000000000000" pitchFamily="2" charset="0"/>
                <a:cs typeface="Poppins" panose="00000500000000000000" pitchFamily="2" charset="0"/>
              </a:rPr>
              <a:t>Define the schema of the dimension table, including attributes and keys</a:t>
            </a:r>
            <a:r>
              <a:rPr lang="en-US" b="0" i="0" cap="none" dirty="0">
                <a:solidFill>
                  <a:srgbClr val="262626"/>
                </a:solidFill>
                <a:effectLst/>
                <a:latin typeface="Poppins" panose="00000500000000000000" pitchFamily="2" charset="0"/>
                <a:cs typeface="Poppins" panose="00000500000000000000" pitchFamily="2" charset="0"/>
              </a:rPr>
              <a:t>.</a:t>
            </a:r>
          </a:p>
          <a:p>
            <a:pPr marL="0" indent="0" algn="l">
              <a:lnSpc>
                <a:spcPct val="150000"/>
              </a:lnSpc>
              <a:buNone/>
            </a:pPr>
            <a:r>
              <a:rPr lang="en-US" b="1" i="0" cap="none" dirty="0">
                <a:solidFill>
                  <a:srgbClr val="262626"/>
                </a:solidFill>
                <a:effectLst/>
                <a:latin typeface="Poppins" panose="00000500000000000000" pitchFamily="2" charset="0"/>
                <a:cs typeface="Poppins" panose="00000500000000000000" pitchFamily="2" charset="0"/>
              </a:rPr>
              <a:t>2. Choose the SCD type</a:t>
            </a:r>
          </a:p>
          <a:p>
            <a:pPr lvl="1">
              <a:lnSpc>
                <a:spcPct val="150000"/>
              </a:lnSpc>
              <a:buFont typeface="Wingdings" panose="05000000000000000000" pitchFamily="2" charset="2"/>
              <a:buChar char="§"/>
            </a:pPr>
            <a:r>
              <a:rPr lang="en-US" sz="2000" b="1" i="0" cap="none" dirty="0">
                <a:solidFill>
                  <a:srgbClr val="262626"/>
                </a:solidFill>
                <a:effectLst/>
                <a:latin typeface="Poppins" panose="00000500000000000000" pitchFamily="2" charset="0"/>
                <a:cs typeface="Poppins" panose="00000500000000000000" pitchFamily="2" charset="0"/>
              </a:rPr>
              <a:t>Type 0</a:t>
            </a:r>
            <a:r>
              <a:rPr lang="en-US" sz="2000" b="0" i="0" cap="none" dirty="0">
                <a:solidFill>
                  <a:srgbClr val="262626"/>
                </a:solidFill>
                <a:effectLst/>
                <a:latin typeface="Poppins" panose="00000500000000000000" pitchFamily="2" charset="0"/>
                <a:cs typeface="Poppins" panose="00000500000000000000" pitchFamily="2" charset="0"/>
              </a:rPr>
              <a:t>: no changes; the attribute remains constant.</a:t>
            </a:r>
          </a:p>
          <a:p>
            <a:pPr lvl="1">
              <a:lnSpc>
                <a:spcPct val="150000"/>
              </a:lnSpc>
              <a:buFont typeface="Wingdings" panose="05000000000000000000" pitchFamily="2" charset="2"/>
              <a:buChar char="§"/>
            </a:pPr>
            <a:r>
              <a:rPr lang="en-US" sz="2000" b="1" i="0" cap="none" dirty="0">
                <a:solidFill>
                  <a:srgbClr val="262626"/>
                </a:solidFill>
                <a:effectLst/>
                <a:latin typeface="Poppins" panose="00000500000000000000" pitchFamily="2" charset="0"/>
                <a:cs typeface="Poppins" panose="00000500000000000000" pitchFamily="2" charset="0"/>
              </a:rPr>
              <a:t>Type 1</a:t>
            </a:r>
            <a:r>
              <a:rPr lang="en-US" sz="2000" b="0" i="0" cap="none" dirty="0">
                <a:solidFill>
                  <a:srgbClr val="262626"/>
                </a:solidFill>
                <a:effectLst/>
                <a:latin typeface="Poppins" panose="00000500000000000000" pitchFamily="2" charset="0"/>
                <a:cs typeface="Poppins" panose="00000500000000000000" pitchFamily="2" charset="0"/>
              </a:rPr>
              <a:t>: overwrite old data with new data (no history).</a:t>
            </a:r>
          </a:p>
          <a:p>
            <a:pPr lvl="1">
              <a:lnSpc>
                <a:spcPct val="150000"/>
              </a:lnSpc>
              <a:buFont typeface="Wingdings" panose="05000000000000000000" pitchFamily="2" charset="2"/>
              <a:buChar char="§"/>
            </a:pPr>
            <a:r>
              <a:rPr lang="en-US" sz="2000" b="1" i="0" cap="none" dirty="0">
                <a:solidFill>
                  <a:srgbClr val="262626"/>
                </a:solidFill>
                <a:effectLst/>
                <a:latin typeface="Poppins" panose="00000500000000000000" pitchFamily="2" charset="0"/>
                <a:cs typeface="Poppins" panose="00000500000000000000" pitchFamily="2" charset="0"/>
              </a:rPr>
              <a:t>Type 2</a:t>
            </a:r>
            <a:r>
              <a:rPr lang="en-US" sz="2000" b="0" i="0" cap="none" dirty="0">
                <a:solidFill>
                  <a:srgbClr val="262626"/>
                </a:solidFill>
                <a:effectLst/>
                <a:latin typeface="Poppins" panose="00000500000000000000" pitchFamily="2" charset="0"/>
                <a:cs typeface="Poppins" panose="00000500000000000000" pitchFamily="2" charset="0"/>
              </a:rPr>
              <a:t>: maintain historical data by adding new rows with versioning.</a:t>
            </a:r>
          </a:p>
          <a:p>
            <a:pPr lvl="1">
              <a:lnSpc>
                <a:spcPct val="150000"/>
              </a:lnSpc>
              <a:buFont typeface="Wingdings" panose="05000000000000000000" pitchFamily="2" charset="2"/>
              <a:buChar char="§"/>
            </a:pPr>
            <a:r>
              <a:rPr lang="en-US" sz="2000" b="1" i="0" cap="none" dirty="0">
                <a:solidFill>
                  <a:srgbClr val="262626"/>
                </a:solidFill>
                <a:effectLst/>
                <a:latin typeface="Poppins" panose="00000500000000000000" pitchFamily="2" charset="0"/>
                <a:cs typeface="Poppins" panose="00000500000000000000" pitchFamily="2" charset="0"/>
              </a:rPr>
              <a:t>Type 3</a:t>
            </a:r>
            <a:r>
              <a:rPr lang="en-US" sz="2000" b="0" i="0" cap="none" dirty="0">
                <a:solidFill>
                  <a:srgbClr val="262626"/>
                </a:solidFill>
                <a:effectLst/>
                <a:latin typeface="Poppins" panose="00000500000000000000" pitchFamily="2" charset="0"/>
                <a:cs typeface="Poppins" panose="00000500000000000000" pitchFamily="2" charset="0"/>
              </a:rPr>
              <a:t>: maintain limited historical data by adding new columns.</a:t>
            </a:r>
          </a:p>
        </p:txBody>
      </p:sp>
      <p:sp>
        <p:nvSpPr>
          <p:cNvPr id="2" name="Footer Placeholder 3">
            <a:extLst>
              <a:ext uri="{FF2B5EF4-FFF2-40B4-BE49-F238E27FC236}">
                <a16:creationId xmlns:a16="http://schemas.microsoft.com/office/drawing/2014/main" id="{4EC8786D-6604-A273-7CEA-981C490D7B9D}"/>
              </a:ext>
            </a:extLst>
          </p:cNvPr>
          <p:cNvSpPr>
            <a:spLocks noGrp="1"/>
          </p:cNvSpPr>
          <p:nvPr>
            <p:ph type="ftr" sz="quarter" idx="11"/>
          </p:nvPr>
        </p:nvSpPr>
        <p:spPr>
          <a:xfrm>
            <a:off x="189691" y="5774753"/>
            <a:ext cx="8847305" cy="498470"/>
          </a:xfrm>
        </p:spPr>
        <p:txBody>
          <a:bodyPr/>
          <a:lstStyle/>
          <a:p>
            <a:r>
              <a:rPr lang="en-US" sz="1600" b="1" dirty="0">
                <a:solidFill>
                  <a:schemeClr val="bg1"/>
                </a:solidFill>
                <a:latin typeface="Poppins" panose="00000500000000000000" pitchFamily="2" charset="0"/>
                <a:cs typeface="Poppins" panose="00000500000000000000" pitchFamily="2" charset="0"/>
              </a:rPr>
              <a:t>lecture 6: Managing Data Warehouse through Slowing Changing Dimension</a:t>
            </a:r>
          </a:p>
        </p:txBody>
      </p:sp>
      <p:sp>
        <p:nvSpPr>
          <p:cNvPr id="3" name="Title 1">
            <a:extLst>
              <a:ext uri="{FF2B5EF4-FFF2-40B4-BE49-F238E27FC236}">
                <a16:creationId xmlns:a16="http://schemas.microsoft.com/office/drawing/2014/main" id="{C40CD662-20FC-FF1E-592D-B9313697986D}"/>
              </a:ext>
            </a:extLst>
          </p:cNvPr>
          <p:cNvSpPr txBox="1">
            <a:spLocks/>
          </p:cNvSpPr>
          <p:nvPr/>
        </p:nvSpPr>
        <p:spPr>
          <a:xfrm>
            <a:off x="0" y="266476"/>
            <a:ext cx="11692647" cy="631258"/>
          </a:xfrm>
          <a:prstGeom prst="rect">
            <a:avLst/>
          </a:prstGeom>
        </p:spPr>
        <p:txBody>
          <a:bodyPr>
            <a:noAutofit/>
          </a:bodyPr>
          <a:lstStyle>
            <a:lvl1pPr algn="l" defTabSz="914400" rtl="0" eaLnBrk="1" latinLnBrk="0" hangingPunct="1">
              <a:lnSpc>
                <a:spcPct val="90000"/>
              </a:lnSpc>
              <a:spcBef>
                <a:spcPct val="0"/>
              </a:spcBef>
              <a:buNone/>
              <a:defRPr sz="4400" kern="1200" cap="all" baseline="0">
                <a:solidFill>
                  <a:schemeClr val="accent1">
                    <a:lumMod val="60000"/>
                    <a:lumOff val="40000"/>
                  </a:schemeClr>
                </a:solidFill>
                <a:effectLst/>
                <a:latin typeface="+mj-lt"/>
                <a:ea typeface="+mj-ea"/>
                <a:cs typeface="+mj-cs"/>
              </a:defRPr>
            </a:lvl1pPr>
          </a:lstStyle>
          <a:p>
            <a:pPr algn="ctr"/>
            <a:r>
              <a:rPr lang="en-US" sz="3600" b="1" cap="none" dirty="0">
                <a:latin typeface="Poppins" panose="00000500000000000000" pitchFamily="2" charset="0"/>
                <a:cs typeface="Poppins" panose="00000500000000000000" pitchFamily="2" charset="0"/>
              </a:rPr>
              <a:t>Steps to Implement SCD in a Data Warehouse</a:t>
            </a:r>
          </a:p>
        </p:txBody>
      </p:sp>
    </p:spTree>
    <p:extLst>
      <p:ext uri="{BB962C8B-B14F-4D97-AF65-F5344CB8AC3E}">
        <p14:creationId xmlns:p14="http://schemas.microsoft.com/office/powerpoint/2010/main" val="1146579166"/>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E509622-659B-F030-0F55-B514A0C14CF9}"/>
            </a:ext>
          </a:extLst>
        </p:cNvPr>
        <p:cNvGrpSpPr/>
        <p:nvPr/>
      </p:nvGrpSpPr>
      <p:grpSpPr>
        <a:xfrm>
          <a:off x="0" y="0"/>
          <a:ext cx="0" cy="0"/>
          <a:chOff x="0" y="0"/>
          <a:chExt cx="0" cy="0"/>
        </a:xfrm>
      </p:grpSpPr>
      <p:cxnSp>
        <p:nvCxnSpPr>
          <p:cNvPr id="8" name="Straight Connector 7">
            <a:extLst>
              <a:ext uri="{FF2B5EF4-FFF2-40B4-BE49-F238E27FC236}">
                <a16:creationId xmlns:a16="http://schemas.microsoft.com/office/drawing/2014/main" id="{2F537254-AA55-2C64-6443-3897117FD3B1}"/>
              </a:ext>
            </a:extLst>
          </p:cNvPr>
          <p:cNvCxnSpPr>
            <a:cxnSpLocks/>
          </p:cNvCxnSpPr>
          <p:nvPr/>
        </p:nvCxnSpPr>
        <p:spPr>
          <a:xfrm>
            <a:off x="0" y="976358"/>
            <a:ext cx="11692647" cy="0"/>
          </a:xfrm>
          <a:prstGeom prst="line">
            <a:avLst/>
          </a:prstGeom>
          <a:ln w="85725">
            <a:prstDash val="solid"/>
          </a:ln>
        </p:spPr>
        <p:style>
          <a:lnRef idx="1">
            <a:schemeClr val="accent2"/>
          </a:lnRef>
          <a:fillRef idx="0">
            <a:schemeClr val="accent2"/>
          </a:fillRef>
          <a:effectRef idx="0">
            <a:schemeClr val="accent2"/>
          </a:effectRef>
          <a:fontRef idx="minor">
            <a:schemeClr val="tx1"/>
          </a:fontRef>
        </p:style>
      </p:cxnSp>
      <p:sp>
        <p:nvSpPr>
          <p:cNvPr id="10" name="Subtitle 2">
            <a:extLst>
              <a:ext uri="{FF2B5EF4-FFF2-40B4-BE49-F238E27FC236}">
                <a16:creationId xmlns:a16="http://schemas.microsoft.com/office/drawing/2014/main" id="{48D1F6DD-2631-C308-6CE7-2134A3A25745}"/>
              </a:ext>
            </a:extLst>
          </p:cNvPr>
          <p:cNvSpPr txBox="1">
            <a:spLocks/>
          </p:cNvSpPr>
          <p:nvPr/>
        </p:nvSpPr>
        <p:spPr>
          <a:xfrm>
            <a:off x="84309" y="1064708"/>
            <a:ext cx="11585642" cy="4538421"/>
          </a:xfrm>
          <a:prstGeom prst="rect">
            <a:avLst/>
          </a:prstGeom>
        </p:spPr>
        <p:txBody>
          <a:bodyPr/>
          <a:lstStyle>
            <a:lvl1pPr marL="228600" indent="-228600" algn="l" defTabSz="914400" rtl="0" eaLnBrk="1" latinLnBrk="0" hangingPunct="1">
              <a:lnSpc>
                <a:spcPct val="120000"/>
              </a:lnSpc>
              <a:spcBef>
                <a:spcPts val="1000"/>
              </a:spcBef>
              <a:buClr>
                <a:schemeClr val="accent1">
                  <a:lumMod val="60000"/>
                  <a:lumOff val="40000"/>
                </a:schemeClr>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9pPr>
          </a:lstStyle>
          <a:p>
            <a:pPr marL="0" indent="0" algn="l">
              <a:lnSpc>
                <a:spcPct val="150000"/>
              </a:lnSpc>
              <a:buNone/>
            </a:pPr>
            <a:r>
              <a:rPr lang="en-US" b="1" i="0" cap="none" dirty="0">
                <a:solidFill>
                  <a:srgbClr val="262626"/>
                </a:solidFill>
                <a:effectLst/>
                <a:latin typeface="Poppins" panose="00000500000000000000" pitchFamily="2" charset="0"/>
                <a:cs typeface="Poppins" panose="00000500000000000000" pitchFamily="2" charset="0"/>
              </a:rPr>
              <a:t>3Design the ETL process</a:t>
            </a:r>
          </a:p>
          <a:p>
            <a:pPr lvl="1">
              <a:lnSpc>
                <a:spcPct val="150000"/>
              </a:lnSpc>
            </a:pPr>
            <a:r>
              <a:rPr lang="en-US" sz="2000" b="1" i="0" cap="none" dirty="0">
                <a:solidFill>
                  <a:srgbClr val="262626"/>
                </a:solidFill>
                <a:effectLst/>
                <a:latin typeface="Poppins" panose="00000500000000000000" pitchFamily="2" charset="0"/>
                <a:cs typeface="Poppins" panose="00000500000000000000" pitchFamily="2" charset="0"/>
              </a:rPr>
              <a:t>Extract</a:t>
            </a:r>
            <a:r>
              <a:rPr lang="en-US" sz="2000" b="0" i="0" cap="none" dirty="0">
                <a:solidFill>
                  <a:srgbClr val="262626"/>
                </a:solidFill>
                <a:effectLst/>
                <a:latin typeface="Poppins" panose="00000500000000000000" pitchFamily="2" charset="0"/>
                <a:cs typeface="Poppins" panose="00000500000000000000" pitchFamily="2" charset="0"/>
              </a:rPr>
              <a:t>: Pull data from the source systems.</a:t>
            </a:r>
          </a:p>
          <a:p>
            <a:pPr lvl="1">
              <a:lnSpc>
                <a:spcPct val="150000"/>
              </a:lnSpc>
            </a:pPr>
            <a:r>
              <a:rPr lang="en-US" sz="2000" b="1" i="0" cap="none" dirty="0">
                <a:solidFill>
                  <a:srgbClr val="262626"/>
                </a:solidFill>
                <a:effectLst/>
                <a:latin typeface="Poppins" panose="00000500000000000000" pitchFamily="2" charset="0"/>
                <a:cs typeface="Poppins" panose="00000500000000000000" pitchFamily="2" charset="0"/>
              </a:rPr>
              <a:t>Transform</a:t>
            </a:r>
            <a:r>
              <a:rPr lang="en-US" sz="2000" b="0" i="0" cap="none" dirty="0">
                <a:solidFill>
                  <a:srgbClr val="262626"/>
                </a:solidFill>
                <a:effectLst/>
                <a:latin typeface="Poppins" panose="00000500000000000000" pitchFamily="2" charset="0"/>
                <a:cs typeface="Poppins" panose="00000500000000000000" pitchFamily="2" charset="0"/>
              </a:rPr>
              <a:t>: Apply business logic to determine how changes should be handled based on the chosen SCD type.</a:t>
            </a:r>
          </a:p>
          <a:p>
            <a:pPr lvl="1">
              <a:lnSpc>
                <a:spcPct val="150000"/>
              </a:lnSpc>
            </a:pPr>
            <a:r>
              <a:rPr lang="en-US" sz="2000" b="1" i="0" cap="none" dirty="0">
                <a:solidFill>
                  <a:srgbClr val="262626"/>
                </a:solidFill>
                <a:effectLst/>
                <a:latin typeface="Poppins" panose="00000500000000000000" pitchFamily="2" charset="0"/>
                <a:cs typeface="Poppins" panose="00000500000000000000" pitchFamily="2" charset="0"/>
              </a:rPr>
              <a:t>Load</a:t>
            </a:r>
            <a:r>
              <a:rPr lang="en-US" sz="2000" b="0" i="0" cap="none" dirty="0">
                <a:solidFill>
                  <a:srgbClr val="262626"/>
                </a:solidFill>
                <a:effectLst/>
                <a:latin typeface="Poppins" panose="00000500000000000000" pitchFamily="2" charset="0"/>
                <a:cs typeface="Poppins" panose="00000500000000000000" pitchFamily="2" charset="0"/>
              </a:rPr>
              <a:t>:</a:t>
            </a:r>
          </a:p>
          <a:p>
            <a:pPr lvl="2">
              <a:lnSpc>
                <a:spcPct val="150000"/>
              </a:lnSpc>
              <a:buFont typeface="Wingdings" panose="05000000000000000000" pitchFamily="2" charset="2"/>
              <a:buChar char="§"/>
            </a:pPr>
            <a:r>
              <a:rPr lang="en-US" sz="2000" b="0" i="0" cap="none" dirty="0">
                <a:solidFill>
                  <a:srgbClr val="262626"/>
                </a:solidFill>
                <a:effectLst/>
                <a:latin typeface="Poppins" panose="00000500000000000000" pitchFamily="2" charset="0"/>
                <a:cs typeface="Poppins" panose="00000500000000000000" pitchFamily="2" charset="0"/>
              </a:rPr>
              <a:t>For </a:t>
            </a:r>
            <a:r>
              <a:rPr lang="en-US" sz="2000" b="1" i="0" cap="none" dirty="0">
                <a:solidFill>
                  <a:srgbClr val="262626"/>
                </a:solidFill>
                <a:effectLst/>
                <a:latin typeface="Poppins" panose="00000500000000000000" pitchFamily="2" charset="0"/>
                <a:cs typeface="Poppins" panose="00000500000000000000" pitchFamily="2" charset="0"/>
              </a:rPr>
              <a:t>type 1</a:t>
            </a:r>
            <a:r>
              <a:rPr lang="en-US" sz="2000" b="0" i="0" cap="none" dirty="0">
                <a:solidFill>
                  <a:srgbClr val="262626"/>
                </a:solidFill>
                <a:effectLst/>
                <a:latin typeface="Poppins" panose="00000500000000000000" pitchFamily="2" charset="0"/>
                <a:cs typeface="Poppins" panose="00000500000000000000" pitchFamily="2" charset="0"/>
              </a:rPr>
              <a:t>, Simply overwrite the existing records.</a:t>
            </a:r>
          </a:p>
          <a:p>
            <a:pPr lvl="2">
              <a:lnSpc>
                <a:spcPct val="150000"/>
              </a:lnSpc>
              <a:buFont typeface="Wingdings" panose="05000000000000000000" pitchFamily="2" charset="2"/>
              <a:buChar char="§"/>
            </a:pPr>
            <a:r>
              <a:rPr lang="en-US" sz="2000" b="0" i="0" cap="none" dirty="0">
                <a:solidFill>
                  <a:srgbClr val="262626"/>
                </a:solidFill>
                <a:effectLst/>
                <a:latin typeface="Poppins" panose="00000500000000000000" pitchFamily="2" charset="0"/>
                <a:cs typeface="Poppins" panose="00000500000000000000" pitchFamily="2" charset="0"/>
              </a:rPr>
              <a:t>For </a:t>
            </a:r>
            <a:r>
              <a:rPr lang="en-US" sz="2000" b="1" i="0" cap="none" dirty="0">
                <a:solidFill>
                  <a:srgbClr val="262626"/>
                </a:solidFill>
                <a:effectLst/>
                <a:latin typeface="Poppins" panose="00000500000000000000" pitchFamily="2" charset="0"/>
                <a:cs typeface="Poppins" panose="00000500000000000000" pitchFamily="2" charset="0"/>
              </a:rPr>
              <a:t>type 2</a:t>
            </a:r>
            <a:r>
              <a:rPr lang="en-US" sz="2000" b="0" i="0" cap="none" dirty="0">
                <a:solidFill>
                  <a:srgbClr val="262626"/>
                </a:solidFill>
                <a:effectLst/>
                <a:latin typeface="Poppins" panose="00000500000000000000" pitchFamily="2" charset="0"/>
                <a:cs typeface="Poppins" panose="00000500000000000000" pitchFamily="2" charset="0"/>
              </a:rPr>
              <a:t>, Insert a new record with a new surrogate key, and update the existing record to indicate it is no longer active.</a:t>
            </a:r>
          </a:p>
          <a:p>
            <a:pPr lvl="2">
              <a:lnSpc>
                <a:spcPct val="150000"/>
              </a:lnSpc>
              <a:buFont typeface="Wingdings" panose="05000000000000000000" pitchFamily="2" charset="2"/>
              <a:buChar char="§"/>
            </a:pPr>
            <a:r>
              <a:rPr lang="en-US" sz="2000" b="0" i="0" cap="none" dirty="0">
                <a:solidFill>
                  <a:srgbClr val="262626"/>
                </a:solidFill>
                <a:effectLst/>
                <a:latin typeface="Poppins" panose="00000500000000000000" pitchFamily="2" charset="0"/>
                <a:cs typeface="Poppins" panose="00000500000000000000" pitchFamily="2" charset="0"/>
              </a:rPr>
              <a:t>For </a:t>
            </a:r>
            <a:r>
              <a:rPr lang="en-US" sz="2000" b="1" i="0" cap="none" dirty="0">
                <a:solidFill>
                  <a:srgbClr val="262626"/>
                </a:solidFill>
                <a:effectLst/>
                <a:latin typeface="Poppins" panose="00000500000000000000" pitchFamily="2" charset="0"/>
                <a:cs typeface="Poppins" panose="00000500000000000000" pitchFamily="2" charset="0"/>
              </a:rPr>
              <a:t>type 3</a:t>
            </a:r>
            <a:r>
              <a:rPr lang="en-US" sz="2000" b="0" i="0" cap="none" dirty="0">
                <a:solidFill>
                  <a:srgbClr val="262626"/>
                </a:solidFill>
                <a:effectLst/>
                <a:latin typeface="Poppins" panose="00000500000000000000" pitchFamily="2" charset="0"/>
                <a:cs typeface="Poppins" panose="00000500000000000000" pitchFamily="2" charset="0"/>
              </a:rPr>
              <a:t>, Add new columns to store the previous values.</a:t>
            </a:r>
          </a:p>
        </p:txBody>
      </p:sp>
      <p:sp>
        <p:nvSpPr>
          <p:cNvPr id="2" name="Footer Placeholder 3">
            <a:extLst>
              <a:ext uri="{FF2B5EF4-FFF2-40B4-BE49-F238E27FC236}">
                <a16:creationId xmlns:a16="http://schemas.microsoft.com/office/drawing/2014/main" id="{63F04D0E-4BCE-EB7D-DC79-3BD87A131C1D}"/>
              </a:ext>
            </a:extLst>
          </p:cNvPr>
          <p:cNvSpPr>
            <a:spLocks noGrp="1"/>
          </p:cNvSpPr>
          <p:nvPr>
            <p:ph type="ftr" sz="quarter" idx="11"/>
          </p:nvPr>
        </p:nvSpPr>
        <p:spPr>
          <a:xfrm>
            <a:off x="189691" y="5774753"/>
            <a:ext cx="8847305" cy="498470"/>
          </a:xfrm>
        </p:spPr>
        <p:txBody>
          <a:bodyPr/>
          <a:lstStyle/>
          <a:p>
            <a:r>
              <a:rPr lang="en-US" sz="1600" b="1" dirty="0">
                <a:solidFill>
                  <a:schemeClr val="bg1"/>
                </a:solidFill>
                <a:latin typeface="Poppins" panose="00000500000000000000" pitchFamily="2" charset="0"/>
                <a:cs typeface="Poppins" panose="00000500000000000000" pitchFamily="2" charset="0"/>
              </a:rPr>
              <a:t>lecture 6: Managing Data Warehouse through Slowing Changing Dimension</a:t>
            </a:r>
          </a:p>
        </p:txBody>
      </p:sp>
      <p:sp>
        <p:nvSpPr>
          <p:cNvPr id="3" name="Title 1">
            <a:extLst>
              <a:ext uri="{FF2B5EF4-FFF2-40B4-BE49-F238E27FC236}">
                <a16:creationId xmlns:a16="http://schemas.microsoft.com/office/drawing/2014/main" id="{E1D1145B-D026-B166-ED4D-E543006BD407}"/>
              </a:ext>
            </a:extLst>
          </p:cNvPr>
          <p:cNvSpPr txBox="1">
            <a:spLocks/>
          </p:cNvSpPr>
          <p:nvPr/>
        </p:nvSpPr>
        <p:spPr>
          <a:xfrm>
            <a:off x="0" y="266476"/>
            <a:ext cx="11692647" cy="631258"/>
          </a:xfrm>
          <a:prstGeom prst="rect">
            <a:avLst/>
          </a:prstGeom>
        </p:spPr>
        <p:txBody>
          <a:bodyPr>
            <a:noAutofit/>
          </a:bodyPr>
          <a:lstStyle>
            <a:lvl1pPr algn="l" defTabSz="914400" rtl="0" eaLnBrk="1" latinLnBrk="0" hangingPunct="1">
              <a:lnSpc>
                <a:spcPct val="90000"/>
              </a:lnSpc>
              <a:spcBef>
                <a:spcPct val="0"/>
              </a:spcBef>
              <a:buNone/>
              <a:defRPr sz="4400" kern="1200" cap="all" baseline="0">
                <a:solidFill>
                  <a:schemeClr val="accent1">
                    <a:lumMod val="60000"/>
                    <a:lumOff val="40000"/>
                  </a:schemeClr>
                </a:solidFill>
                <a:effectLst/>
                <a:latin typeface="+mj-lt"/>
                <a:ea typeface="+mj-ea"/>
                <a:cs typeface="+mj-cs"/>
              </a:defRPr>
            </a:lvl1pPr>
          </a:lstStyle>
          <a:p>
            <a:pPr algn="ctr"/>
            <a:r>
              <a:rPr lang="en-US" sz="3600" b="1" cap="none" dirty="0">
                <a:latin typeface="Poppins" panose="00000500000000000000" pitchFamily="2" charset="0"/>
                <a:cs typeface="Poppins" panose="00000500000000000000" pitchFamily="2" charset="0"/>
              </a:rPr>
              <a:t>Steps to Implement SCDs in a Data Warehouse</a:t>
            </a:r>
          </a:p>
        </p:txBody>
      </p:sp>
    </p:spTree>
    <p:extLst>
      <p:ext uri="{BB962C8B-B14F-4D97-AF65-F5344CB8AC3E}">
        <p14:creationId xmlns:p14="http://schemas.microsoft.com/office/powerpoint/2010/main" val="4159937537"/>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E58A72F-4395-52DB-CFF4-BCA8C0241E56}"/>
            </a:ext>
          </a:extLst>
        </p:cNvPr>
        <p:cNvGrpSpPr/>
        <p:nvPr/>
      </p:nvGrpSpPr>
      <p:grpSpPr>
        <a:xfrm>
          <a:off x="0" y="0"/>
          <a:ext cx="0" cy="0"/>
          <a:chOff x="0" y="0"/>
          <a:chExt cx="0" cy="0"/>
        </a:xfrm>
      </p:grpSpPr>
      <p:cxnSp>
        <p:nvCxnSpPr>
          <p:cNvPr id="8" name="Straight Connector 7">
            <a:extLst>
              <a:ext uri="{FF2B5EF4-FFF2-40B4-BE49-F238E27FC236}">
                <a16:creationId xmlns:a16="http://schemas.microsoft.com/office/drawing/2014/main" id="{0099402D-59DE-0E16-562D-FF8E95AB9B78}"/>
              </a:ext>
            </a:extLst>
          </p:cNvPr>
          <p:cNvCxnSpPr>
            <a:cxnSpLocks/>
          </p:cNvCxnSpPr>
          <p:nvPr/>
        </p:nvCxnSpPr>
        <p:spPr>
          <a:xfrm>
            <a:off x="0" y="976358"/>
            <a:ext cx="11692647" cy="0"/>
          </a:xfrm>
          <a:prstGeom prst="line">
            <a:avLst/>
          </a:prstGeom>
          <a:ln w="85725">
            <a:prstDash val="solid"/>
          </a:ln>
        </p:spPr>
        <p:style>
          <a:lnRef idx="1">
            <a:schemeClr val="accent2"/>
          </a:lnRef>
          <a:fillRef idx="0">
            <a:schemeClr val="accent2"/>
          </a:fillRef>
          <a:effectRef idx="0">
            <a:schemeClr val="accent2"/>
          </a:effectRef>
          <a:fontRef idx="minor">
            <a:schemeClr val="tx1"/>
          </a:fontRef>
        </p:style>
      </p:cxnSp>
      <p:sp>
        <p:nvSpPr>
          <p:cNvPr id="10" name="Subtitle 2">
            <a:extLst>
              <a:ext uri="{FF2B5EF4-FFF2-40B4-BE49-F238E27FC236}">
                <a16:creationId xmlns:a16="http://schemas.microsoft.com/office/drawing/2014/main" id="{CE32B916-995C-5906-4585-A5B8DD6FAE0A}"/>
              </a:ext>
            </a:extLst>
          </p:cNvPr>
          <p:cNvSpPr txBox="1">
            <a:spLocks/>
          </p:cNvSpPr>
          <p:nvPr/>
        </p:nvSpPr>
        <p:spPr>
          <a:xfrm>
            <a:off x="84309" y="1064708"/>
            <a:ext cx="11585642" cy="4538421"/>
          </a:xfrm>
          <a:prstGeom prst="rect">
            <a:avLst/>
          </a:prstGeom>
        </p:spPr>
        <p:txBody>
          <a:bodyPr/>
          <a:lstStyle>
            <a:lvl1pPr marL="228600" indent="-228600" algn="l" defTabSz="914400" rtl="0" eaLnBrk="1" latinLnBrk="0" hangingPunct="1">
              <a:lnSpc>
                <a:spcPct val="120000"/>
              </a:lnSpc>
              <a:spcBef>
                <a:spcPts val="1000"/>
              </a:spcBef>
              <a:buClr>
                <a:schemeClr val="accent1">
                  <a:lumMod val="60000"/>
                  <a:lumOff val="40000"/>
                </a:schemeClr>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9pPr>
          </a:lstStyle>
          <a:p>
            <a:pPr marL="0" indent="0" algn="l">
              <a:lnSpc>
                <a:spcPct val="150000"/>
              </a:lnSpc>
              <a:buNone/>
            </a:pPr>
            <a:r>
              <a:rPr lang="en-US" b="1" i="0" cap="none" dirty="0">
                <a:solidFill>
                  <a:srgbClr val="262626"/>
                </a:solidFill>
                <a:effectLst/>
                <a:latin typeface="Poppins" panose="00000500000000000000" pitchFamily="2" charset="0"/>
                <a:cs typeface="Poppins" panose="00000500000000000000" pitchFamily="2" charset="0"/>
              </a:rPr>
              <a:t>4. Implement change detection logic</a:t>
            </a:r>
          </a:p>
          <a:p>
            <a:pPr algn="l">
              <a:lnSpc>
                <a:spcPct val="150000"/>
              </a:lnSpc>
              <a:buFont typeface="Arial" panose="020B0604020202020204" pitchFamily="34" charset="0"/>
              <a:buChar char="•"/>
            </a:pPr>
            <a:r>
              <a:rPr lang="en-US" b="0" i="0" cap="none" dirty="0">
                <a:solidFill>
                  <a:srgbClr val="262626"/>
                </a:solidFill>
                <a:effectLst/>
                <a:latin typeface="Poppins" panose="00000500000000000000" pitchFamily="2" charset="0"/>
                <a:cs typeface="Poppins" panose="00000500000000000000" pitchFamily="2" charset="0"/>
              </a:rPr>
              <a:t>Use techniques such as:</a:t>
            </a:r>
          </a:p>
          <a:p>
            <a:pPr lvl="1" algn="l">
              <a:lnSpc>
                <a:spcPct val="150000"/>
              </a:lnSpc>
              <a:buFont typeface="Wingdings" panose="05000000000000000000" pitchFamily="2" charset="2"/>
              <a:buChar char="§"/>
            </a:pPr>
            <a:r>
              <a:rPr lang="en-US" sz="2000" b="1" i="0" cap="none" dirty="0">
                <a:solidFill>
                  <a:srgbClr val="262626"/>
                </a:solidFill>
                <a:effectLst/>
                <a:latin typeface="Poppins" panose="00000500000000000000" pitchFamily="2" charset="0"/>
                <a:cs typeface="Poppins" panose="00000500000000000000" pitchFamily="2" charset="0"/>
              </a:rPr>
              <a:t>Hashing</a:t>
            </a:r>
            <a:r>
              <a:rPr lang="en-US" sz="2000" b="0" i="0" cap="none" dirty="0">
                <a:solidFill>
                  <a:srgbClr val="262626"/>
                </a:solidFill>
                <a:effectLst/>
                <a:latin typeface="Poppins" panose="00000500000000000000" pitchFamily="2" charset="0"/>
                <a:cs typeface="Poppins" panose="00000500000000000000" pitchFamily="2" charset="0"/>
              </a:rPr>
              <a:t>: Create a hash of the dimension attributes to detect changes.</a:t>
            </a:r>
          </a:p>
          <a:p>
            <a:pPr lvl="1" algn="l">
              <a:lnSpc>
                <a:spcPct val="150000"/>
              </a:lnSpc>
              <a:buFont typeface="Wingdings" panose="05000000000000000000" pitchFamily="2" charset="2"/>
              <a:buChar char="§"/>
            </a:pPr>
            <a:r>
              <a:rPr lang="en-US" sz="2000" b="1" i="0" cap="none" dirty="0">
                <a:solidFill>
                  <a:srgbClr val="262626"/>
                </a:solidFill>
                <a:effectLst/>
                <a:latin typeface="Poppins" panose="00000500000000000000" pitchFamily="2" charset="0"/>
                <a:cs typeface="Poppins" panose="00000500000000000000" pitchFamily="2" charset="0"/>
              </a:rPr>
              <a:t>Comparison</a:t>
            </a:r>
            <a:r>
              <a:rPr lang="en-US" sz="2000" b="0" i="0" cap="none" dirty="0">
                <a:solidFill>
                  <a:srgbClr val="262626"/>
                </a:solidFill>
                <a:effectLst/>
                <a:latin typeface="Poppins" panose="00000500000000000000" pitchFamily="2" charset="0"/>
                <a:cs typeface="Poppins" panose="00000500000000000000" pitchFamily="2" charset="0"/>
              </a:rPr>
              <a:t>: Compare incoming data with existing records to identify changes.</a:t>
            </a:r>
          </a:p>
          <a:p>
            <a:pPr marL="0" indent="0" algn="l">
              <a:lnSpc>
                <a:spcPct val="150000"/>
              </a:lnSpc>
              <a:buNone/>
            </a:pPr>
            <a:r>
              <a:rPr lang="en-US" b="1" i="0" cap="none" dirty="0">
                <a:solidFill>
                  <a:srgbClr val="262626"/>
                </a:solidFill>
                <a:effectLst/>
                <a:latin typeface="Poppins" panose="00000500000000000000" pitchFamily="2" charset="0"/>
                <a:cs typeface="Poppins" panose="00000500000000000000" pitchFamily="2" charset="0"/>
              </a:rPr>
              <a:t>5. Load data into the dimension table</a:t>
            </a:r>
          </a:p>
          <a:p>
            <a:pPr algn="l">
              <a:lnSpc>
                <a:spcPct val="150000"/>
              </a:lnSpc>
              <a:buFont typeface="Arial" panose="020B0604020202020204" pitchFamily="34" charset="0"/>
              <a:buChar char="•"/>
            </a:pPr>
            <a:r>
              <a:rPr lang="en-US" b="0" i="0" cap="none" dirty="0">
                <a:solidFill>
                  <a:srgbClr val="262626"/>
                </a:solidFill>
                <a:effectLst/>
                <a:latin typeface="Poppins" panose="00000500000000000000" pitchFamily="2" charset="0"/>
                <a:cs typeface="Poppins" panose="00000500000000000000" pitchFamily="2" charset="0"/>
              </a:rPr>
              <a:t>Based on the change detection logic, implement the logic to load the transformed data into the dimension table.</a:t>
            </a:r>
          </a:p>
        </p:txBody>
      </p:sp>
      <p:sp>
        <p:nvSpPr>
          <p:cNvPr id="2" name="Footer Placeholder 3">
            <a:extLst>
              <a:ext uri="{FF2B5EF4-FFF2-40B4-BE49-F238E27FC236}">
                <a16:creationId xmlns:a16="http://schemas.microsoft.com/office/drawing/2014/main" id="{8FBA9780-09BF-6C41-2616-4BFB4312E38C}"/>
              </a:ext>
            </a:extLst>
          </p:cNvPr>
          <p:cNvSpPr>
            <a:spLocks noGrp="1"/>
          </p:cNvSpPr>
          <p:nvPr>
            <p:ph type="ftr" sz="quarter" idx="11"/>
          </p:nvPr>
        </p:nvSpPr>
        <p:spPr>
          <a:xfrm>
            <a:off x="189691" y="5774753"/>
            <a:ext cx="8847305" cy="498470"/>
          </a:xfrm>
        </p:spPr>
        <p:txBody>
          <a:bodyPr/>
          <a:lstStyle/>
          <a:p>
            <a:r>
              <a:rPr lang="en-US" sz="1600" b="1" dirty="0">
                <a:solidFill>
                  <a:schemeClr val="bg1"/>
                </a:solidFill>
                <a:latin typeface="Poppins" panose="00000500000000000000" pitchFamily="2" charset="0"/>
                <a:cs typeface="Poppins" panose="00000500000000000000" pitchFamily="2" charset="0"/>
              </a:rPr>
              <a:t>lecture 6: Managing Data Warehouse through Slowing Changing Dimension</a:t>
            </a:r>
          </a:p>
        </p:txBody>
      </p:sp>
      <p:sp>
        <p:nvSpPr>
          <p:cNvPr id="3" name="Title 1">
            <a:extLst>
              <a:ext uri="{FF2B5EF4-FFF2-40B4-BE49-F238E27FC236}">
                <a16:creationId xmlns:a16="http://schemas.microsoft.com/office/drawing/2014/main" id="{F8B9C552-CDA6-48E0-F15C-D27E7133A0D6}"/>
              </a:ext>
            </a:extLst>
          </p:cNvPr>
          <p:cNvSpPr txBox="1">
            <a:spLocks/>
          </p:cNvSpPr>
          <p:nvPr/>
        </p:nvSpPr>
        <p:spPr>
          <a:xfrm>
            <a:off x="0" y="266476"/>
            <a:ext cx="11692647" cy="631258"/>
          </a:xfrm>
          <a:prstGeom prst="rect">
            <a:avLst/>
          </a:prstGeom>
        </p:spPr>
        <p:txBody>
          <a:bodyPr>
            <a:noAutofit/>
          </a:bodyPr>
          <a:lstStyle>
            <a:lvl1pPr algn="l" defTabSz="914400" rtl="0" eaLnBrk="1" latinLnBrk="0" hangingPunct="1">
              <a:lnSpc>
                <a:spcPct val="90000"/>
              </a:lnSpc>
              <a:spcBef>
                <a:spcPct val="0"/>
              </a:spcBef>
              <a:buNone/>
              <a:defRPr sz="4400" kern="1200" cap="all" baseline="0">
                <a:solidFill>
                  <a:schemeClr val="accent1">
                    <a:lumMod val="60000"/>
                    <a:lumOff val="40000"/>
                  </a:schemeClr>
                </a:solidFill>
                <a:effectLst/>
                <a:latin typeface="+mj-lt"/>
                <a:ea typeface="+mj-ea"/>
                <a:cs typeface="+mj-cs"/>
              </a:defRPr>
            </a:lvl1pPr>
          </a:lstStyle>
          <a:p>
            <a:pPr algn="ctr"/>
            <a:r>
              <a:rPr lang="en-US" sz="3600" b="1" cap="none" dirty="0">
                <a:latin typeface="Poppins" panose="00000500000000000000" pitchFamily="2" charset="0"/>
                <a:cs typeface="Poppins" panose="00000500000000000000" pitchFamily="2" charset="0"/>
              </a:rPr>
              <a:t>Steps to Implement SCDs in a Data Warehouse</a:t>
            </a:r>
          </a:p>
        </p:txBody>
      </p:sp>
    </p:spTree>
    <p:extLst>
      <p:ext uri="{BB962C8B-B14F-4D97-AF65-F5344CB8AC3E}">
        <p14:creationId xmlns:p14="http://schemas.microsoft.com/office/powerpoint/2010/main" val="2978833170"/>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F5F5C6B-B03E-3433-F410-3C41787605CE}"/>
            </a:ext>
          </a:extLst>
        </p:cNvPr>
        <p:cNvGrpSpPr/>
        <p:nvPr/>
      </p:nvGrpSpPr>
      <p:grpSpPr>
        <a:xfrm>
          <a:off x="0" y="0"/>
          <a:ext cx="0" cy="0"/>
          <a:chOff x="0" y="0"/>
          <a:chExt cx="0" cy="0"/>
        </a:xfrm>
      </p:grpSpPr>
      <p:cxnSp>
        <p:nvCxnSpPr>
          <p:cNvPr id="8" name="Straight Connector 7">
            <a:extLst>
              <a:ext uri="{FF2B5EF4-FFF2-40B4-BE49-F238E27FC236}">
                <a16:creationId xmlns:a16="http://schemas.microsoft.com/office/drawing/2014/main" id="{DCF13169-95A0-8072-EF09-4EFA8DACABE1}"/>
              </a:ext>
            </a:extLst>
          </p:cNvPr>
          <p:cNvCxnSpPr>
            <a:cxnSpLocks/>
          </p:cNvCxnSpPr>
          <p:nvPr/>
        </p:nvCxnSpPr>
        <p:spPr>
          <a:xfrm>
            <a:off x="0" y="976358"/>
            <a:ext cx="11692647" cy="0"/>
          </a:xfrm>
          <a:prstGeom prst="line">
            <a:avLst/>
          </a:prstGeom>
          <a:ln w="85725">
            <a:prstDash val="solid"/>
          </a:ln>
        </p:spPr>
        <p:style>
          <a:lnRef idx="1">
            <a:schemeClr val="accent2"/>
          </a:lnRef>
          <a:fillRef idx="0">
            <a:schemeClr val="accent2"/>
          </a:fillRef>
          <a:effectRef idx="0">
            <a:schemeClr val="accent2"/>
          </a:effectRef>
          <a:fontRef idx="minor">
            <a:schemeClr val="tx1"/>
          </a:fontRef>
        </p:style>
      </p:cxnSp>
      <p:sp>
        <p:nvSpPr>
          <p:cNvPr id="10" name="Subtitle 2">
            <a:extLst>
              <a:ext uri="{FF2B5EF4-FFF2-40B4-BE49-F238E27FC236}">
                <a16:creationId xmlns:a16="http://schemas.microsoft.com/office/drawing/2014/main" id="{7479DA40-0827-D8FE-CF2F-40A614632A21}"/>
              </a:ext>
            </a:extLst>
          </p:cNvPr>
          <p:cNvSpPr txBox="1">
            <a:spLocks/>
          </p:cNvSpPr>
          <p:nvPr/>
        </p:nvSpPr>
        <p:spPr>
          <a:xfrm>
            <a:off x="84309" y="1064708"/>
            <a:ext cx="11585642" cy="4538421"/>
          </a:xfrm>
          <a:prstGeom prst="rect">
            <a:avLst/>
          </a:prstGeom>
        </p:spPr>
        <p:txBody>
          <a:bodyPr/>
          <a:lstStyle>
            <a:lvl1pPr marL="228600" indent="-228600" algn="l" defTabSz="914400" rtl="0" eaLnBrk="1" latinLnBrk="0" hangingPunct="1">
              <a:lnSpc>
                <a:spcPct val="120000"/>
              </a:lnSpc>
              <a:spcBef>
                <a:spcPts val="1000"/>
              </a:spcBef>
              <a:buClr>
                <a:schemeClr val="accent1">
                  <a:lumMod val="60000"/>
                  <a:lumOff val="40000"/>
                </a:schemeClr>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9pPr>
          </a:lstStyle>
          <a:p>
            <a:pPr marL="0" marR="0" lvl="0" indent="0" algn="l" defTabSz="914400" rtl="0" eaLnBrk="0" fontAlgn="base" latinLnBrk="0" hangingPunct="0">
              <a:lnSpc>
                <a:spcPct val="150000"/>
              </a:lnSpc>
              <a:spcBef>
                <a:spcPct val="0"/>
              </a:spcBef>
              <a:spcAft>
                <a:spcPct val="0"/>
              </a:spcAft>
              <a:buClrTx/>
              <a:buSzTx/>
              <a:buFontTx/>
              <a:buNone/>
              <a:tabLst/>
            </a:pPr>
            <a:r>
              <a:rPr kumimoji="0" lang="en-US" altLang="en-US" b="1" i="0" u="none" strike="noStrike" cap="none" normalizeH="0" baseline="0" dirty="0">
                <a:ln>
                  <a:noFill/>
                </a:ln>
                <a:solidFill>
                  <a:srgbClr val="262626"/>
                </a:solidFill>
                <a:effectLst/>
                <a:latin typeface="Poppins" panose="00000500000000000000" pitchFamily="2" charset="0"/>
                <a:cs typeface="Poppins" panose="00000500000000000000" pitchFamily="2" charset="0"/>
              </a:rPr>
              <a:t>8. Maintain metadata</a:t>
            </a:r>
          </a:p>
          <a:p>
            <a:pPr marL="0" marR="0" lvl="0" indent="0" algn="l" defTabSz="914400" rtl="0" eaLnBrk="0" fontAlgn="base" latinLnBrk="0" hangingPunct="0">
              <a:lnSpc>
                <a:spcPct val="150000"/>
              </a:lnSpc>
              <a:spcBef>
                <a:spcPct val="0"/>
              </a:spcBef>
              <a:spcAft>
                <a:spcPct val="0"/>
              </a:spcAft>
              <a:buClrTx/>
              <a:buSzTx/>
              <a:buNone/>
              <a:tabLst/>
            </a:pPr>
            <a:r>
              <a:rPr kumimoji="0" lang="en-US" altLang="en-US" b="0" i="0" u="none" strike="noStrike" cap="none" normalizeH="0" baseline="0" dirty="0">
                <a:ln>
                  <a:noFill/>
                </a:ln>
                <a:solidFill>
                  <a:srgbClr val="262626"/>
                </a:solidFill>
                <a:effectLst/>
                <a:latin typeface="Poppins" panose="00000500000000000000" pitchFamily="2" charset="0"/>
                <a:cs typeface="Poppins" panose="00000500000000000000" pitchFamily="2" charset="0"/>
              </a:rPr>
              <a:t>For type 2, include effective date fields (e.g. </a:t>
            </a:r>
            <a:r>
              <a:rPr kumimoji="0" lang="en-US" altLang="en-US" b="0" i="0" u="none" strike="noStrike" cap="none" normalizeH="0" baseline="0" dirty="0" err="1">
                <a:ln>
                  <a:noFill/>
                </a:ln>
                <a:solidFill>
                  <a:srgbClr val="262626"/>
                </a:solidFill>
                <a:effectLst/>
                <a:latin typeface="Poppins" panose="00000500000000000000" pitchFamily="2" charset="0"/>
                <a:cs typeface="Poppins" panose="00000500000000000000" pitchFamily="2" charset="0"/>
              </a:rPr>
              <a:t>Start_date</a:t>
            </a:r>
            <a:r>
              <a:rPr kumimoji="0" lang="en-US" altLang="en-US" b="0" i="0" u="none" strike="noStrike" cap="none" normalizeH="0" baseline="0" dirty="0">
                <a:ln>
                  <a:noFill/>
                </a:ln>
                <a:solidFill>
                  <a:srgbClr val="262626"/>
                </a:solidFill>
                <a:effectLst/>
                <a:latin typeface="Poppins" panose="00000500000000000000" pitchFamily="2" charset="0"/>
                <a:cs typeface="Poppins" panose="00000500000000000000" pitchFamily="2" charset="0"/>
              </a:rPr>
              <a:t>, </a:t>
            </a:r>
            <a:r>
              <a:rPr kumimoji="0" lang="en-US" altLang="en-US" b="0" i="0" u="none" strike="noStrike" cap="none" normalizeH="0" baseline="0" dirty="0" err="1">
                <a:ln>
                  <a:noFill/>
                </a:ln>
                <a:solidFill>
                  <a:srgbClr val="262626"/>
                </a:solidFill>
                <a:effectLst/>
                <a:latin typeface="Poppins" panose="00000500000000000000" pitchFamily="2" charset="0"/>
                <a:cs typeface="Poppins" panose="00000500000000000000" pitchFamily="2" charset="0"/>
              </a:rPr>
              <a:t>end_date</a:t>
            </a:r>
            <a:r>
              <a:rPr kumimoji="0" lang="en-US" altLang="en-US" b="0" i="0" u="none" strike="noStrike" cap="none" normalizeH="0" baseline="0" dirty="0">
                <a:ln>
                  <a:noFill/>
                </a:ln>
                <a:solidFill>
                  <a:srgbClr val="262626"/>
                </a:solidFill>
                <a:effectLst/>
                <a:latin typeface="Poppins" panose="00000500000000000000" pitchFamily="2" charset="0"/>
                <a:cs typeface="Poppins" panose="00000500000000000000" pitchFamily="2" charset="0"/>
              </a:rPr>
              <a:t>) and a current flag to indicate the active record.</a:t>
            </a:r>
          </a:p>
          <a:p>
            <a:pPr marL="0" marR="0" lvl="0" indent="0" algn="l" defTabSz="914400" rtl="0" eaLnBrk="0" fontAlgn="base" latinLnBrk="0" hangingPunct="0">
              <a:lnSpc>
                <a:spcPct val="150000"/>
              </a:lnSpc>
              <a:spcBef>
                <a:spcPct val="0"/>
              </a:spcBef>
              <a:spcAft>
                <a:spcPct val="0"/>
              </a:spcAft>
              <a:buClrTx/>
              <a:buSzTx/>
              <a:buFontTx/>
              <a:buNone/>
              <a:tabLst/>
            </a:pPr>
            <a:endParaRPr kumimoji="0" lang="en-US" altLang="en-US" b="1" i="0" u="none" strike="noStrike" cap="none" normalizeH="0" baseline="0" dirty="0">
              <a:ln>
                <a:noFill/>
              </a:ln>
              <a:solidFill>
                <a:srgbClr val="262626"/>
              </a:solidFill>
              <a:effectLst/>
              <a:latin typeface="Poppins" panose="00000500000000000000" pitchFamily="2" charset="0"/>
              <a:cs typeface="Poppins" panose="00000500000000000000" pitchFamily="2" charset="0"/>
            </a:endParaRPr>
          </a:p>
          <a:p>
            <a:pPr marL="0" marR="0" lvl="0" indent="0" algn="l" defTabSz="914400" rtl="0" eaLnBrk="0" fontAlgn="base" latinLnBrk="0" hangingPunct="0">
              <a:lnSpc>
                <a:spcPct val="150000"/>
              </a:lnSpc>
              <a:spcBef>
                <a:spcPct val="0"/>
              </a:spcBef>
              <a:spcAft>
                <a:spcPct val="0"/>
              </a:spcAft>
              <a:buClrTx/>
              <a:buSzTx/>
              <a:buFontTx/>
              <a:buNone/>
              <a:tabLst/>
            </a:pPr>
            <a:r>
              <a:rPr kumimoji="0" lang="en-US" altLang="en-US" b="1" i="0" u="none" strike="noStrike" cap="none" normalizeH="0" baseline="0" dirty="0">
                <a:ln>
                  <a:noFill/>
                </a:ln>
                <a:solidFill>
                  <a:srgbClr val="262626"/>
                </a:solidFill>
                <a:effectLst/>
                <a:latin typeface="Poppins" panose="00000500000000000000" pitchFamily="2" charset="0"/>
                <a:cs typeface="Poppins" panose="00000500000000000000" pitchFamily="2" charset="0"/>
              </a:rPr>
              <a:t>7. Test the implementation</a:t>
            </a:r>
          </a:p>
          <a:p>
            <a:pPr marL="0" marR="0" lvl="0" indent="0" algn="l" defTabSz="914400" rtl="0" eaLnBrk="0" fontAlgn="base" latinLnBrk="0" hangingPunct="0">
              <a:lnSpc>
                <a:spcPct val="150000"/>
              </a:lnSpc>
              <a:spcBef>
                <a:spcPct val="0"/>
              </a:spcBef>
              <a:spcAft>
                <a:spcPct val="0"/>
              </a:spcAft>
              <a:buClrTx/>
              <a:buSzTx/>
              <a:buNone/>
              <a:tabLst/>
            </a:pPr>
            <a:r>
              <a:rPr kumimoji="0" lang="en-US" altLang="en-US" b="0" i="0" u="none" strike="noStrike" cap="none" normalizeH="0" baseline="0" dirty="0">
                <a:ln>
                  <a:noFill/>
                </a:ln>
                <a:solidFill>
                  <a:srgbClr val="262626"/>
                </a:solidFill>
                <a:effectLst/>
                <a:latin typeface="Poppins" panose="00000500000000000000" pitchFamily="2" charset="0"/>
                <a:cs typeface="Poppins" panose="00000500000000000000" pitchFamily="2" charset="0"/>
              </a:rPr>
              <a:t>Validate the ETL process to ensure that changes are captured correctly and that historical data is maintained as expected.</a:t>
            </a:r>
          </a:p>
        </p:txBody>
      </p:sp>
      <p:sp>
        <p:nvSpPr>
          <p:cNvPr id="2" name="Footer Placeholder 3">
            <a:extLst>
              <a:ext uri="{FF2B5EF4-FFF2-40B4-BE49-F238E27FC236}">
                <a16:creationId xmlns:a16="http://schemas.microsoft.com/office/drawing/2014/main" id="{A2741E78-2C1A-01F3-8FF5-BD164DCDD4AA}"/>
              </a:ext>
            </a:extLst>
          </p:cNvPr>
          <p:cNvSpPr>
            <a:spLocks noGrp="1"/>
          </p:cNvSpPr>
          <p:nvPr>
            <p:ph type="ftr" sz="quarter" idx="11"/>
          </p:nvPr>
        </p:nvSpPr>
        <p:spPr>
          <a:xfrm>
            <a:off x="189691" y="5774753"/>
            <a:ext cx="8847305" cy="498470"/>
          </a:xfrm>
        </p:spPr>
        <p:txBody>
          <a:bodyPr/>
          <a:lstStyle/>
          <a:p>
            <a:r>
              <a:rPr lang="en-US" sz="1600" b="1" dirty="0">
                <a:solidFill>
                  <a:schemeClr val="bg1"/>
                </a:solidFill>
                <a:latin typeface="Poppins" panose="00000500000000000000" pitchFamily="2" charset="0"/>
                <a:cs typeface="Poppins" panose="00000500000000000000" pitchFamily="2" charset="0"/>
              </a:rPr>
              <a:t>lecture 6: Managing Data Warehouse through Slowing Changing Dimension</a:t>
            </a:r>
          </a:p>
        </p:txBody>
      </p:sp>
      <p:sp>
        <p:nvSpPr>
          <p:cNvPr id="3" name="Title 1">
            <a:extLst>
              <a:ext uri="{FF2B5EF4-FFF2-40B4-BE49-F238E27FC236}">
                <a16:creationId xmlns:a16="http://schemas.microsoft.com/office/drawing/2014/main" id="{3471BA42-AB77-6777-FBD1-4E9980068953}"/>
              </a:ext>
            </a:extLst>
          </p:cNvPr>
          <p:cNvSpPr txBox="1">
            <a:spLocks/>
          </p:cNvSpPr>
          <p:nvPr/>
        </p:nvSpPr>
        <p:spPr>
          <a:xfrm>
            <a:off x="0" y="266476"/>
            <a:ext cx="11692647" cy="631258"/>
          </a:xfrm>
          <a:prstGeom prst="rect">
            <a:avLst/>
          </a:prstGeom>
        </p:spPr>
        <p:txBody>
          <a:bodyPr>
            <a:noAutofit/>
          </a:bodyPr>
          <a:lstStyle>
            <a:lvl1pPr algn="l" defTabSz="914400" rtl="0" eaLnBrk="1" latinLnBrk="0" hangingPunct="1">
              <a:lnSpc>
                <a:spcPct val="90000"/>
              </a:lnSpc>
              <a:spcBef>
                <a:spcPct val="0"/>
              </a:spcBef>
              <a:buNone/>
              <a:defRPr sz="4400" kern="1200" cap="all" baseline="0">
                <a:solidFill>
                  <a:schemeClr val="accent1">
                    <a:lumMod val="60000"/>
                    <a:lumOff val="40000"/>
                  </a:schemeClr>
                </a:solidFill>
                <a:effectLst/>
                <a:latin typeface="+mj-lt"/>
                <a:ea typeface="+mj-ea"/>
                <a:cs typeface="+mj-cs"/>
              </a:defRPr>
            </a:lvl1pPr>
          </a:lstStyle>
          <a:p>
            <a:pPr algn="ctr"/>
            <a:r>
              <a:rPr lang="en-US" sz="3600" b="1" cap="none" dirty="0">
                <a:latin typeface="Poppins" panose="00000500000000000000" pitchFamily="2" charset="0"/>
                <a:cs typeface="Poppins" panose="00000500000000000000" pitchFamily="2" charset="0"/>
              </a:rPr>
              <a:t>Steps to Implement SCDs in a Data Warehouse</a:t>
            </a:r>
          </a:p>
        </p:txBody>
      </p:sp>
    </p:spTree>
    <p:extLst>
      <p:ext uri="{BB962C8B-B14F-4D97-AF65-F5344CB8AC3E}">
        <p14:creationId xmlns:p14="http://schemas.microsoft.com/office/powerpoint/2010/main" val="3779188150"/>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ubtitle 2">
            <a:extLst>
              <a:ext uri="{FF2B5EF4-FFF2-40B4-BE49-F238E27FC236}">
                <a16:creationId xmlns:a16="http://schemas.microsoft.com/office/drawing/2014/main" id="{7D4720D8-4709-7511-7D1B-835A75436632}"/>
              </a:ext>
            </a:extLst>
          </p:cNvPr>
          <p:cNvSpPr txBox="1">
            <a:spLocks/>
          </p:cNvSpPr>
          <p:nvPr/>
        </p:nvSpPr>
        <p:spPr>
          <a:xfrm>
            <a:off x="48641" y="1032821"/>
            <a:ext cx="11614826" cy="4570303"/>
          </a:xfrm>
          <a:prstGeom prst="rect">
            <a:avLst/>
          </a:prstGeom>
        </p:spPr>
        <p:txBody>
          <a:bodyPr/>
          <a:lstStyle>
            <a:lvl1pPr marL="228600" indent="-228600" algn="l" defTabSz="914400" rtl="0" eaLnBrk="1" latinLnBrk="0" hangingPunct="1">
              <a:lnSpc>
                <a:spcPct val="120000"/>
              </a:lnSpc>
              <a:spcBef>
                <a:spcPts val="1000"/>
              </a:spcBef>
              <a:buClr>
                <a:schemeClr val="accent1">
                  <a:lumMod val="60000"/>
                  <a:lumOff val="40000"/>
                </a:schemeClr>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9pPr>
          </a:lstStyle>
          <a:p>
            <a:pPr algn="just">
              <a:lnSpc>
                <a:spcPct val="150000"/>
              </a:lnSpc>
            </a:pPr>
            <a:r>
              <a:rPr lang="en-US" b="0" i="0" cap="none" dirty="0">
                <a:solidFill>
                  <a:srgbClr val="262626"/>
                </a:solidFill>
                <a:effectLst/>
                <a:latin typeface="Poppins" panose="00000500000000000000" pitchFamily="2" charset="0"/>
                <a:cs typeface="Poppins" panose="00000500000000000000" pitchFamily="2" charset="0"/>
              </a:rPr>
              <a:t>In this lecture, the critical concept of slowly changing dimensions (SCD) in data warehousing was explored, emphasizing their importance in managing and tracking changes in dimension data over time. The definition and significance of SCDs were discussed, along with an overview of dimensions and their descriptive attributes.</a:t>
            </a:r>
          </a:p>
          <a:p>
            <a:pPr algn="just">
              <a:lnSpc>
                <a:spcPct val="150000"/>
              </a:lnSpc>
            </a:pPr>
            <a:r>
              <a:rPr lang="en-US" b="0" i="0" cap="none" dirty="0">
                <a:solidFill>
                  <a:srgbClr val="262626"/>
                </a:solidFill>
                <a:effectLst/>
                <a:latin typeface="Poppins" panose="00000500000000000000" pitchFamily="2" charset="0"/>
                <a:cs typeface="Poppins" panose="00000500000000000000" pitchFamily="2" charset="0"/>
              </a:rPr>
              <a:t>The lecture examined the characteristics of SCDs, including temporal changes and data integrity, highlighting their implications for storage requirements and reporting capabilities. Participants learned about the various types of slowly changing dimensions, specifically type 0 to type 6, and the advantages and disadvantages of each type.</a:t>
            </a:r>
          </a:p>
        </p:txBody>
      </p:sp>
      <p:sp>
        <p:nvSpPr>
          <p:cNvPr id="6" name="Title 1">
            <a:extLst>
              <a:ext uri="{FF2B5EF4-FFF2-40B4-BE49-F238E27FC236}">
                <a16:creationId xmlns:a16="http://schemas.microsoft.com/office/drawing/2014/main" id="{5AB1AE9C-3297-78E6-2497-A958CEB882E8}"/>
              </a:ext>
            </a:extLst>
          </p:cNvPr>
          <p:cNvSpPr txBox="1">
            <a:spLocks/>
          </p:cNvSpPr>
          <p:nvPr/>
        </p:nvSpPr>
        <p:spPr>
          <a:xfrm>
            <a:off x="0" y="266476"/>
            <a:ext cx="11692647" cy="631258"/>
          </a:xfrm>
          <a:prstGeom prst="rect">
            <a:avLst/>
          </a:prstGeom>
        </p:spPr>
        <p:txBody>
          <a:bodyPr>
            <a:noAutofit/>
          </a:bodyPr>
          <a:lstStyle>
            <a:lvl1pPr algn="l" defTabSz="914400" rtl="0" eaLnBrk="1" latinLnBrk="0" hangingPunct="1">
              <a:lnSpc>
                <a:spcPct val="90000"/>
              </a:lnSpc>
              <a:spcBef>
                <a:spcPct val="0"/>
              </a:spcBef>
              <a:buNone/>
              <a:defRPr sz="4400" kern="1200" cap="all" baseline="0">
                <a:solidFill>
                  <a:schemeClr val="accent1">
                    <a:lumMod val="60000"/>
                    <a:lumOff val="40000"/>
                  </a:schemeClr>
                </a:solidFill>
                <a:effectLst/>
                <a:latin typeface="+mj-lt"/>
                <a:ea typeface="+mj-ea"/>
                <a:cs typeface="+mj-cs"/>
              </a:defRPr>
            </a:lvl1pPr>
          </a:lstStyle>
          <a:p>
            <a:pPr algn="ctr"/>
            <a:r>
              <a:rPr lang="en-US" sz="3600" b="1" cap="none" dirty="0">
                <a:latin typeface="Poppins" panose="00000500000000000000" pitchFamily="2" charset="0"/>
                <a:cs typeface="Poppins" panose="00000500000000000000" pitchFamily="2" charset="0"/>
              </a:rPr>
              <a:t>Lecture 6 Summary</a:t>
            </a:r>
          </a:p>
        </p:txBody>
      </p:sp>
      <p:cxnSp>
        <p:nvCxnSpPr>
          <p:cNvPr id="8" name="Straight Connector 7">
            <a:extLst>
              <a:ext uri="{FF2B5EF4-FFF2-40B4-BE49-F238E27FC236}">
                <a16:creationId xmlns:a16="http://schemas.microsoft.com/office/drawing/2014/main" id="{D2BD912C-A405-1EF1-4819-D1ED4A38A08C}"/>
              </a:ext>
            </a:extLst>
          </p:cNvPr>
          <p:cNvCxnSpPr>
            <a:cxnSpLocks/>
          </p:cNvCxnSpPr>
          <p:nvPr/>
        </p:nvCxnSpPr>
        <p:spPr>
          <a:xfrm>
            <a:off x="0" y="976358"/>
            <a:ext cx="11692647" cy="0"/>
          </a:xfrm>
          <a:prstGeom prst="line">
            <a:avLst/>
          </a:prstGeom>
          <a:ln w="85725">
            <a:prstDash val="solid"/>
          </a:ln>
        </p:spPr>
        <p:style>
          <a:lnRef idx="1">
            <a:schemeClr val="accent2"/>
          </a:lnRef>
          <a:fillRef idx="0">
            <a:schemeClr val="accent2"/>
          </a:fillRef>
          <a:effectRef idx="0">
            <a:schemeClr val="accent2"/>
          </a:effectRef>
          <a:fontRef idx="minor">
            <a:schemeClr val="tx1"/>
          </a:fontRef>
        </p:style>
      </p:cxnSp>
      <p:sp>
        <p:nvSpPr>
          <p:cNvPr id="2" name="Footer Placeholder 3">
            <a:extLst>
              <a:ext uri="{FF2B5EF4-FFF2-40B4-BE49-F238E27FC236}">
                <a16:creationId xmlns:a16="http://schemas.microsoft.com/office/drawing/2014/main" id="{A8F84233-E509-951D-F7EB-DAD8DF13A93A}"/>
              </a:ext>
            </a:extLst>
          </p:cNvPr>
          <p:cNvSpPr>
            <a:spLocks noGrp="1"/>
          </p:cNvSpPr>
          <p:nvPr>
            <p:ph type="ftr" sz="quarter" idx="11"/>
          </p:nvPr>
        </p:nvSpPr>
        <p:spPr>
          <a:xfrm>
            <a:off x="189691" y="5774753"/>
            <a:ext cx="8847305" cy="498470"/>
          </a:xfrm>
        </p:spPr>
        <p:txBody>
          <a:bodyPr/>
          <a:lstStyle/>
          <a:p>
            <a:r>
              <a:rPr lang="en-US" sz="1600" b="1" dirty="0">
                <a:solidFill>
                  <a:schemeClr val="bg1"/>
                </a:solidFill>
                <a:latin typeface="Poppins" panose="00000500000000000000" pitchFamily="2" charset="0"/>
                <a:cs typeface="Poppins" panose="00000500000000000000" pitchFamily="2" charset="0"/>
              </a:rPr>
              <a:t>lecture 6: Managing Data Warehouse through Slowing Changing Dimension</a:t>
            </a:r>
          </a:p>
        </p:txBody>
      </p:sp>
    </p:spTree>
    <p:extLst>
      <p:ext uri="{BB962C8B-B14F-4D97-AF65-F5344CB8AC3E}">
        <p14:creationId xmlns:p14="http://schemas.microsoft.com/office/powerpoint/2010/main" val="32032825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Effect transition="in" filter="barn(inVertical)">
                                      <p:cBhvr>
                                        <p:cTn id="7" dur="500"/>
                                        <p:tgtEl>
                                          <p:spTgt spid="7">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7">
                                            <p:txEl>
                                              <p:pRg st="1" end="1"/>
                                            </p:txEl>
                                          </p:spTgt>
                                        </p:tgtEl>
                                        <p:attrNameLst>
                                          <p:attrName>style.visibility</p:attrName>
                                        </p:attrNameLst>
                                      </p:cBhvr>
                                      <p:to>
                                        <p:strVal val="visible"/>
                                      </p:to>
                                    </p:set>
                                    <p:animEffect transition="in" filter="barn(inVertical)">
                                      <p:cBhvr>
                                        <p:cTn id="12" dur="500"/>
                                        <p:tgtEl>
                                          <p:spTgt spid="7">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53A45438-65C1-267F-27B0-6C4950BD7A6C}"/>
              </a:ext>
            </a:extLst>
          </p:cNvPr>
          <p:cNvSpPr txBox="1">
            <a:spLocks/>
          </p:cNvSpPr>
          <p:nvPr/>
        </p:nvSpPr>
        <p:spPr>
          <a:xfrm>
            <a:off x="87549" y="1064710"/>
            <a:ext cx="11585642" cy="4497890"/>
          </a:xfrm>
          <a:prstGeom prst="rect">
            <a:avLst/>
          </a:prstGeom>
        </p:spPr>
        <p:txBody>
          <a:bodyPr/>
          <a:lstStyle>
            <a:lvl1pPr marL="228600" indent="-228600" algn="l" defTabSz="914400" rtl="0" eaLnBrk="1" latinLnBrk="0" hangingPunct="1">
              <a:lnSpc>
                <a:spcPct val="120000"/>
              </a:lnSpc>
              <a:spcBef>
                <a:spcPts val="1000"/>
              </a:spcBef>
              <a:buClr>
                <a:schemeClr val="accent1">
                  <a:lumMod val="60000"/>
                  <a:lumOff val="40000"/>
                </a:schemeClr>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9pPr>
          </a:lstStyle>
          <a:p>
            <a:pPr algn="just">
              <a:lnSpc>
                <a:spcPct val="150000"/>
              </a:lnSpc>
            </a:pPr>
            <a:r>
              <a:rPr lang="en-US" cap="none" dirty="0">
                <a:latin typeface="Poppins" panose="00000500000000000000" pitchFamily="2" charset="0"/>
                <a:cs typeface="Poppins" panose="00000500000000000000" pitchFamily="2" charset="0"/>
              </a:rPr>
              <a:t>Additionally, the lecture focused on implementation strategies for handling changes in dimension attributes, underscoring the importance of data governance in effectively managing SCDs. Participants gained insights into applying SCD strategies to ensure accurate historical reporting and analysis, which are essential for informed business decision-making.</a:t>
            </a:r>
            <a:endParaRPr lang="en-US" sz="2000" b="0" i="0" cap="none" dirty="0">
              <a:solidFill>
                <a:srgbClr val="262626"/>
              </a:solidFill>
              <a:effectLst/>
              <a:latin typeface="Poppins" panose="00000500000000000000" pitchFamily="2" charset="0"/>
              <a:cs typeface="Poppins" panose="00000500000000000000" pitchFamily="2" charset="0"/>
            </a:endParaRPr>
          </a:p>
        </p:txBody>
      </p:sp>
      <p:cxnSp>
        <p:nvCxnSpPr>
          <p:cNvPr id="6" name="Straight Connector 5">
            <a:extLst>
              <a:ext uri="{FF2B5EF4-FFF2-40B4-BE49-F238E27FC236}">
                <a16:creationId xmlns:a16="http://schemas.microsoft.com/office/drawing/2014/main" id="{DDF86AAC-E378-9BE1-5A67-F11DFA230C35}"/>
              </a:ext>
            </a:extLst>
          </p:cNvPr>
          <p:cNvCxnSpPr>
            <a:cxnSpLocks/>
          </p:cNvCxnSpPr>
          <p:nvPr/>
        </p:nvCxnSpPr>
        <p:spPr>
          <a:xfrm>
            <a:off x="0" y="976358"/>
            <a:ext cx="11692647" cy="0"/>
          </a:xfrm>
          <a:prstGeom prst="line">
            <a:avLst/>
          </a:prstGeom>
          <a:ln w="85725">
            <a:prstDash val="solid"/>
          </a:ln>
        </p:spPr>
        <p:style>
          <a:lnRef idx="1">
            <a:schemeClr val="accent2"/>
          </a:lnRef>
          <a:fillRef idx="0">
            <a:schemeClr val="accent2"/>
          </a:fillRef>
          <a:effectRef idx="0">
            <a:schemeClr val="accent2"/>
          </a:effectRef>
          <a:fontRef idx="minor">
            <a:schemeClr val="tx1"/>
          </a:fontRef>
        </p:style>
      </p:cxnSp>
      <p:sp>
        <p:nvSpPr>
          <p:cNvPr id="7" name="Title 1">
            <a:extLst>
              <a:ext uri="{FF2B5EF4-FFF2-40B4-BE49-F238E27FC236}">
                <a16:creationId xmlns:a16="http://schemas.microsoft.com/office/drawing/2014/main" id="{5AB1AE9C-3297-78E6-2497-A958CEB882E8}"/>
              </a:ext>
            </a:extLst>
          </p:cNvPr>
          <p:cNvSpPr txBox="1">
            <a:spLocks/>
          </p:cNvSpPr>
          <p:nvPr/>
        </p:nvSpPr>
        <p:spPr>
          <a:xfrm>
            <a:off x="0" y="266476"/>
            <a:ext cx="11692647" cy="631258"/>
          </a:xfrm>
          <a:prstGeom prst="rect">
            <a:avLst/>
          </a:prstGeom>
        </p:spPr>
        <p:txBody>
          <a:bodyPr>
            <a:noAutofit/>
          </a:bodyPr>
          <a:lstStyle>
            <a:lvl1pPr algn="l" defTabSz="914400" rtl="0" eaLnBrk="1" latinLnBrk="0" hangingPunct="1">
              <a:lnSpc>
                <a:spcPct val="90000"/>
              </a:lnSpc>
              <a:spcBef>
                <a:spcPct val="0"/>
              </a:spcBef>
              <a:buNone/>
              <a:defRPr sz="4400" kern="1200" cap="all" baseline="0">
                <a:solidFill>
                  <a:schemeClr val="accent1">
                    <a:lumMod val="60000"/>
                    <a:lumOff val="40000"/>
                  </a:schemeClr>
                </a:solidFill>
                <a:effectLst/>
                <a:latin typeface="+mj-lt"/>
                <a:ea typeface="+mj-ea"/>
                <a:cs typeface="+mj-cs"/>
              </a:defRPr>
            </a:lvl1pPr>
          </a:lstStyle>
          <a:p>
            <a:pPr algn="ctr"/>
            <a:r>
              <a:rPr lang="en-US" sz="3600" b="1" cap="none" dirty="0">
                <a:latin typeface="Poppins" panose="00000500000000000000" pitchFamily="2" charset="0"/>
                <a:cs typeface="Poppins" panose="00000500000000000000" pitchFamily="2" charset="0"/>
              </a:rPr>
              <a:t>Lecture 6 Summary</a:t>
            </a:r>
          </a:p>
        </p:txBody>
      </p:sp>
      <p:sp>
        <p:nvSpPr>
          <p:cNvPr id="2" name="Footer Placeholder 3">
            <a:extLst>
              <a:ext uri="{FF2B5EF4-FFF2-40B4-BE49-F238E27FC236}">
                <a16:creationId xmlns:a16="http://schemas.microsoft.com/office/drawing/2014/main" id="{52428C10-A00B-4C34-9C21-D4218A90AD41}"/>
              </a:ext>
            </a:extLst>
          </p:cNvPr>
          <p:cNvSpPr>
            <a:spLocks noGrp="1"/>
          </p:cNvSpPr>
          <p:nvPr>
            <p:ph type="ftr" sz="quarter" idx="11"/>
          </p:nvPr>
        </p:nvSpPr>
        <p:spPr>
          <a:xfrm>
            <a:off x="189691" y="5774753"/>
            <a:ext cx="8847305" cy="498470"/>
          </a:xfrm>
        </p:spPr>
        <p:txBody>
          <a:bodyPr/>
          <a:lstStyle/>
          <a:p>
            <a:r>
              <a:rPr lang="en-US" sz="1600" b="1" dirty="0">
                <a:solidFill>
                  <a:schemeClr val="bg1"/>
                </a:solidFill>
                <a:latin typeface="Poppins" panose="00000500000000000000" pitchFamily="2" charset="0"/>
                <a:cs typeface="Poppins" panose="00000500000000000000" pitchFamily="2" charset="0"/>
              </a:rPr>
              <a:t>lecture 6: Managing Data Warehouse through Slowing Changing Dimension</a:t>
            </a:r>
          </a:p>
        </p:txBody>
      </p:sp>
    </p:spTree>
    <p:extLst>
      <p:ext uri="{BB962C8B-B14F-4D97-AF65-F5344CB8AC3E}">
        <p14:creationId xmlns:p14="http://schemas.microsoft.com/office/powerpoint/2010/main" val="25179317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ubtitle 2">
            <a:extLst>
              <a:ext uri="{FF2B5EF4-FFF2-40B4-BE49-F238E27FC236}">
                <a16:creationId xmlns:a16="http://schemas.microsoft.com/office/drawing/2014/main" id="{7D4720D8-4709-7511-7D1B-835A75436632}"/>
              </a:ext>
            </a:extLst>
          </p:cNvPr>
          <p:cNvSpPr txBox="1">
            <a:spLocks/>
          </p:cNvSpPr>
          <p:nvPr/>
        </p:nvSpPr>
        <p:spPr>
          <a:xfrm>
            <a:off x="48641" y="1032822"/>
            <a:ext cx="11614826" cy="3198710"/>
          </a:xfrm>
          <a:prstGeom prst="rect">
            <a:avLst/>
          </a:prstGeom>
        </p:spPr>
        <p:txBody>
          <a:bodyPr/>
          <a:lstStyle>
            <a:lvl1pPr marL="228600" indent="-228600" algn="l" defTabSz="914400" rtl="0" eaLnBrk="1" latinLnBrk="0" hangingPunct="1">
              <a:lnSpc>
                <a:spcPct val="120000"/>
              </a:lnSpc>
              <a:spcBef>
                <a:spcPts val="1000"/>
              </a:spcBef>
              <a:buClr>
                <a:schemeClr val="accent1">
                  <a:lumMod val="60000"/>
                  <a:lumOff val="40000"/>
                </a:schemeClr>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9pPr>
          </a:lstStyle>
          <a:p>
            <a:pPr>
              <a:lnSpc>
                <a:spcPct val="150000"/>
              </a:lnSpc>
              <a:spcBef>
                <a:spcPts val="0"/>
              </a:spcBef>
              <a:spcAft>
                <a:spcPts val="800"/>
              </a:spcAft>
            </a:pPr>
            <a:r>
              <a:rPr lang="en-US" b="0" i="0" cap="none" dirty="0">
                <a:solidFill>
                  <a:srgbClr val="262626"/>
                </a:solidFill>
                <a:effectLst/>
                <a:latin typeface="Poppins" panose="00000500000000000000" pitchFamily="2" charset="0"/>
                <a:cs typeface="Poppins" panose="00000500000000000000" pitchFamily="2" charset="0"/>
              </a:rPr>
              <a:t>Kimball, R., &amp; Ross, M. (2013). </a:t>
            </a:r>
            <a:r>
              <a:rPr lang="en-US" b="0" i="1" cap="none" dirty="0">
                <a:solidFill>
                  <a:srgbClr val="262626"/>
                </a:solidFill>
                <a:effectLst/>
                <a:latin typeface="Poppins" panose="00000500000000000000" pitchFamily="2" charset="0"/>
                <a:cs typeface="Poppins" panose="00000500000000000000" pitchFamily="2" charset="0"/>
              </a:rPr>
              <a:t>The data warehouse toolkit: the definitive guide to dimensional modeling</a:t>
            </a:r>
            <a:r>
              <a:rPr lang="en-US" b="0" i="0" cap="none" dirty="0">
                <a:solidFill>
                  <a:srgbClr val="262626"/>
                </a:solidFill>
                <a:effectLst/>
                <a:latin typeface="Poppins" panose="00000500000000000000" pitchFamily="2" charset="0"/>
                <a:cs typeface="Poppins" panose="00000500000000000000" pitchFamily="2" charset="0"/>
              </a:rPr>
              <a:t> (3rd ed.). John Wiley &amp; sons.</a:t>
            </a:r>
          </a:p>
          <a:p>
            <a:pPr>
              <a:lnSpc>
                <a:spcPct val="150000"/>
              </a:lnSpc>
              <a:spcBef>
                <a:spcPts val="0"/>
              </a:spcBef>
              <a:spcAft>
                <a:spcPts val="800"/>
              </a:spcAft>
            </a:pPr>
            <a:r>
              <a:rPr lang="en-US" b="0" i="0" cap="none" dirty="0">
                <a:solidFill>
                  <a:srgbClr val="262626"/>
                </a:solidFill>
                <a:effectLst/>
                <a:latin typeface="Poppins" panose="00000500000000000000" pitchFamily="2" charset="0"/>
                <a:cs typeface="Poppins" panose="00000500000000000000" pitchFamily="2" charset="0"/>
              </a:rPr>
              <a:t>Davenport, t. H., &amp; Harris, J. G. (2007). </a:t>
            </a:r>
            <a:r>
              <a:rPr lang="en-US" b="0" i="1" cap="none" dirty="0">
                <a:solidFill>
                  <a:srgbClr val="262626"/>
                </a:solidFill>
                <a:effectLst/>
                <a:latin typeface="Poppins" panose="00000500000000000000" pitchFamily="2" charset="0"/>
                <a:cs typeface="Poppins" panose="00000500000000000000" pitchFamily="2" charset="0"/>
              </a:rPr>
              <a:t>Competing on analytics: the new science of winning</a:t>
            </a:r>
            <a:r>
              <a:rPr lang="en-US" b="0" i="0" cap="none" dirty="0">
                <a:solidFill>
                  <a:srgbClr val="262626"/>
                </a:solidFill>
                <a:effectLst/>
                <a:latin typeface="Poppins" panose="00000500000000000000" pitchFamily="2" charset="0"/>
                <a:cs typeface="Poppins" panose="00000500000000000000" pitchFamily="2" charset="0"/>
              </a:rPr>
              <a:t>. Harvard Business Review Press.</a:t>
            </a:r>
          </a:p>
          <a:p>
            <a:pPr>
              <a:lnSpc>
                <a:spcPct val="150000"/>
              </a:lnSpc>
              <a:spcBef>
                <a:spcPts val="0"/>
              </a:spcBef>
              <a:spcAft>
                <a:spcPts val="800"/>
              </a:spcAft>
            </a:pPr>
            <a:r>
              <a:rPr lang="en-US" b="0" i="0" cap="none" dirty="0">
                <a:solidFill>
                  <a:srgbClr val="262626"/>
                </a:solidFill>
                <a:effectLst/>
                <a:latin typeface="Poppins" panose="00000500000000000000" pitchFamily="2" charset="0"/>
                <a:cs typeface="Poppins" panose="00000500000000000000" pitchFamily="2" charset="0"/>
              </a:rPr>
              <a:t>Kimball, r., &amp; Ross, M. (2016). </a:t>
            </a:r>
            <a:r>
              <a:rPr lang="en-US" b="0" i="1" cap="none" dirty="0">
                <a:solidFill>
                  <a:srgbClr val="262626"/>
                </a:solidFill>
                <a:effectLst/>
                <a:latin typeface="Poppins" panose="00000500000000000000" pitchFamily="2" charset="0"/>
                <a:cs typeface="Poppins" panose="00000500000000000000" pitchFamily="2" charset="0"/>
              </a:rPr>
              <a:t>The Kimball Group Reader: relentlessly practical tools for data warehousing and business intelligence</a:t>
            </a:r>
            <a:r>
              <a:rPr lang="en-US" b="0" i="0" cap="none" dirty="0">
                <a:solidFill>
                  <a:srgbClr val="262626"/>
                </a:solidFill>
                <a:effectLst/>
                <a:latin typeface="Poppins" panose="00000500000000000000" pitchFamily="2" charset="0"/>
                <a:cs typeface="Poppins" panose="00000500000000000000" pitchFamily="2" charset="0"/>
              </a:rPr>
              <a:t>. Wiley.</a:t>
            </a:r>
          </a:p>
        </p:txBody>
      </p:sp>
      <p:sp>
        <p:nvSpPr>
          <p:cNvPr id="6" name="Title 1">
            <a:extLst>
              <a:ext uri="{FF2B5EF4-FFF2-40B4-BE49-F238E27FC236}">
                <a16:creationId xmlns:a16="http://schemas.microsoft.com/office/drawing/2014/main" id="{5AB1AE9C-3297-78E6-2497-A958CEB882E8}"/>
              </a:ext>
            </a:extLst>
          </p:cNvPr>
          <p:cNvSpPr txBox="1">
            <a:spLocks/>
          </p:cNvSpPr>
          <p:nvPr/>
        </p:nvSpPr>
        <p:spPr>
          <a:xfrm>
            <a:off x="0" y="266476"/>
            <a:ext cx="11692647" cy="631258"/>
          </a:xfrm>
          <a:prstGeom prst="rect">
            <a:avLst/>
          </a:prstGeom>
        </p:spPr>
        <p:txBody>
          <a:bodyPr>
            <a:noAutofit/>
          </a:bodyPr>
          <a:lstStyle>
            <a:lvl1pPr algn="l" defTabSz="914400" rtl="0" eaLnBrk="1" latinLnBrk="0" hangingPunct="1">
              <a:lnSpc>
                <a:spcPct val="90000"/>
              </a:lnSpc>
              <a:spcBef>
                <a:spcPct val="0"/>
              </a:spcBef>
              <a:buNone/>
              <a:defRPr sz="4400" kern="1200" cap="all" baseline="0">
                <a:solidFill>
                  <a:schemeClr val="accent1">
                    <a:lumMod val="60000"/>
                    <a:lumOff val="40000"/>
                  </a:schemeClr>
                </a:solidFill>
                <a:effectLst/>
                <a:latin typeface="+mj-lt"/>
                <a:ea typeface="+mj-ea"/>
                <a:cs typeface="+mj-cs"/>
              </a:defRPr>
            </a:lvl1pPr>
          </a:lstStyle>
          <a:p>
            <a:pPr algn="ctr"/>
            <a:r>
              <a:rPr lang="en-US" sz="3600" b="1" cap="none" dirty="0">
                <a:latin typeface="Poppins" panose="00000500000000000000" pitchFamily="2" charset="0"/>
                <a:cs typeface="Poppins" panose="00000500000000000000" pitchFamily="2" charset="0"/>
              </a:rPr>
              <a:t>References</a:t>
            </a:r>
          </a:p>
        </p:txBody>
      </p:sp>
      <p:cxnSp>
        <p:nvCxnSpPr>
          <p:cNvPr id="8" name="Straight Connector 7">
            <a:extLst>
              <a:ext uri="{FF2B5EF4-FFF2-40B4-BE49-F238E27FC236}">
                <a16:creationId xmlns:a16="http://schemas.microsoft.com/office/drawing/2014/main" id="{D2BD912C-A405-1EF1-4819-D1ED4A38A08C}"/>
              </a:ext>
            </a:extLst>
          </p:cNvPr>
          <p:cNvCxnSpPr>
            <a:cxnSpLocks/>
          </p:cNvCxnSpPr>
          <p:nvPr/>
        </p:nvCxnSpPr>
        <p:spPr>
          <a:xfrm>
            <a:off x="0" y="976358"/>
            <a:ext cx="11692647" cy="0"/>
          </a:xfrm>
          <a:prstGeom prst="line">
            <a:avLst/>
          </a:prstGeom>
          <a:ln w="85725">
            <a:prstDash val="solid"/>
          </a:ln>
        </p:spPr>
        <p:style>
          <a:lnRef idx="1">
            <a:schemeClr val="accent2"/>
          </a:lnRef>
          <a:fillRef idx="0">
            <a:schemeClr val="accent2"/>
          </a:fillRef>
          <a:effectRef idx="0">
            <a:schemeClr val="accent2"/>
          </a:effectRef>
          <a:fontRef idx="minor">
            <a:schemeClr val="tx1"/>
          </a:fontRef>
        </p:style>
      </p:cxnSp>
      <p:sp>
        <p:nvSpPr>
          <p:cNvPr id="2" name="Footer Placeholder 3">
            <a:extLst>
              <a:ext uri="{FF2B5EF4-FFF2-40B4-BE49-F238E27FC236}">
                <a16:creationId xmlns:a16="http://schemas.microsoft.com/office/drawing/2014/main" id="{01E6CEAA-400E-253A-BA08-4E74E9DB4865}"/>
              </a:ext>
            </a:extLst>
          </p:cNvPr>
          <p:cNvSpPr>
            <a:spLocks noGrp="1"/>
          </p:cNvSpPr>
          <p:nvPr>
            <p:ph type="ftr" sz="quarter" idx="11"/>
          </p:nvPr>
        </p:nvSpPr>
        <p:spPr>
          <a:xfrm>
            <a:off x="189691" y="5774753"/>
            <a:ext cx="8847305" cy="498470"/>
          </a:xfrm>
        </p:spPr>
        <p:txBody>
          <a:bodyPr/>
          <a:lstStyle/>
          <a:p>
            <a:r>
              <a:rPr lang="en-US" sz="1600" b="1" dirty="0">
                <a:solidFill>
                  <a:schemeClr val="bg1"/>
                </a:solidFill>
                <a:latin typeface="Poppins" panose="00000500000000000000" pitchFamily="2" charset="0"/>
                <a:cs typeface="Poppins" panose="00000500000000000000" pitchFamily="2" charset="0"/>
              </a:rPr>
              <a:t>lecture 6: Managing Data Warehouse through Slowing Changing Dimension</a:t>
            </a:r>
          </a:p>
        </p:txBody>
      </p:sp>
    </p:spTree>
    <p:extLst>
      <p:ext uri="{BB962C8B-B14F-4D97-AF65-F5344CB8AC3E}">
        <p14:creationId xmlns:p14="http://schemas.microsoft.com/office/powerpoint/2010/main" val="124616349"/>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5" name="Straight Connector 4">
            <a:extLst>
              <a:ext uri="{FF2B5EF4-FFF2-40B4-BE49-F238E27FC236}">
                <a16:creationId xmlns:a16="http://schemas.microsoft.com/office/drawing/2014/main" id="{5111038F-058D-C0BA-94F5-AE7CBA797AE4}"/>
              </a:ext>
            </a:extLst>
          </p:cNvPr>
          <p:cNvCxnSpPr>
            <a:cxnSpLocks/>
          </p:cNvCxnSpPr>
          <p:nvPr/>
        </p:nvCxnSpPr>
        <p:spPr>
          <a:xfrm>
            <a:off x="0" y="1295466"/>
            <a:ext cx="11692647" cy="0"/>
          </a:xfrm>
          <a:prstGeom prst="line">
            <a:avLst/>
          </a:prstGeom>
          <a:ln w="85725">
            <a:prstDash val="solid"/>
          </a:ln>
        </p:spPr>
        <p:style>
          <a:lnRef idx="1">
            <a:schemeClr val="accent2"/>
          </a:lnRef>
          <a:fillRef idx="0">
            <a:schemeClr val="accent2"/>
          </a:fillRef>
          <a:effectRef idx="0">
            <a:schemeClr val="accent2"/>
          </a:effectRef>
          <a:fontRef idx="minor">
            <a:schemeClr val="tx1"/>
          </a:fontRef>
        </p:style>
      </p:cxnSp>
      <p:sp>
        <p:nvSpPr>
          <p:cNvPr id="7" name="Subtitle 2">
            <a:extLst>
              <a:ext uri="{FF2B5EF4-FFF2-40B4-BE49-F238E27FC236}">
                <a16:creationId xmlns:a16="http://schemas.microsoft.com/office/drawing/2014/main" id="{7D4720D8-4709-7511-7D1B-835A75436632}"/>
              </a:ext>
            </a:extLst>
          </p:cNvPr>
          <p:cNvSpPr txBox="1">
            <a:spLocks/>
          </p:cNvSpPr>
          <p:nvPr/>
        </p:nvSpPr>
        <p:spPr>
          <a:xfrm>
            <a:off x="209550" y="3429000"/>
            <a:ext cx="11296650" cy="933450"/>
          </a:xfrm>
          <a:prstGeom prst="rect">
            <a:avLst/>
          </a:prstGeom>
        </p:spPr>
        <p:txBody>
          <a:bodyPr/>
          <a:lstStyle>
            <a:lvl1pPr marL="228600" indent="-228600" algn="l" defTabSz="914400" rtl="0" eaLnBrk="1" latinLnBrk="0" hangingPunct="1">
              <a:lnSpc>
                <a:spcPct val="120000"/>
              </a:lnSpc>
              <a:spcBef>
                <a:spcPts val="1000"/>
              </a:spcBef>
              <a:buClr>
                <a:schemeClr val="accent1">
                  <a:lumMod val="60000"/>
                  <a:lumOff val="40000"/>
                </a:schemeClr>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9pPr>
          </a:lstStyle>
          <a:p>
            <a:pPr marL="0" indent="0" algn="ctr">
              <a:lnSpc>
                <a:spcPct val="150000"/>
              </a:lnSpc>
              <a:spcBef>
                <a:spcPts val="0"/>
              </a:spcBef>
              <a:spcAft>
                <a:spcPts val="800"/>
              </a:spcAft>
              <a:buNone/>
            </a:pPr>
            <a:r>
              <a:rPr lang="en-US" sz="4000" cap="none" dirty="0">
                <a:solidFill>
                  <a:srgbClr val="262626"/>
                </a:solidFill>
                <a:latin typeface="Poppins" panose="00000500000000000000" pitchFamily="2" charset="0"/>
                <a:cs typeface="Poppins" panose="00000500000000000000" pitchFamily="2" charset="0"/>
              </a:rPr>
              <a:t>Designing ETL</a:t>
            </a:r>
            <a:endParaRPr lang="en-US" sz="4000" b="0" i="0" cap="none" dirty="0">
              <a:solidFill>
                <a:srgbClr val="262626"/>
              </a:solidFill>
              <a:effectLst/>
              <a:latin typeface="Poppins" panose="00000500000000000000" pitchFamily="2" charset="0"/>
              <a:cs typeface="Poppins" panose="00000500000000000000" pitchFamily="2" charset="0"/>
            </a:endParaRPr>
          </a:p>
        </p:txBody>
      </p:sp>
      <p:sp>
        <p:nvSpPr>
          <p:cNvPr id="4" name="Title 1">
            <a:extLst>
              <a:ext uri="{FF2B5EF4-FFF2-40B4-BE49-F238E27FC236}">
                <a16:creationId xmlns:a16="http://schemas.microsoft.com/office/drawing/2014/main" id="{A54C59FA-37D3-CC6E-2430-65AA4E93A4FC}"/>
              </a:ext>
            </a:extLst>
          </p:cNvPr>
          <p:cNvSpPr txBox="1">
            <a:spLocks/>
          </p:cNvSpPr>
          <p:nvPr/>
        </p:nvSpPr>
        <p:spPr>
          <a:xfrm>
            <a:off x="4518497" y="2631941"/>
            <a:ext cx="2655652" cy="797059"/>
          </a:xfrm>
          <a:prstGeom prst="rect">
            <a:avLst/>
          </a:prstGeom>
        </p:spPr>
        <p:txBody>
          <a:bodyPr>
            <a:noAutofit/>
          </a:bodyPr>
          <a:lstStyle>
            <a:lvl1pPr algn="l" defTabSz="914400" rtl="0" eaLnBrk="1" latinLnBrk="0" hangingPunct="1">
              <a:lnSpc>
                <a:spcPct val="90000"/>
              </a:lnSpc>
              <a:spcBef>
                <a:spcPct val="0"/>
              </a:spcBef>
              <a:buNone/>
              <a:defRPr sz="4400" kern="1200" cap="all" baseline="0">
                <a:solidFill>
                  <a:schemeClr val="accent1">
                    <a:lumMod val="60000"/>
                    <a:lumOff val="40000"/>
                  </a:schemeClr>
                </a:solidFill>
                <a:effectLst/>
                <a:latin typeface="+mj-lt"/>
                <a:ea typeface="+mj-ea"/>
                <a:cs typeface="+mj-cs"/>
              </a:defRPr>
            </a:lvl1pPr>
          </a:lstStyle>
          <a:p>
            <a:pPr marL="0">
              <a:lnSpc>
                <a:spcPct val="150000"/>
              </a:lnSpc>
              <a:spcBef>
                <a:spcPts val="0"/>
              </a:spcBef>
              <a:spcAft>
                <a:spcPts val="800"/>
              </a:spcAft>
            </a:pPr>
            <a:r>
              <a:rPr lang="en-US" sz="3600" b="1" cap="none" dirty="0">
                <a:effectLst/>
                <a:latin typeface="Poppins" panose="00000500000000000000" pitchFamily="2" charset="0"/>
                <a:ea typeface="Calibri" panose="020F0502020204030204" pitchFamily="34" charset="0"/>
                <a:cs typeface="Poppins" panose="00000500000000000000" pitchFamily="2" charset="0"/>
              </a:rPr>
              <a:t>Next Topic</a:t>
            </a:r>
            <a:endParaRPr lang="en-US" sz="3600" b="1" kern="100" cap="none" dirty="0">
              <a:latin typeface="Poppins" panose="00000500000000000000" pitchFamily="2" charset="0"/>
              <a:ea typeface="Calibri" panose="020F0502020204030204" pitchFamily="34" charset="0"/>
              <a:cs typeface="Poppins" panose="00000500000000000000" pitchFamily="2" charset="0"/>
            </a:endParaRPr>
          </a:p>
        </p:txBody>
      </p:sp>
      <p:sp>
        <p:nvSpPr>
          <p:cNvPr id="2" name="Footer Placeholder 3">
            <a:extLst>
              <a:ext uri="{FF2B5EF4-FFF2-40B4-BE49-F238E27FC236}">
                <a16:creationId xmlns:a16="http://schemas.microsoft.com/office/drawing/2014/main" id="{2FC36BCF-DC4B-70AE-E30B-BDA5EC0B5D66}"/>
              </a:ext>
            </a:extLst>
          </p:cNvPr>
          <p:cNvSpPr>
            <a:spLocks noGrp="1"/>
          </p:cNvSpPr>
          <p:nvPr>
            <p:ph type="ftr" sz="quarter" idx="11"/>
          </p:nvPr>
        </p:nvSpPr>
        <p:spPr>
          <a:xfrm>
            <a:off x="189691" y="5774753"/>
            <a:ext cx="8847305" cy="498470"/>
          </a:xfrm>
        </p:spPr>
        <p:txBody>
          <a:bodyPr/>
          <a:lstStyle/>
          <a:p>
            <a:r>
              <a:rPr lang="en-US" sz="1600" b="1" dirty="0">
                <a:solidFill>
                  <a:schemeClr val="bg1"/>
                </a:solidFill>
                <a:latin typeface="Poppins" panose="00000500000000000000" pitchFamily="2" charset="0"/>
                <a:cs typeface="Poppins" panose="00000500000000000000" pitchFamily="2" charset="0"/>
              </a:rPr>
              <a:t>lecture 6: Managing Data Warehouse through Slowing Changing Dimension</a:t>
            </a:r>
          </a:p>
        </p:txBody>
      </p:sp>
    </p:spTree>
    <p:extLst>
      <p:ext uri="{BB962C8B-B14F-4D97-AF65-F5344CB8AC3E}">
        <p14:creationId xmlns:p14="http://schemas.microsoft.com/office/powerpoint/2010/main" val="4237290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Main Event">
  <a:themeElements>
    <a:clrScheme name="Main Event">
      <a:dk1>
        <a:sysClr val="windowText" lastClr="000000"/>
      </a:dk1>
      <a:lt1>
        <a:sysClr val="window" lastClr="FFFFFF"/>
      </a:lt1>
      <a:dk2>
        <a:srgbClr val="424242"/>
      </a:dk2>
      <a:lt2>
        <a:srgbClr val="C8C8C8"/>
      </a:lt2>
      <a:accent1>
        <a:srgbClr val="346492"/>
      </a:accent1>
      <a:accent2>
        <a:srgbClr val="6DA5D4"/>
      </a:accent2>
      <a:accent3>
        <a:srgbClr val="538C79"/>
      </a:accent3>
      <a:accent4>
        <a:srgbClr val="93B75D"/>
      </a:accent4>
      <a:accent5>
        <a:srgbClr val="DEB050"/>
      </a:accent5>
      <a:accent6>
        <a:srgbClr val="BB5354"/>
      </a:accent6>
      <a:hlink>
        <a:srgbClr val="3289DD"/>
      </a:hlink>
      <a:folHlink>
        <a:srgbClr val="859EB6"/>
      </a:folHlink>
    </a:clrScheme>
    <a:fontScheme name="Main Event">
      <a:majorFont>
        <a:latin typeface="Impact" panose="020B080603090205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Impact" panose="020B080603090205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Main Event">
      <a:fillStyleLst>
        <a:solidFill>
          <a:schemeClr val="phClr"/>
        </a:solidFill>
        <a:solidFill>
          <a:schemeClr val="phClr">
            <a:tint val="69000"/>
            <a:satMod val="105000"/>
            <a:lumMod val="110000"/>
          </a:schemeClr>
        </a:solidFill>
        <a:blipFill>
          <a:blip xmlns:r="http://schemas.openxmlformats.org/officeDocument/2006/relationships" r:embed="rId1">
            <a:duotone>
              <a:schemeClr val="phClr">
                <a:shade val="88000"/>
                <a:lumMod val="88000"/>
              </a:schemeClr>
              <a:schemeClr val="phClr"/>
            </a:duotone>
          </a:blip>
          <a:tile tx="0" ty="0" sx="100000" sy="100000" flip="none" algn="tl"/>
        </a:blipFill>
      </a:fillStyleLst>
      <a:lnStyleLst>
        <a:ln w="9525" cap="flat" cmpd="sng" algn="ctr">
          <a:solidFill>
            <a:schemeClr val="phClr">
              <a:shade val="60000"/>
            </a:schemeClr>
          </a:solidFill>
          <a:prstDash val="solid"/>
        </a:ln>
        <a:ln w="19050"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effectStyle>
        <a:effectStyle>
          <a:effectLst>
            <a:outerShdw blurRad="25400" dist="12700" dir="5400000" rotWithShape="0">
              <a:srgbClr val="000000">
                <a:alpha val="60000"/>
              </a:srgbClr>
            </a:outerShdw>
          </a:effectLst>
        </a:effectStyle>
      </a:effectStyleLst>
      <a:bgFillStyleLst>
        <a:solidFill>
          <a:schemeClr val="phClr"/>
        </a:solidFill>
        <a:gradFill rotWithShape="1">
          <a:gsLst>
            <a:gs pos="0">
              <a:schemeClr val="phClr">
                <a:tint val="90000"/>
                <a:lumMod val="110000"/>
              </a:schemeClr>
            </a:gs>
            <a:gs pos="100000">
              <a:schemeClr val="phClr">
                <a:shade val="88000"/>
                <a:lumMod val="88000"/>
              </a:schemeClr>
            </a:gs>
          </a:gsLst>
          <a:lin ang="5400000" scaled="0"/>
        </a:gradFill>
        <a:blipFill>
          <a:blip xmlns:r="http://schemas.openxmlformats.org/officeDocument/2006/relationships" r:embed="rId2">
            <a:duotone>
              <a:schemeClr val="phClr">
                <a:shade val="48000"/>
                <a:satMod val="110000"/>
                <a:lumMod val="40000"/>
              </a:schemeClr>
              <a:schemeClr val="phClr">
                <a:tint val="90000"/>
                <a:lumMod val="106000"/>
              </a:schemeClr>
            </a:duotone>
          </a:blip>
          <a:stretch/>
        </a:blipFill>
      </a:bgFillStyleLst>
    </a:fmtScheme>
  </a:themeElements>
  <a:objectDefaults/>
  <a:extraClrSchemeLst/>
  <a:extLst>
    <a:ext uri="{05A4C25C-085E-4340-85A3-A5531E510DB2}">
      <thm15:themeFamily xmlns:thm15="http://schemas.microsoft.com/office/thememl/2012/main" name="Main Event" id="{AC372BB4-D83D-411E-B849-B641926BA760}" vid="{FE3530EC-BA5B-407C-9B36-00820F39551C}"/>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TM04033927[[fn=Main Event]]</Template>
  <TotalTime>14403</TotalTime>
  <Words>3169</Words>
  <Application>Microsoft Office PowerPoint</Application>
  <PresentationFormat>Widescreen</PresentationFormat>
  <Paragraphs>409</Paragraphs>
  <Slides>40</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40</vt:i4>
      </vt:variant>
    </vt:vector>
  </HeadingPairs>
  <TitlesOfParts>
    <vt:vector size="46" baseType="lpstr">
      <vt:lpstr>Arial</vt:lpstr>
      <vt:lpstr>Calibri</vt:lpstr>
      <vt:lpstr>Impact</vt:lpstr>
      <vt:lpstr>Poppins</vt:lpstr>
      <vt:lpstr>Wingdings</vt:lpstr>
      <vt:lpstr>Main Event</vt:lpstr>
      <vt:lpstr>Data warehousing</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Data warehousing</dc:title>
  <dc:creator>user</dc:creator>
  <cp:lastModifiedBy>user</cp:lastModifiedBy>
  <cp:revision>961</cp:revision>
  <dcterms:created xsi:type="dcterms:W3CDTF">2024-09-13T06:08:27Z</dcterms:created>
  <dcterms:modified xsi:type="dcterms:W3CDTF">2024-10-13T13:20:44Z</dcterms:modified>
</cp:coreProperties>
</file>