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49"/>
  </p:notesMasterIdLst>
  <p:handoutMasterIdLst>
    <p:handoutMasterId r:id="rId50"/>
  </p:handoutMasterIdLst>
  <p:sldIdLst>
    <p:sldId id="256" r:id="rId2"/>
    <p:sldId id="346" r:id="rId3"/>
    <p:sldId id="379" r:id="rId4"/>
    <p:sldId id="378" r:id="rId5"/>
    <p:sldId id="289" r:id="rId6"/>
    <p:sldId id="303" r:id="rId7"/>
    <p:sldId id="327" r:id="rId8"/>
    <p:sldId id="384" r:id="rId9"/>
    <p:sldId id="385" r:id="rId10"/>
    <p:sldId id="315" r:id="rId11"/>
    <p:sldId id="386" r:id="rId12"/>
    <p:sldId id="387" r:id="rId13"/>
    <p:sldId id="388" r:id="rId14"/>
    <p:sldId id="332" r:id="rId15"/>
    <p:sldId id="366" r:id="rId16"/>
    <p:sldId id="389" r:id="rId17"/>
    <p:sldId id="360" r:id="rId18"/>
    <p:sldId id="368" r:id="rId19"/>
    <p:sldId id="390" r:id="rId20"/>
    <p:sldId id="372" r:id="rId21"/>
    <p:sldId id="392" r:id="rId22"/>
    <p:sldId id="393" r:id="rId23"/>
    <p:sldId id="391" r:id="rId24"/>
    <p:sldId id="361" r:id="rId25"/>
    <p:sldId id="369" r:id="rId26"/>
    <p:sldId id="373" r:id="rId27"/>
    <p:sldId id="363" r:id="rId28"/>
    <p:sldId id="370" r:id="rId29"/>
    <p:sldId id="374" r:id="rId30"/>
    <p:sldId id="362" r:id="rId31"/>
    <p:sldId id="371" r:id="rId32"/>
    <p:sldId id="375" r:id="rId33"/>
    <p:sldId id="316" r:id="rId34"/>
    <p:sldId id="341" r:id="rId35"/>
    <p:sldId id="326" r:id="rId36"/>
    <p:sldId id="364" r:id="rId37"/>
    <p:sldId id="377" r:id="rId38"/>
    <p:sldId id="365" r:id="rId39"/>
    <p:sldId id="376" r:id="rId40"/>
    <p:sldId id="302" r:id="rId41"/>
    <p:sldId id="380" r:id="rId42"/>
    <p:sldId id="381" r:id="rId43"/>
    <p:sldId id="382" r:id="rId44"/>
    <p:sldId id="288" r:id="rId45"/>
    <p:sldId id="394" r:id="rId46"/>
    <p:sldId id="357" r:id="rId47"/>
    <p:sldId id="287"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0C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10/28/2024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631D62E9-ECF0-4148-A079-CDD74233C551}" type="datetime1">
              <a:rPr lang="en-US" smtClean="0"/>
              <a:t>10/28/2024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7: Designing Your Extract, Transform and Load</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7CCB56-BB0B-4F63-8FF1-BBCF6EEDEEC9}" type="datetime1">
              <a:rPr lang="en-US" smtClean="0"/>
              <a:t>10/28/2024</a:t>
            </a:fld>
            <a:endParaRPr lang="en-US" dirty="0"/>
          </a:p>
        </p:txBody>
      </p:sp>
      <p:sp>
        <p:nvSpPr>
          <p:cNvPr id="5" name="Footer Placeholder 4"/>
          <p:cNvSpPr>
            <a:spLocks noGrp="1"/>
          </p:cNvSpPr>
          <p:nvPr>
            <p:ph type="ftr" sz="quarter" idx="11"/>
          </p:nvPr>
        </p:nvSpPr>
        <p:spPr/>
        <p:txBody>
          <a:bodyPr/>
          <a:lstStyle/>
          <a:p>
            <a:r>
              <a:rPr lang="en-US"/>
              <a:t>lecture 7: Designing Your Extract, Transform and Load</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79D7DD-A3D8-466E-A8D5-71D23F24A0D5}" type="datetime1">
              <a:rPr lang="en-US" smtClean="0"/>
              <a:t>10/28/2024</a:t>
            </a:fld>
            <a:endParaRPr lang="en-US" dirty="0"/>
          </a:p>
        </p:txBody>
      </p:sp>
      <p:sp>
        <p:nvSpPr>
          <p:cNvPr id="5" name="Footer Placeholder 4"/>
          <p:cNvSpPr>
            <a:spLocks noGrp="1"/>
          </p:cNvSpPr>
          <p:nvPr>
            <p:ph type="ftr" sz="quarter" idx="11"/>
          </p:nvPr>
        </p:nvSpPr>
        <p:spPr/>
        <p:txBody>
          <a:bodyPr/>
          <a:lstStyle/>
          <a:p>
            <a:r>
              <a:rPr lang="en-US"/>
              <a:t>lecture 7: Designing Your Extract, Transform and Load</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2ABBE00-1268-4A67-97D9-0500A086C3A4}"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7: Designing Your Extract, Transform and Load</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72A0C6-32E5-4443-8FE2-3C883D8DD7DB}" type="datetime1">
              <a:rPr lang="en-US" smtClean="0"/>
              <a:t>10/28/2024</a:t>
            </a:fld>
            <a:endParaRPr lang="en-US" dirty="0"/>
          </a:p>
        </p:txBody>
      </p:sp>
      <p:sp>
        <p:nvSpPr>
          <p:cNvPr id="8" name="Footer Placeholder 7"/>
          <p:cNvSpPr>
            <a:spLocks noGrp="1"/>
          </p:cNvSpPr>
          <p:nvPr>
            <p:ph type="ftr" sz="quarter" idx="11"/>
          </p:nvPr>
        </p:nvSpPr>
        <p:spPr/>
        <p:txBody>
          <a:bodyPr/>
          <a:lstStyle/>
          <a:p>
            <a:r>
              <a:rPr lang="en-US"/>
              <a:t>lecture 7: Designing Your Extract, Transform and Load</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5FD971-9505-44FB-A79E-F0C3CE0A3AAF}" type="datetime1">
              <a:rPr lang="en-US" smtClean="0"/>
              <a:t>10/28/2024</a:t>
            </a:fld>
            <a:endParaRPr lang="en-US" dirty="0"/>
          </a:p>
        </p:txBody>
      </p:sp>
      <p:sp>
        <p:nvSpPr>
          <p:cNvPr id="4" name="Footer Placeholder 3"/>
          <p:cNvSpPr>
            <a:spLocks noGrp="1"/>
          </p:cNvSpPr>
          <p:nvPr>
            <p:ph type="ftr" sz="quarter" idx="11"/>
          </p:nvPr>
        </p:nvSpPr>
        <p:spPr/>
        <p:txBody>
          <a:bodyPr/>
          <a:lstStyle/>
          <a:p>
            <a:r>
              <a:rPr lang="en-US"/>
              <a:t>lecture 7: Designing Your Extract, Transform and Load</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7F13B2-6568-4F49-9C7B-46513C209390}" type="datetime1">
              <a:rPr lang="en-US" smtClean="0"/>
              <a:t>10/28/2024</a:t>
            </a:fld>
            <a:endParaRPr lang="en-US" dirty="0"/>
          </a:p>
        </p:txBody>
      </p:sp>
      <p:sp>
        <p:nvSpPr>
          <p:cNvPr id="3" name="Footer Placeholder 2"/>
          <p:cNvSpPr>
            <a:spLocks noGrp="1"/>
          </p:cNvSpPr>
          <p:nvPr>
            <p:ph type="ftr" sz="quarter" idx="11"/>
          </p:nvPr>
        </p:nvSpPr>
        <p:spPr/>
        <p:txBody>
          <a:bodyPr/>
          <a:lstStyle/>
          <a:p>
            <a:r>
              <a:rPr lang="en-US"/>
              <a:t>lecture 7: Designing Your Extract, Transform and Load</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76BCA1C-96A7-4357-99A9-59BB177DB504}"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7: Designing Your Extract, Transform and Load</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21359FF-FD68-40AC-AFA1-238598E012C0}"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7: Designing Your Extract, Transform and Load</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14D3E7F-B670-454A-A653-ED2CFE94D35A}"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7: Designing Your Extract, Transform and Load</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5B8DC23-9DBF-45DE-9ACB-A36CCA8F4B18}"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7: Designing Your Extract, Transform and Load</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6255ED7-F7C9-4500-9E32-5399209F767E}"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7: Designing Your Extract, Transform and Load</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AE382D-BB41-4AE7-9431-9F7805748C23}"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7: Designing Your Extract, Transform and Load</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FF360B6-FC3A-4FD7-8B0E-9EE5A14ABDA9}" type="datetime1">
              <a:rPr lang="en-US" smtClean="0"/>
              <a:t>10/28/2024</a:t>
            </a:fld>
            <a:endParaRPr lang="en-US" dirty="0"/>
          </a:p>
        </p:txBody>
      </p:sp>
      <p:sp>
        <p:nvSpPr>
          <p:cNvPr id="4" name="Footer Placeholder 3"/>
          <p:cNvSpPr>
            <a:spLocks noGrp="1"/>
          </p:cNvSpPr>
          <p:nvPr>
            <p:ph type="ftr" sz="quarter" idx="11"/>
          </p:nvPr>
        </p:nvSpPr>
        <p:spPr/>
        <p:txBody>
          <a:bodyPr/>
          <a:lstStyle/>
          <a:p>
            <a:r>
              <a:rPr lang="en-US"/>
              <a:t>lecture 7: Designing Your Extract, Transform and Load</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9DD2904-BB29-4A68-99B2-C6CE7FB4CCDE}" type="datetime1">
              <a:rPr lang="en-US" smtClean="0"/>
              <a:t>10/28/2024</a:t>
            </a:fld>
            <a:endParaRPr lang="en-US" dirty="0"/>
          </a:p>
        </p:txBody>
      </p:sp>
      <p:sp>
        <p:nvSpPr>
          <p:cNvPr id="4" name="Footer Placeholder 3"/>
          <p:cNvSpPr>
            <a:spLocks noGrp="1"/>
          </p:cNvSpPr>
          <p:nvPr>
            <p:ph type="ftr" sz="quarter" idx="11"/>
          </p:nvPr>
        </p:nvSpPr>
        <p:spPr/>
        <p:txBody>
          <a:bodyPr/>
          <a:lstStyle/>
          <a:p>
            <a:r>
              <a:rPr lang="en-US"/>
              <a:t>lecture 7: Designing Your Extract, Transform and Load</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4766BF-1D10-495C-ABB8-5E13DE2B37D9}" type="datetime1">
              <a:rPr lang="en-US" smtClean="0"/>
              <a:t>10/28/2024</a:t>
            </a:fld>
            <a:endParaRPr lang="en-US" dirty="0"/>
          </a:p>
        </p:txBody>
      </p:sp>
      <p:sp>
        <p:nvSpPr>
          <p:cNvPr id="5" name="Footer Placeholder 4"/>
          <p:cNvSpPr>
            <a:spLocks noGrp="1"/>
          </p:cNvSpPr>
          <p:nvPr>
            <p:ph type="ftr" sz="quarter" idx="11"/>
          </p:nvPr>
        </p:nvSpPr>
        <p:spPr/>
        <p:txBody>
          <a:bodyPr/>
          <a:lstStyle/>
          <a:p>
            <a:r>
              <a:rPr lang="en-US"/>
              <a:t>lecture 7: Designing Your Extract, Transform and Load</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94018A-4836-4DAC-BCF0-7C1FD97A2851}" type="datetime1">
              <a:rPr lang="en-US" smtClean="0"/>
              <a:t>10/28/2024</a:t>
            </a:fld>
            <a:endParaRPr lang="en-US" dirty="0"/>
          </a:p>
        </p:txBody>
      </p:sp>
      <p:sp>
        <p:nvSpPr>
          <p:cNvPr id="5" name="Footer Placeholder 4"/>
          <p:cNvSpPr>
            <a:spLocks noGrp="1"/>
          </p:cNvSpPr>
          <p:nvPr>
            <p:ph type="ftr" sz="quarter" idx="11"/>
          </p:nvPr>
        </p:nvSpPr>
        <p:spPr/>
        <p:txBody>
          <a:bodyPr/>
          <a:lstStyle/>
          <a:p>
            <a:r>
              <a:rPr lang="en-US"/>
              <a:t>lecture 7: Designing Your Extract, Transform and Load</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0A7FA56F-3EAF-482A-BC67-7382064D08C8}" type="datetime1">
              <a:rPr lang="en-US" smtClean="0"/>
              <a:t>10/28/2024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7: Designing Your Extract, Transform and Load</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freesvg.org/raseone-tv-3"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328578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87511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324845" y="1717665"/>
            <a:ext cx="10542718" cy="67042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buNone/>
            </a:pPr>
            <a:r>
              <a:rPr lang="en-US" sz="2800" b="1" dirty="0">
                <a:latin typeface="Poppins" panose="00000500000000000000" pitchFamily="2" charset="0"/>
                <a:cs typeface="Poppins" panose="00000500000000000000" pitchFamily="2" charset="0"/>
              </a:rPr>
              <a:t>lecture 7: designing your extract, transform &amp; load</a:t>
            </a:r>
          </a:p>
        </p:txBody>
      </p:sp>
    </p:spTree>
    <p:extLst>
      <p:ext uri="{BB962C8B-B14F-4D97-AF65-F5344CB8AC3E}">
        <p14:creationId xmlns:p14="http://schemas.microsoft.com/office/powerpoint/2010/main" val="122346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our previous lecture, we covered slowly changing dimensions (SCD) in data warehousing, focusing on their critical role in managing and tracking changes in dimension data over time.</a:t>
            </a:r>
          </a:p>
          <a:p>
            <a:pPr>
              <a:lnSpc>
                <a:spcPct val="150000"/>
              </a:lnSpc>
            </a:pPr>
            <a:r>
              <a:rPr lang="en-US" cap="none" dirty="0">
                <a:latin typeface="Poppins" panose="00000500000000000000" pitchFamily="2" charset="0"/>
                <a:cs typeface="Poppins" panose="00000500000000000000" pitchFamily="2" charset="0"/>
              </a:rPr>
              <a:t>We discussed the importance of SCDs, along with an overview of dimensions and their descriptive attributes, emphasizing how they contribute to accurate data representation and analysis.</a:t>
            </a:r>
          </a:p>
          <a:p>
            <a:pPr>
              <a:lnSpc>
                <a:spcPct val="150000"/>
              </a:lnSpc>
            </a:pPr>
            <a:r>
              <a:rPr lang="en-US" cap="none" dirty="0">
                <a:latin typeface="Poppins" panose="00000500000000000000" pitchFamily="2" charset="0"/>
                <a:cs typeface="Poppins" panose="00000500000000000000" pitchFamily="2" charset="0"/>
              </a:rPr>
              <a:t>In that lecture, we examined the characteristics of slowly changing dimensions, including their implications for storage requirements and reporting capabilities, highlighting the need for effective management of temporal changes in data.</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1B993CE-5B38-3754-B6DC-D01B648123B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6</a:t>
            </a: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6AAA6-1150-97EB-3581-530BA9FABA24}"/>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0A17B1A-2465-6CBA-C156-8352D38BCEF3}"/>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We also explored the various types of slowly changing dimensions, detailing their advantages and disadvantages, and how each type can be applied to meet specific business needs. This foundational understanding equips participants to leverage SCDs effectively in their data warehousing strategies.</a:t>
            </a:r>
          </a:p>
        </p:txBody>
      </p:sp>
      <p:cxnSp>
        <p:nvCxnSpPr>
          <p:cNvPr id="6" name="Straight Connector 5">
            <a:extLst>
              <a:ext uri="{FF2B5EF4-FFF2-40B4-BE49-F238E27FC236}">
                <a16:creationId xmlns:a16="http://schemas.microsoft.com/office/drawing/2014/main" id="{34DB635A-F3AC-B07F-5993-0B3E911FCE1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C77261D0-6D8F-4731-60EB-312810F93F6F}"/>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C96CB1E3-2D19-C671-EE9E-4377BF60092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6</a:t>
            </a:r>
          </a:p>
        </p:txBody>
      </p:sp>
    </p:spTree>
    <p:extLst>
      <p:ext uri="{BB962C8B-B14F-4D97-AF65-F5344CB8AC3E}">
        <p14:creationId xmlns:p14="http://schemas.microsoft.com/office/powerpoint/2010/main" val="70675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A4142-75A9-B389-115F-1359FCCB5151}"/>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B0906BBA-3D6C-67E0-D4C2-F58C917EECD4}"/>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This lecture provides a complete study of ETL design in data warehousing, emphasizing its vital role in data warehouse.</a:t>
            </a:r>
          </a:p>
          <a:p>
            <a:pPr>
              <a:lnSpc>
                <a:spcPct val="150000"/>
              </a:lnSpc>
            </a:pPr>
            <a:r>
              <a:rPr lang="en-US" cap="none" dirty="0">
                <a:latin typeface="Poppins" panose="00000500000000000000" pitchFamily="2" charset="0"/>
                <a:cs typeface="Poppins" panose="00000500000000000000" pitchFamily="2" charset="0"/>
              </a:rPr>
              <a:t>The lecture will cover data sources, extraction strategies, and the importance of data quality and format suitability.</a:t>
            </a:r>
          </a:p>
          <a:p>
            <a:pPr>
              <a:lnSpc>
                <a:spcPct val="150000"/>
              </a:lnSpc>
            </a:pPr>
            <a:r>
              <a:rPr lang="en-US" cap="none" dirty="0">
                <a:latin typeface="Poppins" panose="00000500000000000000" pitchFamily="2" charset="0"/>
                <a:cs typeface="Poppins" panose="00000500000000000000" pitchFamily="2" charset="0"/>
              </a:rPr>
              <a:t>Participants will examine the transformation tasks, the implications of these tasks for data integrity and analytical value will be discussed.</a:t>
            </a:r>
          </a:p>
          <a:p>
            <a:pPr>
              <a:lnSpc>
                <a:spcPct val="150000"/>
              </a:lnSpc>
            </a:pPr>
            <a:r>
              <a:rPr lang="en-US" cap="none" dirty="0">
                <a:latin typeface="Poppins" panose="00000500000000000000" pitchFamily="2" charset="0"/>
                <a:cs typeface="Poppins" panose="00000500000000000000" pitchFamily="2" charset="0"/>
              </a:rPr>
              <a:t>The lecture will address ETL scheduling, exploring different frequencies of data processing and their respective use cases, enabling participants to understand the complexities and best practices in ETL design for effective data warehousing.</a:t>
            </a:r>
          </a:p>
        </p:txBody>
      </p:sp>
      <p:sp>
        <p:nvSpPr>
          <p:cNvPr id="2" name="Title 1">
            <a:extLst>
              <a:ext uri="{FF2B5EF4-FFF2-40B4-BE49-F238E27FC236}">
                <a16:creationId xmlns:a16="http://schemas.microsoft.com/office/drawing/2014/main" id="{1D4B4BA9-01BA-BB03-6F4B-3D7379C58BC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B57FA31-0316-D297-26A7-F81C8BC7433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7348AB56-2CF5-8AE1-D261-373AE6CBADF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64009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Clearly explain significance of the ETL process in data warehousing, including the roles of extraction, transformation, and loading.</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Examine various data extraction strategies and explain their implications for data quality and performance.</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Identify and describe the key transformation tasks involved in ETL along with their impact on data integrity and analytical value.</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Analyze different ETL scheduling frequencies and evaluate their appropriate use cases in data warehousing.</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FB400CA1-C393-83D3-68E5-93F52AD5C71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962187"/>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ETL stands for extract, transform, and load.</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It is the process of extracting information from source systems and bringing it into the data warehouse.</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In this ETL process, data from the various source systems are extracted, transformed, and finally loaded into the data warehouse</a:t>
            </a:r>
          </a:p>
          <a:p>
            <a:pPr algn="l">
              <a:lnSpc>
                <a:spcPct val="150000"/>
              </a:lnSpc>
              <a:buFont typeface="Arial" panose="020B0604020202020204" pitchFamily="34" charset="0"/>
              <a:buChar char="•"/>
            </a:pPr>
            <a:r>
              <a:rPr lang="en-US" b="0" i="0" cap="none" dirty="0">
                <a:solidFill>
                  <a:srgbClr val="333333"/>
                </a:solidFill>
                <a:effectLst/>
                <a:latin typeface="Poppins" panose="00000500000000000000" pitchFamily="2" charset="0"/>
                <a:cs typeface="Poppins" panose="00000500000000000000" pitchFamily="2" charset="0"/>
              </a:rPr>
              <a:t> </a:t>
            </a:r>
            <a:r>
              <a:rPr lang="en-US" b="0" i="0" cap="none" dirty="0">
                <a:solidFill>
                  <a:srgbClr val="262626"/>
                </a:solidFill>
                <a:effectLst/>
                <a:latin typeface="Poppins" panose="00000500000000000000" pitchFamily="2" charset="0"/>
                <a:cs typeface="Poppins" panose="00000500000000000000" pitchFamily="2" charset="0"/>
              </a:rPr>
              <a:t> Extract, transform, and load (ETL) processes organize raw datasets into a format and structure that makes them easier to analyze, leading to more valuable insights. </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For instance, marketing teams can combine CRM data with customer feedback from social media to analyze consumer behavior.</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ETL Design in Data Warehousing</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7F9B0A46-D2A2-0F01-4789-6F75916FE40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80299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F98D845C-B3CF-9892-5C43-318C4398105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2" name="Flowchart: Magnetic Disk 1">
            <a:extLst>
              <a:ext uri="{FF2B5EF4-FFF2-40B4-BE49-F238E27FC236}">
                <a16:creationId xmlns:a16="http://schemas.microsoft.com/office/drawing/2014/main" id="{10244A74-B85C-ED02-C85A-151324EE36E6}"/>
              </a:ext>
            </a:extLst>
          </p:cNvPr>
          <p:cNvSpPr/>
          <p:nvPr/>
        </p:nvSpPr>
        <p:spPr>
          <a:xfrm>
            <a:off x="474814" y="2010792"/>
            <a:ext cx="924128" cy="666345"/>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ERP</a:t>
            </a:r>
          </a:p>
        </p:txBody>
      </p:sp>
      <p:grpSp>
        <p:nvGrpSpPr>
          <p:cNvPr id="4" name="Group 3">
            <a:extLst>
              <a:ext uri="{FF2B5EF4-FFF2-40B4-BE49-F238E27FC236}">
                <a16:creationId xmlns:a16="http://schemas.microsoft.com/office/drawing/2014/main" id="{107A47DF-141F-A455-F457-0D218909BC4D}"/>
              </a:ext>
            </a:extLst>
          </p:cNvPr>
          <p:cNvGrpSpPr/>
          <p:nvPr/>
        </p:nvGrpSpPr>
        <p:grpSpPr>
          <a:xfrm>
            <a:off x="2778953" y="2885944"/>
            <a:ext cx="924128" cy="1047752"/>
            <a:chOff x="2947479" y="3872823"/>
            <a:chExt cx="924128" cy="1047752"/>
          </a:xfrm>
          <a:solidFill>
            <a:schemeClr val="accent2">
              <a:lumMod val="40000"/>
              <a:lumOff val="60000"/>
            </a:schemeClr>
          </a:solidFill>
        </p:grpSpPr>
        <p:sp>
          <p:nvSpPr>
            <p:cNvPr id="5" name="Flowchart: Magnetic Disk 4">
              <a:extLst>
                <a:ext uri="{FF2B5EF4-FFF2-40B4-BE49-F238E27FC236}">
                  <a16:creationId xmlns:a16="http://schemas.microsoft.com/office/drawing/2014/main" id="{B8A57544-0A1B-1703-31F5-19ECCC9FE470}"/>
                </a:ext>
              </a:extLst>
            </p:cNvPr>
            <p:cNvSpPr/>
            <p:nvPr/>
          </p:nvSpPr>
          <p:spPr>
            <a:xfrm>
              <a:off x="2947479" y="4631987"/>
              <a:ext cx="924128" cy="288588"/>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6" name="Flowchart: Magnetic Disk 5">
              <a:extLst>
                <a:ext uri="{FF2B5EF4-FFF2-40B4-BE49-F238E27FC236}">
                  <a16:creationId xmlns:a16="http://schemas.microsoft.com/office/drawing/2014/main" id="{0A582CEF-0F5B-15FB-9EAA-718CA2812CE7}"/>
                </a:ext>
              </a:extLst>
            </p:cNvPr>
            <p:cNvSpPr/>
            <p:nvPr/>
          </p:nvSpPr>
          <p:spPr>
            <a:xfrm>
              <a:off x="2947479" y="4443108"/>
              <a:ext cx="924128" cy="288589"/>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8" name="Flowchart: Magnetic Disk 7">
              <a:extLst>
                <a:ext uri="{FF2B5EF4-FFF2-40B4-BE49-F238E27FC236}">
                  <a16:creationId xmlns:a16="http://schemas.microsoft.com/office/drawing/2014/main" id="{B0663FA6-FCDA-3AAC-3865-5C4CA30DABA1}"/>
                </a:ext>
              </a:extLst>
            </p:cNvPr>
            <p:cNvSpPr/>
            <p:nvPr/>
          </p:nvSpPr>
          <p:spPr>
            <a:xfrm>
              <a:off x="2947479" y="4255850"/>
              <a:ext cx="924128" cy="288588"/>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9" name="Flowchart: Magnetic Disk 8">
              <a:extLst>
                <a:ext uri="{FF2B5EF4-FFF2-40B4-BE49-F238E27FC236}">
                  <a16:creationId xmlns:a16="http://schemas.microsoft.com/office/drawing/2014/main" id="{EBFCB848-0EED-367A-E4F0-0EF022693B60}"/>
                </a:ext>
              </a:extLst>
            </p:cNvPr>
            <p:cNvSpPr/>
            <p:nvPr/>
          </p:nvSpPr>
          <p:spPr>
            <a:xfrm>
              <a:off x="2947479" y="4066971"/>
              <a:ext cx="924128" cy="288589"/>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12" name="Flowchart: Magnetic Disk 11">
              <a:extLst>
                <a:ext uri="{FF2B5EF4-FFF2-40B4-BE49-F238E27FC236}">
                  <a16:creationId xmlns:a16="http://schemas.microsoft.com/office/drawing/2014/main" id="{9F768E4D-9AF7-D229-825B-27531D56095F}"/>
                </a:ext>
              </a:extLst>
            </p:cNvPr>
            <p:cNvSpPr/>
            <p:nvPr/>
          </p:nvSpPr>
          <p:spPr>
            <a:xfrm>
              <a:off x="2947479" y="3872823"/>
              <a:ext cx="924128" cy="288588"/>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grpSp>
      <p:cxnSp>
        <p:nvCxnSpPr>
          <p:cNvPr id="13" name="Straight Arrow Connector 12">
            <a:extLst>
              <a:ext uri="{FF2B5EF4-FFF2-40B4-BE49-F238E27FC236}">
                <a16:creationId xmlns:a16="http://schemas.microsoft.com/office/drawing/2014/main" id="{EC847DF9-F954-31FA-F1FC-7451977E5BEF}"/>
              </a:ext>
            </a:extLst>
          </p:cNvPr>
          <p:cNvCxnSpPr>
            <a:cxnSpLocks/>
          </p:cNvCxnSpPr>
          <p:nvPr/>
        </p:nvCxnSpPr>
        <p:spPr>
          <a:xfrm>
            <a:off x="1870289" y="3426254"/>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B7D02680-3192-0109-0538-2CF43F790D4F}"/>
              </a:ext>
            </a:extLst>
          </p:cNvPr>
          <p:cNvGrpSpPr/>
          <p:nvPr/>
        </p:nvGrpSpPr>
        <p:grpSpPr>
          <a:xfrm>
            <a:off x="559586" y="3863747"/>
            <a:ext cx="817123" cy="912327"/>
            <a:chOff x="661481" y="4477001"/>
            <a:chExt cx="817123" cy="912327"/>
          </a:xfrm>
        </p:grpSpPr>
        <p:sp>
          <p:nvSpPr>
            <p:cNvPr id="15" name="Rectangle: Folded Corner 14">
              <a:extLst>
                <a:ext uri="{FF2B5EF4-FFF2-40B4-BE49-F238E27FC236}">
                  <a16:creationId xmlns:a16="http://schemas.microsoft.com/office/drawing/2014/main" id="{FE1D96A7-262C-134D-867D-69C457A45F1C}"/>
                </a:ext>
              </a:extLst>
            </p:cNvPr>
            <p:cNvSpPr/>
            <p:nvPr/>
          </p:nvSpPr>
          <p:spPr>
            <a:xfrm rot="10800000">
              <a:off x="661481" y="4477001"/>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16" name="Rectangle: Folded Corner 15">
              <a:extLst>
                <a:ext uri="{FF2B5EF4-FFF2-40B4-BE49-F238E27FC236}">
                  <a16:creationId xmlns:a16="http://schemas.microsoft.com/office/drawing/2014/main" id="{0C10144C-7E61-96D6-8DD0-9E2DE3C8BF1D}"/>
                </a:ext>
              </a:extLst>
            </p:cNvPr>
            <p:cNvSpPr/>
            <p:nvPr/>
          </p:nvSpPr>
          <p:spPr>
            <a:xfrm rot="10800000">
              <a:off x="809727" y="4570737"/>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17" name="Rectangle: Folded Corner 16">
              <a:extLst>
                <a:ext uri="{FF2B5EF4-FFF2-40B4-BE49-F238E27FC236}">
                  <a16:creationId xmlns:a16="http://schemas.microsoft.com/office/drawing/2014/main" id="{EA4A7920-5395-BF1F-4826-3B6BDF187607}"/>
                </a:ext>
              </a:extLst>
            </p:cNvPr>
            <p:cNvSpPr/>
            <p:nvPr/>
          </p:nvSpPr>
          <p:spPr>
            <a:xfrm rot="10800000">
              <a:off x="933855" y="4722984"/>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grpSp>
      <p:sp>
        <p:nvSpPr>
          <p:cNvPr id="18" name="Flowchart: Magnetic Disk 17">
            <a:extLst>
              <a:ext uri="{FF2B5EF4-FFF2-40B4-BE49-F238E27FC236}">
                <a16:creationId xmlns:a16="http://schemas.microsoft.com/office/drawing/2014/main" id="{B8A992D1-B893-9A87-0310-195820507738}"/>
              </a:ext>
            </a:extLst>
          </p:cNvPr>
          <p:cNvSpPr/>
          <p:nvPr/>
        </p:nvSpPr>
        <p:spPr>
          <a:xfrm>
            <a:off x="5486438" y="2687687"/>
            <a:ext cx="2739956" cy="1473146"/>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Data Warehouse</a:t>
            </a:r>
          </a:p>
        </p:txBody>
      </p:sp>
      <p:sp>
        <p:nvSpPr>
          <p:cNvPr id="19" name="TextBox 18">
            <a:extLst>
              <a:ext uri="{FF2B5EF4-FFF2-40B4-BE49-F238E27FC236}">
                <a16:creationId xmlns:a16="http://schemas.microsoft.com/office/drawing/2014/main" id="{73C16381-A361-2ED9-5C67-256267EE49C2}"/>
              </a:ext>
            </a:extLst>
          </p:cNvPr>
          <p:cNvSpPr txBox="1"/>
          <p:nvPr/>
        </p:nvSpPr>
        <p:spPr>
          <a:xfrm>
            <a:off x="1673479" y="3022089"/>
            <a:ext cx="1064257"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Extract</a:t>
            </a:r>
          </a:p>
        </p:txBody>
      </p:sp>
      <p:sp>
        <p:nvSpPr>
          <p:cNvPr id="20" name="TextBox 19">
            <a:extLst>
              <a:ext uri="{FF2B5EF4-FFF2-40B4-BE49-F238E27FC236}">
                <a16:creationId xmlns:a16="http://schemas.microsoft.com/office/drawing/2014/main" id="{2C8B0CE8-5BB2-A931-E282-7B798CCAC2AF}"/>
              </a:ext>
            </a:extLst>
          </p:cNvPr>
          <p:cNvSpPr txBox="1"/>
          <p:nvPr/>
        </p:nvSpPr>
        <p:spPr>
          <a:xfrm>
            <a:off x="4344655" y="3035987"/>
            <a:ext cx="819445" cy="400110"/>
          </a:xfrm>
          <a:prstGeom prst="rect">
            <a:avLst/>
          </a:prstGeom>
          <a:noFill/>
        </p:spPr>
        <p:txBody>
          <a:bodyPr wrap="square" rtlCol="0">
            <a:spAutoFit/>
          </a:bodyPr>
          <a:lstStyle/>
          <a:p>
            <a:pPr algn="ctr"/>
            <a:r>
              <a:rPr lang="en-US" sz="2000" dirty="0">
                <a:latin typeface="Poppins" panose="00000500000000000000" pitchFamily="2" charset="0"/>
                <a:cs typeface="Poppins" panose="00000500000000000000" pitchFamily="2" charset="0"/>
              </a:rPr>
              <a:t>Load</a:t>
            </a:r>
          </a:p>
        </p:txBody>
      </p:sp>
      <p:sp>
        <p:nvSpPr>
          <p:cNvPr id="21" name="TextBox 20">
            <a:extLst>
              <a:ext uri="{FF2B5EF4-FFF2-40B4-BE49-F238E27FC236}">
                <a16:creationId xmlns:a16="http://schemas.microsoft.com/office/drawing/2014/main" id="{B5CBEB82-5EF3-7FE0-5403-A21575CCB0D5}"/>
              </a:ext>
            </a:extLst>
          </p:cNvPr>
          <p:cNvSpPr txBox="1"/>
          <p:nvPr/>
        </p:nvSpPr>
        <p:spPr>
          <a:xfrm>
            <a:off x="8350522" y="2912740"/>
            <a:ext cx="1628463"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Transform</a:t>
            </a:r>
          </a:p>
        </p:txBody>
      </p:sp>
      <p:cxnSp>
        <p:nvCxnSpPr>
          <p:cNvPr id="22" name="Straight Arrow Connector 21">
            <a:extLst>
              <a:ext uri="{FF2B5EF4-FFF2-40B4-BE49-F238E27FC236}">
                <a16:creationId xmlns:a16="http://schemas.microsoft.com/office/drawing/2014/main" id="{C749187A-5EFA-53C9-E9B4-BB3A4F967865}"/>
              </a:ext>
            </a:extLst>
          </p:cNvPr>
          <p:cNvCxnSpPr>
            <a:cxnSpLocks/>
          </p:cNvCxnSpPr>
          <p:nvPr/>
        </p:nvCxnSpPr>
        <p:spPr>
          <a:xfrm>
            <a:off x="4477479" y="3429364"/>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8BF41099-3395-4399-5F7B-A023A7550B5C}"/>
              </a:ext>
            </a:extLst>
          </p:cNvPr>
          <p:cNvCxnSpPr>
            <a:cxnSpLocks/>
          </p:cNvCxnSpPr>
          <p:nvPr/>
        </p:nvCxnSpPr>
        <p:spPr>
          <a:xfrm>
            <a:off x="8750324" y="3420205"/>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982F0076-98A4-A396-2DEA-47DC5E2605D4}"/>
              </a:ext>
            </a:extLst>
          </p:cNvPr>
          <p:cNvPicPr>
            <a:picLocks noChangeAspect="1"/>
          </p:cNvPicPr>
          <p:nvPr/>
        </p:nvPicPr>
        <p:blipFill>
          <a:blip r:embed="rId2">
            <a:duotone>
              <a:prstClr val="black"/>
              <a:schemeClr val="tx2">
                <a:tint val="45000"/>
                <a:satMod val="400000"/>
              </a:schemeClr>
            </a:duotone>
            <a:extLst>
              <a:ext uri="{837473B0-CC2E-450A-ABE3-18F120FF3D39}">
                <a1611:picAttrSrcUrl xmlns:a1611="http://schemas.microsoft.com/office/drawing/2016/11/main" r:id="rId3"/>
              </a:ext>
            </a:extLst>
          </a:blip>
          <a:stretch>
            <a:fillRect/>
          </a:stretch>
        </p:blipFill>
        <p:spPr>
          <a:xfrm flipH="1">
            <a:off x="9748669" y="2733119"/>
            <a:ext cx="1311614" cy="1311614"/>
          </a:xfrm>
          <a:prstGeom prst="rect">
            <a:avLst/>
          </a:prstGeom>
        </p:spPr>
      </p:pic>
      <p:sp>
        <p:nvSpPr>
          <p:cNvPr id="25" name="TextBox 24">
            <a:extLst>
              <a:ext uri="{FF2B5EF4-FFF2-40B4-BE49-F238E27FC236}">
                <a16:creationId xmlns:a16="http://schemas.microsoft.com/office/drawing/2014/main" id="{14B66298-8F66-1A8D-9C47-946B809F3B6B}"/>
              </a:ext>
            </a:extLst>
          </p:cNvPr>
          <p:cNvSpPr txBox="1"/>
          <p:nvPr/>
        </p:nvSpPr>
        <p:spPr>
          <a:xfrm>
            <a:off x="9539505" y="3785565"/>
            <a:ext cx="2019005"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Analytical Tool</a:t>
            </a:r>
          </a:p>
        </p:txBody>
      </p:sp>
      <p:sp>
        <p:nvSpPr>
          <p:cNvPr id="26" name="TextBox 25">
            <a:extLst>
              <a:ext uri="{FF2B5EF4-FFF2-40B4-BE49-F238E27FC236}">
                <a16:creationId xmlns:a16="http://schemas.microsoft.com/office/drawing/2014/main" id="{1E6029BA-5148-5397-6BEC-4ABE9BFD42A0}"/>
              </a:ext>
            </a:extLst>
          </p:cNvPr>
          <p:cNvSpPr txBox="1"/>
          <p:nvPr/>
        </p:nvSpPr>
        <p:spPr>
          <a:xfrm>
            <a:off x="2389274" y="3972012"/>
            <a:ext cx="1833751"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Staging Area</a:t>
            </a:r>
          </a:p>
        </p:txBody>
      </p:sp>
      <p:sp>
        <p:nvSpPr>
          <p:cNvPr id="27" name="TextBox 26">
            <a:extLst>
              <a:ext uri="{FF2B5EF4-FFF2-40B4-BE49-F238E27FC236}">
                <a16:creationId xmlns:a16="http://schemas.microsoft.com/office/drawing/2014/main" id="{C5D8B037-3F9F-A2B1-CB3B-2CB8127E94FF}"/>
              </a:ext>
            </a:extLst>
          </p:cNvPr>
          <p:cNvSpPr txBox="1"/>
          <p:nvPr/>
        </p:nvSpPr>
        <p:spPr>
          <a:xfrm>
            <a:off x="63229" y="1262829"/>
            <a:ext cx="1978887"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Data Sources</a:t>
            </a:r>
          </a:p>
        </p:txBody>
      </p:sp>
      <p:sp>
        <p:nvSpPr>
          <p:cNvPr id="28" name="TextBox 27">
            <a:extLst>
              <a:ext uri="{FF2B5EF4-FFF2-40B4-BE49-F238E27FC236}">
                <a16:creationId xmlns:a16="http://schemas.microsoft.com/office/drawing/2014/main" id="{C8BAEB8B-878C-10D6-D76A-9455D3441A6E}"/>
              </a:ext>
            </a:extLst>
          </p:cNvPr>
          <p:cNvSpPr txBox="1"/>
          <p:nvPr/>
        </p:nvSpPr>
        <p:spPr>
          <a:xfrm>
            <a:off x="474814" y="4852948"/>
            <a:ext cx="1259040"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Flat files</a:t>
            </a:r>
          </a:p>
        </p:txBody>
      </p:sp>
      <p:sp>
        <p:nvSpPr>
          <p:cNvPr id="29" name="Flowchart: Magnetic Disk 28">
            <a:extLst>
              <a:ext uri="{FF2B5EF4-FFF2-40B4-BE49-F238E27FC236}">
                <a16:creationId xmlns:a16="http://schemas.microsoft.com/office/drawing/2014/main" id="{D4C18148-1531-1A5C-F0BE-EB0DA1F1A956}"/>
              </a:ext>
            </a:extLst>
          </p:cNvPr>
          <p:cNvSpPr/>
          <p:nvPr/>
        </p:nvSpPr>
        <p:spPr>
          <a:xfrm>
            <a:off x="474814" y="2911795"/>
            <a:ext cx="924128" cy="666345"/>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CRM</a:t>
            </a:r>
          </a:p>
        </p:txBody>
      </p:sp>
      <p:sp>
        <p:nvSpPr>
          <p:cNvPr id="30" name="Rectangle 29">
            <a:extLst>
              <a:ext uri="{FF2B5EF4-FFF2-40B4-BE49-F238E27FC236}">
                <a16:creationId xmlns:a16="http://schemas.microsoft.com/office/drawing/2014/main" id="{15D241DE-B2A4-91E6-F9A3-F2B1A2E2258B}"/>
              </a:ext>
            </a:extLst>
          </p:cNvPr>
          <p:cNvSpPr/>
          <p:nvPr/>
        </p:nvSpPr>
        <p:spPr>
          <a:xfrm>
            <a:off x="189691" y="1803737"/>
            <a:ext cx="1507964" cy="3527295"/>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31" name="TextBox 30">
            <a:extLst>
              <a:ext uri="{FF2B5EF4-FFF2-40B4-BE49-F238E27FC236}">
                <a16:creationId xmlns:a16="http://schemas.microsoft.com/office/drawing/2014/main" id="{FA49CA4E-DF16-5581-96FE-9AF568B04317}"/>
              </a:ext>
            </a:extLst>
          </p:cNvPr>
          <p:cNvSpPr txBox="1"/>
          <p:nvPr/>
        </p:nvSpPr>
        <p:spPr>
          <a:xfrm>
            <a:off x="2443641" y="2512924"/>
            <a:ext cx="1534730" cy="400110"/>
          </a:xfrm>
          <a:prstGeom prst="rect">
            <a:avLst/>
          </a:prstGeom>
          <a:noFill/>
        </p:spPr>
        <p:txBody>
          <a:bodyPr wrap="square" rtlCol="0">
            <a:spAutoFit/>
          </a:bodyPr>
          <a:lstStyle/>
          <a:p>
            <a:pPr algn="ctr"/>
            <a:r>
              <a:rPr lang="en-US" sz="2000" dirty="0">
                <a:latin typeface="Poppins" panose="00000500000000000000" pitchFamily="2" charset="0"/>
                <a:cs typeface="Poppins" panose="00000500000000000000" pitchFamily="2" charset="0"/>
              </a:rPr>
              <a:t>Transform</a:t>
            </a:r>
          </a:p>
        </p:txBody>
      </p:sp>
      <p:sp>
        <p:nvSpPr>
          <p:cNvPr id="32" name="Title 1">
            <a:extLst>
              <a:ext uri="{FF2B5EF4-FFF2-40B4-BE49-F238E27FC236}">
                <a16:creationId xmlns:a16="http://schemas.microsoft.com/office/drawing/2014/main" id="{7962B0B3-6E6B-646A-6EE1-C6BFB769A3E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ETL Design in Data Warehousing</a:t>
            </a:r>
          </a:p>
        </p:txBody>
      </p:sp>
    </p:spTree>
    <p:extLst>
      <p:ext uri="{BB962C8B-B14F-4D97-AF65-F5344CB8AC3E}">
        <p14:creationId xmlns:p14="http://schemas.microsoft.com/office/powerpoint/2010/main" val="142351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randombar(horizontal)">
                                      <p:cBhvr>
                                        <p:cTn id="13" dur="500"/>
                                        <p:tgtEl>
                                          <p:spTgt spid="2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randombar(horizontal)">
                                      <p:cBhvr>
                                        <p:cTn id="16" dur="500"/>
                                        <p:tgtEl>
                                          <p:spTgt spid="28"/>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randombar(horizontal)">
                                      <p:cBhvr>
                                        <p:cTn id="19" dur="500"/>
                                        <p:tgtEl>
                                          <p:spTgt spid="29"/>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randombar(horizontal)">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randombar(horizontal)">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randombar(horizontal)">
                                      <p:cBhvr>
                                        <p:cTn id="35" dur="500"/>
                                        <p:tgtEl>
                                          <p:spTgt spid="26"/>
                                        </p:tgtEl>
                                      </p:cBhvr>
                                    </p:animEffect>
                                  </p:childTnLst>
                                </p:cTn>
                              </p:par>
                              <p:par>
                                <p:cTn id="36" presetID="14"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randombar(horizontal)">
                                      <p:cBhvr>
                                        <p:cTn id="38" dur="500"/>
                                        <p:tgtEl>
                                          <p:spTgt spid="4"/>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randombar(horizontal)">
                                      <p:cBhvr>
                                        <p:cTn id="43" dur="500"/>
                                        <p:tgtEl>
                                          <p:spTgt spid="31"/>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randombar(horizontal)">
                                      <p:cBhvr>
                                        <p:cTn id="48" dur="500"/>
                                        <p:tgtEl>
                                          <p:spTgt spid="22"/>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randombar(horizontal)">
                                      <p:cBhvr>
                                        <p:cTn id="51" dur="500"/>
                                        <p:tgtEl>
                                          <p:spTgt spid="20"/>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randombar(horizontal)">
                                      <p:cBhvr>
                                        <p:cTn id="56" dur="500"/>
                                        <p:tgtEl>
                                          <p:spTgt spid="18"/>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randombar(horizontal)">
                                      <p:cBhvr>
                                        <p:cTn id="61" dur="500"/>
                                        <p:tgtEl>
                                          <p:spTgt spid="23"/>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randombar(horizontal)">
                                      <p:cBhvr>
                                        <p:cTn id="64" dur="500"/>
                                        <p:tgtEl>
                                          <p:spTgt spid="21"/>
                                        </p:tgtEl>
                                      </p:cBhvr>
                                    </p:animEffect>
                                  </p:childTnLst>
                                </p:cTn>
                              </p:par>
                            </p:childTnLst>
                          </p:cTn>
                        </p:par>
                      </p:childTnLst>
                    </p:cTn>
                  </p:par>
                  <p:par>
                    <p:cTn id="65" fill="hold">
                      <p:stCondLst>
                        <p:cond delay="indefinite"/>
                      </p:stCondLst>
                      <p:childTnLst>
                        <p:par>
                          <p:cTn id="66" fill="hold">
                            <p:stCondLst>
                              <p:cond delay="0"/>
                            </p:stCondLst>
                            <p:childTnLst>
                              <p:par>
                                <p:cTn id="67" presetID="14" presetClass="entr" presetSubtype="10" fill="hold" grpId="0" nodeType="click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randombar(horizontal)">
                                      <p:cBhvr>
                                        <p:cTn id="69" dur="500"/>
                                        <p:tgtEl>
                                          <p:spTgt spid="25"/>
                                        </p:tgtEl>
                                      </p:cBhvr>
                                    </p:animEffect>
                                  </p:childTnLst>
                                </p:cTn>
                              </p:par>
                              <p:par>
                                <p:cTn id="70" presetID="14" presetClass="entr" presetSubtype="10"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randombar(horizontal)">
                                      <p:cBhvr>
                                        <p:cTn id="7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 grpId="0" animBg="1"/>
      <p:bldP spid="19" grpId="0"/>
      <p:bldP spid="20" grpId="0"/>
      <p:bldP spid="21" grpId="0"/>
      <p:bldP spid="25" grpId="0"/>
      <p:bldP spid="26" grpId="0"/>
      <p:bldP spid="27" grpId="0"/>
      <p:bldP spid="28" grpId="0"/>
      <p:bldP spid="29" grpId="0" animBg="1"/>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Extract</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Relevant data is collected from various source systems</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Regularly updates the data warehouse by capturing changes made to the source data since the last extraction.</a:t>
            </a:r>
            <a:endParaRPr lang="en-US" sz="2000" cap="none" dirty="0">
              <a:solidFill>
                <a:srgbClr val="262626"/>
              </a:solidFill>
              <a:latin typeface="Poppins" panose="00000500000000000000" pitchFamily="2" charset="0"/>
              <a:cs typeface="Poppins" panose="00000500000000000000" pitchFamily="2" charset="0"/>
            </a:endParaRP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It ensures the selection of data for extraction is based on its quality such as;</a:t>
            </a:r>
          </a:p>
          <a:p>
            <a:pPr lvl="3">
              <a:lnSpc>
                <a:spcPct val="150000"/>
              </a:lnSpc>
              <a:buFont typeface="Courier New" panose="02070309020205020404" pitchFamily="49" charset="0"/>
              <a:buChar char="o"/>
            </a:pPr>
            <a:r>
              <a:rPr lang="en-US" sz="2000" b="0" i="0" cap="none" dirty="0">
                <a:solidFill>
                  <a:srgbClr val="262626"/>
                </a:solidFill>
                <a:effectLst/>
                <a:latin typeface="Poppins" panose="00000500000000000000" pitchFamily="2" charset="0"/>
                <a:cs typeface="Poppins" panose="00000500000000000000" pitchFamily="2" charset="0"/>
              </a:rPr>
              <a:t>Comprehensiveness and accuracy of constraints in the source systems.</a:t>
            </a:r>
          </a:p>
          <a:p>
            <a:pPr lvl="3">
              <a:lnSpc>
                <a:spcPct val="150000"/>
              </a:lnSpc>
              <a:buFont typeface="Courier New" panose="02070309020205020404" pitchFamily="49" charset="0"/>
              <a:buChar char="o"/>
            </a:pPr>
            <a:r>
              <a:rPr lang="en-US" sz="2000" b="0" i="0" cap="none" dirty="0">
                <a:solidFill>
                  <a:srgbClr val="262626"/>
                </a:solidFill>
                <a:effectLst/>
                <a:latin typeface="Poppins" panose="00000500000000000000" pitchFamily="2" charset="0"/>
                <a:cs typeface="Poppins" panose="00000500000000000000" pitchFamily="2" charset="0"/>
              </a:rPr>
              <a:t>Suitability of data formats.</a:t>
            </a:r>
          </a:p>
        </p:txBody>
      </p:sp>
      <p:sp>
        <p:nvSpPr>
          <p:cNvPr id="3"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Transform and Load</a:t>
            </a:r>
          </a:p>
        </p:txBody>
      </p:sp>
      <p:sp>
        <p:nvSpPr>
          <p:cNvPr id="2" name="Footer Placeholder 3">
            <a:extLst>
              <a:ext uri="{FF2B5EF4-FFF2-40B4-BE49-F238E27FC236}">
                <a16:creationId xmlns:a16="http://schemas.microsoft.com/office/drawing/2014/main" id="{AA2AA17E-25E2-838A-B98A-B679E8CB569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7: Designing Your Extract, Transform and Load</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115785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solidFill>
                  <a:srgbClr val="262626"/>
                </a:solidFill>
                <a:latin typeface="Poppins" panose="00000500000000000000" pitchFamily="2" charset="0"/>
                <a:cs typeface="Poppins" panose="00000500000000000000" pitchFamily="2" charset="0"/>
              </a:rPr>
              <a:t>a) Full extraction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Extracts the entire dataset from the source system.</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There is no need to track data changes </a:t>
            </a:r>
            <a:r>
              <a:rPr lang="en-US" cap="none" dirty="0">
                <a:solidFill>
                  <a:srgbClr val="262626"/>
                </a:solidFill>
                <a:latin typeface="Poppins" panose="00000500000000000000" pitchFamily="2" charset="0"/>
                <a:cs typeface="Poppins" panose="00000500000000000000" pitchFamily="2" charset="0"/>
              </a:rPr>
              <a:t>in the source system since it’s full extraction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This strategy is simple to implement and ensures all data is captured however, it can be time-consuming and resource-intensive for large datasets.</a:t>
            </a:r>
          </a:p>
          <a:p>
            <a:pPr marL="0" indent="0">
              <a:lnSpc>
                <a:spcPct val="150000"/>
              </a:lnSpc>
              <a:spcBef>
                <a:spcPts val="0"/>
              </a:spcBef>
              <a:buNone/>
            </a:pPr>
            <a:r>
              <a:rPr lang="en-US" b="1" i="0" cap="none" dirty="0">
                <a:solidFill>
                  <a:srgbClr val="262626"/>
                </a:solidFill>
                <a:effectLst/>
                <a:latin typeface="Poppins" panose="00000500000000000000" pitchFamily="2" charset="0"/>
                <a:cs typeface="Poppins" panose="00000500000000000000" pitchFamily="2" charset="0"/>
              </a:rPr>
              <a:t>Scenario</a:t>
            </a:r>
          </a:p>
          <a:p>
            <a:pPr>
              <a:lnSpc>
                <a:spcPct val="150000"/>
              </a:lnSpc>
              <a:spcBef>
                <a:spcPts val="0"/>
              </a:spcBef>
            </a:pPr>
            <a:r>
              <a:rPr lang="en-US" b="0" i="0" cap="none" dirty="0">
                <a:solidFill>
                  <a:srgbClr val="262626"/>
                </a:solidFill>
                <a:effectLst/>
                <a:latin typeface="Poppins" panose="00000500000000000000" pitchFamily="2" charset="0"/>
                <a:cs typeface="Poppins" panose="00000500000000000000" pitchFamily="2" charset="0"/>
              </a:rPr>
              <a:t>A retail company wants to load its sales data into a data warehouse for analysis. The sales data is stored in an operational database, and the company decides to perform a full extraction to populate the data warehouse for the first time.</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Extraction Strategies</a:t>
            </a:r>
          </a:p>
        </p:txBody>
      </p:sp>
      <p:sp>
        <p:nvSpPr>
          <p:cNvPr id="3" name="Footer Placeholder 3">
            <a:extLst>
              <a:ext uri="{FF2B5EF4-FFF2-40B4-BE49-F238E27FC236}">
                <a16:creationId xmlns:a16="http://schemas.microsoft.com/office/drawing/2014/main" id="{3ACA5F3C-7E4E-9D34-098C-A72953C7097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7: Designing Your Extract, Transform and Load</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753996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FontTx/>
              <a:buAutoNum type="arabicPeriod"/>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 Identify Data Sources</a:t>
            </a:r>
          </a:p>
          <a:p>
            <a:pPr marL="0" marR="0" lvl="0" indent="0" algn="l" defTabSz="914400" rtl="0" eaLnBrk="0" fontAlgn="base" latinLnBrk="0" hangingPunct="0">
              <a:lnSpc>
                <a:spcPct val="150000"/>
              </a:lnSpc>
              <a:spcBef>
                <a:spcPct val="0"/>
              </a:spcBef>
              <a:spcAft>
                <a:spcPct val="0"/>
              </a:spcAft>
              <a:buClrTx/>
              <a:buSzTx/>
              <a:buNone/>
              <a:tabLst/>
            </a:pP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The primary data source is the operational database where sales transactions are recorded. This database might be a relational database </a:t>
            </a:r>
            <a:r>
              <a:rPr kumimoji="0" lang="en-US" altLang="en-US" sz="2000" b="0" i="0" u="none" strike="noStrike" cap="none" normalizeH="0" baseline="0">
                <a:ln>
                  <a:noFill/>
                </a:ln>
                <a:solidFill>
                  <a:srgbClr val="262626"/>
                </a:solidFill>
                <a:effectLst/>
                <a:latin typeface="Poppins" panose="00000500000000000000" pitchFamily="2" charset="0"/>
                <a:cs typeface="Poppins" panose="00000500000000000000" pitchFamily="2" charset="0"/>
              </a:rPr>
              <a:t>like MySQL.</a:t>
            </a:r>
            <a:endPar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None/>
              <a:tabLst/>
            </a:pPr>
            <a:endPar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FontTx/>
              <a:buAutoNum type="arabicPeriod" startAt="2"/>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 Define the Data to Extract</a:t>
            </a:r>
          </a:p>
          <a:p>
            <a:pPr marL="0" marR="0" lvl="0" indent="0" algn="l" defTabSz="914400" rtl="0" eaLnBrk="0" fontAlgn="base" latinLnBrk="0" hangingPunct="0">
              <a:lnSpc>
                <a:spcPct val="150000"/>
              </a:lnSpc>
              <a:spcBef>
                <a:spcPct val="0"/>
              </a:spcBef>
              <a:spcAft>
                <a:spcPct val="0"/>
              </a:spcAft>
              <a:buClrTx/>
              <a:buSzTx/>
              <a:buNone/>
              <a:tabLst/>
            </a:pP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Decides</a:t>
            </a:r>
            <a:r>
              <a:rPr lang="en-US" altLang="en-US" cap="none" dirty="0">
                <a:solidFill>
                  <a:srgbClr val="262626"/>
                </a:solidFill>
                <a:latin typeface="Poppins" panose="00000500000000000000" pitchFamily="2" charset="0"/>
                <a:cs typeface="Poppins" panose="00000500000000000000" pitchFamily="2" charset="0"/>
              </a:rPr>
              <a:t> on which data needs</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to </a:t>
            </a:r>
            <a:r>
              <a:rPr lang="en-US" altLang="en-US" cap="none" dirty="0">
                <a:solidFill>
                  <a:srgbClr val="262626"/>
                </a:solidFill>
                <a:latin typeface="Poppins" panose="00000500000000000000" pitchFamily="2" charset="0"/>
                <a:cs typeface="Poppins" panose="00000500000000000000" pitchFamily="2" charset="0"/>
              </a:rPr>
              <a:t>be </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extracted.</a:t>
            </a:r>
          </a:p>
          <a:p>
            <a:pPr lvl="1" eaLnBrk="0" fontAlgn="base" hangingPunct="0">
              <a:lnSpc>
                <a:spcPct val="150000"/>
              </a:lnSpc>
              <a:spcBef>
                <a:spcPct val="0"/>
              </a:spcBef>
              <a:spcAft>
                <a:spcPct val="0"/>
              </a:spcAft>
              <a:buClrTx/>
              <a:buSzTx/>
              <a:buFont typeface="Wingdings" panose="05000000000000000000" pitchFamily="2" charset="2"/>
              <a:buChar char="§"/>
            </a:pPr>
            <a:r>
              <a:rPr kumimoji="0" lang="en-US" altLang="en-US" sz="2000"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Sales</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Contains details of each transaction (</a:t>
            </a:r>
            <a:r>
              <a:rPr lang="en-US" altLang="en-US" sz="2000" cap="none" dirty="0" err="1">
                <a:solidFill>
                  <a:srgbClr val="262626"/>
                </a:solidFill>
                <a:latin typeface="Poppins" panose="00000500000000000000" pitchFamily="2" charset="0"/>
                <a:cs typeface="Poppins" panose="00000500000000000000" pitchFamily="2" charset="0"/>
              </a:rPr>
              <a:t>T</a:t>
            </a:r>
            <a:r>
              <a:rPr kumimoji="0" lang="en-US" altLang="en-US" sz="2000" b="0" i="0"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ransaction_ID</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Date, Amount, Customer ID, </a:t>
            </a:r>
            <a:r>
              <a:rPr kumimoji="0" lang="en-US" altLang="en-US" sz="2000" b="0" i="0"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Product_ID</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a:t>
            </a:r>
          </a:p>
          <a:p>
            <a:pPr lvl="1" eaLnBrk="0" fontAlgn="base" hangingPunct="0">
              <a:lnSpc>
                <a:spcPct val="150000"/>
              </a:lnSpc>
              <a:spcBef>
                <a:spcPct val="0"/>
              </a:spcBef>
              <a:spcAft>
                <a:spcPct val="0"/>
              </a:spcAft>
              <a:buClrTx/>
              <a:buSzTx/>
              <a:buFont typeface="Wingdings" panose="05000000000000000000" pitchFamily="2" charset="2"/>
              <a:buChar char="§"/>
            </a:pPr>
            <a:r>
              <a:rPr kumimoji="0" lang="en-US" altLang="en-US" sz="2000"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Customers</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Contains customer information (</a:t>
            </a:r>
            <a:r>
              <a:rPr lang="en-US" altLang="en-US" sz="2000" cap="none" dirty="0" err="1">
                <a:solidFill>
                  <a:srgbClr val="262626"/>
                </a:solidFill>
                <a:latin typeface="Poppins" panose="00000500000000000000" pitchFamily="2" charset="0"/>
                <a:cs typeface="Poppins" panose="00000500000000000000" pitchFamily="2" charset="0"/>
              </a:rPr>
              <a:t>C</a:t>
            </a:r>
            <a:r>
              <a:rPr kumimoji="0" lang="en-US" altLang="en-US" sz="2000" b="0" i="0"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ustomer_ID</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Name, Email, Address).</a:t>
            </a:r>
          </a:p>
          <a:p>
            <a:pPr lvl="1" eaLnBrk="0" fontAlgn="base" hangingPunct="0">
              <a:lnSpc>
                <a:spcPct val="150000"/>
              </a:lnSpc>
              <a:spcBef>
                <a:spcPct val="0"/>
              </a:spcBef>
              <a:spcAft>
                <a:spcPct val="0"/>
              </a:spcAft>
              <a:buClrTx/>
              <a:buSzTx/>
              <a:buFont typeface="Wingdings" panose="05000000000000000000" pitchFamily="2" charset="2"/>
              <a:buChar char="§"/>
            </a:pPr>
            <a:r>
              <a:rPr kumimoji="0" lang="en-US" altLang="en-US" sz="2000"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Products:</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Contains product details (</a:t>
            </a:r>
            <a:r>
              <a:rPr lang="en-US" altLang="en-US" sz="2000" cap="none" dirty="0" err="1">
                <a:solidFill>
                  <a:srgbClr val="262626"/>
                </a:solidFill>
                <a:latin typeface="Poppins" panose="00000500000000000000" pitchFamily="2" charset="0"/>
                <a:cs typeface="Poppins" panose="00000500000000000000" pitchFamily="2" charset="0"/>
              </a:rPr>
              <a:t>P</a:t>
            </a:r>
            <a:r>
              <a:rPr kumimoji="0" lang="en-US" altLang="en-US" sz="2000" b="0" i="0"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roduct_ID</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Name, Category, Price).</a:t>
            </a:r>
            <a:endPar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D3C42CB3-70E1-BCE8-FCB0-1BEC6FAB0B7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18105623-BBF6-73CC-CAFE-E70BAB0BC17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in Full Extraction</a:t>
            </a:r>
          </a:p>
        </p:txBody>
      </p:sp>
    </p:spTree>
    <p:extLst>
      <p:ext uri="{BB962C8B-B14F-4D97-AF65-F5344CB8AC3E}">
        <p14:creationId xmlns:p14="http://schemas.microsoft.com/office/powerpoint/2010/main" val="4123122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BD43A-CBE4-1A88-755B-0289B2C0E207}"/>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EFA4BAC-D672-1610-FEC1-B5AA326E23D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8EEA1DF3-EA59-AA11-6966-6B3C71CC471B}"/>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buNone/>
            </a:pPr>
            <a:r>
              <a:rPr lang="en-US" b="1" i="0" cap="none" dirty="0">
                <a:solidFill>
                  <a:srgbClr val="262626"/>
                </a:solidFill>
                <a:effectLst/>
                <a:latin typeface="Poppins" panose="00000500000000000000" pitchFamily="2" charset="0"/>
                <a:cs typeface="Poppins" panose="00000500000000000000" pitchFamily="2" charset="0"/>
              </a:rPr>
              <a:t>3. Create extraction queries</a:t>
            </a:r>
            <a:endParaRPr lang="en-US" b="0" i="0" cap="none" dirty="0">
              <a:solidFill>
                <a:srgbClr val="262626"/>
              </a:solidFill>
              <a:effectLst/>
              <a:latin typeface="Poppins" panose="00000500000000000000" pitchFamily="2" charset="0"/>
              <a:cs typeface="Poppins" panose="00000500000000000000" pitchFamily="2" charset="0"/>
            </a:endParaRPr>
          </a:p>
          <a:p>
            <a:pPr algn="l">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SQL queries are written to extract all records from the identified tables. For example:</a:t>
            </a:r>
          </a:p>
          <a:p>
            <a:pPr lvl="2"/>
            <a:r>
              <a:rPr lang="en-US" sz="2000" b="0" i="0" cap="none" dirty="0">
                <a:solidFill>
                  <a:srgbClr val="D73A49"/>
                </a:solidFill>
                <a:effectLst/>
                <a:latin typeface="Poppins" panose="00000500000000000000" pitchFamily="2" charset="0"/>
                <a:cs typeface="Poppins" panose="00000500000000000000" pitchFamily="2" charset="0"/>
              </a:rPr>
              <a:t>SELECT</a:t>
            </a:r>
            <a:r>
              <a:rPr lang="en-US" sz="2000" b="0" i="0" cap="none" dirty="0">
                <a:solidFill>
                  <a:srgbClr val="262626"/>
                </a:solidFill>
                <a:effectLst/>
                <a:latin typeface="Poppins" panose="00000500000000000000" pitchFamily="2" charset="0"/>
                <a:cs typeface="Poppins" panose="00000500000000000000" pitchFamily="2" charset="0"/>
              </a:rPr>
              <a:t> </a:t>
            </a:r>
            <a:r>
              <a:rPr lang="en-US" sz="2000" b="0" i="0" cap="none" dirty="0">
                <a:solidFill>
                  <a:srgbClr val="005CC5"/>
                </a:solidFill>
                <a:effectLst/>
                <a:latin typeface="Poppins" panose="00000500000000000000" pitchFamily="2" charset="0"/>
                <a:cs typeface="Poppins" panose="00000500000000000000" pitchFamily="2" charset="0"/>
              </a:rPr>
              <a:t>*</a:t>
            </a:r>
            <a:r>
              <a:rPr lang="en-US" sz="2000" b="0" i="0" cap="none" dirty="0">
                <a:solidFill>
                  <a:srgbClr val="262626"/>
                </a:solidFill>
                <a:effectLst/>
                <a:latin typeface="Poppins" panose="00000500000000000000" pitchFamily="2" charset="0"/>
                <a:cs typeface="Poppins" panose="00000500000000000000" pitchFamily="2" charset="0"/>
              </a:rPr>
              <a:t> </a:t>
            </a:r>
            <a:r>
              <a:rPr lang="en-US" sz="2000" b="0" i="0" cap="none" dirty="0">
                <a:solidFill>
                  <a:srgbClr val="D73A49"/>
                </a:solidFill>
                <a:effectLst/>
                <a:latin typeface="Poppins" panose="00000500000000000000" pitchFamily="2" charset="0"/>
                <a:cs typeface="Poppins" panose="00000500000000000000" pitchFamily="2" charset="0"/>
              </a:rPr>
              <a:t>FROM</a:t>
            </a:r>
            <a:r>
              <a:rPr lang="en-US" sz="2000" b="0" i="0" cap="none" dirty="0">
                <a:solidFill>
                  <a:srgbClr val="262626"/>
                </a:solidFill>
                <a:effectLst/>
                <a:latin typeface="Poppins" panose="00000500000000000000" pitchFamily="2" charset="0"/>
                <a:cs typeface="Poppins" panose="00000500000000000000" pitchFamily="2" charset="0"/>
              </a:rPr>
              <a:t> Sales; </a:t>
            </a:r>
          </a:p>
          <a:p>
            <a:pPr lvl="2"/>
            <a:r>
              <a:rPr lang="en-US" sz="2000" b="0" i="0" cap="none" dirty="0">
                <a:solidFill>
                  <a:srgbClr val="D73A49"/>
                </a:solidFill>
                <a:effectLst/>
                <a:latin typeface="Poppins" panose="00000500000000000000" pitchFamily="2" charset="0"/>
                <a:cs typeface="Poppins" panose="00000500000000000000" pitchFamily="2" charset="0"/>
              </a:rPr>
              <a:t>SELECT</a:t>
            </a:r>
            <a:r>
              <a:rPr lang="en-US" sz="2000" b="0" i="0" cap="none" dirty="0">
                <a:solidFill>
                  <a:srgbClr val="262626"/>
                </a:solidFill>
                <a:effectLst/>
                <a:latin typeface="Poppins" panose="00000500000000000000" pitchFamily="2" charset="0"/>
                <a:cs typeface="Poppins" panose="00000500000000000000" pitchFamily="2" charset="0"/>
              </a:rPr>
              <a:t> </a:t>
            </a:r>
            <a:r>
              <a:rPr lang="en-US" sz="2000" b="0" i="0" cap="none" dirty="0">
                <a:solidFill>
                  <a:srgbClr val="005CC5"/>
                </a:solidFill>
                <a:effectLst/>
                <a:latin typeface="Poppins" panose="00000500000000000000" pitchFamily="2" charset="0"/>
                <a:cs typeface="Poppins" panose="00000500000000000000" pitchFamily="2" charset="0"/>
              </a:rPr>
              <a:t>*</a:t>
            </a:r>
            <a:r>
              <a:rPr lang="en-US" sz="2000" b="0" i="0" cap="none" dirty="0">
                <a:solidFill>
                  <a:srgbClr val="262626"/>
                </a:solidFill>
                <a:effectLst/>
                <a:latin typeface="Poppins" panose="00000500000000000000" pitchFamily="2" charset="0"/>
                <a:cs typeface="Poppins" panose="00000500000000000000" pitchFamily="2" charset="0"/>
              </a:rPr>
              <a:t> </a:t>
            </a:r>
            <a:r>
              <a:rPr lang="en-US" sz="2000" b="0" i="0" cap="none" dirty="0">
                <a:solidFill>
                  <a:srgbClr val="D73A49"/>
                </a:solidFill>
                <a:effectLst/>
                <a:latin typeface="Poppins" panose="00000500000000000000" pitchFamily="2" charset="0"/>
                <a:cs typeface="Poppins" panose="00000500000000000000" pitchFamily="2" charset="0"/>
              </a:rPr>
              <a:t>FROM</a:t>
            </a:r>
            <a:r>
              <a:rPr lang="en-US" sz="2000" b="0" i="0" cap="none" dirty="0">
                <a:solidFill>
                  <a:srgbClr val="262626"/>
                </a:solidFill>
                <a:effectLst/>
                <a:latin typeface="Poppins" panose="00000500000000000000" pitchFamily="2" charset="0"/>
                <a:cs typeface="Poppins" panose="00000500000000000000" pitchFamily="2" charset="0"/>
              </a:rPr>
              <a:t> Customers; </a:t>
            </a:r>
          </a:p>
          <a:p>
            <a:pPr lvl="2"/>
            <a:r>
              <a:rPr lang="en-US" sz="2000" b="0" i="0" cap="none" dirty="0">
                <a:solidFill>
                  <a:srgbClr val="D73A49"/>
                </a:solidFill>
                <a:effectLst/>
                <a:latin typeface="Poppins" panose="00000500000000000000" pitchFamily="2" charset="0"/>
                <a:cs typeface="Poppins" panose="00000500000000000000" pitchFamily="2" charset="0"/>
              </a:rPr>
              <a:t>SELECT</a:t>
            </a:r>
            <a:r>
              <a:rPr lang="en-US" sz="2000" b="0" i="0" cap="none" dirty="0">
                <a:solidFill>
                  <a:srgbClr val="262626"/>
                </a:solidFill>
                <a:effectLst/>
                <a:latin typeface="Poppins" panose="00000500000000000000" pitchFamily="2" charset="0"/>
                <a:cs typeface="Poppins" panose="00000500000000000000" pitchFamily="2" charset="0"/>
              </a:rPr>
              <a:t> </a:t>
            </a:r>
            <a:r>
              <a:rPr lang="en-US" sz="2000" b="0" i="0" cap="none" dirty="0">
                <a:solidFill>
                  <a:srgbClr val="005CC5"/>
                </a:solidFill>
                <a:effectLst/>
                <a:latin typeface="Poppins" panose="00000500000000000000" pitchFamily="2" charset="0"/>
                <a:cs typeface="Poppins" panose="00000500000000000000" pitchFamily="2" charset="0"/>
              </a:rPr>
              <a:t>*</a:t>
            </a:r>
            <a:r>
              <a:rPr lang="en-US" sz="2000" b="0" i="0" cap="none" dirty="0">
                <a:solidFill>
                  <a:srgbClr val="262626"/>
                </a:solidFill>
                <a:effectLst/>
                <a:latin typeface="Poppins" panose="00000500000000000000" pitchFamily="2" charset="0"/>
                <a:cs typeface="Poppins" panose="00000500000000000000" pitchFamily="2" charset="0"/>
              </a:rPr>
              <a:t> </a:t>
            </a:r>
            <a:r>
              <a:rPr lang="en-US" sz="2000" b="0" i="0" cap="none" dirty="0">
                <a:solidFill>
                  <a:srgbClr val="D73A49"/>
                </a:solidFill>
                <a:effectLst/>
                <a:latin typeface="Poppins" panose="00000500000000000000" pitchFamily="2" charset="0"/>
                <a:cs typeface="Poppins" panose="00000500000000000000" pitchFamily="2" charset="0"/>
              </a:rPr>
              <a:t>FROM</a:t>
            </a:r>
            <a:r>
              <a:rPr lang="en-US" sz="2000" b="0" i="0" cap="none" dirty="0">
                <a:solidFill>
                  <a:srgbClr val="262626"/>
                </a:solidFill>
                <a:effectLst/>
                <a:latin typeface="Poppins" panose="00000500000000000000" pitchFamily="2" charset="0"/>
                <a:cs typeface="Poppins" panose="00000500000000000000" pitchFamily="2" charset="0"/>
              </a:rPr>
              <a:t> Products;</a:t>
            </a:r>
          </a:p>
          <a:p>
            <a:pPr marL="0" indent="0" algn="l">
              <a:buNone/>
            </a:pPr>
            <a:r>
              <a:rPr lang="en-US" b="1" i="0" cap="none" dirty="0">
                <a:solidFill>
                  <a:srgbClr val="262626"/>
                </a:solidFill>
                <a:effectLst/>
                <a:latin typeface="Poppins" panose="00000500000000000000" pitchFamily="2" charset="0"/>
                <a:cs typeface="Poppins" panose="00000500000000000000" pitchFamily="2" charset="0"/>
              </a:rPr>
              <a:t>4. Execute extraction</a:t>
            </a:r>
          </a:p>
          <a:p>
            <a:pPr marL="0" indent="0" algn="l">
              <a:spcBef>
                <a:spcPts val="0"/>
              </a:spcBef>
              <a:buNone/>
            </a:pPr>
            <a:r>
              <a:rPr lang="en-US" sz="2000" b="0" i="0" cap="none" dirty="0">
                <a:solidFill>
                  <a:srgbClr val="262626"/>
                </a:solidFill>
                <a:effectLst/>
                <a:latin typeface="Poppins" panose="00000500000000000000" pitchFamily="2" charset="0"/>
                <a:cs typeface="Poppins" panose="00000500000000000000" pitchFamily="2" charset="0"/>
              </a:rPr>
              <a:t>The extraction process runs the SQL queries against the operational database to pull all records from the specified tables. This may involve:</a:t>
            </a:r>
          </a:p>
          <a:p>
            <a:pPr lvl="1">
              <a:buFont typeface="Wingdings" panose="05000000000000000000" pitchFamily="2" charset="2"/>
              <a:buChar char="§"/>
            </a:pPr>
            <a:r>
              <a:rPr lang="en-US" b="0" i="0" cap="none" dirty="0">
                <a:solidFill>
                  <a:srgbClr val="262626"/>
                </a:solidFill>
                <a:effectLst/>
                <a:latin typeface="Poppins" panose="00000500000000000000" pitchFamily="2" charset="0"/>
                <a:cs typeface="Poppins" panose="00000500000000000000" pitchFamily="2" charset="0"/>
              </a:rPr>
              <a:t>Using ETL tools (like </a:t>
            </a:r>
            <a:r>
              <a:rPr lang="en-US" cap="none" dirty="0">
                <a:solidFill>
                  <a:srgbClr val="262626"/>
                </a:solidFill>
                <a:latin typeface="Poppins" panose="00000500000000000000" pitchFamily="2" charset="0"/>
                <a:cs typeface="Poppins" panose="00000500000000000000" pitchFamily="2" charset="0"/>
              </a:rPr>
              <a:t>A</a:t>
            </a:r>
            <a:r>
              <a:rPr lang="en-US" b="0" i="0" cap="none" dirty="0">
                <a:solidFill>
                  <a:srgbClr val="262626"/>
                </a:solidFill>
                <a:effectLst/>
                <a:latin typeface="Poppins" panose="00000500000000000000" pitchFamily="2" charset="0"/>
                <a:cs typeface="Poppins" panose="00000500000000000000" pitchFamily="2" charset="0"/>
              </a:rPr>
              <a:t>pache </a:t>
            </a:r>
            <a:r>
              <a:rPr lang="en-US" cap="none" dirty="0" err="1">
                <a:solidFill>
                  <a:srgbClr val="262626"/>
                </a:solidFill>
                <a:latin typeface="Poppins" panose="00000500000000000000" pitchFamily="2" charset="0"/>
                <a:cs typeface="Poppins" panose="00000500000000000000" pitchFamily="2" charset="0"/>
              </a:rPr>
              <a:t>N</a:t>
            </a:r>
            <a:r>
              <a:rPr lang="en-US" b="0" i="0" cap="none" dirty="0" err="1">
                <a:solidFill>
                  <a:srgbClr val="262626"/>
                </a:solidFill>
                <a:effectLst/>
                <a:latin typeface="Poppins" panose="00000500000000000000" pitchFamily="2" charset="0"/>
                <a:cs typeface="Poppins" panose="00000500000000000000" pitchFamily="2" charset="0"/>
              </a:rPr>
              <a:t>ifi</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a:solidFill>
                  <a:srgbClr val="262626"/>
                </a:solidFill>
                <a:latin typeface="Poppins" panose="00000500000000000000" pitchFamily="2" charset="0"/>
                <a:cs typeface="Poppins" panose="00000500000000000000" pitchFamily="2" charset="0"/>
              </a:rPr>
              <a:t>T</a:t>
            </a:r>
            <a:r>
              <a:rPr lang="en-US" b="0" i="0" cap="none" dirty="0">
                <a:solidFill>
                  <a:srgbClr val="262626"/>
                </a:solidFill>
                <a:effectLst/>
                <a:latin typeface="Poppins" panose="00000500000000000000" pitchFamily="2" charset="0"/>
                <a:cs typeface="Poppins" panose="00000500000000000000" pitchFamily="2" charset="0"/>
              </a:rPr>
              <a:t>alend, or informatica) or custom scripts to automate the extraction.</a:t>
            </a:r>
          </a:p>
          <a:p>
            <a:pPr lvl="1">
              <a:buFont typeface="Wingdings" panose="05000000000000000000" pitchFamily="2" charset="2"/>
              <a:buChar char="§"/>
            </a:pPr>
            <a:r>
              <a:rPr lang="en-US" b="0" i="0" cap="none" dirty="0">
                <a:solidFill>
                  <a:srgbClr val="262626"/>
                </a:solidFill>
                <a:effectLst/>
                <a:latin typeface="Poppins" panose="00000500000000000000" pitchFamily="2" charset="0"/>
                <a:cs typeface="Poppins" panose="00000500000000000000" pitchFamily="2" charset="0"/>
              </a:rPr>
              <a:t>Connecting to the database and executing the queries.</a:t>
            </a:r>
          </a:p>
        </p:txBody>
      </p:sp>
      <p:sp>
        <p:nvSpPr>
          <p:cNvPr id="2" name="Footer Placeholder 3">
            <a:extLst>
              <a:ext uri="{FF2B5EF4-FFF2-40B4-BE49-F238E27FC236}">
                <a16:creationId xmlns:a16="http://schemas.microsoft.com/office/drawing/2014/main" id="{658C7666-A420-9FE0-BEAA-6E0DA44179D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6BE82AFC-1142-8D67-18E4-93FA1A966BE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in Full Extraction</a:t>
            </a:r>
          </a:p>
        </p:txBody>
      </p:sp>
    </p:spTree>
    <p:extLst>
      <p:ext uri="{BB962C8B-B14F-4D97-AF65-F5344CB8AC3E}">
        <p14:creationId xmlns:p14="http://schemas.microsoft.com/office/powerpoint/2010/main" val="2125965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634A3-ADF0-232D-D503-E0FB6480E0F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EE2F1-D147-B14A-2A01-64AE40C96BB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57C1F53-558B-EBE6-E398-9A73229E9AB8}"/>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5. Data transfer</a:t>
            </a:r>
            <a:endParaRPr lang="en-US" sz="1800" cap="none" dirty="0">
              <a:solidFill>
                <a:srgbClr val="262626"/>
              </a:solidFill>
              <a:latin typeface="Poppins" panose="00000500000000000000" pitchFamily="2" charset="0"/>
              <a:cs typeface="Poppins" panose="00000500000000000000" pitchFamily="2" charset="0"/>
            </a:endParaRPr>
          </a:p>
          <a:p>
            <a:pPr>
              <a:lnSpc>
                <a:spcPct val="150000"/>
              </a:lnSpc>
              <a:spcBef>
                <a:spcPts val="0"/>
              </a:spcBef>
            </a:pPr>
            <a:r>
              <a:rPr lang="en-US" sz="2000" b="0" i="0" cap="none" dirty="0">
                <a:solidFill>
                  <a:srgbClr val="262626"/>
                </a:solidFill>
                <a:effectLst/>
                <a:latin typeface="Poppins" panose="00000500000000000000" pitchFamily="2" charset="0"/>
                <a:cs typeface="Poppins" panose="00000500000000000000" pitchFamily="2" charset="0"/>
              </a:rPr>
              <a:t>The extracted data is temporarily stored in staging tables or files (like CSV or JSON) before transformation.</a:t>
            </a:r>
          </a:p>
          <a:p>
            <a:pPr>
              <a:lnSpc>
                <a:spcPct val="150000"/>
              </a:lnSpc>
              <a:spcBef>
                <a:spcPts val="0"/>
              </a:spcBef>
            </a:pPr>
            <a:r>
              <a:rPr lang="en-US" sz="2000" b="0" i="0" cap="none" dirty="0">
                <a:solidFill>
                  <a:srgbClr val="262626"/>
                </a:solidFill>
                <a:effectLst/>
                <a:latin typeface="Poppins" panose="00000500000000000000" pitchFamily="2" charset="0"/>
                <a:cs typeface="Poppins" panose="00000500000000000000" pitchFamily="2" charset="0"/>
              </a:rPr>
              <a:t>This staging area allows for any necessary transformations before loading into the data warehouse.</a:t>
            </a:r>
          </a:p>
          <a:p>
            <a:pPr marL="0" indent="0" algn="l">
              <a:lnSpc>
                <a:spcPct val="150000"/>
              </a:lnSpc>
              <a:spcBef>
                <a:spcPts val="0"/>
              </a:spcBef>
              <a:buNone/>
            </a:pPr>
            <a:r>
              <a:rPr lang="en-US" b="1" i="0" cap="none" dirty="0">
                <a:solidFill>
                  <a:srgbClr val="262626"/>
                </a:solidFill>
                <a:effectLst/>
                <a:latin typeface="Poppins" panose="00000500000000000000" pitchFamily="2" charset="0"/>
                <a:cs typeface="Poppins" panose="00000500000000000000" pitchFamily="2" charset="0"/>
              </a:rPr>
              <a:t>6. Load data into the data warehouse</a:t>
            </a:r>
            <a:endParaRPr lang="en-US" b="0" i="0" cap="none" dirty="0">
              <a:solidFill>
                <a:srgbClr val="262626"/>
              </a:solidFill>
              <a:effectLst/>
              <a:latin typeface="Poppins" panose="00000500000000000000" pitchFamily="2" charset="0"/>
              <a:cs typeface="Poppins" panose="00000500000000000000" pitchFamily="2" charset="0"/>
            </a:endParaRPr>
          </a:p>
          <a:p>
            <a:pPr marL="0" indent="0" algn="l">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After extraction, the data is loaded into the data warehouse. This typically involves:</a:t>
            </a: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Creating corresponding tables in the data warehouse.</a:t>
            </a: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Using bulk load operations to insert the data efficiently.</a:t>
            </a:r>
          </a:p>
          <a:p>
            <a:pPr lvl="1">
              <a:lnSpc>
                <a:spcPct val="150000"/>
              </a:lnSpc>
              <a:spcBef>
                <a:spcPts val="0"/>
              </a:spcBef>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For example, using </a:t>
            </a:r>
            <a:r>
              <a:rPr lang="en-US" sz="2000" cap="none" dirty="0">
                <a:solidFill>
                  <a:srgbClr val="262626"/>
                </a:solidFill>
                <a:latin typeface="Poppins" panose="00000500000000000000" pitchFamily="2" charset="0"/>
                <a:cs typeface="Poppins" panose="00000500000000000000" pitchFamily="2" charset="0"/>
              </a:rPr>
              <a:t>SQL</a:t>
            </a:r>
            <a:r>
              <a:rPr lang="en-US" sz="2000" b="0" i="0" cap="none" dirty="0">
                <a:solidFill>
                  <a:srgbClr val="262626"/>
                </a:solidFill>
                <a:effectLst/>
                <a:latin typeface="Poppins" panose="00000500000000000000" pitchFamily="2" charset="0"/>
                <a:cs typeface="Poppins" panose="00000500000000000000" pitchFamily="2" charset="0"/>
              </a:rPr>
              <a:t> commands like</a:t>
            </a:r>
          </a:p>
        </p:txBody>
      </p:sp>
      <p:sp>
        <p:nvSpPr>
          <p:cNvPr id="2" name="Footer Placeholder 3">
            <a:extLst>
              <a:ext uri="{FF2B5EF4-FFF2-40B4-BE49-F238E27FC236}">
                <a16:creationId xmlns:a16="http://schemas.microsoft.com/office/drawing/2014/main" id="{AD3B3C73-EB43-045B-CE05-856E9EDC44F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D9FF7BE6-F4E3-2509-4269-DC06342EAE1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in Full Extraction</a:t>
            </a:r>
          </a:p>
        </p:txBody>
      </p:sp>
    </p:spTree>
    <p:extLst>
      <p:ext uri="{BB962C8B-B14F-4D97-AF65-F5344CB8AC3E}">
        <p14:creationId xmlns:p14="http://schemas.microsoft.com/office/powerpoint/2010/main" val="4077165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F6D34-F60F-A0C1-0150-B5117C058B6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3D96432-2141-355E-91D6-B0A4535150B4}"/>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5AFD93CF-02AB-4EFC-8F50-5CF757B9E860}"/>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0" i="0" cap="none" dirty="0">
                <a:solidFill>
                  <a:srgbClr val="D73A49"/>
                </a:solidFill>
                <a:effectLst/>
                <a:latin typeface="Poppins" panose="00000500000000000000" pitchFamily="2" charset="0"/>
                <a:cs typeface="Poppins" panose="00000500000000000000" pitchFamily="2" charset="0"/>
              </a:rPr>
              <a:t>INSERT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INTO</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dw_sales</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err="1">
                <a:solidFill>
                  <a:srgbClr val="262626"/>
                </a:solidFill>
                <a:latin typeface="Poppins" panose="00000500000000000000" pitchFamily="2" charset="0"/>
                <a:cs typeface="Poppins" panose="00000500000000000000" pitchFamily="2" charset="0"/>
              </a:rPr>
              <a:t>T</a:t>
            </a:r>
            <a:r>
              <a:rPr lang="en-US" b="0" i="0" cap="none" dirty="0" err="1">
                <a:solidFill>
                  <a:srgbClr val="262626"/>
                </a:solidFill>
                <a:effectLst/>
                <a:latin typeface="Poppins" panose="00000500000000000000" pitchFamily="2" charset="0"/>
                <a:cs typeface="Poppins" panose="00000500000000000000" pitchFamily="2" charset="0"/>
              </a:rPr>
              <a:t>ransaction_</a:t>
            </a:r>
            <a:r>
              <a:rPr lang="en-US" cap="none" dirty="0" err="1">
                <a:solidFill>
                  <a:srgbClr val="262626"/>
                </a:solidFill>
                <a:latin typeface="Poppins" panose="00000500000000000000" pitchFamily="2" charset="0"/>
                <a:cs typeface="Poppins" panose="00000500000000000000" pitchFamily="2" charset="0"/>
              </a:rPr>
              <a:t>ID</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a:solidFill>
                  <a:srgbClr val="D73A49"/>
                </a:solidFill>
                <a:latin typeface="Poppins" panose="00000500000000000000" pitchFamily="2" charset="0"/>
                <a:cs typeface="Poppins" panose="00000500000000000000" pitchFamily="2" charset="0"/>
              </a:rPr>
              <a:t>D</a:t>
            </a:r>
            <a:r>
              <a:rPr lang="en-US" b="0" i="0" cap="none" dirty="0">
                <a:solidFill>
                  <a:srgbClr val="D73A49"/>
                </a:solidFill>
                <a:effectLst/>
                <a:latin typeface="Poppins" panose="00000500000000000000" pitchFamily="2" charset="0"/>
                <a:cs typeface="Poppins" panose="00000500000000000000" pitchFamily="2" charset="0"/>
              </a:rPr>
              <a:t>ate</a:t>
            </a:r>
            <a:r>
              <a:rPr lang="en-US" b="0" i="0" cap="none" dirty="0">
                <a:solidFill>
                  <a:srgbClr val="262626"/>
                </a:solidFill>
                <a:effectLst/>
                <a:latin typeface="Poppins" panose="00000500000000000000" pitchFamily="2" charset="0"/>
                <a:cs typeface="Poppins" panose="00000500000000000000" pitchFamily="2" charset="0"/>
              </a:rPr>
              <a:t>, Amount, </a:t>
            </a:r>
            <a:r>
              <a:rPr lang="en-US" cap="none" dirty="0" err="1">
                <a:solidFill>
                  <a:srgbClr val="262626"/>
                </a:solidFill>
                <a:latin typeface="Poppins" panose="00000500000000000000" pitchFamily="2" charset="0"/>
                <a:cs typeface="Poppins" panose="00000500000000000000" pitchFamily="2" charset="0"/>
              </a:rPr>
              <a:t>C</a:t>
            </a:r>
            <a:r>
              <a:rPr lang="en-US" b="0" i="0" cap="none" dirty="0" err="1">
                <a:solidFill>
                  <a:srgbClr val="262626"/>
                </a:solidFill>
                <a:effectLst/>
                <a:latin typeface="Poppins" panose="00000500000000000000" pitchFamily="2" charset="0"/>
                <a:cs typeface="Poppins" panose="00000500000000000000" pitchFamily="2" charset="0"/>
              </a:rPr>
              <a:t>ustomer_</a:t>
            </a:r>
            <a:r>
              <a:rPr lang="en-US" cap="none" dirty="0" err="1">
                <a:solidFill>
                  <a:srgbClr val="262626"/>
                </a:solidFill>
                <a:latin typeface="Poppins" panose="00000500000000000000" pitchFamily="2" charset="0"/>
                <a:cs typeface="Poppins" panose="00000500000000000000" pitchFamily="2" charset="0"/>
              </a:rPr>
              <a:t>ID</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err="1">
                <a:solidFill>
                  <a:srgbClr val="262626"/>
                </a:solidFill>
                <a:latin typeface="Poppins" panose="00000500000000000000" pitchFamily="2" charset="0"/>
                <a:cs typeface="Poppins" panose="00000500000000000000" pitchFamily="2" charset="0"/>
              </a:rPr>
              <a:t>P</a:t>
            </a:r>
            <a:r>
              <a:rPr lang="en-US" b="0" i="0" cap="none" dirty="0" err="1">
                <a:solidFill>
                  <a:srgbClr val="262626"/>
                </a:solidFill>
                <a:effectLst/>
                <a:latin typeface="Poppins" panose="00000500000000000000" pitchFamily="2" charset="0"/>
                <a:cs typeface="Poppins" panose="00000500000000000000" pitchFamily="2" charset="0"/>
              </a:rPr>
              <a:t>roduct_ID</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VALUES</a:t>
            </a:r>
            <a:r>
              <a:rPr lang="en-US" b="0" i="0" cap="none" dirty="0">
                <a:solidFill>
                  <a:srgbClr val="262626"/>
                </a:solidFill>
                <a:effectLst/>
                <a:latin typeface="Poppins" panose="00000500000000000000" pitchFamily="2" charset="0"/>
                <a:cs typeface="Poppins" panose="00000500000000000000" pitchFamily="2" charset="0"/>
              </a:rPr>
              <a:t> (...);</a:t>
            </a:r>
          </a:p>
          <a:p>
            <a:pPr marL="0" indent="0" algn="l">
              <a:buNone/>
            </a:pPr>
            <a:endParaRPr lang="en-US" b="1" i="0" cap="none" dirty="0">
              <a:solidFill>
                <a:srgbClr val="262626"/>
              </a:solidFill>
              <a:effectLst/>
              <a:latin typeface="Poppins" panose="00000500000000000000" pitchFamily="2" charset="0"/>
              <a:cs typeface="Poppins" panose="00000500000000000000" pitchFamily="2" charset="0"/>
            </a:endParaRPr>
          </a:p>
          <a:p>
            <a:pPr marL="0" indent="0" algn="l">
              <a:buNone/>
            </a:pPr>
            <a:r>
              <a:rPr lang="en-US" b="1" i="0" cap="none" dirty="0">
                <a:solidFill>
                  <a:srgbClr val="262626"/>
                </a:solidFill>
                <a:effectLst/>
                <a:latin typeface="Poppins" panose="00000500000000000000" pitchFamily="2" charset="0"/>
                <a:cs typeface="Poppins" panose="00000500000000000000" pitchFamily="2" charset="0"/>
              </a:rPr>
              <a:t>7. Data validation</a:t>
            </a:r>
            <a:endParaRPr lang="en-US" cap="none" dirty="0">
              <a:solidFill>
                <a:srgbClr val="262626"/>
              </a:solidFill>
              <a:latin typeface="Poppins" panose="00000500000000000000" pitchFamily="2" charset="0"/>
              <a:cs typeface="Poppins" panose="00000500000000000000" pitchFamily="2" charset="0"/>
            </a:endParaRPr>
          </a:p>
          <a:p>
            <a:r>
              <a:rPr lang="en-US" b="0" i="0" cap="none" dirty="0">
                <a:solidFill>
                  <a:srgbClr val="262626"/>
                </a:solidFill>
                <a:effectLst/>
                <a:latin typeface="Poppins" panose="00000500000000000000" pitchFamily="2" charset="0"/>
                <a:cs typeface="Poppins" panose="00000500000000000000" pitchFamily="2" charset="0"/>
              </a:rPr>
              <a:t>After loading, data validation checks are performed to ensure that the data in the data warehouse matches the original data from the operational database.</a:t>
            </a:r>
          </a:p>
          <a:p>
            <a:r>
              <a:rPr lang="en-US" b="0" i="0" cap="none" dirty="0">
                <a:solidFill>
                  <a:srgbClr val="262626"/>
                </a:solidFill>
                <a:effectLst/>
                <a:latin typeface="Poppins" panose="00000500000000000000" pitchFamily="2" charset="0"/>
                <a:cs typeface="Poppins" panose="00000500000000000000" pitchFamily="2" charset="0"/>
              </a:rPr>
              <a:t>This may include counts of records, checksums, or sample data comparisons.</a:t>
            </a:r>
          </a:p>
        </p:txBody>
      </p:sp>
      <p:sp>
        <p:nvSpPr>
          <p:cNvPr id="2" name="Footer Placeholder 3">
            <a:extLst>
              <a:ext uri="{FF2B5EF4-FFF2-40B4-BE49-F238E27FC236}">
                <a16:creationId xmlns:a16="http://schemas.microsoft.com/office/drawing/2014/main" id="{EF54073D-7041-715D-A1D1-F97979BA3AF9}"/>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3581C4D5-FF44-A64F-C8EE-536268A2A9F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in Full Extraction</a:t>
            </a:r>
          </a:p>
        </p:txBody>
      </p:sp>
    </p:spTree>
    <p:extLst>
      <p:ext uri="{BB962C8B-B14F-4D97-AF65-F5344CB8AC3E}">
        <p14:creationId xmlns:p14="http://schemas.microsoft.com/office/powerpoint/2010/main" val="1079053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solidFill>
                  <a:srgbClr val="262626"/>
                </a:solidFill>
                <a:latin typeface="Poppins" panose="00000500000000000000" pitchFamily="2" charset="0"/>
                <a:cs typeface="Poppins" panose="00000500000000000000" pitchFamily="2" charset="0"/>
              </a:rPr>
              <a:t>B) Incremental Extraction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Extracts only the data that has changed since the last extraction.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Uses a timestamp column to identify new or updated records.</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Scenario</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A retail company wants to perform incremental extraction to capture only new or changed records since the last extraction, excluding previously loaded records.</a:t>
            </a:r>
            <a:endPar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The company has already loaded its sales data into the data warehouse. The last extraction date is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2024-01-04</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a:t>
            </a:r>
          </a:p>
        </p:txBody>
      </p:sp>
      <p:sp>
        <p:nvSpPr>
          <p:cNvPr id="2" name="Footer Placeholder 3">
            <a:extLst>
              <a:ext uri="{FF2B5EF4-FFF2-40B4-BE49-F238E27FC236}">
                <a16:creationId xmlns:a16="http://schemas.microsoft.com/office/drawing/2014/main" id="{51678FC7-7413-7FF2-97D0-94B9C82C1A7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7" name="Title 1">
            <a:extLst>
              <a:ext uri="{FF2B5EF4-FFF2-40B4-BE49-F238E27FC236}">
                <a16:creationId xmlns:a16="http://schemas.microsoft.com/office/drawing/2014/main" id="{F006C0AD-CA1E-AAF8-D4EC-68B95767423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Extraction Strategies</a:t>
            </a:r>
          </a:p>
        </p:txBody>
      </p:sp>
    </p:spTree>
    <p:extLst>
      <p:ext uri="{BB962C8B-B14F-4D97-AF65-F5344CB8AC3E}">
        <p14:creationId xmlns:p14="http://schemas.microsoft.com/office/powerpoint/2010/main" val="639425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1. Identify new or changed records</a:t>
            </a:r>
            <a:endParaRPr kumimoji="0" lang="en-US" altLang="en-US"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The company will extract records from the operational database that have a date greater than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2024-01-04</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a:t>
            </a:r>
            <a:endParaRPr kumimoji="0" lang="en-US" altLang="en-US"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2</a:t>
            </a:r>
            <a:r>
              <a:rPr lang="en-US" altLang="en-US" b="1" cap="none" dirty="0">
                <a:solidFill>
                  <a:srgbClr val="262626"/>
                </a:solidFill>
                <a:latin typeface="Poppins" panose="00000500000000000000" pitchFamily="2" charset="0"/>
                <a:cs typeface="Poppins" panose="00000500000000000000" pitchFamily="2" charset="0"/>
              </a:rPr>
              <a:t>.</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 Define extraction query</a:t>
            </a:r>
            <a:endParaRPr kumimoji="0" lang="en-US" altLang="en-US"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The SQL query for incremental extraction would look like this:</a:t>
            </a:r>
          </a:p>
          <a:p>
            <a:pPr eaLnBrk="0" fontAlgn="base" hangingPunct="0">
              <a:lnSpc>
                <a:spcPct val="150000"/>
              </a:lnSpc>
              <a:spcBef>
                <a:spcPct val="0"/>
              </a:spcBef>
              <a:spcAft>
                <a:spcPct val="0"/>
              </a:spcAft>
              <a:buClrTx/>
              <a:buSzTx/>
            </a:pPr>
            <a:r>
              <a:rPr lang="en-US" b="0" i="0" cap="none" dirty="0">
                <a:solidFill>
                  <a:srgbClr val="D73A49"/>
                </a:solidFill>
                <a:effectLst/>
                <a:latin typeface="Poppins" panose="00000500000000000000" pitchFamily="2" charset="0"/>
                <a:cs typeface="Poppins" panose="00000500000000000000" pitchFamily="2" charset="0"/>
              </a:rPr>
              <a:t>SELECT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005CC5"/>
                </a:solidFill>
                <a:effectLst/>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FROM</a:t>
            </a:r>
            <a:r>
              <a:rPr lang="en-US" b="0" i="0" cap="none" dirty="0">
                <a:solidFill>
                  <a:srgbClr val="262626"/>
                </a:solidFill>
                <a:effectLst/>
                <a:latin typeface="Poppins" panose="00000500000000000000" pitchFamily="2" charset="0"/>
                <a:cs typeface="Poppins" panose="00000500000000000000" pitchFamily="2" charset="0"/>
              </a:rPr>
              <a:t> sales </a:t>
            </a:r>
            <a:r>
              <a:rPr lang="en-US" b="0" i="0" cap="none" dirty="0">
                <a:solidFill>
                  <a:srgbClr val="D73A49"/>
                </a:solidFill>
                <a:effectLst/>
                <a:latin typeface="Poppins" panose="00000500000000000000" pitchFamily="2" charset="0"/>
                <a:cs typeface="Poppins" panose="00000500000000000000" pitchFamily="2" charset="0"/>
              </a:rPr>
              <a:t>WHERE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date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005CC5"/>
                </a:solidFill>
                <a:effectLst/>
                <a:latin typeface="Poppins" panose="00000500000000000000" pitchFamily="2" charset="0"/>
                <a:cs typeface="Poppins" panose="00000500000000000000" pitchFamily="2" charset="0"/>
              </a:rPr>
              <a:t>&gt;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1D6BC5"/>
                </a:solidFill>
                <a:effectLst/>
                <a:latin typeface="Poppins" panose="00000500000000000000" pitchFamily="2" charset="0"/>
                <a:cs typeface="Poppins" panose="00000500000000000000" pitchFamily="2" charset="0"/>
              </a:rPr>
              <a:t>'2024-01-04’</a:t>
            </a:r>
            <a:r>
              <a:rPr lang="en-US" b="0" i="0" cap="none" dirty="0">
                <a:solidFill>
                  <a:srgbClr val="262626"/>
                </a:solidFill>
                <a:effectLst/>
                <a:latin typeface="Poppins" panose="00000500000000000000" pitchFamily="2" charset="0"/>
                <a:cs typeface="Poppins" panose="00000500000000000000" pitchFamily="2" charset="0"/>
              </a:rPr>
              <a:t>;</a:t>
            </a:r>
          </a:p>
          <a:p>
            <a:pPr marL="0" indent="0" algn="l">
              <a:lnSpc>
                <a:spcPct val="150000"/>
              </a:lnSpc>
              <a:buNone/>
            </a:pPr>
            <a:r>
              <a:rPr lang="en-US" b="1" cap="none" dirty="0">
                <a:solidFill>
                  <a:srgbClr val="262626"/>
                </a:solidFill>
                <a:latin typeface="Poppins" panose="00000500000000000000" pitchFamily="2" charset="0"/>
                <a:cs typeface="Poppins" panose="00000500000000000000" pitchFamily="2" charset="0"/>
              </a:rPr>
              <a:t>3. </a:t>
            </a:r>
            <a:r>
              <a:rPr lang="en-US" b="1" i="0" cap="none" dirty="0">
                <a:solidFill>
                  <a:srgbClr val="262626"/>
                </a:solidFill>
                <a:effectLst/>
                <a:latin typeface="Poppins" panose="00000500000000000000" pitchFamily="2" charset="0"/>
                <a:cs typeface="Poppins" panose="00000500000000000000" pitchFamily="2" charset="0"/>
              </a:rPr>
              <a:t>Execute extraction</a:t>
            </a:r>
            <a:endParaRPr lang="en-US" b="0" i="0" cap="none" dirty="0">
              <a:solidFill>
                <a:srgbClr val="262626"/>
              </a:solidFill>
              <a:effectLst/>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Assuming new records were added after the last extraction, new records  from </a:t>
            </a:r>
            <a:r>
              <a:rPr lang="en-US" b="1" i="0" cap="none" dirty="0">
                <a:solidFill>
                  <a:srgbClr val="262626"/>
                </a:solidFill>
                <a:effectLst/>
                <a:latin typeface="Poppins" panose="00000500000000000000" pitchFamily="2" charset="0"/>
                <a:cs typeface="Poppins" panose="00000500000000000000" pitchFamily="2" charset="0"/>
              </a:rPr>
              <a:t>2024-01-05 </a:t>
            </a:r>
            <a:r>
              <a:rPr lang="en-US" b="0" i="0" cap="none" dirty="0">
                <a:solidFill>
                  <a:srgbClr val="262626"/>
                </a:solidFill>
                <a:effectLst/>
                <a:latin typeface="Poppins" panose="00000500000000000000" pitchFamily="2" charset="0"/>
                <a:cs typeface="Poppins" panose="00000500000000000000" pitchFamily="2" charset="0"/>
              </a:rPr>
              <a:t>are identified as potential records to be extracted.</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of Incremental Extraction</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847665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8EB47-CB9B-5900-0D2C-357C4586229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5D71005-C079-681B-F17B-09B6F53BF796}"/>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F9F9D067-7AE3-ED7A-CA99-7A04F13826B5}"/>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cap="none" dirty="0">
                <a:solidFill>
                  <a:srgbClr val="262626"/>
                </a:solidFill>
                <a:latin typeface="Poppins" panose="00000500000000000000" pitchFamily="2" charset="0"/>
                <a:cs typeface="Poppins" panose="00000500000000000000" pitchFamily="2" charset="0"/>
              </a:rPr>
              <a:t>3. </a:t>
            </a:r>
            <a:r>
              <a:rPr lang="en-US" b="1" i="0" cap="none" dirty="0">
                <a:solidFill>
                  <a:srgbClr val="262626"/>
                </a:solidFill>
                <a:effectLst/>
                <a:latin typeface="Poppins" panose="00000500000000000000" pitchFamily="2" charset="0"/>
                <a:cs typeface="Poppins" panose="00000500000000000000" pitchFamily="2" charset="0"/>
              </a:rPr>
              <a:t>Load incremental data into the data warehouse</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The extracted new records are then loaded into the data warehouse using the following SQL commands:</a:t>
            </a:r>
          </a:p>
          <a:p>
            <a:pPr algn="l">
              <a:lnSpc>
                <a:spcPct val="150000"/>
              </a:lnSpc>
            </a:pPr>
            <a:r>
              <a:rPr lang="en-US" b="0" i="0" cap="none" dirty="0">
                <a:solidFill>
                  <a:srgbClr val="D73A49"/>
                </a:solidFill>
                <a:effectLst/>
                <a:latin typeface="Poppins" panose="00000500000000000000" pitchFamily="2" charset="0"/>
                <a:cs typeface="Poppins" panose="00000500000000000000" pitchFamily="2" charset="0"/>
              </a:rPr>
              <a:t>INSERT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INTO</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dw_sales</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err="1">
                <a:solidFill>
                  <a:srgbClr val="262626"/>
                </a:solidFill>
                <a:latin typeface="Poppins" panose="00000500000000000000" pitchFamily="2" charset="0"/>
                <a:cs typeface="Poppins" panose="00000500000000000000" pitchFamily="2" charset="0"/>
              </a:rPr>
              <a:t>T</a:t>
            </a:r>
            <a:r>
              <a:rPr lang="en-US" b="0" i="0" cap="none" dirty="0" err="1">
                <a:solidFill>
                  <a:srgbClr val="262626"/>
                </a:solidFill>
                <a:effectLst/>
                <a:latin typeface="Poppins" panose="00000500000000000000" pitchFamily="2" charset="0"/>
                <a:cs typeface="Poppins" panose="00000500000000000000" pitchFamily="2" charset="0"/>
              </a:rPr>
              <a:t>ransaction_</a:t>
            </a:r>
            <a:r>
              <a:rPr lang="en-US" cap="none" dirty="0" err="1">
                <a:solidFill>
                  <a:srgbClr val="262626"/>
                </a:solidFill>
                <a:latin typeface="Poppins" panose="00000500000000000000" pitchFamily="2" charset="0"/>
                <a:cs typeface="Poppins" panose="00000500000000000000" pitchFamily="2" charset="0"/>
              </a:rPr>
              <a:t>ID</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a:solidFill>
                  <a:srgbClr val="D73A49"/>
                </a:solidFill>
                <a:latin typeface="Poppins" panose="00000500000000000000" pitchFamily="2" charset="0"/>
                <a:cs typeface="Poppins" panose="00000500000000000000" pitchFamily="2" charset="0"/>
              </a:rPr>
              <a:t>D</a:t>
            </a:r>
            <a:r>
              <a:rPr lang="en-US" b="0" i="0" cap="none" dirty="0">
                <a:solidFill>
                  <a:srgbClr val="D73A49"/>
                </a:solidFill>
                <a:effectLst/>
                <a:latin typeface="Poppins" panose="00000500000000000000" pitchFamily="2" charset="0"/>
                <a:cs typeface="Poppins" panose="00000500000000000000" pitchFamily="2" charset="0"/>
              </a:rPr>
              <a:t>ate</a:t>
            </a:r>
            <a:r>
              <a:rPr lang="en-US" b="0" i="0" cap="none" dirty="0">
                <a:solidFill>
                  <a:srgbClr val="262626"/>
                </a:solidFill>
                <a:effectLst/>
                <a:latin typeface="Poppins" panose="00000500000000000000" pitchFamily="2" charset="0"/>
                <a:cs typeface="Poppins" panose="00000500000000000000" pitchFamily="2" charset="0"/>
              </a:rPr>
              <a:t>, Amount, </a:t>
            </a:r>
            <a:r>
              <a:rPr lang="en-US" cap="none" dirty="0" err="1">
                <a:solidFill>
                  <a:srgbClr val="262626"/>
                </a:solidFill>
                <a:latin typeface="Poppins" panose="00000500000000000000" pitchFamily="2" charset="0"/>
                <a:cs typeface="Poppins" panose="00000500000000000000" pitchFamily="2" charset="0"/>
              </a:rPr>
              <a:t>C</a:t>
            </a:r>
            <a:r>
              <a:rPr lang="en-US" b="0" i="0" cap="none" dirty="0" err="1">
                <a:solidFill>
                  <a:srgbClr val="262626"/>
                </a:solidFill>
                <a:effectLst/>
                <a:latin typeface="Poppins" panose="00000500000000000000" pitchFamily="2" charset="0"/>
                <a:cs typeface="Poppins" panose="00000500000000000000" pitchFamily="2" charset="0"/>
              </a:rPr>
              <a:t>ustomer_</a:t>
            </a:r>
            <a:r>
              <a:rPr lang="en-US" cap="none" dirty="0" err="1">
                <a:solidFill>
                  <a:srgbClr val="262626"/>
                </a:solidFill>
                <a:latin typeface="Poppins" panose="00000500000000000000" pitchFamily="2" charset="0"/>
                <a:cs typeface="Poppins" panose="00000500000000000000" pitchFamily="2" charset="0"/>
              </a:rPr>
              <a:t>ID</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err="1">
                <a:solidFill>
                  <a:srgbClr val="262626"/>
                </a:solidFill>
                <a:latin typeface="Poppins" panose="00000500000000000000" pitchFamily="2" charset="0"/>
                <a:cs typeface="Poppins" panose="00000500000000000000" pitchFamily="2" charset="0"/>
              </a:rPr>
              <a:t>P</a:t>
            </a:r>
            <a:r>
              <a:rPr lang="en-US" b="0" i="0" cap="none" dirty="0" err="1">
                <a:solidFill>
                  <a:srgbClr val="262626"/>
                </a:solidFill>
                <a:effectLst/>
                <a:latin typeface="Poppins" panose="00000500000000000000" pitchFamily="2" charset="0"/>
                <a:cs typeface="Poppins" panose="00000500000000000000" pitchFamily="2" charset="0"/>
              </a:rPr>
              <a:t>roduct_</a:t>
            </a:r>
            <a:r>
              <a:rPr lang="en-US" cap="none" dirty="0" err="1">
                <a:solidFill>
                  <a:srgbClr val="262626"/>
                </a:solidFill>
                <a:latin typeface="Poppins" panose="00000500000000000000" pitchFamily="2" charset="0"/>
                <a:cs typeface="Poppins" panose="00000500000000000000" pitchFamily="2" charset="0"/>
              </a:rPr>
              <a:t>ID</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VALUES</a:t>
            </a:r>
            <a:r>
              <a:rPr lang="en-US" b="0" i="0" cap="none" dirty="0">
                <a:solidFill>
                  <a:srgbClr val="262626"/>
                </a:solidFill>
                <a:effectLst/>
                <a:latin typeface="Poppins" panose="00000500000000000000" pitchFamily="2" charset="0"/>
                <a:cs typeface="Poppins" panose="00000500000000000000" pitchFamily="2" charset="0"/>
              </a:rPr>
              <a:t> (...);</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4. Handling updates</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If there were updates to existing records (e.g.  </a:t>
            </a:r>
            <a:r>
              <a:rPr lang="en-US" cap="none" dirty="0">
                <a:solidFill>
                  <a:srgbClr val="262626"/>
                </a:solidFill>
                <a:latin typeface="Poppins" panose="00000500000000000000" pitchFamily="2" charset="0"/>
                <a:cs typeface="Poppins" panose="00000500000000000000" pitchFamily="2" charset="0"/>
              </a:rPr>
              <a:t>a</a:t>
            </a:r>
            <a:r>
              <a:rPr lang="en-US" b="0" i="0" cap="none" dirty="0">
                <a:solidFill>
                  <a:srgbClr val="262626"/>
                </a:solidFill>
                <a:effectLst/>
                <a:latin typeface="Poppins" panose="00000500000000000000" pitchFamily="2" charset="0"/>
                <a:cs typeface="Poppins" panose="00000500000000000000" pitchFamily="2" charset="0"/>
              </a:rPr>
              <a:t>mount change), the extraction process would also need to account for this change.</a:t>
            </a:r>
          </a:p>
        </p:txBody>
      </p:sp>
      <p:sp>
        <p:nvSpPr>
          <p:cNvPr id="6" name="Title 1">
            <a:extLst>
              <a:ext uri="{FF2B5EF4-FFF2-40B4-BE49-F238E27FC236}">
                <a16:creationId xmlns:a16="http://schemas.microsoft.com/office/drawing/2014/main" id="{DCBDD81F-0434-87DE-9984-860684FBE0B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of Incremental Extraction</a:t>
            </a:r>
          </a:p>
        </p:txBody>
      </p:sp>
      <p:sp>
        <p:nvSpPr>
          <p:cNvPr id="2" name="Footer Placeholder 3">
            <a:extLst>
              <a:ext uri="{FF2B5EF4-FFF2-40B4-BE49-F238E27FC236}">
                <a16:creationId xmlns:a16="http://schemas.microsoft.com/office/drawing/2014/main" id="{2626A1D2-C363-9905-E621-08DF0225A9C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425491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5. Update query for changed records</a:t>
            </a:r>
            <a:endParaRPr lang="en-US" b="0" i="0" cap="none" dirty="0">
              <a:solidFill>
                <a:srgbClr val="262626"/>
              </a:solidFill>
              <a:effectLst/>
              <a:latin typeface="Poppins" panose="00000500000000000000" pitchFamily="2" charset="0"/>
              <a:cs typeface="Poppins" panose="00000500000000000000" pitchFamily="2" charset="0"/>
            </a:endParaRP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To update the existing record in the data warehouse, the following SQL command would be executed:</a:t>
            </a:r>
          </a:p>
          <a:p>
            <a:pPr algn="l">
              <a:lnSpc>
                <a:spcPct val="150000"/>
              </a:lnSpc>
            </a:pPr>
            <a:r>
              <a:rPr lang="en-US" b="0" i="0" cap="none" dirty="0">
                <a:solidFill>
                  <a:srgbClr val="D73A49"/>
                </a:solidFill>
                <a:effectLst/>
                <a:latin typeface="Poppins" panose="00000500000000000000" pitchFamily="2" charset="0"/>
                <a:cs typeface="Poppins" panose="00000500000000000000" pitchFamily="2" charset="0"/>
              </a:rPr>
              <a:t>UPDATE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dw_sales</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SET</a:t>
            </a:r>
            <a:r>
              <a:rPr lang="en-US" b="0" i="0" cap="none" dirty="0">
                <a:solidFill>
                  <a:srgbClr val="262626"/>
                </a:solidFill>
                <a:effectLst/>
                <a:latin typeface="Poppins" panose="00000500000000000000" pitchFamily="2" charset="0"/>
                <a:cs typeface="Poppins" panose="00000500000000000000" pitchFamily="2" charset="0"/>
              </a:rPr>
              <a:t> amount </a:t>
            </a:r>
            <a:r>
              <a:rPr lang="en-US" b="0" i="0" cap="none" dirty="0">
                <a:solidFill>
                  <a:srgbClr val="005CC5"/>
                </a:solidFill>
                <a:effectLst/>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005CC5"/>
                </a:solidFill>
                <a:effectLst/>
                <a:latin typeface="Poppins" panose="00000500000000000000" pitchFamily="2" charset="0"/>
                <a:cs typeface="Poppins" panose="00000500000000000000" pitchFamily="2" charset="0"/>
              </a:rPr>
              <a:t>160.00</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WHERE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transaction_id</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005CC5"/>
                </a:solidFill>
                <a:effectLst/>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a:t>
            </a:r>
            <a:r>
              <a:rPr lang="en-US" cap="none" dirty="0">
                <a:solidFill>
                  <a:srgbClr val="005CC5"/>
                </a:solidFill>
                <a:latin typeface="Poppins" panose="00000500000000000000" pitchFamily="2" charset="0"/>
                <a:cs typeface="Poppins" panose="00000500000000000000" pitchFamily="2" charset="0"/>
              </a:rPr>
              <a:t>2</a:t>
            </a:r>
            <a:r>
              <a:rPr lang="en-US" b="0" i="0" cap="none" dirty="0">
                <a:solidFill>
                  <a:srgbClr val="262626"/>
                </a:solidFill>
                <a:effectLst/>
                <a:latin typeface="Poppins" panose="00000500000000000000" pitchFamily="2" charset="0"/>
                <a:cs typeface="Poppins" panose="00000500000000000000" pitchFamily="2" charset="0"/>
              </a:rPr>
              <a:t>;</a:t>
            </a:r>
          </a:p>
        </p:txBody>
      </p: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67D11055-D3B7-40F7-DD07-2F311292D69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Steps of Incremental Extraction</a:t>
            </a:r>
          </a:p>
        </p:txBody>
      </p:sp>
    </p:spTree>
    <p:extLst>
      <p:ext uri="{BB962C8B-B14F-4D97-AF65-F5344CB8AC3E}">
        <p14:creationId xmlns:p14="http://schemas.microsoft.com/office/powerpoint/2010/main" val="33743003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Title 1">
            <a:extLst>
              <a:ext uri="{FF2B5EF4-FFF2-40B4-BE49-F238E27FC236}">
                <a16:creationId xmlns:a16="http://schemas.microsoft.com/office/drawing/2014/main" id="{941BD8CD-E25B-E240-02F1-3A7E8BC881D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Transform and Load Cont’d……</a:t>
            </a:r>
          </a:p>
        </p:txBody>
      </p:sp>
      <p:sp>
        <p:nvSpPr>
          <p:cNvPr id="11" name="Subtitle 2">
            <a:extLst>
              <a:ext uri="{FF2B5EF4-FFF2-40B4-BE49-F238E27FC236}">
                <a16:creationId xmlns:a16="http://schemas.microsoft.com/office/drawing/2014/main" id="{7CBA7F70-49B4-255C-AED8-6F5E6D60DAD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Transform</a:t>
            </a:r>
          </a:p>
          <a:p>
            <a:pPr lvl="2">
              <a:lnSpc>
                <a:spcPct val="150000"/>
              </a:lnSpc>
              <a:buFont typeface="Wingdings" panose="05000000000000000000" pitchFamily="2" charset="2"/>
              <a:buChar char="§"/>
            </a:pPr>
            <a:r>
              <a:rPr lang="en-US" sz="2000" cap="none" dirty="0">
                <a:solidFill>
                  <a:srgbClr val="262626"/>
                </a:solidFill>
                <a:latin typeface="Poppins" panose="00000500000000000000" pitchFamily="2" charset="0"/>
                <a:cs typeface="Poppins" panose="00000500000000000000" pitchFamily="2" charset="0"/>
              </a:rPr>
              <a:t>Converts </a:t>
            </a:r>
            <a:r>
              <a:rPr lang="en-US" sz="2000" b="0" i="0" cap="none" dirty="0">
                <a:solidFill>
                  <a:srgbClr val="262626"/>
                </a:solidFill>
                <a:effectLst/>
                <a:latin typeface="Poppins" panose="00000500000000000000" pitchFamily="2" charset="0"/>
                <a:cs typeface="Poppins" panose="00000500000000000000" pitchFamily="2" charset="0"/>
              </a:rPr>
              <a:t>data from its original operational format into a format suitable for the data warehouse</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Standardizes different formats for individual data elements (e.g., Date formats-YYYY/MM/DD can be converted to DD/MM/YYYY).</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Reduces the number of fields and records from the source data.</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Creates a mapping between the source data layer and the data warehouse layer, addressing challenges from diverse source systems.</a:t>
            </a:r>
          </a:p>
        </p:txBody>
      </p:sp>
    </p:spTree>
    <p:extLst>
      <p:ext uri="{BB962C8B-B14F-4D97-AF65-F5344CB8AC3E}">
        <p14:creationId xmlns:p14="http://schemas.microsoft.com/office/powerpoint/2010/main" val="555696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216C2-B3B0-7305-8FBC-D4395EE80F2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0504E39-E06C-ABCD-F8BC-11CA9D0DCDE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A297A9C-36B2-025E-5741-E8EB24372E3D}"/>
              </a:ext>
            </a:extLst>
          </p:cNvPr>
          <p:cNvSpPr txBox="1">
            <a:spLocks/>
          </p:cNvSpPr>
          <p:nvPr/>
        </p:nvSpPr>
        <p:spPr>
          <a:xfrm>
            <a:off x="84309" y="1009289"/>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a) Data Mapping</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Define how data from source systems maps to the target schema in the data warehouse.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Data mapping helps create connections between data elements to uphold integrity during the process. It supports smooth transfer of data while preserving its integrity</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With data mapping, data fields in one database is linked up with their counterpart in another database, facilitating smooth communication and consistency of data.</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FE794084-6DA4-271B-1BE7-FE24F81B594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Transformation Tasks in Data Warehousing</a:t>
            </a:r>
          </a:p>
        </p:txBody>
      </p:sp>
      <p:sp>
        <p:nvSpPr>
          <p:cNvPr id="2" name="Footer Placeholder 3">
            <a:extLst>
              <a:ext uri="{FF2B5EF4-FFF2-40B4-BE49-F238E27FC236}">
                <a16:creationId xmlns:a16="http://schemas.microsoft.com/office/drawing/2014/main" id="{0DCA432D-044C-849A-9833-3CA19755231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77981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1) Schema mapping</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Focuses on aligning the overall structure of the source and target databases, including tables, columns, and data types for compatibility during data transfer or integration.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It involves establishing correspondences between schema elements like tables, columns, and data types to create a cohesive data view.</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Schema mapping is essential for smooth data integration, migration, and system interoperability, ensuring accurate combination and utilization of data from different sources without losing meaning or integrity.</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Mapping</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4835714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79B71-7ABB-147E-9DC2-A1AED32E5E4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4250366-16B7-92F0-F2B8-D0019DE47C4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3F0333E8-E9ED-E225-19B6-01538ABE6DC6}"/>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cap="none" dirty="0">
                <a:solidFill>
                  <a:srgbClr val="262626"/>
                </a:solidFill>
                <a:latin typeface="Poppins" panose="00000500000000000000" pitchFamily="2" charset="0"/>
                <a:cs typeface="Poppins" panose="00000500000000000000" pitchFamily="2" charset="0"/>
              </a:rPr>
              <a:t>2)</a:t>
            </a:r>
            <a:r>
              <a:rPr lang="en-US" b="1" i="0" cap="none" dirty="0">
                <a:solidFill>
                  <a:srgbClr val="262626"/>
                </a:solidFill>
                <a:effectLst/>
                <a:latin typeface="Poppins" panose="00000500000000000000" pitchFamily="2" charset="0"/>
                <a:cs typeface="Poppins" panose="00000500000000000000" pitchFamily="2" charset="0"/>
              </a:rPr>
              <a:t> Field mapping</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This involves mapping individual fields from the source data to corresponding fields in the target data warehouse.</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It specifies how each field in a source dataset corresponds to a field in a target dataset.</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Field mapping is crucial for data migration, integration, and transformation, ensuring that data maintains its meaning and integrity during transfer.</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This process is especially vital when working with disparate systems that utilize different naming conventions or data formats.</a:t>
            </a:r>
          </a:p>
        </p:txBody>
      </p:sp>
      <p:sp>
        <p:nvSpPr>
          <p:cNvPr id="6" name="Title 1">
            <a:extLst>
              <a:ext uri="{FF2B5EF4-FFF2-40B4-BE49-F238E27FC236}">
                <a16:creationId xmlns:a16="http://schemas.microsoft.com/office/drawing/2014/main" id="{CCD7922C-6362-8D8C-9C04-242B7FF238E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Mapping</a:t>
            </a:r>
          </a:p>
        </p:txBody>
      </p:sp>
      <p:sp>
        <p:nvSpPr>
          <p:cNvPr id="2" name="Footer Placeholder 3">
            <a:extLst>
              <a:ext uri="{FF2B5EF4-FFF2-40B4-BE49-F238E27FC236}">
                <a16:creationId xmlns:a16="http://schemas.microsoft.com/office/drawing/2014/main" id="{F54AC4D8-0538-6375-2C12-DCE526FDE8B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996435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D11B9-FF36-090E-8883-8AB8147C09E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153A099-6CF7-8AD7-F8E0-AE5AEF15A6A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F9ABF440-CD99-85B6-21CF-7C76D37A3D77}"/>
              </a:ext>
            </a:extLst>
          </p:cNvPr>
          <p:cNvSpPr txBox="1">
            <a:spLocks/>
          </p:cNvSpPr>
          <p:nvPr/>
        </p:nvSpPr>
        <p:spPr>
          <a:xfrm>
            <a:off x="84309" y="931464"/>
            <a:ext cx="11585642" cy="468138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3) Value mapping</a:t>
            </a:r>
          </a:p>
          <a:p>
            <a:pPr>
              <a:lnSpc>
                <a:spcPct val="150000"/>
              </a:lnSpc>
              <a:spcBef>
                <a:spcPts val="0"/>
              </a:spcBef>
            </a:pPr>
            <a:r>
              <a:rPr lang="en-US" b="0" i="0" cap="none" dirty="0">
                <a:solidFill>
                  <a:srgbClr val="262626"/>
                </a:solidFill>
                <a:effectLst/>
                <a:latin typeface="Poppins" panose="00000500000000000000" pitchFamily="2" charset="0"/>
                <a:cs typeface="Poppins" panose="00000500000000000000" pitchFamily="2" charset="0"/>
              </a:rPr>
              <a:t>Value mapping is the process of transforming specific values from a source dataset into corresponding values in a target system.  This involves defining how certain data entries in the source are represented in the target.</a:t>
            </a:r>
          </a:p>
          <a:p>
            <a:pPr>
              <a:lnSpc>
                <a:spcPct val="150000"/>
              </a:lnSpc>
              <a:spcBef>
                <a:spcPts val="0"/>
              </a:spcBef>
            </a:pPr>
            <a:r>
              <a:rPr lang="en-US" b="0" i="0" cap="none" dirty="0">
                <a:solidFill>
                  <a:srgbClr val="262626"/>
                </a:solidFill>
                <a:effectLst/>
                <a:latin typeface="Poppins" panose="00000500000000000000" pitchFamily="2" charset="0"/>
                <a:cs typeface="Poppins" panose="00000500000000000000" pitchFamily="2" charset="0"/>
              </a:rPr>
              <a:t>For example, a common transformation might involve converting the status of a user from textual descriptions to numerical codes, such as translating "active" to 1 and "inactive" to 0. </a:t>
            </a:r>
          </a:p>
          <a:p>
            <a:pPr>
              <a:lnSpc>
                <a:spcPct val="150000"/>
              </a:lnSpc>
              <a:spcBef>
                <a:spcPts val="600"/>
              </a:spcBef>
            </a:pPr>
            <a:r>
              <a:rPr lang="en-US" b="0" i="0" cap="none" dirty="0">
                <a:solidFill>
                  <a:srgbClr val="262626"/>
                </a:solidFill>
                <a:effectLst/>
                <a:latin typeface="Poppins" panose="00000500000000000000" pitchFamily="2" charset="0"/>
                <a:cs typeface="Poppins" panose="00000500000000000000" pitchFamily="2" charset="0"/>
              </a:rPr>
              <a:t>It is essential in situations where data requires reformatting, aggregation, filtering, or other alterations to align with the target system's requirements or to improve data quality and usability.</a:t>
            </a:r>
          </a:p>
        </p:txBody>
      </p:sp>
      <p:sp>
        <p:nvSpPr>
          <p:cNvPr id="6" name="Title 1">
            <a:extLst>
              <a:ext uri="{FF2B5EF4-FFF2-40B4-BE49-F238E27FC236}">
                <a16:creationId xmlns:a16="http://schemas.microsoft.com/office/drawing/2014/main" id="{05BE3F47-0757-BE1F-76F1-FB0A9944363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Mapping</a:t>
            </a:r>
          </a:p>
        </p:txBody>
      </p:sp>
      <p:sp>
        <p:nvSpPr>
          <p:cNvPr id="2" name="Footer Placeholder 3">
            <a:extLst>
              <a:ext uri="{FF2B5EF4-FFF2-40B4-BE49-F238E27FC236}">
                <a16:creationId xmlns:a16="http://schemas.microsoft.com/office/drawing/2014/main" id="{B84B4DB5-D80D-2997-5378-D5328095350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654282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55DAA-A7D5-B47F-A6F5-0BB0B386E09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FFEB1DC-C669-2285-1E24-66F541A8AF5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9C1430C-57D9-F484-E7BE-6EEDC7BD7975}"/>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1. Data source identification</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Identify all the data sources that will feed into the data warehouse. This includes databases, applications, flat files, APIs, etc.</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Key activities</a:t>
            </a:r>
            <a:r>
              <a:rPr lang="en-US" b="0" i="0" cap="none" dirty="0">
                <a:solidFill>
                  <a:srgbClr val="262626"/>
                </a:solidFill>
                <a:effectLst/>
                <a:latin typeface="Poppins" panose="00000500000000000000" pitchFamily="2" charset="0"/>
                <a:cs typeface="Poppins" panose="00000500000000000000" pitchFamily="2" charset="0"/>
              </a:rPr>
              <a:t>:</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Cataloging data sources.</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Understanding the structure and types of data available in each source.</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2. Data profiling and analysis</a:t>
            </a:r>
          </a:p>
          <a:p>
            <a:pPr marL="0" indent="0" algn="l">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Analyze the data from the identified sources to understand its quality, structure, and relationships.</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D6E1FFD4-A017-A5E2-7F76-A51EA8F8768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Mapping Process</a:t>
            </a:r>
          </a:p>
        </p:txBody>
      </p:sp>
      <p:sp>
        <p:nvSpPr>
          <p:cNvPr id="2" name="Footer Placeholder 3">
            <a:extLst>
              <a:ext uri="{FF2B5EF4-FFF2-40B4-BE49-F238E27FC236}">
                <a16:creationId xmlns:a16="http://schemas.microsoft.com/office/drawing/2014/main" id="{3C92B69B-DCAC-CD14-9F5E-7B058E0B112B}"/>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021099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Key activities</a:t>
            </a:r>
            <a:r>
              <a:rPr lang="en-US" b="0" i="0" cap="none" dirty="0">
                <a:solidFill>
                  <a:srgbClr val="262626"/>
                </a:solidFill>
                <a:effectLst/>
                <a:latin typeface="Poppins" panose="00000500000000000000" pitchFamily="2" charset="0"/>
                <a:cs typeface="Poppins" panose="00000500000000000000" pitchFamily="2" charset="0"/>
              </a:rPr>
              <a:t>:</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Assessing data quality (completeness, accuracy, consistency).</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Identifying data types and formats.</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Understanding relationships between different data elements.</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3. Mapping design</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Define how data from the source systems will be transformed and mapped to the target data warehouse schema.</a:t>
            </a:r>
          </a:p>
        </p:txBody>
      </p: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8B0A4920-F4EC-F749-8ADE-8E4A011B2CA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Mapping Process</a:t>
            </a:r>
          </a:p>
        </p:txBody>
      </p:sp>
    </p:spTree>
    <p:extLst>
      <p:ext uri="{BB962C8B-B14F-4D97-AF65-F5344CB8AC3E}">
        <p14:creationId xmlns:p14="http://schemas.microsoft.com/office/powerpoint/2010/main" val="4098378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Subtitle 2">
            <a:extLst>
              <a:ext uri="{FF2B5EF4-FFF2-40B4-BE49-F238E27FC236}">
                <a16:creationId xmlns:a16="http://schemas.microsoft.com/office/drawing/2014/main" id="{A1CC7BE4-1E2D-4920-78DA-8D877917BDDB}"/>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Key activities</a:t>
            </a:r>
            <a:r>
              <a:rPr lang="en-US" b="0" i="0" cap="none" dirty="0">
                <a:solidFill>
                  <a:srgbClr val="262626"/>
                </a:solidFill>
                <a:effectLst/>
                <a:latin typeface="Poppins" panose="00000500000000000000" pitchFamily="2" charset="0"/>
                <a:cs typeface="Poppins" panose="00000500000000000000" pitchFamily="2" charset="0"/>
              </a:rPr>
              <a:t>:</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Creating a mapping document that outlines the correspondence between source fields and target fields.</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Specifying transformation rules (e.g. Data type conversions, aggregations, filtering).</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Designing fact and dimension tables according to business requirements.</a:t>
            </a:r>
          </a:p>
          <a:p>
            <a:pPr marL="0" indent="0">
              <a:lnSpc>
                <a:spcPct val="150000"/>
              </a:lnSpc>
              <a:buNone/>
            </a:pPr>
            <a:r>
              <a:rPr lang="en-US" sz="2000" b="1" cap="none" dirty="0">
                <a:effectLst/>
                <a:latin typeface="Poppins" panose="00000500000000000000" pitchFamily="2" charset="0"/>
                <a:cs typeface="Poppins" panose="00000500000000000000" pitchFamily="2" charset="0"/>
              </a:rPr>
              <a:t>4. ETL process implementation</a:t>
            </a: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Implement the extract, transform, load (ETL) process to move data from source systems to the data warehouse.</a:t>
            </a:r>
          </a:p>
        </p:txBody>
      </p:sp>
      <p:sp>
        <p:nvSpPr>
          <p:cNvPr id="12" name="Title 1">
            <a:extLst>
              <a:ext uri="{FF2B5EF4-FFF2-40B4-BE49-F238E27FC236}">
                <a16:creationId xmlns:a16="http://schemas.microsoft.com/office/drawing/2014/main" id="{B8DBD6B3-5869-0CE0-DE2E-5B6D8F8EAC2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Mapping Process</a:t>
            </a:r>
          </a:p>
        </p:txBody>
      </p:sp>
    </p:spTree>
    <p:extLst>
      <p:ext uri="{BB962C8B-B14F-4D97-AF65-F5344CB8AC3E}">
        <p14:creationId xmlns:p14="http://schemas.microsoft.com/office/powerpoint/2010/main" val="17482985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Key activities</a:t>
            </a:r>
            <a:r>
              <a:rPr lang="en-US" b="0" i="0" cap="none" dirty="0">
                <a:solidFill>
                  <a:srgbClr val="262626"/>
                </a:solidFill>
                <a:effectLst/>
                <a:latin typeface="Poppins" panose="00000500000000000000" pitchFamily="2" charset="0"/>
                <a:cs typeface="Poppins" panose="00000500000000000000" pitchFamily="2" charset="0"/>
              </a:rPr>
              <a:t>:</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Extracting data from source systems.</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Transforming data based on the mapping design (applying transformations, cleansing, and validating data).</a:t>
            </a:r>
          </a:p>
          <a:p>
            <a:pPr marL="742950" lvl="1" indent="-285750" algn="l">
              <a:lnSpc>
                <a:spcPct val="150000"/>
              </a:lnSpc>
              <a:buFont typeface="Arial" panose="020B0604020202020204" pitchFamily="34" charset="0"/>
              <a:buChar char="•"/>
            </a:pPr>
            <a:r>
              <a:rPr lang="en-US" sz="2000" b="0" i="0" cap="none" dirty="0">
                <a:solidFill>
                  <a:srgbClr val="262626"/>
                </a:solidFill>
                <a:effectLst/>
                <a:latin typeface="Poppins" panose="00000500000000000000" pitchFamily="2" charset="0"/>
                <a:cs typeface="Poppins" panose="00000500000000000000" pitchFamily="2" charset="0"/>
              </a:rPr>
              <a:t>Loading the transformed data into the data warehouse.</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5. Validation and testing</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Validate the data in the data warehouse to ensure it meets quality standards and matches expectations.</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7C9986C6-28EE-C7A6-F027-3A8888FDED0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Mapping Process</a:t>
            </a:r>
          </a:p>
        </p:txBody>
      </p:sp>
    </p:spTree>
    <p:extLst>
      <p:ext uri="{BB962C8B-B14F-4D97-AF65-F5344CB8AC3E}">
        <p14:creationId xmlns:p14="http://schemas.microsoft.com/office/powerpoint/2010/main" val="20619633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Key activities</a:t>
            </a:r>
            <a:r>
              <a:rPr lang="en-US" b="0" i="0" cap="none" dirty="0">
                <a:solidFill>
                  <a:srgbClr val="262626"/>
                </a:solidFill>
                <a:effectLst/>
                <a:latin typeface="Poppins" panose="00000500000000000000" pitchFamily="2" charset="0"/>
                <a:cs typeface="Poppins" panose="00000500000000000000" pitchFamily="2" charset="0"/>
              </a:rPr>
              <a:t>:</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Running tests to verify that the mapping and transformations were executed correctly.</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Comparing source data with target data to ensure completeness and accuracy.</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Performing data quality checks and resolving any discrepancies.</a:t>
            </a:r>
          </a:p>
        </p:txBody>
      </p: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12DA2662-04C3-5845-8F35-4DF1F234A15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Mapping Process</a:t>
            </a:r>
          </a:p>
        </p:txBody>
      </p:sp>
    </p:spTree>
    <p:extLst>
      <p:ext uri="{BB962C8B-B14F-4D97-AF65-F5344CB8AC3E}">
        <p14:creationId xmlns:p14="http://schemas.microsoft.com/office/powerpoint/2010/main" val="19308605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12" name="Title 1">
            <a:extLst>
              <a:ext uri="{FF2B5EF4-FFF2-40B4-BE49-F238E27FC236}">
                <a16:creationId xmlns:a16="http://schemas.microsoft.com/office/drawing/2014/main" id="{6A10E702-389D-69F0-0FAB-3383C2B692D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Transformation Tasks in Data Warehousing</a:t>
            </a:r>
          </a:p>
        </p:txBody>
      </p:sp>
      <p:sp>
        <p:nvSpPr>
          <p:cNvPr id="13" name="Subtitle 2">
            <a:extLst>
              <a:ext uri="{FF2B5EF4-FFF2-40B4-BE49-F238E27FC236}">
                <a16:creationId xmlns:a16="http://schemas.microsoft.com/office/drawing/2014/main" id="{77052CF7-8275-86D6-6636-F59706ED05AC}"/>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sz="2000" b="1" cap="none" dirty="0">
                <a:solidFill>
                  <a:srgbClr val="262626"/>
                </a:solidFill>
                <a:latin typeface="Poppins" panose="00000500000000000000" pitchFamily="2" charset="0"/>
                <a:cs typeface="Poppins" panose="00000500000000000000" pitchFamily="2" charset="0"/>
              </a:rPr>
              <a:t>b) D</a:t>
            </a:r>
            <a:r>
              <a:rPr lang="en-US" b="1" i="0" cap="none" dirty="0">
                <a:solidFill>
                  <a:srgbClr val="262626"/>
                </a:solidFill>
                <a:effectLst/>
                <a:latin typeface="Poppins" panose="00000500000000000000" pitchFamily="2" charset="0"/>
                <a:cs typeface="Poppins" panose="00000500000000000000" pitchFamily="2" charset="0"/>
              </a:rPr>
              <a:t>ata cleansing</a:t>
            </a:r>
            <a:endParaRPr lang="en-US" b="1" cap="none" dirty="0">
              <a:solidFill>
                <a:srgbClr val="262626"/>
              </a:solidFill>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Data cleaning is the process of identifying and correcting errors or inconsistencies in a dataset by removing or adjusting data to meet quality standards for analysis.</a:t>
            </a:r>
            <a:endParaRPr lang="en-US" b="1" i="0" cap="none" dirty="0">
              <a:solidFill>
                <a:srgbClr val="262626"/>
              </a:solidFill>
              <a:effectLst/>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It is a crucial step in data preprocessing, as it significantly influences how the data will be utilized and processed in subsequent modeling activities.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Data cleaning ensures that the data stored in the warehouse is accurate, complete, and consistent. High-quality data is essential for reliable analysis and decision-making.</a:t>
            </a:r>
            <a:endParaRPr lang="en-US" sz="2000" b="0" i="0" cap="none" dirty="0">
              <a:solidFill>
                <a:srgbClr val="262626"/>
              </a:solidFill>
              <a:effectLst/>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9738597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21738"/>
            <a:ext cx="11585642" cy="473975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profiling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Analyze the data to understand its structure, content, and quality. This helps identify anomalies, missing values, and inconsistencies.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Removing duplicates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Identify and eliminate duplicate records to ensure that each entry in the dataset is unique, preventing redundancy.</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Correcting errors</a:t>
            </a:r>
            <a:r>
              <a:rPr lang="en-US" cap="none" dirty="0">
                <a:solidFill>
                  <a:srgbClr val="262626"/>
                </a:solidFill>
                <a:latin typeface="Poppins" panose="00000500000000000000" pitchFamily="2" charset="0"/>
                <a:cs typeface="Poppins" panose="00000500000000000000" pitchFamily="2" charset="0"/>
              </a:rPr>
              <a:t> </a:t>
            </a: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Identify and fix inaccuracies in the data, such as typos, incorrect entries, or formatting issues</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Tasks in Data Cleaning</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87824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50921"/>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Standardizing formats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Ensure consistency in data formats (e.g., Dates, phone numbers, addresses) across the dataset to facilitate easier analysis and integration.</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Handling missing values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Identify missing data points and decide on appropriate strategies for handling them, such as imputation, deletion, or flagging.</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Outlier detection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0"/>
              </a:spcBef>
              <a:buNone/>
            </a:pPr>
            <a:r>
              <a:rPr lang="en-US" b="0" i="0" cap="none" dirty="0">
                <a:solidFill>
                  <a:srgbClr val="262626"/>
                </a:solidFill>
                <a:effectLst/>
                <a:latin typeface="Poppins" panose="00000500000000000000" pitchFamily="2" charset="0"/>
                <a:cs typeface="Poppins" panose="00000500000000000000" pitchFamily="2" charset="0"/>
              </a:rPr>
              <a:t>Identify and assess outliers in the data that may indicate errors or significant deviations that need further investigation</a:t>
            </a:r>
            <a:r>
              <a:rPr lang="en-US" b="0" i="0" dirty="0">
                <a:solidFill>
                  <a:srgbClr val="262626"/>
                </a:solidFill>
                <a:effectLst/>
                <a:latin typeface="-apple-system"/>
              </a:rPr>
              <a:t>.</a:t>
            </a:r>
          </a:p>
        </p:txBody>
      </p:sp>
      <p:sp>
        <p:nvSpPr>
          <p:cNvPr id="3" name="Footer Placeholder 3">
            <a:extLst>
              <a:ext uri="{FF2B5EF4-FFF2-40B4-BE49-F238E27FC236}">
                <a16:creationId xmlns:a16="http://schemas.microsoft.com/office/drawing/2014/main" id="{521060D1-4B54-CCB1-CB40-52AB34A0852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B1ABA46B-8A37-483A-CF88-C766A0C0883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Tasks in Data Cleaning</a:t>
            </a:r>
          </a:p>
        </p:txBody>
      </p:sp>
    </p:spTree>
    <p:extLst>
      <p:ext uri="{BB962C8B-B14F-4D97-AF65-F5344CB8AC3E}">
        <p14:creationId xmlns:p14="http://schemas.microsoft.com/office/powerpoint/2010/main" val="15501863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521060D1-4B54-CCB1-CB40-52AB34A0852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Title 1">
            <a:extLst>
              <a:ext uri="{FF2B5EF4-FFF2-40B4-BE49-F238E27FC236}">
                <a16:creationId xmlns:a16="http://schemas.microsoft.com/office/drawing/2014/main" id="{986E6764-3512-5E07-87E1-CA4A3EB8777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Transformation Tasks in Data Warehousing</a:t>
            </a:r>
          </a:p>
        </p:txBody>
      </p:sp>
      <p:sp>
        <p:nvSpPr>
          <p:cNvPr id="11" name="Subtitle 2">
            <a:extLst>
              <a:ext uri="{FF2B5EF4-FFF2-40B4-BE49-F238E27FC236}">
                <a16:creationId xmlns:a16="http://schemas.microsoft.com/office/drawing/2014/main" id="{B4B4B283-B5E9-4DAC-661B-91C068F613D5}"/>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C) Data Enrichment</a:t>
            </a:r>
          </a:p>
          <a:p>
            <a:pPr>
              <a:lnSpc>
                <a:spcPct val="150000"/>
              </a:lnSpc>
            </a:pPr>
            <a:r>
              <a:rPr lang="en-US" sz="2000" cap="none" dirty="0">
                <a:solidFill>
                  <a:srgbClr val="262626"/>
                </a:solidFill>
                <a:latin typeface="Poppins" panose="00000500000000000000" pitchFamily="2" charset="0"/>
                <a:cs typeface="Poppins" panose="00000500000000000000" pitchFamily="2" charset="0"/>
              </a:rPr>
              <a:t>Involves </a:t>
            </a:r>
            <a:r>
              <a:rPr lang="en-US" i="0" cap="none" dirty="0">
                <a:solidFill>
                  <a:srgbClr val="262626"/>
                </a:solidFill>
                <a:effectLst/>
                <a:latin typeface="Poppins" panose="00000500000000000000" pitchFamily="2" charset="0"/>
                <a:cs typeface="Poppins" panose="00000500000000000000" pitchFamily="2" charset="0"/>
              </a:rPr>
              <a:t> adding additional information to raw data to enhance its completeness and depth.</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pPr>
            <a:r>
              <a:rPr lang="en-US" i="0" cap="none" dirty="0">
                <a:solidFill>
                  <a:srgbClr val="262626"/>
                </a:solidFill>
                <a:effectLst/>
                <a:latin typeface="Poppins" panose="00000500000000000000" pitchFamily="2" charset="0"/>
                <a:cs typeface="Poppins" panose="00000500000000000000" pitchFamily="2" charset="0"/>
              </a:rPr>
              <a:t>It aims to improve accuracy, add relevant features, and fill gaps, thereby increasing the analytical value of the data.</a:t>
            </a:r>
          </a:p>
          <a:p>
            <a:pPr>
              <a:lnSpc>
                <a:spcPct val="150000"/>
              </a:lnSpc>
            </a:pPr>
            <a:r>
              <a:rPr lang="en-US" i="0" cap="none" dirty="0">
                <a:solidFill>
                  <a:srgbClr val="262626"/>
                </a:solidFill>
                <a:effectLst/>
                <a:latin typeface="Poppins" panose="00000500000000000000" pitchFamily="2" charset="0"/>
                <a:cs typeface="Poppins" panose="00000500000000000000" pitchFamily="2" charset="0"/>
              </a:rPr>
              <a:t>The goal of data enrichment is to provide more context and details, allowing for a deeper understanding of customers, markets, trends, and opportunities.</a:t>
            </a:r>
            <a:endParaRPr lang="en-US" sz="2000" i="0" cap="none" dirty="0">
              <a:solidFill>
                <a:srgbClr val="262626"/>
              </a:solidFill>
              <a:effectLst/>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257283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89833"/>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Improved data quality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Enhances the accuracy and reliability of data by filling gaps and correcting errors, leading to more trustworthy analysis.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Personalization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Enables more personalized customer experiences by understanding individual preferences and behaviors, leading to increased customer satisfaction and loyalty.</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Better data integration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Facilitates the integration of disparate data sources, creating a unified dataset that enhances analysis and reporting capabilities.</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Enrichment</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217612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65818"/>
            <a:ext cx="11585642" cy="457469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Competitive advantage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By leveraging enriched data, organizations can identify new opportunities, trends, and potential threats, allowing them to stay ahead of competitors.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Deeper insights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Provides a more comprehensive view of data, enabling organizations to derive richer insights and make better-informed decisions.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Enhanced reporting and analytics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Improves the quality of reports and analytics, allowing for more accurate forecasting and performance measurement.</a:t>
            </a:r>
          </a:p>
        </p:txBody>
      </p:sp>
      <p:sp>
        <p:nvSpPr>
          <p:cNvPr id="2" name="Footer Placeholder 3">
            <a:extLst>
              <a:ext uri="{FF2B5EF4-FFF2-40B4-BE49-F238E27FC236}">
                <a16:creationId xmlns:a16="http://schemas.microsoft.com/office/drawing/2014/main" id="{44BC0D7C-F2DD-0CD1-C901-48588B44F43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4295A12F-14DF-2628-E455-3CF34B89661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Enrichment</a:t>
            </a:r>
          </a:p>
        </p:txBody>
      </p:sp>
    </p:spTree>
    <p:extLst>
      <p:ext uri="{BB962C8B-B14F-4D97-AF65-F5344CB8AC3E}">
        <p14:creationId xmlns:p14="http://schemas.microsoft.com/office/powerpoint/2010/main" val="1040809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8B9AC7B2-8BB0-353B-E129-FEAB6222029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12" name="Title 1">
            <a:extLst>
              <a:ext uri="{FF2B5EF4-FFF2-40B4-BE49-F238E27FC236}">
                <a16:creationId xmlns:a16="http://schemas.microsoft.com/office/drawing/2014/main" id="{69FCCE05-5620-3A65-52A5-ED7FE0B889D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Transformation Tasks in Data Warehousing</a:t>
            </a:r>
          </a:p>
        </p:txBody>
      </p:sp>
      <p:sp>
        <p:nvSpPr>
          <p:cNvPr id="13" name="Subtitle 2">
            <a:extLst>
              <a:ext uri="{FF2B5EF4-FFF2-40B4-BE49-F238E27FC236}">
                <a16:creationId xmlns:a16="http://schemas.microsoft.com/office/drawing/2014/main" id="{E8103A97-6AC9-3CC8-AC58-CDE8B28CDAEB}"/>
              </a:ext>
            </a:extLst>
          </p:cNvPr>
          <p:cNvSpPr txBox="1">
            <a:spLocks/>
          </p:cNvSpPr>
          <p:nvPr/>
        </p:nvSpPr>
        <p:spPr>
          <a:xfrm>
            <a:off x="84309" y="969458"/>
            <a:ext cx="11585642" cy="463124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D) Data aggregation</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Data aggregation is the process of collecting and summarizing detailed data into a more compact format, allowing for easier analysis and reporting. </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In data warehousing, it involves combining data from various sources to create a unified view that highlights key metrics and trends.</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The combined data is transformed into documents and reports, which are then made available to companies in an easily digestible format. Customized reports can be created for different departments or individuals based on their needs.</a:t>
            </a:r>
          </a:p>
        </p:txBody>
      </p:sp>
    </p:spTree>
    <p:extLst>
      <p:ext uri="{BB962C8B-B14F-4D97-AF65-F5344CB8AC3E}">
        <p14:creationId xmlns:p14="http://schemas.microsoft.com/office/powerpoint/2010/main" val="32487324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69458"/>
            <a:ext cx="11585642" cy="463124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Summarization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Reducing detailed data points into summary statistics, such as totals, averages, counts, and percentages. For example, aggregating daily sales data into monthly totals.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grouping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Organizing data into categories or groups based on specific attributes, such as aggregating sales by region, product category, or customer segment.</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Hierarchical aggregation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Creating multi-level summaries that allow for drill-down analysis. For instance, summarizing sales data at the national level, then by state, and finally by city.</a:t>
            </a:r>
          </a:p>
        </p:txBody>
      </p:sp>
      <p:sp>
        <p:nvSpPr>
          <p:cNvPr id="2" name="Footer Placeholder 3">
            <a:extLst>
              <a:ext uri="{FF2B5EF4-FFF2-40B4-BE49-F238E27FC236}">
                <a16:creationId xmlns:a16="http://schemas.microsoft.com/office/drawing/2014/main" id="{9E89552B-3662-A6CD-893C-3BC7A6344190}"/>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37898ABC-B25D-210D-78F8-894ED5C2C81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aspects of Data Aggregation</a:t>
            </a:r>
          </a:p>
        </p:txBody>
      </p:sp>
    </p:spTree>
    <p:extLst>
      <p:ext uri="{BB962C8B-B14F-4D97-AF65-F5344CB8AC3E}">
        <p14:creationId xmlns:p14="http://schemas.microsoft.com/office/powerpoint/2010/main" val="8562948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Time-based aggregation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Summarizing data over time periods, such as weekly, monthly, or yearly, to identify trends and patterns.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Performance optimization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Aggregated data can improve query performance in data warehouses by reducing the amount of data that needs to be processed during analysis.</a:t>
            </a:r>
          </a:p>
        </p:txBody>
      </p:sp>
      <p:sp>
        <p:nvSpPr>
          <p:cNvPr id="2" name="Footer Placeholder 3">
            <a:extLst>
              <a:ext uri="{FF2B5EF4-FFF2-40B4-BE49-F238E27FC236}">
                <a16:creationId xmlns:a16="http://schemas.microsoft.com/office/drawing/2014/main" id="{D8320F60-8055-C695-7FCA-B89ABD80522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2B2AA748-46B2-DCD8-3255-99662334B467}"/>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aspects of Data Aggregation</a:t>
            </a:r>
          </a:p>
        </p:txBody>
      </p:sp>
    </p:spTree>
    <p:extLst>
      <p:ext uri="{BB962C8B-B14F-4D97-AF65-F5344CB8AC3E}">
        <p14:creationId xmlns:p14="http://schemas.microsoft.com/office/powerpoint/2010/main" val="1667420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8320F60-8055-C695-7FCA-B89ABD80522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528FF9A8-A927-15A2-7A4F-76E9580170A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Techniques for Data Aggregation</a:t>
            </a:r>
          </a:p>
        </p:txBody>
      </p:sp>
      <p:sp>
        <p:nvSpPr>
          <p:cNvPr id="5" name="Subtitle 2">
            <a:extLst>
              <a:ext uri="{FF2B5EF4-FFF2-40B4-BE49-F238E27FC236}">
                <a16:creationId xmlns:a16="http://schemas.microsoft.com/office/drawing/2014/main" id="{EAE4C2DC-7541-4591-F8FB-FD8C55338CB6}"/>
              </a:ext>
            </a:extLst>
          </p:cNvPr>
          <p:cNvSpPr txBox="1">
            <a:spLocks/>
          </p:cNvSpPr>
          <p:nvPr/>
        </p:nvSpPr>
        <p:spPr>
          <a:xfrm>
            <a:off x="84309" y="969458"/>
            <a:ext cx="11585642" cy="463124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SQL Aggregation Functions</a:t>
            </a:r>
            <a:endParaRPr lang="en-US" alt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Utilizing SQL functions like </a:t>
            </a:r>
            <a:r>
              <a:rPr kumimoji="0" lang="en-US" altLang="en-US" b="0" i="0" u="none" strike="noStrike" cap="none" normalizeH="0" baseline="0" dirty="0">
                <a:ln>
                  <a:noFill/>
                </a:ln>
                <a:solidFill>
                  <a:srgbClr val="C00000"/>
                </a:solidFill>
                <a:effectLst/>
                <a:latin typeface="Poppins" panose="00000500000000000000" pitchFamily="2" charset="0"/>
                <a:cs typeface="Poppins" panose="00000500000000000000" pitchFamily="2" charset="0"/>
              </a:rPr>
              <a:t>SUM()</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t>
            </a:r>
            <a:r>
              <a:rPr kumimoji="0" lang="en-US" altLang="en-US" b="0" i="0" u="none" strike="noStrike" cap="none" normalizeH="0" baseline="0" dirty="0">
                <a:ln>
                  <a:noFill/>
                </a:ln>
                <a:solidFill>
                  <a:srgbClr val="C00000"/>
                </a:solidFill>
                <a:effectLst/>
                <a:latin typeface="Poppins" panose="00000500000000000000" pitchFamily="2" charset="0"/>
                <a:cs typeface="Poppins" panose="00000500000000000000" pitchFamily="2" charset="0"/>
              </a:rPr>
              <a:t>AVG()</a:t>
            </a:r>
            <a:r>
              <a:rPr kumimoji="0" lang="en-US" altLang="en-US" b="0" i="0" u="none" strike="noStrike" cap="none" normalizeH="0" baseline="0" dirty="0">
                <a:ln>
                  <a:noFill/>
                </a:ln>
                <a:effectLst/>
                <a:latin typeface="Poppins" panose="00000500000000000000" pitchFamily="2" charset="0"/>
                <a:cs typeface="Poppins" panose="00000500000000000000" pitchFamily="2" charset="0"/>
              </a:rPr>
              <a:t>, </a:t>
            </a:r>
            <a:r>
              <a:rPr kumimoji="0" lang="en-US" altLang="en-US" b="0" i="0" u="none" strike="noStrike" cap="none" normalizeH="0" baseline="0" dirty="0">
                <a:ln>
                  <a:noFill/>
                </a:ln>
                <a:solidFill>
                  <a:srgbClr val="C00000"/>
                </a:solidFill>
                <a:effectLst/>
                <a:latin typeface="Poppins" panose="00000500000000000000" pitchFamily="2" charset="0"/>
                <a:cs typeface="Poppins" panose="00000500000000000000" pitchFamily="2" charset="0"/>
              </a:rPr>
              <a:t>COUNT()</a:t>
            </a:r>
            <a:r>
              <a:rPr kumimoji="0" lang="en-US" altLang="en-US" b="0" i="0" u="none" strike="noStrike" cap="none" normalizeH="0" baseline="0" dirty="0">
                <a:ln>
                  <a:noFill/>
                </a:ln>
                <a:effectLst/>
                <a:latin typeface="Poppins" panose="00000500000000000000" pitchFamily="2" charset="0"/>
                <a:cs typeface="Poppins" panose="00000500000000000000" pitchFamily="2" charset="0"/>
              </a:rPr>
              <a:t>,</a:t>
            </a:r>
            <a:r>
              <a:rPr kumimoji="0" lang="en-US" altLang="en-US" b="0" i="0" u="none" strike="noStrike" cap="none" normalizeH="0" baseline="0" dirty="0">
                <a:ln>
                  <a:noFill/>
                </a:ln>
                <a:solidFill>
                  <a:srgbClr val="C00000"/>
                </a:solidFill>
                <a:effectLst/>
                <a:latin typeface="Poppins" panose="00000500000000000000" pitchFamily="2" charset="0"/>
                <a:cs typeface="Poppins" panose="00000500000000000000" pitchFamily="2" charset="0"/>
              </a:rPr>
              <a:t> MIN()</a:t>
            </a:r>
            <a:r>
              <a:rPr kumimoji="0" lang="en-US" altLang="en-US" b="0" i="0" u="none" strike="noStrike" cap="none" normalizeH="0" baseline="0" dirty="0">
                <a:ln>
                  <a:noFill/>
                </a:ln>
                <a:effectLst/>
                <a:latin typeface="Poppins" panose="00000500000000000000" pitchFamily="2" charset="0"/>
                <a:cs typeface="Poppins" panose="00000500000000000000" pitchFamily="2" charset="0"/>
              </a:rPr>
              <a:t>,</a:t>
            </a:r>
            <a:r>
              <a:rPr kumimoji="0" lang="en-US" altLang="en-US" b="0" i="0" u="none" strike="noStrike" cap="none" normalizeH="0" baseline="0" dirty="0">
                <a:ln>
                  <a:noFill/>
                </a:ln>
                <a:solidFill>
                  <a:srgbClr val="C00000"/>
                </a:solidFill>
                <a:effectLst/>
                <a:latin typeface="Poppins" panose="00000500000000000000" pitchFamily="2" charset="0"/>
                <a:cs typeface="Poppins" panose="00000500000000000000" pitchFamily="2" charset="0"/>
              </a:rPr>
              <a:t> </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and </a:t>
            </a:r>
            <a:r>
              <a:rPr kumimoji="0" lang="en-US" altLang="en-US" b="0" i="0" u="none" strike="noStrike" cap="none" normalizeH="0" baseline="0" dirty="0">
                <a:ln>
                  <a:noFill/>
                </a:ln>
                <a:solidFill>
                  <a:srgbClr val="C00000"/>
                </a:solidFill>
                <a:effectLst/>
                <a:latin typeface="Poppins" panose="00000500000000000000" pitchFamily="2" charset="0"/>
                <a:cs typeface="Poppins" panose="00000500000000000000" pitchFamily="2" charset="0"/>
              </a:rPr>
              <a:t>MAX()</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to perform aggregations directly within queries.</a:t>
            </a:r>
          </a:p>
          <a:p>
            <a:pPr>
              <a:lnSpc>
                <a:spcPct val="150000"/>
              </a:lnSpc>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OLAP Cubes</a:t>
            </a:r>
            <a:endParaRPr lang="en-US" alt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Using Online Analytical Processing (OLAP) cubes to pre-aggregate data across multiple dimensions, allowing for fast querying and analysis.</a:t>
            </a:r>
          </a:p>
          <a:p>
            <a:pPr>
              <a:lnSpc>
                <a:spcPct val="150000"/>
              </a:lnSpc>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ETL Processes</a:t>
            </a:r>
            <a:endParaRPr lang="en-US" alt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Implementing Extract, Transform, Load (ETL) processes to aggregate data during the loading phase into the data warehouse.</a:t>
            </a:r>
          </a:p>
        </p:txBody>
      </p:sp>
    </p:spTree>
    <p:extLst>
      <p:ext uri="{BB962C8B-B14F-4D97-AF65-F5344CB8AC3E}">
        <p14:creationId xmlns:p14="http://schemas.microsoft.com/office/powerpoint/2010/main" val="20810386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62864259-B44B-A943-B915-32D62C285A1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79CD6085-7215-50FE-85A0-9C9968206D2F}"/>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Aggregation</a:t>
            </a:r>
          </a:p>
        </p:txBody>
      </p:sp>
      <p:sp>
        <p:nvSpPr>
          <p:cNvPr id="6" name="Subtitle 2">
            <a:extLst>
              <a:ext uri="{FF2B5EF4-FFF2-40B4-BE49-F238E27FC236}">
                <a16:creationId xmlns:a16="http://schemas.microsoft.com/office/drawing/2014/main" id="{F9C2C502-6730-B956-FD2E-3EBB77916C5B}"/>
              </a:ext>
            </a:extLst>
          </p:cNvPr>
          <p:cNvSpPr txBox="1">
            <a:spLocks/>
          </p:cNvSpPr>
          <p:nvPr/>
        </p:nvSpPr>
        <p:spPr>
          <a:xfrm>
            <a:off x="84309" y="989833"/>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Enhanced analysis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Provides a clearer overview of data, making it easier to identify trends, patterns, and anomalies.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Faster reporting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Reduces the time required for generating reports by summarizing large volumes of data into manageable formats.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Improved decision-making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Facilitates informed decision-making by presenting key metrics and insights in a concise manner.</a:t>
            </a:r>
          </a:p>
        </p:txBody>
      </p:sp>
    </p:spTree>
    <p:extLst>
      <p:ext uri="{BB962C8B-B14F-4D97-AF65-F5344CB8AC3E}">
        <p14:creationId xmlns:p14="http://schemas.microsoft.com/office/powerpoint/2010/main" val="8376662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62864259-B44B-A943-B915-32D62C285A1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C142A5D-FCB0-CBB4-CC7F-6A9EE0223D0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Data Aggregation</a:t>
            </a:r>
          </a:p>
        </p:txBody>
      </p:sp>
      <p:sp>
        <p:nvSpPr>
          <p:cNvPr id="6" name="Subtitle 2">
            <a:extLst>
              <a:ext uri="{FF2B5EF4-FFF2-40B4-BE49-F238E27FC236}">
                <a16:creationId xmlns:a16="http://schemas.microsoft.com/office/drawing/2014/main" id="{7AF18BF7-3BEE-4593-EBC6-1579C2C66766}"/>
              </a:ext>
            </a:extLst>
          </p:cNvPr>
          <p:cNvSpPr txBox="1">
            <a:spLocks/>
          </p:cNvSpPr>
          <p:nvPr/>
        </p:nvSpPr>
        <p:spPr>
          <a:xfrm>
            <a:off x="84309" y="989833"/>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Resource efficiency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Minimizes the storage and processing requirements by reducing the amount of detailed data retained in the warehouse.</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Simplified data management</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Makes it easier to manage and maintain data by focusing on summarized datasets rather than extensive raw data.</a:t>
            </a:r>
          </a:p>
        </p:txBody>
      </p:sp>
    </p:spTree>
    <p:extLst>
      <p:ext uri="{BB962C8B-B14F-4D97-AF65-F5344CB8AC3E}">
        <p14:creationId xmlns:p14="http://schemas.microsoft.com/office/powerpoint/2010/main" val="19673993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Load</a:t>
            </a:r>
          </a:p>
          <a:p>
            <a:pPr lvl="2">
              <a:lnSpc>
                <a:spcPct val="150000"/>
              </a:lnSpc>
              <a:buFont typeface="Wingdings" panose="05000000000000000000" pitchFamily="2" charset="2"/>
              <a:buChar char="§"/>
            </a:pPr>
            <a:r>
              <a:rPr lang="en-US" sz="2000" cap="none" dirty="0">
                <a:solidFill>
                  <a:srgbClr val="262626"/>
                </a:solidFill>
                <a:latin typeface="Poppins" panose="00000500000000000000" pitchFamily="2" charset="0"/>
                <a:cs typeface="Poppins" panose="00000500000000000000" pitchFamily="2" charset="0"/>
              </a:rPr>
              <a:t>Moves</a:t>
            </a:r>
            <a:r>
              <a:rPr lang="en-US" sz="2000" b="0" i="0" cap="none" dirty="0">
                <a:solidFill>
                  <a:srgbClr val="262626"/>
                </a:solidFill>
                <a:effectLst/>
                <a:latin typeface="Poppins" panose="00000500000000000000" pitchFamily="2" charset="0"/>
                <a:cs typeface="Poppins" panose="00000500000000000000" pitchFamily="2" charset="0"/>
              </a:rPr>
              <a:t> transformed data from the staging area to the target system.</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Ensures that users access up-to-date information for reporting, analytics, and decision-making</a:t>
            </a:r>
          </a:p>
          <a:p>
            <a:pPr marL="0" indent="0" algn="l">
              <a:lnSpc>
                <a:spcPct val="150000"/>
              </a:lnSpc>
              <a:buNone/>
            </a:pPr>
            <a:r>
              <a:rPr lang="en-US" sz="2000" b="1" i="0" cap="none" dirty="0">
                <a:solidFill>
                  <a:srgbClr val="262626"/>
                </a:solidFill>
                <a:effectLst/>
                <a:latin typeface="Poppins" panose="00000500000000000000" pitchFamily="2" charset="0"/>
                <a:cs typeface="Poppins" panose="00000500000000000000" pitchFamily="2" charset="0"/>
              </a:rPr>
              <a:t>Types of loading</a:t>
            </a:r>
          </a:p>
          <a:p>
            <a:pPr lvl="2">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Full load</a:t>
            </a:r>
            <a:r>
              <a:rPr lang="en-US" sz="2000" b="0" i="0" cap="none" dirty="0">
                <a:solidFill>
                  <a:srgbClr val="262626"/>
                </a:solidFill>
                <a:effectLst/>
                <a:latin typeface="Poppins" panose="00000500000000000000" pitchFamily="2" charset="0"/>
                <a:cs typeface="Poppins" panose="00000500000000000000" pitchFamily="2" charset="0"/>
              </a:rPr>
              <a:t>: All data from the source is loaded into the data warehouse.</a:t>
            </a:r>
          </a:p>
          <a:p>
            <a:pPr lvl="2">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Incremental load</a:t>
            </a:r>
            <a:r>
              <a:rPr lang="en-US" sz="2000" b="0" i="0" cap="none" dirty="0">
                <a:solidFill>
                  <a:srgbClr val="262626"/>
                </a:solidFill>
                <a:effectLst/>
                <a:latin typeface="Poppins" panose="00000500000000000000" pitchFamily="2" charset="0"/>
                <a:cs typeface="Poppins" panose="00000500000000000000" pitchFamily="2" charset="0"/>
              </a:rPr>
              <a:t>: Loads only new or changed data since the last load is transferred to the warehouse.</a:t>
            </a:r>
          </a:p>
          <a:p>
            <a:pPr algn="l">
              <a:lnSpc>
                <a:spcPct val="150000"/>
              </a:lnSpc>
            </a:pP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5E1518FD-03AC-879D-8163-E728847C37D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03D9C03B-B477-8D8F-30B6-2E90A1A024A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Transform and Load Cont’d……</a:t>
            </a:r>
          </a:p>
        </p:txBody>
      </p:sp>
    </p:spTree>
    <p:extLst>
      <p:ext uri="{BB962C8B-B14F-4D97-AF65-F5344CB8AC3E}">
        <p14:creationId xmlns:p14="http://schemas.microsoft.com/office/powerpoint/2010/main" val="12120244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0F89F-518C-1FA0-25C9-320894E73987}"/>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FC932CB-D85B-74B3-3EFF-16EB954241A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3270D0BE-491C-265D-383A-5502E7FC3315}"/>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ETL (Extract, Transform, Load) scheduling is a critical aspect of data warehousing and data integration processes that involves planning and executing ETL jobs at defined intervals to ensure that data is consistently and accurately moved from source systems to a data warehouse or data lake.</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4EC8786D-6604-A273-7CEA-981C490D7B9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C40CD662-20FC-FF1E-592D-B9313697986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ETL Scheduling</a:t>
            </a:r>
          </a:p>
        </p:txBody>
      </p:sp>
    </p:spTree>
    <p:extLst>
      <p:ext uri="{BB962C8B-B14F-4D97-AF65-F5344CB8AC3E}">
        <p14:creationId xmlns:p14="http://schemas.microsoft.com/office/powerpoint/2010/main" val="11465791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09622-659B-F030-0F55-B514A0C14CF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F537254-AA55-2C64-6443-3897117FD3B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48D1F6DD-2631-C308-6CE7-2134A3A25745}"/>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1. Real-time ETL</a:t>
            </a:r>
          </a:p>
          <a:p>
            <a:pPr>
              <a:lnSpc>
                <a:spcPct val="150000"/>
              </a:lnSpc>
              <a:spcBef>
                <a:spcPts val="600"/>
              </a:spcBef>
            </a:pPr>
            <a:r>
              <a:rPr lang="en-US" b="0" i="0" cap="none" dirty="0">
                <a:solidFill>
                  <a:srgbClr val="262626"/>
                </a:solidFill>
                <a:effectLst/>
                <a:latin typeface="Poppins" panose="00000500000000000000" pitchFamily="2" charset="0"/>
                <a:cs typeface="Poppins" panose="00000500000000000000" pitchFamily="2" charset="0"/>
              </a:rPr>
              <a:t>Real-time ETL refers to the immediate processing and loading of data as it becomes available from source systems. This approach is designed to ensure that the data warehouse reflects the most current data at any given moment.</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This scheduling is suitable for applications requiring immediate data availability, such as fraud detection systems or real-time analytics platforms.</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2. Hourly ETL</a:t>
            </a:r>
          </a:p>
          <a:p>
            <a:pPr>
              <a:lnSpc>
                <a:spcPct val="150000"/>
              </a:lnSpc>
              <a:spcBef>
                <a:spcPts val="600"/>
              </a:spcBef>
            </a:pPr>
            <a:r>
              <a:rPr lang="en-US" b="0" i="0" cap="none" dirty="0">
                <a:solidFill>
                  <a:srgbClr val="262626"/>
                </a:solidFill>
                <a:effectLst/>
                <a:latin typeface="Poppins" panose="00000500000000000000" pitchFamily="2" charset="0"/>
                <a:cs typeface="Poppins" panose="00000500000000000000" pitchFamily="2" charset="0"/>
              </a:rPr>
              <a:t>Hourly ETL involves processing and loading data every hour. This frequency strikes a balance between real-time data availability and manageable system resource usage.</a:t>
            </a:r>
          </a:p>
        </p:txBody>
      </p:sp>
      <p:sp>
        <p:nvSpPr>
          <p:cNvPr id="2" name="Footer Placeholder 3">
            <a:extLst>
              <a:ext uri="{FF2B5EF4-FFF2-40B4-BE49-F238E27FC236}">
                <a16:creationId xmlns:a16="http://schemas.microsoft.com/office/drawing/2014/main" id="{63F04D0E-4BCE-EB7D-DC79-3BD87A131C1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E1D1145B-D026-B166-ED4D-E543006BD407}"/>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Frequency of ETL Processes</a:t>
            </a:r>
          </a:p>
        </p:txBody>
      </p:sp>
    </p:spTree>
    <p:extLst>
      <p:ext uri="{BB962C8B-B14F-4D97-AF65-F5344CB8AC3E}">
        <p14:creationId xmlns:p14="http://schemas.microsoft.com/office/powerpoint/2010/main" val="41599375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8A72F-4395-52DB-CFF4-BCA8C0241E56}"/>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099402D-59DE-0E16-562D-FF8E95AB9B7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10" name="Subtitle 2">
            <a:extLst>
              <a:ext uri="{FF2B5EF4-FFF2-40B4-BE49-F238E27FC236}">
                <a16:creationId xmlns:a16="http://schemas.microsoft.com/office/drawing/2014/main" id="{CE32B916-995C-5906-4585-A5B8DD6FAE0A}"/>
              </a:ext>
            </a:extLst>
          </p:cNvPr>
          <p:cNvSpPr txBox="1">
            <a:spLocks/>
          </p:cNvSpPr>
          <p:nvPr/>
        </p:nvSpPr>
        <p:spPr>
          <a:xfrm>
            <a:off x="84309" y="1025796"/>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3. Daily ETL</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Daily ETL processes involve collecting, transforming, and loading data once every 24 hours. This is a common practice in many business environments.</a:t>
            </a:r>
          </a:p>
          <a:p>
            <a:pPr marL="0" indent="0" algn="l">
              <a:lnSpc>
                <a:spcPct val="150000"/>
              </a:lnSpc>
              <a:buNone/>
            </a:pPr>
            <a:r>
              <a:rPr lang="en-US" cap="none" dirty="0">
                <a:solidFill>
                  <a:srgbClr val="262626"/>
                </a:solidFill>
                <a:latin typeface="Poppins" panose="00000500000000000000" pitchFamily="2" charset="0"/>
                <a:cs typeface="Poppins" panose="00000500000000000000" pitchFamily="2" charset="0"/>
              </a:rPr>
              <a:t>Daily ETL  is </a:t>
            </a:r>
            <a:r>
              <a:rPr lang="en-US" b="0" i="0" cap="none" dirty="0">
                <a:solidFill>
                  <a:srgbClr val="262626"/>
                </a:solidFill>
                <a:effectLst/>
                <a:latin typeface="Poppins" panose="00000500000000000000" pitchFamily="2" charset="0"/>
                <a:cs typeface="Poppins" panose="00000500000000000000" pitchFamily="2" charset="0"/>
              </a:rPr>
              <a:t>suitable for generating daily reports on sales, performance metrics, or operational statistics where data does not significantly change throughout the day.</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4. Weekly ETL</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Weekly ETL refers to the process of extracting, transforming, and loading data once a week. This frequency is often used for historical data analysis or less frequently changing datasets.</a:t>
            </a:r>
          </a:p>
        </p:txBody>
      </p:sp>
      <p:sp>
        <p:nvSpPr>
          <p:cNvPr id="2" name="Footer Placeholder 3">
            <a:extLst>
              <a:ext uri="{FF2B5EF4-FFF2-40B4-BE49-F238E27FC236}">
                <a16:creationId xmlns:a16="http://schemas.microsoft.com/office/drawing/2014/main" id="{8FBA9780-09BF-6C41-2616-4BFB4312E38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F8B9C552-CDA6-48E0-F15C-D27E7133A0D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Frequency of ETL Scheduling</a:t>
            </a:r>
          </a:p>
        </p:txBody>
      </p:sp>
    </p:spTree>
    <p:extLst>
      <p:ext uri="{BB962C8B-B14F-4D97-AF65-F5344CB8AC3E}">
        <p14:creationId xmlns:p14="http://schemas.microsoft.com/office/powerpoint/2010/main" val="29788331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996613"/>
            <a:ext cx="11585642" cy="462597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this lecture, the essential concept of ETL design in data warehousing was explored, highlighting its critical role in efficiently moving and transforming data from various source systems into a data warehouse. The definition and significance of the ETL process were discussed, along with an overview of the extraction, transformation, and loading phases.</a:t>
            </a:r>
          </a:p>
          <a:p>
            <a:pPr>
              <a:lnSpc>
                <a:spcPct val="150000"/>
              </a:lnSpc>
              <a:spcBef>
                <a:spcPts val="0"/>
              </a:spcBef>
            </a:pPr>
            <a:r>
              <a:rPr lang="en-US" cap="none" dirty="0">
                <a:latin typeface="Poppins" panose="00000500000000000000" pitchFamily="2" charset="0"/>
                <a:cs typeface="Poppins" panose="00000500000000000000" pitchFamily="2" charset="0"/>
              </a:rPr>
              <a:t>The lecture examined the different data extraction strategies, specifically full and incremental extraction, emphasizing their implications for data quality and performance. Participants learned about the key transformation tasks involved in ETL, such as data mapping, cleansing, enrichment, and aggregation, and their impact on data integrity and analytical value.</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7 Summary</a:t>
            </a:r>
          </a:p>
        </p:txBody>
      </p:sp>
      <p:sp>
        <p:nvSpPr>
          <p:cNvPr id="2" name="Footer Placeholder 3">
            <a:extLst>
              <a:ext uri="{FF2B5EF4-FFF2-40B4-BE49-F238E27FC236}">
                <a16:creationId xmlns:a16="http://schemas.microsoft.com/office/drawing/2014/main" id="{52428C10-A00B-4C34-9C21-D4218A90AD4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837FA-1E12-E3DA-B011-F8E0F4995566}"/>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DAEDF5F-BB35-4DFD-BB86-C77D53600442}"/>
              </a:ext>
            </a:extLst>
          </p:cNvPr>
          <p:cNvSpPr txBox="1">
            <a:spLocks/>
          </p:cNvSpPr>
          <p:nvPr/>
        </p:nvSpPr>
        <p:spPr>
          <a:xfrm>
            <a:off x="87549" y="1064710"/>
            <a:ext cx="11585642" cy="44978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Additionally, the lecture covered ETL scheduling frequencies, including real-time, hourly, daily, and weekly, evaluating their appropriate use cases in data warehousing. Overall, participants gained a comprehensive understanding of ETL design and its importance in creating a robust data warehousing environment.</a:t>
            </a:r>
          </a:p>
        </p:txBody>
      </p:sp>
      <p:cxnSp>
        <p:nvCxnSpPr>
          <p:cNvPr id="6" name="Straight Connector 5">
            <a:extLst>
              <a:ext uri="{FF2B5EF4-FFF2-40B4-BE49-F238E27FC236}">
                <a16:creationId xmlns:a16="http://schemas.microsoft.com/office/drawing/2014/main" id="{757BA3AE-DF3B-C1B2-0591-64200632A3B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7A6DA9AF-BB2C-A1D5-808A-0E1D297D0B4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7 Summary</a:t>
            </a:r>
          </a:p>
        </p:txBody>
      </p:sp>
      <p:sp>
        <p:nvSpPr>
          <p:cNvPr id="2" name="Footer Placeholder 3">
            <a:extLst>
              <a:ext uri="{FF2B5EF4-FFF2-40B4-BE49-F238E27FC236}">
                <a16:creationId xmlns:a16="http://schemas.microsoft.com/office/drawing/2014/main" id="{680148EF-4594-E3BC-05B2-2DDD53F478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65018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2"/>
            <a:ext cx="11614826" cy="319871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Wiley &amp; sons.</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Davenport, t. H., &amp; Harris, J. G. (2007). </a:t>
            </a:r>
            <a:r>
              <a:rPr lang="en-US" b="0" i="1" cap="none" dirty="0">
                <a:solidFill>
                  <a:srgbClr val="262626"/>
                </a:solidFill>
                <a:effectLst/>
                <a:latin typeface="Poppins" panose="00000500000000000000" pitchFamily="2" charset="0"/>
                <a:cs typeface="Poppins" panose="00000500000000000000" pitchFamily="2" charset="0"/>
              </a:rPr>
              <a:t>Competing on analytics: the new science of winning</a:t>
            </a:r>
            <a:r>
              <a:rPr lang="en-US" b="0" i="0" cap="none" dirty="0">
                <a:solidFill>
                  <a:srgbClr val="262626"/>
                </a:solidFill>
                <a:effectLst/>
                <a:latin typeface="Poppins" panose="00000500000000000000" pitchFamily="2" charset="0"/>
                <a:cs typeface="Poppins" panose="00000500000000000000" pitchFamily="2" charset="0"/>
              </a:rPr>
              <a:t>. Harvard Business Review Press.</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(2016). </a:t>
            </a:r>
            <a:r>
              <a:rPr lang="en-US" b="0" i="1" cap="none" dirty="0">
                <a:solidFill>
                  <a:srgbClr val="262626"/>
                </a:solidFill>
                <a:effectLst/>
                <a:latin typeface="Poppins" panose="00000500000000000000" pitchFamily="2" charset="0"/>
                <a:cs typeface="Poppins" panose="00000500000000000000" pitchFamily="2" charset="0"/>
              </a:rPr>
              <a:t>The Kimball Group Reader: relentlessly practical tools for data warehousing and business intelligence</a:t>
            </a:r>
            <a:r>
              <a:rPr lang="en-US" b="0" i="0" cap="none" dirty="0">
                <a:solidFill>
                  <a:srgbClr val="262626"/>
                </a:solidFill>
                <a:effectLst/>
                <a:latin typeface="Poppins" panose="00000500000000000000" pitchFamily="2" charset="0"/>
                <a:cs typeface="Poppins" panose="00000500000000000000" pitchFamily="2" charset="0"/>
              </a:rPr>
              <a:t>. Wiley.</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01E6CEAA-400E-253A-BA08-4E74E9DB4865}"/>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246163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0" y="3429000"/>
            <a:ext cx="11692646" cy="93345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3700" cap="none" dirty="0">
                <a:solidFill>
                  <a:srgbClr val="262626"/>
                </a:solidFill>
                <a:latin typeface="Poppins" panose="00000500000000000000" pitchFamily="2" charset="0"/>
                <a:cs typeface="Poppins" panose="00000500000000000000" pitchFamily="2" charset="0"/>
              </a:rPr>
              <a:t>Data Warehouse Performance and Optimization</a:t>
            </a:r>
            <a:endParaRPr lang="en-US" sz="3700" b="0" i="0" cap="none" dirty="0">
              <a:solidFill>
                <a:srgbClr val="262626"/>
              </a:solidFill>
              <a:effectLst/>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518497"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2" name="Footer Placeholder 3">
            <a:extLst>
              <a:ext uri="{FF2B5EF4-FFF2-40B4-BE49-F238E27FC236}">
                <a16:creationId xmlns:a16="http://schemas.microsoft.com/office/drawing/2014/main" id="{2FC36BCF-DC4B-70AE-E30B-BDA5EC0B5D6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7: Designing Your Extract, Transform and Load</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15492</TotalTime>
  <Words>3988</Words>
  <Application>Microsoft Office PowerPoint</Application>
  <PresentationFormat>Widescreen</PresentationFormat>
  <Paragraphs>326</Paragraphs>
  <Slides>47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-apple-system</vt:lpstr>
      <vt:lpstr>Arial</vt:lpstr>
      <vt:lpstr>Calibri</vt:lpstr>
      <vt:lpstr>Courier New</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1072</cp:revision>
  <dcterms:created xsi:type="dcterms:W3CDTF">2024-09-13T06:08:27Z</dcterms:created>
  <dcterms:modified xsi:type="dcterms:W3CDTF">2024-10-28T08:41:41Z</dcterms:modified>
</cp:coreProperties>
</file>