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43"/>
  </p:notesMasterIdLst>
  <p:handoutMasterIdLst>
    <p:handoutMasterId r:id="rId44"/>
  </p:handoutMasterIdLst>
  <p:sldIdLst>
    <p:sldId id="256" r:id="rId2"/>
    <p:sldId id="346" r:id="rId3"/>
    <p:sldId id="379" r:id="rId4"/>
    <p:sldId id="378" r:id="rId5"/>
    <p:sldId id="400" r:id="rId6"/>
    <p:sldId id="289" r:id="rId7"/>
    <p:sldId id="395" r:id="rId8"/>
    <p:sldId id="327" r:id="rId9"/>
    <p:sldId id="384" r:id="rId10"/>
    <p:sldId id="385" r:id="rId11"/>
    <p:sldId id="396" r:id="rId12"/>
    <p:sldId id="397" r:id="rId13"/>
    <p:sldId id="387" r:id="rId14"/>
    <p:sldId id="398" r:id="rId15"/>
    <p:sldId id="315" r:id="rId16"/>
    <p:sldId id="388" r:id="rId17"/>
    <p:sldId id="399" r:id="rId18"/>
    <p:sldId id="386" r:id="rId19"/>
    <p:sldId id="332" r:id="rId20"/>
    <p:sldId id="366" r:id="rId21"/>
    <p:sldId id="389" r:id="rId22"/>
    <p:sldId id="360" r:id="rId23"/>
    <p:sldId id="368" r:id="rId24"/>
    <p:sldId id="390" r:id="rId25"/>
    <p:sldId id="372" r:id="rId26"/>
    <p:sldId id="392" r:id="rId27"/>
    <p:sldId id="393" r:id="rId28"/>
    <p:sldId id="391" r:id="rId29"/>
    <p:sldId id="361" r:id="rId30"/>
    <p:sldId id="369" r:id="rId31"/>
    <p:sldId id="373" r:id="rId32"/>
    <p:sldId id="363" r:id="rId33"/>
    <p:sldId id="370" r:id="rId34"/>
    <p:sldId id="374" r:id="rId35"/>
    <p:sldId id="362" r:id="rId36"/>
    <p:sldId id="371" r:id="rId37"/>
    <p:sldId id="375" r:id="rId38"/>
    <p:sldId id="288" r:id="rId39"/>
    <p:sldId id="394" r:id="rId40"/>
    <p:sldId id="357" r:id="rId41"/>
    <p:sldId id="287"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0C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10/28/2024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8CE32A50-5A6F-400E-862B-EB591A3A68A5}" type="datetime1">
              <a:rPr lang="en-US" smtClean="0"/>
              <a:t>10/28/2024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8: Data Warehouse Performance and Optimization</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B48E7A-B290-4810-B5EC-2CE3C78B68FA}" type="datetime1">
              <a:rPr lang="en-US" smtClean="0"/>
              <a:t>10/28/2024</a:t>
            </a:fld>
            <a:endParaRPr lang="en-US" dirty="0"/>
          </a:p>
        </p:txBody>
      </p:sp>
      <p:sp>
        <p:nvSpPr>
          <p:cNvPr id="5" name="Footer Placeholder 4"/>
          <p:cNvSpPr>
            <a:spLocks noGrp="1"/>
          </p:cNvSpPr>
          <p:nvPr>
            <p:ph type="ftr" sz="quarter" idx="11"/>
          </p:nvPr>
        </p:nvSpPr>
        <p:spPr/>
        <p:txBody>
          <a:bodyPr/>
          <a:lstStyle/>
          <a:p>
            <a:r>
              <a:rPr lang="en-US"/>
              <a:t>Lecture 8: Data Warehouse Performance and Optimization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CF88DF-5EBC-4820-AE54-1BEB798418DB}" type="datetime1">
              <a:rPr lang="en-US" smtClean="0"/>
              <a:t>10/28/2024</a:t>
            </a:fld>
            <a:endParaRPr lang="en-US" dirty="0"/>
          </a:p>
        </p:txBody>
      </p:sp>
      <p:sp>
        <p:nvSpPr>
          <p:cNvPr id="5" name="Footer Placeholder 4"/>
          <p:cNvSpPr>
            <a:spLocks noGrp="1"/>
          </p:cNvSpPr>
          <p:nvPr>
            <p:ph type="ftr" sz="quarter" idx="11"/>
          </p:nvPr>
        </p:nvSpPr>
        <p:spPr/>
        <p:txBody>
          <a:bodyPr/>
          <a:lstStyle/>
          <a:p>
            <a:r>
              <a:rPr lang="en-US"/>
              <a:t>Lecture 8: Data Warehouse Performance and Optimization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E3B91B-C7FD-4586-BEB3-920420B709F1}"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8: Data Warehouse Performance and Optimization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40FE47-30D4-4870-95EA-898FDB5D42CE}" type="datetime1">
              <a:rPr lang="en-US" smtClean="0"/>
              <a:t>10/28/2024</a:t>
            </a:fld>
            <a:endParaRPr lang="en-US" dirty="0"/>
          </a:p>
        </p:txBody>
      </p:sp>
      <p:sp>
        <p:nvSpPr>
          <p:cNvPr id="8" name="Footer Placeholder 7"/>
          <p:cNvSpPr>
            <a:spLocks noGrp="1"/>
          </p:cNvSpPr>
          <p:nvPr>
            <p:ph type="ftr" sz="quarter" idx="11"/>
          </p:nvPr>
        </p:nvSpPr>
        <p:spPr/>
        <p:txBody>
          <a:bodyPr/>
          <a:lstStyle/>
          <a:p>
            <a:r>
              <a:rPr lang="en-US"/>
              <a:t>Lecture 8: Data Warehouse Performance and Optimization</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6692FCF-AECF-4AC6-BAC5-DC9313A0FF69}" type="datetime1">
              <a:rPr lang="en-US" smtClean="0"/>
              <a:t>10/28/2024</a:t>
            </a:fld>
            <a:endParaRPr lang="en-US" dirty="0"/>
          </a:p>
        </p:txBody>
      </p:sp>
      <p:sp>
        <p:nvSpPr>
          <p:cNvPr id="4" name="Footer Placeholder 3"/>
          <p:cNvSpPr>
            <a:spLocks noGrp="1"/>
          </p:cNvSpPr>
          <p:nvPr>
            <p:ph type="ftr" sz="quarter" idx="11"/>
          </p:nvPr>
        </p:nvSpPr>
        <p:spPr/>
        <p:txBody>
          <a:bodyPr/>
          <a:lstStyle/>
          <a:p>
            <a:r>
              <a:rPr lang="en-US"/>
              <a:t>Lecture 8: Data Warehouse Performance and Optimization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F93E50-63B4-4D92-A065-2FD1592D3EC3}" type="datetime1">
              <a:rPr lang="en-US" smtClean="0"/>
              <a:t>10/28/2024</a:t>
            </a:fld>
            <a:endParaRPr lang="en-US" dirty="0"/>
          </a:p>
        </p:txBody>
      </p:sp>
      <p:sp>
        <p:nvSpPr>
          <p:cNvPr id="3" name="Footer Placeholder 2"/>
          <p:cNvSpPr>
            <a:spLocks noGrp="1"/>
          </p:cNvSpPr>
          <p:nvPr>
            <p:ph type="ftr" sz="quarter" idx="11"/>
          </p:nvPr>
        </p:nvSpPr>
        <p:spPr/>
        <p:txBody>
          <a:bodyPr/>
          <a:lstStyle/>
          <a:p>
            <a:r>
              <a:rPr lang="en-US"/>
              <a:t>Lecture 8: Data Warehouse Performance and Optimization</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F8160F-D9FF-48E1-B539-8007450C542A}"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8: Data Warehouse Performance and Optimization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C79D58-6D47-4E2D-B22D-00061CA5BAB2}"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8: Data Warehouse Performance and Optimization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9AC0B55-A01B-47C1-96D7-96A8315ED144}"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8: Data Warehouse Performance and Optimization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6C0992-FF22-4F5A-80A8-9CEA57E3DBF0}"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8: Data Warehouse Performance and Optimization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1FB360-CFA5-41E9-9644-6D43FC062B8D}"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8: Data Warehouse Performance and Optimization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7B6F4B-DC07-4CAD-A2F6-7E97591EA93C}" type="datetime1">
              <a:rPr lang="en-US" smtClean="0"/>
              <a:t>10/28/2024</a:t>
            </a:fld>
            <a:endParaRPr lang="en-US" dirty="0"/>
          </a:p>
        </p:txBody>
      </p:sp>
      <p:sp>
        <p:nvSpPr>
          <p:cNvPr id="6" name="Footer Placeholder 5"/>
          <p:cNvSpPr>
            <a:spLocks noGrp="1"/>
          </p:cNvSpPr>
          <p:nvPr>
            <p:ph type="ftr" sz="quarter" idx="11"/>
          </p:nvPr>
        </p:nvSpPr>
        <p:spPr/>
        <p:txBody>
          <a:bodyPr/>
          <a:lstStyle/>
          <a:p>
            <a:r>
              <a:rPr lang="en-US"/>
              <a:t>Lecture 8: Data Warehouse Performance and Optimization</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86F9AC5-19EF-4629-9BC1-694EAFBDA3BF}" type="datetime1">
              <a:rPr lang="en-US" smtClean="0"/>
              <a:t>10/28/2024</a:t>
            </a:fld>
            <a:endParaRPr lang="en-US" dirty="0"/>
          </a:p>
        </p:txBody>
      </p:sp>
      <p:sp>
        <p:nvSpPr>
          <p:cNvPr id="4" name="Footer Placeholder 3"/>
          <p:cNvSpPr>
            <a:spLocks noGrp="1"/>
          </p:cNvSpPr>
          <p:nvPr>
            <p:ph type="ftr" sz="quarter" idx="11"/>
          </p:nvPr>
        </p:nvSpPr>
        <p:spPr/>
        <p:txBody>
          <a:bodyPr/>
          <a:lstStyle/>
          <a:p>
            <a:r>
              <a:rPr lang="en-US"/>
              <a:t>Lecture 8: Data Warehouse Performance and Optimization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EEA3B1D-726A-4B00-8F96-A8DCD78CACFC}" type="datetime1">
              <a:rPr lang="en-US" smtClean="0"/>
              <a:t>10/28/2024</a:t>
            </a:fld>
            <a:endParaRPr lang="en-US" dirty="0"/>
          </a:p>
        </p:txBody>
      </p:sp>
      <p:sp>
        <p:nvSpPr>
          <p:cNvPr id="4" name="Footer Placeholder 3"/>
          <p:cNvSpPr>
            <a:spLocks noGrp="1"/>
          </p:cNvSpPr>
          <p:nvPr>
            <p:ph type="ftr" sz="quarter" idx="11"/>
          </p:nvPr>
        </p:nvSpPr>
        <p:spPr/>
        <p:txBody>
          <a:bodyPr/>
          <a:lstStyle/>
          <a:p>
            <a:r>
              <a:rPr lang="en-US"/>
              <a:t>Lecture 8: Data Warehouse Performance and Optimization</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BD919A-C0D7-48C5-9358-3C8B4B322AE4}" type="datetime1">
              <a:rPr lang="en-US" smtClean="0"/>
              <a:t>10/28/2024</a:t>
            </a:fld>
            <a:endParaRPr lang="en-US" dirty="0"/>
          </a:p>
        </p:txBody>
      </p:sp>
      <p:sp>
        <p:nvSpPr>
          <p:cNvPr id="5" name="Footer Placeholder 4"/>
          <p:cNvSpPr>
            <a:spLocks noGrp="1"/>
          </p:cNvSpPr>
          <p:nvPr>
            <p:ph type="ftr" sz="quarter" idx="11"/>
          </p:nvPr>
        </p:nvSpPr>
        <p:spPr/>
        <p:txBody>
          <a:bodyPr/>
          <a:lstStyle/>
          <a:p>
            <a:r>
              <a:rPr lang="en-US"/>
              <a:t>Lecture 8: Data Warehouse Performance and Optimization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4E7225-5B9B-44B4-8AFB-C0BFC5854CE2}" type="datetime1">
              <a:rPr lang="en-US" smtClean="0"/>
              <a:t>10/28/2024</a:t>
            </a:fld>
            <a:endParaRPr lang="en-US" dirty="0"/>
          </a:p>
        </p:txBody>
      </p:sp>
      <p:sp>
        <p:nvSpPr>
          <p:cNvPr id="5" name="Footer Placeholder 4"/>
          <p:cNvSpPr>
            <a:spLocks noGrp="1"/>
          </p:cNvSpPr>
          <p:nvPr>
            <p:ph type="ftr" sz="quarter" idx="11"/>
          </p:nvPr>
        </p:nvSpPr>
        <p:spPr/>
        <p:txBody>
          <a:bodyPr/>
          <a:lstStyle/>
          <a:p>
            <a:r>
              <a:rPr lang="en-US"/>
              <a:t>Lecture 8: Data Warehouse Performance and Optimization</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E1EEA580-672D-4057-9FD7-F961E2A660E2}" type="datetime1">
              <a:rPr lang="en-US" smtClean="0"/>
              <a:t>10/28/2024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8: Data Warehouse Performance and Optimization</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hyperlink" Target="https://docs.oracle.com/en/database/oracle/oracle-database/19/tgdpm/index.html"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328578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87511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324845" y="1717665"/>
            <a:ext cx="10542718" cy="67042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buNone/>
            </a:pPr>
            <a:r>
              <a:rPr lang="en-US" sz="2800" b="1" dirty="0">
                <a:latin typeface="Poppins" panose="00000500000000000000" pitchFamily="2" charset="0"/>
                <a:cs typeface="Poppins" panose="00000500000000000000" pitchFamily="2" charset="0"/>
              </a:rPr>
              <a:t>lecture 8: Data Warehouse Performance and Optimization</a:t>
            </a:r>
          </a:p>
        </p:txBody>
      </p:sp>
    </p:spTree>
    <p:extLst>
      <p:ext uri="{BB962C8B-B14F-4D97-AF65-F5344CB8AC3E}">
        <p14:creationId xmlns:p14="http://schemas.microsoft.com/office/powerpoint/2010/main" val="122346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our recent lecture, we covered the extract, transform, load (ETL) design in data warehousing, emphasizing its vital role in moving and preparing data for analysis.</a:t>
            </a:r>
          </a:p>
          <a:p>
            <a:pPr>
              <a:lnSpc>
                <a:spcPct val="150000"/>
              </a:lnSpc>
            </a:pPr>
            <a:r>
              <a:rPr lang="en-US" cap="none" dirty="0">
                <a:latin typeface="Poppins" panose="00000500000000000000" pitchFamily="2" charset="0"/>
                <a:cs typeface="Poppins" panose="00000500000000000000" pitchFamily="2" charset="0"/>
              </a:rPr>
              <a:t>We discussed the significance of ETL, detailing how it extracts data from various source systems, transforms it into a suitable format, and loads it into the data warehouse.</a:t>
            </a:r>
          </a:p>
          <a:p>
            <a:pPr>
              <a:lnSpc>
                <a:spcPct val="150000"/>
              </a:lnSpc>
            </a:pPr>
            <a:r>
              <a:rPr lang="en-US" cap="none" dirty="0">
                <a:latin typeface="Poppins" panose="00000500000000000000" pitchFamily="2" charset="0"/>
                <a:cs typeface="Poppins" panose="00000500000000000000" pitchFamily="2" charset="0"/>
              </a:rPr>
              <a:t>Participants explored different data extraction strategies, including full extraction, where entire datasets are pulled from source systems, and incremental extraction, which captures only new or changed records since the last load. We highlighted the steps involved in each extraction method and the importance of data quality in the selection process.</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1B993CE-5B38-3754-B6DC-D01B648123B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7</a:t>
            </a: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6AAA6-1150-97EB-3581-530BA9FABA24}"/>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0A17B1A-2465-6CBA-C156-8352D38BCEF3}"/>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The lecture also covered transformation processes, focusing on data mapping, cleansing, enrichment, and aggregation. We examined the types of data mapping and their roles in maintaining data integrity.</a:t>
            </a:r>
          </a:p>
          <a:p>
            <a:pPr>
              <a:lnSpc>
                <a:spcPct val="150000"/>
              </a:lnSpc>
            </a:pPr>
            <a:r>
              <a:rPr lang="en-US" cap="none" dirty="0">
                <a:latin typeface="Poppins" panose="00000500000000000000" pitchFamily="2" charset="0"/>
                <a:cs typeface="Poppins" panose="00000500000000000000" pitchFamily="2" charset="0"/>
              </a:rPr>
              <a:t>Additionally, we discussed data aggregation techniques and their benefits for summarizing detailed data, enhancing analysis, and improving decision-making.</a:t>
            </a:r>
          </a:p>
          <a:p>
            <a:pPr>
              <a:lnSpc>
                <a:spcPct val="150000"/>
              </a:lnSpc>
            </a:pPr>
            <a:r>
              <a:rPr lang="en-US" cap="none" dirty="0">
                <a:latin typeface="Poppins" panose="00000500000000000000" pitchFamily="2" charset="0"/>
                <a:cs typeface="Poppins" panose="00000500000000000000" pitchFamily="2" charset="0"/>
              </a:rPr>
              <a:t>Finally, we addressed the loading of data into the warehouse, distinguishing between full and incremental loads, and the importance of ETL scheduling to ensure timely data updates for reporting and analytics.</a:t>
            </a:r>
          </a:p>
        </p:txBody>
      </p:sp>
      <p:cxnSp>
        <p:nvCxnSpPr>
          <p:cNvPr id="6" name="Straight Connector 5">
            <a:extLst>
              <a:ext uri="{FF2B5EF4-FFF2-40B4-BE49-F238E27FC236}">
                <a16:creationId xmlns:a16="http://schemas.microsoft.com/office/drawing/2014/main" id="{34DB635A-F3AC-B07F-5993-0B3E911FCE1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C77261D0-6D8F-4731-60EB-312810F93F6F}"/>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C96CB1E3-2D19-C671-EE9E-4377BF60092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7</a:t>
            </a:r>
          </a:p>
        </p:txBody>
      </p:sp>
    </p:spTree>
    <p:extLst>
      <p:ext uri="{BB962C8B-B14F-4D97-AF65-F5344CB8AC3E}">
        <p14:creationId xmlns:p14="http://schemas.microsoft.com/office/powerpoint/2010/main" val="70675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A4142-75A9-B389-115F-1359FCCB5151}"/>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B0906BBA-3D6C-67E0-D4C2-F58C917EECD4}"/>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This lecture provides a comprehensive overview of data warehouse performance and optimization, highlighting its essential role in enhancing system efficiency and user experience.</a:t>
            </a:r>
          </a:p>
          <a:p>
            <a:pPr>
              <a:lnSpc>
                <a:spcPct val="150000"/>
              </a:lnSpc>
            </a:pPr>
            <a:r>
              <a:rPr lang="en-US" cap="none" dirty="0">
                <a:latin typeface="Poppins" panose="00000500000000000000" pitchFamily="2" charset="0"/>
                <a:cs typeface="Poppins" panose="00000500000000000000" pitchFamily="2" charset="0"/>
              </a:rPr>
              <a:t>The lecture will cover the importance of optimizing data warehouses, focusing on improving query performance, reducing data retrieval times, optimizing storage usage, and enhancing user satisfaction.</a:t>
            </a:r>
          </a:p>
          <a:p>
            <a:pPr>
              <a:lnSpc>
                <a:spcPct val="150000"/>
              </a:lnSpc>
            </a:pPr>
            <a:r>
              <a:rPr lang="en-US" cap="none" dirty="0">
                <a:latin typeface="Poppins" panose="00000500000000000000" pitchFamily="2" charset="0"/>
                <a:cs typeface="Poppins" panose="00000500000000000000" pitchFamily="2" charset="0"/>
              </a:rPr>
              <a:t>Participants will explore various optimization techniques, including indexing, partitioning, and materialized views, examining how each method contributes to better resource management and faster query execution.</a:t>
            </a:r>
          </a:p>
        </p:txBody>
      </p:sp>
      <p:sp>
        <p:nvSpPr>
          <p:cNvPr id="2" name="Title 1">
            <a:extLst>
              <a:ext uri="{FF2B5EF4-FFF2-40B4-BE49-F238E27FC236}">
                <a16:creationId xmlns:a16="http://schemas.microsoft.com/office/drawing/2014/main" id="{1D4B4BA9-01BA-BB03-6F4B-3D7379C58BC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B57FA31-0316-D297-26A7-F81C8BC7433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7348AB56-2CF5-8AE1-D261-373AE6CBADF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64009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655D8-0CBF-CA74-CA2D-97BAC16260C9}"/>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7A209931-B253-2913-058C-2A3B1922D65A}"/>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The lecture will also address the challenges and limitations associated with these optimization strategies enabling participants to understand the niceties of performance optimization in data warehousing.</a:t>
            </a:r>
          </a:p>
        </p:txBody>
      </p:sp>
      <p:sp>
        <p:nvSpPr>
          <p:cNvPr id="2" name="Title 1">
            <a:extLst>
              <a:ext uri="{FF2B5EF4-FFF2-40B4-BE49-F238E27FC236}">
                <a16:creationId xmlns:a16="http://schemas.microsoft.com/office/drawing/2014/main" id="{24EAD3E0-FC9A-C4BD-8915-2B5C594890E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4CD3B89A-39C6-E7E0-FB8E-00DA40BE75F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1A5D26A7-A0D7-5B9C-C268-CF6BAE141AC5}"/>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16759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pPr>
            <a:r>
              <a:rPr lang="en-US" sz="2000" cap="none" dirty="0">
                <a:latin typeface="Poppins" panose="00000500000000000000" pitchFamily="2" charset="0"/>
                <a:cs typeface="Poppins" panose="00000500000000000000" pitchFamily="2" charset="0"/>
              </a:rPr>
              <a:t>Clearly communicate the importance of optimizing data warehouses, including the benefits of improved query performance.</a:t>
            </a:r>
          </a:p>
          <a:p>
            <a:pPr lvl="1">
              <a:lnSpc>
                <a:spcPct val="150000"/>
              </a:lnSpc>
            </a:pPr>
            <a:r>
              <a:rPr lang="en-US" sz="2000" cap="none" dirty="0">
                <a:latin typeface="Poppins" panose="00000500000000000000" pitchFamily="2" charset="0"/>
                <a:cs typeface="Poppins" panose="00000500000000000000" pitchFamily="2" charset="0"/>
              </a:rPr>
              <a:t>Examine various optimization techniques and explain how each contributes to resource management and query execution speed.</a:t>
            </a:r>
          </a:p>
          <a:p>
            <a:pPr lvl="1">
              <a:lnSpc>
                <a:spcPct val="150000"/>
              </a:lnSpc>
              <a:spcBef>
                <a:spcPts val="0"/>
              </a:spcBef>
            </a:pPr>
            <a:r>
              <a:rPr lang="en-US" sz="2000" cap="none" dirty="0">
                <a:latin typeface="Poppins" panose="00000500000000000000" pitchFamily="2" charset="0"/>
                <a:cs typeface="Poppins" panose="00000500000000000000" pitchFamily="2" charset="0"/>
              </a:rPr>
              <a:t>Identify the challenges and limitations associated with data warehouse optimization strategies.</a:t>
            </a:r>
          </a:p>
          <a:p>
            <a:pPr lvl="1">
              <a:lnSpc>
                <a:spcPct val="150000"/>
              </a:lnSpc>
              <a:spcBef>
                <a:spcPts val="0"/>
              </a:spcBef>
            </a:pPr>
            <a:r>
              <a:rPr lang="en-US" sz="2000" cap="none" dirty="0">
                <a:latin typeface="Poppins" panose="00000500000000000000" pitchFamily="2" charset="0"/>
                <a:cs typeface="Poppins" panose="00000500000000000000" pitchFamily="2" charset="0"/>
              </a:rPr>
              <a:t>Analyze the impact of optimization on data retrieval times and storage efficiency, evaluating best practices for effective performance enhancement in data warehousing</a:t>
            </a:r>
            <a:r>
              <a:rPr lang="en-US" cap="none" dirty="0">
                <a:latin typeface="Poppins" panose="00000500000000000000" pitchFamily="2" charset="0"/>
                <a:cs typeface="Poppins" panose="00000500000000000000" pitchFamily="2" charset="0"/>
              </a:rPr>
              <a:t>.</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FB400CA1-C393-83D3-68E5-93F52AD5C71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3CDAF-B203-D81A-1C2E-B767FBCF6572}"/>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710308D1-654F-323B-993B-19FB6EF572B5}"/>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1. Improve query performance</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Data warehouses are designed to handle large volumes of data and complex queries. Optimizing them ensures that queries execute faster, which is essential for timely decision-making.</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2. Reduce data retrieval times</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Long data retrieval times can hinder productivity and frustrate users. Optimization techniques can significantly decrease the time it takes to fetch data from the warehouse.</a:t>
            </a:r>
          </a:p>
        </p:txBody>
      </p:sp>
      <p:sp>
        <p:nvSpPr>
          <p:cNvPr id="9" name="Title 1">
            <a:extLst>
              <a:ext uri="{FF2B5EF4-FFF2-40B4-BE49-F238E27FC236}">
                <a16:creationId xmlns:a16="http://schemas.microsoft.com/office/drawing/2014/main" id="{AB1D4556-B82B-E81B-D29A-A7E975C94D8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Why Optimize Data Warehouse</a:t>
            </a:r>
          </a:p>
        </p:txBody>
      </p:sp>
      <p:cxnSp>
        <p:nvCxnSpPr>
          <p:cNvPr id="11" name="Straight Connector 10">
            <a:extLst>
              <a:ext uri="{FF2B5EF4-FFF2-40B4-BE49-F238E27FC236}">
                <a16:creationId xmlns:a16="http://schemas.microsoft.com/office/drawing/2014/main" id="{6A1753DB-A1B4-4B70-37E7-45CA659558BA}"/>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288036BB-244D-DDD3-D1F8-8CD569ADA4B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624805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F98D845C-B3CF-9892-5C43-318C4398105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D0122600-3564-99F0-5EF0-4977B7D8908A}"/>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3. Optimize storage usage</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Efficient storage management helps reduce costs associated with storing large datasets. Optimization can lead to better data compression and more effective data organization.</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4. Enhance user experience</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 well-optimized data warehouse leads to a smoother interaction for users, making it easier to access and analyze data. This can improve user satisfaction and promote broader adoption of data-driven decision-making.</a:t>
            </a:r>
          </a:p>
        </p:txBody>
      </p:sp>
      <p:sp>
        <p:nvSpPr>
          <p:cNvPr id="2" name="Title 1">
            <a:extLst>
              <a:ext uri="{FF2B5EF4-FFF2-40B4-BE49-F238E27FC236}">
                <a16:creationId xmlns:a16="http://schemas.microsoft.com/office/drawing/2014/main" id="{44251B48-70CD-6F59-C743-319DF8D2426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Why Optimize Data Warehouse</a:t>
            </a:r>
          </a:p>
        </p:txBody>
      </p:sp>
    </p:spTree>
    <p:extLst>
      <p:ext uri="{BB962C8B-B14F-4D97-AF65-F5344CB8AC3E}">
        <p14:creationId xmlns:p14="http://schemas.microsoft.com/office/powerpoint/2010/main" val="1423510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42424"/>
                </a:solidFill>
                <a:effectLst/>
                <a:latin typeface="Poppins" panose="00000500000000000000" pitchFamily="2" charset="0"/>
                <a:cs typeface="Poppins" panose="00000500000000000000" pitchFamily="2" charset="0"/>
              </a:rPr>
              <a:t>Indexing</a:t>
            </a:r>
          </a:p>
          <a:p>
            <a:pPr algn="l">
              <a:lnSpc>
                <a:spcPct val="150000"/>
              </a:lnSpc>
            </a:pPr>
            <a:r>
              <a:rPr lang="en-US" b="1" cap="none" dirty="0">
                <a:solidFill>
                  <a:srgbClr val="242424"/>
                </a:solidFill>
                <a:latin typeface="Poppins" panose="00000500000000000000" pitchFamily="2" charset="0"/>
                <a:cs typeface="Poppins" panose="00000500000000000000" pitchFamily="2" charset="0"/>
              </a:rPr>
              <a:t>Partitioning </a:t>
            </a:r>
          </a:p>
          <a:p>
            <a:pPr algn="l">
              <a:lnSpc>
                <a:spcPct val="150000"/>
              </a:lnSpc>
            </a:pPr>
            <a:r>
              <a:rPr lang="en-US" b="1" i="0" cap="none" dirty="0">
                <a:solidFill>
                  <a:srgbClr val="242424"/>
                </a:solidFill>
                <a:effectLst/>
                <a:latin typeface="Poppins" panose="00000500000000000000" pitchFamily="2" charset="0"/>
                <a:cs typeface="Poppins" panose="00000500000000000000" pitchFamily="2" charset="0"/>
              </a:rPr>
              <a:t>Materialized views</a:t>
            </a:r>
          </a:p>
          <a:p>
            <a:pPr algn="l">
              <a:lnSpc>
                <a:spcPct val="150000"/>
              </a:lnSpc>
            </a:pPr>
            <a:r>
              <a:rPr lang="en-US" b="1" i="0" cap="none" dirty="0">
                <a:solidFill>
                  <a:srgbClr val="242424"/>
                </a:solidFill>
                <a:effectLst/>
                <a:latin typeface="Poppins" panose="00000500000000000000" pitchFamily="2" charset="0"/>
                <a:cs typeface="Poppins" panose="00000500000000000000" pitchFamily="2" charset="0"/>
              </a:rPr>
              <a:t>Hardware upgrades</a:t>
            </a:r>
            <a:endParaRPr lang="fr-FR" b="1" i="0" cap="none" dirty="0">
              <a:solidFill>
                <a:srgbClr val="242424"/>
              </a:solidFill>
              <a:effectLst/>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Warehouse Optimization Techniques  </a:t>
            </a:r>
          </a:p>
        </p:txBody>
      </p:sp>
      <p:sp>
        <p:nvSpPr>
          <p:cNvPr id="2" name="Footer Placeholder 3">
            <a:extLst>
              <a:ext uri="{FF2B5EF4-FFF2-40B4-BE49-F238E27FC236}">
                <a16:creationId xmlns:a16="http://schemas.microsoft.com/office/drawing/2014/main" id="{AA2AA17E-25E2-838A-B98A-B679E8CB569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8: Data Warehouse Performance and Optimization</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115785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cap="none" dirty="0">
                <a:solidFill>
                  <a:srgbClr val="262626"/>
                </a:solidFill>
                <a:latin typeface="Poppins" panose="00000500000000000000" pitchFamily="2" charset="0"/>
                <a:cs typeface="Poppins" panose="00000500000000000000" pitchFamily="2" charset="0"/>
              </a:rPr>
              <a:t>In</a:t>
            </a:r>
            <a:r>
              <a:rPr lang="en-US" b="0" i="0" cap="none" dirty="0">
                <a:solidFill>
                  <a:srgbClr val="262626"/>
                </a:solidFill>
                <a:effectLst/>
                <a:latin typeface="Poppins" panose="00000500000000000000" pitchFamily="2" charset="0"/>
                <a:cs typeface="Poppins" panose="00000500000000000000" pitchFamily="2" charset="0"/>
              </a:rPr>
              <a:t>dexing refers to the process of creating data structures that enhance the speed and efficiency of data retrieval. </a:t>
            </a: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It involves establishing pointers or references to specific data locations within the warehouse, allowing for quicker access to large volumes of historical and integrated data.</a:t>
            </a: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Unlike traditional relational databases, indexing in data warehouses must account for unique characteristics such as data size, query patterns, and the need for optimized performance in analytical queries. </a:t>
            </a: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Effective indexing strategies can significantly improve query response times and overall system performance.</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Indexing in Data Warehouse</a:t>
            </a:r>
          </a:p>
        </p:txBody>
      </p:sp>
      <p:sp>
        <p:nvSpPr>
          <p:cNvPr id="3" name="Footer Placeholder 3">
            <a:extLst>
              <a:ext uri="{FF2B5EF4-FFF2-40B4-BE49-F238E27FC236}">
                <a16:creationId xmlns:a16="http://schemas.microsoft.com/office/drawing/2014/main" id="{3ACA5F3C-7E4E-9D34-098C-A72953C7097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8: Data Warehouse Performance and Optimization</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753996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F3C50-917E-27A5-4E53-431DD9B83A7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4A67091-D181-E35A-C177-095B18E3D71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784BAD16-2333-E437-9726-09D90FEBE078}"/>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cap="none" dirty="0">
                <a:solidFill>
                  <a:srgbClr val="262626"/>
                </a:solidFill>
                <a:latin typeface="Poppins" panose="00000500000000000000" pitchFamily="2" charset="0"/>
                <a:cs typeface="Poppins" panose="00000500000000000000" pitchFamily="2" charset="0"/>
              </a:rPr>
              <a:t>Scenario</a:t>
            </a: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 retail company, </a:t>
            </a:r>
            <a:r>
              <a:rPr lang="en-US" b="1" cap="none" dirty="0" err="1">
                <a:solidFill>
                  <a:srgbClr val="262626"/>
                </a:solidFill>
                <a:latin typeface="Poppins" panose="00000500000000000000" pitchFamily="2" charset="0"/>
                <a:cs typeface="Poppins" panose="00000500000000000000" pitchFamily="2" charset="0"/>
              </a:rPr>
              <a:t>R</a:t>
            </a:r>
            <a:r>
              <a:rPr lang="en-US" b="1" i="0" cap="none" dirty="0" err="1">
                <a:solidFill>
                  <a:srgbClr val="262626"/>
                </a:solidFill>
                <a:effectLst/>
                <a:latin typeface="Poppins" panose="00000500000000000000" pitchFamily="2" charset="0"/>
                <a:cs typeface="Poppins" panose="00000500000000000000" pitchFamily="2" charset="0"/>
              </a:rPr>
              <a:t>etailco</a:t>
            </a:r>
            <a:r>
              <a:rPr lang="en-US" b="0" i="0" cap="none" dirty="0">
                <a:solidFill>
                  <a:srgbClr val="262626"/>
                </a:solidFill>
                <a:effectLst/>
                <a:latin typeface="Poppins" panose="00000500000000000000" pitchFamily="2" charset="0"/>
                <a:cs typeface="Poppins" panose="00000500000000000000" pitchFamily="2" charset="0"/>
              </a:rPr>
              <a:t>, operates both physical and online stores. They collect vast amounts of sales data every day, which they store in a data warehouse for analysis. The company wants to understand customer purchasing behavior, optimize inventory, and enhance marketing strategies.</a:t>
            </a:r>
          </a:p>
          <a:p>
            <a:pPr marL="0" indent="0">
              <a:lnSpc>
                <a:spcPct val="150000"/>
              </a:lnSpc>
              <a:buNone/>
            </a:pPr>
            <a:endParaRPr lang="en-US" b="0" i="0" cap="none" dirty="0">
              <a:solidFill>
                <a:srgbClr val="262626"/>
              </a:solidFill>
              <a:effectLst/>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B8C99077-0394-E52E-AAD5-0444AA34058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Indexing in Data Warehouse</a:t>
            </a:r>
          </a:p>
        </p:txBody>
      </p:sp>
      <p:sp>
        <p:nvSpPr>
          <p:cNvPr id="3" name="Footer Placeholder 3">
            <a:extLst>
              <a:ext uri="{FF2B5EF4-FFF2-40B4-BE49-F238E27FC236}">
                <a16:creationId xmlns:a16="http://schemas.microsoft.com/office/drawing/2014/main" id="{C4E24EFF-925E-B75B-5FF2-757E33159E0D}"/>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8: Data Warehouse Performance and Optimization</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0894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72FE5-F20C-CC14-94EC-276908C355C2}"/>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CAAAD8A-38B7-CB8E-C1ED-253ADD3C2A9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2C39332-4B90-B1AF-6EB2-5453942ED791}"/>
              </a:ext>
            </a:extLst>
          </p:cNvPr>
          <p:cNvSpPr txBox="1">
            <a:spLocks/>
          </p:cNvSpPr>
          <p:nvPr/>
        </p:nvSpPr>
        <p:spPr>
          <a:xfrm>
            <a:off x="53503" y="3593898"/>
            <a:ext cx="11585642" cy="189664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Business objective</a:t>
            </a:r>
          </a:p>
          <a:p>
            <a:pPr marL="0" indent="0" algn="l">
              <a:lnSpc>
                <a:spcPct val="150000"/>
              </a:lnSpc>
              <a:buNone/>
            </a:pPr>
            <a:r>
              <a:rPr lang="en-US" b="0" i="0" cap="none" dirty="0" err="1">
                <a:solidFill>
                  <a:srgbClr val="262626"/>
                </a:solidFill>
                <a:effectLst/>
                <a:latin typeface="Poppins" panose="00000500000000000000" pitchFamily="2" charset="0"/>
                <a:cs typeface="Poppins" panose="00000500000000000000" pitchFamily="2" charset="0"/>
              </a:rPr>
              <a:t>Retailco's</a:t>
            </a:r>
            <a:r>
              <a:rPr lang="en-US" b="0" i="0" cap="none" dirty="0">
                <a:solidFill>
                  <a:srgbClr val="262626"/>
                </a:solidFill>
                <a:effectLst/>
                <a:latin typeface="Poppins" panose="00000500000000000000" pitchFamily="2" charset="0"/>
                <a:cs typeface="Poppins" panose="00000500000000000000" pitchFamily="2" charset="0"/>
              </a:rPr>
              <a:t> marketing team wants to analyze the spending patterns of a specific customer, </a:t>
            </a:r>
            <a:r>
              <a:rPr lang="en-US" b="1" i="0" cap="none" dirty="0">
                <a:solidFill>
                  <a:srgbClr val="262626"/>
                </a:solidFill>
                <a:effectLst/>
                <a:latin typeface="Poppins" panose="00000500000000000000" pitchFamily="2" charset="0"/>
                <a:cs typeface="Poppins" panose="00000500000000000000" pitchFamily="2" charset="0"/>
              </a:rPr>
              <a:t>customer C123</a:t>
            </a:r>
            <a:r>
              <a:rPr lang="en-US" b="0" i="0" cap="none" dirty="0">
                <a:solidFill>
                  <a:srgbClr val="262626"/>
                </a:solidFill>
                <a:effectLst/>
                <a:latin typeface="Poppins" panose="00000500000000000000" pitchFamily="2" charset="0"/>
                <a:cs typeface="Poppins" panose="00000500000000000000" pitchFamily="2" charset="0"/>
              </a:rPr>
              <a:t>, during </a:t>
            </a:r>
            <a:r>
              <a:rPr lang="en-US" cap="none" dirty="0">
                <a:solidFill>
                  <a:srgbClr val="262626"/>
                </a:solidFill>
                <a:latin typeface="Poppins" panose="00000500000000000000" pitchFamily="2" charset="0"/>
                <a:cs typeface="Poppins" panose="00000500000000000000" pitchFamily="2" charset="0"/>
              </a:rPr>
              <a:t>J</a:t>
            </a:r>
            <a:r>
              <a:rPr lang="en-US" b="0" i="0" cap="none" dirty="0">
                <a:solidFill>
                  <a:srgbClr val="262626"/>
                </a:solidFill>
                <a:effectLst/>
                <a:latin typeface="Poppins" panose="00000500000000000000" pitchFamily="2" charset="0"/>
                <a:cs typeface="Poppins" panose="00000500000000000000" pitchFamily="2" charset="0"/>
              </a:rPr>
              <a:t>anuary 2024. They aim to determine how much this customer spent to tailor targeted promotions and improve customer retention.</a:t>
            </a:r>
          </a:p>
        </p:txBody>
      </p:sp>
      <p:sp>
        <p:nvSpPr>
          <p:cNvPr id="2" name="Title 1">
            <a:extLst>
              <a:ext uri="{FF2B5EF4-FFF2-40B4-BE49-F238E27FC236}">
                <a16:creationId xmlns:a16="http://schemas.microsoft.com/office/drawing/2014/main" id="{D578AE9D-F93D-BF71-F58C-1650E99384A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Indexing in Data Warehouse</a:t>
            </a:r>
          </a:p>
        </p:txBody>
      </p:sp>
      <p:sp>
        <p:nvSpPr>
          <p:cNvPr id="3" name="Footer Placeholder 3">
            <a:extLst>
              <a:ext uri="{FF2B5EF4-FFF2-40B4-BE49-F238E27FC236}">
                <a16:creationId xmlns:a16="http://schemas.microsoft.com/office/drawing/2014/main" id="{3907BA97-D93C-570C-D705-0860C10DE024}"/>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8: Data Warehouse Performance and Optimization</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4" name="Table 3">
            <a:extLst>
              <a:ext uri="{FF2B5EF4-FFF2-40B4-BE49-F238E27FC236}">
                <a16:creationId xmlns:a16="http://schemas.microsoft.com/office/drawing/2014/main" id="{33913C1F-8EF2-1823-CFFB-7C458A786277}"/>
              </a:ext>
            </a:extLst>
          </p:cNvPr>
          <p:cNvGraphicFramePr>
            <a:graphicFrameLocks noGrp="1"/>
          </p:cNvGraphicFramePr>
          <p:nvPr>
            <p:extLst>
              <p:ext uri="{D42A27DB-BD31-4B8C-83A1-F6EECF244321}">
                <p14:modId xmlns:p14="http://schemas.microsoft.com/office/powerpoint/2010/main" val="1941661804"/>
              </p:ext>
            </p:extLst>
          </p:nvPr>
        </p:nvGraphicFramePr>
        <p:xfrm>
          <a:off x="221305" y="1054983"/>
          <a:ext cx="11250035" cy="2595880"/>
        </p:xfrm>
        <a:graphic>
          <a:graphicData uri="http://schemas.openxmlformats.org/drawingml/2006/table">
            <a:tbl>
              <a:tblPr firstRow="1" bandRow="1">
                <a:tableStyleId>{5C22544A-7EE6-4342-B048-85BDC9FD1C3A}</a:tableStyleId>
              </a:tblPr>
              <a:tblGrid>
                <a:gridCol w="2250007">
                  <a:extLst>
                    <a:ext uri="{9D8B030D-6E8A-4147-A177-3AD203B41FA5}">
                      <a16:colId xmlns:a16="http://schemas.microsoft.com/office/drawing/2014/main" val="1840793880"/>
                    </a:ext>
                  </a:extLst>
                </a:gridCol>
                <a:gridCol w="1915623">
                  <a:extLst>
                    <a:ext uri="{9D8B030D-6E8A-4147-A177-3AD203B41FA5}">
                      <a16:colId xmlns:a16="http://schemas.microsoft.com/office/drawing/2014/main" val="3109233289"/>
                    </a:ext>
                  </a:extLst>
                </a:gridCol>
                <a:gridCol w="2238672">
                  <a:extLst>
                    <a:ext uri="{9D8B030D-6E8A-4147-A177-3AD203B41FA5}">
                      <a16:colId xmlns:a16="http://schemas.microsoft.com/office/drawing/2014/main" val="392098183"/>
                    </a:ext>
                  </a:extLst>
                </a:gridCol>
                <a:gridCol w="2595726">
                  <a:extLst>
                    <a:ext uri="{9D8B030D-6E8A-4147-A177-3AD203B41FA5}">
                      <a16:colId xmlns:a16="http://schemas.microsoft.com/office/drawing/2014/main" val="86033823"/>
                    </a:ext>
                  </a:extLst>
                </a:gridCol>
                <a:gridCol w="2250007">
                  <a:extLst>
                    <a:ext uri="{9D8B030D-6E8A-4147-A177-3AD203B41FA5}">
                      <a16:colId xmlns:a16="http://schemas.microsoft.com/office/drawing/2014/main" val="2611179683"/>
                    </a:ext>
                  </a:extLst>
                </a:gridCol>
              </a:tblGrid>
              <a:tr h="370840">
                <a:tc>
                  <a:txBody>
                    <a:bodyPr/>
                    <a:lstStyle/>
                    <a:p>
                      <a:pPr algn="ctr"/>
                      <a:r>
                        <a:rPr lang="en-US" sz="1800" dirty="0" err="1">
                          <a:effectLst/>
                          <a:latin typeface="Poppins" panose="00000500000000000000" pitchFamily="2" charset="0"/>
                          <a:cs typeface="Poppins" panose="00000500000000000000" pitchFamily="2" charset="0"/>
                        </a:rPr>
                        <a:t>TransactionID</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CustomerID</a:t>
                      </a:r>
                    </a:p>
                  </a:txBody>
                  <a:tcPr marL="99060" marR="99060" anchor="ctr"/>
                </a:tc>
                <a:tc>
                  <a:txBody>
                    <a:bodyPr/>
                    <a:lstStyle/>
                    <a:p>
                      <a:pPr algn="ctr"/>
                      <a:r>
                        <a:rPr lang="en-US" sz="1800" dirty="0" err="1">
                          <a:effectLst/>
                          <a:latin typeface="Poppins" panose="00000500000000000000" pitchFamily="2" charset="0"/>
                          <a:cs typeface="Poppins" panose="00000500000000000000" pitchFamily="2" charset="0"/>
                        </a:rPr>
                        <a:t>ProductID</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dirty="0" err="1">
                          <a:effectLst/>
                          <a:latin typeface="Poppins" panose="00000500000000000000" pitchFamily="2" charset="0"/>
                          <a:cs typeface="Poppins" panose="00000500000000000000" pitchFamily="2" charset="0"/>
                        </a:rPr>
                        <a:t>TransactionDate</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Amount</a:t>
                      </a:r>
                    </a:p>
                  </a:txBody>
                  <a:tcPr marL="99060" marR="99060" anchor="ctr"/>
                </a:tc>
                <a:extLst>
                  <a:ext uri="{0D108BD9-81ED-4DB2-BD59-A6C34878D82A}">
                    <a16:rowId xmlns:a16="http://schemas.microsoft.com/office/drawing/2014/main" val="3005496716"/>
                  </a:ext>
                </a:extLst>
              </a:tr>
              <a:tr h="370840">
                <a:tc>
                  <a:txBody>
                    <a:bodyPr/>
                    <a:lstStyle/>
                    <a:p>
                      <a:pPr algn="ctr"/>
                      <a:r>
                        <a:rPr lang="en-US" sz="1800" dirty="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C123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2024-01-05</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100,000/=</a:t>
                      </a:r>
                    </a:p>
                  </a:txBody>
                  <a:tcPr marL="99060" marR="99060" anchor="ctr"/>
                </a:tc>
                <a:extLst>
                  <a:ext uri="{0D108BD9-81ED-4DB2-BD59-A6C34878D82A}">
                    <a16:rowId xmlns:a16="http://schemas.microsoft.com/office/drawing/2014/main" val="1168950219"/>
                  </a:ext>
                </a:extLst>
              </a:tr>
              <a:tr h="370840">
                <a:tc>
                  <a:txBody>
                    <a:bodyPr/>
                    <a:lstStyle/>
                    <a:p>
                      <a:pPr algn="ctr"/>
                      <a:r>
                        <a:rPr lang="en-US" sz="18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C124</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P002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2024-01-10</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200,000/=</a:t>
                      </a:r>
                    </a:p>
                  </a:txBody>
                  <a:tcPr marL="99060" marR="99060" anchor="ctr"/>
                </a:tc>
                <a:extLst>
                  <a:ext uri="{0D108BD9-81ED-4DB2-BD59-A6C34878D82A}">
                    <a16:rowId xmlns:a16="http://schemas.microsoft.com/office/drawing/2014/main" val="3229576901"/>
                  </a:ext>
                </a:extLst>
              </a:tr>
              <a:tr h="370840">
                <a:tc>
                  <a:txBody>
                    <a:bodyPr/>
                    <a:lstStyle/>
                    <a:p>
                      <a:pPr algn="ctr"/>
                      <a:r>
                        <a:rPr lang="en-US" sz="1800" dirty="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C123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P003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2024-01-15</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150,000/=</a:t>
                      </a:r>
                    </a:p>
                  </a:txBody>
                  <a:tcPr marL="99060" marR="99060" anchor="ctr"/>
                </a:tc>
                <a:extLst>
                  <a:ext uri="{0D108BD9-81ED-4DB2-BD59-A6C34878D82A}">
                    <a16:rowId xmlns:a16="http://schemas.microsoft.com/office/drawing/2014/main" val="110858045"/>
                  </a:ext>
                </a:extLst>
              </a:tr>
              <a:tr h="370840">
                <a:tc>
                  <a:txBody>
                    <a:bodyPr/>
                    <a:lstStyle/>
                    <a:p>
                      <a:pPr algn="ctr"/>
                      <a:r>
                        <a:rPr lang="en-US" sz="1800">
                          <a:effectLst/>
                          <a:latin typeface="Poppins" panose="00000500000000000000" pitchFamily="2" charset="0"/>
                          <a:cs typeface="Poppins" panose="00000500000000000000" pitchFamily="2" charset="0"/>
                        </a:rPr>
                        <a:t>4</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C125</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2024-01-20</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300,000/=</a:t>
                      </a:r>
                    </a:p>
                  </a:txBody>
                  <a:tcPr marL="99060" marR="99060" anchor="ctr"/>
                </a:tc>
                <a:extLst>
                  <a:ext uri="{0D108BD9-81ED-4DB2-BD59-A6C34878D82A}">
                    <a16:rowId xmlns:a16="http://schemas.microsoft.com/office/drawing/2014/main" val="2174592420"/>
                  </a:ext>
                </a:extLst>
              </a:tr>
              <a:tr h="370840">
                <a:tc>
                  <a:txBody>
                    <a:bodyPr/>
                    <a:lstStyle/>
                    <a:p>
                      <a:pPr algn="ctr"/>
                      <a:r>
                        <a:rPr lang="en-US" sz="180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C123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2024-01-25</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250,000/=</a:t>
                      </a:r>
                    </a:p>
                  </a:txBody>
                  <a:tcPr marL="99060" marR="99060" anchor="ctr"/>
                </a:tc>
                <a:extLst>
                  <a:ext uri="{0D108BD9-81ED-4DB2-BD59-A6C34878D82A}">
                    <a16:rowId xmlns:a16="http://schemas.microsoft.com/office/drawing/2014/main" val="1144666276"/>
                  </a:ext>
                </a:extLst>
              </a:tr>
              <a:tr h="370840">
                <a:tc>
                  <a:txBody>
                    <a:bodyPr/>
                    <a:lstStyle/>
                    <a:p>
                      <a:pPr algn="ctr"/>
                      <a:r>
                        <a:rPr lang="en-US" sz="1800">
                          <a:effectLst/>
                          <a:latin typeface="Poppins" panose="00000500000000000000" pitchFamily="2" charset="0"/>
                          <a:cs typeface="Poppins" panose="00000500000000000000" pitchFamily="2" charset="0"/>
                        </a:rPr>
                        <a:t>6</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C126</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P003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2024-01-30</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350,000/=</a:t>
                      </a:r>
                    </a:p>
                  </a:txBody>
                  <a:tcPr marL="99060" marR="99060" anchor="ctr"/>
                </a:tc>
                <a:extLst>
                  <a:ext uri="{0D108BD9-81ED-4DB2-BD59-A6C34878D82A}">
                    <a16:rowId xmlns:a16="http://schemas.microsoft.com/office/drawing/2014/main" val="1025223879"/>
                  </a:ext>
                </a:extLst>
              </a:tr>
            </a:tbl>
          </a:graphicData>
        </a:graphic>
      </p:graphicFrame>
      <p:graphicFrame>
        <p:nvGraphicFramePr>
          <p:cNvPr id="5" name="Table 4">
            <a:extLst>
              <a:ext uri="{FF2B5EF4-FFF2-40B4-BE49-F238E27FC236}">
                <a16:creationId xmlns:a16="http://schemas.microsoft.com/office/drawing/2014/main" id="{90139295-B536-80AF-E597-4653A2F93D5D}"/>
              </a:ext>
            </a:extLst>
          </p:cNvPr>
          <p:cNvGraphicFramePr>
            <a:graphicFrameLocks noGrp="1"/>
          </p:cNvGraphicFramePr>
          <p:nvPr>
            <p:extLst>
              <p:ext uri="{D42A27DB-BD31-4B8C-83A1-F6EECF244321}">
                <p14:modId xmlns:p14="http://schemas.microsoft.com/office/powerpoint/2010/main" val="3082480363"/>
              </p:ext>
            </p:extLst>
          </p:nvPr>
        </p:nvGraphicFramePr>
        <p:xfrm>
          <a:off x="2470826" y="2928083"/>
          <a:ext cx="1935804" cy="365760"/>
        </p:xfrm>
        <a:graphic>
          <a:graphicData uri="http://schemas.openxmlformats.org/drawingml/2006/table">
            <a:tbl>
              <a:tblPr/>
              <a:tblGrid>
                <a:gridCol w="1935804">
                  <a:extLst>
                    <a:ext uri="{9D8B030D-6E8A-4147-A177-3AD203B41FA5}">
                      <a16:colId xmlns:a16="http://schemas.microsoft.com/office/drawing/2014/main" val="3012255506"/>
                    </a:ext>
                  </a:extLst>
                </a:gridCol>
              </a:tblGrid>
              <a:tr h="340468">
                <a:tc>
                  <a:txBody>
                    <a:bodyPr/>
                    <a:lstStyle/>
                    <a:p>
                      <a:endParaRPr lang="en-US" dirty="0"/>
                    </a:p>
                  </a:txBody>
                  <a:tcPr>
                    <a:lnL w="19050" cmpd="sng">
                      <a:solidFill>
                        <a:srgbClr val="FF0000"/>
                      </a:solidFill>
                      <a:prstDash val="solid"/>
                    </a:lnL>
                    <a:lnR w="19050" cmpd="sng">
                      <a:solidFill>
                        <a:srgbClr val="FF0000"/>
                      </a:solidFill>
                      <a:prstDash val="solid"/>
                    </a:lnR>
                    <a:lnT w="19050" cmpd="sng">
                      <a:solidFill>
                        <a:srgbClr val="FF0000"/>
                      </a:solidFill>
                      <a:prstDash val="solid"/>
                    </a:lnT>
                    <a:lnB w="19050" cmpd="sng">
                      <a:solidFill>
                        <a:srgbClr val="FF0000"/>
                      </a:solidFill>
                      <a:prstDash val="solid"/>
                    </a:lnB>
                  </a:tcPr>
                </a:tc>
                <a:extLst>
                  <a:ext uri="{0D108BD9-81ED-4DB2-BD59-A6C34878D82A}">
                    <a16:rowId xmlns:a16="http://schemas.microsoft.com/office/drawing/2014/main" val="1077585635"/>
                  </a:ext>
                </a:extLst>
              </a:tr>
            </a:tbl>
          </a:graphicData>
        </a:graphic>
      </p:graphicFrame>
      <p:graphicFrame>
        <p:nvGraphicFramePr>
          <p:cNvPr id="6" name="Table 5">
            <a:extLst>
              <a:ext uri="{FF2B5EF4-FFF2-40B4-BE49-F238E27FC236}">
                <a16:creationId xmlns:a16="http://schemas.microsoft.com/office/drawing/2014/main" id="{BCD6A362-6687-E462-9E07-BA5CE8567725}"/>
              </a:ext>
            </a:extLst>
          </p:cNvPr>
          <p:cNvGraphicFramePr>
            <a:graphicFrameLocks noGrp="1"/>
          </p:cNvGraphicFramePr>
          <p:nvPr>
            <p:extLst>
              <p:ext uri="{D42A27DB-BD31-4B8C-83A1-F6EECF244321}">
                <p14:modId xmlns:p14="http://schemas.microsoft.com/office/powerpoint/2010/main" val="2340624285"/>
              </p:ext>
            </p:extLst>
          </p:nvPr>
        </p:nvGraphicFramePr>
        <p:xfrm>
          <a:off x="2470826" y="2170043"/>
          <a:ext cx="1935804" cy="365760"/>
        </p:xfrm>
        <a:graphic>
          <a:graphicData uri="http://schemas.openxmlformats.org/drawingml/2006/table">
            <a:tbl>
              <a:tblPr/>
              <a:tblGrid>
                <a:gridCol w="1935804">
                  <a:extLst>
                    <a:ext uri="{9D8B030D-6E8A-4147-A177-3AD203B41FA5}">
                      <a16:colId xmlns:a16="http://schemas.microsoft.com/office/drawing/2014/main" val="3012255506"/>
                    </a:ext>
                  </a:extLst>
                </a:gridCol>
              </a:tblGrid>
              <a:tr h="340468">
                <a:tc>
                  <a:txBody>
                    <a:bodyPr/>
                    <a:lstStyle/>
                    <a:p>
                      <a:endParaRPr lang="en-US" dirty="0"/>
                    </a:p>
                  </a:txBody>
                  <a:tcPr>
                    <a:lnL w="19050" cmpd="sng">
                      <a:solidFill>
                        <a:srgbClr val="FF0000"/>
                      </a:solidFill>
                      <a:prstDash val="solid"/>
                    </a:lnL>
                    <a:lnR w="19050" cmpd="sng">
                      <a:solidFill>
                        <a:srgbClr val="FF0000"/>
                      </a:solidFill>
                      <a:prstDash val="solid"/>
                    </a:lnR>
                    <a:lnT w="19050" cmpd="sng">
                      <a:solidFill>
                        <a:srgbClr val="FF0000"/>
                      </a:solidFill>
                      <a:prstDash val="solid"/>
                    </a:lnT>
                    <a:lnB w="19050" cmpd="sng">
                      <a:solidFill>
                        <a:srgbClr val="FF0000"/>
                      </a:solidFill>
                      <a:prstDash val="solid"/>
                    </a:lnB>
                  </a:tcPr>
                </a:tc>
                <a:extLst>
                  <a:ext uri="{0D108BD9-81ED-4DB2-BD59-A6C34878D82A}">
                    <a16:rowId xmlns:a16="http://schemas.microsoft.com/office/drawing/2014/main" val="1077585635"/>
                  </a:ext>
                </a:extLst>
              </a:tr>
            </a:tbl>
          </a:graphicData>
        </a:graphic>
      </p:graphicFrame>
      <p:graphicFrame>
        <p:nvGraphicFramePr>
          <p:cNvPr id="7" name="Table 6">
            <a:extLst>
              <a:ext uri="{FF2B5EF4-FFF2-40B4-BE49-F238E27FC236}">
                <a16:creationId xmlns:a16="http://schemas.microsoft.com/office/drawing/2014/main" id="{25ACD0C3-30C6-E1B0-AE7D-F36872FC7EA5}"/>
              </a:ext>
            </a:extLst>
          </p:cNvPr>
          <p:cNvGraphicFramePr>
            <a:graphicFrameLocks noGrp="1"/>
          </p:cNvGraphicFramePr>
          <p:nvPr>
            <p:extLst>
              <p:ext uri="{D42A27DB-BD31-4B8C-83A1-F6EECF244321}">
                <p14:modId xmlns:p14="http://schemas.microsoft.com/office/powerpoint/2010/main" val="4155087794"/>
              </p:ext>
            </p:extLst>
          </p:nvPr>
        </p:nvGraphicFramePr>
        <p:xfrm>
          <a:off x="2470826" y="1415682"/>
          <a:ext cx="1935804" cy="365760"/>
        </p:xfrm>
        <a:graphic>
          <a:graphicData uri="http://schemas.openxmlformats.org/drawingml/2006/table">
            <a:tbl>
              <a:tblPr/>
              <a:tblGrid>
                <a:gridCol w="1935804">
                  <a:extLst>
                    <a:ext uri="{9D8B030D-6E8A-4147-A177-3AD203B41FA5}">
                      <a16:colId xmlns:a16="http://schemas.microsoft.com/office/drawing/2014/main" val="3012255506"/>
                    </a:ext>
                  </a:extLst>
                </a:gridCol>
              </a:tblGrid>
              <a:tr h="340468">
                <a:tc>
                  <a:txBody>
                    <a:bodyPr/>
                    <a:lstStyle/>
                    <a:p>
                      <a:endParaRPr lang="en-US" dirty="0"/>
                    </a:p>
                  </a:txBody>
                  <a:tcPr>
                    <a:lnL w="19050" cmpd="sng">
                      <a:solidFill>
                        <a:srgbClr val="FF0000"/>
                      </a:solidFill>
                      <a:prstDash val="solid"/>
                    </a:lnL>
                    <a:lnR w="19050" cmpd="sng">
                      <a:solidFill>
                        <a:srgbClr val="FF0000"/>
                      </a:solidFill>
                      <a:prstDash val="solid"/>
                    </a:lnR>
                    <a:lnT w="19050" cmpd="sng">
                      <a:solidFill>
                        <a:srgbClr val="FF0000"/>
                      </a:solidFill>
                      <a:prstDash val="solid"/>
                    </a:lnT>
                    <a:lnB w="19050" cmpd="sng">
                      <a:solidFill>
                        <a:srgbClr val="FF0000"/>
                      </a:solidFill>
                      <a:prstDash val="solid"/>
                    </a:lnB>
                  </a:tcPr>
                </a:tc>
                <a:extLst>
                  <a:ext uri="{0D108BD9-81ED-4DB2-BD59-A6C34878D82A}">
                    <a16:rowId xmlns:a16="http://schemas.microsoft.com/office/drawing/2014/main" val="1077585635"/>
                  </a:ext>
                </a:extLst>
              </a:tr>
            </a:tbl>
          </a:graphicData>
        </a:graphic>
      </p:graphicFrame>
      <p:graphicFrame>
        <p:nvGraphicFramePr>
          <p:cNvPr id="9" name="Table 8">
            <a:extLst>
              <a:ext uri="{FF2B5EF4-FFF2-40B4-BE49-F238E27FC236}">
                <a16:creationId xmlns:a16="http://schemas.microsoft.com/office/drawing/2014/main" id="{766E7EF0-A3EB-AF29-AC57-0202F0B461D7}"/>
              </a:ext>
            </a:extLst>
          </p:cNvPr>
          <p:cNvGraphicFramePr>
            <a:graphicFrameLocks noGrp="1"/>
          </p:cNvGraphicFramePr>
          <p:nvPr>
            <p:extLst>
              <p:ext uri="{D42A27DB-BD31-4B8C-83A1-F6EECF244321}">
                <p14:modId xmlns:p14="http://schemas.microsoft.com/office/powerpoint/2010/main" val="482292243"/>
              </p:ext>
            </p:extLst>
          </p:nvPr>
        </p:nvGraphicFramePr>
        <p:xfrm>
          <a:off x="9221820" y="1415682"/>
          <a:ext cx="2249520" cy="365760"/>
        </p:xfrm>
        <a:graphic>
          <a:graphicData uri="http://schemas.openxmlformats.org/drawingml/2006/table">
            <a:tbl>
              <a:tblPr/>
              <a:tblGrid>
                <a:gridCol w="2249520">
                  <a:extLst>
                    <a:ext uri="{9D8B030D-6E8A-4147-A177-3AD203B41FA5}">
                      <a16:colId xmlns:a16="http://schemas.microsoft.com/office/drawing/2014/main" val="2957889548"/>
                    </a:ext>
                  </a:extLst>
                </a:gridCol>
              </a:tblGrid>
              <a:tr h="350196">
                <a:tc>
                  <a:txBody>
                    <a:bodyPr/>
                    <a:lstStyle/>
                    <a:p>
                      <a:endParaRPr lang="en-US" dirty="0"/>
                    </a:p>
                  </a:txBody>
                  <a:tcPr>
                    <a:lnL w="19050" cmpd="sng">
                      <a:solidFill>
                        <a:srgbClr val="FFFF00"/>
                      </a:solidFill>
                      <a:prstDash val="solid"/>
                    </a:lnL>
                    <a:lnR w="19050" cmpd="sng">
                      <a:solidFill>
                        <a:srgbClr val="FFFF00"/>
                      </a:solidFill>
                      <a:prstDash val="solid"/>
                    </a:lnR>
                    <a:lnT w="19050" cmpd="sng">
                      <a:solidFill>
                        <a:srgbClr val="FFFF00"/>
                      </a:solidFill>
                      <a:prstDash val="solid"/>
                    </a:lnT>
                    <a:lnB w="19050" cmpd="sng">
                      <a:solidFill>
                        <a:srgbClr val="FFFF00"/>
                      </a:solidFill>
                      <a:prstDash val="solid"/>
                    </a:lnB>
                  </a:tcPr>
                </a:tc>
                <a:extLst>
                  <a:ext uri="{0D108BD9-81ED-4DB2-BD59-A6C34878D82A}">
                    <a16:rowId xmlns:a16="http://schemas.microsoft.com/office/drawing/2014/main" val="225645500"/>
                  </a:ext>
                </a:extLst>
              </a:tr>
            </a:tbl>
          </a:graphicData>
        </a:graphic>
      </p:graphicFrame>
      <p:graphicFrame>
        <p:nvGraphicFramePr>
          <p:cNvPr id="10" name="Table 9">
            <a:extLst>
              <a:ext uri="{FF2B5EF4-FFF2-40B4-BE49-F238E27FC236}">
                <a16:creationId xmlns:a16="http://schemas.microsoft.com/office/drawing/2014/main" id="{7C6477E9-FCCA-BA02-0FCD-98ACD4598247}"/>
              </a:ext>
            </a:extLst>
          </p:cNvPr>
          <p:cNvGraphicFramePr>
            <a:graphicFrameLocks noGrp="1"/>
          </p:cNvGraphicFramePr>
          <p:nvPr>
            <p:extLst>
              <p:ext uri="{D42A27DB-BD31-4B8C-83A1-F6EECF244321}">
                <p14:modId xmlns:p14="http://schemas.microsoft.com/office/powerpoint/2010/main" val="2250140943"/>
              </p:ext>
            </p:extLst>
          </p:nvPr>
        </p:nvGraphicFramePr>
        <p:xfrm>
          <a:off x="9221820" y="2172668"/>
          <a:ext cx="2249520" cy="365760"/>
        </p:xfrm>
        <a:graphic>
          <a:graphicData uri="http://schemas.openxmlformats.org/drawingml/2006/table">
            <a:tbl>
              <a:tblPr/>
              <a:tblGrid>
                <a:gridCol w="2249520">
                  <a:extLst>
                    <a:ext uri="{9D8B030D-6E8A-4147-A177-3AD203B41FA5}">
                      <a16:colId xmlns:a16="http://schemas.microsoft.com/office/drawing/2014/main" val="2957889548"/>
                    </a:ext>
                  </a:extLst>
                </a:gridCol>
              </a:tblGrid>
              <a:tr h="350196">
                <a:tc>
                  <a:txBody>
                    <a:bodyPr/>
                    <a:lstStyle/>
                    <a:p>
                      <a:endParaRPr lang="en-US" dirty="0"/>
                    </a:p>
                  </a:txBody>
                  <a:tcPr>
                    <a:lnL w="19050" cmpd="sng">
                      <a:solidFill>
                        <a:srgbClr val="FFFF00"/>
                      </a:solidFill>
                      <a:prstDash val="solid"/>
                    </a:lnL>
                    <a:lnR w="19050" cmpd="sng">
                      <a:solidFill>
                        <a:srgbClr val="FFFF00"/>
                      </a:solidFill>
                      <a:prstDash val="solid"/>
                    </a:lnR>
                    <a:lnT w="19050" cmpd="sng">
                      <a:solidFill>
                        <a:srgbClr val="FFFF00"/>
                      </a:solidFill>
                      <a:prstDash val="solid"/>
                    </a:lnT>
                    <a:lnB w="19050" cmpd="sng">
                      <a:solidFill>
                        <a:srgbClr val="FFFF00"/>
                      </a:solidFill>
                      <a:prstDash val="solid"/>
                    </a:lnB>
                  </a:tcPr>
                </a:tc>
                <a:extLst>
                  <a:ext uri="{0D108BD9-81ED-4DB2-BD59-A6C34878D82A}">
                    <a16:rowId xmlns:a16="http://schemas.microsoft.com/office/drawing/2014/main" val="225645500"/>
                  </a:ext>
                </a:extLst>
              </a:tr>
            </a:tbl>
          </a:graphicData>
        </a:graphic>
      </p:graphicFrame>
      <p:graphicFrame>
        <p:nvGraphicFramePr>
          <p:cNvPr id="11" name="Table 10">
            <a:extLst>
              <a:ext uri="{FF2B5EF4-FFF2-40B4-BE49-F238E27FC236}">
                <a16:creationId xmlns:a16="http://schemas.microsoft.com/office/drawing/2014/main" id="{318C36CD-68B6-8D8E-4905-F612612DD2E7}"/>
              </a:ext>
            </a:extLst>
          </p:cNvPr>
          <p:cNvGraphicFramePr>
            <a:graphicFrameLocks noGrp="1"/>
          </p:cNvGraphicFramePr>
          <p:nvPr>
            <p:extLst>
              <p:ext uri="{D42A27DB-BD31-4B8C-83A1-F6EECF244321}">
                <p14:modId xmlns:p14="http://schemas.microsoft.com/office/powerpoint/2010/main" val="3780724445"/>
              </p:ext>
            </p:extLst>
          </p:nvPr>
        </p:nvGraphicFramePr>
        <p:xfrm>
          <a:off x="9221820" y="2928083"/>
          <a:ext cx="2249520" cy="365760"/>
        </p:xfrm>
        <a:graphic>
          <a:graphicData uri="http://schemas.openxmlformats.org/drawingml/2006/table">
            <a:tbl>
              <a:tblPr/>
              <a:tblGrid>
                <a:gridCol w="2249520">
                  <a:extLst>
                    <a:ext uri="{9D8B030D-6E8A-4147-A177-3AD203B41FA5}">
                      <a16:colId xmlns:a16="http://schemas.microsoft.com/office/drawing/2014/main" val="2957889548"/>
                    </a:ext>
                  </a:extLst>
                </a:gridCol>
              </a:tblGrid>
              <a:tr h="350196">
                <a:tc>
                  <a:txBody>
                    <a:bodyPr/>
                    <a:lstStyle/>
                    <a:p>
                      <a:endParaRPr lang="en-US" dirty="0"/>
                    </a:p>
                  </a:txBody>
                  <a:tcPr>
                    <a:lnL w="19050" cmpd="sng">
                      <a:solidFill>
                        <a:srgbClr val="FFFF00"/>
                      </a:solidFill>
                      <a:prstDash val="solid"/>
                    </a:lnL>
                    <a:lnR w="19050" cmpd="sng">
                      <a:solidFill>
                        <a:srgbClr val="FFFF00"/>
                      </a:solidFill>
                      <a:prstDash val="solid"/>
                    </a:lnR>
                    <a:lnT w="19050" cmpd="sng">
                      <a:solidFill>
                        <a:srgbClr val="FFFF00"/>
                      </a:solidFill>
                      <a:prstDash val="solid"/>
                    </a:lnT>
                    <a:lnB w="19050" cmpd="sng">
                      <a:solidFill>
                        <a:srgbClr val="FFFF00"/>
                      </a:solidFill>
                      <a:prstDash val="solid"/>
                    </a:lnB>
                  </a:tcPr>
                </a:tc>
                <a:extLst>
                  <a:ext uri="{0D108BD9-81ED-4DB2-BD59-A6C34878D82A}">
                    <a16:rowId xmlns:a16="http://schemas.microsoft.com/office/drawing/2014/main" val="225645500"/>
                  </a:ext>
                </a:extLst>
              </a:tr>
            </a:tbl>
          </a:graphicData>
        </a:graphic>
      </p:graphicFrame>
    </p:spTree>
    <p:extLst>
      <p:ext uri="{BB962C8B-B14F-4D97-AF65-F5344CB8AC3E}">
        <p14:creationId xmlns:p14="http://schemas.microsoft.com/office/powerpoint/2010/main" val="470020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634A3-ADF0-232D-D503-E0FB6480E0F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EE2F1-D147-B14A-2A01-64AE40C96BB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57C1F53-558B-EBE6-E398-9A73229E9AB8}"/>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Problem</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With millions of records in the </a:t>
            </a:r>
            <a:r>
              <a:rPr kumimoji="0" lang="en-US" altLang="en-US" b="1" i="1"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SalesData</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table, querying the total amount spent by a specific customer can be slow and resource-intensive without proper indexing.</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Solution</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Implementing Indexing</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To optimize query performance, the data engineering team decides to create an index on the </a:t>
            </a:r>
            <a:r>
              <a:rPr kumimoji="0" lang="en-US" altLang="en-US" b="1" i="1"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CustomerID</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and </a:t>
            </a:r>
            <a:r>
              <a:rPr kumimoji="0" lang="en-US" altLang="en-US" b="1" i="1"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TransactionDate</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columns</a:t>
            </a:r>
          </a:p>
          <a:p>
            <a:pPr marL="0" marR="0" lvl="0" indent="0" algn="l" defTabSz="914400" rtl="0" eaLnBrk="0" fontAlgn="base" latinLnBrk="0" hangingPunct="0">
              <a:lnSpc>
                <a:spcPct val="150000"/>
              </a:lnSpc>
              <a:spcBef>
                <a:spcPts val="1800"/>
              </a:spcBef>
              <a:spcAft>
                <a:spcPct val="0"/>
              </a:spcAft>
              <a:buClrTx/>
              <a:buSzTx/>
              <a:buFontTx/>
              <a:buNone/>
              <a:tabLst/>
            </a:pPr>
            <a:r>
              <a:rPr lang="en-US" b="0" i="0" cap="none" dirty="0">
                <a:solidFill>
                  <a:srgbClr val="D73A49"/>
                </a:solidFill>
                <a:effectLst/>
                <a:latin typeface="Poppins" panose="00000500000000000000" pitchFamily="2" charset="0"/>
                <a:cs typeface="Poppins" panose="00000500000000000000" pitchFamily="2" charset="0"/>
              </a:rPr>
              <a:t>CREATE</a:t>
            </a:r>
            <a:r>
              <a:rPr lang="en-US" b="0" i="0" cap="none" dirty="0">
                <a:solidFill>
                  <a:srgbClr val="262626"/>
                </a:solidFill>
                <a:effectLst/>
                <a:latin typeface="Poppins" panose="00000500000000000000" pitchFamily="2" charset="0"/>
                <a:cs typeface="Poppins" panose="00000500000000000000" pitchFamily="2" charset="0"/>
              </a:rPr>
              <a:t> INDEX </a:t>
            </a:r>
            <a:r>
              <a:rPr lang="en-US" b="0" i="0" cap="none" dirty="0" err="1">
                <a:solidFill>
                  <a:srgbClr val="262626"/>
                </a:solidFill>
                <a:effectLst/>
                <a:latin typeface="Poppins" panose="00000500000000000000" pitchFamily="2" charset="0"/>
                <a:cs typeface="Poppins" panose="00000500000000000000" pitchFamily="2" charset="0"/>
              </a:rPr>
              <a:t>idx_customer_date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ON</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salesdata</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customerid</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transactiondate</a:t>
            </a:r>
            <a:r>
              <a:rPr lang="en-US" b="0" i="0" cap="none" dirty="0">
                <a:solidFill>
                  <a:srgbClr val="262626"/>
                </a:solidFill>
                <a:effectLst/>
                <a:latin typeface="Poppins" panose="00000500000000000000" pitchFamily="2" charset="0"/>
                <a:cs typeface="Poppins" panose="00000500000000000000" pitchFamily="2" charset="0"/>
              </a:rPr>
              <a:t>);</a:t>
            </a:r>
            <a:endParaRPr kumimoji="0" lang="en-US" altLang="en-US"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AD3B3C73-EB43-045B-CE05-856E9EDC44F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0B3A628E-109B-F5F4-6118-CA62CB66F54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Indexing in Data Warehouse</a:t>
            </a:r>
          </a:p>
        </p:txBody>
      </p:sp>
    </p:spTree>
    <p:extLst>
      <p:ext uri="{BB962C8B-B14F-4D97-AF65-F5344CB8AC3E}">
        <p14:creationId xmlns:p14="http://schemas.microsoft.com/office/powerpoint/2010/main" val="4077165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CB556-7C31-8ECA-E2F6-1077C68866D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EADC0BC-FF99-24AF-9705-FA41C350C0C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AFA0FD2-E149-F7D5-1000-B9E13F09F805}"/>
              </a:ext>
            </a:extLst>
          </p:cNvPr>
          <p:cNvSpPr txBox="1">
            <a:spLocks/>
          </p:cNvSpPr>
          <p:nvPr/>
        </p:nvSpPr>
        <p:spPr>
          <a:xfrm>
            <a:off x="84309" y="928516"/>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Query execution</a:t>
            </a: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After creating the index, the marketing team can efficiently execute the following SQL query</a:t>
            </a:r>
            <a:endParaRPr lang="en-US" b="0" i="0" cap="none" dirty="0">
              <a:solidFill>
                <a:srgbClr val="D73A49"/>
              </a:solidFill>
              <a:effectLst/>
              <a:latin typeface="Poppins" panose="00000500000000000000" pitchFamily="2" charset="0"/>
              <a:cs typeface="Poppins" panose="00000500000000000000" pitchFamily="2" charset="0"/>
            </a:endParaRPr>
          </a:p>
          <a:p>
            <a:pPr marL="0" indent="0" algn="l">
              <a:lnSpc>
                <a:spcPct val="150000"/>
              </a:lnSpc>
              <a:spcBef>
                <a:spcPts val="1200"/>
              </a:spcBef>
              <a:buNone/>
            </a:pPr>
            <a:r>
              <a:rPr lang="en-US" b="0" i="0" cap="none" dirty="0">
                <a:solidFill>
                  <a:srgbClr val="D73A49"/>
                </a:solidFill>
                <a:effectLst/>
                <a:latin typeface="Poppins" panose="00000500000000000000" pitchFamily="2" charset="0"/>
                <a:cs typeface="Poppins" panose="00000500000000000000" pitchFamily="2" charset="0"/>
              </a:rPr>
              <a:t>SELECT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E36209"/>
                </a:solidFill>
                <a:effectLst/>
                <a:latin typeface="Poppins" panose="00000500000000000000" pitchFamily="2" charset="0"/>
                <a:cs typeface="Poppins" panose="00000500000000000000" pitchFamily="2" charset="0"/>
              </a:rPr>
              <a:t>sum</a:t>
            </a:r>
            <a:r>
              <a:rPr lang="en-US" b="0" i="0" cap="none" dirty="0">
                <a:solidFill>
                  <a:srgbClr val="262626"/>
                </a:solidFill>
                <a:effectLst/>
                <a:latin typeface="Poppins" panose="00000500000000000000" pitchFamily="2" charset="0"/>
                <a:cs typeface="Poppins" panose="00000500000000000000" pitchFamily="2" charset="0"/>
              </a:rPr>
              <a:t>(amount) </a:t>
            </a:r>
            <a:r>
              <a:rPr lang="en-US" b="0" i="0" cap="none" dirty="0">
                <a:solidFill>
                  <a:srgbClr val="D73A49"/>
                </a:solidFill>
                <a:effectLst/>
                <a:latin typeface="Poppins" panose="00000500000000000000" pitchFamily="2" charset="0"/>
                <a:cs typeface="Poppins" panose="00000500000000000000" pitchFamily="2" charset="0"/>
              </a:rPr>
              <a:t>FROM</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salesdata</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WHERE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customerid</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005CC5"/>
                </a:solidFill>
                <a:effectLst/>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1D6BC5"/>
                </a:solidFill>
                <a:effectLst/>
                <a:latin typeface="Poppins" panose="00000500000000000000" pitchFamily="2" charset="0"/>
                <a:cs typeface="Poppins" panose="00000500000000000000" pitchFamily="2" charset="0"/>
              </a:rPr>
              <a:t>'C123'</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AND</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transactiondate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BETWEEN</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1D6BC5"/>
                </a:solidFill>
                <a:effectLst/>
                <a:latin typeface="Poppins" panose="00000500000000000000" pitchFamily="2" charset="0"/>
                <a:cs typeface="Poppins" panose="00000500000000000000" pitchFamily="2" charset="0"/>
              </a:rPr>
              <a:t>'2024-01-01'</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AND</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1D6BC5"/>
                </a:solidFill>
                <a:effectLst/>
                <a:latin typeface="Poppins" panose="00000500000000000000" pitchFamily="2" charset="0"/>
                <a:cs typeface="Poppins" panose="00000500000000000000" pitchFamily="2" charset="0"/>
              </a:rPr>
              <a:t>'2024-01-31’</a:t>
            </a:r>
            <a:r>
              <a:rPr lang="en-US" b="0" i="0" cap="none" dirty="0">
                <a:solidFill>
                  <a:srgbClr val="262626"/>
                </a:solidFill>
                <a:effectLst/>
                <a:latin typeface="Poppins" panose="00000500000000000000" pitchFamily="2" charset="0"/>
                <a:cs typeface="Poppins" panose="00000500000000000000" pitchFamily="2" charset="0"/>
              </a:rPr>
              <a:t>;</a:t>
            </a:r>
          </a:p>
          <a:p>
            <a:pPr marL="0" marR="0" lvl="0" indent="0" algn="l" defTabSz="914400" rtl="0" eaLnBrk="0" fontAlgn="base" latinLnBrk="0" hangingPunct="0">
              <a:lnSpc>
                <a:spcPct val="150000"/>
              </a:lnSpc>
              <a:spcBef>
                <a:spcPts val="600"/>
              </a:spcBef>
              <a:spcAft>
                <a:spcPct val="0"/>
              </a:spcAft>
              <a:buClrTx/>
              <a:buSzTx/>
              <a:buFontTx/>
              <a:buNone/>
              <a:tabLst/>
            </a:pPr>
            <a:r>
              <a:rPr kumimoji="0" lang="en-US" altLang="en-US" sz="2000"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Expected outcome</a:t>
            </a:r>
          </a:p>
          <a:p>
            <a:pPr marL="0" marR="0" lvl="0" indent="0" algn="l" defTabSz="914400" rtl="0" eaLnBrk="0" fontAlgn="base" latinLnBrk="0" hangingPunct="0">
              <a:lnSpc>
                <a:spcPct val="150000"/>
              </a:lnSpc>
              <a:spcBef>
                <a:spcPts val="600"/>
              </a:spcBef>
              <a:spcAft>
                <a:spcPct val="0"/>
              </a:spcAft>
              <a:buClrTx/>
              <a:buSzTx/>
              <a:buFontTx/>
              <a:buNone/>
              <a:tabLst/>
            </a:pP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The query returns the total amount spent by customer </a:t>
            </a:r>
            <a:r>
              <a:rPr kumimoji="0" lang="en-US" altLang="en-US" sz="2000"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C123</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during </a:t>
            </a:r>
            <a:r>
              <a:rPr lang="en-US" altLang="en-US" cap="none" dirty="0">
                <a:solidFill>
                  <a:srgbClr val="262626"/>
                </a:solidFill>
                <a:latin typeface="Poppins" panose="00000500000000000000" pitchFamily="2" charset="0"/>
                <a:cs typeface="Poppins" panose="00000500000000000000" pitchFamily="2" charset="0"/>
              </a:rPr>
              <a:t>J</a:t>
            </a:r>
            <a:r>
              <a:rPr kumimoji="0" lang="en-US" altLang="en-US" sz="2000"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anuary 2024.</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sz="2000" b="1"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189B147A-F944-B774-EE28-F9806FDFBC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B87FB471-5534-5071-3F9B-8735DF6570F7}"/>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Indexing in Data Warehouse</a:t>
            </a:r>
          </a:p>
        </p:txBody>
      </p:sp>
      <p:graphicFrame>
        <p:nvGraphicFramePr>
          <p:cNvPr id="4" name="Table 3">
            <a:extLst>
              <a:ext uri="{FF2B5EF4-FFF2-40B4-BE49-F238E27FC236}">
                <a16:creationId xmlns:a16="http://schemas.microsoft.com/office/drawing/2014/main" id="{C8697F32-64B1-873D-8FC8-E18574234C62}"/>
              </a:ext>
            </a:extLst>
          </p:cNvPr>
          <p:cNvGraphicFramePr>
            <a:graphicFrameLocks noGrp="1"/>
          </p:cNvGraphicFramePr>
          <p:nvPr>
            <p:extLst>
              <p:ext uri="{D42A27DB-BD31-4B8C-83A1-F6EECF244321}">
                <p14:modId xmlns:p14="http://schemas.microsoft.com/office/powerpoint/2010/main" val="1728746675"/>
              </p:ext>
            </p:extLst>
          </p:nvPr>
        </p:nvGraphicFramePr>
        <p:xfrm>
          <a:off x="1481845" y="4734704"/>
          <a:ext cx="2273032" cy="792480"/>
        </p:xfrm>
        <a:graphic>
          <a:graphicData uri="http://schemas.openxmlformats.org/drawingml/2006/table">
            <a:tbl>
              <a:tblPr>
                <a:tableStyleId>{5940675A-B579-460E-94D1-54222C63F5DA}</a:tableStyleId>
              </a:tblPr>
              <a:tblGrid>
                <a:gridCol w="2273032">
                  <a:extLst>
                    <a:ext uri="{9D8B030D-6E8A-4147-A177-3AD203B41FA5}">
                      <a16:colId xmlns:a16="http://schemas.microsoft.com/office/drawing/2014/main" val="3211642338"/>
                    </a:ext>
                  </a:extLst>
                </a:gridCol>
              </a:tblGrid>
              <a:tr h="0">
                <a:tc>
                  <a:txBody>
                    <a:bodyPr/>
                    <a:lstStyle/>
                    <a:p>
                      <a:pPr algn="ctr"/>
                      <a:r>
                        <a:rPr lang="en-US" sz="2000" dirty="0" err="1">
                          <a:effectLst/>
                        </a:rPr>
                        <a:t>TotalAmount</a:t>
                      </a:r>
                      <a:endParaRPr lang="en-US" sz="20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1132889893"/>
                  </a:ext>
                </a:extLst>
              </a:tr>
              <a:tr h="0">
                <a:tc>
                  <a:txBody>
                    <a:bodyPr/>
                    <a:lstStyle/>
                    <a:p>
                      <a:pPr algn="ctr"/>
                      <a:r>
                        <a:rPr lang="en-US" sz="2000" dirty="0">
                          <a:effectLst/>
                        </a:rPr>
                        <a:t>500,000/=</a:t>
                      </a:r>
                      <a:endParaRPr lang="en-US" sz="20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1595671324"/>
                  </a:ext>
                </a:extLst>
              </a:tr>
            </a:tbl>
          </a:graphicData>
        </a:graphic>
      </p:graphicFrame>
    </p:spTree>
    <p:extLst>
      <p:ext uri="{BB962C8B-B14F-4D97-AF65-F5344CB8AC3E}">
        <p14:creationId xmlns:p14="http://schemas.microsoft.com/office/powerpoint/2010/main" val="1784168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2579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buNone/>
            </a:pPr>
            <a:r>
              <a:rPr lang="en-US" b="1" i="0" cap="none" dirty="0">
                <a:solidFill>
                  <a:srgbClr val="262626"/>
                </a:solidFill>
                <a:effectLst/>
                <a:latin typeface="Poppins" panose="00000500000000000000" pitchFamily="2" charset="0"/>
                <a:cs typeface="Poppins" panose="00000500000000000000" pitchFamily="2" charset="0"/>
              </a:rPr>
              <a:t>a) Bitmap indexes</a:t>
            </a:r>
            <a:endParaRPr lang="en-US" cap="none" dirty="0">
              <a:solidFill>
                <a:srgbClr val="262626"/>
              </a:solidFill>
              <a:latin typeface="Poppins" panose="00000500000000000000" pitchFamily="2" charset="0"/>
              <a:cs typeface="Poppins" panose="00000500000000000000" pitchFamily="2" charset="0"/>
            </a:endParaRPr>
          </a:p>
          <a:p>
            <a:r>
              <a:rPr lang="en-US" sz="2000" b="0" i="0" cap="none" dirty="0">
                <a:solidFill>
                  <a:srgbClr val="262626"/>
                </a:solidFill>
                <a:effectLst/>
                <a:latin typeface="Poppins" panose="00000500000000000000" pitchFamily="2" charset="0"/>
                <a:cs typeface="Poppins" panose="00000500000000000000" pitchFamily="2" charset="0"/>
              </a:rPr>
              <a:t>These are effective for low-cardinality columns, which have a limited number of unique values, such as gender, status, or category.</a:t>
            </a:r>
          </a:p>
          <a:p>
            <a:r>
              <a:rPr lang="en-US" sz="2000" b="0" i="0" cap="none" dirty="0">
                <a:solidFill>
                  <a:srgbClr val="262626"/>
                </a:solidFill>
                <a:effectLst/>
                <a:latin typeface="Poppins" panose="00000500000000000000" pitchFamily="2" charset="0"/>
                <a:cs typeface="Poppins" panose="00000500000000000000" pitchFamily="2" charset="0"/>
              </a:rPr>
              <a:t>They represent each possible value and row with a bit, showing whether a row contains that value.</a:t>
            </a:r>
          </a:p>
          <a:p>
            <a:r>
              <a:rPr lang="en-US" sz="2000" b="0" i="0" cap="none" dirty="0">
                <a:solidFill>
                  <a:srgbClr val="262626"/>
                </a:solidFill>
                <a:effectLst/>
                <a:latin typeface="Poppins" panose="00000500000000000000" pitchFamily="2" charset="0"/>
                <a:cs typeface="Poppins" panose="00000500000000000000" pitchFamily="2" charset="0"/>
              </a:rPr>
              <a:t>Bitmap indexes are compact, quick, and can handle complex queries involving logical operations.</a:t>
            </a:r>
          </a:p>
        </p:txBody>
      </p:sp>
      <p:sp>
        <p:nvSpPr>
          <p:cNvPr id="2" name="Footer Placeholder 3">
            <a:extLst>
              <a:ext uri="{FF2B5EF4-FFF2-40B4-BE49-F238E27FC236}">
                <a16:creationId xmlns:a16="http://schemas.microsoft.com/office/drawing/2014/main" id="{D3C42CB3-70E1-BCE8-FCB0-1BEC6FAB0B7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18105623-BBF6-73CC-CAFE-E70BAB0BC17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Indexes</a:t>
            </a:r>
          </a:p>
        </p:txBody>
      </p:sp>
    </p:spTree>
    <p:extLst>
      <p:ext uri="{BB962C8B-B14F-4D97-AF65-F5344CB8AC3E}">
        <p14:creationId xmlns:p14="http://schemas.microsoft.com/office/powerpoint/2010/main" val="41231226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F6D34-F60F-A0C1-0150-B5117C058B6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3D96432-2141-355E-91D6-B0A4535150B4}"/>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EF54073D-7041-715D-A1D1-F97979BA3AF9}"/>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DB33F859-3196-45D0-AAA6-97E8E90581F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Bitmap index: Example</a:t>
            </a:r>
          </a:p>
        </p:txBody>
      </p:sp>
      <p:graphicFrame>
        <p:nvGraphicFramePr>
          <p:cNvPr id="9" name="Table 8">
            <a:extLst>
              <a:ext uri="{FF2B5EF4-FFF2-40B4-BE49-F238E27FC236}">
                <a16:creationId xmlns:a16="http://schemas.microsoft.com/office/drawing/2014/main" id="{334768F2-765A-3914-2FDD-F17AD020E2DF}"/>
              </a:ext>
            </a:extLst>
          </p:cNvPr>
          <p:cNvGraphicFramePr>
            <a:graphicFrameLocks noGrp="1"/>
          </p:cNvGraphicFramePr>
          <p:nvPr>
            <p:extLst>
              <p:ext uri="{D42A27DB-BD31-4B8C-83A1-F6EECF244321}">
                <p14:modId xmlns:p14="http://schemas.microsoft.com/office/powerpoint/2010/main" val="3825804664"/>
              </p:ext>
            </p:extLst>
          </p:nvPr>
        </p:nvGraphicFramePr>
        <p:xfrm>
          <a:off x="189690" y="4064166"/>
          <a:ext cx="3337668" cy="1448742"/>
        </p:xfrm>
        <a:graphic>
          <a:graphicData uri="http://schemas.openxmlformats.org/drawingml/2006/table">
            <a:tbl>
              <a:tblPr firstRow="1" bandRow="1">
                <a:tableStyleId>{5C22544A-7EE6-4342-B048-85BDC9FD1C3A}</a:tableStyleId>
              </a:tblPr>
              <a:tblGrid>
                <a:gridCol w="1051668">
                  <a:extLst>
                    <a:ext uri="{9D8B030D-6E8A-4147-A177-3AD203B41FA5}">
                      <a16:colId xmlns:a16="http://schemas.microsoft.com/office/drawing/2014/main" val="1615836106"/>
                    </a:ext>
                  </a:extLst>
                </a:gridCol>
                <a:gridCol w="2286000">
                  <a:extLst>
                    <a:ext uri="{9D8B030D-6E8A-4147-A177-3AD203B41FA5}">
                      <a16:colId xmlns:a16="http://schemas.microsoft.com/office/drawing/2014/main" val="3030610729"/>
                    </a:ext>
                  </a:extLst>
                </a:gridCol>
              </a:tblGrid>
              <a:tr h="370840">
                <a:tc>
                  <a:txBody>
                    <a:bodyPr/>
                    <a:lstStyle/>
                    <a:p>
                      <a:pPr algn="ctr"/>
                      <a:r>
                        <a:rPr lang="en-US" sz="1500" dirty="0">
                          <a:effectLst/>
                          <a:latin typeface="Poppins" panose="00000500000000000000" pitchFamily="2" charset="0"/>
                          <a:cs typeface="Poppins" panose="00000500000000000000" pitchFamily="2" charset="0"/>
                        </a:rPr>
                        <a:t>Genre</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Bitmap (RentalID)</a:t>
                      </a:r>
                    </a:p>
                  </a:txBody>
                  <a:tcPr marL="99060" marR="99060" anchor="ctr"/>
                </a:tc>
                <a:extLst>
                  <a:ext uri="{0D108BD9-81ED-4DB2-BD59-A6C34878D82A}">
                    <a16:rowId xmlns:a16="http://schemas.microsoft.com/office/drawing/2014/main" val="1736819627"/>
                  </a:ext>
                </a:extLst>
              </a:tr>
              <a:tr h="370840">
                <a:tc>
                  <a:txBody>
                    <a:bodyPr/>
                    <a:lstStyle/>
                    <a:p>
                      <a:pPr algn="ctr"/>
                      <a:r>
                        <a:rPr lang="en-US" sz="1500">
                          <a:effectLst/>
                          <a:latin typeface="Poppins" panose="00000500000000000000" pitchFamily="2" charset="0"/>
                          <a:cs typeface="Poppins" panose="00000500000000000000" pitchFamily="2" charset="0"/>
                        </a:rPr>
                        <a:t>Action</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101100</a:t>
                      </a:r>
                    </a:p>
                  </a:txBody>
                  <a:tcPr marL="99060" marR="99060" anchor="ctr"/>
                </a:tc>
                <a:extLst>
                  <a:ext uri="{0D108BD9-81ED-4DB2-BD59-A6C34878D82A}">
                    <a16:rowId xmlns:a16="http://schemas.microsoft.com/office/drawing/2014/main" val="1718376989"/>
                  </a:ext>
                </a:extLst>
              </a:tr>
              <a:tr h="370840">
                <a:tc>
                  <a:txBody>
                    <a:bodyPr/>
                    <a:lstStyle/>
                    <a:p>
                      <a:pPr algn="ctr"/>
                      <a:r>
                        <a:rPr lang="en-US" sz="1500" dirty="0">
                          <a:effectLst/>
                          <a:latin typeface="Poppins" panose="00000500000000000000" pitchFamily="2" charset="0"/>
                          <a:cs typeface="Poppins" panose="00000500000000000000" pitchFamily="2" charset="0"/>
                        </a:rPr>
                        <a:t>Comedy</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010001</a:t>
                      </a:r>
                    </a:p>
                  </a:txBody>
                  <a:tcPr marL="99060" marR="99060" anchor="ctr"/>
                </a:tc>
                <a:extLst>
                  <a:ext uri="{0D108BD9-81ED-4DB2-BD59-A6C34878D82A}">
                    <a16:rowId xmlns:a16="http://schemas.microsoft.com/office/drawing/2014/main" val="3602152548"/>
                  </a:ext>
                </a:extLst>
              </a:tr>
              <a:tr h="336222">
                <a:tc>
                  <a:txBody>
                    <a:bodyPr/>
                    <a:lstStyle/>
                    <a:p>
                      <a:pPr algn="ctr"/>
                      <a:r>
                        <a:rPr lang="en-US" sz="1500">
                          <a:effectLst/>
                          <a:latin typeface="Poppins" panose="00000500000000000000" pitchFamily="2" charset="0"/>
                          <a:cs typeface="Poppins" panose="00000500000000000000" pitchFamily="2" charset="0"/>
                        </a:rPr>
                        <a:t>Drama</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000010</a:t>
                      </a:r>
                    </a:p>
                  </a:txBody>
                  <a:tcPr marL="99060" marR="99060" anchor="ctr"/>
                </a:tc>
                <a:extLst>
                  <a:ext uri="{0D108BD9-81ED-4DB2-BD59-A6C34878D82A}">
                    <a16:rowId xmlns:a16="http://schemas.microsoft.com/office/drawing/2014/main" val="2270542409"/>
                  </a:ext>
                </a:extLst>
              </a:tr>
            </a:tbl>
          </a:graphicData>
        </a:graphic>
      </p:graphicFrame>
      <p:graphicFrame>
        <p:nvGraphicFramePr>
          <p:cNvPr id="12" name="Table 11">
            <a:extLst>
              <a:ext uri="{FF2B5EF4-FFF2-40B4-BE49-F238E27FC236}">
                <a16:creationId xmlns:a16="http://schemas.microsoft.com/office/drawing/2014/main" id="{13D6E5FF-0A04-7758-12E6-E75E191C08A9}"/>
              </a:ext>
            </a:extLst>
          </p:cNvPr>
          <p:cNvGraphicFramePr>
            <a:graphicFrameLocks noGrp="1"/>
          </p:cNvGraphicFramePr>
          <p:nvPr>
            <p:extLst>
              <p:ext uri="{D42A27DB-BD31-4B8C-83A1-F6EECF244321}">
                <p14:modId xmlns:p14="http://schemas.microsoft.com/office/powerpoint/2010/main" val="3034421697"/>
              </p:ext>
            </p:extLst>
          </p:nvPr>
        </p:nvGraphicFramePr>
        <p:xfrm>
          <a:off x="189690" y="1054983"/>
          <a:ext cx="11347314" cy="2595880"/>
        </p:xfrm>
        <a:graphic>
          <a:graphicData uri="http://schemas.openxmlformats.org/drawingml/2006/table">
            <a:tbl>
              <a:tblPr firstRow="1" bandRow="1">
                <a:tableStyleId>{5C22544A-7EE6-4342-B048-85BDC9FD1C3A}</a:tableStyleId>
              </a:tblPr>
              <a:tblGrid>
                <a:gridCol w="1891219">
                  <a:extLst>
                    <a:ext uri="{9D8B030D-6E8A-4147-A177-3AD203B41FA5}">
                      <a16:colId xmlns:a16="http://schemas.microsoft.com/office/drawing/2014/main" val="4134058769"/>
                    </a:ext>
                  </a:extLst>
                </a:gridCol>
                <a:gridCol w="1891219">
                  <a:extLst>
                    <a:ext uri="{9D8B030D-6E8A-4147-A177-3AD203B41FA5}">
                      <a16:colId xmlns:a16="http://schemas.microsoft.com/office/drawing/2014/main" val="1170006906"/>
                    </a:ext>
                  </a:extLst>
                </a:gridCol>
                <a:gridCol w="1891219">
                  <a:extLst>
                    <a:ext uri="{9D8B030D-6E8A-4147-A177-3AD203B41FA5}">
                      <a16:colId xmlns:a16="http://schemas.microsoft.com/office/drawing/2014/main" val="435430312"/>
                    </a:ext>
                  </a:extLst>
                </a:gridCol>
                <a:gridCol w="1891219">
                  <a:extLst>
                    <a:ext uri="{9D8B030D-6E8A-4147-A177-3AD203B41FA5}">
                      <a16:colId xmlns:a16="http://schemas.microsoft.com/office/drawing/2014/main" val="2035956165"/>
                    </a:ext>
                  </a:extLst>
                </a:gridCol>
                <a:gridCol w="1891219">
                  <a:extLst>
                    <a:ext uri="{9D8B030D-6E8A-4147-A177-3AD203B41FA5}">
                      <a16:colId xmlns:a16="http://schemas.microsoft.com/office/drawing/2014/main" val="2887624461"/>
                    </a:ext>
                  </a:extLst>
                </a:gridCol>
                <a:gridCol w="1891219">
                  <a:extLst>
                    <a:ext uri="{9D8B030D-6E8A-4147-A177-3AD203B41FA5}">
                      <a16:colId xmlns:a16="http://schemas.microsoft.com/office/drawing/2014/main" val="820804187"/>
                    </a:ext>
                  </a:extLst>
                </a:gridCol>
              </a:tblGrid>
              <a:tr h="370840">
                <a:tc>
                  <a:txBody>
                    <a:bodyPr/>
                    <a:lstStyle/>
                    <a:p>
                      <a:pPr algn="ctr"/>
                      <a:r>
                        <a:rPr lang="en-US" sz="1800" dirty="0" err="1">
                          <a:effectLst/>
                          <a:latin typeface="Poppins" panose="00000500000000000000" pitchFamily="2" charset="0"/>
                          <a:cs typeface="Poppins" panose="00000500000000000000" pitchFamily="2" charset="0"/>
                        </a:rPr>
                        <a:t>RentalID</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UserID</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MovieID</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RentalDate</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Genre</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Rating</a:t>
                      </a:r>
                    </a:p>
                  </a:txBody>
                  <a:tcPr marL="99060" marR="99060" anchor="ctr"/>
                </a:tc>
                <a:extLst>
                  <a:ext uri="{0D108BD9-81ED-4DB2-BD59-A6C34878D82A}">
                    <a16:rowId xmlns:a16="http://schemas.microsoft.com/office/drawing/2014/main" val="2719835498"/>
                  </a:ext>
                </a:extLst>
              </a:tr>
              <a:tr h="370840">
                <a:tc>
                  <a:txBody>
                    <a:bodyPr/>
                    <a:lstStyle/>
                    <a:p>
                      <a:pPr algn="ctr"/>
                      <a:r>
                        <a:rPr lang="en-US" sz="18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U001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M001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Action</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5</a:t>
                      </a:r>
                    </a:p>
                  </a:txBody>
                  <a:tcPr marL="99060" marR="99060" anchor="ctr"/>
                </a:tc>
                <a:extLst>
                  <a:ext uri="{0D108BD9-81ED-4DB2-BD59-A6C34878D82A}">
                    <a16:rowId xmlns:a16="http://schemas.microsoft.com/office/drawing/2014/main" val="1305857430"/>
                  </a:ext>
                </a:extLst>
              </a:tr>
              <a:tr h="370840">
                <a:tc>
                  <a:txBody>
                    <a:bodyPr/>
                    <a:lstStyle/>
                    <a:p>
                      <a:pPr algn="ctr"/>
                      <a:r>
                        <a:rPr lang="en-US" sz="18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U002</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M002</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2024-01-02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Comedy</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4</a:t>
                      </a:r>
                    </a:p>
                  </a:txBody>
                  <a:tcPr marL="99060" marR="99060" anchor="ctr"/>
                </a:tc>
                <a:extLst>
                  <a:ext uri="{0D108BD9-81ED-4DB2-BD59-A6C34878D82A}">
                    <a16:rowId xmlns:a16="http://schemas.microsoft.com/office/drawing/2014/main" val="3409315966"/>
                  </a:ext>
                </a:extLst>
              </a:tr>
              <a:tr h="370840">
                <a:tc>
                  <a:txBody>
                    <a:bodyPr/>
                    <a:lstStyle/>
                    <a:p>
                      <a:pPr algn="ctr"/>
                      <a:r>
                        <a:rPr lang="en-US" sz="180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U001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M003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Action</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3</a:t>
                      </a:r>
                    </a:p>
                  </a:txBody>
                  <a:tcPr marL="99060" marR="99060" anchor="ctr"/>
                </a:tc>
                <a:extLst>
                  <a:ext uri="{0D108BD9-81ED-4DB2-BD59-A6C34878D82A}">
                    <a16:rowId xmlns:a16="http://schemas.microsoft.com/office/drawing/2014/main" val="2416604419"/>
                  </a:ext>
                </a:extLst>
              </a:tr>
              <a:tr h="370840">
                <a:tc>
                  <a:txBody>
                    <a:bodyPr/>
                    <a:lstStyle/>
                    <a:p>
                      <a:pPr algn="ctr"/>
                      <a:r>
                        <a:rPr lang="en-US" sz="1800">
                          <a:effectLst/>
                          <a:latin typeface="Poppins" panose="00000500000000000000" pitchFamily="2" charset="0"/>
                          <a:cs typeface="Poppins" panose="00000500000000000000" pitchFamily="2" charset="0"/>
                        </a:rPr>
                        <a:t>4</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U003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M001</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2024-01-04</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Action</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4</a:t>
                      </a:r>
                    </a:p>
                  </a:txBody>
                  <a:tcPr marL="99060" marR="99060" anchor="ctr"/>
                </a:tc>
                <a:extLst>
                  <a:ext uri="{0D108BD9-81ED-4DB2-BD59-A6C34878D82A}">
                    <a16:rowId xmlns:a16="http://schemas.microsoft.com/office/drawing/2014/main" val="2164247246"/>
                  </a:ext>
                </a:extLst>
              </a:tr>
              <a:tr h="370840">
                <a:tc>
                  <a:txBody>
                    <a:bodyPr/>
                    <a:lstStyle/>
                    <a:p>
                      <a:pPr algn="ctr"/>
                      <a:r>
                        <a:rPr lang="en-US" sz="180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U002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M004</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2024-01-05</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Drama</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5</a:t>
                      </a:r>
                    </a:p>
                  </a:txBody>
                  <a:tcPr marL="99060" marR="99060" anchor="ctr"/>
                </a:tc>
                <a:extLst>
                  <a:ext uri="{0D108BD9-81ED-4DB2-BD59-A6C34878D82A}">
                    <a16:rowId xmlns:a16="http://schemas.microsoft.com/office/drawing/2014/main" val="1846657331"/>
                  </a:ext>
                </a:extLst>
              </a:tr>
              <a:tr h="370840">
                <a:tc>
                  <a:txBody>
                    <a:bodyPr/>
                    <a:lstStyle/>
                    <a:p>
                      <a:pPr algn="ctr"/>
                      <a:r>
                        <a:rPr lang="en-US" sz="1800">
                          <a:effectLst/>
                          <a:latin typeface="Poppins" panose="00000500000000000000" pitchFamily="2" charset="0"/>
                          <a:cs typeface="Poppins" panose="00000500000000000000" pitchFamily="2" charset="0"/>
                        </a:rPr>
                        <a:t>6</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U001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M002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2024-01-06</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Comedy</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2</a:t>
                      </a:r>
                    </a:p>
                  </a:txBody>
                  <a:tcPr marL="99060" marR="99060" anchor="ctr"/>
                </a:tc>
                <a:extLst>
                  <a:ext uri="{0D108BD9-81ED-4DB2-BD59-A6C34878D82A}">
                    <a16:rowId xmlns:a16="http://schemas.microsoft.com/office/drawing/2014/main" val="3104557771"/>
                  </a:ext>
                </a:extLst>
              </a:tr>
            </a:tbl>
          </a:graphicData>
        </a:graphic>
      </p:graphicFrame>
      <p:graphicFrame>
        <p:nvGraphicFramePr>
          <p:cNvPr id="15" name="Table 14">
            <a:extLst>
              <a:ext uri="{FF2B5EF4-FFF2-40B4-BE49-F238E27FC236}">
                <a16:creationId xmlns:a16="http://schemas.microsoft.com/office/drawing/2014/main" id="{75C55FAA-2CA3-461D-BB71-4363361C49E1}"/>
              </a:ext>
            </a:extLst>
          </p:cNvPr>
          <p:cNvGraphicFramePr>
            <a:graphicFrameLocks noGrp="1"/>
          </p:cNvGraphicFramePr>
          <p:nvPr>
            <p:extLst>
              <p:ext uri="{D42A27DB-BD31-4B8C-83A1-F6EECF244321}">
                <p14:modId xmlns:p14="http://schemas.microsoft.com/office/powerpoint/2010/main" val="1735265987"/>
              </p:ext>
            </p:extLst>
          </p:nvPr>
        </p:nvGraphicFramePr>
        <p:xfrm>
          <a:off x="6570494" y="3912708"/>
          <a:ext cx="4966510" cy="1600200"/>
        </p:xfrm>
        <a:graphic>
          <a:graphicData uri="http://schemas.openxmlformats.org/drawingml/2006/table">
            <a:tbl>
              <a:tblPr firstRow="1" bandRow="1">
                <a:tableStyleId>{5C22544A-7EE6-4342-B048-85BDC9FD1C3A}</a:tableStyleId>
              </a:tblPr>
              <a:tblGrid>
                <a:gridCol w="2483255">
                  <a:extLst>
                    <a:ext uri="{9D8B030D-6E8A-4147-A177-3AD203B41FA5}">
                      <a16:colId xmlns:a16="http://schemas.microsoft.com/office/drawing/2014/main" val="944213641"/>
                    </a:ext>
                  </a:extLst>
                </a:gridCol>
                <a:gridCol w="2483255">
                  <a:extLst>
                    <a:ext uri="{9D8B030D-6E8A-4147-A177-3AD203B41FA5}">
                      <a16:colId xmlns:a16="http://schemas.microsoft.com/office/drawing/2014/main" val="2561814677"/>
                    </a:ext>
                  </a:extLst>
                </a:gridCol>
              </a:tblGrid>
              <a:tr h="297764">
                <a:tc>
                  <a:txBody>
                    <a:bodyPr/>
                    <a:lstStyle/>
                    <a:p>
                      <a:pPr algn="ctr"/>
                      <a:r>
                        <a:rPr lang="en-US" sz="1500" dirty="0">
                          <a:effectLst/>
                          <a:latin typeface="Poppins" panose="00000500000000000000" pitchFamily="2" charset="0"/>
                          <a:cs typeface="Poppins" panose="00000500000000000000" pitchFamily="2" charset="0"/>
                        </a:rPr>
                        <a:t>Rating</a:t>
                      </a:r>
                    </a:p>
                  </a:txBody>
                  <a:tcPr marL="99060" marR="99060" anchor="ctr"/>
                </a:tc>
                <a:tc>
                  <a:txBody>
                    <a:bodyPr/>
                    <a:lstStyle/>
                    <a:p>
                      <a:pPr algn="ctr"/>
                      <a:r>
                        <a:rPr lang="en-US" sz="1500">
                          <a:effectLst/>
                          <a:latin typeface="Poppins" panose="00000500000000000000" pitchFamily="2" charset="0"/>
                          <a:cs typeface="Poppins" panose="00000500000000000000" pitchFamily="2" charset="0"/>
                        </a:rPr>
                        <a:t>Bitmap (RentalID)</a:t>
                      </a:r>
                    </a:p>
                  </a:txBody>
                  <a:tcPr marL="99060" marR="99060" anchor="ctr"/>
                </a:tc>
                <a:extLst>
                  <a:ext uri="{0D108BD9-81ED-4DB2-BD59-A6C34878D82A}">
                    <a16:rowId xmlns:a16="http://schemas.microsoft.com/office/drawing/2014/main" val="567332285"/>
                  </a:ext>
                </a:extLst>
              </a:tr>
              <a:tr h="269554">
                <a:tc>
                  <a:txBody>
                    <a:bodyPr/>
                    <a:lstStyle/>
                    <a:p>
                      <a:pPr algn="ctr"/>
                      <a:r>
                        <a:rPr lang="en-US" sz="15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000001</a:t>
                      </a:r>
                    </a:p>
                  </a:txBody>
                  <a:tcPr marL="99060" marR="99060" anchor="ctr"/>
                </a:tc>
                <a:extLst>
                  <a:ext uri="{0D108BD9-81ED-4DB2-BD59-A6C34878D82A}">
                    <a16:rowId xmlns:a16="http://schemas.microsoft.com/office/drawing/2014/main" val="3318865003"/>
                  </a:ext>
                </a:extLst>
              </a:tr>
              <a:tr h="144067">
                <a:tc>
                  <a:txBody>
                    <a:bodyPr/>
                    <a:lstStyle/>
                    <a:p>
                      <a:pPr algn="ctr"/>
                      <a:r>
                        <a:rPr lang="en-US" sz="1500" dirty="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001000</a:t>
                      </a:r>
                    </a:p>
                  </a:txBody>
                  <a:tcPr marL="99060" marR="99060" anchor="ctr"/>
                </a:tc>
                <a:extLst>
                  <a:ext uri="{0D108BD9-81ED-4DB2-BD59-A6C34878D82A}">
                    <a16:rowId xmlns:a16="http://schemas.microsoft.com/office/drawing/2014/main" val="1162612575"/>
                  </a:ext>
                </a:extLst>
              </a:tr>
              <a:tr h="0">
                <a:tc>
                  <a:txBody>
                    <a:bodyPr/>
                    <a:lstStyle/>
                    <a:p>
                      <a:pPr algn="ctr"/>
                      <a:r>
                        <a:rPr lang="en-US" sz="1500" dirty="0">
                          <a:effectLst/>
                          <a:latin typeface="Poppins" panose="00000500000000000000" pitchFamily="2" charset="0"/>
                          <a:cs typeface="Poppins" panose="00000500000000000000" pitchFamily="2" charset="0"/>
                        </a:rPr>
                        <a:t>4</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010100</a:t>
                      </a:r>
                    </a:p>
                  </a:txBody>
                  <a:tcPr marL="99060" marR="99060" anchor="ctr"/>
                </a:tc>
                <a:extLst>
                  <a:ext uri="{0D108BD9-81ED-4DB2-BD59-A6C34878D82A}">
                    <a16:rowId xmlns:a16="http://schemas.microsoft.com/office/drawing/2014/main" val="2572963658"/>
                  </a:ext>
                </a:extLst>
              </a:tr>
              <a:tr h="233562">
                <a:tc>
                  <a:txBody>
                    <a:bodyPr/>
                    <a:lstStyle/>
                    <a:p>
                      <a:pPr algn="ctr"/>
                      <a:r>
                        <a:rPr lang="en-US" sz="1500" dirty="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1500" dirty="0">
                          <a:effectLst/>
                          <a:latin typeface="Poppins" panose="00000500000000000000" pitchFamily="2" charset="0"/>
                          <a:cs typeface="Poppins" panose="00000500000000000000" pitchFamily="2" charset="0"/>
                        </a:rPr>
                        <a:t>100010</a:t>
                      </a:r>
                    </a:p>
                  </a:txBody>
                  <a:tcPr marL="99060" marR="99060" anchor="ctr"/>
                </a:tc>
                <a:extLst>
                  <a:ext uri="{0D108BD9-81ED-4DB2-BD59-A6C34878D82A}">
                    <a16:rowId xmlns:a16="http://schemas.microsoft.com/office/drawing/2014/main" val="3100925416"/>
                  </a:ext>
                </a:extLst>
              </a:tr>
            </a:tbl>
          </a:graphicData>
        </a:graphic>
      </p:graphicFrame>
    </p:spTree>
    <p:extLst>
      <p:ext uri="{BB962C8B-B14F-4D97-AF65-F5344CB8AC3E}">
        <p14:creationId xmlns:p14="http://schemas.microsoft.com/office/powerpoint/2010/main" val="1079053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F7847-7E56-78CA-4409-4A6C95628C9A}"/>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235F479-2495-E136-D5F9-E0E2A4DF9E87}"/>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D19A8233-5014-E5B8-FD7F-09CE18451E08}"/>
              </a:ext>
            </a:extLst>
          </p:cNvPr>
          <p:cNvSpPr txBox="1">
            <a:spLocks/>
          </p:cNvSpPr>
          <p:nvPr/>
        </p:nvSpPr>
        <p:spPr>
          <a:xfrm>
            <a:off x="84309" y="102579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Bitmap for Genre</a:t>
            </a: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For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Action</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the bitmap </a:t>
            </a:r>
            <a:r>
              <a:rPr lang="en-US" sz="2000" b="1" i="1" dirty="0">
                <a:effectLst/>
                <a:latin typeface="Poppins" panose="00000500000000000000" pitchFamily="2" charset="0"/>
                <a:cs typeface="Poppins" panose="00000500000000000000" pitchFamily="2" charset="0"/>
              </a:rPr>
              <a:t>101100</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indicates that Rentals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1</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3</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and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4</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belong to this genre.</a:t>
            </a: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For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Comedy</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the bitmap </a:t>
            </a:r>
            <a:r>
              <a:rPr lang="en-US" sz="2000" b="1" i="1" dirty="0">
                <a:effectLst/>
                <a:latin typeface="Poppins" panose="00000500000000000000" pitchFamily="2" charset="0"/>
                <a:cs typeface="Poppins" panose="00000500000000000000" pitchFamily="2" charset="0"/>
              </a:rPr>
              <a:t>010001</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indicates that Rentals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2</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and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6</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belong to this genre.</a:t>
            </a: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For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Drama</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the bitmap </a:t>
            </a:r>
            <a:r>
              <a:rPr lang="en-US" sz="2000" b="1" i="1" dirty="0">
                <a:effectLst/>
                <a:latin typeface="Poppins" panose="00000500000000000000" pitchFamily="2" charset="0"/>
                <a:cs typeface="Poppins" panose="00000500000000000000" pitchFamily="2" charset="0"/>
              </a:rPr>
              <a:t>000010</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indicates that Rental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5</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belongs to this genre.</a:t>
            </a:r>
          </a:p>
          <a:p>
            <a:pPr marL="0" marR="0" lvl="0" indent="0" algn="l" defTabSz="914400" rtl="0" eaLnBrk="0" fontAlgn="base" latinLnBrk="0" hangingPunct="0">
              <a:lnSpc>
                <a:spcPct val="150000"/>
              </a:lnSpc>
              <a:spcBef>
                <a:spcPct val="0"/>
              </a:spcBef>
              <a:spcAft>
                <a:spcPct val="0"/>
              </a:spcAft>
              <a:buClrTx/>
              <a:buSzTx/>
              <a:buFontTx/>
              <a:buChar char="•"/>
              <a:tabLst/>
            </a:pPr>
            <a:endParaRPr lang="en-US" altLang="en-US" cap="none" dirty="0">
              <a:solidFill>
                <a:srgbClr val="262626"/>
              </a:solidFill>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None/>
              <a:tabLst/>
            </a:pPr>
            <a:r>
              <a:rPr lang="en-US" altLang="en-US" b="1" cap="none" dirty="0">
                <a:solidFill>
                  <a:srgbClr val="262626"/>
                </a:solidFill>
                <a:latin typeface="Poppins" panose="00000500000000000000" pitchFamily="2" charset="0"/>
                <a:cs typeface="Poppins" panose="00000500000000000000" pitchFamily="2" charset="0"/>
              </a:rPr>
              <a:t>Bitmap for Rating</a:t>
            </a: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For Rating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2</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the bitmap </a:t>
            </a:r>
            <a:r>
              <a:rPr lang="en-US" sz="2000" b="1" i="1" dirty="0">
                <a:effectLst/>
                <a:latin typeface="Poppins" panose="00000500000000000000" pitchFamily="2" charset="0"/>
                <a:cs typeface="Poppins" panose="00000500000000000000" pitchFamily="2" charset="0"/>
              </a:rPr>
              <a:t>000001</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indicates that Rental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6</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has this rating.</a:t>
            </a: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For Rating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3</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the bitmap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001000</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indicates that Rental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3</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has this rating.</a:t>
            </a: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For Rating </a:t>
            </a: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4</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the bitmap </a:t>
            </a:r>
            <a:r>
              <a:rPr lang="en-US" sz="2000" b="1" i="1" dirty="0">
                <a:effectLst/>
                <a:latin typeface="Poppins" panose="00000500000000000000" pitchFamily="2" charset="0"/>
                <a:cs typeface="Poppins" panose="00000500000000000000" pitchFamily="2" charset="0"/>
              </a:rPr>
              <a:t>010100</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 </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indicates that Rentals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2</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and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4</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have this rating.</a:t>
            </a:r>
          </a:p>
          <a:p>
            <a:pPr eaLnBrk="0" fontAlgn="base" hangingPunct="0">
              <a:lnSpc>
                <a:spcPct val="150000"/>
              </a:lnSpc>
              <a:spcBef>
                <a:spcPct val="0"/>
              </a:spcBef>
              <a:spcAft>
                <a:spcPct val="0"/>
              </a:spcAft>
              <a:buClrTx/>
              <a:buSzTx/>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For Rating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5</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the bitmap </a:t>
            </a:r>
            <a:r>
              <a:rPr lang="en-US" sz="2000" b="1" i="1" dirty="0">
                <a:effectLst/>
                <a:latin typeface="Poppins" panose="00000500000000000000" pitchFamily="2" charset="0"/>
                <a:cs typeface="Poppins" panose="00000500000000000000" pitchFamily="2" charset="0"/>
              </a:rPr>
              <a:t>100010</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indicates that Rentals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1</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and </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5</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have this rating.</a:t>
            </a:r>
          </a:p>
        </p:txBody>
      </p:sp>
      <p:sp>
        <p:nvSpPr>
          <p:cNvPr id="2" name="Footer Placeholder 3">
            <a:extLst>
              <a:ext uri="{FF2B5EF4-FFF2-40B4-BE49-F238E27FC236}">
                <a16:creationId xmlns:a16="http://schemas.microsoft.com/office/drawing/2014/main" id="{655AA052-D255-52F1-F0A4-1E7189F017A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0D5A3A6F-8BD1-D2EC-5454-0C99BF6765A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Bitmap index: Example</a:t>
            </a:r>
          </a:p>
        </p:txBody>
      </p:sp>
    </p:spTree>
    <p:extLst>
      <p:ext uri="{BB962C8B-B14F-4D97-AF65-F5344CB8AC3E}">
        <p14:creationId xmlns:p14="http://schemas.microsoft.com/office/powerpoint/2010/main" val="3967957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BD43A-CBE4-1A88-755B-0289B2C0E207}"/>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EFA4BAC-D672-1610-FEC1-B5AA326E23D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8EEA1DF3-EA59-AA11-6966-6B3C71CC471B}"/>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B) B-tree indexes</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These are suited for high-cardinality columns that contain many unique values, like dates, ids, or monetary amounts.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They arrange values and row ids in a hierarchical structure of nodes, facilitating binary searches and range queries.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While B-tree indexes offer greater flexibility, they also demand more storage space and maintenance effort.</a:t>
            </a:r>
          </a:p>
        </p:txBody>
      </p:sp>
      <p:sp>
        <p:nvSpPr>
          <p:cNvPr id="2" name="Footer Placeholder 3">
            <a:extLst>
              <a:ext uri="{FF2B5EF4-FFF2-40B4-BE49-F238E27FC236}">
                <a16:creationId xmlns:a16="http://schemas.microsoft.com/office/drawing/2014/main" id="{658C7666-A420-9FE0-BEAA-6E0DA44179D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A77398AB-4A72-8C49-524C-9250792763F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Indexes</a:t>
            </a:r>
          </a:p>
        </p:txBody>
      </p:sp>
    </p:spTree>
    <p:extLst>
      <p:ext uri="{BB962C8B-B14F-4D97-AF65-F5344CB8AC3E}">
        <p14:creationId xmlns:p14="http://schemas.microsoft.com/office/powerpoint/2010/main" val="2125965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Scenario: e-commerce sales data</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An e-commerce company, </a:t>
            </a:r>
            <a:r>
              <a:rPr kumimoji="0" lang="en-US" altLang="en-US" b="1" i="0"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shopsmart</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maintains a data warehouse to analyze sales transactions. The sales table captures all sales data, including product ids, customer ids, transaction dates, and amounts.</a:t>
            </a:r>
            <a:endParaRPr kumimoji="0" lang="en-US" altLang="en-US"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51678FC7-7413-7FF2-97D0-94B9C82C1A7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7" name="Title 1">
            <a:extLst>
              <a:ext uri="{FF2B5EF4-FFF2-40B4-BE49-F238E27FC236}">
                <a16:creationId xmlns:a16="http://schemas.microsoft.com/office/drawing/2014/main" id="{F006C0AD-CA1E-AAF8-D4EC-68B95767423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B-Tree Index: Example</a:t>
            </a:r>
          </a:p>
        </p:txBody>
      </p:sp>
      <p:graphicFrame>
        <p:nvGraphicFramePr>
          <p:cNvPr id="4" name="Table 3">
            <a:extLst>
              <a:ext uri="{FF2B5EF4-FFF2-40B4-BE49-F238E27FC236}">
                <a16:creationId xmlns:a16="http://schemas.microsoft.com/office/drawing/2014/main" id="{032383A5-5B8E-DE20-E6EC-F1A0C57E3CAF}"/>
              </a:ext>
            </a:extLst>
          </p:cNvPr>
          <p:cNvGraphicFramePr>
            <a:graphicFrameLocks noGrp="1"/>
          </p:cNvGraphicFramePr>
          <p:nvPr>
            <p:extLst>
              <p:ext uri="{D42A27DB-BD31-4B8C-83A1-F6EECF244321}">
                <p14:modId xmlns:p14="http://schemas.microsoft.com/office/powerpoint/2010/main" val="3057326379"/>
              </p:ext>
            </p:extLst>
          </p:nvPr>
        </p:nvGraphicFramePr>
        <p:xfrm>
          <a:off x="84309" y="2927845"/>
          <a:ext cx="11491605" cy="2595880"/>
        </p:xfrm>
        <a:graphic>
          <a:graphicData uri="http://schemas.openxmlformats.org/drawingml/2006/table">
            <a:tbl>
              <a:tblPr firstRow="1" bandRow="1">
                <a:tableStyleId>{5C22544A-7EE6-4342-B048-85BDC9FD1C3A}</a:tableStyleId>
              </a:tblPr>
              <a:tblGrid>
                <a:gridCol w="2298321">
                  <a:extLst>
                    <a:ext uri="{9D8B030D-6E8A-4147-A177-3AD203B41FA5}">
                      <a16:colId xmlns:a16="http://schemas.microsoft.com/office/drawing/2014/main" val="473604344"/>
                    </a:ext>
                  </a:extLst>
                </a:gridCol>
                <a:gridCol w="2298321">
                  <a:extLst>
                    <a:ext uri="{9D8B030D-6E8A-4147-A177-3AD203B41FA5}">
                      <a16:colId xmlns:a16="http://schemas.microsoft.com/office/drawing/2014/main" val="146568169"/>
                    </a:ext>
                  </a:extLst>
                </a:gridCol>
                <a:gridCol w="1787943">
                  <a:extLst>
                    <a:ext uri="{9D8B030D-6E8A-4147-A177-3AD203B41FA5}">
                      <a16:colId xmlns:a16="http://schemas.microsoft.com/office/drawing/2014/main" val="821204268"/>
                    </a:ext>
                  </a:extLst>
                </a:gridCol>
                <a:gridCol w="2808699">
                  <a:extLst>
                    <a:ext uri="{9D8B030D-6E8A-4147-A177-3AD203B41FA5}">
                      <a16:colId xmlns:a16="http://schemas.microsoft.com/office/drawing/2014/main" val="1967990546"/>
                    </a:ext>
                  </a:extLst>
                </a:gridCol>
                <a:gridCol w="2298321">
                  <a:extLst>
                    <a:ext uri="{9D8B030D-6E8A-4147-A177-3AD203B41FA5}">
                      <a16:colId xmlns:a16="http://schemas.microsoft.com/office/drawing/2014/main" val="3464369157"/>
                    </a:ext>
                  </a:extLst>
                </a:gridCol>
              </a:tblGrid>
              <a:tr h="370840">
                <a:tc>
                  <a:txBody>
                    <a:bodyPr/>
                    <a:lstStyle/>
                    <a:p>
                      <a:pPr algn="ctr"/>
                      <a:r>
                        <a:rPr lang="en-US" sz="1800" dirty="0" err="1">
                          <a:effectLst/>
                          <a:latin typeface="Poppins" panose="00000500000000000000" pitchFamily="2" charset="0"/>
                          <a:cs typeface="Poppins" panose="00000500000000000000" pitchFamily="2" charset="0"/>
                        </a:rPr>
                        <a:t>TransactionID</a:t>
                      </a:r>
                      <a:endParaRPr lang="en-US" sz="18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CustomerID</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ProductID</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TransactionDate</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Amount</a:t>
                      </a:r>
                    </a:p>
                  </a:txBody>
                  <a:tcPr marL="99060" marR="99060" anchor="ctr"/>
                </a:tc>
                <a:extLst>
                  <a:ext uri="{0D108BD9-81ED-4DB2-BD59-A6C34878D82A}">
                    <a16:rowId xmlns:a16="http://schemas.microsoft.com/office/drawing/2014/main" val="4205366884"/>
                  </a:ext>
                </a:extLst>
              </a:tr>
              <a:tr h="370840">
                <a:tc>
                  <a:txBody>
                    <a:bodyPr/>
                    <a:lstStyle/>
                    <a:p>
                      <a:pPr algn="ctr"/>
                      <a:r>
                        <a:rPr lang="en-US" sz="1800">
                          <a:effectLst/>
                          <a:latin typeface="Poppins" panose="00000500000000000000" pitchFamily="2" charset="0"/>
                          <a:cs typeface="Poppins" panose="00000500000000000000" pitchFamily="2" charset="0"/>
                        </a:rPr>
                        <a:t>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2024-01-01</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150,000/=</a:t>
                      </a:r>
                    </a:p>
                  </a:txBody>
                  <a:tcPr marL="99060" marR="99060" anchor="ctr"/>
                </a:tc>
                <a:extLst>
                  <a:ext uri="{0D108BD9-81ED-4DB2-BD59-A6C34878D82A}">
                    <a16:rowId xmlns:a16="http://schemas.microsoft.com/office/drawing/2014/main" val="2857352172"/>
                  </a:ext>
                </a:extLst>
              </a:tr>
              <a:tr h="370840">
                <a:tc>
                  <a:txBody>
                    <a:bodyPr/>
                    <a:lstStyle/>
                    <a:p>
                      <a:pPr algn="ctr"/>
                      <a:r>
                        <a:rPr lang="en-US" sz="1800">
                          <a:effectLst/>
                          <a:latin typeface="Poppins" panose="00000500000000000000" pitchFamily="2" charset="0"/>
                          <a:cs typeface="Poppins" panose="00000500000000000000" pitchFamily="2" charset="0"/>
                        </a:rPr>
                        <a:t>2</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C002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2024-01-02</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200,000/=</a:t>
                      </a:r>
                    </a:p>
                  </a:txBody>
                  <a:tcPr marL="99060" marR="99060" anchor="ctr"/>
                </a:tc>
                <a:extLst>
                  <a:ext uri="{0D108BD9-81ED-4DB2-BD59-A6C34878D82A}">
                    <a16:rowId xmlns:a16="http://schemas.microsoft.com/office/drawing/2014/main" val="3248639749"/>
                  </a:ext>
                </a:extLst>
              </a:tr>
              <a:tr h="370840">
                <a:tc>
                  <a:txBody>
                    <a:bodyPr/>
                    <a:lstStyle/>
                    <a:p>
                      <a:pPr algn="ctr"/>
                      <a:r>
                        <a:rPr lang="en-US" sz="180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2024-01-03</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100,000/=</a:t>
                      </a:r>
                    </a:p>
                  </a:txBody>
                  <a:tcPr marL="99060" marR="99060" anchor="ctr"/>
                </a:tc>
                <a:extLst>
                  <a:ext uri="{0D108BD9-81ED-4DB2-BD59-A6C34878D82A}">
                    <a16:rowId xmlns:a16="http://schemas.microsoft.com/office/drawing/2014/main" val="1655993002"/>
                  </a:ext>
                </a:extLst>
              </a:tr>
              <a:tr h="370840">
                <a:tc>
                  <a:txBody>
                    <a:bodyPr/>
                    <a:lstStyle/>
                    <a:p>
                      <a:pPr algn="ctr"/>
                      <a:r>
                        <a:rPr lang="en-US" sz="1800">
                          <a:effectLst/>
                          <a:latin typeface="Poppins" panose="00000500000000000000" pitchFamily="2" charset="0"/>
                          <a:cs typeface="Poppins" panose="00000500000000000000" pitchFamily="2" charset="0"/>
                        </a:rPr>
                        <a:t>4</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C003</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2024-01-04</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250,000/=</a:t>
                      </a:r>
                    </a:p>
                  </a:txBody>
                  <a:tcPr marL="99060" marR="99060" anchor="ctr"/>
                </a:tc>
                <a:extLst>
                  <a:ext uri="{0D108BD9-81ED-4DB2-BD59-A6C34878D82A}">
                    <a16:rowId xmlns:a16="http://schemas.microsoft.com/office/drawing/2014/main" val="657772795"/>
                  </a:ext>
                </a:extLst>
              </a:tr>
              <a:tr h="370840">
                <a:tc>
                  <a:txBody>
                    <a:bodyPr/>
                    <a:lstStyle/>
                    <a:p>
                      <a:pPr algn="ctr"/>
                      <a:r>
                        <a:rPr lang="en-US" sz="180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P004</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2024-01-05</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300,000/=</a:t>
                      </a:r>
                    </a:p>
                  </a:txBody>
                  <a:tcPr marL="99060" marR="99060" anchor="ctr"/>
                </a:tc>
                <a:extLst>
                  <a:ext uri="{0D108BD9-81ED-4DB2-BD59-A6C34878D82A}">
                    <a16:rowId xmlns:a16="http://schemas.microsoft.com/office/drawing/2014/main" val="1246421643"/>
                  </a:ext>
                </a:extLst>
              </a:tr>
              <a:tr h="370840">
                <a:tc>
                  <a:txBody>
                    <a:bodyPr/>
                    <a:lstStyle/>
                    <a:p>
                      <a:pPr algn="ctr"/>
                      <a:r>
                        <a:rPr lang="en-US" sz="1800">
                          <a:effectLst/>
                          <a:latin typeface="Poppins" panose="00000500000000000000" pitchFamily="2" charset="0"/>
                          <a:cs typeface="Poppins" panose="00000500000000000000" pitchFamily="2" charset="0"/>
                        </a:rPr>
                        <a:t>6</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C001</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P002</a:t>
                      </a:r>
                    </a:p>
                  </a:txBody>
                  <a:tcPr marL="99060" marR="99060" anchor="ctr"/>
                </a:tc>
                <a:tc>
                  <a:txBody>
                    <a:bodyPr/>
                    <a:lstStyle/>
                    <a:p>
                      <a:pPr algn="ctr"/>
                      <a:r>
                        <a:rPr lang="en-US" sz="1800">
                          <a:effectLst/>
                          <a:latin typeface="Poppins" panose="00000500000000000000" pitchFamily="2" charset="0"/>
                          <a:cs typeface="Poppins" panose="00000500000000000000" pitchFamily="2" charset="0"/>
                        </a:rPr>
                        <a:t>2024-01-06</a:t>
                      </a:r>
                    </a:p>
                  </a:txBody>
                  <a:tcPr marL="99060" marR="99060" anchor="ctr"/>
                </a:tc>
                <a:tc>
                  <a:txBody>
                    <a:bodyPr/>
                    <a:lstStyle/>
                    <a:p>
                      <a:pPr algn="ctr"/>
                      <a:r>
                        <a:rPr lang="en-US" sz="1800" dirty="0">
                          <a:effectLst/>
                          <a:latin typeface="Poppins" panose="00000500000000000000" pitchFamily="2" charset="0"/>
                          <a:cs typeface="Poppins" panose="00000500000000000000" pitchFamily="2" charset="0"/>
                        </a:rPr>
                        <a:t>400,000/=</a:t>
                      </a:r>
                    </a:p>
                  </a:txBody>
                  <a:tcPr marL="99060" marR="99060" anchor="ctr"/>
                </a:tc>
                <a:extLst>
                  <a:ext uri="{0D108BD9-81ED-4DB2-BD59-A6C34878D82A}">
                    <a16:rowId xmlns:a16="http://schemas.microsoft.com/office/drawing/2014/main" val="1258123099"/>
                  </a:ext>
                </a:extLst>
              </a:tr>
            </a:tbl>
          </a:graphicData>
        </a:graphic>
      </p:graphicFrame>
    </p:spTree>
    <p:extLst>
      <p:ext uri="{BB962C8B-B14F-4D97-AF65-F5344CB8AC3E}">
        <p14:creationId xmlns:p14="http://schemas.microsoft.com/office/powerpoint/2010/main" val="6394254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B-Tree Index Creation</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A B-tree index is particularly useful for columns with a high cardinality, such as </a:t>
            </a:r>
            <a:r>
              <a:rPr kumimoji="0" lang="en-US" altLang="en-US" b="1" i="1"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TransactionID</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or </a:t>
            </a:r>
            <a:r>
              <a:rPr kumimoji="0" lang="en-US" altLang="en-US" b="1" i="1"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TransactionDate</a:t>
            </a:r>
            <a:r>
              <a:rPr kumimoji="0" lang="en-US" altLang="en-US" b="1" i="1" u="none" strike="noStrike" cap="none" normalizeH="0" baseline="0" dirty="0">
                <a:ln>
                  <a:noFill/>
                </a:ln>
                <a:solidFill>
                  <a:srgbClr val="262626"/>
                </a:solidFill>
                <a:effectLst/>
                <a:latin typeface="Poppins" panose="00000500000000000000" pitchFamily="2" charset="0"/>
                <a:cs typeface="Poppins" panose="00000500000000000000" pitchFamily="2" charset="0"/>
              </a:rPr>
              <a:t>.</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a:t>
            </a:r>
            <a:r>
              <a:rPr lang="en-US" altLang="en-US" cap="none" dirty="0">
                <a:solidFill>
                  <a:srgbClr val="262626"/>
                </a:solidFill>
                <a:latin typeface="Poppins" panose="00000500000000000000" pitchFamily="2" charset="0"/>
                <a:cs typeface="Poppins" panose="00000500000000000000" pitchFamily="2" charset="0"/>
              </a:rPr>
              <a:t>L</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et’s create a B-tree index on the </a:t>
            </a:r>
            <a:r>
              <a:rPr kumimoji="0" lang="en-US" altLang="en-US" b="1" i="1" u="none" strike="noStrike" cap="none" normalizeH="0" baseline="0" dirty="0" err="1">
                <a:ln>
                  <a:noFill/>
                </a:ln>
                <a:solidFill>
                  <a:srgbClr val="262626"/>
                </a:solidFill>
                <a:effectLst/>
                <a:latin typeface="Poppins" panose="00000500000000000000" pitchFamily="2" charset="0"/>
                <a:cs typeface="Poppins" panose="00000500000000000000" pitchFamily="2" charset="0"/>
              </a:rPr>
              <a:t>TransactionDate</a:t>
            </a:r>
            <a:r>
              <a:rPr kumimoji="0" lang="en-US" altLang="en-US" b="0" i="0" u="none" strike="noStrike" cap="none" normalizeH="0" baseline="0" dirty="0">
                <a:ln>
                  <a:noFill/>
                </a:ln>
                <a:solidFill>
                  <a:srgbClr val="262626"/>
                </a:solidFill>
                <a:effectLst/>
                <a:latin typeface="Poppins" panose="00000500000000000000" pitchFamily="2" charset="0"/>
                <a:cs typeface="Poppins" panose="00000500000000000000" pitchFamily="2" charset="0"/>
              </a:rPr>
              <a:t> column to speed up queries filtering by date.</a:t>
            </a:r>
          </a:p>
          <a:p>
            <a:pPr marL="0" marR="0" lvl="0" indent="0" algn="l" defTabSz="914400" rtl="0" eaLnBrk="0" fontAlgn="base" latinLnBrk="0" hangingPunct="0">
              <a:lnSpc>
                <a:spcPct val="150000"/>
              </a:lnSpc>
              <a:spcBef>
                <a:spcPct val="0"/>
              </a:spcBef>
              <a:spcAft>
                <a:spcPct val="0"/>
              </a:spcAft>
              <a:buClrTx/>
              <a:buSzTx/>
              <a:buFontTx/>
              <a:buNone/>
              <a:tabLst/>
            </a:pPr>
            <a:endPar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Creating the B-Tree Index</a:t>
            </a:r>
          </a:p>
          <a:p>
            <a:pPr marL="0" marR="0" lvl="0" indent="0" algn="l" defTabSz="914400" rtl="0" eaLnBrk="0" fontAlgn="base" latinLnBrk="0" hangingPunct="0">
              <a:lnSpc>
                <a:spcPct val="150000"/>
              </a:lnSpc>
              <a:spcBef>
                <a:spcPct val="0"/>
              </a:spcBef>
              <a:spcAft>
                <a:spcPct val="0"/>
              </a:spcAft>
              <a:buClrTx/>
              <a:buSzTx/>
              <a:buFontTx/>
              <a:buNone/>
              <a:tabLst/>
            </a:pPr>
            <a:r>
              <a:rPr lang="en-US" b="0" i="0" cap="none" dirty="0">
                <a:solidFill>
                  <a:srgbClr val="D73A49"/>
                </a:solidFill>
                <a:effectLst/>
                <a:latin typeface="Poppins" panose="00000500000000000000" pitchFamily="2" charset="0"/>
                <a:cs typeface="Poppins" panose="00000500000000000000" pitchFamily="2" charset="0"/>
              </a:rPr>
              <a:t>CREATE</a:t>
            </a:r>
            <a:r>
              <a:rPr lang="en-US" b="0" i="0" cap="none" dirty="0">
                <a:solidFill>
                  <a:srgbClr val="262626"/>
                </a:solidFill>
                <a:effectLst/>
                <a:latin typeface="Poppins" panose="00000500000000000000" pitchFamily="2" charset="0"/>
                <a:cs typeface="Poppins" panose="00000500000000000000" pitchFamily="2" charset="0"/>
              </a:rPr>
              <a:t> INDEX </a:t>
            </a:r>
            <a:r>
              <a:rPr lang="en-US" b="0" i="0" cap="none" dirty="0" err="1">
                <a:solidFill>
                  <a:srgbClr val="262626"/>
                </a:solidFill>
                <a:effectLst/>
                <a:latin typeface="Poppins" panose="00000500000000000000" pitchFamily="2" charset="0"/>
                <a:cs typeface="Poppins" panose="00000500000000000000" pitchFamily="2" charset="0"/>
              </a:rPr>
              <a:t>idx_transaction_date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ON</a:t>
            </a:r>
            <a:r>
              <a:rPr lang="en-US" b="0" i="0" cap="none" dirty="0">
                <a:solidFill>
                  <a:srgbClr val="262626"/>
                </a:solidFill>
                <a:effectLst/>
                <a:latin typeface="Poppins" panose="00000500000000000000" pitchFamily="2" charset="0"/>
                <a:cs typeface="Poppins" panose="00000500000000000000" pitchFamily="2" charset="0"/>
              </a:rPr>
              <a:t> sales (</a:t>
            </a:r>
            <a:r>
              <a:rPr lang="en-US" b="0" i="0" cap="none" dirty="0" err="1">
                <a:solidFill>
                  <a:srgbClr val="262626"/>
                </a:solidFill>
                <a:effectLst/>
                <a:latin typeface="Poppins" panose="00000500000000000000" pitchFamily="2" charset="0"/>
                <a:cs typeface="Poppins" panose="00000500000000000000" pitchFamily="2" charset="0"/>
              </a:rPr>
              <a:t>transactiondate</a:t>
            </a:r>
            <a:r>
              <a:rPr lang="en-US" b="0" i="0" cap="none" dirty="0">
                <a:solidFill>
                  <a:srgbClr val="262626"/>
                </a:solidFill>
                <a:effectLst/>
                <a:latin typeface="Poppins" panose="00000500000000000000" pitchFamily="2" charset="0"/>
                <a:cs typeface="Poppins" panose="00000500000000000000" pitchFamily="2" charset="0"/>
              </a:rPr>
              <a:t>);</a:t>
            </a:r>
            <a:endParaRPr kumimoji="0" lang="en-US" altLang="en-US" b="1" i="0" u="none" strike="noStrike" cap="none" normalizeH="0" baseline="0" dirty="0">
              <a:ln>
                <a:noFill/>
              </a:ln>
              <a:solidFill>
                <a:srgbClr val="262626"/>
              </a:solidFill>
              <a:effectLst/>
              <a:latin typeface="Poppins" panose="00000500000000000000" pitchFamily="2" charset="0"/>
              <a:cs typeface="Poppins" panose="00000500000000000000" pitchFamily="2" charset="0"/>
            </a:endParaRP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2A5350E0-F74A-75E6-07CD-FDCB9EEA9A5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B-Tree Index: Example</a:t>
            </a:r>
          </a:p>
        </p:txBody>
      </p:sp>
    </p:spTree>
    <p:extLst>
      <p:ext uri="{BB962C8B-B14F-4D97-AF65-F5344CB8AC3E}">
        <p14:creationId xmlns:p14="http://schemas.microsoft.com/office/powerpoint/2010/main" val="3847665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8EB47-CB9B-5900-0D2C-357C4586229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5D71005-C079-681B-F17B-09B6F53BF796}"/>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2626A1D2-C363-9905-E621-08DF0225A9C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4015E823-DA4D-5B22-9C57-0C8E2A1FEBD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B-Tree Index: Example</a:t>
            </a:r>
          </a:p>
        </p:txBody>
      </p:sp>
      <p:sp>
        <p:nvSpPr>
          <p:cNvPr id="4" name="Rectangle 3">
            <a:extLst>
              <a:ext uri="{FF2B5EF4-FFF2-40B4-BE49-F238E27FC236}">
                <a16:creationId xmlns:a16="http://schemas.microsoft.com/office/drawing/2014/main" id="{7271C1AA-D912-756C-E4B4-04280081DC9E}"/>
              </a:ext>
            </a:extLst>
          </p:cNvPr>
          <p:cNvSpPr/>
          <p:nvPr/>
        </p:nvSpPr>
        <p:spPr>
          <a:xfrm>
            <a:off x="4261526" y="2367724"/>
            <a:ext cx="1935804" cy="4984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0" i="0" dirty="0">
                <a:solidFill>
                  <a:srgbClr val="005CC5"/>
                </a:solidFill>
                <a:effectLst/>
                <a:latin typeface="Poppins" panose="00000500000000000000" pitchFamily="2" charset="0"/>
                <a:cs typeface="Poppins" panose="00000500000000000000" pitchFamily="2" charset="0"/>
              </a:rPr>
              <a:t>2024-01-03</a:t>
            </a:r>
            <a:endParaRPr lang="en-US" sz="2000" dirty="0">
              <a:latin typeface="Poppins" panose="00000500000000000000" pitchFamily="2" charset="0"/>
              <a:cs typeface="Poppins" panose="00000500000000000000" pitchFamily="2" charset="0"/>
            </a:endParaRPr>
          </a:p>
        </p:txBody>
      </p:sp>
      <p:sp>
        <p:nvSpPr>
          <p:cNvPr id="5" name="Rectangle 4">
            <a:extLst>
              <a:ext uri="{FF2B5EF4-FFF2-40B4-BE49-F238E27FC236}">
                <a16:creationId xmlns:a16="http://schemas.microsoft.com/office/drawing/2014/main" id="{16083B63-47A8-F2D0-7F02-813940EE6AA6}"/>
              </a:ext>
            </a:extLst>
          </p:cNvPr>
          <p:cNvSpPr/>
          <p:nvPr/>
        </p:nvSpPr>
        <p:spPr>
          <a:xfrm>
            <a:off x="6096000" y="3341550"/>
            <a:ext cx="1935804" cy="4984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0" i="0" dirty="0">
                <a:solidFill>
                  <a:srgbClr val="005CC5"/>
                </a:solidFill>
                <a:effectLst/>
                <a:latin typeface="Poppins" panose="00000500000000000000" pitchFamily="2" charset="0"/>
                <a:cs typeface="Poppins" panose="00000500000000000000" pitchFamily="2" charset="0"/>
              </a:rPr>
              <a:t>2024-01-04</a:t>
            </a:r>
            <a:endParaRPr lang="en-US" sz="2000" dirty="0">
              <a:latin typeface="Poppins" panose="00000500000000000000" pitchFamily="2" charset="0"/>
              <a:cs typeface="Poppins" panose="00000500000000000000" pitchFamily="2" charset="0"/>
            </a:endParaRPr>
          </a:p>
        </p:txBody>
      </p:sp>
      <p:sp>
        <p:nvSpPr>
          <p:cNvPr id="7" name="Rectangle 6">
            <a:extLst>
              <a:ext uri="{FF2B5EF4-FFF2-40B4-BE49-F238E27FC236}">
                <a16:creationId xmlns:a16="http://schemas.microsoft.com/office/drawing/2014/main" id="{9F37016C-AFB2-7C98-72F0-FE9B66BB891C}"/>
              </a:ext>
            </a:extLst>
          </p:cNvPr>
          <p:cNvSpPr/>
          <p:nvPr/>
        </p:nvSpPr>
        <p:spPr>
          <a:xfrm>
            <a:off x="2325722" y="3341551"/>
            <a:ext cx="1935804" cy="4984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0" i="0" dirty="0">
                <a:solidFill>
                  <a:srgbClr val="005CC5"/>
                </a:solidFill>
                <a:effectLst/>
                <a:latin typeface="Poppins" panose="00000500000000000000" pitchFamily="2" charset="0"/>
                <a:cs typeface="Poppins" panose="00000500000000000000" pitchFamily="2" charset="0"/>
              </a:rPr>
              <a:t>2024-01-01</a:t>
            </a:r>
            <a:endParaRPr lang="en-US" sz="2000" dirty="0">
              <a:latin typeface="Poppins" panose="00000500000000000000" pitchFamily="2" charset="0"/>
              <a:cs typeface="Poppins" panose="00000500000000000000" pitchFamily="2" charset="0"/>
            </a:endParaRPr>
          </a:p>
        </p:txBody>
      </p:sp>
      <p:sp>
        <p:nvSpPr>
          <p:cNvPr id="9" name="Rectangle 8">
            <a:extLst>
              <a:ext uri="{FF2B5EF4-FFF2-40B4-BE49-F238E27FC236}">
                <a16:creationId xmlns:a16="http://schemas.microsoft.com/office/drawing/2014/main" id="{5336E52B-5FA3-D5A1-F3AF-E8F56E6102BF}"/>
              </a:ext>
            </a:extLst>
          </p:cNvPr>
          <p:cNvSpPr/>
          <p:nvPr/>
        </p:nvSpPr>
        <p:spPr>
          <a:xfrm>
            <a:off x="3022669" y="4736075"/>
            <a:ext cx="1935804" cy="4984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0" i="0" dirty="0">
                <a:solidFill>
                  <a:srgbClr val="005CC5"/>
                </a:solidFill>
                <a:effectLst/>
                <a:latin typeface="Poppins" panose="00000500000000000000" pitchFamily="2" charset="0"/>
                <a:cs typeface="Poppins" panose="00000500000000000000" pitchFamily="2" charset="0"/>
              </a:rPr>
              <a:t>2024-01-02</a:t>
            </a:r>
            <a:endParaRPr lang="en-US" sz="2000" dirty="0">
              <a:latin typeface="Poppins" panose="00000500000000000000" pitchFamily="2" charset="0"/>
              <a:cs typeface="Poppins" panose="00000500000000000000" pitchFamily="2" charset="0"/>
            </a:endParaRPr>
          </a:p>
        </p:txBody>
      </p:sp>
      <p:sp>
        <p:nvSpPr>
          <p:cNvPr id="10" name="Rectangle 9">
            <a:extLst>
              <a:ext uri="{FF2B5EF4-FFF2-40B4-BE49-F238E27FC236}">
                <a16:creationId xmlns:a16="http://schemas.microsoft.com/office/drawing/2014/main" id="{3C53824F-D2D6-961A-BD1C-1DA72EFC3C9A}"/>
              </a:ext>
            </a:extLst>
          </p:cNvPr>
          <p:cNvSpPr/>
          <p:nvPr/>
        </p:nvSpPr>
        <p:spPr>
          <a:xfrm>
            <a:off x="419912" y="4736074"/>
            <a:ext cx="1935804" cy="4984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0" i="0" dirty="0">
                <a:solidFill>
                  <a:srgbClr val="005CC5"/>
                </a:solidFill>
                <a:effectLst/>
                <a:latin typeface="Poppins" panose="00000500000000000000" pitchFamily="2" charset="0"/>
                <a:cs typeface="Poppins" panose="00000500000000000000" pitchFamily="2" charset="0"/>
              </a:rPr>
              <a:t>2024-01-01</a:t>
            </a:r>
            <a:endParaRPr lang="en-US" sz="2000" dirty="0">
              <a:latin typeface="Poppins" panose="00000500000000000000" pitchFamily="2" charset="0"/>
              <a:cs typeface="Poppins" panose="00000500000000000000" pitchFamily="2" charset="0"/>
            </a:endParaRPr>
          </a:p>
        </p:txBody>
      </p:sp>
      <p:sp>
        <p:nvSpPr>
          <p:cNvPr id="11" name="Rectangle 10">
            <a:extLst>
              <a:ext uri="{FF2B5EF4-FFF2-40B4-BE49-F238E27FC236}">
                <a16:creationId xmlns:a16="http://schemas.microsoft.com/office/drawing/2014/main" id="{A1DBC417-B07F-9AF9-3737-1B77CEA95609}"/>
              </a:ext>
            </a:extLst>
          </p:cNvPr>
          <p:cNvSpPr/>
          <p:nvPr/>
        </p:nvSpPr>
        <p:spPr>
          <a:xfrm>
            <a:off x="8031804" y="4744267"/>
            <a:ext cx="1935804" cy="4984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0" i="0" dirty="0">
                <a:solidFill>
                  <a:srgbClr val="005CC5"/>
                </a:solidFill>
                <a:effectLst/>
                <a:latin typeface="Poppins" panose="00000500000000000000" pitchFamily="2" charset="0"/>
                <a:cs typeface="Poppins" panose="00000500000000000000" pitchFamily="2" charset="0"/>
              </a:rPr>
              <a:t>2024-01-06</a:t>
            </a:r>
            <a:endParaRPr lang="en-US" sz="2000" dirty="0">
              <a:latin typeface="Poppins" panose="00000500000000000000" pitchFamily="2" charset="0"/>
              <a:cs typeface="Poppins" panose="00000500000000000000" pitchFamily="2" charset="0"/>
            </a:endParaRPr>
          </a:p>
        </p:txBody>
      </p:sp>
      <p:sp>
        <p:nvSpPr>
          <p:cNvPr id="12" name="Rectangle 11">
            <a:extLst>
              <a:ext uri="{FF2B5EF4-FFF2-40B4-BE49-F238E27FC236}">
                <a16:creationId xmlns:a16="http://schemas.microsoft.com/office/drawing/2014/main" id="{EAFE2342-6D52-CE36-DE75-E4F020A91E73}"/>
              </a:ext>
            </a:extLst>
          </p:cNvPr>
          <p:cNvSpPr/>
          <p:nvPr/>
        </p:nvSpPr>
        <p:spPr>
          <a:xfrm>
            <a:off x="5457218" y="4743208"/>
            <a:ext cx="1935804" cy="49846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0" i="0" dirty="0">
                <a:solidFill>
                  <a:srgbClr val="005CC5"/>
                </a:solidFill>
                <a:effectLst/>
                <a:latin typeface="Poppins" panose="00000500000000000000" pitchFamily="2" charset="0"/>
                <a:cs typeface="Poppins" panose="00000500000000000000" pitchFamily="2" charset="0"/>
              </a:rPr>
              <a:t>2024-01-05</a:t>
            </a:r>
            <a:endParaRPr lang="en-US" sz="2000" dirty="0">
              <a:latin typeface="Poppins" panose="00000500000000000000" pitchFamily="2" charset="0"/>
              <a:cs typeface="Poppins" panose="00000500000000000000" pitchFamily="2" charset="0"/>
            </a:endParaRPr>
          </a:p>
        </p:txBody>
      </p:sp>
      <p:cxnSp>
        <p:nvCxnSpPr>
          <p:cNvPr id="14" name="Straight Connector 13">
            <a:extLst>
              <a:ext uri="{FF2B5EF4-FFF2-40B4-BE49-F238E27FC236}">
                <a16:creationId xmlns:a16="http://schemas.microsoft.com/office/drawing/2014/main" id="{BC3F170C-5AD9-10B7-EF67-AF12CA0FA451}"/>
              </a:ext>
            </a:extLst>
          </p:cNvPr>
          <p:cNvCxnSpPr>
            <a:stCxn id="7" idx="0"/>
            <a:endCxn id="4" idx="2"/>
          </p:cNvCxnSpPr>
          <p:nvPr/>
        </p:nvCxnSpPr>
        <p:spPr>
          <a:xfrm flipV="1">
            <a:off x="3293624" y="2866191"/>
            <a:ext cx="1935804" cy="47536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DE7B3ED-99CD-0911-788C-9EA316FC4C7A}"/>
              </a:ext>
            </a:extLst>
          </p:cNvPr>
          <p:cNvCxnSpPr>
            <a:cxnSpLocks/>
            <a:stCxn id="7" idx="2"/>
            <a:endCxn id="9" idx="0"/>
          </p:cNvCxnSpPr>
          <p:nvPr/>
        </p:nvCxnSpPr>
        <p:spPr>
          <a:xfrm>
            <a:off x="3293624" y="3840018"/>
            <a:ext cx="696947" cy="896057"/>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17BFC8D-ED75-F585-E743-AB2BE894C880}"/>
              </a:ext>
            </a:extLst>
          </p:cNvPr>
          <p:cNvCxnSpPr>
            <a:cxnSpLocks/>
            <a:stCxn id="10" idx="0"/>
            <a:endCxn id="7" idx="2"/>
          </p:cNvCxnSpPr>
          <p:nvPr/>
        </p:nvCxnSpPr>
        <p:spPr>
          <a:xfrm flipV="1">
            <a:off x="1387814" y="3840018"/>
            <a:ext cx="1905810" cy="896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56B72D6-9471-B18B-B9C5-4D4070D72150}"/>
              </a:ext>
            </a:extLst>
          </p:cNvPr>
          <p:cNvCxnSpPr>
            <a:cxnSpLocks/>
            <a:stCxn id="4" idx="2"/>
            <a:endCxn id="5" idx="0"/>
          </p:cNvCxnSpPr>
          <p:nvPr/>
        </p:nvCxnSpPr>
        <p:spPr>
          <a:xfrm>
            <a:off x="5229428" y="2866191"/>
            <a:ext cx="1834474" cy="475359"/>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87B6699-0B1B-98E6-4247-658028F53C36}"/>
              </a:ext>
            </a:extLst>
          </p:cNvPr>
          <p:cNvCxnSpPr>
            <a:cxnSpLocks/>
            <a:stCxn id="5" idx="2"/>
            <a:endCxn id="11" idx="0"/>
          </p:cNvCxnSpPr>
          <p:nvPr/>
        </p:nvCxnSpPr>
        <p:spPr>
          <a:xfrm>
            <a:off x="7063902" y="3840017"/>
            <a:ext cx="1935804" cy="9042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A82C0BC-D26B-DBEE-D73E-2F1B6D7C8014}"/>
              </a:ext>
            </a:extLst>
          </p:cNvPr>
          <p:cNvCxnSpPr>
            <a:cxnSpLocks/>
            <a:stCxn id="12" idx="0"/>
            <a:endCxn id="5" idx="2"/>
          </p:cNvCxnSpPr>
          <p:nvPr/>
        </p:nvCxnSpPr>
        <p:spPr>
          <a:xfrm flipV="1">
            <a:off x="6425120" y="3840017"/>
            <a:ext cx="638782" cy="903191"/>
          </a:xfrm>
          <a:prstGeom prst="line">
            <a:avLst/>
          </a:prstGeom>
        </p:spPr>
        <p:style>
          <a:lnRef idx="1">
            <a:schemeClr val="accent1"/>
          </a:lnRef>
          <a:fillRef idx="0">
            <a:schemeClr val="accent1"/>
          </a:fillRef>
          <a:effectRef idx="0">
            <a:schemeClr val="accent1"/>
          </a:effectRef>
          <a:fontRef idx="minor">
            <a:schemeClr val="tx1"/>
          </a:fontRef>
        </p:style>
      </p:cxnSp>
      <p:sp>
        <p:nvSpPr>
          <p:cNvPr id="31" name="Subtitle 2">
            <a:extLst>
              <a:ext uri="{FF2B5EF4-FFF2-40B4-BE49-F238E27FC236}">
                <a16:creationId xmlns:a16="http://schemas.microsoft.com/office/drawing/2014/main" id="{C12DC837-CBA2-18D5-B7EA-149C27972061}"/>
              </a:ext>
            </a:extLst>
          </p:cNvPr>
          <p:cNvSpPr txBox="1">
            <a:spLocks/>
          </p:cNvSpPr>
          <p:nvPr/>
        </p:nvSpPr>
        <p:spPr>
          <a:xfrm>
            <a:off x="68093" y="1034726"/>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2000" b="1" i="0" u="none" strike="noStrike" cap="none" normalizeH="0" baseline="0" dirty="0">
                <a:solidFill>
                  <a:srgbClr val="262626"/>
                </a:solidFill>
                <a:effectLst/>
                <a:latin typeface="Poppins" panose="00000500000000000000" pitchFamily="2" charset="0"/>
                <a:cs typeface="Poppins" panose="00000500000000000000" pitchFamily="2" charset="0"/>
              </a:rPr>
              <a:t>B-Tree Structure</a:t>
            </a: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en-US" sz="2000" b="0" i="0" u="none" strike="noStrike" cap="none" normalizeH="0" baseline="0" dirty="0">
                <a:solidFill>
                  <a:srgbClr val="262626"/>
                </a:solidFill>
                <a:effectLst/>
                <a:latin typeface="Poppins" panose="00000500000000000000" pitchFamily="2" charset="0"/>
                <a:cs typeface="Poppins" panose="00000500000000000000" pitchFamily="2" charset="0"/>
              </a:rPr>
              <a:t>The B-tree index for the </a:t>
            </a:r>
            <a:r>
              <a:rPr kumimoji="0" lang="en-US" altLang="en-US" sz="2000" b="1" i="0" u="none" strike="noStrike" cap="none" normalizeH="0" baseline="0" dirty="0" err="1">
                <a:solidFill>
                  <a:srgbClr val="262626"/>
                </a:solidFill>
                <a:effectLst/>
                <a:latin typeface="Poppins" panose="00000500000000000000" pitchFamily="2" charset="0"/>
                <a:cs typeface="Poppins" panose="00000500000000000000" pitchFamily="2" charset="0"/>
              </a:rPr>
              <a:t>TransactionDate</a:t>
            </a:r>
            <a:r>
              <a:rPr kumimoji="0" lang="en-US" altLang="en-US" sz="2000" b="0" i="0" u="none" strike="noStrike" cap="none" normalizeH="0" baseline="0" dirty="0">
                <a:solidFill>
                  <a:srgbClr val="262626"/>
                </a:solidFill>
                <a:effectLst/>
                <a:latin typeface="Poppins" panose="00000500000000000000" pitchFamily="2" charset="0"/>
                <a:cs typeface="Poppins" panose="00000500000000000000" pitchFamily="2" charset="0"/>
              </a:rPr>
              <a:t> column might look like this</a:t>
            </a:r>
            <a:endParaRPr kumimoji="0" lang="en-US" altLang="en-US" sz="2000" b="0" i="0" u="none" strike="noStrike" cap="none" normalizeH="0" baseline="0" dirty="0">
              <a:solidFill>
                <a:schemeClr val="tx1"/>
              </a:solidFill>
              <a:effectLst/>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425491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Suppose the analytics team wants to find all transactions that occurred on or after </a:t>
            </a:r>
            <a:r>
              <a:rPr lang="en-US" b="1" cap="none" dirty="0">
                <a:solidFill>
                  <a:srgbClr val="262626"/>
                </a:solidFill>
                <a:latin typeface="Poppins" panose="00000500000000000000" pitchFamily="2" charset="0"/>
                <a:cs typeface="Poppins" panose="00000500000000000000" pitchFamily="2" charset="0"/>
              </a:rPr>
              <a:t>J</a:t>
            </a:r>
            <a:r>
              <a:rPr lang="en-US" b="1" i="0" cap="none" dirty="0">
                <a:solidFill>
                  <a:srgbClr val="262626"/>
                </a:solidFill>
                <a:effectLst/>
                <a:latin typeface="Poppins" panose="00000500000000000000" pitchFamily="2" charset="0"/>
                <a:cs typeface="Poppins" panose="00000500000000000000" pitchFamily="2" charset="0"/>
              </a:rPr>
              <a:t>anuary 3, 2024</a:t>
            </a:r>
            <a:r>
              <a:rPr lang="en-US" b="0" i="0" cap="none" dirty="0">
                <a:solidFill>
                  <a:srgbClr val="262626"/>
                </a:solidFill>
                <a:effectLst/>
                <a:latin typeface="Poppins" panose="00000500000000000000" pitchFamily="2" charset="0"/>
                <a:cs typeface="Poppins" panose="00000500000000000000" pitchFamily="2" charset="0"/>
              </a:rPr>
              <a:t>. The SQL query would look like this</a:t>
            </a:r>
            <a:r>
              <a:rPr lang="en-US" cap="none" dirty="0">
                <a:solidFill>
                  <a:srgbClr val="262626"/>
                </a:solidFill>
                <a:latin typeface="Poppins" panose="00000500000000000000" pitchFamily="2" charset="0"/>
                <a:cs typeface="Poppins" panose="00000500000000000000" pitchFamily="2" charset="0"/>
              </a:rPr>
              <a:t>:</a:t>
            </a:r>
          </a:p>
          <a:p>
            <a:pPr marL="0" indent="0" algn="l">
              <a:lnSpc>
                <a:spcPct val="150000"/>
              </a:lnSpc>
              <a:buNone/>
            </a:pPr>
            <a:r>
              <a:rPr lang="en-US" b="0" i="0" cap="none" dirty="0">
                <a:solidFill>
                  <a:srgbClr val="D73A49"/>
                </a:solidFill>
                <a:effectLst/>
                <a:latin typeface="Poppins" panose="00000500000000000000" pitchFamily="2" charset="0"/>
                <a:cs typeface="Poppins" panose="00000500000000000000" pitchFamily="2" charset="0"/>
              </a:rPr>
              <a:t>SELECT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005CC5"/>
                </a:solidFill>
                <a:effectLst/>
                <a:latin typeface="Poppins" panose="00000500000000000000" pitchFamily="2" charset="0"/>
                <a:cs typeface="Poppins" panose="00000500000000000000" pitchFamily="2" charset="0"/>
              </a:rPr>
              <a: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FROM</a:t>
            </a:r>
            <a:r>
              <a:rPr lang="en-US" b="0" i="0" cap="none" dirty="0">
                <a:solidFill>
                  <a:srgbClr val="262626"/>
                </a:solidFill>
                <a:effectLst/>
                <a:latin typeface="Poppins" panose="00000500000000000000" pitchFamily="2" charset="0"/>
                <a:cs typeface="Poppins" panose="00000500000000000000" pitchFamily="2" charset="0"/>
              </a:rPr>
              <a:t> sales </a:t>
            </a:r>
            <a:r>
              <a:rPr lang="en-US" b="0" i="0" cap="none" dirty="0">
                <a:solidFill>
                  <a:srgbClr val="D73A49"/>
                </a:solidFill>
                <a:effectLst/>
                <a:latin typeface="Poppins" panose="00000500000000000000" pitchFamily="2" charset="0"/>
                <a:cs typeface="Poppins" panose="00000500000000000000" pitchFamily="2" charset="0"/>
              </a:rPr>
              <a:t>WHERE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transactiondate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005CC5"/>
                </a:solidFill>
                <a:effectLst/>
                <a:latin typeface="Poppins" panose="00000500000000000000" pitchFamily="2" charset="0"/>
                <a:cs typeface="Poppins" panose="00000500000000000000" pitchFamily="2" charset="0"/>
              </a:rPr>
              <a:t>&gt;=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1D6BC5"/>
                </a:solidFill>
                <a:effectLst/>
                <a:latin typeface="Poppins" panose="00000500000000000000" pitchFamily="2" charset="0"/>
                <a:cs typeface="Poppins" panose="00000500000000000000" pitchFamily="2" charset="0"/>
              </a:rPr>
              <a:t>'2024-01-03’</a:t>
            </a:r>
            <a:r>
              <a:rPr lang="en-US" b="0" i="0" cap="none" dirty="0">
                <a:solidFill>
                  <a:srgbClr val="262626"/>
                </a:solidFill>
                <a:effectLst/>
                <a:latin typeface="Poppins" panose="00000500000000000000" pitchFamily="2" charset="0"/>
                <a:cs typeface="Poppins" panose="00000500000000000000" pitchFamily="2" charset="0"/>
              </a:rPr>
              <a:t>;</a:t>
            </a:r>
          </a:p>
          <a:p>
            <a:pPr marL="0" indent="0">
              <a:lnSpc>
                <a:spcPct val="150000"/>
              </a:lnSpc>
              <a:spcBef>
                <a:spcPts val="1800"/>
              </a:spcBef>
              <a:buNone/>
            </a:pPr>
            <a:r>
              <a:rPr kumimoji="0" lang="en-US" altLang="en-US" sz="2000" b="1" i="0" u="none" strike="noStrike" cap="none" normalizeH="0" baseline="0" dirty="0">
                <a:ln>
                  <a:noFill/>
                </a:ln>
                <a:solidFill>
                  <a:srgbClr val="262626"/>
                </a:solidFill>
                <a:effectLst/>
                <a:latin typeface="Poppins" panose="00000500000000000000" pitchFamily="2" charset="0"/>
                <a:cs typeface="Poppins" panose="00000500000000000000" pitchFamily="2" charset="0"/>
              </a:rPr>
              <a:t>Result of the Query</a:t>
            </a:r>
          </a:p>
        </p:txBody>
      </p: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graphicFrame>
        <p:nvGraphicFramePr>
          <p:cNvPr id="3" name="Table 2">
            <a:extLst>
              <a:ext uri="{FF2B5EF4-FFF2-40B4-BE49-F238E27FC236}">
                <a16:creationId xmlns:a16="http://schemas.microsoft.com/office/drawing/2014/main" id="{66EA64CC-4E37-A5CE-3796-5FBCEB048EFB}"/>
              </a:ext>
            </a:extLst>
          </p:cNvPr>
          <p:cNvGraphicFramePr>
            <a:graphicFrameLocks noGrp="1"/>
          </p:cNvGraphicFramePr>
          <p:nvPr>
            <p:extLst>
              <p:ext uri="{D42A27DB-BD31-4B8C-83A1-F6EECF244321}">
                <p14:modId xmlns:p14="http://schemas.microsoft.com/office/powerpoint/2010/main" val="1371375688"/>
              </p:ext>
            </p:extLst>
          </p:nvPr>
        </p:nvGraphicFramePr>
        <p:xfrm>
          <a:off x="84309" y="3298644"/>
          <a:ext cx="11022520" cy="2003431"/>
        </p:xfrm>
        <a:graphic>
          <a:graphicData uri="http://schemas.openxmlformats.org/drawingml/2006/table">
            <a:tbl>
              <a:tblPr firstRow="1" bandRow="1">
                <a:tableStyleId>{5C22544A-7EE6-4342-B048-85BDC9FD1C3A}</a:tableStyleId>
              </a:tblPr>
              <a:tblGrid>
                <a:gridCol w="2204504">
                  <a:extLst>
                    <a:ext uri="{9D8B030D-6E8A-4147-A177-3AD203B41FA5}">
                      <a16:colId xmlns:a16="http://schemas.microsoft.com/office/drawing/2014/main" val="680323124"/>
                    </a:ext>
                  </a:extLst>
                </a:gridCol>
                <a:gridCol w="1979471">
                  <a:extLst>
                    <a:ext uri="{9D8B030D-6E8A-4147-A177-3AD203B41FA5}">
                      <a16:colId xmlns:a16="http://schemas.microsoft.com/office/drawing/2014/main" val="1795305042"/>
                    </a:ext>
                  </a:extLst>
                </a:gridCol>
                <a:gridCol w="1994170">
                  <a:extLst>
                    <a:ext uri="{9D8B030D-6E8A-4147-A177-3AD203B41FA5}">
                      <a16:colId xmlns:a16="http://schemas.microsoft.com/office/drawing/2014/main" val="1672356370"/>
                    </a:ext>
                  </a:extLst>
                </a:gridCol>
                <a:gridCol w="2639871">
                  <a:extLst>
                    <a:ext uri="{9D8B030D-6E8A-4147-A177-3AD203B41FA5}">
                      <a16:colId xmlns:a16="http://schemas.microsoft.com/office/drawing/2014/main" val="2223665102"/>
                    </a:ext>
                  </a:extLst>
                </a:gridCol>
                <a:gridCol w="2204504">
                  <a:extLst>
                    <a:ext uri="{9D8B030D-6E8A-4147-A177-3AD203B41FA5}">
                      <a16:colId xmlns:a16="http://schemas.microsoft.com/office/drawing/2014/main" val="2438100036"/>
                    </a:ext>
                  </a:extLst>
                </a:gridCol>
              </a:tblGrid>
              <a:tr h="418471">
                <a:tc>
                  <a:txBody>
                    <a:bodyPr/>
                    <a:lstStyle/>
                    <a:p>
                      <a:pPr algn="ctr"/>
                      <a:r>
                        <a:rPr lang="en-US" sz="2000" dirty="0" err="1">
                          <a:effectLst/>
                          <a:latin typeface="Poppins" panose="00000500000000000000" pitchFamily="2" charset="0"/>
                          <a:cs typeface="Poppins" panose="00000500000000000000" pitchFamily="2" charset="0"/>
                        </a:rPr>
                        <a:t>TransactionID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CustomerID</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ProductID</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TransactionDate</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Amount</a:t>
                      </a:r>
                    </a:p>
                  </a:txBody>
                  <a:tcPr marL="99060" marR="99060" anchor="ctr"/>
                </a:tc>
                <a:extLst>
                  <a:ext uri="{0D108BD9-81ED-4DB2-BD59-A6C34878D82A}">
                    <a16:rowId xmlns:a16="http://schemas.microsoft.com/office/drawing/2014/main" val="3582287034"/>
                  </a:ext>
                </a:extLst>
              </a:tr>
              <a:tr h="321012">
                <a:tc>
                  <a:txBody>
                    <a:bodyPr/>
                    <a:lstStyle/>
                    <a:p>
                      <a:pPr algn="ctr"/>
                      <a:r>
                        <a:rPr lang="en-US" sz="2000">
                          <a:effectLst/>
                          <a:latin typeface="Poppins" panose="00000500000000000000" pitchFamily="2" charset="0"/>
                          <a:cs typeface="Poppins" panose="00000500000000000000" pitchFamily="2" charset="0"/>
                        </a:rPr>
                        <a:t>3</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C001</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P003</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2024-01-03</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100,000/=</a:t>
                      </a:r>
                    </a:p>
                  </a:txBody>
                  <a:tcPr marL="99060" marR="99060" anchor="ctr"/>
                </a:tc>
                <a:extLst>
                  <a:ext uri="{0D108BD9-81ED-4DB2-BD59-A6C34878D82A}">
                    <a16:rowId xmlns:a16="http://schemas.microsoft.com/office/drawing/2014/main" val="3773825584"/>
                  </a:ext>
                </a:extLst>
              </a:tr>
              <a:tr h="323606">
                <a:tc>
                  <a:txBody>
                    <a:bodyPr/>
                    <a:lstStyle/>
                    <a:p>
                      <a:pPr algn="ctr"/>
                      <a:r>
                        <a:rPr lang="en-US" sz="2000">
                          <a:effectLst/>
                          <a:latin typeface="Poppins" panose="00000500000000000000" pitchFamily="2" charset="0"/>
                          <a:cs typeface="Poppins" panose="00000500000000000000" pitchFamily="2" charset="0"/>
                        </a:rPr>
                        <a:t>4</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C003</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P001</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2024-01-04</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250,000/=</a:t>
                      </a:r>
                    </a:p>
                  </a:txBody>
                  <a:tcPr marL="99060" marR="99060" anchor="ctr"/>
                </a:tc>
                <a:extLst>
                  <a:ext uri="{0D108BD9-81ED-4DB2-BD59-A6C34878D82A}">
                    <a16:rowId xmlns:a16="http://schemas.microsoft.com/office/drawing/2014/main" val="427422715"/>
                  </a:ext>
                </a:extLst>
              </a:tr>
              <a:tr h="287290">
                <a:tc>
                  <a:txBody>
                    <a:bodyPr/>
                    <a:lstStyle/>
                    <a:p>
                      <a:pPr algn="ctr"/>
                      <a:r>
                        <a:rPr lang="en-US" sz="2000">
                          <a:effectLst/>
                          <a:latin typeface="Poppins" panose="00000500000000000000" pitchFamily="2" charset="0"/>
                          <a:cs typeface="Poppins" panose="00000500000000000000" pitchFamily="2" charset="0"/>
                        </a:rPr>
                        <a:t>5</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C002</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P004</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2024-01-05</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300,000/=</a:t>
                      </a:r>
                    </a:p>
                  </a:txBody>
                  <a:tcPr marL="99060" marR="99060" anchor="ctr"/>
                </a:tc>
                <a:extLst>
                  <a:ext uri="{0D108BD9-81ED-4DB2-BD59-A6C34878D82A}">
                    <a16:rowId xmlns:a16="http://schemas.microsoft.com/office/drawing/2014/main" val="3368984008"/>
                  </a:ext>
                </a:extLst>
              </a:tr>
              <a:tr h="153697">
                <a:tc>
                  <a:txBody>
                    <a:bodyPr/>
                    <a:lstStyle/>
                    <a:p>
                      <a:pPr algn="ctr"/>
                      <a:r>
                        <a:rPr lang="en-US" sz="2000">
                          <a:effectLst/>
                          <a:latin typeface="Poppins" panose="00000500000000000000" pitchFamily="2" charset="0"/>
                          <a:cs typeface="Poppins" panose="00000500000000000000" pitchFamily="2" charset="0"/>
                        </a:rPr>
                        <a:t>6</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C001</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P002</a:t>
                      </a:r>
                    </a:p>
                  </a:txBody>
                  <a:tcPr marL="99060" marR="99060" anchor="ctr"/>
                </a:tc>
                <a:tc>
                  <a:txBody>
                    <a:bodyPr/>
                    <a:lstStyle/>
                    <a:p>
                      <a:pPr algn="ctr"/>
                      <a:r>
                        <a:rPr lang="en-US" sz="2000">
                          <a:effectLst/>
                          <a:latin typeface="Poppins" panose="00000500000000000000" pitchFamily="2" charset="0"/>
                          <a:cs typeface="Poppins" panose="00000500000000000000" pitchFamily="2" charset="0"/>
                        </a:rPr>
                        <a:t>2024-01-06</a:t>
                      </a:r>
                    </a:p>
                  </a:txBody>
                  <a:tcPr marL="99060" marR="99060" anchor="ctr"/>
                </a:tc>
                <a:tc>
                  <a:txBody>
                    <a:bodyPr/>
                    <a:lstStyle/>
                    <a:p>
                      <a:pPr algn="ctr"/>
                      <a:r>
                        <a:rPr lang="en-US" sz="2000" dirty="0">
                          <a:effectLst/>
                          <a:latin typeface="Poppins" panose="00000500000000000000" pitchFamily="2" charset="0"/>
                          <a:cs typeface="Poppins" panose="00000500000000000000" pitchFamily="2" charset="0"/>
                        </a:rPr>
                        <a:t>400,000/=</a:t>
                      </a:r>
                    </a:p>
                  </a:txBody>
                  <a:tcPr marL="99060" marR="99060" anchor="ctr"/>
                </a:tc>
                <a:extLst>
                  <a:ext uri="{0D108BD9-81ED-4DB2-BD59-A6C34878D82A}">
                    <a16:rowId xmlns:a16="http://schemas.microsoft.com/office/drawing/2014/main" val="3076705791"/>
                  </a:ext>
                </a:extLst>
              </a:tr>
            </a:tbl>
          </a:graphicData>
        </a:graphic>
      </p:graphicFrame>
      <p:sp>
        <p:nvSpPr>
          <p:cNvPr id="6" name="Title 1">
            <a:extLst>
              <a:ext uri="{FF2B5EF4-FFF2-40B4-BE49-F238E27FC236}">
                <a16:creationId xmlns:a16="http://schemas.microsoft.com/office/drawing/2014/main" id="{D6CDB05D-865B-E424-1FB4-570B02B8448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B-Tree Index: Example</a:t>
            </a:r>
          </a:p>
        </p:txBody>
      </p:sp>
    </p:spTree>
    <p:extLst>
      <p:ext uri="{BB962C8B-B14F-4D97-AF65-F5344CB8AC3E}">
        <p14:creationId xmlns:p14="http://schemas.microsoft.com/office/powerpoint/2010/main" val="33743003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Title 1">
            <a:extLst>
              <a:ext uri="{FF2B5EF4-FFF2-40B4-BE49-F238E27FC236}">
                <a16:creationId xmlns:a16="http://schemas.microsoft.com/office/drawing/2014/main" id="{941BD8CD-E25B-E240-02F1-3A7E8BC881D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Indexing</a:t>
            </a:r>
          </a:p>
        </p:txBody>
      </p:sp>
      <p:sp>
        <p:nvSpPr>
          <p:cNvPr id="11" name="Subtitle 2">
            <a:extLst>
              <a:ext uri="{FF2B5EF4-FFF2-40B4-BE49-F238E27FC236}">
                <a16:creationId xmlns:a16="http://schemas.microsoft.com/office/drawing/2014/main" id="{7CBA7F70-49B4-255C-AED8-6F5E6D60DAD1}"/>
              </a:ext>
            </a:extLst>
          </p:cNvPr>
          <p:cNvSpPr txBox="1">
            <a:spLocks/>
          </p:cNvSpPr>
          <p:nvPr/>
        </p:nvSpPr>
        <p:spPr>
          <a:xfrm>
            <a:off x="84309" y="957700"/>
            <a:ext cx="11585642" cy="465516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Speeds up query performance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By creating pointers to specific data locations, indexing significantly reduces the time it takes to execute queries, allowing for faster response times.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Efficient data retrieval</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Indexes streamline the process of locating and accessing data, making it easier to retrieve the necessary information quickly and effectively.</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Reduced data scanning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With indexes, the system can minimize the amount of data that needs to be scanned during queries, leading to improved efficiency and reduced resource consumption.</a:t>
            </a:r>
          </a:p>
        </p:txBody>
      </p:sp>
    </p:spTree>
    <p:extLst>
      <p:ext uri="{BB962C8B-B14F-4D97-AF65-F5344CB8AC3E}">
        <p14:creationId xmlns:p14="http://schemas.microsoft.com/office/powerpoint/2010/main" val="5556964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216C2-B3B0-7305-8FBC-D4395EE80F2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0504E39-E06C-ABCD-F8BC-11CA9D0DCDE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A297A9C-36B2-025E-5741-E8EB24372E3D}"/>
              </a:ext>
            </a:extLst>
          </p:cNvPr>
          <p:cNvSpPr txBox="1">
            <a:spLocks/>
          </p:cNvSpPr>
          <p:nvPr/>
        </p:nvSpPr>
        <p:spPr>
          <a:xfrm>
            <a:off x="84309" y="1009289"/>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Frequently queried columns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Apply indexes to columns that are often accessed in queries to enhance performance.</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Columns in specific clauses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Use indexes on columns involved in WHERE, JOIN, and ORDER BY clauses to speed up data retrieval and sorting.</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High-read, low-write scenarios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Indexes are beneficial in environments where data is read frequently but updated infrequently, ensuring efficient access without incurring high maintenance costs.</a:t>
            </a:r>
          </a:p>
        </p:txBody>
      </p:sp>
      <p:sp>
        <p:nvSpPr>
          <p:cNvPr id="6" name="Title 1">
            <a:extLst>
              <a:ext uri="{FF2B5EF4-FFF2-40B4-BE49-F238E27FC236}">
                <a16:creationId xmlns:a16="http://schemas.microsoft.com/office/drawing/2014/main" id="{FE794084-6DA4-271B-1BE7-FE24F81B594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When to Use Indexes</a:t>
            </a:r>
          </a:p>
        </p:txBody>
      </p:sp>
      <p:sp>
        <p:nvSpPr>
          <p:cNvPr id="2" name="Footer Placeholder 3">
            <a:extLst>
              <a:ext uri="{FF2B5EF4-FFF2-40B4-BE49-F238E27FC236}">
                <a16:creationId xmlns:a16="http://schemas.microsoft.com/office/drawing/2014/main" id="{0DCA432D-044C-849A-9833-3CA19755231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77981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Index maintenance overhead</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Maintaining indexes can require additional resources and effort, especially during data updates, as indexes need to be refreshed.</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Increased storage requirements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Indexes consume additional storage space, which can be significant, particularly with large datasets.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Potential performance degradation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Having too many indexes can lead to performance issues, as the system may experience slower write operations and increased complexity in managing these indexes.</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Limitations and Challenges of Indexing</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483571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79B71-7ABB-147E-9DC2-A1AED32E5E4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4250366-16B7-92F0-F2B8-D0019DE47C4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3F0333E8-E9ED-E225-19B6-01538ABE6DC6}"/>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solidFill>
                  <a:srgbClr val="262626"/>
                </a:solidFill>
                <a:latin typeface="Poppins" panose="00000500000000000000" pitchFamily="2" charset="0"/>
                <a:cs typeface="Poppins" panose="00000500000000000000" pitchFamily="2" charset="0"/>
              </a:rPr>
              <a:t>This</a:t>
            </a:r>
            <a:r>
              <a:rPr lang="en-US" b="0" i="0" cap="none" dirty="0">
                <a:solidFill>
                  <a:srgbClr val="262626"/>
                </a:solidFill>
                <a:effectLst/>
                <a:latin typeface="Poppins" panose="00000500000000000000" pitchFamily="2" charset="0"/>
                <a:cs typeface="Poppins" panose="00000500000000000000" pitchFamily="2" charset="0"/>
              </a:rPr>
              <a:t> method is used to enhance query performance and optimize the use of resources in data warehousing. </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It involves breaking down large tables into smaller, more manageable segments called partitions.  This helps organizations to greatly decrease processing times and achieve faster query responses.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By dividing each fact table into several separate partitions, partitioning optimizes hardware performance and simplifies the management of the data warehouse.</a:t>
            </a:r>
          </a:p>
        </p:txBody>
      </p:sp>
      <p:sp>
        <p:nvSpPr>
          <p:cNvPr id="6" name="Title 1">
            <a:extLst>
              <a:ext uri="{FF2B5EF4-FFF2-40B4-BE49-F238E27FC236}">
                <a16:creationId xmlns:a16="http://schemas.microsoft.com/office/drawing/2014/main" id="{CCD7922C-6362-8D8C-9C04-242B7FF238E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Partitioning in Data Warehouse</a:t>
            </a:r>
          </a:p>
        </p:txBody>
      </p:sp>
      <p:sp>
        <p:nvSpPr>
          <p:cNvPr id="2" name="Footer Placeholder 3">
            <a:extLst>
              <a:ext uri="{FF2B5EF4-FFF2-40B4-BE49-F238E27FC236}">
                <a16:creationId xmlns:a16="http://schemas.microsoft.com/office/drawing/2014/main" id="{F54AC4D8-0538-6375-2C12-DCE526FDE8B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9964354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D11B9-FF36-090E-8883-8AB8147C09E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153A099-6CF7-8AD7-F8E0-AE5AEF15A6A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F9ABF440-CD99-85B6-21CF-7C76D37A3D77}"/>
              </a:ext>
            </a:extLst>
          </p:cNvPr>
          <p:cNvSpPr txBox="1">
            <a:spLocks/>
          </p:cNvSpPr>
          <p:nvPr/>
        </p:nvSpPr>
        <p:spPr>
          <a:xfrm>
            <a:off x="84309" y="931464"/>
            <a:ext cx="11585642" cy="468138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Easy management</a:t>
            </a:r>
            <a:endParaRPr lang="en-US" sz="1800"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Fact tables in a data warehouse can grow to hundreds of gigabytes, making them challenging to manage as a single unit. Partitioning divides these large tables into smaller, more manageable segments, simplifying organization and maintenance.</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Backup/recovery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Without partitioning, backing up a massive fact table requires loading the entire dataset, which is time-consuming. Partitioning enables incremental backups, allowing only the current partition to be backed up, speeding up the process and simplifying recovery.</a:t>
            </a:r>
          </a:p>
        </p:txBody>
      </p:sp>
      <p:sp>
        <p:nvSpPr>
          <p:cNvPr id="6" name="Title 1">
            <a:extLst>
              <a:ext uri="{FF2B5EF4-FFF2-40B4-BE49-F238E27FC236}">
                <a16:creationId xmlns:a16="http://schemas.microsoft.com/office/drawing/2014/main" id="{05BE3F47-0757-BE1F-76F1-FB0A9944363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Partitioning</a:t>
            </a:r>
          </a:p>
        </p:txBody>
      </p:sp>
      <p:sp>
        <p:nvSpPr>
          <p:cNvPr id="2" name="Footer Placeholder 3">
            <a:extLst>
              <a:ext uri="{FF2B5EF4-FFF2-40B4-BE49-F238E27FC236}">
                <a16:creationId xmlns:a16="http://schemas.microsoft.com/office/drawing/2014/main" id="{B84B4DB5-D80D-2997-5378-D5328095350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6542824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55DAA-A7D5-B47F-A6F5-0BB0B386E09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FFEB1DC-C669-2285-1E24-66F541A8AF5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9C1430C-57D9-F484-E7BE-6EEDC7BD7975}"/>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Enhance performance</a:t>
            </a:r>
            <a:endParaRPr lang="en-US" sz="1800"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Partitioning improves query performance by allowing the database to scan only relevant partitions instead of the whole table. This targeted approach reduces data processing and leads to faster response times, optimizing resource use.</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Scalability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Partitioning supports scalability by allowing data to be added without significant performance degradation, as new data can be directed to specific partitions.</a:t>
            </a:r>
          </a:p>
        </p:txBody>
      </p:sp>
      <p:sp>
        <p:nvSpPr>
          <p:cNvPr id="2" name="Footer Placeholder 3">
            <a:extLst>
              <a:ext uri="{FF2B5EF4-FFF2-40B4-BE49-F238E27FC236}">
                <a16:creationId xmlns:a16="http://schemas.microsoft.com/office/drawing/2014/main" id="{3C92B69B-DCAC-CD14-9F5E-7B058E0B112B}"/>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E47714F6-561E-9718-1A94-C5799E93D52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Partitioning</a:t>
            </a:r>
          </a:p>
        </p:txBody>
      </p:sp>
    </p:spTree>
    <p:extLst>
      <p:ext uri="{BB962C8B-B14F-4D97-AF65-F5344CB8AC3E}">
        <p14:creationId xmlns:p14="http://schemas.microsoft.com/office/powerpoint/2010/main" val="20210990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41193"/>
            <a:ext cx="11585642" cy="47549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a) Horizontal partitioning</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This technique involves dividing a fact table while focusing on the data warehouse's manageability.</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Partitioning by time into equal segments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This method segments the fact table according to time periods, such as monthly, making it easier to query specific time frames. Old data can be removed to reuse these partitions.</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Partition by time into different-sized segments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This strategy establishes smaller partitions for current data and larger ones for infrequently accessed, older data.</a:t>
            </a:r>
          </a:p>
        </p:txBody>
      </p: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8: Data Warehouse Performance and Optimization</a:t>
            </a:r>
          </a:p>
        </p:txBody>
      </p:sp>
      <p:sp>
        <p:nvSpPr>
          <p:cNvPr id="2" name="Title 1">
            <a:extLst>
              <a:ext uri="{FF2B5EF4-FFF2-40B4-BE49-F238E27FC236}">
                <a16:creationId xmlns:a16="http://schemas.microsoft.com/office/drawing/2014/main" id="{8B0A4920-F4EC-F749-8ADE-8E4A011B2CA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Partitioning</a:t>
            </a:r>
          </a:p>
        </p:txBody>
      </p:sp>
    </p:spTree>
    <p:extLst>
      <p:ext uri="{BB962C8B-B14F-4D97-AF65-F5344CB8AC3E}">
        <p14:creationId xmlns:p14="http://schemas.microsoft.com/office/powerpoint/2010/main" val="4098378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Subtitle 2">
            <a:extLst>
              <a:ext uri="{FF2B5EF4-FFF2-40B4-BE49-F238E27FC236}">
                <a16:creationId xmlns:a16="http://schemas.microsoft.com/office/drawing/2014/main" id="{A1CC7BE4-1E2D-4920-78DA-8D877917BDDB}"/>
              </a:ext>
            </a:extLst>
          </p:cNvPr>
          <p:cNvSpPr txBox="1">
            <a:spLocks/>
          </p:cNvSpPr>
          <p:nvPr/>
        </p:nvSpPr>
        <p:spPr>
          <a:xfrm>
            <a:off x="84309" y="970377"/>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Partition on a different dimension</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Fact tables can also be divided based on dimensions like product group or region. </a:t>
            </a:r>
            <a:r>
              <a:rPr lang="en-US" b="0" i="0" cap="none" dirty="0" err="1">
                <a:solidFill>
                  <a:srgbClr val="262626"/>
                </a:solidFill>
                <a:effectLst/>
                <a:latin typeface="Poppins" panose="00000500000000000000" pitchFamily="2" charset="0"/>
                <a:cs typeface="Poppins" panose="00000500000000000000" pitchFamily="2" charset="0"/>
              </a:rPr>
              <a:t>Eg</a:t>
            </a:r>
            <a:r>
              <a:rPr lang="en-US" b="0" i="0" cap="none" dirty="0">
                <a:solidFill>
                  <a:srgbClr val="262626"/>
                </a:solidFill>
                <a:effectLst/>
                <a:latin typeface="Poppins" panose="00000500000000000000" pitchFamily="2" charset="0"/>
                <a:cs typeface="Poppins" panose="00000500000000000000" pitchFamily="2" charset="0"/>
              </a:rPr>
              <a:t> partitioning by region allows for quicker queries by avoiding irrelevant data scans.</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Partition by size of table</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When no clear partitioning criteria exist, tables can be divided based on size, creating new partitions when a predetermined size limit is exceeded.</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Partitioning dimensions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spcBef>
                <a:spcPts val="600"/>
              </a:spcBef>
              <a:buNone/>
            </a:pPr>
            <a:r>
              <a:rPr lang="en-US" b="0" i="0" cap="none" dirty="0">
                <a:solidFill>
                  <a:srgbClr val="262626"/>
                </a:solidFill>
                <a:effectLst/>
                <a:latin typeface="Poppins" panose="00000500000000000000" pitchFamily="2" charset="0"/>
                <a:cs typeface="Poppins" panose="00000500000000000000" pitchFamily="2" charset="0"/>
              </a:rPr>
              <a:t>Large dimensions may require partitioning to ensure performance. </a:t>
            </a:r>
            <a:r>
              <a:rPr lang="en-US" cap="none" dirty="0" err="1">
                <a:solidFill>
                  <a:srgbClr val="262626"/>
                </a:solidFill>
                <a:latin typeface="Poppins" panose="00000500000000000000" pitchFamily="2" charset="0"/>
                <a:cs typeface="Poppins" panose="00000500000000000000" pitchFamily="2" charset="0"/>
              </a:rPr>
              <a:t>Eg</a:t>
            </a:r>
            <a:r>
              <a:rPr lang="en-US" b="0" i="0" cap="none" dirty="0">
                <a:solidFill>
                  <a:srgbClr val="262626"/>
                </a:solidFill>
                <a:effectLst/>
                <a:latin typeface="Poppins" panose="00000500000000000000" pitchFamily="2" charset="0"/>
                <a:cs typeface="Poppins" panose="00000500000000000000" pitchFamily="2" charset="0"/>
              </a:rPr>
              <a:t>, a dimension that evolves over time and contains many variations can slow down response times.</a:t>
            </a:r>
          </a:p>
        </p:txBody>
      </p:sp>
      <p:sp>
        <p:nvSpPr>
          <p:cNvPr id="2" name="Title 1">
            <a:extLst>
              <a:ext uri="{FF2B5EF4-FFF2-40B4-BE49-F238E27FC236}">
                <a16:creationId xmlns:a16="http://schemas.microsoft.com/office/drawing/2014/main" id="{9B29819D-6E2D-2BDD-31EF-565ED0B9992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Partitioning</a:t>
            </a:r>
          </a:p>
        </p:txBody>
      </p:sp>
    </p:spTree>
    <p:extLst>
      <p:ext uri="{BB962C8B-B14F-4D97-AF65-F5344CB8AC3E}">
        <p14:creationId xmlns:p14="http://schemas.microsoft.com/office/powerpoint/2010/main" val="1748298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Vertical partitioning</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This technique divides data vertically. The two ways of performing vertical Partitioning include;</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Normalization</a:t>
            </a:r>
            <a:endParaRPr lang="en-US" sz="2000" cap="none" dirty="0">
              <a:solidFill>
                <a:srgbClr val="262626"/>
              </a:solidFill>
              <a:latin typeface="Poppins" panose="00000500000000000000" pitchFamily="2" charset="0"/>
              <a:cs typeface="Poppins" panose="00000500000000000000" pitchFamily="2" charset="0"/>
            </a:endParaRPr>
          </a:p>
          <a:p>
            <a:pPr marL="457200" lvl="1"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This is a conventional method of organizing databases that condenses multiple rows into a single row, which helps save space.</a:t>
            </a:r>
          </a:p>
          <a:p>
            <a:pPr lvl="1">
              <a:lnSpc>
                <a:spcPct val="150000"/>
              </a:lnSpc>
              <a:buFont typeface="Wingdings" panose="05000000000000000000" pitchFamily="2" charset="2"/>
              <a:buChar char="§"/>
            </a:pPr>
            <a:r>
              <a:rPr lang="en-US" sz="2000" b="1" i="0" cap="none" dirty="0">
                <a:solidFill>
                  <a:srgbClr val="262626"/>
                </a:solidFill>
                <a:effectLst/>
                <a:latin typeface="Poppins" panose="00000500000000000000" pitchFamily="2" charset="0"/>
                <a:cs typeface="Poppins" panose="00000500000000000000" pitchFamily="2" charset="0"/>
              </a:rPr>
              <a:t>Row splitting</a:t>
            </a:r>
            <a:endParaRPr lang="en-US" sz="2000" cap="none" dirty="0">
              <a:solidFill>
                <a:srgbClr val="262626"/>
              </a:solidFill>
              <a:latin typeface="Poppins" panose="00000500000000000000" pitchFamily="2" charset="0"/>
              <a:cs typeface="Poppins" panose="00000500000000000000" pitchFamily="2" charset="0"/>
            </a:endParaRPr>
          </a:p>
          <a:p>
            <a:pPr marL="457200" lvl="1"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This approach creates a one-to-one mapping between partitions, focusing on improving access speed to large tables by minimizing their size.</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E8F440A1-0EE3-1154-01C9-09D7C99BAB1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Partitioning</a:t>
            </a:r>
          </a:p>
        </p:txBody>
      </p:sp>
    </p:spTree>
    <p:extLst>
      <p:ext uri="{BB962C8B-B14F-4D97-AF65-F5344CB8AC3E}">
        <p14:creationId xmlns:p14="http://schemas.microsoft.com/office/powerpoint/2010/main" val="20619633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Complexity in management</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Partitioning can introduce additional complexity in managing the data warehouse. Administrators must carefully design and maintain partitioning schemes, which can complicate data loading, querying, and maintenance processes.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Performance overhead</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While partitioning is intended to enhance performance, it can sometimes lead to overhead. For instance, if queries require data from multiple partitions, the system may need to perform additional operations to combine results, potentially negating the performance benefits.</a:t>
            </a:r>
          </a:p>
        </p:txBody>
      </p: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12DA2662-04C3-5845-8F35-4DF1F234A15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Limitations and Challenges in Partitioning</a:t>
            </a:r>
          </a:p>
        </p:txBody>
      </p:sp>
    </p:spTree>
    <p:extLst>
      <p:ext uri="{BB962C8B-B14F-4D97-AF65-F5344CB8AC3E}">
        <p14:creationId xmlns:p14="http://schemas.microsoft.com/office/powerpoint/2010/main" val="19308605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13" name="Subtitle 2">
            <a:extLst>
              <a:ext uri="{FF2B5EF4-FFF2-40B4-BE49-F238E27FC236}">
                <a16:creationId xmlns:a16="http://schemas.microsoft.com/office/drawing/2014/main" id="{77052CF7-8275-86D6-6636-F59706ED05AC}"/>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Inflexibility with changing data patterns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Data access patterns can change over time, making previously effective partitioning strategies less relevant. Adapting to these changes may require significant restructuring of partitions, which can be resource-intensive and disruptive to ongoing operations.</a:t>
            </a:r>
          </a:p>
        </p:txBody>
      </p:sp>
      <p:sp>
        <p:nvSpPr>
          <p:cNvPr id="2" name="Title 1">
            <a:extLst>
              <a:ext uri="{FF2B5EF4-FFF2-40B4-BE49-F238E27FC236}">
                <a16:creationId xmlns:a16="http://schemas.microsoft.com/office/drawing/2014/main" id="{83F57DDD-1FE7-4B78-7220-4CF48D0B63C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Limitations and Challenges in Partitioning</a:t>
            </a:r>
          </a:p>
        </p:txBody>
      </p:sp>
    </p:spTree>
    <p:extLst>
      <p:ext uri="{BB962C8B-B14F-4D97-AF65-F5344CB8AC3E}">
        <p14:creationId xmlns:p14="http://schemas.microsoft.com/office/powerpoint/2010/main" val="29738597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21738"/>
            <a:ext cx="11585642" cy="473975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Materialized views are database objects that store the results of a query physically, unlike regular views that are virtual and do not store data. </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They are used to improve query performance by precomputing and storing complex joins and aggregations, allowing for faster access to the data.</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Materialized views store precomputed query results by saving the output of a specific SQL query as a physical table in the database</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Materialized Views in Data Warehouse</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878246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50921"/>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When you create a materialized view, you define a SQL query that specifies which data to retrieve. This query can involve complex operations, such as joins, groupings, and aggregations.</a:t>
            </a:r>
            <a:endParaRPr lang="en-US" b="1" i="0" cap="none" dirty="0">
              <a:solidFill>
                <a:srgbClr val="262626"/>
              </a:solidFill>
              <a:effectLst/>
              <a:latin typeface="Poppins" panose="00000500000000000000" pitchFamily="2" charset="0"/>
              <a:cs typeface="Poppins" panose="00000500000000000000" pitchFamily="2" charset="0"/>
            </a:endParaRP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The results of this query are stored in a physical table-like structure. This means that the data is written to disk, allowing for quick retrieval without needing to re-execute the query every time.</a:t>
            </a:r>
          </a:p>
          <a:p>
            <a:pPr algn="l">
              <a:lnSpc>
                <a:spcPct val="150000"/>
              </a:lnSpc>
              <a:buFont typeface="Arial" panose="020B0604020202020204" pitchFamily="34" charset="0"/>
              <a:buChar char="•"/>
            </a:pPr>
            <a:r>
              <a:rPr lang="en-US" b="0" i="0" cap="none" dirty="0">
                <a:solidFill>
                  <a:srgbClr val="D73A49"/>
                </a:solidFill>
                <a:effectLst/>
                <a:latin typeface="Poppins" panose="00000500000000000000" pitchFamily="2" charset="0"/>
                <a:cs typeface="Poppins" panose="00000500000000000000" pitchFamily="2" charset="0"/>
              </a:rPr>
              <a:t>CREATE</a:t>
            </a:r>
            <a:r>
              <a:rPr lang="en-US" b="0" i="0" cap="none" dirty="0">
                <a:solidFill>
                  <a:srgbClr val="262626"/>
                </a:solidFill>
                <a:effectLst/>
                <a:latin typeface="Poppins" panose="00000500000000000000" pitchFamily="2" charset="0"/>
                <a:cs typeface="Poppins" panose="00000500000000000000" pitchFamily="2" charset="0"/>
              </a:rPr>
              <a:t> MATERIALIZED </a:t>
            </a:r>
            <a:r>
              <a:rPr lang="en-US" b="0" i="0" cap="none" dirty="0">
                <a:solidFill>
                  <a:srgbClr val="D73A49"/>
                </a:solidFill>
                <a:effectLst/>
                <a:latin typeface="Poppins" panose="00000500000000000000" pitchFamily="2" charset="0"/>
                <a:cs typeface="Poppins" panose="00000500000000000000" pitchFamily="2" charset="0"/>
              </a:rPr>
              <a:t>VIEW</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monthly_sales</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AS</a:t>
            </a:r>
            <a:r>
              <a:rPr lang="en-US" b="0" i="0" cap="none" dirty="0">
                <a:solidFill>
                  <a:srgbClr val="262626"/>
                </a:solidFill>
                <a:effectLst/>
                <a:latin typeface="Poppins" panose="00000500000000000000" pitchFamily="2" charset="0"/>
                <a:cs typeface="Poppins" panose="00000500000000000000" pitchFamily="2" charset="0"/>
              </a:rPr>
              <a:t> </a:t>
            </a:r>
          </a:p>
          <a:p>
            <a:pPr marL="0" indent="0" algn="l">
              <a:lnSpc>
                <a:spcPct val="150000"/>
              </a:lnSpc>
              <a:buNone/>
            </a:pPr>
            <a:r>
              <a:rPr lang="en-US" b="0" i="0" cap="none" dirty="0">
                <a:solidFill>
                  <a:srgbClr val="D73A49"/>
                </a:solidFill>
                <a:effectLst/>
                <a:latin typeface="Poppins" panose="00000500000000000000" pitchFamily="2" charset="0"/>
                <a:cs typeface="Poppins" panose="00000500000000000000" pitchFamily="2" charset="0"/>
              </a:rPr>
              <a:t>SELECT</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E36209"/>
                </a:solidFill>
                <a:effectLst/>
                <a:latin typeface="Poppins" panose="00000500000000000000" pitchFamily="2" charset="0"/>
                <a:cs typeface="Poppins" panose="00000500000000000000" pitchFamily="2" charset="0"/>
              </a:rPr>
              <a:t>EXTRACT</a:t>
            </a:r>
            <a:r>
              <a:rPr lang="en-US" b="0" i="0" cap="none" dirty="0">
                <a:solidFill>
                  <a:srgbClr val="262626"/>
                </a:solidFill>
                <a:effectLst/>
                <a:latin typeface="Poppins" panose="00000500000000000000" pitchFamily="2" charset="0"/>
                <a:cs typeface="Poppins" panose="00000500000000000000" pitchFamily="2" charset="0"/>
              </a:rPr>
              <a:t>(</a:t>
            </a:r>
            <a:r>
              <a:rPr lang="en-US" b="0" i="0" cap="none" dirty="0">
                <a:solidFill>
                  <a:srgbClr val="D73A49"/>
                </a:solidFill>
                <a:effectLst/>
                <a:latin typeface="Poppins" panose="00000500000000000000" pitchFamily="2" charset="0"/>
                <a:cs typeface="Poppins" panose="00000500000000000000" pitchFamily="2" charset="0"/>
              </a:rPr>
              <a:t>MONTH</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FROM</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sale_date</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AS</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month</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E36209"/>
                </a:solidFill>
                <a:effectLst/>
                <a:latin typeface="Poppins" panose="00000500000000000000" pitchFamily="2" charset="0"/>
                <a:cs typeface="Poppins" panose="00000500000000000000" pitchFamily="2" charset="0"/>
              </a:rPr>
              <a:t>sum</a:t>
            </a:r>
            <a:r>
              <a:rPr lang="en-US" b="0" i="0" cap="none" dirty="0">
                <a:solidFill>
                  <a:srgbClr val="262626"/>
                </a:solidFill>
                <a:effectLst/>
                <a:latin typeface="Poppins" panose="00000500000000000000" pitchFamily="2" charset="0"/>
                <a:cs typeface="Poppins" panose="00000500000000000000" pitchFamily="2" charset="0"/>
              </a:rPr>
              <a:t>(amount) </a:t>
            </a:r>
            <a:r>
              <a:rPr lang="en-US" b="0" i="0" cap="none" dirty="0">
                <a:solidFill>
                  <a:srgbClr val="D73A49"/>
                </a:solidFill>
                <a:effectLst/>
                <a:latin typeface="Poppins" panose="00000500000000000000" pitchFamily="2" charset="0"/>
                <a:cs typeface="Poppins" panose="00000500000000000000" pitchFamily="2" charset="0"/>
              </a:rPr>
              <a:t>AS</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total_sales</a:t>
            </a:r>
            <a:r>
              <a:rPr lang="en-US" b="0" i="0" cap="none" dirty="0">
                <a:solidFill>
                  <a:srgbClr val="262626"/>
                </a:solidFill>
                <a:effectLst/>
                <a:latin typeface="Poppins" panose="00000500000000000000" pitchFamily="2" charset="0"/>
                <a:cs typeface="Poppins" panose="00000500000000000000" pitchFamily="2" charset="0"/>
              </a:rPr>
              <a:t> </a:t>
            </a:r>
          </a:p>
          <a:p>
            <a:pPr marL="0" indent="0" algn="l">
              <a:lnSpc>
                <a:spcPct val="150000"/>
              </a:lnSpc>
              <a:buNone/>
            </a:pPr>
            <a:r>
              <a:rPr lang="en-US" b="0" i="0" cap="none" dirty="0">
                <a:solidFill>
                  <a:srgbClr val="D73A49"/>
                </a:solidFill>
                <a:effectLst/>
                <a:latin typeface="Poppins" panose="00000500000000000000" pitchFamily="2" charset="0"/>
                <a:cs typeface="Poppins" panose="00000500000000000000" pitchFamily="2" charset="0"/>
              </a:rPr>
              <a:t>FROM</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sales_data</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GROUP</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BY</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E36209"/>
                </a:solidFill>
                <a:effectLst/>
                <a:latin typeface="Poppins" panose="00000500000000000000" pitchFamily="2" charset="0"/>
                <a:cs typeface="Poppins" panose="00000500000000000000" pitchFamily="2" charset="0"/>
              </a:rPr>
              <a:t>EXTRACT</a:t>
            </a:r>
            <a:r>
              <a:rPr lang="en-US" b="0" i="0" cap="none" dirty="0">
                <a:solidFill>
                  <a:srgbClr val="262626"/>
                </a:solidFill>
                <a:effectLst/>
                <a:latin typeface="Poppins" panose="00000500000000000000" pitchFamily="2" charset="0"/>
                <a:cs typeface="Poppins" panose="00000500000000000000" pitchFamily="2" charset="0"/>
              </a:rPr>
              <a:t>(</a:t>
            </a:r>
            <a:r>
              <a:rPr lang="en-US" b="0" i="0" cap="none" dirty="0">
                <a:solidFill>
                  <a:srgbClr val="D73A49"/>
                </a:solidFill>
                <a:effectLst/>
                <a:latin typeface="Poppins" panose="00000500000000000000" pitchFamily="2" charset="0"/>
                <a:cs typeface="Poppins" panose="00000500000000000000" pitchFamily="2" charset="0"/>
              </a:rPr>
              <a:t>MONTH</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a:solidFill>
                  <a:srgbClr val="D73A49"/>
                </a:solidFill>
                <a:effectLst/>
                <a:latin typeface="Poppins" panose="00000500000000000000" pitchFamily="2" charset="0"/>
                <a:cs typeface="Poppins" panose="00000500000000000000" pitchFamily="2" charset="0"/>
              </a:rPr>
              <a:t>FROM</a:t>
            </a:r>
            <a:r>
              <a:rPr lang="en-US" b="0" i="0" cap="none" dirty="0">
                <a:solidFill>
                  <a:srgbClr val="262626"/>
                </a:solidFill>
                <a:effectLst/>
                <a:latin typeface="Poppins" panose="00000500000000000000" pitchFamily="2" charset="0"/>
                <a:cs typeface="Poppins" panose="00000500000000000000" pitchFamily="2" charset="0"/>
              </a:rPr>
              <a:t> </a:t>
            </a:r>
            <a:r>
              <a:rPr lang="en-US" b="0" i="0" cap="none" dirty="0" err="1">
                <a:solidFill>
                  <a:srgbClr val="262626"/>
                </a:solidFill>
                <a:effectLst/>
                <a:latin typeface="Poppins" panose="00000500000000000000" pitchFamily="2" charset="0"/>
                <a:cs typeface="Poppins" panose="00000500000000000000" pitchFamily="2" charset="0"/>
              </a:rPr>
              <a:t>sale_date</a:t>
            </a:r>
            <a:r>
              <a:rPr lang="en-US" b="0" i="0" cap="none" dirty="0">
                <a:solidFill>
                  <a:srgbClr val="262626"/>
                </a:solidFill>
                <a:effectLst/>
                <a:latin typeface="Poppins" panose="00000500000000000000" pitchFamily="2" charset="0"/>
                <a:cs typeface="Poppins" panose="00000500000000000000" pitchFamily="2" charset="0"/>
              </a:rPr>
              <a:t>);</a:t>
            </a:r>
            <a:endParaRPr lang="en-US" b="1" i="0" cap="none" dirty="0">
              <a:solidFill>
                <a:srgbClr val="262626"/>
              </a:solidFill>
              <a:effectLst/>
              <a:latin typeface="Poppins" panose="00000500000000000000" pitchFamily="2" charset="0"/>
              <a:cs typeface="Poppins" panose="00000500000000000000" pitchFamily="2" charset="0"/>
            </a:endParaRPr>
          </a:p>
        </p:txBody>
      </p:sp>
      <p:sp>
        <p:nvSpPr>
          <p:cNvPr id="3" name="Footer Placeholder 3">
            <a:extLst>
              <a:ext uri="{FF2B5EF4-FFF2-40B4-BE49-F238E27FC236}">
                <a16:creationId xmlns:a16="http://schemas.microsoft.com/office/drawing/2014/main" id="{521060D1-4B54-CCB1-CB40-52AB34A0852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B1ABA46B-8A37-483A-CF88-C766A0C0883C}"/>
              </a:ext>
            </a:extLst>
          </p:cNvPr>
          <p:cNvSpPr txBox="1">
            <a:spLocks/>
          </p:cNvSpPr>
          <p:nvPr/>
        </p:nvSpPr>
        <p:spPr>
          <a:xfrm>
            <a:off x="-194553" y="197103"/>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How materialized View Stores Query Results</a:t>
            </a:r>
          </a:p>
        </p:txBody>
      </p:sp>
    </p:spTree>
    <p:extLst>
      <p:ext uri="{BB962C8B-B14F-4D97-AF65-F5344CB8AC3E}">
        <p14:creationId xmlns:p14="http://schemas.microsoft.com/office/powerpoint/2010/main" val="15501863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521060D1-4B54-CCB1-CB40-52AB34A0852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Title 1">
            <a:extLst>
              <a:ext uri="{FF2B5EF4-FFF2-40B4-BE49-F238E27FC236}">
                <a16:creationId xmlns:a16="http://schemas.microsoft.com/office/drawing/2014/main" id="{986E6764-3512-5E07-87E1-CA4A3EB8777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Materialized Views</a:t>
            </a:r>
          </a:p>
        </p:txBody>
      </p:sp>
      <p:sp>
        <p:nvSpPr>
          <p:cNvPr id="11" name="Subtitle 2">
            <a:extLst>
              <a:ext uri="{FF2B5EF4-FFF2-40B4-BE49-F238E27FC236}">
                <a16:creationId xmlns:a16="http://schemas.microsoft.com/office/drawing/2014/main" id="{B4B4B283-B5E9-4DAC-661B-91C068F613D5}"/>
              </a:ext>
            </a:extLst>
          </p:cNvPr>
          <p:cNvSpPr txBox="1">
            <a:spLocks/>
          </p:cNvSpPr>
          <p:nvPr/>
        </p:nvSpPr>
        <p:spPr>
          <a:xfrm>
            <a:off x="84309" y="989833"/>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Significantly improves query performance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Materialized views allow for faster data retrieval since they store precomputed results, reducing the time needed to execute complex queries.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Reduces computational load on the database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By storing the results of intensive queries, materialized views minimize the need for the database to perform repetitive calculations, thereby lowering the overall workload.</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Efficient for complex aggregations and joins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They are beneficial for queries involving complex aggregations and joins, as the results are already computed and stored, making access to summarized data much quicker.</a:t>
            </a:r>
          </a:p>
        </p:txBody>
      </p:sp>
    </p:spTree>
    <p:extLst>
      <p:ext uri="{BB962C8B-B14F-4D97-AF65-F5344CB8AC3E}">
        <p14:creationId xmlns:p14="http://schemas.microsoft.com/office/powerpoint/2010/main" val="5257283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89833"/>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Aggregated sales data for reporting</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Materialized views can store precomputed sales summaries, allowing for quick access to aggregated data for reports, such as total sales by region or product category.</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Summarized financial data for dashboards</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They can be used to provide summarized financial metrics (e.g., Revenue, expenses) for dashboards, enabling real-time insights without the delay of recalculating data.</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Cached results for frequently accessed data</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spcBef>
                <a:spcPts val="600"/>
              </a:spcBef>
              <a:buNone/>
            </a:pPr>
            <a:r>
              <a:rPr lang="en-US" sz="2000" b="0" i="0" cap="none" dirty="0">
                <a:solidFill>
                  <a:srgbClr val="262626"/>
                </a:solidFill>
                <a:effectLst/>
                <a:latin typeface="Poppins" panose="00000500000000000000" pitchFamily="2" charset="0"/>
                <a:cs typeface="Poppins" panose="00000500000000000000" pitchFamily="2" charset="0"/>
              </a:rPr>
              <a:t>Materialized views serve as a cache for frequently accessed data, reducing the load on the database and speeding up response times for common queries.</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Use Cases of Materialized View</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2176129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996613"/>
            <a:ext cx="11585642" cy="462597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600"/>
              </a:spcBef>
            </a:pPr>
            <a:r>
              <a:rPr lang="en-US" cap="none" dirty="0">
                <a:latin typeface="Poppins" panose="00000500000000000000" pitchFamily="2" charset="0"/>
                <a:cs typeface="Poppins" panose="00000500000000000000" pitchFamily="2" charset="0"/>
              </a:rPr>
              <a:t>In this lecture, we explored the critical importance of optimizing data warehouses to enhance performance and user experience.</a:t>
            </a:r>
          </a:p>
          <a:p>
            <a:pPr>
              <a:lnSpc>
                <a:spcPct val="150000"/>
              </a:lnSpc>
              <a:spcBef>
                <a:spcPts val="600"/>
              </a:spcBef>
            </a:pPr>
            <a:r>
              <a:rPr lang="en-US" cap="none" dirty="0">
                <a:latin typeface="Poppins" panose="00000500000000000000" pitchFamily="2" charset="0"/>
                <a:cs typeface="Poppins" panose="00000500000000000000" pitchFamily="2" charset="0"/>
              </a:rPr>
              <a:t>We began by discussing the reasons for optimization, including the need to improve query performance, reduce data retrieval times, optimize storage usage, and enhance overall user satisfaction. </a:t>
            </a:r>
          </a:p>
          <a:p>
            <a:pPr>
              <a:lnSpc>
                <a:spcPct val="150000"/>
              </a:lnSpc>
              <a:spcBef>
                <a:spcPts val="600"/>
              </a:spcBef>
            </a:pPr>
            <a:r>
              <a:rPr lang="en-US" cap="none" dirty="0">
                <a:latin typeface="Poppins" panose="00000500000000000000" pitchFamily="2" charset="0"/>
                <a:cs typeface="Poppins" panose="00000500000000000000" pitchFamily="2" charset="0"/>
              </a:rPr>
              <a:t>Participants learned about various optimization techniques, such as indexing, partitioning, and materialized views. Indexing was highlighted as a method to create data structures that speed up data retrieval, with examples demonstrating its application in retail scenarios. </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8 Summary</a:t>
            </a:r>
          </a:p>
        </p:txBody>
      </p:sp>
      <p:sp>
        <p:nvSpPr>
          <p:cNvPr id="2" name="Footer Placeholder 3">
            <a:extLst>
              <a:ext uri="{FF2B5EF4-FFF2-40B4-BE49-F238E27FC236}">
                <a16:creationId xmlns:a16="http://schemas.microsoft.com/office/drawing/2014/main" id="{52428C10-A00B-4C34-9C21-D4218A90AD4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837FA-1E12-E3DA-B011-F8E0F4995566}"/>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DAEDF5F-BB35-4DFD-BB86-C77D53600442}"/>
              </a:ext>
            </a:extLst>
          </p:cNvPr>
          <p:cNvSpPr txBox="1">
            <a:spLocks/>
          </p:cNvSpPr>
          <p:nvPr/>
        </p:nvSpPr>
        <p:spPr>
          <a:xfrm>
            <a:off x="87549" y="1064710"/>
            <a:ext cx="11585642" cy="44978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Different types of indexes, including bitmap and b-tree indexes, were discussed, emphasizing their specific use cases and benefits.</a:t>
            </a:r>
          </a:p>
          <a:p>
            <a:pPr>
              <a:lnSpc>
                <a:spcPct val="150000"/>
              </a:lnSpc>
            </a:pPr>
            <a:r>
              <a:rPr lang="en-US" cap="none" dirty="0">
                <a:latin typeface="Poppins" panose="00000500000000000000" pitchFamily="2" charset="0"/>
                <a:cs typeface="Poppins" panose="00000500000000000000" pitchFamily="2" charset="0"/>
              </a:rPr>
              <a:t>We covered partitioning and examined horizontal and vertical partitioning techniques and their respective advantages.</a:t>
            </a:r>
          </a:p>
          <a:p>
            <a:pPr>
              <a:lnSpc>
                <a:spcPct val="150000"/>
              </a:lnSpc>
            </a:pPr>
            <a:r>
              <a:rPr lang="en-US" cap="none" dirty="0">
                <a:latin typeface="Poppins" panose="00000500000000000000" pitchFamily="2" charset="0"/>
                <a:cs typeface="Poppins" panose="00000500000000000000" pitchFamily="2" charset="0"/>
              </a:rPr>
              <a:t>Materialized views were introduced as a means to store query results physically, improving performance by precomputing complex queries. The lecture concluded with a discussion of the limitations and challenges associated with indexing and partitioning, such as maintenance overhead and management complexity.</a:t>
            </a:r>
          </a:p>
        </p:txBody>
      </p:sp>
      <p:cxnSp>
        <p:nvCxnSpPr>
          <p:cNvPr id="6" name="Straight Connector 5">
            <a:extLst>
              <a:ext uri="{FF2B5EF4-FFF2-40B4-BE49-F238E27FC236}">
                <a16:creationId xmlns:a16="http://schemas.microsoft.com/office/drawing/2014/main" id="{757BA3AE-DF3B-C1B2-0591-64200632A3B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7A6DA9AF-BB2C-A1D5-808A-0E1D297D0B4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8 Summary</a:t>
            </a:r>
          </a:p>
        </p:txBody>
      </p:sp>
      <p:sp>
        <p:nvSpPr>
          <p:cNvPr id="2" name="Footer Placeholder 3">
            <a:extLst>
              <a:ext uri="{FF2B5EF4-FFF2-40B4-BE49-F238E27FC236}">
                <a16:creationId xmlns:a16="http://schemas.microsoft.com/office/drawing/2014/main" id="{680148EF-4594-E3BC-05B2-2DDD53F478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65018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1"/>
            <a:ext cx="11614826" cy="4560579"/>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Wiley &amp; sons.</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(2016). </a:t>
            </a:r>
            <a:r>
              <a:rPr lang="en-US" b="0" i="1" cap="none" dirty="0">
                <a:solidFill>
                  <a:srgbClr val="262626"/>
                </a:solidFill>
                <a:effectLst/>
                <a:latin typeface="Poppins" panose="00000500000000000000" pitchFamily="2" charset="0"/>
                <a:cs typeface="Poppins" panose="00000500000000000000" pitchFamily="2" charset="0"/>
              </a:rPr>
              <a:t>The Kimball Group Reader: relentlessly practical tools for data warehousing and business intelligence</a:t>
            </a:r>
            <a:r>
              <a:rPr lang="en-US" b="0" i="0" cap="none" dirty="0">
                <a:solidFill>
                  <a:srgbClr val="262626"/>
                </a:solidFill>
                <a:effectLst/>
                <a:latin typeface="Poppins" panose="00000500000000000000" pitchFamily="2" charset="0"/>
                <a:cs typeface="Poppins" panose="00000500000000000000" pitchFamily="2" charset="0"/>
              </a:rPr>
              <a:t>. Wiley.</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Ponniah, P. (2010). </a:t>
            </a:r>
            <a:r>
              <a:rPr lang="en-US" b="0" i="1" cap="none" dirty="0">
                <a:solidFill>
                  <a:srgbClr val="262626"/>
                </a:solidFill>
                <a:effectLst/>
                <a:latin typeface="Poppins" panose="00000500000000000000" pitchFamily="2" charset="0"/>
                <a:cs typeface="Poppins" panose="00000500000000000000" pitchFamily="2" charset="0"/>
              </a:rPr>
              <a:t>Data warehousing fundamentals: A comprehensive guide for IT professionals</a:t>
            </a:r>
            <a:r>
              <a:rPr lang="en-US" b="0" i="0" cap="none" dirty="0">
                <a:solidFill>
                  <a:srgbClr val="262626"/>
                </a:solidFill>
                <a:effectLst/>
                <a:latin typeface="Poppins" panose="00000500000000000000" pitchFamily="2" charset="0"/>
                <a:cs typeface="Poppins" panose="00000500000000000000" pitchFamily="2" charset="0"/>
              </a:rPr>
              <a:t>. Wiley.</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Oracle. (2020). </a:t>
            </a:r>
            <a:r>
              <a:rPr lang="en-US" b="0" i="1" cap="none" dirty="0">
                <a:solidFill>
                  <a:srgbClr val="262626"/>
                </a:solidFill>
                <a:effectLst/>
                <a:latin typeface="Poppins" panose="00000500000000000000" pitchFamily="2" charset="0"/>
                <a:cs typeface="Poppins" panose="00000500000000000000" pitchFamily="2" charset="0"/>
              </a:rPr>
              <a:t>Oracle database performance tuning guide</a:t>
            </a:r>
            <a:r>
              <a:rPr lang="en-US" b="0" i="0" cap="none" dirty="0">
                <a:solidFill>
                  <a:srgbClr val="262626"/>
                </a:solidFill>
                <a:effectLst/>
                <a:latin typeface="Poppins" panose="00000500000000000000" pitchFamily="2" charset="0"/>
                <a:cs typeface="Poppins" panose="00000500000000000000" pitchFamily="2" charset="0"/>
              </a:rPr>
              <a:t>. Retrieved from </a:t>
            </a:r>
            <a:r>
              <a:rPr lang="en-US" b="0" i="0" u="none" strike="noStrike" cap="none" dirty="0">
                <a:effectLst/>
                <a:latin typeface="Poppins" panose="00000500000000000000" pitchFamily="2" charset="0"/>
                <a:cs typeface="Poppins" panose="00000500000000000000" pitchFamily="2" charset="0"/>
                <a:hlinkClick r:id="rId2"/>
              </a:rPr>
              <a:t>https://docs.Oracle.Com/en/database/oracle/oracle-database/19/tgdpm/index.Html</a:t>
            </a:r>
            <a:endParaRPr lang="en-US" b="0" i="0" cap="none" dirty="0">
              <a:solidFill>
                <a:srgbClr val="262626"/>
              </a:solidFill>
              <a:effectLst/>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01E6CEAA-400E-253A-BA08-4E74E9DB4865}"/>
              </a:ext>
            </a:extLst>
          </p:cNvPr>
          <p:cNvSpPr>
            <a:spLocks noGrp="1"/>
          </p:cNvSpPr>
          <p:nvPr>
            <p:ph type="ftr" sz="quarter" idx="11"/>
          </p:nvPr>
        </p:nvSpPr>
        <p:spPr>
          <a:xfrm>
            <a:off x="189691" y="5774753"/>
            <a:ext cx="8847305" cy="498470"/>
          </a:xfrm>
        </p:spPr>
        <p:txBody>
          <a:bodyPr/>
          <a:lstStyle/>
          <a:p>
            <a:r>
              <a:rPr lang="en-US" sz="1600" b="1" dirty="0">
                <a:solidFill>
                  <a:schemeClr val="bg1"/>
                </a:solidFill>
                <a:latin typeface="Poppins" panose="00000500000000000000" pitchFamily="2" charset="0"/>
                <a:cs typeface="Poppins" panose="00000500000000000000" pitchFamily="2" charset="0"/>
              </a:rPr>
              <a:t>Lecture 8: Data Warehouse Performance and Optimization</a:t>
            </a:r>
          </a:p>
        </p:txBody>
      </p:sp>
    </p:spTree>
    <p:extLst>
      <p:ext uri="{BB962C8B-B14F-4D97-AF65-F5344CB8AC3E}">
        <p14:creationId xmlns:p14="http://schemas.microsoft.com/office/powerpoint/2010/main" val="1246163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0" y="3429000"/>
            <a:ext cx="11692646" cy="93345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3700" cap="none" dirty="0">
                <a:solidFill>
                  <a:srgbClr val="262626"/>
                </a:solidFill>
                <a:latin typeface="Poppins" panose="00000500000000000000" pitchFamily="2" charset="0"/>
                <a:cs typeface="Poppins" panose="00000500000000000000" pitchFamily="2" charset="0"/>
              </a:rPr>
              <a:t>Data Quality and Governance</a:t>
            </a:r>
            <a:endParaRPr lang="en-US" sz="3700" b="0" i="0" cap="none" dirty="0">
              <a:solidFill>
                <a:srgbClr val="262626"/>
              </a:solidFill>
              <a:effectLst/>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518497"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2" name="Footer Placeholder 3">
            <a:extLst>
              <a:ext uri="{FF2B5EF4-FFF2-40B4-BE49-F238E27FC236}">
                <a16:creationId xmlns:a16="http://schemas.microsoft.com/office/drawing/2014/main" id="{2FC36BCF-DC4B-70AE-E30B-BDA5EC0B5D6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8: Data Warehouse Performance and Optimization</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16575</TotalTime>
  <Words>3408</Words>
  <Application>Microsoft Office PowerPoint</Application>
  <PresentationFormat>Widescreen</PresentationFormat>
  <Paragraphs>409</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1118</cp:revision>
  <dcterms:created xsi:type="dcterms:W3CDTF">2024-09-13T06:08:27Z</dcterms:created>
  <dcterms:modified xsi:type="dcterms:W3CDTF">2024-10-28T20:05:22Z</dcterms:modified>
</cp:coreProperties>
</file>