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7"/>
  </p:notesMasterIdLst>
  <p:handoutMasterIdLst>
    <p:handoutMasterId r:id="rId48"/>
  </p:handoutMasterIdLst>
  <p:sldIdLst>
    <p:sldId id="256" r:id="rId2"/>
    <p:sldId id="346" r:id="rId3"/>
    <p:sldId id="379" r:id="rId4"/>
    <p:sldId id="378" r:id="rId5"/>
    <p:sldId id="404" r:id="rId6"/>
    <p:sldId id="289" r:id="rId7"/>
    <p:sldId id="303" r:id="rId8"/>
    <p:sldId id="395" r:id="rId9"/>
    <p:sldId id="327" r:id="rId10"/>
    <p:sldId id="384" r:id="rId11"/>
    <p:sldId id="385" r:id="rId12"/>
    <p:sldId id="396" r:id="rId13"/>
    <p:sldId id="397" r:id="rId14"/>
    <p:sldId id="387" r:id="rId15"/>
    <p:sldId id="398" r:id="rId16"/>
    <p:sldId id="315" r:id="rId17"/>
    <p:sldId id="399" r:id="rId18"/>
    <p:sldId id="386" r:id="rId19"/>
    <p:sldId id="332" r:id="rId20"/>
    <p:sldId id="400" r:id="rId21"/>
    <p:sldId id="403" r:id="rId22"/>
    <p:sldId id="401" r:id="rId23"/>
    <p:sldId id="366" r:id="rId24"/>
    <p:sldId id="389" r:id="rId25"/>
    <p:sldId id="360" r:id="rId26"/>
    <p:sldId id="368" r:id="rId27"/>
    <p:sldId id="390" r:id="rId28"/>
    <p:sldId id="372" r:id="rId29"/>
    <p:sldId id="392" r:id="rId30"/>
    <p:sldId id="393" r:id="rId31"/>
    <p:sldId id="391" r:id="rId32"/>
    <p:sldId id="361" r:id="rId33"/>
    <p:sldId id="402" r:id="rId34"/>
    <p:sldId id="369" r:id="rId35"/>
    <p:sldId id="373" r:id="rId36"/>
    <p:sldId id="363" r:id="rId37"/>
    <p:sldId id="370" r:id="rId38"/>
    <p:sldId id="374" r:id="rId39"/>
    <p:sldId id="362" r:id="rId40"/>
    <p:sldId id="371" r:id="rId41"/>
    <p:sldId id="375" r:id="rId42"/>
    <p:sldId id="288" r:id="rId43"/>
    <p:sldId id="394" r:id="rId44"/>
    <p:sldId id="357" r:id="rId45"/>
    <p:sldId id="28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0C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10/29/2024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27E9EC85-A7FE-4880-B4C8-CE91594E38E1}" type="datetime1">
              <a:rPr lang="en-US" smtClean="0"/>
              <a:t>10/29/2024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9: Data Quality and Governance </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EB33F2-92C6-46FE-855E-B904ACCF53D6}" type="datetime1">
              <a:rPr lang="en-US" smtClean="0"/>
              <a:t>10/29/2024</a:t>
            </a:fld>
            <a:endParaRPr lang="en-US" dirty="0"/>
          </a:p>
        </p:txBody>
      </p:sp>
      <p:sp>
        <p:nvSpPr>
          <p:cNvPr id="5" name="Footer Placeholder 4"/>
          <p:cNvSpPr>
            <a:spLocks noGrp="1"/>
          </p:cNvSpPr>
          <p:nvPr>
            <p:ph type="ftr" sz="quarter" idx="11"/>
          </p:nvPr>
        </p:nvSpPr>
        <p:spPr/>
        <p:txBody>
          <a:bodyPr/>
          <a:lstStyle/>
          <a:p>
            <a:r>
              <a:rPr lang="en-US"/>
              <a:t>Lecture 9: Data Quality and Governance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E2D9C7-FA06-434B-9FDB-EB39AC078FC5}" type="datetime1">
              <a:rPr lang="en-US" smtClean="0"/>
              <a:t>10/29/2024</a:t>
            </a:fld>
            <a:endParaRPr lang="en-US" dirty="0"/>
          </a:p>
        </p:txBody>
      </p:sp>
      <p:sp>
        <p:nvSpPr>
          <p:cNvPr id="5" name="Footer Placeholder 4"/>
          <p:cNvSpPr>
            <a:spLocks noGrp="1"/>
          </p:cNvSpPr>
          <p:nvPr>
            <p:ph type="ftr" sz="quarter" idx="11"/>
          </p:nvPr>
        </p:nvSpPr>
        <p:spPr/>
        <p:txBody>
          <a:bodyPr/>
          <a:lstStyle/>
          <a:p>
            <a:r>
              <a:rPr lang="en-US"/>
              <a:t>Lecture 9: Data Quality and Governance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B9ED9E-283C-4773-B4C0-C23E2D15B834}"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C27FD1-92E2-4E51-891A-FB39939E651C}" type="datetime1">
              <a:rPr lang="en-US" smtClean="0"/>
              <a:t>10/29/2024</a:t>
            </a:fld>
            <a:endParaRPr lang="en-US" dirty="0"/>
          </a:p>
        </p:txBody>
      </p:sp>
      <p:sp>
        <p:nvSpPr>
          <p:cNvPr id="8" name="Footer Placeholder 7"/>
          <p:cNvSpPr>
            <a:spLocks noGrp="1"/>
          </p:cNvSpPr>
          <p:nvPr>
            <p:ph type="ftr" sz="quarter" idx="11"/>
          </p:nvPr>
        </p:nvSpPr>
        <p:spPr/>
        <p:txBody>
          <a:bodyPr/>
          <a:lstStyle/>
          <a:p>
            <a:r>
              <a:rPr lang="en-US"/>
              <a:t>Lecture 9: Data Quality and Governance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F89C27-7689-4DC3-844D-2E60E15CAF5B}" type="datetime1">
              <a:rPr lang="en-US" smtClean="0"/>
              <a:t>10/29/2024</a:t>
            </a:fld>
            <a:endParaRPr lang="en-US" dirty="0"/>
          </a:p>
        </p:txBody>
      </p:sp>
      <p:sp>
        <p:nvSpPr>
          <p:cNvPr id="4" name="Footer Placeholder 3"/>
          <p:cNvSpPr>
            <a:spLocks noGrp="1"/>
          </p:cNvSpPr>
          <p:nvPr>
            <p:ph type="ftr" sz="quarter" idx="11"/>
          </p:nvPr>
        </p:nvSpPr>
        <p:spPr/>
        <p:txBody>
          <a:bodyPr/>
          <a:lstStyle/>
          <a:p>
            <a:r>
              <a:rPr lang="en-US"/>
              <a:t>Lecture 9: Data Quality and Governance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BE2B4E-1353-41F8-9B14-90A661198A58}" type="datetime1">
              <a:rPr lang="en-US" smtClean="0"/>
              <a:t>10/29/2024</a:t>
            </a:fld>
            <a:endParaRPr lang="en-US" dirty="0"/>
          </a:p>
        </p:txBody>
      </p:sp>
      <p:sp>
        <p:nvSpPr>
          <p:cNvPr id="3" name="Footer Placeholder 2"/>
          <p:cNvSpPr>
            <a:spLocks noGrp="1"/>
          </p:cNvSpPr>
          <p:nvPr>
            <p:ph type="ftr" sz="quarter" idx="11"/>
          </p:nvPr>
        </p:nvSpPr>
        <p:spPr/>
        <p:txBody>
          <a:bodyPr/>
          <a:lstStyle/>
          <a:p>
            <a:r>
              <a:rPr lang="en-US"/>
              <a:t>Lecture 9: Data Quality and Governance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E93BC4F-4BCC-42B1-A359-6F3A4F9913E0}"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05D8375-B60B-4B07-8F9C-84C588F4B826}"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33898D-1AA6-4FA8-9D64-111A26C1CB80}"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FFFC9-9278-44BF-81F4-FC90499410F6}"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6AAE611-4984-4077-82C2-E5152611DD6E}"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BE8C3E-0B36-49BC-BBDB-5CA836BEE4B4}" type="datetime1">
              <a:rPr lang="en-US" smtClean="0"/>
              <a:t>10/29/2024</a:t>
            </a:fld>
            <a:endParaRPr lang="en-US" dirty="0"/>
          </a:p>
        </p:txBody>
      </p:sp>
      <p:sp>
        <p:nvSpPr>
          <p:cNvPr id="6" name="Footer Placeholder 5"/>
          <p:cNvSpPr>
            <a:spLocks noGrp="1"/>
          </p:cNvSpPr>
          <p:nvPr>
            <p:ph type="ftr" sz="quarter" idx="11"/>
          </p:nvPr>
        </p:nvSpPr>
        <p:spPr/>
        <p:txBody>
          <a:bodyPr/>
          <a:lstStyle/>
          <a:p>
            <a:r>
              <a:rPr lang="en-US"/>
              <a:t>Lecture 9: Data Quality and Governance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FB4E51B-1AA2-4058-BC43-9D7EE4646849}" type="datetime1">
              <a:rPr lang="en-US" smtClean="0"/>
              <a:t>10/29/2024</a:t>
            </a:fld>
            <a:endParaRPr lang="en-US" dirty="0"/>
          </a:p>
        </p:txBody>
      </p:sp>
      <p:sp>
        <p:nvSpPr>
          <p:cNvPr id="4" name="Footer Placeholder 3"/>
          <p:cNvSpPr>
            <a:spLocks noGrp="1"/>
          </p:cNvSpPr>
          <p:nvPr>
            <p:ph type="ftr" sz="quarter" idx="11"/>
          </p:nvPr>
        </p:nvSpPr>
        <p:spPr/>
        <p:txBody>
          <a:bodyPr/>
          <a:lstStyle/>
          <a:p>
            <a:r>
              <a:rPr lang="en-US"/>
              <a:t>Lecture 9: Data Quality and Governance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6F96E02-5DD6-4DEB-B75A-1D53C07539C5}" type="datetime1">
              <a:rPr lang="en-US" smtClean="0"/>
              <a:t>10/29/2024</a:t>
            </a:fld>
            <a:endParaRPr lang="en-US" dirty="0"/>
          </a:p>
        </p:txBody>
      </p:sp>
      <p:sp>
        <p:nvSpPr>
          <p:cNvPr id="4" name="Footer Placeholder 3"/>
          <p:cNvSpPr>
            <a:spLocks noGrp="1"/>
          </p:cNvSpPr>
          <p:nvPr>
            <p:ph type="ftr" sz="quarter" idx="11"/>
          </p:nvPr>
        </p:nvSpPr>
        <p:spPr/>
        <p:txBody>
          <a:bodyPr/>
          <a:lstStyle/>
          <a:p>
            <a:r>
              <a:rPr lang="en-US"/>
              <a:t>Lecture 9: Data Quality and Governance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6D04DF-FFDB-40DB-8B40-DA7C13FA8664}" type="datetime1">
              <a:rPr lang="en-US" smtClean="0"/>
              <a:t>10/29/2024</a:t>
            </a:fld>
            <a:endParaRPr lang="en-US" dirty="0"/>
          </a:p>
        </p:txBody>
      </p:sp>
      <p:sp>
        <p:nvSpPr>
          <p:cNvPr id="5" name="Footer Placeholder 4"/>
          <p:cNvSpPr>
            <a:spLocks noGrp="1"/>
          </p:cNvSpPr>
          <p:nvPr>
            <p:ph type="ftr" sz="quarter" idx="11"/>
          </p:nvPr>
        </p:nvSpPr>
        <p:spPr/>
        <p:txBody>
          <a:bodyPr/>
          <a:lstStyle/>
          <a:p>
            <a:r>
              <a:rPr lang="en-US"/>
              <a:t>Lecture 9: Data Quality and Governance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0004E1-3F59-4434-8BD0-1313E8E424E7}" type="datetime1">
              <a:rPr lang="en-US" smtClean="0"/>
              <a:t>10/29/2024</a:t>
            </a:fld>
            <a:endParaRPr lang="en-US" dirty="0"/>
          </a:p>
        </p:txBody>
      </p:sp>
      <p:sp>
        <p:nvSpPr>
          <p:cNvPr id="5" name="Footer Placeholder 4"/>
          <p:cNvSpPr>
            <a:spLocks noGrp="1"/>
          </p:cNvSpPr>
          <p:nvPr>
            <p:ph type="ftr" sz="quarter" idx="11"/>
          </p:nvPr>
        </p:nvSpPr>
        <p:spPr/>
        <p:txBody>
          <a:bodyPr/>
          <a:lstStyle/>
          <a:p>
            <a:r>
              <a:rPr lang="en-US"/>
              <a:t>Lecture 9: Data Quality and Governance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1171B11E-5F74-453D-AA88-048473C1D595}" type="datetime1">
              <a:rPr lang="en-US" smtClean="0"/>
              <a:t>10/29/2024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9: Data Quality and Governance </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hyperlink" Target="https://www.informatica.com/products/data-quality.html"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328578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87511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324845" y="1717665"/>
            <a:ext cx="10542718" cy="67042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buNone/>
            </a:pPr>
            <a:r>
              <a:rPr lang="en-US" sz="2800" b="1" dirty="0">
                <a:latin typeface="Poppins" panose="00000500000000000000" pitchFamily="2" charset="0"/>
                <a:cs typeface="Poppins" panose="00000500000000000000" pitchFamily="2" charset="0"/>
              </a:rPr>
              <a:t>lecture 9: Data quality and governance</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previous lecture, we covered the optimization of data warehouses, focusing on its critical role in enhancing performance and user experience.</a:t>
            </a:r>
          </a:p>
          <a:p>
            <a:pPr>
              <a:lnSpc>
                <a:spcPct val="150000"/>
              </a:lnSpc>
            </a:pPr>
            <a:r>
              <a:rPr lang="en-US" cap="none" dirty="0">
                <a:latin typeface="Poppins" panose="00000500000000000000" pitchFamily="2" charset="0"/>
                <a:cs typeface="Poppins" panose="00000500000000000000" pitchFamily="2" charset="0"/>
              </a:rPr>
              <a:t>We discussed the definition and importance of data warehouse optimization, emphasizing its impact on query performance, data retrieval times, storage usage, and overall user satisfaction.</a:t>
            </a:r>
          </a:p>
          <a:p>
            <a:pPr>
              <a:lnSpc>
                <a:spcPct val="150000"/>
              </a:lnSpc>
            </a:pPr>
            <a:r>
              <a:rPr lang="en-US" cap="none" dirty="0">
                <a:latin typeface="Poppins" panose="00000500000000000000" pitchFamily="2" charset="0"/>
                <a:cs typeface="Poppins" panose="00000500000000000000" pitchFamily="2" charset="0"/>
              </a:rPr>
              <a:t>Participants examined various optimization techniques, including indexing, partitioning, materialized views, and hardware upgrades, highlighting how each method contributes to improved efficiency and resource management.</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1B993CE-5B38-3754-B6DC-D01B648123B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8</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6AAA6-1150-97EB-3581-530BA9FABA2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17B1A-2465-6CBA-C156-8352D38BCEF3}"/>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explored the specific strategies for indexing, such as bitmap and b-tree indexes, and analyzed their effectiveness in different scenarios, including a case study on </a:t>
            </a:r>
            <a:r>
              <a:rPr lang="en-US" cap="none" dirty="0" err="1">
                <a:latin typeface="Poppins" panose="00000500000000000000" pitchFamily="2" charset="0"/>
                <a:cs typeface="Poppins" panose="00000500000000000000" pitchFamily="2" charset="0"/>
              </a:rPr>
              <a:t>Retailco</a:t>
            </a:r>
            <a:r>
              <a:rPr lang="en-US" cap="none" dirty="0">
                <a:latin typeface="Poppins" panose="00000500000000000000" pitchFamily="2" charset="0"/>
                <a:cs typeface="Poppins" panose="00000500000000000000" pitchFamily="2" charset="0"/>
              </a:rPr>
              <a:t> and its approach to analyzing customer spending patterns.</a:t>
            </a:r>
          </a:p>
          <a:p>
            <a:pPr>
              <a:lnSpc>
                <a:spcPct val="150000"/>
              </a:lnSpc>
            </a:pPr>
            <a:r>
              <a:rPr lang="en-US" cap="none" dirty="0">
                <a:latin typeface="Poppins" panose="00000500000000000000" pitchFamily="2" charset="0"/>
                <a:cs typeface="Poppins" panose="00000500000000000000" pitchFamily="2" charset="0"/>
              </a:rPr>
              <a:t>Additionally, we addressed the benefits and limitations of these optimization techniques, emphasizing the need for careful planning and management to ensure optimal performance in data warehousing.</a:t>
            </a:r>
          </a:p>
        </p:txBody>
      </p:sp>
      <p:cxnSp>
        <p:nvCxnSpPr>
          <p:cNvPr id="6" name="Straight Connector 5">
            <a:extLst>
              <a:ext uri="{FF2B5EF4-FFF2-40B4-BE49-F238E27FC236}">
                <a16:creationId xmlns:a16="http://schemas.microsoft.com/office/drawing/2014/main" id="{34DB635A-F3AC-B07F-5993-0B3E911FCE1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77261D0-6D8F-4731-60EB-312810F93F6F}"/>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C96CB1E3-2D19-C671-EE9E-4377BF60092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8</a:t>
            </a:r>
          </a:p>
        </p:txBody>
      </p:sp>
    </p:spTree>
    <p:extLst>
      <p:ext uri="{BB962C8B-B14F-4D97-AF65-F5344CB8AC3E}">
        <p14:creationId xmlns:p14="http://schemas.microsoft.com/office/powerpoint/2010/main" val="70675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A4142-75A9-B389-115F-1359FCCB515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906BBA-3D6C-67E0-D4C2-F58C917EECD4}"/>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This lecture provides a comprehensive overview of data quality fundamentals and governance, emphasizing their critical importance in effective data management.</a:t>
            </a:r>
          </a:p>
          <a:p>
            <a:pPr>
              <a:lnSpc>
                <a:spcPct val="150000"/>
              </a:lnSpc>
            </a:pPr>
            <a:r>
              <a:rPr lang="en-US" cap="none" dirty="0">
                <a:latin typeface="Poppins" panose="00000500000000000000" pitchFamily="2" charset="0"/>
                <a:cs typeface="Poppins" panose="00000500000000000000" pitchFamily="2" charset="0"/>
              </a:rPr>
              <a:t>The lecture will cover the key dimensions of data quality, including accuracy, completeness, consistency, timeliness, uniqueness, and integrity, highlighting how these factors influence business decisions and data analytics.</a:t>
            </a:r>
          </a:p>
          <a:p>
            <a:pPr>
              <a:lnSpc>
                <a:spcPct val="150000"/>
              </a:lnSpc>
            </a:pPr>
            <a:r>
              <a:rPr lang="en-US" cap="none" dirty="0">
                <a:latin typeface="Poppins" panose="00000500000000000000" pitchFamily="2" charset="0"/>
                <a:cs typeface="Poppins" panose="00000500000000000000" pitchFamily="2" charset="0"/>
              </a:rPr>
              <a:t>Participants will examine common data quality issues such as duplicate records, inaccurate entries, and data inconsistencies, along with their causes and impacts on organizational performance.</a:t>
            </a:r>
          </a:p>
        </p:txBody>
      </p:sp>
      <p:sp>
        <p:nvSpPr>
          <p:cNvPr id="2" name="Title 1">
            <a:extLst>
              <a:ext uri="{FF2B5EF4-FFF2-40B4-BE49-F238E27FC236}">
                <a16:creationId xmlns:a16="http://schemas.microsoft.com/office/drawing/2014/main" id="{1D4B4BA9-01BA-BB03-6F4B-3D7379C58BC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B57FA31-0316-D297-26A7-F81C8BC7433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7348AB56-2CF5-8AE1-D261-373AE6CBADF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6400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80037-82E0-0DA4-50CB-0A5FC0D26AB8}"/>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3E9F6708-3F1E-2EE7-793B-D988BB759385}"/>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The lecture will also explore the data quality management process, focusing on data profiling, cleansing, validation, and enrichment, to ensure high data quality standards.</a:t>
            </a:r>
          </a:p>
          <a:p>
            <a:pPr>
              <a:lnSpc>
                <a:spcPct val="150000"/>
              </a:lnSpc>
            </a:pPr>
            <a:r>
              <a:rPr lang="en-US" cap="none" dirty="0">
                <a:latin typeface="Poppins" panose="00000500000000000000" pitchFamily="2" charset="0"/>
                <a:cs typeface="Poppins" panose="00000500000000000000" pitchFamily="2" charset="0"/>
              </a:rPr>
              <a:t>Additionally, we will discuss the principles and key components of data governance, emphasizing its role in enhancing data quality, security, and compliance while fostering accountability and collaboration across the organization.</a:t>
            </a:r>
          </a:p>
        </p:txBody>
      </p:sp>
      <p:sp>
        <p:nvSpPr>
          <p:cNvPr id="2" name="Title 1">
            <a:extLst>
              <a:ext uri="{FF2B5EF4-FFF2-40B4-BE49-F238E27FC236}">
                <a16:creationId xmlns:a16="http://schemas.microsoft.com/office/drawing/2014/main" id="{18B3E742-6A45-C1D3-99F1-0E877BB969B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AB3E2FA3-F031-5BBA-26B2-57EF40C4E299}"/>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992655F-1FBC-60A4-01B1-ACA29DB5F3E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617580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35527"/>
            <a:ext cx="11682919" cy="453619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Clearly explain the key dimensions of data quality and explain their significance in data management.</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Identify and analyze common data quality issues along with their causes and impacts on organizational performance.</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Describe the data quality management process and assess their importance in maintaining high data quality standards.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Explain the principles and key components of data governance and collaboration within organizations.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FB400CA1-C393-83D3-68E5-93F52AD5C71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quality refers to the condition of data being:</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Accurate</a:t>
            </a:r>
            <a:r>
              <a:rPr lang="en-US" sz="2000" b="0" i="0" cap="none" dirty="0">
                <a:solidFill>
                  <a:srgbClr val="262626"/>
                </a:solidFill>
                <a:effectLst/>
                <a:latin typeface="Poppins" panose="00000500000000000000" pitchFamily="2" charset="0"/>
                <a:cs typeface="Poppins" panose="00000500000000000000" pitchFamily="2" charset="0"/>
              </a:rPr>
              <a:t>: correct and free from errors.</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Complete</a:t>
            </a:r>
            <a:r>
              <a:rPr lang="en-US" sz="2000" b="0" i="0" cap="none" dirty="0">
                <a:solidFill>
                  <a:srgbClr val="262626"/>
                </a:solidFill>
                <a:effectLst/>
                <a:latin typeface="Poppins" panose="00000500000000000000" pitchFamily="2" charset="0"/>
                <a:cs typeface="Poppins" panose="00000500000000000000" pitchFamily="2" charset="0"/>
              </a:rPr>
              <a:t>: all necessary data is present.</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Consistent</a:t>
            </a:r>
            <a:r>
              <a:rPr lang="en-US" sz="2000" b="0" i="0" cap="none" dirty="0">
                <a:solidFill>
                  <a:srgbClr val="262626"/>
                </a:solidFill>
                <a:effectLst/>
                <a:latin typeface="Poppins" panose="00000500000000000000" pitchFamily="2" charset="0"/>
                <a:cs typeface="Poppins" panose="00000500000000000000" pitchFamily="2" charset="0"/>
              </a:rPr>
              <a:t>: data is uniform across different datasets and systems.</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Usable</a:t>
            </a:r>
            <a:r>
              <a:rPr lang="en-US" sz="2000" b="0" i="0" cap="none" dirty="0">
                <a:solidFill>
                  <a:srgbClr val="262626"/>
                </a:solidFill>
                <a:effectLst/>
                <a:latin typeface="Poppins" panose="00000500000000000000" pitchFamily="2" charset="0"/>
                <a:cs typeface="Poppins" panose="00000500000000000000" pitchFamily="2" charset="0"/>
              </a:rPr>
              <a:t>: data is in a format that can be effectively utilized for analysis and decision-making.</a:t>
            </a:r>
          </a:p>
          <a:p>
            <a:pPr algn="l">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Data quality does not necessitate that data be completely free of errors; it is depending on user expectations.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Quality Fundamentals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7F9B0A46-D2A2-0F01-4789-6F75916FE40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80299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3CDAF-B203-D81A-1C2E-B767FBCF657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710308D1-654F-323B-993B-19FB6EF572B5}"/>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Importance</a:t>
            </a:r>
            <a:endParaRPr lang="en-US" sz="1800"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Affects </a:t>
            </a:r>
            <a:r>
              <a:rPr lang="en-US" sz="2000" b="1" i="0" cap="none" dirty="0">
                <a:solidFill>
                  <a:srgbClr val="262626"/>
                </a:solidFill>
                <a:effectLst/>
                <a:latin typeface="Poppins" panose="00000500000000000000" pitchFamily="2" charset="0"/>
                <a:cs typeface="Poppins" panose="00000500000000000000" pitchFamily="2" charset="0"/>
              </a:rPr>
              <a:t>business decisions</a:t>
            </a:r>
            <a:r>
              <a:rPr lang="en-US" sz="2000" b="0" i="0" cap="none" dirty="0">
                <a:solidFill>
                  <a:srgbClr val="262626"/>
                </a:solidFill>
                <a:effectLst/>
                <a:latin typeface="Poppins" panose="00000500000000000000" pitchFamily="2" charset="0"/>
                <a:cs typeface="Poppins" panose="00000500000000000000" pitchFamily="2" charset="0"/>
              </a:rPr>
              <a:t>: poor data quality can lead to misguided strategies and actions.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Influences </a:t>
            </a:r>
            <a:r>
              <a:rPr lang="en-US" sz="2000" b="1" i="0" cap="none" dirty="0">
                <a:solidFill>
                  <a:srgbClr val="262626"/>
                </a:solidFill>
                <a:effectLst/>
                <a:latin typeface="Poppins" panose="00000500000000000000" pitchFamily="2" charset="0"/>
                <a:cs typeface="Poppins" panose="00000500000000000000" pitchFamily="2" charset="0"/>
              </a:rPr>
              <a:t>data analytics</a:t>
            </a:r>
            <a:r>
              <a:rPr lang="en-US" sz="2000" b="0" i="0" cap="none" dirty="0">
                <a:solidFill>
                  <a:srgbClr val="262626"/>
                </a:solidFill>
                <a:effectLst/>
                <a:latin typeface="Poppins" panose="00000500000000000000" pitchFamily="2" charset="0"/>
                <a:cs typeface="Poppins" panose="00000500000000000000" pitchFamily="2" charset="0"/>
              </a:rPr>
              <a:t>: high-quality data is crucial for generating reliable insights and reports.</a:t>
            </a:r>
          </a:p>
        </p:txBody>
      </p:sp>
      <p:cxnSp>
        <p:nvCxnSpPr>
          <p:cNvPr id="11" name="Straight Connector 10">
            <a:extLst>
              <a:ext uri="{FF2B5EF4-FFF2-40B4-BE49-F238E27FC236}">
                <a16:creationId xmlns:a16="http://schemas.microsoft.com/office/drawing/2014/main" id="{6A1753DB-A1B4-4B70-37E7-45CA659558BA}"/>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88036BB-244D-DDD3-D1F8-8CD569ADA4B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2604B7EC-747E-4D37-E2D1-E259995503A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Quality Fundamentals</a:t>
            </a:r>
          </a:p>
        </p:txBody>
      </p:sp>
    </p:spTree>
    <p:extLst>
      <p:ext uri="{BB962C8B-B14F-4D97-AF65-F5344CB8AC3E}">
        <p14:creationId xmlns:p14="http://schemas.microsoft.com/office/powerpoint/2010/main" val="3624805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F98D845C-B3CF-9892-5C43-318C4398105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D0122600-3564-99F0-5EF0-4977B7D8908A}"/>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Accuracy</a:t>
            </a:r>
            <a:r>
              <a:rPr lang="en-US" b="0" i="0" cap="none" dirty="0">
                <a:solidFill>
                  <a:srgbClr val="262626"/>
                </a:solidFill>
                <a:effectLst/>
                <a:latin typeface="Poppins" panose="00000500000000000000" pitchFamily="2" charset="0"/>
                <a:cs typeface="Poppins" panose="00000500000000000000" pitchFamily="2" charset="0"/>
              </a:rPr>
              <a:t>: Refers to how correct and reliable the data is.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Completeness</a:t>
            </a:r>
            <a:r>
              <a:rPr lang="en-US" b="0" i="0" cap="none" dirty="0">
                <a:solidFill>
                  <a:srgbClr val="262626"/>
                </a:solidFill>
                <a:effectLst/>
                <a:latin typeface="Poppins" panose="00000500000000000000" pitchFamily="2" charset="0"/>
                <a:cs typeface="Poppins" panose="00000500000000000000" pitchFamily="2" charset="0"/>
              </a:rPr>
              <a:t>: Ensures that all essential data is available and accounted for.</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Consistency</a:t>
            </a:r>
            <a:r>
              <a:rPr lang="en-US" b="0" i="0" cap="none" dirty="0">
                <a:solidFill>
                  <a:srgbClr val="262626"/>
                </a:solidFill>
                <a:effectLst/>
                <a:latin typeface="Poppins" panose="00000500000000000000" pitchFamily="2" charset="0"/>
                <a:cs typeface="Poppins" panose="00000500000000000000" pitchFamily="2" charset="0"/>
              </a:rPr>
              <a:t>: Indicates that data remains uniform across various datasets, avoiding discrepancies.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Timeliness</a:t>
            </a:r>
            <a:r>
              <a:rPr lang="en-US" b="0" i="0" cap="none" dirty="0">
                <a:solidFill>
                  <a:srgbClr val="262626"/>
                </a:solidFill>
                <a:effectLst/>
                <a:latin typeface="Poppins" panose="00000500000000000000" pitchFamily="2" charset="0"/>
                <a:cs typeface="Poppins" panose="00000500000000000000" pitchFamily="2" charset="0"/>
              </a:rPr>
              <a:t>: Relates to having data available at the right moment for decision-making.</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Uniqueness</a:t>
            </a:r>
            <a:r>
              <a:rPr lang="en-US" b="0" i="0" cap="none" dirty="0">
                <a:solidFill>
                  <a:srgbClr val="262626"/>
                </a:solidFill>
                <a:effectLst/>
                <a:latin typeface="Poppins" panose="00000500000000000000" pitchFamily="2" charset="0"/>
                <a:cs typeface="Poppins" panose="00000500000000000000" pitchFamily="2" charset="0"/>
              </a:rPr>
              <a:t>: Ensures that there are no duplicate entries within the dataset.</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Integrity</a:t>
            </a:r>
            <a:r>
              <a:rPr lang="en-US" b="0" i="0" cap="none" dirty="0">
                <a:solidFill>
                  <a:srgbClr val="262626"/>
                </a:solidFill>
                <a:effectLst/>
                <a:latin typeface="Poppins" panose="00000500000000000000" pitchFamily="2" charset="0"/>
                <a:cs typeface="Poppins" panose="00000500000000000000" pitchFamily="2" charset="0"/>
              </a:rPr>
              <a:t>: Focuses on maintaining proper relationships and connections between different data entities.</a:t>
            </a:r>
          </a:p>
        </p:txBody>
      </p:sp>
      <p:sp>
        <p:nvSpPr>
          <p:cNvPr id="2" name="Title 1">
            <a:extLst>
              <a:ext uri="{FF2B5EF4-FFF2-40B4-BE49-F238E27FC236}">
                <a16:creationId xmlns:a16="http://schemas.microsoft.com/office/drawing/2014/main" id="{44251B48-70CD-6F59-C743-319DF8D2426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Dimensions of Data Quality</a:t>
            </a:r>
          </a:p>
        </p:txBody>
      </p:sp>
    </p:spTree>
    <p:extLst>
      <p:ext uri="{BB962C8B-B14F-4D97-AF65-F5344CB8AC3E}">
        <p14:creationId xmlns:p14="http://schemas.microsoft.com/office/powerpoint/2010/main" val="1423510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96612"/>
            <a:ext cx="11585642" cy="459677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Duplicate records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This occurs when the same data entry is recorded multiple times, leading to confusion and inaccuracies in analysis.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Inaccurate data entries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Errors in data input can result in incorrect information, which can mislead decision-making processes.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Incomplete data fields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Missing information in data entries can hinder analysis and lead to incomplete insights or decisions.</a:t>
            </a:r>
          </a:p>
        </p:txBody>
      </p:sp>
      <p:sp>
        <p:nvSpPr>
          <p:cNvPr id="3"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Common Data Quality Issues</a:t>
            </a:r>
          </a:p>
        </p:txBody>
      </p:sp>
      <p:sp>
        <p:nvSpPr>
          <p:cNvPr id="2" name="Footer Placeholder 3">
            <a:extLst>
              <a:ext uri="{FF2B5EF4-FFF2-40B4-BE49-F238E27FC236}">
                <a16:creationId xmlns:a16="http://schemas.microsoft.com/office/drawing/2014/main" id="{AA2AA17E-25E2-838A-B98A-B679E8CB569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9: Data Quality and Governance </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115785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inconsistency across sources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When the same data appears differently in various systems or datasets, it can create discrepancies and undermine trust in the data.</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Outdated information</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Data that is no longer current can misinform analyses and decisions, as it does not reflect the latest conditions or trends.</a:t>
            </a:r>
          </a:p>
        </p:txBody>
      </p:sp>
      <p:sp>
        <p:nvSpPr>
          <p:cNvPr id="3" name="Footer Placeholder 3">
            <a:extLst>
              <a:ext uri="{FF2B5EF4-FFF2-40B4-BE49-F238E27FC236}">
                <a16:creationId xmlns:a16="http://schemas.microsoft.com/office/drawing/2014/main" id="{3ACA5F3C-7E4E-9D34-098C-A72953C7097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9: Data Quality and Governance </a:t>
            </a:r>
            <a:endParaRPr lang="en-US" sz="20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F9DF629D-3838-B54F-FB62-F3987A2DB18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Common Data Quality Issues</a:t>
            </a:r>
          </a:p>
        </p:txBody>
      </p:sp>
    </p:spTree>
    <p:extLst>
      <p:ext uri="{BB962C8B-B14F-4D97-AF65-F5344CB8AC3E}">
        <p14:creationId xmlns:p14="http://schemas.microsoft.com/office/powerpoint/2010/main" val="2753996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F3C50-917E-27A5-4E53-431DD9B83A7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4A67091-D181-E35A-C177-095B18E3D71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784BAD16-2333-E437-9726-09D90FEBE078}"/>
              </a:ext>
            </a:extLst>
          </p:cNvPr>
          <p:cNvSpPr txBox="1">
            <a:spLocks/>
          </p:cNvSpPr>
          <p:nvPr/>
        </p:nvSpPr>
        <p:spPr>
          <a:xfrm>
            <a:off x="84309" y="96742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Human error during data entry</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Mistakes made by individuals while inputting data can lead to inaccuracies and inconsistencies.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Inconsistent data formats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Variations in how data is formatted (e.g., Date formats, numerical representations) can create confusion and hinder data integration.</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migration issues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Problems that arise when transferring data from one system to another can result in loss or corruption of data.</a:t>
            </a:r>
          </a:p>
        </p:txBody>
      </p:sp>
      <p:sp>
        <p:nvSpPr>
          <p:cNvPr id="2" name="Title 1">
            <a:extLst>
              <a:ext uri="{FF2B5EF4-FFF2-40B4-BE49-F238E27FC236}">
                <a16:creationId xmlns:a16="http://schemas.microsoft.com/office/drawing/2014/main" id="{B8C99077-0394-E52E-AAD5-0444AA34058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Causes of Data Quality Issues</a:t>
            </a:r>
          </a:p>
        </p:txBody>
      </p:sp>
      <p:sp>
        <p:nvSpPr>
          <p:cNvPr id="3" name="Footer Placeholder 3">
            <a:extLst>
              <a:ext uri="{FF2B5EF4-FFF2-40B4-BE49-F238E27FC236}">
                <a16:creationId xmlns:a16="http://schemas.microsoft.com/office/drawing/2014/main" id="{C4E24EFF-925E-B75B-5FF2-757E33159E0D}"/>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9: Data Quality and Governance </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08948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72FE5-F20C-CC14-94EC-276908C355C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CAAAD8A-38B7-CB8E-C1ED-253ADD3C2A9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2C39332-4B90-B1AF-6EB2-5453942ED791}"/>
              </a:ext>
            </a:extLst>
          </p:cNvPr>
          <p:cNvSpPr txBox="1">
            <a:spLocks/>
          </p:cNvSpPr>
          <p:nvPr/>
        </p:nvSpPr>
        <p:spPr>
          <a:xfrm>
            <a:off x="53503" y="1054983"/>
            <a:ext cx="11585642" cy="450923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Lack of data validation processes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Without proper checks and validation mechanisms, erroneous or incomplete data can be accepted, leading to quality issues.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Poor data governance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Lack of clear policies and standards for data management can lead to inconsistencies and mismanagement.</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System integration problems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Difficulties in integrating different systems can lead to data silos and inconsistencies.</a:t>
            </a:r>
          </a:p>
        </p:txBody>
      </p:sp>
      <p:sp>
        <p:nvSpPr>
          <p:cNvPr id="3" name="Footer Placeholder 3">
            <a:extLst>
              <a:ext uri="{FF2B5EF4-FFF2-40B4-BE49-F238E27FC236}">
                <a16:creationId xmlns:a16="http://schemas.microsoft.com/office/drawing/2014/main" id="{3907BA97-D93C-570C-D705-0860C10DE024}"/>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9: Data Quality and Governance </a:t>
            </a:r>
            <a:endParaRPr lang="en-US" sz="2000" b="1" dirty="0">
              <a:solidFill>
                <a:schemeClr val="bg1"/>
              </a:solidFill>
              <a:latin typeface="Poppins" panose="00000500000000000000" pitchFamily="2" charset="0"/>
              <a:cs typeface="Poppins" panose="00000500000000000000" pitchFamily="2" charset="0"/>
            </a:endParaRPr>
          </a:p>
        </p:txBody>
      </p:sp>
      <p:sp>
        <p:nvSpPr>
          <p:cNvPr id="12" name="Title 1">
            <a:extLst>
              <a:ext uri="{FF2B5EF4-FFF2-40B4-BE49-F238E27FC236}">
                <a16:creationId xmlns:a16="http://schemas.microsoft.com/office/drawing/2014/main" id="{3A627F7A-0671-A937-8545-59666C087F2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Causes of Data Quality Issues</a:t>
            </a:r>
          </a:p>
        </p:txBody>
      </p:sp>
    </p:spTree>
    <p:extLst>
      <p:ext uri="{BB962C8B-B14F-4D97-AF65-F5344CB8AC3E}">
        <p14:creationId xmlns:p14="http://schemas.microsoft.com/office/powerpoint/2010/main" val="470020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634A3-ADF0-232D-D503-E0FB6480E0F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EE2F1-D147-B14A-2A01-64AE40C96BB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57C1F53-558B-EBE6-E398-9A73229E9AB8}"/>
              </a:ext>
            </a:extLst>
          </p:cNvPr>
          <p:cNvSpPr txBox="1">
            <a:spLocks/>
          </p:cNvSpPr>
          <p:nvPr/>
        </p:nvSpPr>
        <p:spPr>
          <a:xfrm>
            <a:off x="84309" y="977156"/>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Erroneous decision-making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Inaccurate or unreliable data can lead to poor business decisions, resulting in negative outcomes and missed opportunities.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Reduced customer satisfaction</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Poor data quality can affect customer interactions and service delivery, leading to dissatisfaction and loss of trust.</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Increased operational costs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Time and resources may be wasted on correcting data errors, managing inconsistencies, and addressing issues that arise from poor data quality.</a:t>
            </a:r>
          </a:p>
        </p:txBody>
      </p:sp>
      <p:sp>
        <p:nvSpPr>
          <p:cNvPr id="2" name="Footer Placeholder 3">
            <a:extLst>
              <a:ext uri="{FF2B5EF4-FFF2-40B4-BE49-F238E27FC236}">
                <a16:creationId xmlns:a16="http://schemas.microsoft.com/office/drawing/2014/main" id="{AD3B3C73-EB43-045B-CE05-856E9EDC44F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0B3A628E-109B-F5F4-6118-CA62CB66F54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Impact of Poor Data Quality </a:t>
            </a:r>
          </a:p>
        </p:txBody>
      </p:sp>
    </p:spTree>
    <p:extLst>
      <p:ext uri="{BB962C8B-B14F-4D97-AF65-F5344CB8AC3E}">
        <p14:creationId xmlns:p14="http://schemas.microsoft.com/office/powerpoint/2010/main" val="4077165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CB556-7C31-8ECA-E2F6-1077C68866D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EADC0BC-FF99-24AF-9705-FA41C350C0C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FA0FD2-E149-F7D5-1000-B9E13F09F805}"/>
              </a:ext>
            </a:extLst>
          </p:cNvPr>
          <p:cNvSpPr txBox="1">
            <a:spLocks/>
          </p:cNvSpPr>
          <p:nvPr/>
        </p:nvSpPr>
        <p:spPr>
          <a:xfrm>
            <a:off x="84309" y="977156"/>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Legal and compliance risks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Inaccurate data can lead to violations of regulations and standards, exposing organizations to legal penalties and reputational damage.</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Loss of competitive advantage</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Organizations may fall behind competitors who leverage high-quality data for better insights and decision-making.</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Inaccurate reporting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Financial and operational reports may be misleading, affecting strategic planning and performance evaluation.</a:t>
            </a:r>
          </a:p>
        </p:txBody>
      </p:sp>
      <p:sp>
        <p:nvSpPr>
          <p:cNvPr id="2" name="Footer Placeholder 3">
            <a:extLst>
              <a:ext uri="{FF2B5EF4-FFF2-40B4-BE49-F238E27FC236}">
                <a16:creationId xmlns:a16="http://schemas.microsoft.com/office/drawing/2014/main" id="{189B147A-F944-B774-EE28-F9806FDFBC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33384518-F6C2-3032-0A7D-384A3C354D4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Impact of Poor Data Quality </a:t>
            </a:r>
          </a:p>
        </p:txBody>
      </p:sp>
    </p:spTree>
    <p:extLst>
      <p:ext uri="{BB962C8B-B14F-4D97-AF65-F5344CB8AC3E}">
        <p14:creationId xmlns:p14="http://schemas.microsoft.com/office/powerpoint/2010/main" val="1784168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86885"/>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Improved decision-making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High-quality data provides accurate insights, enabling organizations to make informed and effective decisions.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Enhanced customer satisfaction</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Reliable data leads to better understanding of customer needs and preferences, resulting in improved service and stronger relationships.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Increased operational efficiency</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Streamlined processes and reduced errors from high-quality data contribute to greater productivity and lower operational costs.</a:t>
            </a:r>
          </a:p>
        </p:txBody>
      </p:sp>
      <p:sp>
        <p:nvSpPr>
          <p:cNvPr id="2" name="Footer Placeholder 3">
            <a:extLst>
              <a:ext uri="{FF2B5EF4-FFF2-40B4-BE49-F238E27FC236}">
                <a16:creationId xmlns:a16="http://schemas.microsoft.com/office/drawing/2014/main" id="{D3C42CB3-70E1-BCE8-FCB0-1BEC6FAB0B7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18105623-BBF6-73CC-CAFE-E70BAB0BC17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High Data Quality</a:t>
            </a:r>
          </a:p>
        </p:txBody>
      </p:sp>
    </p:spTree>
    <p:extLst>
      <p:ext uri="{BB962C8B-B14F-4D97-AF65-F5344CB8AC3E}">
        <p14:creationId xmlns:p14="http://schemas.microsoft.com/office/powerpoint/2010/main" val="4123122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F7847-7E56-78CA-4409-4A6C95628C9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235F479-2495-E136-D5F9-E0E2A4DF9E87}"/>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D19A8233-5014-E5B8-FD7F-09CE18451E08}"/>
              </a:ext>
            </a:extLst>
          </p:cNvPr>
          <p:cNvSpPr txBox="1">
            <a:spLocks/>
          </p:cNvSpPr>
          <p:nvPr/>
        </p:nvSpPr>
        <p:spPr>
          <a:xfrm>
            <a:off x="84309" y="97715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Compliance with regulations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Accurate and well-managed data helps organizations adhere to legal and regulatory requirements, minimizing risks and avoiding penalties.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Better employee morale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Working with accurate, reliable data can improve employee satisfaction and morale, as staff can trust the information they use.</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Enhanced data analytics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Quality data improves the accuracy of analytics, leading to more reliable business intelligence and actionable insights.</a:t>
            </a:r>
          </a:p>
        </p:txBody>
      </p:sp>
      <p:sp>
        <p:nvSpPr>
          <p:cNvPr id="2" name="Footer Placeholder 3">
            <a:extLst>
              <a:ext uri="{FF2B5EF4-FFF2-40B4-BE49-F238E27FC236}">
                <a16:creationId xmlns:a16="http://schemas.microsoft.com/office/drawing/2014/main" id="{655AA052-D255-52F1-F0A4-1E7189F017A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33DE8747-76EE-229A-8EB2-2E214E61EB3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High Data Quality</a:t>
            </a:r>
          </a:p>
        </p:txBody>
      </p:sp>
    </p:spTree>
    <p:extLst>
      <p:ext uri="{BB962C8B-B14F-4D97-AF65-F5344CB8AC3E}">
        <p14:creationId xmlns:p14="http://schemas.microsoft.com/office/powerpoint/2010/main" val="3967957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BD43A-CBE4-1A88-755B-0289B2C0E20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FA4BAC-D672-1610-FEC1-B5AA326E23D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8EEA1DF3-EA59-AA11-6966-6B3C71CC471B}"/>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profiling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This involves analyzing and assessing data to identify quality issues, such as inaccuracies, inconsistencies, and missing values. It provides insights into the current state of the data and highlights areas needing improvement.</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cleansing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This step focuses on correcting data errors and inconsistencies identified during profiling. It includes removing duplicates, fixing inaccuracies, and standardizing formats to ensure data integrity.</a:t>
            </a:r>
          </a:p>
        </p:txBody>
      </p:sp>
      <p:sp>
        <p:nvSpPr>
          <p:cNvPr id="2" name="Footer Placeholder 3">
            <a:extLst>
              <a:ext uri="{FF2B5EF4-FFF2-40B4-BE49-F238E27FC236}">
                <a16:creationId xmlns:a16="http://schemas.microsoft.com/office/drawing/2014/main" id="{658C7666-A420-9FE0-BEAA-6E0DA44179D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A77398AB-4A72-8C49-524C-9250792763F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Quality Management Process</a:t>
            </a:r>
          </a:p>
        </p:txBody>
      </p:sp>
    </p:spTree>
    <p:extLst>
      <p:ext uri="{BB962C8B-B14F-4D97-AF65-F5344CB8AC3E}">
        <p14:creationId xmlns:p14="http://schemas.microsoft.com/office/powerpoint/2010/main" val="2125965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validation</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This process ensures that data meets predefined quality standards and accuracy requirements. It involves checking data against rules and criteria to confirm its reliability before it is used for analysis or decision-making.</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enrichment</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This involves enhancing existing data by adding valuable information from external sources or additional datasets. Data enrichment improves the quality and usefulness of data, enabling better insights and informed decision-making.</a:t>
            </a:r>
          </a:p>
        </p:txBody>
      </p:sp>
      <p:sp>
        <p:nvSpPr>
          <p:cNvPr id="2" name="Footer Placeholder 3">
            <a:extLst>
              <a:ext uri="{FF2B5EF4-FFF2-40B4-BE49-F238E27FC236}">
                <a16:creationId xmlns:a16="http://schemas.microsoft.com/office/drawing/2014/main" id="{51678FC7-7413-7FF2-97D0-94B9C82C1A7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346D92AD-0FE6-8624-D54B-29A83EE0061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Quality Management Process</a:t>
            </a:r>
          </a:p>
        </p:txBody>
      </p:sp>
    </p:spTree>
    <p:extLst>
      <p:ext uri="{BB962C8B-B14F-4D97-AF65-F5344CB8AC3E}">
        <p14:creationId xmlns:p14="http://schemas.microsoft.com/office/powerpoint/2010/main" val="6394254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B2B5E-40BF-3A76-2684-AF247D9BDCFF}"/>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4131A70-B80F-5CE3-CE29-7221E0E1DB3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54D8256-6352-6D57-38D7-21A2CDE3FA7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None/>
              <a:tabLst/>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Examples</a:t>
            </a:r>
          </a:p>
          <a:p>
            <a:pPr lvl="1" eaLnBrk="0" fontAlgn="base" hangingPunct="0">
              <a:lnSpc>
                <a:spcPct val="150000"/>
              </a:lnSpc>
              <a:spcBef>
                <a:spcPct val="0"/>
              </a:spcBef>
              <a:spcAft>
                <a:spcPct val="0"/>
              </a:spcAft>
              <a:buClrTx/>
              <a:buSzTx/>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Informatica</a:t>
            </a:r>
          </a:p>
          <a:p>
            <a:pPr lvl="1" eaLnBrk="0" fontAlgn="base" hangingPunct="0">
              <a:lnSpc>
                <a:spcPct val="150000"/>
              </a:lnSpc>
              <a:spcBef>
                <a:spcPct val="0"/>
              </a:spcBef>
              <a:spcAft>
                <a:spcPct val="0"/>
              </a:spcAft>
              <a:buClrTx/>
              <a:buSzTx/>
            </a:pPr>
            <a:r>
              <a:rPr lang="en-US" altLang="en-US" sz="2000" cap="none" dirty="0">
                <a:latin typeface="Poppins" panose="00000500000000000000" pitchFamily="2" charset="0"/>
                <a:cs typeface="Poppins" panose="00000500000000000000" pitchFamily="2" charset="0"/>
              </a:rPr>
              <a:t>T</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alend</a:t>
            </a:r>
          </a:p>
          <a:p>
            <a:pPr lvl="1" eaLnBrk="0" fontAlgn="base" hangingPunct="0">
              <a:lnSpc>
                <a:spcPct val="150000"/>
              </a:lnSpc>
              <a:spcBef>
                <a:spcPct val="0"/>
              </a:spcBef>
              <a:spcAft>
                <a:spcPct val="0"/>
              </a:spcAft>
              <a:buClrTx/>
              <a:buSzTx/>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IBM infosphere</a:t>
            </a:r>
          </a:p>
          <a:p>
            <a:pPr lvl="1" eaLnBrk="0" fontAlgn="base" hangingPunct="0">
              <a:lnSpc>
                <a:spcPct val="150000"/>
              </a:lnSpc>
              <a:spcBef>
                <a:spcPct val="0"/>
              </a:spcBef>
              <a:spcAft>
                <a:spcPct val="0"/>
              </a:spcAft>
              <a:buClrTx/>
              <a:buSzTx/>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SAP data services</a:t>
            </a:r>
          </a:p>
          <a:p>
            <a:pPr marL="0" marR="0" lvl="0" indent="0" algn="l" defTabSz="914400" rtl="0" eaLnBrk="0" fontAlgn="base" latinLnBrk="0" hangingPunct="0">
              <a:lnSpc>
                <a:spcPct val="150000"/>
              </a:lnSpc>
              <a:spcBef>
                <a:spcPct val="0"/>
              </a:spcBef>
              <a:spcAft>
                <a:spcPct val="0"/>
              </a:spcAft>
              <a:buClrTx/>
              <a:buSzTx/>
              <a:buNone/>
              <a:tabLst/>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Features</a:t>
            </a:r>
          </a:p>
          <a:p>
            <a:pPr lvl="1" eaLnBrk="0" fontAlgn="base" hangingPunct="0">
              <a:lnSpc>
                <a:spcPct val="150000"/>
              </a:lnSpc>
              <a:spcBef>
                <a:spcPct val="0"/>
              </a:spcBef>
              <a:spcAft>
                <a:spcPct val="0"/>
              </a:spcAft>
              <a:buClrTx/>
              <a:buSzTx/>
            </a:pPr>
            <a:r>
              <a:rPr lang="en-US" altLang="en-US" sz="2000" cap="none" dirty="0">
                <a:latin typeface="Poppins" panose="00000500000000000000" pitchFamily="2" charset="0"/>
                <a:cs typeface="Poppins" panose="00000500000000000000" pitchFamily="2" charset="0"/>
              </a:rPr>
              <a:t>D</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ata profiling</a:t>
            </a:r>
          </a:p>
          <a:p>
            <a:pPr lvl="1" eaLnBrk="0" fontAlgn="base" hangingPunct="0">
              <a:lnSpc>
                <a:spcPct val="150000"/>
              </a:lnSpc>
              <a:spcBef>
                <a:spcPct val="0"/>
              </a:spcBef>
              <a:spcAft>
                <a:spcPct val="0"/>
              </a:spcAft>
              <a:buClrTx/>
              <a:buSzTx/>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Cleansing</a:t>
            </a:r>
          </a:p>
          <a:p>
            <a:pPr lvl="1" eaLnBrk="0" fontAlgn="base" hangingPunct="0">
              <a:lnSpc>
                <a:spcPct val="150000"/>
              </a:lnSpc>
              <a:spcBef>
                <a:spcPct val="0"/>
              </a:spcBef>
              <a:spcAft>
                <a:spcPct val="0"/>
              </a:spcAft>
              <a:buClrTx/>
              <a:buSzTx/>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Enrichment</a:t>
            </a:r>
          </a:p>
          <a:p>
            <a:pPr lvl="1" eaLnBrk="0" fontAlgn="base" hangingPunct="0">
              <a:lnSpc>
                <a:spcPct val="150000"/>
              </a:lnSpc>
              <a:spcBef>
                <a:spcPct val="0"/>
              </a:spcBef>
              <a:spcAft>
                <a:spcPct val="0"/>
              </a:spcAft>
              <a:buClrTx/>
              <a:buSzTx/>
            </a:pPr>
            <a:r>
              <a:rPr lang="en-US" altLang="en-US" sz="2000" cap="none" dirty="0">
                <a:latin typeface="Poppins" panose="00000500000000000000" pitchFamily="2" charset="0"/>
                <a:cs typeface="Poppins" panose="00000500000000000000" pitchFamily="2" charset="0"/>
              </a:rPr>
              <a:t>M</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onitoring</a:t>
            </a:r>
          </a:p>
        </p:txBody>
      </p:sp>
      <p:sp>
        <p:nvSpPr>
          <p:cNvPr id="2" name="Footer Placeholder 3">
            <a:extLst>
              <a:ext uri="{FF2B5EF4-FFF2-40B4-BE49-F238E27FC236}">
                <a16:creationId xmlns:a16="http://schemas.microsoft.com/office/drawing/2014/main" id="{BF8809EF-4B32-A50A-BE30-7F8B7B5CAEEB}"/>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25FF363D-9338-56EE-9992-4E8DED108E6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Tools for Data Quality Management</a:t>
            </a:r>
          </a:p>
        </p:txBody>
      </p:sp>
    </p:spTree>
    <p:extLst>
      <p:ext uri="{BB962C8B-B14F-4D97-AF65-F5344CB8AC3E}">
        <p14:creationId xmlns:p14="http://schemas.microsoft.com/office/powerpoint/2010/main" val="1655721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80DF5-DD5A-C8C8-1368-76A0A5E282B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0C5E989-7D94-3EEF-258C-450A7CFE2EB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5109F461-EEA5-27BB-072A-2989B397D2CA}"/>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Encourage data stewardship</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Foster a culture of accountability where employees take ownership of data quality within their departments.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Utilize automation tools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Leverage data quality tools and technologies to automate profiling, cleansing, and validation processes.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Regularly cleanse data</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Perform routine data cleansing to correct inaccuracies, remove duplicates, and update outdated information.</a:t>
            </a:r>
          </a:p>
        </p:txBody>
      </p:sp>
      <p:sp>
        <p:nvSpPr>
          <p:cNvPr id="2" name="Footer Placeholder 3">
            <a:extLst>
              <a:ext uri="{FF2B5EF4-FFF2-40B4-BE49-F238E27FC236}">
                <a16:creationId xmlns:a16="http://schemas.microsoft.com/office/drawing/2014/main" id="{1A86C29F-A27F-8331-3499-C83961D9250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D71061A4-1E42-455C-7DA9-B66FFDBD7D9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Data Quality</a:t>
            </a:r>
          </a:p>
        </p:txBody>
      </p:sp>
    </p:spTree>
    <p:extLst>
      <p:ext uri="{BB962C8B-B14F-4D97-AF65-F5344CB8AC3E}">
        <p14:creationId xmlns:p14="http://schemas.microsoft.com/office/powerpoint/2010/main" val="17994085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6B22E-E991-743E-CC57-7A89B8083A2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5608A75-637D-BDF7-D52F-F6631FB4A94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B82314D5-5D12-ACB1-16CE-1212A1ECDA20}"/>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Establish clear data governance</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cap="none" dirty="0">
                <a:solidFill>
                  <a:srgbClr val="262626"/>
                </a:solidFill>
                <a:latin typeface="Poppins" panose="00000500000000000000" pitchFamily="2" charset="0"/>
                <a:cs typeface="Poppins" panose="00000500000000000000" pitchFamily="2" charset="0"/>
              </a:rPr>
              <a:t>I</a:t>
            </a:r>
            <a:r>
              <a:rPr lang="en-US" b="0" i="0" cap="none" dirty="0">
                <a:solidFill>
                  <a:srgbClr val="262626"/>
                </a:solidFill>
                <a:effectLst/>
                <a:latin typeface="Poppins" panose="00000500000000000000" pitchFamily="2" charset="0"/>
                <a:cs typeface="Poppins" panose="00000500000000000000" pitchFamily="2" charset="0"/>
              </a:rPr>
              <a:t>mplement a structured framework for data management, defining roles, responsibilities, and processes.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Conduct regular data profiling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Continuously analyze data to identify quality issues and assess its condition.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Standardize data formats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Use consistent formats for data types (e.g., Dates, addresses) to enhance uniformity across datasets.</a:t>
            </a:r>
          </a:p>
        </p:txBody>
      </p:sp>
      <p:sp>
        <p:nvSpPr>
          <p:cNvPr id="2" name="Footer Placeholder 3">
            <a:extLst>
              <a:ext uri="{FF2B5EF4-FFF2-40B4-BE49-F238E27FC236}">
                <a16:creationId xmlns:a16="http://schemas.microsoft.com/office/drawing/2014/main" id="{EA7B4D36-1360-8276-8657-51FB33E5C7D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1D200959-E133-7D1B-10DA-73CD0515EFF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Data Quality</a:t>
            </a:r>
          </a:p>
        </p:txBody>
      </p:sp>
    </p:spTree>
    <p:extLst>
      <p:ext uri="{BB962C8B-B14F-4D97-AF65-F5344CB8AC3E}">
        <p14:creationId xmlns:p14="http://schemas.microsoft.com/office/powerpoint/2010/main" val="32501326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Data governance provides a structured approach to managing data within a data warehouse.</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It focuses on enhancing data quality, security, and accessibility.</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It ensures that data assets are systematically overseen across the organization.</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Data governance simplifies the sharing, comprehension, and safeguarding of information.</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2A5350E0-F74A-75E6-07CD-FDCB9EEA9A5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Governance</a:t>
            </a:r>
          </a:p>
        </p:txBody>
      </p:sp>
    </p:spTree>
    <p:extLst>
      <p:ext uri="{BB962C8B-B14F-4D97-AF65-F5344CB8AC3E}">
        <p14:creationId xmlns:p14="http://schemas.microsoft.com/office/powerpoint/2010/main" val="38476653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8EB47-CB9B-5900-0D2C-357C4586229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5D71005-C079-681B-F17B-09B6F53BF79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626A1D2-C363-9905-E621-08DF0225A9C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4015E823-DA4D-5B22-9C57-0C8E2A1FEBD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Components of Data Governance</a:t>
            </a:r>
          </a:p>
        </p:txBody>
      </p:sp>
      <p:sp>
        <p:nvSpPr>
          <p:cNvPr id="31" name="Subtitle 2">
            <a:extLst>
              <a:ext uri="{FF2B5EF4-FFF2-40B4-BE49-F238E27FC236}">
                <a16:creationId xmlns:a16="http://schemas.microsoft.com/office/drawing/2014/main" id="{C12DC837-CBA2-18D5-B7EA-149C27972061}"/>
              </a:ext>
            </a:extLst>
          </p:cNvPr>
          <p:cNvSpPr txBox="1">
            <a:spLocks/>
          </p:cNvSpPr>
          <p:nvPr/>
        </p:nvSpPr>
        <p:spPr>
          <a:xfrm>
            <a:off x="68093" y="1034726"/>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quality management</a:t>
            </a:r>
            <a:endParaRPr lang="en-US"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Establishing standards and processes to ensure the accuracy, completeness, and consistency of data.</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Regular data profiling and cleansing to identify and rectify data quality issues.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stewardship</a:t>
            </a:r>
            <a:endParaRPr lang="en-US"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Assigning roles and responsibilities for data management to ensure accountability.</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Data stewards oversee data quality, usage, and compliance within specific domains.</a:t>
            </a:r>
          </a:p>
        </p:txBody>
      </p:sp>
    </p:spTree>
    <p:extLst>
      <p:ext uri="{BB962C8B-B14F-4D97-AF65-F5344CB8AC3E}">
        <p14:creationId xmlns:p14="http://schemas.microsoft.com/office/powerpoint/2010/main" val="1425491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policies and standards</a:t>
            </a:r>
            <a:endParaRPr lang="en-US"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Developing and enforcing policies regarding data access, usage, retention, and security.</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Setting standards for data formats, definitions, and metadata to ensure consistency.</a:t>
            </a:r>
          </a:p>
          <a:p>
            <a:r>
              <a:rPr lang="en-US" b="1" i="0" cap="none" dirty="0">
                <a:solidFill>
                  <a:srgbClr val="262626"/>
                </a:solidFill>
                <a:effectLst/>
                <a:latin typeface="Poppins" panose="00000500000000000000" pitchFamily="2" charset="0"/>
                <a:cs typeface="Poppins" panose="00000500000000000000" pitchFamily="2" charset="0"/>
              </a:rPr>
              <a:t>Data security and privacy</a:t>
            </a:r>
            <a:endParaRPr lang="en-US" b="0" i="0" cap="none" dirty="0">
              <a:solidFill>
                <a:srgbClr val="262626"/>
              </a:solidFill>
              <a:effectLst/>
              <a:latin typeface="Poppins" panose="00000500000000000000" pitchFamily="2" charset="0"/>
              <a:cs typeface="Poppins" panose="00000500000000000000" pitchFamily="2" charset="0"/>
            </a:endParaRPr>
          </a:p>
          <a:p>
            <a:pPr lvl="1">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Implementing measures to protect sensitive data from unauthorized access and breaches.</a:t>
            </a:r>
          </a:p>
          <a:p>
            <a:pPr algn="l"/>
            <a:r>
              <a:rPr lang="en-US" b="1" i="0" cap="none" dirty="0">
                <a:solidFill>
                  <a:srgbClr val="262626"/>
                </a:solidFill>
                <a:effectLst/>
                <a:latin typeface="Poppins" panose="00000500000000000000" pitchFamily="2" charset="0"/>
                <a:cs typeface="Poppins" panose="00000500000000000000" pitchFamily="2" charset="0"/>
              </a:rPr>
              <a:t>Metadata management</a:t>
            </a:r>
            <a:endParaRPr lang="en-US" b="0" i="0" cap="none" dirty="0">
              <a:solidFill>
                <a:srgbClr val="262626"/>
              </a:solidFill>
              <a:effectLst/>
              <a:latin typeface="Poppins" panose="00000500000000000000" pitchFamily="2" charset="0"/>
              <a:cs typeface="Poppins" panose="00000500000000000000" pitchFamily="2" charset="0"/>
            </a:endParaRPr>
          </a:p>
          <a:p>
            <a:pPr lvl="1">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Maintaining a comprehensive metadata repository that describes data sources, structures, and usage.</a:t>
            </a: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029DFF35-0DF9-3F3D-AB45-126303B7A04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Components of Data Governance</a:t>
            </a:r>
          </a:p>
        </p:txBody>
      </p:sp>
    </p:spTree>
    <p:extLst>
      <p:ext uri="{BB962C8B-B14F-4D97-AF65-F5344CB8AC3E}">
        <p14:creationId xmlns:p14="http://schemas.microsoft.com/office/powerpoint/2010/main" val="3374300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11" name="Subtitle 2">
            <a:extLst>
              <a:ext uri="{FF2B5EF4-FFF2-40B4-BE49-F238E27FC236}">
                <a16:creationId xmlns:a16="http://schemas.microsoft.com/office/drawing/2014/main" id="{7CBA7F70-49B4-255C-AED8-6F5E6D60DAD1}"/>
              </a:ext>
            </a:extLst>
          </p:cNvPr>
          <p:cNvSpPr txBox="1">
            <a:spLocks/>
          </p:cNvSpPr>
          <p:nvPr/>
        </p:nvSpPr>
        <p:spPr>
          <a:xfrm>
            <a:off x="84309" y="957700"/>
            <a:ext cx="11585642" cy="465516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lifecycle management</a:t>
            </a:r>
            <a:endParaRPr lang="en-US"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Managing data from creation to deletion, ensuring proper archiving and retention policies.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Implementing processes for data classification and lifecycle tracking.</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architecture and modeling</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Designing a robust data architecture that supports data integration, storage, and retrieval.</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Using data models to define relationships and structures within the data warehouse.</a:t>
            </a:r>
          </a:p>
        </p:txBody>
      </p:sp>
      <p:sp>
        <p:nvSpPr>
          <p:cNvPr id="3" name="Title 1">
            <a:extLst>
              <a:ext uri="{FF2B5EF4-FFF2-40B4-BE49-F238E27FC236}">
                <a16:creationId xmlns:a16="http://schemas.microsoft.com/office/drawing/2014/main" id="{F146E45E-36B9-E1BF-4B77-1717C98DB69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Components of Data Governance</a:t>
            </a:r>
          </a:p>
        </p:txBody>
      </p:sp>
    </p:spTree>
    <p:extLst>
      <p:ext uri="{BB962C8B-B14F-4D97-AF65-F5344CB8AC3E}">
        <p14:creationId xmlns:p14="http://schemas.microsoft.com/office/powerpoint/2010/main" val="5556964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216C2-B3B0-7305-8FBC-D4395EE80F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0504E39-E06C-ABCD-F8BC-11CA9D0DCDE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297A9C-36B2-025E-5741-E8EB24372E3D}"/>
              </a:ext>
            </a:extLst>
          </p:cNvPr>
          <p:cNvSpPr txBox="1">
            <a:spLocks/>
          </p:cNvSpPr>
          <p:nvPr/>
        </p:nvSpPr>
        <p:spPr>
          <a:xfrm>
            <a:off x="84309" y="1009289"/>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access and user management</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Defining roles and permissions for data access to ensure that users have appropriate access levels.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Implementing authentication and authorization protocols to safeguard data.</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Change management</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Establishing processes for managing changes to data structures, policies, and governance practices.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Ensuring that stakeholders are informed and trained on changes affecting data governance.</a:t>
            </a:r>
          </a:p>
        </p:txBody>
      </p:sp>
      <p:sp>
        <p:nvSpPr>
          <p:cNvPr id="2" name="Footer Placeholder 3">
            <a:extLst>
              <a:ext uri="{FF2B5EF4-FFF2-40B4-BE49-F238E27FC236}">
                <a16:creationId xmlns:a16="http://schemas.microsoft.com/office/drawing/2014/main" id="{0DCA432D-044C-849A-9833-3CA19755231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2506DF1D-166E-BFCC-4228-752E99B5B9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Components of Data Governance</a:t>
            </a:r>
          </a:p>
        </p:txBody>
      </p:sp>
    </p:spTree>
    <p:extLst>
      <p:ext uri="{BB962C8B-B14F-4D97-AF65-F5344CB8AC3E}">
        <p14:creationId xmlns:p14="http://schemas.microsoft.com/office/powerpoint/2010/main" val="2177981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38473"/>
            <a:ext cx="11585642" cy="445765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Accountability</a:t>
            </a:r>
            <a:r>
              <a:rPr lang="en-US" b="0" i="0" cap="none" dirty="0">
                <a:solidFill>
                  <a:srgbClr val="262626"/>
                </a:solidFill>
                <a:effectLst/>
                <a:latin typeface="Poppins" panose="00000500000000000000" pitchFamily="2" charset="0"/>
                <a:cs typeface="Poppins" panose="00000500000000000000" pitchFamily="2" charset="0"/>
              </a:rPr>
              <a:t>: Ensuring individuals and teams are responsible for data management and quality.</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Transparency</a:t>
            </a:r>
            <a:r>
              <a:rPr lang="en-US" b="0" i="0" cap="none" dirty="0">
                <a:solidFill>
                  <a:srgbClr val="262626"/>
                </a:solidFill>
                <a:effectLst/>
                <a:latin typeface="Poppins" panose="00000500000000000000" pitchFamily="2" charset="0"/>
                <a:cs typeface="Poppins" panose="00000500000000000000" pitchFamily="2" charset="0"/>
              </a:rPr>
              <a:t>: Maintaining openness about data processes and governance practices.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Integrity</a:t>
            </a:r>
            <a:r>
              <a:rPr lang="en-US" b="0" i="0" cap="none" dirty="0">
                <a:solidFill>
                  <a:srgbClr val="262626"/>
                </a:solidFill>
                <a:effectLst/>
                <a:latin typeface="Poppins" panose="00000500000000000000" pitchFamily="2" charset="0"/>
                <a:cs typeface="Poppins" panose="00000500000000000000" pitchFamily="2" charset="0"/>
              </a:rPr>
              <a:t>: Upholding the accuracy and reliability of data throughout its lifecycle.</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Stewardship</a:t>
            </a:r>
            <a:r>
              <a:rPr lang="en-US" b="0" i="0" cap="none" dirty="0">
                <a:solidFill>
                  <a:srgbClr val="262626"/>
                </a:solidFill>
                <a:effectLst/>
                <a:latin typeface="Poppins" panose="00000500000000000000" pitchFamily="2" charset="0"/>
                <a:cs typeface="Poppins" panose="00000500000000000000" pitchFamily="2" charset="0"/>
              </a:rPr>
              <a:t>: Taking care of data as a valuable asset, promoting responsible management.</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Compliance</a:t>
            </a:r>
            <a:r>
              <a:rPr lang="en-US" b="0" i="0" cap="none" dirty="0">
                <a:solidFill>
                  <a:srgbClr val="262626"/>
                </a:solidFill>
                <a:effectLst/>
                <a:latin typeface="Poppins" panose="00000500000000000000" pitchFamily="2" charset="0"/>
                <a:cs typeface="Poppins" panose="00000500000000000000" pitchFamily="2" charset="0"/>
              </a:rPr>
              <a:t>: Adhering to legal and regulatory requirements related to data usage and protection.</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Governance Principles</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83571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9B71-7ABB-147E-9DC2-A1AED32E5E4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4250366-16B7-92F0-F2B8-D0019DE47C4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3F0333E8-E9ED-E225-19B6-01538ABE6DC6}"/>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Enhanced data quality</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Ensures accurate, consistent, and reliable data, improving overall data quality for analysis.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Improved data security</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Establishes protocols for data protection, reducing the risk of breaches and unauthorized access.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Regulatory compliance</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Helps organizations adhere to legal and regulatory requirements, minimizing compliance risks..</a:t>
            </a:r>
          </a:p>
        </p:txBody>
      </p:sp>
      <p:sp>
        <p:nvSpPr>
          <p:cNvPr id="6" name="Title 1">
            <a:extLst>
              <a:ext uri="{FF2B5EF4-FFF2-40B4-BE49-F238E27FC236}">
                <a16:creationId xmlns:a16="http://schemas.microsoft.com/office/drawing/2014/main" id="{CCD7922C-6362-8D8C-9C04-242B7FF238E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Governance</a:t>
            </a:r>
          </a:p>
        </p:txBody>
      </p:sp>
      <p:sp>
        <p:nvSpPr>
          <p:cNvPr id="2" name="Footer Placeholder 3">
            <a:extLst>
              <a:ext uri="{FF2B5EF4-FFF2-40B4-BE49-F238E27FC236}">
                <a16:creationId xmlns:a16="http://schemas.microsoft.com/office/drawing/2014/main" id="{F54AC4D8-0538-6375-2C12-DCE526FDE8B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9964354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D11B9-FF36-090E-8883-8AB8147C09E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153A099-6CF7-8AD7-F8E0-AE5AEF15A6A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9ABF440-CD99-85B6-21CF-7C76D37A3D77}"/>
              </a:ext>
            </a:extLst>
          </p:cNvPr>
          <p:cNvSpPr txBox="1">
            <a:spLocks/>
          </p:cNvSpPr>
          <p:nvPr/>
        </p:nvSpPr>
        <p:spPr>
          <a:xfrm>
            <a:off x="84309" y="931464"/>
            <a:ext cx="11585642" cy="468138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Better decision-making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Provides trusted data for analysis, leading to informed and effective business decisions</a:t>
            </a:r>
          </a:p>
          <a:p>
            <a:pPr algn="l">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consistency</a:t>
            </a:r>
            <a:endParaRPr lang="en-US" cap="none" dirty="0">
              <a:solidFill>
                <a:srgbClr val="262626"/>
              </a:solidFill>
              <a:latin typeface="Poppins" panose="00000500000000000000" pitchFamily="2" charset="0"/>
              <a:cs typeface="Poppins" panose="00000500000000000000" pitchFamily="2" charset="0"/>
            </a:endParaRPr>
          </a:p>
          <a:p>
            <a:pPr marL="0" indent="0" algn="l">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Promotes uniformity in data formats and definitions across the organization, enhancing data integration.</a:t>
            </a:r>
          </a:p>
          <a:p>
            <a:pPr algn="l">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Enhanced collaboration</a:t>
            </a:r>
            <a:endParaRPr lang="en-US" cap="none" dirty="0">
              <a:solidFill>
                <a:srgbClr val="262626"/>
              </a:solidFill>
              <a:latin typeface="Poppins" panose="00000500000000000000" pitchFamily="2" charset="0"/>
              <a:cs typeface="Poppins" panose="00000500000000000000" pitchFamily="2" charset="0"/>
            </a:endParaRPr>
          </a:p>
          <a:p>
            <a:pPr marL="0" indent="0" algn="l">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Facilitates better communication and collaboration among departments by providing a clear data governance framework.</a:t>
            </a:r>
          </a:p>
          <a:p>
            <a:pPr algn="l">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Risk management</a:t>
            </a:r>
            <a:endParaRPr lang="en-US" cap="none" dirty="0">
              <a:solidFill>
                <a:srgbClr val="262626"/>
              </a:solidFill>
              <a:latin typeface="Poppins" panose="00000500000000000000" pitchFamily="2" charset="0"/>
              <a:cs typeface="Poppins" panose="00000500000000000000" pitchFamily="2" charset="0"/>
            </a:endParaRPr>
          </a:p>
          <a:p>
            <a:pPr marL="0" indent="0" algn="l">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Identifies and mitigates data-related risks, ensuring data is used responsibly effectively.</a:t>
            </a:r>
          </a:p>
        </p:txBody>
      </p:sp>
      <p:sp>
        <p:nvSpPr>
          <p:cNvPr id="6" name="Title 1">
            <a:extLst>
              <a:ext uri="{FF2B5EF4-FFF2-40B4-BE49-F238E27FC236}">
                <a16:creationId xmlns:a16="http://schemas.microsoft.com/office/drawing/2014/main" id="{05BE3F47-0757-BE1F-76F1-FB0A9944363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Governance</a:t>
            </a:r>
          </a:p>
        </p:txBody>
      </p:sp>
      <p:sp>
        <p:nvSpPr>
          <p:cNvPr id="2" name="Footer Placeholder 3">
            <a:extLst>
              <a:ext uri="{FF2B5EF4-FFF2-40B4-BE49-F238E27FC236}">
                <a16:creationId xmlns:a16="http://schemas.microsoft.com/office/drawing/2014/main" id="{B84B4DB5-D80D-2997-5378-D53280953507}"/>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9: Data Quality and Governance </a:t>
            </a:r>
          </a:p>
        </p:txBody>
      </p:sp>
    </p:spTree>
    <p:extLst>
      <p:ext uri="{BB962C8B-B14F-4D97-AF65-F5344CB8AC3E}">
        <p14:creationId xmlns:p14="http://schemas.microsoft.com/office/powerpoint/2010/main" val="1654282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55DAA-A7D5-B47F-A6F5-0BB0B386E09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FFEB1DC-C669-2285-1E24-66F541A8AF5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9C1430C-57D9-F484-E7BE-6EEDC7BD7975}"/>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A data governance framework consists of established rules, processes, and responsibilities guiding how an organization handles its data.</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The primary aim is to standardize data management practices to ensure data integrity.</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It governs how data is utilized by internal teams and safeguards it against security threats.</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Without a framework, organizations struggle to maintain data quality and adhere to privacy regulations, risking legal issues and potential fines.</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Lack of governance can lead to improper handling of customer data, which may result in significant legal repercussions and damage to reputation.</a:t>
            </a:r>
          </a:p>
        </p:txBody>
      </p:sp>
      <p:sp>
        <p:nvSpPr>
          <p:cNvPr id="2" name="Footer Placeholder 3">
            <a:extLst>
              <a:ext uri="{FF2B5EF4-FFF2-40B4-BE49-F238E27FC236}">
                <a16:creationId xmlns:a16="http://schemas.microsoft.com/office/drawing/2014/main" id="{3C92B69B-DCAC-CD14-9F5E-7B058E0B112B}"/>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E47714F6-561E-9718-1A94-C5799E93D52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Governance Framework</a:t>
            </a:r>
          </a:p>
        </p:txBody>
      </p:sp>
    </p:spTree>
    <p:extLst>
      <p:ext uri="{BB962C8B-B14F-4D97-AF65-F5344CB8AC3E}">
        <p14:creationId xmlns:p14="http://schemas.microsoft.com/office/powerpoint/2010/main" val="20210990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41193"/>
            <a:ext cx="11585642" cy="47549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DAMA-DMBOK (Data </a:t>
            </a:r>
            <a:r>
              <a:rPr lang="en-US" b="1" cap="none" dirty="0">
                <a:solidFill>
                  <a:srgbClr val="262626"/>
                </a:solidFill>
                <a:latin typeface="Poppins" panose="00000500000000000000" pitchFamily="2" charset="0"/>
                <a:cs typeface="Poppins" panose="00000500000000000000" pitchFamily="2" charset="0"/>
              </a:rPr>
              <a:t>M</a:t>
            </a:r>
            <a:r>
              <a:rPr lang="en-US" b="1" i="0" cap="none" dirty="0">
                <a:solidFill>
                  <a:srgbClr val="262626"/>
                </a:solidFill>
                <a:effectLst/>
                <a:latin typeface="Poppins" panose="00000500000000000000" pitchFamily="2" charset="0"/>
                <a:cs typeface="Poppins" panose="00000500000000000000" pitchFamily="2" charset="0"/>
              </a:rPr>
              <a:t>anagement </a:t>
            </a:r>
            <a:r>
              <a:rPr lang="en-US" b="1" cap="none" dirty="0">
                <a:solidFill>
                  <a:srgbClr val="262626"/>
                </a:solidFill>
                <a:latin typeface="Poppins" panose="00000500000000000000" pitchFamily="2" charset="0"/>
                <a:cs typeface="Poppins" panose="00000500000000000000" pitchFamily="2" charset="0"/>
              </a:rPr>
              <a:t>B</a:t>
            </a:r>
            <a:r>
              <a:rPr lang="en-US" b="1" i="0" cap="none" dirty="0">
                <a:solidFill>
                  <a:srgbClr val="262626"/>
                </a:solidFill>
                <a:effectLst/>
                <a:latin typeface="Poppins" panose="00000500000000000000" pitchFamily="2" charset="0"/>
                <a:cs typeface="Poppins" panose="00000500000000000000" pitchFamily="2" charset="0"/>
              </a:rPr>
              <a:t>ody of Knowledge)</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This framework provides a comprehensive guide for data management best practices. It outlines key areas such as data governance, data architecture, data quality, and data security, serving as a foundational resource for organizations to manage their data effectively.</a:t>
            </a:r>
          </a:p>
          <a:p>
            <a:pPr>
              <a:lnSpc>
                <a:spcPct val="150000"/>
              </a:lnSpc>
              <a:spcBef>
                <a:spcPts val="600"/>
              </a:spcBef>
            </a:pPr>
            <a:r>
              <a:rPr lang="en-US" b="1" cap="none" dirty="0">
                <a:solidFill>
                  <a:srgbClr val="262626"/>
                </a:solidFill>
                <a:latin typeface="Poppins" panose="00000500000000000000" pitchFamily="2" charset="0"/>
                <a:cs typeface="Poppins" panose="00000500000000000000" pitchFamily="2" charset="0"/>
              </a:rPr>
              <a:t>COBIT</a:t>
            </a:r>
            <a:r>
              <a:rPr lang="en-US" b="1" i="0" cap="none" dirty="0">
                <a:solidFill>
                  <a:srgbClr val="262626"/>
                </a:solidFill>
                <a:effectLst/>
                <a:latin typeface="Poppins" panose="00000500000000000000" pitchFamily="2" charset="0"/>
                <a:cs typeface="Poppins" panose="00000500000000000000" pitchFamily="2" charset="0"/>
              </a:rPr>
              <a:t> (Control </a:t>
            </a:r>
            <a:r>
              <a:rPr lang="en-US" b="1" cap="none" dirty="0">
                <a:solidFill>
                  <a:srgbClr val="262626"/>
                </a:solidFill>
                <a:latin typeface="Poppins" panose="00000500000000000000" pitchFamily="2" charset="0"/>
                <a:cs typeface="Poppins" panose="00000500000000000000" pitchFamily="2" charset="0"/>
              </a:rPr>
              <a:t>O</a:t>
            </a:r>
            <a:r>
              <a:rPr lang="en-US" b="1" i="0" cap="none" dirty="0">
                <a:solidFill>
                  <a:srgbClr val="262626"/>
                </a:solidFill>
                <a:effectLst/>
                <a:latin typeface="Poppins" panose="00000500000000000000" pitchFamily="2" charset="0"/>
                <a:cs typeface="Poppins" panose="00000500000000000000" pitchFamily="2" charset="0"/>
              </a:rPr>
              <a:t>bjectives for Information and Related </a:t>
            </a:r>
            <a:r>
              <a:rPr lang="en-US" b="1" cap="none" dirty="0">
                <a:solidFill>
                  <a:srgbClr val="262626"/>
                </a:solidFill>
                <a:latin typeface="Poppins" panose="00000500000000000000" pitchFamily="2" charset="0"/>
                <a:cs typeface="Poppins" panose="00000500000000000000" pitchFamily="2" charset="0"/>
              </a:rPr>
              <a:t>T</a:t>
            </a:r>
            <a:r>
              <a:rPr lang="en-US" b="1" i="0" cap="none" dirty="0">
                <a:solidFill>
                  <a:srgbClr val="262626"/>
                </a:solidFill>
                <a:effectLst/>
                <a:latin typeface="Poppins" panose="00000500000000000000" pitchFamily="2" charset="0"/>
                <a:cs typeface="Poppins" panose="00000500000000000000" pitchFamily="2" charset="0"/>
              </a:rPr>
              <a:t>echnologies)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COBIT is a framework for developing, implementing, monitoring, and improving it governance and management practices. It focuses on aligning IT goals with business objectives, ensuring that data governance is integrated with overall organizational governance.</a:t>
            </a:r>
          </a:p>
        </p:txBody>
      </p: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1E4FA770-15A4-14B3-EA78-295BB3E8446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Data Governance Framework</a:t>
            </a:r>
          </a:p>
        </p:txBody>
      </p:sp>
    </p:spTree>
    <p:extLst>
      <p:ext uri="{BB962C8B-B14F-4D97-AF65-F5344CB8AC3E}">
        <p14:creationId xmlns:p14="http://schemas.microsoft.com/office/powerpoint/2010/main" val="409837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E7C87-9ACD-EA58-8387-81B3AC66596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4A48238-9206-B4AE-0A65-CAFFD2D8FBC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2552172B-BF01-F4CC-19C0-566E88771A60}"/>
              </a:ext>
            </a:extLst>
          </p:cNvPr>
          <p:cNvSpPr txBox="1">
            <a:spLocks/>
          </p:cNvSpPr>
          <p:nvPr/>
        </p:nvSpPr>
        <p:spPr>
          <a:xfrm>
            <a:off x="84309" y="941193"/>
            <a:ext cx="11585642" cy="47549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CMMI (Capability </a:t>
            </a:r>
            <a:r>
              <a:rPr lang="en-US" b="1" cap="none" dirty="0">
                <a:solidFill>
                  <a:srgbClr val="262626"/>
                </a:solidFill>
                <a:latin typeface="Poppins" panose="00000500000000000000" pitchFamily="2" charset="0"/>
                <a:cs typeface="Poppins" panose="00000500000000000000" pitchFamily="2" charset="0"/>
              </a:rPr>
              <a:t>M</a:t>
            </a:r>
            <a:r>
              <a:rPr lang="en-US" b="1" i="0" cap="none" dirty="0">
                <a:solidFill>
                  <a:srgbClr val="262626"/>
                </a:solidFill>
                <a:effectLst/>
                <a:latin typeface="Poppins" panose="00000500000000000000" pitchFamily="2" charset="0"/>
                <a:cs typeface="Poppins" panose="00000500000000000000" pitchFamily="2" charset="0"/>
              </a:rPr>
              <a:t>aturity </a:t>
            </a:r>
            <a:r>
              <a:rPr lang="en-US" b="1" cap="none" dirty="0">
                <a:solidFill>
                  <a:srgbClr val="262626"/>
                </a:solidFill>
                <a:latin typeface="Poppins" panose="00000500000000000000" pitchFamily="2" charset="0"/>
                <a:cs typeface="Poppins" panose="00000500000000000000" pitchFamily="2" charset="0"/>
              </a:rPr>
              <a:t>M</a:t>
            </a:r>
            <a:r>
              <a:rPr lang="en-US" b="1" i="0" cap="none" dirty="0">
                <a:solidFill>
                  <a:srgbClr val="262626"/>
                </a:solidFill>
                <a:effectLst/>
                <a:latin typeface="Poppins" panose="00000500000000000000" pitchFamily="2" charset="0"/>
                <a:cs typeface="Poppins" panose="00000500000000000000" pitchFamily="2" charset="0"/>
              </a:rPr>
              <a:t>odel </a:t>
            </a:r>
            <a:r>
              <a:rPr lang="en-US" b="1" cap="none" dirty="0">
                <a:solidFill>
                  <a:srgbClr val="262626"/>
                </a:solidFill>
                <a:latin typeface="Poppins" panose="00000500000000000000" pitchFamily="2" charset="0"/>
                <a:cs typeface="Poppins" panose="00000500000000000000" pitchFamily="2" charset="0"/>
              </a:rPr>
              <a:t>I</a:t>
            </a:r>
            <a:r>
              <a:rPr lang="en-US" b="1" i="0" cap="none" dirty="0">
                <a:solidFill>
                  <a:srgbClr val="262626"/>
                </a:solidFill>
                <a:effectLst/>
                <a:latin typeface="Poppins" panose="00000500000000000000" pitchFamily="2" charset="0"/>
                <a:cs typeface="Poppins" panose="00000500000000000000" pitchFamily="2" charset="0"/>
              </a:rPr>
              <a:t>ntegration)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CMMI is a process improvement framework that helps organizations enhance their processes, including those related to data management. It provides a structured approach to assess and improve the maturity of processes, ensuring that data governance practices are effective and sustainable.</a:t>
            </a:r>
          </a:p>
        </p:txBody>
      </p:sp>
      <p:sp>
        <p:nvSpPr>
          <p:cNvPr id="3" name="Footer Placeholder 3">
            <a:extLst>
              <a:ext uri="{FF2B5EF4-FFF2-40B4-BE49-F238E27FC236}">
                <a16:creationId xmlns:a16="http://schemas.microsoft.com/office/drawing/2014/main" id="{6429EF54-C895-C6EC-455F-08CEB5CED60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91F7CAA4-2538-3930-5F8B-E266967E3DD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Data Governance Framework</a:t>
            </a:r>
          </a:p>
        </p:txBody>
      </p:sp>
    </p:spTree>
    <p:extLst>
      <p:ext uri="{BB962C8B-B14F-4D97-AF65-F5344CB8AC3E}">
        <p14:creationId xmlns:p14="http://schemas.microsoft.com/office/powerpoint/2010/main" val="3659768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A1CC7BE4-1E2D-4920-78DA-8D877917BDDB}"/>
              </a:ext>
            </a:extLst>
          </p:cNvPr>
          <p:cNvSpPr txBox="1">
            <a:spLocks/>
          </p:cNvSpPr>
          <p:nvPr/>
        </p:nvSpPr>
        <p:spPr>
          <a:xfrm>
            <a:off x="84309" y="970377"/>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Improved data quality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Establishes standards and processes that enhance the accuracy, consistency, and reliability of data.</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Enhanced data security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Implements policies and controls to protect sensitive data from unauthorized access and breaches.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Increased efficiency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Streamlines data management processes, reducing redundancies and minimizing inefficiencies across departments.</a:t>
            </a:r>
          </a:p>
        </p:txBody>
      </p:sp>
      <p:sp>
        <p:nvSpPr>
          <p:cNvPr id="2" name="Title 1">
            <a:extLst>
              <a:ext uri="{FF2B5EF4-FFF2-40B4-BE49-F238E27FC236}">
                <a16:creationId xmlns:a16="http://schemas.microsoft.com/office/drawing/2014/main" id="{9B29819D-6E2D-2BDD-31EF-565ED0B9992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Governance Framework</a:t>
            </a:r>
          </a:p>
        </p:txBody>
      </p:sp>
    </p:spTree>
    <p:extLst>
      <p:ext uri="{BB962C8B-B14F-4D97-AF65-F5344CB8AC3E}">
        <p14:creationId xmlns:p14="http://schemas.microsoft.com/office/powerpoint/2010/main" val="17482985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80105"/>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Enhanced customer trust</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Builds confidence with customers by demonstrating responsible data management and protection practices.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Stronger accountability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Clearly defines roles and responsibilities for data management, fostering accountability among team members.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Facilitated data sharing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Promotes collaboration by ensuring data is accessible and usable across the organization, breaking down silos.</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7EF7DE00-74F6-4E9A-ABAE-7591C24BEF5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Governance Framework</a:t>
            </a:r>
          </a:p>
        </p:txBody>
      </p:sp>
    </p:spTree>
    <p:extLst>
      <p:ext uri="{BB962C8B-B14F-4D97-AF65-F5344CB8AC3E}">
        <p14:creationId xmlns:p14="http://schemas.microsoft.com/office/powerpoint/2010/main" val="20619633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Access control and security</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Implement role-based access controls to protect sensitive data.</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Use encryption and other security measures to safeguard data.</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Documentation and metadata management</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Maintain comprehensive documentation of data sources, definitions, and lineage.</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Use metadata to provide context and improve data usability.</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quality management</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Implement processes to monitor and improve data quality.</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Regularly audit data for accuracy, completeness, and consistency.</a:t>
            </a:r>
          </a:p>
        </p:txBody>
      </p: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12DA2662-04C3-5845-8F35-4DF1F234A15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Governance Best Practices</a:t>
            </a:r>
          </a:p>
        </p:txBody>
      </p:sp>
    </p:spTree>
    <p:extLst>
      <p:ext uri="{BB962C8B-B14F-4D97-AF65-F5344CB8AC3E}">
        <p14:creationId xmlns:p14="http://schemas.microsoft.com/office/powerpoint/2010/main" val="19308605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13" name="Subtitle 2">
            <a:extLst>
              <a:ext uri="{FF2B5EF4-FFF2-40B4-BE49-F238E27FC236}">
                <a16:creationId xmlns:a16="http://schemas.microsoft.com/office/drawing/2014/main" id="{77052CF7-8275-86D6-6636-F59706ED05AC}"/>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stewardship</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Assign data stewards for various data domains to ensure accountability and oversight.</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Stakeholder engagement</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Involve stakeholders from various departments to ensure alignment and buy-in.</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Foster a culture of data literacy and responsibility across the organization.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Continuous improvement</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Regularly review and update governance policies and practices.</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Use feedback and metrics to enhance governance processes.</a:t>
            </a:r>
          </a:p>
        </p:txBody>
      </p:sp>
      <p:sp>
        <p:nvSpPr>
          <p:cNvPr id="4" name="Title 1">
            <a:extLst>
              <a:ext uri="{FF2B5EF4-FFF2-40B4-BE49-F238E27FC236}">
                <a16:creationId xmlns:a16="http://schemas.microsoft.com/office/drawing/2014/main" id="{3DDD46C4-E887-903A-1AB2-FD72DDF6D45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Governance Best Practices</a:t>
            </a:r>
          </a:p>
        </p:txBody>
      </p:sp>
    </p:spTree>
    <p:extLst>
      <p:ext uri="{BB962C8B-B14F-4D97-AF65-F5344CB8AC3E}">
        <p14:creationId xmlns:p14="http://schemas.microsoft.com/office/powerpoint/2010/main" val="29738597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21738"/>
            <a:ext cx="11585642" cy="473975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Increased trust in data</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Builds confidence among stakeholders in the data used for reporting and analysis, leading to greater reliance on data-driven insights.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Increased data security</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Protects sensitive information through established access controls and security measures, minimizing the risk of data breaches.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Improved data quality</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Ensures accuracy, consistency, and reliability of data, leading to better decision-making.</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Governance Best Practices </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878246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consistency</a:t>
            </a:r>
            <a:endParaRPr lang="en-US" b="0" i="0" cap="none" dirty="0">
              <a:solidFill>
                <a:srgbClr val="262626"/>
              </a:solidFill>
              <a:effectLst/>
              <a:latin typeface="Poppins" panose="00000500000000000000" pitchFamily="2" charset="0"/>
              <a:cs typeface="Poppins" panose="00000500000000000000" pitchFamily="2" charset="0"/>
            </a:endParaRP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Standardizes data definitions and formats, ensuring uniformity across the organization.</a:t>
            </a:r>
            <a:endParaRPr lang="en-US" sz="2000" b="1" cap="none" dirty="0">
              <a:solidFill>
                <a:srgbClr val="262626"/>
              </a:solidFill>
              <a:latin typeface="Poppins" panose="00000500000000000000" pitchFamily="2" charset="0"/>
              <a:cs typeface="Poppins" panose="00000500000000000000" pitchFamily="2" charset="0"/>
            </a:endParaRP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Facilitated data integration</a:t>
            </a:r>
            <a:endParaRPr lang="en-US" b="0" i="0" cap="none" dirty="0">
              <a:solidFill>
                <a:srgbClr val="262626"/>
              </a:solidFill>
              <a:effectLst/>
              <a:latin typeface="Poppins" panose="00000500000000000000" pitchFamily="2" charset="0"/>
              <a:cs typeface="Poppins" panose="00000500000000000000" pitchFamily="2" charset="0"/>
            </a:endParaRP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Simplifies the integration of data from various sources, enhancing the organization’s ability to leverage comprehensive datasets.</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Scalability</a:t>
            </a:r>
            <a:endParaRPr lang="en-US" b="0" i="0" cap="none" dirty="0">
              <a:solidFill>
                <a:srgbClr val="262626"/>
              </a:solidFill>
              <a:effectLst/>
              <a:latin typeface="Poppins" panose="00000500000000000000" pitchFamily="2" charset="0"/>
              <a:cs typeface="Poppins" panose="00000500000000000000" pitchFamily="2" charset="0"/>
            </a:endParaRP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Establishes a framework that can adapt to growing data needs and evolving technologies, ensuring long-term sustainability.</a:t>
            </a:r>
          </a:p>
        </p:txBody>
      </p: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499ADD2B-D9F1-E324-139F-CB50020A32A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Governance Best Practices </a:t>
            </a:r>
          </a:p>
        </p:txBody>
      </p:sp>
    </p:spTree>
    <p:extLst>
      <p:ext uri="{BB962C8B-B14F-4D97-AF65-F5344CB8AC3E}">
        <p14:creationId xmlns:p14="http://schemas.microsoft.com/office/powerpoint/2010/main" val="15501863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Title 1">
            <a:extLst>
              <a:ext uri="{FF2B5EF4-FFF2-40B4-BE49-F238E27FC236}">
                <a16:creationId xmlns:a16="http://schemas.microsoft.com/office/drawing/2014/main" id="{986E6764-3512-5E07-87E1-CA4A3EB8777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in Data Quality and Governance</a:t>
            </a:r>
          </a:p>
        </p:txBody>
      </p:sp>
      <p:sp>
        <p:nvSpPr>
          <p:cNvPr id="11" name="Subtitle 2">
            <a:extLst>
              <a:ext uri="{FF2B5EF4-FFF2-40B4-BE49-F238E27FC236}">
                <a16:creationId xmlns:a16="http://schemas.microsoft.com/office/drawing/2014/main" id="{B4B4B283-B5E9-4DAC-661B-91C068F613D5}"/>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Organizational resistance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Employees may resist changes due to fear or misunderstanding, hindering effective governance implementation.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Inadequate tools and technology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Lack of necessary tools makes it difficult to manage and monitor data quality and compliance.</a:t>
            </a:r>
          </a:p>
          <a:p>
            <a:pPr>
              <a:lnSpc>
                <a:spcPct val="150000"/>
              </a:lnSpc>
              <a:spcBef>
                <a:spcPts val="600"/>
              </a:spcBef>
            </a:pPr>
            <a:r>
              <a:rPr lang="en-US" b="1" i="0" cap="none" dirty="0">
                <a:solidFill>
                  <a:srgbClr val="262626"/>
                </a:solidFill>
                <a:effectLst/>
                <a:latin typeface="Poppins" panose="00000500000000000000" pitchFamily="2" charset="0"/>
                <a:cs typeface="Poppins" panose="00000500000000000000" pitchFamily="2" charset="0"/>
              </a:rPr>
              <a:t>Insufficient data literacy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Employees may not understand data importance or governance practices, leading to poor data handling.</a:t>
            </a:r>
          </a:p>
        </p:txBody>
      </p:sp>
    </p:spTree>
    <p:extLst>
      <p:ext uri="{BB962C8B-B14F-4D97-AF65-F5344CB8AC3E}">
        <p14:creationId xmlns:p14="http://schemas.microsoft.com/office/powerpoint/2010/main" val="5257283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silos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Isolated data repositories hinder integration and consistency across the organization.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Inconsistent data standards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Lack of uniform data definitions and formats leads to confusion and errors.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Resource constraints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Limited budget, time, and personnel can impede effective governance initiatives.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Poor data quality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Inaccurate, incomplete, or outdated data compromises decision-making.</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884A3353-9E21-E4E5-E8DF-DB87A3313A2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in Data Quality and Governance</a:t>
            </a:r>
          </a:p>
        </p:txBody>
      </p:sp>
    </p:spTree>
    <p:extLst>
      <p:ext uri="{BB962C8B-B14F-4D97-AF65-F5344CB8AC3E}">
        <p14:creationId xmlns:p14="http://schemas.microsoft.com/office/powerpoint/2010/main" val="32176129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996613"/>
            <a:ext cx="11585642" cy="462597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this lecture, we explored the essential concepts of data quality and governance, highlighting their significance in effective data management.</a:t>
            </a:r>
          </a:p>
          <a:p>
            <a:pPr>
              <a:lnSpc>
                <a:spcPct val="150000"/>
              </a:lnSpc>
            </a:pPr>
            <a:r>
              <a:rPr lang="en-US" cap="none" dirty="0">
                <a:latin typeface="Poppins" panose="00000500000000000000" pitchFamily="2" charset="0"/>
                <a:cs typeface="Poppins" panose="00000500000000000000" pitchFamily="2" charset="0"/>
              </a:rPr>
              <a:t>We defined data quality by its key attributes—accuracy, completeness, consistency, usability—and discussed how these factors influence business decisions and analytics. Common issues like duplicate records and inaccurate entries were examined, along with their causes, such as human error and inconsistent formats.</a:t>
            </a:r>
          </a:p>
          <a:p>
            <a:pPr>
              <a:lnSpc>
                <a:spcPct val="150000"/>
              </a:lnSpc>
            </a:pPr>
            <a:r>
              <a:rPr lang="en-US" cap="none" dirty="0">
                <a:latin typeface="Poppins" panose="00000500000000000000" pitchFamily="2" charset="0"/>
                <a:cs typeface="Poppins" panose="00000500000000000000" pitchFamily="2" charset="0"/>
              </a:rPr>
              <a:t>The impact of poor data quality was outlined, including erroneous decision-making and increased operational costs, while the benefits of high data quality, such as improved decision-making and customer satisfaction, were emphasized.</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9 Summary</a:t>
            </a:r>
          </a:p>
        </p:txBody>
      </p:sp>
      <p:sp>
        <p:nvSpPr>
          <p:cNvPr id="2" name="Footer Placeholder 3">
            <a:extLst>
              <a:ext uri="{FF2B5EF4-FFF2-40B4-BE49-F238E27FC236}">
                <a16:creationId xmlns:a16="http://schemas.microsoft.com/office/drawing/2014/main" id="{52428C10-A00B-4C34-9C21-D4218A90AD4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37FA-1E12-E3DA-B011-F8E0F499556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DAEDF5F-BB35-4DFD-BB86-C77D53600442}"/>
              </a:ext>
            </a:extLst>
          </p:cNvPr>
          <p:cNvSpPr txBox="1">
            <a:spLocks/>
          </p:cNvSpPr>
          <p:nvPr/>
        </p:nvSpPr>
        <p:spPr>
          <a:xfrm>
            <a:off x="87549" y="1064710"/>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Participants learned about the data quality management process, including profiling, cleansing, and validation, as well as tools like informatica and Talend. Best practices for maintaining data quality and implementing effective data governance were also discussed, focusing on accountability, transparency, and compliance.</a:t>
            </a:r>
          </a:p>
          <a:p>
            <a:pPr>
              <a:lnSpc>
                <a:spcPct val="150000"/>
              </a:lnSpc>
            </a:pPr>
            <a:r>
              <a:rPr lang="en-US" cap="none" dirty="0">
                <a:latin typeface="Poppins" panose="00000500000000000000" pitchFamily="2" charset="0"/>
                <a:cs typeface="Poppins" panose="00000500000000000000" pitchFamily="2" charset="0"/>
              </a:rPr>
              <a:t>Overall, the lecture provided a comprehensive overview of how to enhance data management practices within organizations.</a:t>
            </a:r>
          </a:p>
        </p:txBody>
      </p:sp>
      <p:cxnSp>
        <p:nvCxnSpPr>
          <p:cNvPr id="6" name="Straight Connector 5">
            <a:extLst>
              <a:ext uri="{FF2B5EF4-FFF2-40B4-BE49-F238E27FC236}">
                <a16:creationId xmlns:a16="http://schemas.microsoft.com/office/drawing/2014/main" id="{757BA3AE-DF3B-C1B2-0591-64200632A3B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7A6DA9AF-BB2C-A1D5-808A-0E1D297D0B4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9 Summary</a:t>
            </a:r>
          </a:p>
        </p:txBody>
      </p:sp>
      <p:sp>
        <p:nvSpPr>
          <p:cNvPr id="2" name="Footer Placeholder 3">
            <a:extLst>
              <a:ext uri="{FF2B5EF4-FFF2-40B4-BE49-F238E27FC236}">
                <a16:creationId xmlns:a16="http://schemas.microsoft.com/office/drawing/2014/main" id="{680148EF-4594-E3BC-05B2-2DDD53F478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018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52277"/>
            <a:ext cx="11614826" cy="421038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Informatica. (N.D.). </a:t>
            </a:r>
            <a:r>
              <a:rPr lang="en-US" b="0" i="1" cap="none" dirty="0">
                <a:solidFill>
                  <a:srgbClr val="262626"/>
                </a:solidFill>
                <a:effectLst/>
                <a:latin typeface="Poppins" panose="00000500000000000000" pitchFamily="2" charset="0"/>
                <a:cs typeface="Poppins" panose="00000500000000000000" pitchFamily="2" charset="0"/>
              </a:rPr>
              <a:t>Data quality management</a:t>
            </a:r>
            <a:r>
              <a:rPr lang="en-US" b="0" i="0" cap="none" dirty="0">
                <a:solidFill>
                  <a:srgbClr val="262626"/>
                </a:solidFill>
                <a:effectLst/>
                <a:latin typeface="Poppins" panose="00000500000000000000" pitchFamily="2" charset="0"/>
                <a:cs typeface="Poppins" panose="00000500000000000000" pitchFamily="2" charset="0"/>
              </a:rPr>
              <a:t>. Retrieved from </a:t>
            </a:r>
            <a:r>
              <a:rPr lang="en-US" b="0" i="0" u="none" strike="noStrike" cap="none" dirty="0">
                <a:effectLst/>
                <a:latin typeface="Poppins" panose="00000500000000000000" pitchFamily="2" charset="0"/>
                <a:cs typeface="Poppins" panose="00000500000000000000" pitchFamily="2" charset="0"/>
                <a:hlinkClick r:id="rId2"/>
              </a:rPr>
              <a:t>https://www.Informatica.Com/products/data-quality.Html</a:t>
            </a:r>
            <a:endParaRPr lang="en-US" b="0" i="0" cap="none" dirty="0">
              <a:solidFill>
                <a:srgbClr val="262626"/>
              </a:solidFill>
              <a:effectLst/>
              <a:latin typeface="Poppins" panose="00000500000000000000" pitchFamily="2" charset="0"/>
              <a:cs typeface="Poppins" panose="00000500000000000000" pitchFamily="2" charset="0"/>
            </a:endParaRP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DAMA international. (2017). </a:t>
            </a:r>
            <a:r>
              <a:rPr lang="en-US" b="0" i="1" cap="none" dirty="0">
                <a:solidFill>
                  <a:srgbClr val="262626"/>
                </a:solidFill>
                <a:effectLst/>
                <a:latin typeface="Poppins" panose="00000500000000000000" pitchFamily="2" charset="0"/>
                <a:cs typeface="Poppins" panose="00000500000000000000" pitchFamily="2" charset="0"/>
              </a:rPr>
              <a:t>DAMA-DMBOK: Data management body of knowledge</a:t>
            </a:r>
            <a:r>
              <a:rPr lang="en-US" b="0" i="0" cap="none" dirty="0">
                <a:solidFill>
                  <a:srgbClr val="262626"/>
                </a:solidFill>
                <a:effectLst/>
                <a:latin typeface="Poppins" panose="00000500000000000000" pitchFamily="2" charset="0"/>
                <a:cs typeface="Poppins" panose="00000500000000000000" pitchFamily="2" charset="0"/>
              </a:rPr>
              <a:t> (2nd ed.). Technics publications.</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ISACA. (2018). </a:t>
            </a:r>
            <a:r>
              <a:rPr lang="en-US" b="0" i="1" cap="none" dirty="0">
                <a:solidFill>
                  <a:srgbClr val="262626"/>
                </a:solidFill>
                <a:effectLst/>
                <a:latin typeface="Poppins" panose="00000500000000000000" pitchFamily="2" charset="0"/>
                <a:cs typeface="Poppins" panose="00000500000000000000" pitchFamily="2" charset="0"/>
              </a:rPr>
              <a:t>COBIT 2019 framework: introduction and methodology</a:t>
            </a:r>
            <a:r>
              <a:rPr lang="en-US" b="0" i="0" cap="none" dirty="0">
                <a:solidFill>
                  <a:srgbClr val="262626"/>
                </a:solidFill>
                <a:effectLst/>
                <a:latin typeface="Poppins" panose="00000500000000000000" pitchFamily="2" charset="0"/>
                <a:cs typeface="Poppins" panose="00000500000000000000" pitchFamily="2" charset="0"/>
              </a:rPr>
              <a:t>. ISACA.</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CMMI institute. (2018). </a:t>
            </a:r>
            <a:r>
              <a:rPr lang="en-US" b="0" i="1" cap="none" dirty="0">
                <a:solidFill>
                  <a:srgbClr val="262626"/>
                </a:solidFill>
                <a:effectLst/>
                <a:latin typeface="Poppins" panose="00000500000000000000" pitchFamily="2" charset="0"/>
                <a:cs typeface="Poppins" panose="00000500000000000000" pitchFamily="2" charset="0"/>
              </a:rPr>
              <a:t>CMMI® for development, version 1.3</a:t>
            </a:r>
            <a:r>
              <a:rPr lang="en-US" b="0" i="0" cap="none" dirty="0">
                <a:solidFill>
                  <a:srgbClr val="262626"/>
                </a:solidFill>
                <a:effectLst/>
                <a:latin typeface="Poppins" panose="00000500000000000000" pitchFamily="2" charset="0"/>
                <a:cs typeface="Poppins" panose="00000500000000000000" pitchFamily="2" charset="0"/>
              </a:rPr>
              <a:t>. CMMI institute.</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a:t>
            </a:r>
            <a:r>
              <a:rPr lang="en-US" cap="none" dirty="0">
                <a:solidFill>
                  <a:srgbClr val="262626"/>
                </a:solidFill>
                <a:latin typeface="Poppins" panose="00000500000000000000" pitchFamily="2" charset="0"/>
                <a:cs typeface="Poppins" panose="00000500000000000000" pitchFamily="2" charset="0"/>
              </a:rPr>
              <a:t>W</a:t>
            </a:r>
            <a:r>
              <a:rPr lang="en-US" b="0" i="0" cap="none" dirty="0">
                <a:solidFill>
                  <a:srgbClr val="262626"/>
                </a:solidFill>
                <a:effectLst/>
                <a:latin typeface="Poppins" panose="00000500000000000000" pitchFamily="2" charset="0"/>
                <a:cs typeface="Poppins" panose="00000500000000000000" pitchFamily="2" charset="0"/>
              </a:rPr>
              <a:t>iley &amp; sons.</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01E6CEAA-400E-253A-BA08-4E74E9DB4865}"/>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6163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0" y="3429000"/>
            <a:ext cx="11692646" cy="93345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3700" cap="none" dirty="0">
                <a:solidFill>
                  <a:srgbClr val="262626"/>
                </a:solidFill>
                <a:latin typeface="Poppins" panose="00000500000000000000" pitchFamily="2" charset="0"/>
                <a:cs typeface="Poppins" panose="00000500000000000000" pitchFamily="2" charset="0"/>
              </a:rPr>
              <a:t>Data Warehousing Security</a:t>
            </a:r>
            <a:endParaRPr lang="en-US" sz="37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518497"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2FC36BCF-DC4B-70AE-E30B-BDA5EC0B5D6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9: Data Quality and Governance </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16760</TotalTime>
  <Words>3335</Words>
  <Application>Microsoft Office PowerPoint</Application>
  <PresentationFormat>Widescreen</PresentationFormat>
  <Paragraphs>323</Paragraphs>
  <Slides>45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1167</cp:revision>
  <dcterms:created xsi:type="dcterms:W3CDTF">2024-09-13T06:08:27Z</dcterms:created>
  <dcterms:modified xsi:type="dcterms:W3CDTF">2024-10-29T08:32:57Z</dcterms:modified>
</cp:coreProperties>
</file>