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Lst>
  <p:sldSz cy="6858000" cx="12192000"/>
  <p:notesSz cx="6858000" cy="9144000"/>
  <p:embeddedFontLst>
    <p:embeddedFont>
      <p:font typeface="Poppins"/>
      <p:regular r:id="rId53"/>
      <p:bold r:id="rId54"/>
      <p:italic r:id="rId55"/>
      <p:boldItalic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7" roundtripDataSignature="AMtx7mglFvY591Asc/lco7FJ6Lfawkc0p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font" Target="fonts/Poppins-regular.fntdata"/><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font" Target="fonts/Poppins-italic.fntdata"/><Relationship Id="rId10" Type="http://schemas.openxmlformats.org/officeDocument/2006/relationships/slide" Target="slides/slide6.xml"/><Relationship Id="rId54" Type="http://schemas.openxmlformats.org/officeDocument/2006/relationships/font" Target="fonts/Poppins-bold.fntdata"/><Relationship Id="rId13" Type="http://schemas.openxmlformats.org/officeDocument/2006/relationships/slide" Target="slides/slide9.xml"/><Relationship Id="rId57" Type="http://customschemas.google.com/relationships/presentationmetadata" Target="metadata"/><Relationship Id="rId12" Type="http://schemas.openxmlformats.org/officeDocument/2006/relationships/slide" Target="slides/slide8.xml"/><Relationship Id="rId56" Type="http://schemas.openxmlformats.org/officeDocument/2006/relationships/font" Target="fonts/Poppins-boldItalic.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2" name="Google Shape;42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8" name="Google Shape;43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2" name="Google Shape;462;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0" name="Google Shape;470;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2" name="Google Shape;502;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0" name="Google Shape;510;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8" name="Google Shape;518;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pic>
        <p:nvPicPr>
          <p:cNvPr descr="Brickwork-HD-R1a.jpg" id="21" name="Google Shape;21;p50"/>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22" name="Google Shape;22;p50"/>
          <p:cNvSpPr/>
          <p:nvPr/>
        </p:nvSpPr>
        <p:spPr>
          <a:xfrm>
            <a:off x="-15875" y="0"/>
            <a:ext cx="11683810" cy="6588125"/>
          </a:xfrm>
          <a:custGeom>
            <a:rect b="b" l="l" r="r" t="t"/>
            <a:pathLst>
              <a:path extrusionOk="0" h="6588125" w="11683810">
                <a:moveTo>
                  <a:pt x="0" y="0"/>
                </a:moveTo>
                <a:lnTo>
                  <a:pt x="11318691" y="0"/>
                </a:lnTo>
                <a:lnTo>
                  <a:pt x="11683810" y="5976938"/>
                </a:lnTo>
                <a:lnTo>
                  <a:pt x="15875" y="6588125"/>
                </a:lnTo>
                <a:cubicBezTo>
                  <a:pt x="10583" y="4386792"/>
                  <a:pt x="5292" y="2185458"/>
                  <a:pt x="0" y="0"/>
                </a:cubicBezTo>
                <a:close/>
              </a:path>
            </a:pathLst>
          </a:custGeom>
          <a:blipFill rotWithShape="1">
            <a:blip r:embed="rId3">
              <a:alphaModFix/>
            </a:blip>
            <a:stretch>
              <a:fillRect b="0" l="0" r="0" t="0"/>
            </a:stretch>
          </a:blipFill>
          <a:ln>
            <a:noFill/>
          </a:ln>
          <a:effectLst>
            <a:outerShdw blurRad="101600" rotWithShape="0" algn="tl" dir="4380000" dist="152400">
              <a:srgbClr val="000000">
                <a:alpha val="4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50"/>
          <p:cNvSpPr/>
          <p:nvPr/>
        </p:nvSpPr>
        <p:spPr>
          <a:xfrm>
            <a:off x="0" y="4282257"/>
            <a:ext cx="11329257" cy="2028845"/>
          </a:xfrm>
          <a:custGeom>
            <a:rect b="b" l="l" r="r" t="t"/>
            <a:pathLst>
              <a:path extrusionOk="0" h="2028845" w="11329257">
                <a:moveTo>
                  <a:pt x="0" y="588520"/>
                </a:moveTo>
                <a:lnTo>
                  <a:pt x="11244075" y="0"/>
                </a:lnTo>
                <a:lnTo>
                  <a:pt x="11329257" y="1424838"/>
                </a:lnTo>
                <a:lnTo>
                  <a:pt x="0" y="2028845"/>
                </a:lnTo>
                <a:lnTo>
                  <a:pt x="0" y="588520"/>
                </a:lnTo>
                <a:close/>
              </a:path>
            </a:pathLst>
          </a:custGeom>
          <a:gradFill>
            <a:gsLst>
              <a:gs pos="0">
                <a:schemeClr val="accent1"/>
              </a:gs>
              <a:gs pos="34000">
                <a:schemeClr val="accent1"/>
              </a:gs>
              <a:gs pos="100000">
                <a:srgbClr val="193149"/>
              </a:gs>
            </a:gsLst>
            <a:path path="circle">
              <a:fillToRect b="50%" l="50%" r="50%" t="50%"/>
            </a:path>
            <a:tileRect/>
          </a:gradFill>
          <a:ln>
            <a:noFill/>
          </a:ln>
        </p:spPr>
      </p:sp>
      <p:sp>
        <p:nvSpPr>
          <p:cNvPr id="24" name="Google Shape;24;p50"/>
          <p:cNvSpPr/>
          <p:nvPr/>
        </p:nvSpPr>
        <p:spPr>
          <a:xfrm>
            <a:off x="0" y="0"/>
            <a:ext cx="8719579" cy="456877"/>
          </a:xfrm>
          <a:custGeom>
            <a:rect b="b" l="l" r="r" t="t"/>
            <a:pathLst>
              <a:path extrusionOk="0" h="456877" w="8719579">
                <a:moveTo>
                  <a:pt x="0" y="0"/>
                </a:moveTo>
                <a:lnTo>
                  <a:pt x="8719579" y="0"/>
                </a:lnTo>
                <a:lnTo>
                  <a:pt x="0" y="456877"/>
                </a:lnTo>
                <a:lnTo>
                  <a:pt x="0" y="0"/>
                </a:lnTo>
                <a:close/>
              </a:path>
            </a:pathLst>
          </a:custGeom>
          <a:gradFill>
            <a:gsLst>
              <a:gs pos="0">
                <a:schemeClr val="accent1"/>
              </a:gs>
              <a:gs pos="34000">
                <a:schemeClr val="accent1"/>
              </a:gs>
              <a:gs pos="100000">
                <a:srgbClr val="193149"/>
              </a:gs>
            </a:gsLst>
            <a:path path="circle">
              <a:fillToRect b="50%" l="50%" r="50%" t="50%"/>
            </a:path>
            <a:tileRect/>
          </a:gradFill>
          <a:ln>
            <a:noFill/>
          </a:ln>
        </p:spPr>
      </p:sp>
      <p:sp>
        <p:nvSpPr>
          <p:cNvPr id="25" name="Google Shape;25;p50"/>
          <p:cNvSpPr/>
          <p:nvPr/>
        </p:nvSpPr>
        <p:spPr>
          <a:xfrm rot="-180000">
            <a:off x="-161800" y="293317"/>
            <a:ext cx="11367116" cy="5751804"/>
          </a:xfrm>
          <a:custGeom>
            <a:rect b="b" l="l" r="r" t="t"/>
            <a:pathLst>
              <a:path extrusionOk="0" h="5751804" w="11367116">
                <a:moveTo>
                  <a:pt x="11346705" y="0"/>
                </a:moveTo>
                <a:cubicBezTo>
                  <a:pt x="11353509" y="1915114"/>
                  <a:pt x="11360312" y="3830229"/>
                  <a:pt x="11367116" y="5745343"/>
                </a:cubicBezTo>
                <a:lnTo>
                  <a:pt x="0" y="5751804"/>
                </a:lnTo>
              </a:path>
            </a:pathLst>
          </a:custGeom>
          <a:noFill/>
          <a:ln cap="flat" cmpd="sng" w="82550">
            <a:solidFill>
              <a:srgbClr val="7F7F7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0"/>
          <p:cNvSpPr txBox="1"/>
          <p:nvPr>
            <p:ph type="ctrTitle"/>
          </p:nvPr>
        </p:nvSpPr>
        <p:spPr>
          <a:xfrm rot="-180000">
            <a:off x="891201" y="662656"/>
            <a:ext cx="9755187" cy="2766528"/>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rgbClr val="74A2CD"/>
              </a:buClr>
              <a:buSzPts val="8000"/>
              <a:buFont typeface="Impact"/>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0"/>
          <p:cNvSpPr txBox="1"/>
          <p:nvPr>
            <p:ph idx="1" type="subTitle"/>
          </p:nvPr>
        </p:nvSpPr>
        <p:spPr>
          <a:xfrm rot="-180000">
            <a:off x="983062" y="3505209"/>
            <a:ext cx="9755187" cy="550333"/>
          </a:xfrm>
          <a:prstGeom prst="rect">
            <a:avLst/>
          </a:prstGeom>
          <a:noFill/>
          <a:ln>
            <a:noFill/>
          </a:ln>
        </p:spPr>
        <p:txBody>
          <a:bodyPr anchorCtr="0" anchor="t" bIns="45700" lIns="91425" spcFirstLastPara="1" rIns="91425" wrap="square" tIns="45700">
            <a:noAutofit/>
          </a:bodyPr>
          <a:lstStyle>
            <a:lvl1pPr lvl="0" algn="r">
              <a:lnSpc>
                <a:spcPct val="120000"/>
              </a:lnSpc>
              <a:spcBef>
                <a:spcPts val="1000"/>
              </a:spcBef>
              <a:spcAft>
                <a:spcPts val="0"/>
              </a:spcAft>
              <a:buSzPts val="4480"/>
              <a:buNone/>
              <a:defRPr sz="2800">
                <a:solidFill>
                  <a:srgbClr val="7F7F7F"/>
                </a:solidFill>
              </a:defRPr>
            </a:lvl1pPr>
            <a:lvl2pPr lvl="1" algn="ctr">
              <a:lnSpc>
                <a:spcPct val="120000"/>
              </a:lnSpc>
              <a:spcBef>
                <a:spcPts val="500"/>
              </a:spcBef>
              <a:spcAft>
                <a:spcPts val="0"/>
              </a:spcAft>
              <a:buSzPts val="3200"/>
              <a:buNone/>
              <a:defRPr sz="2000"/>
            </a:lvl2pPr>
            <a:lvl3pPr lvl="2" algn="ctr">
              <a:lnSpc>
                <a:spcPct val="120000"/>
              </a:lnSpc>
              <a:spcBef>
                <a:spcPts val="500"/>
              </a:spcBef>
              <a:spcAft>
                <a:spcPts val="0"/>
              </a:spcAft>
              <a:buSzPts val="2880"/>
              <a:buNone/>
              <a:defRPr sz="1800"/>
            </a:lvl3pPr>
            <a:lvl4pPr lvl="3" algn="ctr">
              <a:lnSpc>
                <a:spcPct val="120000"/>
              </a:lnSpc>
              <a:spcBef>
                <a:spcPts val="500"/>
              </a:spcBef>
              <a:spcAft>
                <a:spcPts val="0"/>
              </a:spcAft>
              <a:buSzPts val="2560"/>
              <a:buNone/>
              <a:defRPr sz="1600"/>
            </a:lvl4pPr>
            <a:lvl5pPr lvl="4" algn="ctr">
              <a:lnSpc>
                <a:spcPct val="120000"/>
              </a:lnSpc>
              <a:spcBef>
                <a:spcPts val="500"/>
              </a:spcBef>
              <a:spcAft>
                <a:spcPts val="0"/>
              </a:spcAft>
              <a:buSzPts val="2560"/>
              <a:buNone/>
              <a:defRPr sz="1600"/>
            </a:lvl5pPr>
            <a:lvl6pPr lvl="5" algn="ctr">
              <a:lnSpc>
                <a:spcPct val="120000"/>
              </a:lnSpc>
              <a:spcBef>
                <a:spcPts val="500"/>
              </a:spcBef>
              <a:spcAft>
                <a:spcPts val="0"/>
              </a:spcAft>
              <a:buSzPts val="2560"/>
              <a:buNone/>
              <a:defRPr sz="1600"/>
            </a:lvl6pPr>
            <a:lvl7pPr lvl="6" algn="ctr">
              <a:lnSpc>
                <a:spcPct val="120000"/>
              </a:lnSpc>
              <a:spcBef>
                <a:spcPts val="500"/>
              </a:spcBef>
              <a:spcAft>
                <a:spcPts val="0"/>
              </a:spcAft>
              <a:buSzPts val="2560"/>
              <a:buNone/>
              <a:defRPr sz="1600"/>
            </a:lvl7pPr>
            <a:lvl8pPr lvl="7" algn="ctr">
              <a:lnSpc>
                <a:spcPct val="120000"/>
              </a:lnSpc>
              <a:spcBef>
                <a:spcPts val="500"/>
              </a:spcBef>
              <a:spcAft>
                <a:spcPts val="0"/>
              </a:spcAft>
              <a:buSzPts val="2560"/>
              <a:buNone/>
              <a:defRPr sz="1600"/>
            </a:lvl8pPr>
            <a:lvl9pPr lvl="8" algn="ctr">
              <a:lnSpc>
                <a:spcPct val="120000"/>
              </a:lnSpc>
              <a:spcBef>
                <a:spcPts val="500"/>
              </a:spcBef>
              <a:spcAft>
                <a:spcPts val="0"/>
              </a:spcAft>
              <a:buSzPts val="2560"/>
              <a:buNone/>
              <a:defRPr sz="1600"/>
            </a:lvl9pPr>
          </a:lstStyle>
          <a:p/>
        </p:txBody>
      </p:sp>
      <p:sp>
        <p:nvSpPr>
          <p:cNvPr id="28" name="Google Shape;28;p50"/>
          <p:cNvSpPr txBox="1"/>
          <p:nvPr>
            <p:ph idx="10" type="dt"/>
          </p:nvPr>
        </p:nvSpPr>
        <p:spPr>
          <a:xfrm rot="-180000">
            <a:off x="4948541" y="4578463"/>
            <a:ext cx="6143653" cy="116311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5400">
                <a:solidFill>
                  <a:srgbClr val="74A2CD"/>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0"/>
          <p:cNvSpPr txBox="1"/>
          <p:nvPr>
            <p:ph idx="11" type="ftr"/>
          </p:nvPr>
        </p:nvSpPr>
        <p:spPr>
          <a:xfrm rot="-180000">
            <a:off x="9144" y="4882896"/>
            <a:ext cx="4050792" cy="1197864"/>
          </a:xfrm>
          <a:prstGeom prst="rect">
            <a:avLst/>
          </a:prstGeom>
          <a:noFill/>
          <a:ln>
            <a:noFill/>
          </a:ln>
        </p:spPr>
        <p:txBody>
          <a:bodyPr anchorCtr="0" anchor="ctr" bIns="45700" lIns="91425" spcFirstLastPara="1" rIns="91425" wrap="square" tIns="45700">
            <a:spAutoFit/>
          </a:bodyPr>
          <a:lstStyle>
            <a:lvl1pPr lvl="0" algn="l">
              <a:spcBef>
                <a:spcPts val="0"/>
              </a:spcBef>
              <a:spcAft>
                <a:spcPts val="0"/>
              </a:spcAft>
              <a:buSzPts val="1400"/>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0"/>
          <p:cNvSpPr txBox="1"/>
          <p:nvPr>
            <p:ph idx="12" type="sldNum"/>
          </p:nvPr>
        </p:nvSpPr>
        <p:spPr>
          <a:xfrm rot="-180000">
            <a:off x="9851758" y="3832648"/>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u="none" cap="none" strike="noStrike">
                <a:solidFill>
                  <a:srgbClr val="3F3F3F"/>
                </a:solidFill>
                <a:latin typeface="Impact"/>
                <a:ea typeface="Impact"/>
                <a:cs typeface="Impact"/>
                <a:sym typeface="Impact"/>
              </a:defRPr>
            </a:lvl1pPr>
            <a:lvl2pPr indent="0" lvl="1" marL="0" algn="ctr">
              <a:spcBef>
                <a:spcPts val="0"/>
              </a:spcBef>
              <a:buNone/>
              <a:defRPr b="0" i="0" sz="2400" u="none" cap="none" strike="noStrike">
                <a:solidFill>
                  <a:srgbClr val="3F3F3F"/>
                </a:solidFill>
                <a:latin typeface="Impact"/>
                <a:ea typeface="Impact"/>
                <a:cs typeface="Impact"/>
                <a:sym typeface="Impact"/>
              </a:defRPr>
            </a:lvl2pPr>
            <a:lvl3pPr indent="0" lvl="2" marL="0" algn="ctr">
              <a:spcBef>
                <a:spcPts val="0"/>
              </a:spcBef>
              <a:buNone/>
              <a:defRPr b="0" i="0" sz="2400" u="none" cap="none" strike="noStrike">
                <a:solidFill>
                  <a:srgbClr val="3F3F3F"/>
                </a:solidFill>
                <a:latin typeface="Impact"/>
                <a:ea typeface="Impact"/>
                <a:cs typeface="Impact"/>
                <a:sym typeface="Impact"/>
              </a:defRPr>
            </a:lvl3pPr>
            <a:lvl4pPr indent="0" lvl="3" marL="0" algn="ctr">
              <a:spcBef>
                <a:spcPts val="0"/>
              </a:spcBef>
              <a:buNone/>
              <a:defRPr b="0" i="0" sz="2400" u="none" cap="none" strike="noStrike">
                <a:solidFill>
                  <a:srgbClr val="3F3F3F"/>
                </a:solidFill>
                <a:latin typeface="Impact"/>
                <a:ea typeface="Impact"/>
                <a:cs typeface="Impact"/>
                <a:sym typeface="Impact"/>
              </a:defRPr>
            </a:lvl4pPr>
            <a:lvl5pPr indent="0" lvl="4" marL="0" algn="ctr">
              <a:spcBef>
                <a:spcPts val="0"/>
              </a:spcBef>
              <a:buNone/>
              <a:defRPr b="0" i="0" sz="2400" u="none" cap="none" strike="noStrike">
                <a:solidFill>
                  <a:srgbClr val="3F3F3F"/>
                </a:solidFill>
                <a:latin typeface="Impact"/>
                <a:ea typeface="Impact"/>
                <a:cs typeface="Impact"/>
                <a:sym typeface="Impact"/>
              </a:defRPr>
            </a:lvl5pPr>
            <a:lvl6pPr indent="0" lvl="5" marL="0" algn="ctr">
              <a:spcBef>
                <a:spcPts val="0"/>
              </a:spcBef>
              <a:buNone/>
              <a:defRPr b="0" i="0" sz="2400" u="none" cap="none" strike="noStrike">
                <a:solidFill>
                  <a:srgbClr val="3F3F3F"/>
                </a:solidFill>
                <a:latin typeface="Impact"/>
                <a:ea typeface="Impact"/>
                <a:cs typeface="Impact"/>
                <a:sym typeface="Impact"/>
              </a:defRPr>
            </a:lvl6pPr>
            <a:lvl7pPr indent="0" lvl="6" marL="0" algn="ctr">
              <a:spcBef>
                <a:spcPts val="0"/>
              </a:spcBef>
              <a:buNone/>
              <a:defRPr b="0" i="0" sz="2400" u="none" cap="none" strike="noStrike">
                <a:solidFill>
                  <a:srgbClr val="3F3F3F"/>
                </a:solidFill>
                <a:latin typeface="Impact"/>
                <a:ea typeface="Impact"/>
                <a:cs typeface="Impact"/>
                <a:sym typeface="Impact"/>
              </a:defRPr>
            </a:lvl7pPr>
            <a:lvl8pPr indent="0" lvl="7" marL="0" algn="ctr">
              <a:spcBef>
                <a:spcPts val="0"/>
              </a:spcBef>
              <a:buNone/>
              <a:defRPr b="0" i="0" sz="2400" u="none" cap="none" strike="noStrike">
                <a:solidFill>
                  <a:srgbClr val="3F3F3F"/>
                </a:solidFill>
                <a:latin typeface="Impact"/>
                <a:ea typeface="Impact"/>
                <a:cs typeface="Impact"/>
                <a:sym typeface="Impact"/>
              </a:defRPr>
            </a:lvl8pPr>
            <a:lvl9pPr indent="0" lvl="8" marL="0" algn="ctr">
              <a:spcBef>
                <a:spcPts val="0"/>
              </a:spcBef>
              <a:buNone/>
              <a:defRPr b="0" i="0" sz="2400" u="none" cap="none" strike="noStrike">
                <a:solidFill>
                  <a:srgbClr val="3F3F3F"/>
                </a:solidFill>
                <a:latin typeface="Impact"/>
                <a:ea typeface="Impact"/>
                <a:cs typeface="Impact"/>
                <a:sym typeface="Impact"/>
              </a:defRPr>
            </a:lvl9pPr>
          </a:lstStyle>
          <a:p>
            <a:pPr indent="0" lvl="0" marL="0" rtl="0" algn="ctr">
              <a:spcBef>
                <a:spcPts val="0"/>
              </a:spcBef>
              <a:spcAft>
                <a:spcPts val="0"/>
              </a:spcAft>
              <a:buNone/>
            </a:pPr>
            <a:fld id="{00000000-1234-1234-1234-123412341234}" type="slidenum">
              <a:rPr lang="en-US"/>
              <a:t>‹#›</a:t>
            </a:fld>
            <a:endParaRPr/>
          </a:p>
        </p:txBody>
      </p:sp>
      <p:sp>
        <p:nvSpPr>
          <p:cNvPr id="31" name="Google Shape;31;p50"/>
          <p:cNvSpPr/>
          <p:nvPr/>
        </p:nvSpPr>
        <p:spPr>
          <a:xfrm rot="-180000">
            <a:off x="4221385" y="5111356"/>
            <a:ext cx="515386" cy="515386"/>
          </a:xfrm>
          <a:prstGeom prst="star5">
            <a:avLst>
              <a:gd fmla="val 26693" name="adj"/>
              <a:gd fmla="val 105146" name="hf"/>
              <a:gd fmla="val 110557" name="vf"/>
            </a:avLst>
          </a:prstGeom>
          <a:solidFill>
            <a:srgbClr val="74A2CD">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
        <p:nvSpPr>
          <p:cNvPr id="33" name="Google Shape;33;p51"/>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1"/>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1"/>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52"/>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2"/>
          <p:cNvSpPr txBox="1"/>
          <p:nvPr>
            <p:ph idx="1" type="body"/>
          </p:nvPr>
        </p:nvSpPr>
        <p:spPr>
          <a:xfrm>
            <a:off x="685800" y="2063396"/>
            <a:ext cx="10394707" cy="3311189"/>
          </a:xfrm>
          <a:prstGeom prst="rect">
            <a:avLst/>
          </a:prstGeom>
          <a:noFill/>
          <a:ln>
            <a:noFill/>
          </a:ln>
        </p:spPr>
        <p:txBody>
          <a:bodyPr anchorCtr="0" anchor="ctr"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39" name="Google Shape;39;p52"/>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2"/>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2"/>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2" name="Shape 42"/>
        <p:cNvGrpSpPr/>
        <p:nvPr/>
      </p:nvGrpSpPr>
      <p:grpSpPr>
        <a:xfrm>
          <a:off x="0" y="0"/>
          <a:ext cx="0" cy="0"/>
          <a:chOff x="0" y="0"/>
          <a:chExt cx="0" cy="0"/>
        </a:xfrm>
      </p:grpSpPr>
      <p:sp>
        <p:nvSpPr>
          <p:cNvPr id="43" name="Google Shape;43;p53"/>
          <p:cNvSpPr txBox="1"/>
          <p:nvPr>
            <p:ph type="title"/>
          </p:nvPr>
        </p:nvSpPr>
        <p:spPr>
          <a:xfrm>
            <a:off x="685801" y="685800"/>
            <a:ext cx="10394707" cy="319348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5400"/>
              <a:buFont typeface="Impact"/>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3"/>
          <p:cNvSpPr txBox="1"/>
          <p:nvPr>
            <p:ph idx="1" type="body"/>
          </p:nvPr>
        </p:nvSpPr>
        <p:spPr>
          <a:xfrm>
            <a:off x="685801" y="3742267"/>
            <a:ext cx="10394707" cy="163961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3200"/>
              <a:buNone/>
              <a:defRPr sz="2000">
                <a:solidFill>
                  <a:srgbClr val="7F7F7F"/>
                </a:solidFill>
              </a:defRPr>
            </a:lvl1pPr>
            <a:lvl2pPr indent="-228600" lvl="1" marL="914400" algn="l">
              <a:lnSpc>
                <a:spcPct val="120000"/>
              </a:lnSpc>
              <a:spcBef>
                <a:spcPts val="500"/>
              </a:spcBef>
              <a:spcAft>
                <a:spcPts val="0"/>
              </a:spcAft>
              <a:buSzPts val="3200"/>
              <a:buNone/>
              <a:defRPr sz="2000">
                <a:solidFill>
                  <a:srgbClr val="888888"/>
                </a:solidFill>
              </a:defRPr>
            </a:lvl2pPr>
            <a:lvl3pPr indent="-228600" lvl="2" marL="1371600" algn="l">
              <a:lnSpc>
                <a:spcPct val="120000"/>
              </a:lnSpc>
              <a:spcBef>
                <a:spcPts val="500"/>
              </a:spcBef>
              <a:spcAft>
                <a:spcPts val="0"/>
              </a:spcAft>
              <a:buSzPts val="2880"/>
              <a:buNone/>
              <a:defRPr sz="1800">
                <a:solidFill>
                  <a:srgbClr val="888888"/>
                </a:solidFill>
              </a:defRPr>
            </a:lvl3pPr>
            <a:lvl4pPr indent="-228600" lvl="3" marL="1828800" algn="l">
              <a:lnSpc>
                <a:spcPct val="120000"/>
              </a:lnSpc>
              <a:spcBef>
                <a:spcPts val="500"/>
              </a:spcBef>
              <a:spcAft>
                <a:spcPts val="0"/>
              </a:spcAft>
              <a:buSzPts val="2560"/>
              <a:buNone/>
              <a:defRPr sz="1600">
                <a:solidFill>
                  <a:srgbClr val="888888"/>
                </a:solidFill>
              </a:defRPr>
            </a:lvl4pPr>
            <a:lvl5pPr indent="-228600" lvl="4" marL="2286000" algn="l">
              <a:lnSpc>
                <a:spcPct val="120000"/>
              </a:lnSpc>
              <a:spcBef>
                <a:spcPts val="500"/>
              </a:spcBef>
              <a:spcAft>
                <a:spcPts val="0"/>
              </a:spcAft>
              <a:buSzPts val="2560"/>
              <a:buNone/>
              <a:defRPr sz="1600">
                <a:solidFill>
                  <a:srgbClr val="888888"/>
                </a:solidFill>
              </a:defRPr>
            </a:lvl5pPr>
            <a:lvl6pPr indent="-228600" lvl="5" marL="2743200" algn="l">
              <a:lnSpc>
                <a:spcPct val="120000"/>
              </a:lnSpc>
              <a:spcBef>
                <a:spcPts val="500"/>
              </a:spcBef>
              <a:spcAft>
                <a:spcPts val="0"/>
              </a:spcAft>
              <a:buSzPts val="2560"/>
              <a:buNone/>
              <a:defRPr sz="1600">
                <a:solidFill>
                  <a:srgbClr val="888888"/>
                </a:solidFill>
              </a:defRPr>
            </a:lvl6pPr>
            <a:lvl7pPr indent="-228600" lvl="6" marL="3200400" algn="l">
              <a:lnSpc>
                <a:spcPct val="120000"/>
              </a:lnSpc>
              <a:spcBef>
                <a:spcPts val="500"/>
              </a:spcBef>
              <a:spcAft>
                <a:spcPts val="0"/>
              </a:spcAft>
              <a:buSzPts val="2560"/>
              <a:buNone/>
              <a:defRPr sz="1600">
                <a:solidFill>
                  <a:srgbClr val="888888"/>
                </a:solidFill>
              </a:defRPr>
            </a:lvl7pPr>
            <a:lvl8pPr indent="-228600" lvl="7" marL="3657600" algn="l">
              <a:lnSpc>
                <a:spcPct val="120000"/>
              </a:lnSpc>
              <a:spcBef>
                <a:spcPts val="500"/>
              </a:spcBef>
              <a:spcAft>
                <a:spcPts val="0"/>
              </a:spcAft>
              <a:buSzPts val="2560"/>
              <a:buNone/>
              <a:defRPr sz="1600">
                <a:solidFill>
                  <a:srgbClr val="888888"/>
                </a:solidFill>
              </a:defRPr>
            </a:lvl8pPr>
            <a:lvl9pPr indent="-228600" lvl="8" marL="4114800" algn="l">
              <a:lnSpc>
                <a:spcPct val="120000"/>
              </a:lnSpc>
              <a:spcBef>
                <a:spcPts val="500"/>
              </a:spcBef>
              <a:spcAft>
                <a:spcPts val="0"/>
              </a:spcAft>
              <a:buSzPts val="2560"/>
              <a:buNone/>
              <a:defRPr sz="1600">
                <a:solidFill>
                  <a:srgbClr val="888888"/>
                </a:solidFill>
              </a:defRPr>
            </a:lvl9pPr>
          </a:lstStyle>
          <a:p/>
        </p:txBody>
      </p:sp>
      <p:sp>
        <p:nvSpPr>
          <p:cNvPr id="45" name="Google Shape;45;p53"/>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3"/>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3"/>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8" name="Shape 48"/>
        <p:cNvGrpSpPr/>
        <p:nvPr/>
      </p:nvGrpSpPr>
      <p:grpSpPr>
        <a:xfrm>
          <a:off x="0" y="0"/>
          <a:ext cx="0" cy="0"/>
          <a:chOff x="0" y="0"/>
          <a:chExt cx="0" cy="0"/>
        </a:xfrm>
      </p:grpSpPr>
      <p:sp>
        <p:nvSpPr>
          <p:cNvPr id="49" name="Google Shape;49;p54"/>
          <p:cNvSpPr txBox="1"/>
          <p:nvPr>
            <p:ph type="title"/>
          </p:nvPr>
        </p:nvSpPr>
        <p:spPr>
          <a:xfrm>
            <a:off x="685801" y="685800"/>
            <a:ext cx="10396882" cy="11581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4"/>
          <p:cNvSpPr txBox="1"/>
          <p:nvPr>
            <p:ph idx="1" type="body"/>
          </p:nvPr>
        </p:nvSpPr>
        <p:spPr>
          <a:xfrm>
            <a:off x="685800" y="2063396"/>
            <a:ext cx="5088714" cy="3311189"/>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1" name="Google Shape;51;p54"/>
          <p:cNvSpPr txBox="1"/>
          <p:nvPr>
            <p:ph idx="2" type="body"/>
          </p:nvPr>
        </p:nvSpPr>
        <p:spPr>
          <a:xfrm>
            <a:off x="5993971" y="2063396"/>
            <a:ext cx="5086538" cy="3311189"/>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2" name="Google Shape;52;p54"/>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4"/>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4"/>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5" name="Shape 55"/>
        <p:cNvGrpSpPr/>
        <p:nvPr/>
      </p:nvGrpSpPr>
      <p:grpSpPr>
        <a:xfrm>
          <a:off x="0" y="0"/>
          <a:ext cx="0" cy="0"/>
          <a:chOff x="0" y="0"/>
          <a:chExt cx="0" cy="0"/>
        </a:xfrm>
      </p:grpSpPr>
      <p:sp>
        <p:nvSpPr>
          <p:cNvPr id="56" name="Google Shape;56;p55"/>
          <p:cNvSpPr txBox="1"/>
          <p:nvPr>
            <p:ph type="title"/>
          </p:nvPr>
        </p:nvSpPr>
        <p:spPr>
          <a:xfrm>
            <a:off x="685801" y="685800"/>
            <a:ext cx="10394707" cy="11581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55"/>
          <p:cNvSpPr txBox="1"/>
          <p:nvPr>
            <p:ph idx="1" type="body"/>
          </p:nvPr>
        </p:nvSpPr>
        <p:spPr>
          <a:xfrm>
            <a:off x="918356" y="2063396"/>
            <a:ext cx="4856158" cy="67999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SzPts val="4160"/>
              <a:buNone/>
              <a:defRPr b="0" sz="26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58" name="Google Shape;58;p55"/>
          <p:cNvSpPr txBox="1"/>
          <p:nvPr>
            <p:ph idx="2" type="body"/>
          </p:nvPr>
        </p:nvSpPr>
        <p:spPr>
          <a:xfrm>
            <a:off x="685802" y="2861733"/>
            <a:ext cx="5088712" cy="2512852"/>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9" name="Google Shape;59;p55"/>
          <p:cNvSpPr txBox="1"/>
          <p:nvPr>
            <p:ph idx="3" type="body"/>
          </p:nvPr>
        </p:nvSpPr>
        <p:spPr>
          <a:xfrm>
            <a:off x="6218191" y="2063396"/>
            <a:ext cx="4864491" cy="67999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SzPts val="4160"/>
              <a:buNone/>
              <a:defRPr b="0" sz="26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60" name="Google Shape;60;p55"/>
          <p:cNvSpPr txBox="1"/>
          <p:nvPr>
            <p:ph idx="4" type="body"/>
          </p:nvPr>
        </p:nvSpPr>
        <p:spPr>
          <a:xfrm>
            <a:off x="5993969" y="2861733"/>
            <a:ext cx="5088713" cy="2512852"/>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61" name="Google Shape;61;p55"/>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5"/>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5"/>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56"/>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56"/>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6"/>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6"/>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9" name="Shape 69"/>
        <p:cNvGrpSpPr/>
        <p:nvPr/>
      </p:nvGrpSpPr>
      <p:grpSpPr>
        <a:xfrm>
          <a:off x="0" y="0"/>
          <a:ext cx="0" cy="0"/>
          <a:chOff x="0" y="0"/>
          <a:chExt cx="0" cy="0"/>
        </a:xfrm>
      </p:grpSpPr>
      <p:sp>
        <p:nvSpPr>
          <p:cNvPr id="70" name="Google Shape;70;p57"/>
          <p:cNvSpPr txBox="1"/>
          <p:nvPr>
            <p:ph type="title"/>
          </p:nvPr>
        </p:nvSpPr>
        <p:spPr>
          <a:xfrm>
            <a:off x="693643" y="685800"/>
            <a:ext cx="4126860" cy="2023252"/>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74A2CD"/>
              </a:buClr>
              <a:buSzPts val="3600"/>
              <a:buFont typeface="Impac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7"/>
          <p:cNvSpPr txBox="1"/>
          <p:nvPr>
            <p:ph idx="1" type="body"/>
          </p:nvPr>
        </p:nvSpPr>
        <p:spPr>
          <a:xfrm>
            <a:off x="5046132" y="685800"/>
            <a:ext cx="6034375" cy="4688785"/>
          </a:xfrm>
          <a:prstGeom prst="rect">
            <a:avLst/>
          </a:prstGeom>
          <a:noFill/>
          <a:ln>
            <a:noFill/>
          </a:ln>
        </p:spPr>
        <p:txBody>
          <a:bodyPr anchorCtr="0" anchor="ctr"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72" name="Google Shape;72;p57"/>
          <p:cNvSpPr txBox="1"/>
          <p:nvPr>
            <p:ph idx="2" type="body"/>
          </p:nvPr>
        </p:nvSpPr>
        <p:spPr>
          <a:xfrm>
            <a:off x="693642" y="2709052"/>
            <a:ext cx="4126861" cy="2665533"/>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73" name="Google Shape;73;p57"/>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7"/>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57"/>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6" name="Shape 76"/>
        <p:cNvGrpSpPr/>
        <p:nvPr/>
      </p:nvGrpSpPr>
      <p:grpSpPr>
        <a:xfrm>
          <a:off x="0" y="0"/>
          <a:ext cx="0" cy="0"/>
          <a:chOff x="0" y="0"/>
          <a:chExt cx="0" cy="0"/>
        </a:xfrm>
      </p:grpSpPr>
      <p:sp>
        <p:nvSpPr>
          <p:cNvPr id="77" name="Google Shape;77;p58"/>
          <p:cNvSpPr txBox="1"/>
          <p:nvPr>
            <p:ph type="title"/>
          </p:nvPr>
        </p:nvSpPr>
        <p:spPr>
          <a:xfrm>
            <a:off x="685800" y="685800"/>
            <a:ext cx="6345302" cy="2023252"/>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74A2CD"/>
              </a:buClr>
              <a:buSzPts val="3600"/>
              <a:buFont typeface="Impac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8"/>
          <p:cNvSpPr/>
          <p:nvPr>
            <p:ph idx="2" type="pic"/>
          </p:nvPr>
        </p:nvSpPr>
        <p:spPr>
          <a:xfrm>
            <a:off x="7482362" y="0"/>
            <a:ext cx="3598146" cy="5071533"/>
          </a:xfrm>
          <a:prstGeom prst="rect">
            <a:avLst/>
          </a:prstGeom>
          <a:noFill/>
          <a:ln cap="flat" cmpd="thinThick" w="57150">
            <a:solidFill>
              <a:srgbClr val="7F7F7F"/>
            </a:solidFill>
            <a:prstDash val="solid"/>
            <a:miter lim="800000"/>
            <a:headEnd len="sm" w="sm" type="none"/>
            <a:tailEnd len="sm" w="sm" type="none"/>
          </a:ln>
        </p:spPr>
      </p:sp>
      <p:sp>
        <p:nvSpPr>
          <p:cNvPr id="79" name="Google Shape;79;p58"/>
          <p:cNvSpPr txBox="1"/>
          <p:nvPr>
            <p:ph idx="1" type="body"/>
          </p:nvPr>
        </p:nvSpPr>
        <p:spPr>
          <a:xfrm>
            <a:off x="685801" y="2709052"/>
            <a:ext cx="6345301" cy="2362481"/>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80" name="Google Shape;80;p58"/>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8"/>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8"/>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3" name="Shape 83"/>
        <p:cNvGrpSpPr/>
        <p:nvPr/>
      </p:nvGrpSpPr>
      <p:grpSpPr>
        <a:xfrm>
          <a:off x="0" y="0"/>
          <a:ext cx="0" cy="0"/>
          <a:chOff x="0" y="0"/>
          <a:chExt cx="0" cy="0"/>
        </a:xfrm>
      </p:grpSpPr>
      <p:sp>
        <p:nvSpPr>
          <p:cNvPr id="84" name="Google Shape;84;p59"/>
          <p:cNvSpPr txBox="1"/>
          <p:nvPr>
            <p:ph type="title"/>
          </p:nvPr>
        </p:nvSpPr>
        <p:spPr>
          <a:xfrm>
            <a:off x="685800" y="4106333"/>
            <a:ext cx="10394708" cy="58884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3200"/>
              <a:buFont typeface="Impac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59"/>
          <p:cNvSpPr/>
          <p:nvPr>
            <p:ph idx="2" type="pic"/>
          </p:nvPr>
        </p:nvSpPr>
        <p:spPr>
          <a:xfrm>
            <a:off x="685801" y="685799"/>
            <a:ext cx="10392513" cy="3194903"/>
          </a:xfrm>
          <a:prstGeom prst="rect">
            <a:avLst/>
          </a:prstGeom>
          <a:noFill/>
          <a:ln cap="flat" cmpd="thinThick" w="57150">
            <a:solidFill>
              <a:srgbClr val="7F7F7F"/>
            </a:solidFill>
            <a:prstDash val="solid"/>
            <a:miter lim="800000"/>
            <a:headEnd len="sm" w="sm" type="none"/>
            <a:tailEnd len="sm" w="sm" type="none"/>
          </a:ln>
        </p:spPr>
      </p:sp>
      <p:sp>
        <p:nvSpPr>
          <p:cNvPr id="86" name="Google Shape;86;p59"/>
          <p:cNvSpPr txBox="1"/>
          <p:nvPr>
            <p:ph idx="1" type="body"/>
          </p:nvPr>
        </p:nvSpPr>
        <p:spPr>
          <a:xfrm>
            <a:off x="685780" y="4702923"/>
            <a:ext cx="10394728" cy="68247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2560"/>
              <a:buNone/>
              <a:defRPr sz="16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87" name="Google Shape;87;p59"/>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9"/>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9"/>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60"/>
          <p:cNvSpPr txBox="1"/>
          <p:nvPr>
            <p:ph type="title"/>
          </p:nvPr>
        </p:nvSpPr>
        <p:spPr>
          <a:xfrm>
            <a:off x="685801" y="685800"/>
            <a:ext cx="10396902" cy="319490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60"/>
          <p:cNvSpPr txBox="1"/>
          <p:nvPr>
            <p:ph idx="1" type="body"/>
          </p:nvPr>
        </p:nvSpPr>
        <p:spPr>
          <a:xfrm>
            <a:off x="685779" y="4106333"/>
            <a:ext cx="10394729" cy="1273606"/>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93" name="Google Shape;93;p60"/>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60"/>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60"/>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61"/>
          <p:cNvSpPr txBox="1"/>
          <p:nvPr>
            <p:ph type="title"/>
          </p:nvPr>
        </p:nvSpPr>
        <p:spPr>
          <a:xfrm>
            <a:off x="1121732" y="685800"/>
            <a:ext cx="9525020" cy="2916704"/>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61"/>
          <p:cNvSpPr txBox="1"/>
          <p:nvPr>
            <p:ph idx="1" type="body"/>
          </p:nvPr>
        </p:nvSpPr>
        <p:spPr>
          <a:xfrm>
            <a:off x="1550264" y="3610032"/>
            <a:ext cx="8667956" cy="377768"/>
          </a:xfrm>
          <a:prstGeom prst="rect">
            <a:avLst/>
          </a:prstGeom>
          <a:noFill/>
          <a:ln>
            <a:noFill/>
          </a:ln>
        </p:spPr>
        <p:txBody>
          <a:bodyPr anchorCtr="0" anchor="t" bIns="45700" lIns="91425" spcFirstLastPara="1" rIns="91425" wrap="square" tIns="45700">
            <a:normAutofit/>
          </a:bodyPr>
          <a:lstStyle>
            <a:lvl1pPr indent="-228600" lvl="0" marL="457200" algn="r">
              <a:lnSpc>
                <a:spcPct val="120000"/>
              </a:lnSpc>
              <a:spcBef>
                <a:spcPts val="1000"/>
              </a:spcBef>
              <a:spcAft>
                <a:spcPts val="0"/>
              </a:spcAft>
              <a:buSzPts val="2240"/>
              <a:buNone/>
              <a:defRPr sz="1400">
                <a:solidFill>
                  <a:srgbClr val="7F7F7F"/>
                </a:solidFill>
              </a:defRPr>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99" name="Google Shape;99;p61"/>
          <p:cNvSpPr txBox="1"/>
          <p:nvPr>
            <p:ph idx="2" type="body"/>
          </p:nvPr>
        </p:nvSpPr>
        <p:spPr>
          <a:xfrm>
            <a:off x="685801" y="4106334"/>
            <a:ext cx="10396882" cy="1268252"/>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100" name="Google Shape;100;p61"/>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61"/>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61"/>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03" name="Google Shape;103;p61"/>
          <p:cNvSpPr txBox="1"/>
          <p:nvPr/>
        </p:nvSpPr>
        <p:spPr>
          <a:xfrm>
            <a:off x="685801" y="89262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Impact"/>
              <a:buNone/>
            </a:pPr>
            <a:r>
              <a:rPr b="0" i="0" lang="en-US" sz="8000" u="none" cap="none" strike="noStrike">
                <a:solidFill>
                  <a:schemeClr val="dk1"/>
                </a:solidFill>
                <a:latin typeface="Impact"/>
                <a:ea typeface="Impact"/>
                <a:cs typeface="Impact"/>
                <a:sym typeface="Impact"/>
              </a:rPr>
              <a:t>“</a:t>
            </a:r>
            <a:endParaRPr/>
          </a:p>
        </p:txBody>
      </p:sp>
      <p:sp>
        <p:nvSpPr>
          <p:cNvPr id="104" name="Google Shape;104;p61"/>
          <p:cNvSpPr txBox="1"/>
          <p:nvPr/>
        </p:nvSpPr>
        <p:spPr>
          <a:xfrm>
            <a:off x="10473083" y="2922827"/>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Impact"/>
              <a:buNone/>
            </a:pPr>
            <a:r>
              <a:rPr b="0" i="0" lang="en-US" sz="8000" u="none" cap="none" strike="noStrike">
                <a:solidFill>
                  <a:schemeClr val="dk1"/>
                </a:solidFill>
                <a:latin typeface="Impact"/>
                <a:ea typeface="Impact"/>
                <a:cs typeface="Impact"/>
                <a:sym typeface="Impact"/>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62"/>
          <p:cNvSpPr txBox="1"/>
          <p:nvPr>
            <p:ph type="title"/>
          </p:nvPr>
        </p:nvSpPr>
        <p:spPr>
          <a:xfrm>
            <a:off x="685800" y="1723854"/>
            <a:ext cx="10394707" cy="25118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62"/>
          <p:cNvSpPr txBox="1"/>
          <p:nvPr>
            <p:ph idx="1" type="body"/>
          </p:nvPr>
        </p:nvSpPr>
        <p:spPr>
          <a:xfrm>
            <a:off x="685800" y="4247468"/>
            <a:ext cx="10394707" cy="114064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108" name="Google Shape;108;p62"/>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62"/>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62"/>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11" name="Shape 111"/>
        <p:cNvGrpSpPr/>
        <p:nvPr/>
      </p:nvGrpSpPr>
      <p:grpSpPr>
        <a:xfrm>
          <a:off x="0" y="0"/>
          <a:ext cx="0" cy="0"/>
          <a:chOff x="0" y="0"/>
          <a:chExt cx="0" cy="0"/>
        </a:xfrm>
      </p:grpSpPr>
      <p:sp>
        <p:nvSpPr>
          <p:cNvPr id="112" name="Google Shape;112;p63"/>
          <p:cNvSpPr txBox="1"/>
          <p:nvPr>
            <p:ph type="title"/>
          </p:nvPr>
        </p:nvSpPr>
        <p:spPr>
          <a:xfrm>
            <a:off x="685802" y="685800"/>
            <a:ext cx="10394706" cy="11519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63"/>
          <p:cNvSpPr txBox="1"/>
          <p:nvPr>
            <p:ph idx="1" type="body"/>
          </p:nvPr>
        </p:nvSpPr>
        <p:spPr>
          <a:xfrm>
            <a:off x="685802"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4" name="Google Shape;114;p63"/>
          <p:cNvSpPr txBox="1"/>
          <p:nvPr>
            <p:ph idx="2" type="body"/>
          </p:nvPr>
        </p:nvSpPr>
        <p:spPr>
          <a:xfrm>
            <a:off x="685802"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5" name="Google Shape;115;p63"/>
          <p:cNvSpPr txBox="1"/>
          <p:nvPr>
            <p:ph idx="3" type="body"/>
          </p:nvPr>
        </p:nvSpPr>
        <p:spPr>
          <a:xfrm>
            <a:off x="4234622"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6" name="Google Shape;116;p63"/>
          <p:cNvSpPr txBox="1"/>
          <p:nvPr>
            <p:ph idx="4" type="body"/>
          </p:nvPr>
        </p:nvSpPr>
        <p:spPr>
          <a:xfrm>
            <a:off x="4234621"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7" name="Google Shape;117;p63"/>
          <p:cNvSpPr txBox="1"/>
          <p:nvPr>
            <p:ph idx="5" type="body"/>
          </p:nvPr>
        </p:nvSpPr>
        <p:spPr>
          <a:xfrm>
            <a:off x="7770380"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8" name="Google Shape;118;p63"/>
          <p:cNvSpPr txBox="1"/>
          <p:nvPr>
            <p:ph idx="6" type="body"/>
          </p:nvPr>
        </p:nvSpPr>
        <p:spPr>
          <a:xfrm>
            <a:off x="7770380"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9" name="Google Shape;119;p63"/>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63"/>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63"/>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22" name="Shape 122"/>
        <p:cNvGrpSpPr/>
        <p:nvPr/>
      </p:nvGrpSpPr>
      <p:grpSpPr>
        <a:xfrm>
          <a:off x="0" y="0"/>
          <a:ext cx="0" cy="0"/>
          <a:chOff x="0" y="0"/>
          <a:chExt cx="0" cy="0"/>
        </a:xfrm>
      </p:grpSpPr>
      <p:sp>
        <p:nvSpPr>
          <p:cNvPr id="123" name="Google Shape;123;p64"/>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64"/>
          <p:cNvSpPr txBox="1"/>
          <p:nvPr>
            <p:ph idx="1" type="body"/>
          </p:nvPr>
        </p:nvSpPr>
        <p:spPr>
          <a:xfrm>
            <a:off x="691840"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25" name="Google Shape;125;p64"/>
          <p:cNvSpPr/>
          <p:nvPr>
            <p:ph idx="2" type="pic"/>
          </p:nvPr>
        </p:nvSpPr>
        <p:spPr>
          <a:xfrm>
            <a:off x="685780" y="2063395"/>
            <a:ext cx="3310128" cy="1536725"/>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26" name="Google Shape;126;p64"/>
          <p:cNvSpPr txBox="1"/>
          <p:nvPr>
            <p:ph idx="3" type="body"/>
          </p:nvPr>
        </p:nvSpPr>
        <p:spPr>
          <a:xfrm>
            <a:off x="691840" y="4389287"/>
            <a:ext cx="3310128" cy="985299"/>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27" name="Google Shape;127;p64"/>
          <p:cNvSpPr txBox="1"/>
          <p:nvPr>
            <p:ph idx="4" type="body"/>
          </p:nvPr>
        </p:nvSpPr>
        <p:spPr>
          <a:xfrm>
            <a:off x="4237410"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28" name="Google Shape;128;p64"/>
          <p:cNvSpPr/>
          <p:nvPr>
            <p:ph idx="5" type="pic"/>
          </p:nvPr>
        </p:nvSpPr>
        <p:spPr>
          <a:xfrm>
            <a:off x="4235999" y="2063395"/>
            <a:ext cx="3310128" cy="1535237"/>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29" name="Google Shape;129;p64"/>
          <p:cNvSpPr txBox="1"/>
          <p:nvPr>
            <p:ph idx="6" type="body"/>
          </p:nvPr>
        </p:nvSpPr>
        <p:spPr>
          <a:xfrm>
            <a:off x="4235999" y="4389286"/>
            <a:ext cx="3310128" cy="985300"/>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30" name="Google Shape;130;p64"/>
          <p:cNvSpPr txBox="1"/>
          <p:nvPr>
            <p:ph idx="7" type="body"/>
          </p:nvPr>
        </p:nvSpPr>
        <p:spPr>
          <a:xfrm>
            <a:off x="7768944"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31" name="Google Shape;131;p64"/>
          <p:cNvSpPr/>
          <p:nvPr>
            <p:ph idx="8" type="pic"/>
          </p:nvPr>
        </p:nvSpPr>
        <p:spPr>
          <a:xfrm>
            <a:off x="7768819" y="2063394"/>
            <a:ext cx="3310128" cy="1537196"/>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32" name="Google Shape;132;p64"/>
          <p:cNvSpPr txBox="1"/>
          <p:nvPr>
            <p:ph idx="9" type="body"/>
          </p:nvPr>
        </p:nvSpPr>
        <p:spPr>
          <a:xfrm>
            <a:off x="7768819" y="4389284"/>
            <a:ext cx="3310128" cy="985302"/>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33" name="Google Shape;133;p64"/>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64"/>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64"/>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6" name="Shape 136"/>
        <p:cNvGrpSpPr/>
        <p:nvPr/>
      </p:nvGrpSpPr>
      <p:grpSpPr>
        <a:xfrm>
          <a:off x="0" y="0"/>
          <a:ext cx="0" cy="0"/>
          <a:chOff x="0" y="0"/>
          <a:chExt cx="0" cy="0"/>
        </a:xfrm>
      </p:grpSpPr>
      <p:sp>
        <p:nvSpPr>
          <p:cNvPr id="137" name="Google Shape;137;p65"/>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65"/>
          <p:cNvSpPr txBox="1"/>
          <p:nvPr>
            <p:ph idx="1" type="body"/>
          </p:nvPr>
        </p:nvSpPr>
        <p:spPr>
          <a:xfrm rot="5400000">
            <a:off x="4227559" y="-1478362"/>
            <a:ext cx="3311190" cy="10394707"/>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139" name="Google Shape;139;p65"/>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65"/>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5"/>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2" name="Shape 142"/>
        <p:cNvGrpSpPr/>
        <p:nvPr/>
      </p:nvGrpSpPr>
      <p:grpSpPr>
        <a:xfrm>
          <a:off x="0" y="0"/>
          <a:ext cx="0" cy="0"/>
          <a:chOff x="0" y="0"/>
          <a:chExt cx="0" cy="0"/>
        </a:xfrm>
      </p:grpSpPr>
      <p:sp>
        <p:nvSpPr>
          <p:cNvPr id="143" name="Google Shape;143;p66"/>
          <p:cNvSpPr txBox="1"/>
          <p:nvPr>
            <p:ph type="title"/>
          </p:nvPr>
        </p:nvSpPr>
        <p:spPr>
          <a:xfrm rot="5400000">
            <a:off x="7603792" y="1897870"/>
            <a:ext cx="4688785" cy="226464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4" name="Google Shape;144;p66"/>
          <p:cNvSpPr txBox="1"/>
          <p:nvPr>
            <p:ph idx="1" type="body"/>
          </p:nvPr>
        </p:nvSpPr>
        <p:spPr>
          <a:xfrm rot="5400000">
            <a:off x="2293623" y="-922023"/>
            <a:ext cx="4688785" cy="7904431"/>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145" name="Google Shape;145;p66"/>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66"/>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66"/>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1.png"/><Relationship Id="rId2" Type="http://schemas.openxmlformats.org/officeDocument/2006/relationships/image" Target="../media/image3.jp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slideLayout" Target="../slideLayouts/slideLayout13.xml"/><Relationship Id="rId14" Type="http://schemas.openxmlformats.org/officeDocument/2006/relationships/slideLayout" Target="../slideLayouts/slideLayout12.xml"/><Relationship Id="rId17" Type="http://schemas.openxmlformats.org/officeDocument/2006/relationships/slideLayout" Target="../slideLayouts/slideLayout15.xml"/><Relationship Id="rId16" Type="http://schemas.openxmlformats.org/officeDocument/2006/relationships/slideLayout" Target="../slideLayouts/slideLayout14.xml"/><Relationship Id="rId5" Type="http://schemas.openxmlformats.org/officeDocument/2006/relationships/slideLayout" Target="../slideLayouts/slideLayout3.xml"/><Relationship Id="rId19" Type="http://schemas.openxmlformats.org/officeDocument/2006/relationships/slideLayout" Target="../slideLayouts/slideLayout17.xml"/><Relationship Id="rId6" Type="http://schemas.openxmlformats.org/officeDocument/2006/relationships/slideLayout" Target="../slideLayouts/slideLayout4.xml"/><Relationship Id="rId18" Type="http://schemas.openxmlformats.org/officeDocument/2006/relationships/slideLayout" Target="../slideLayouts/slideLayout16.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pic>
        <p:nvPicPr>
          <p:cNvPr descr="Brickwork-HD-R1a.jpg" id="10" name="Google Shape;10;p49"/>
          <p:cNvPicPr preferRelativeResize="0"/>
          <p:nvPr/>
        </p:nvPicPr>
        <p:blipFill rotWithShape="1">
          <a:blip r:embed="rId2">
            <a:alphaModFix/>
          </a:blip>
          <a:srcRect b="0" l="0" r="0" t="0"/>
          <a:stretch/>
        </p:blipFill>
        <p:spPr>
          <a:xfrm>
            <a:off x="0" y="0"/>
            <a:ext cx="12192000" cy="6858000"/>
          </a:xfrm>
          <a:prstGeom prst="rect">
            <a:avLst/>
          </a:prstGeom>
          <a:noFill/>
          <a:ln>
            <a:noFill/>
          </a:ln>
        </p:spPr>
      </p:pic>
      <p:grpSp>
        <p:nvGrpSpPr>
          <p:cNvPr id="11" name="Google Shape;11;p49"/>
          <p:cNvGrpSpPr/>
          <p:nvPr/>
        </p:nvGrpSpPr>
        <p:grpSpPr>
          <a:xfrm>
            <a:off x="-25397" y="0"/>
            <a:ext cx="12005350" cy="6644081"/>
            <a:chOff x="-25397" y="0"/>
            <a:chExt cx="12005350" cy="6644081"/>
          </a:xfrm>
        </p:grpSpPr>
        <p:sp>
          <p:nvSpPr>
            <p:cNvPr id="12" name="Google Shape;12;p49"/>
            <p:cNvSpPr/>
            <p:nvPr/>
          </p:nvSpPr>
          <p:spPr>
            <a:xfrm>
              <a:off x="1" y="0"/>
              <a:ext cx="11979952" cy="6644081"/>
            </a:xfrm>
            <a:prstGeom prst="rect">
              <a:avLst/>
            </a:prstGeom>
            <a:blipFill rotWithShape="1">
              <a:blip r:embed="rId1">
                <a:alphaModFix/>
              </a:blip>
              <a:stretch>
                <a:fillRect b="0" l="0" r="0" t="0"/>
              </a:stretch>
            </a:blipFill>
            <a:ln>
              <a:noFill/>
            </a:ln>
            <a:effectLst>
              <a:outerShdw blurRad="98425" rotWithShape="0" algn="tl" dir="4380000" dist="76200">
                <a:srgbClr val="000000">
                  <a:alpha val="67843"/>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49"/>
            <p:cNvSpPr/>
            <p:nvPr/>
          </p:nvSpPr>
          <p:spPr>
            <a:xfrm>
              <a:off x="-25397" y="0"/>
              <a:ext cx="11773291" cy="6419514"/>
            </a:xfrm>
            <a:custGeom>
              <a:rect b="b" l="l" r="r" t="t"/>
              <a:pathLst>
                <a:path extrusionOk="0" h="6419514" w="11773291">
                  <a:moveTo>
                    <a:pt x="11750059" y="0"/>
                  </a:moveTo>
                  <a:lnTo>
                    <a:pt x="11773291" y="6419514"/>
                  </a:lnTo>
                  <a:lnTo>
                    <a:pt x="0" y="6411047"/>
                  </a:lnTo>
                </a:path>
              </a:pathLst>
            </a:custGeom>
            <a:noFill/>
            <a:ln cap="flat" cmpd="sng" w="82550">
              <a:solidFill>
                <a:srgbClr val="7F7F7F"/>
              </a:solidFill>
              <a:prstDash val="solid"/>
              <a:miter lim="800000"/>
              <a:headEnd len="sm" w="sm" type="none"/>
              <a:tailEnd len="sm" w="sm" type="none"/>
            </a:ln>
          </p:spPr>
        </p:sp>
        <p:sp>
          <p:nvSpPr>
            <p:cNvPr id="14" name="Google Shape;14;p49"/>
            <p:cNvSpPr/>
            <p:nvPr/>
          </p:nvSpPr>
          <p:spPr>
            <a:xfrm>
              <a:off x="1" y="5600215"/>
              <a:ext cx="11706512" cy="780581"/>
            </a:xfrm>
            <a:prstGeom prst="rect">
              <a:avLst/>
            </a:prstGeom>
            <a:gradFill>
              <a:gsLst>
                <a:gs pos="0">
                  <a:schemeClr val="accent1"/>
                </a:gs>
                <a:gs pos="34000">
                  <a:schemeClr val="accent1"/>
                </a:gs>
                <a:gs pos="100000">
                  <a:srgbClr val="193149"/>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 name="Google Shape;15;p49"/>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74A2CD"/>
              </a:buClr>
              <a:buSzPts val="5400"/>
              <a:buFont typeface="Impact"/>
              <a:buNone/>
              <a:defRPr b="0" i="0" sz="5400" u="none" cap="none" strike="noStrike">
                <a:solidFill>
                  <a:srgbClr val="74A2CD"/>
                </a:solidFill>
                <a:latin typeface="Impact"/>
                <a:ea typeface="Impact"/>
                <a:cs typeface="Impact"/>
                <a:sym typeface="Impac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6" name="Google Shape;16;p49"/>
          <p:cNvSpPr txBox="1"/>
          <p:nvPr>
            <p:ph idx="1" type="body"/>
          </p:nvPr>
        </p:nvSpPr>
        <p:spPr>
          <a:xfrm>
            <a:off x="685800" y="2063396"/>
            <a:ext cx="10396883" cy="3311189"/>
          </a:xfrm>
          <a:prstGeom prst="rect">
            <a:avLst/>
          </a:prstGeom>
          <a:noFill/>
          <a:ln>
            <a:noFill/>
          </a:ln>
        </p:spPr>
        <p:txBody>
          <a:bodyPr anchorCtr="0" anchor="ctr" bIns="45700" lIns="91425" spcFirstLastPara="1" rIns="91425" wrap="square" tIns="45700">
            <a:normAutofit/>
          </a:bodyPr>
          <a:lstStyle>
            <a:lvl1pPr indent="-431800" lvl="0" marL="457200" marR="0" rtl="0" algn="l">
              <a:lnSpc>
                <a:spcPct val="120000"/>
              </a:lnSpc>
              <a:spcBef>
                <a:spcPts val="1000"/>
              </a:spcBef>
              <a:spcAft>
                <a:spcPts val="0"/>
              </a:spcAft>
              <a:buClr>
                <a:srgbClr val="74A2CD"/>
              </a:buClr>
              <a:buSzPts val="3200"/>
              <a:buFont typeface="Arial"/>
              <a:buChar char="•"/>
              <a:defRPr b="0" i="0" sz="2000" u="none" cap="none" strike="noStrike">
                <a:solidFill>
                  <a:schemeClr val="dk1"/>
                </a:solidFill>
                <a:latin typeface="Impact"/>
                <a:ea typeface="Impact"/>
                <a:cs typeface="Impact"/>
                <a:sym typeface="Impact"/>
              </a:defRPr>
            </a:lvl1pPr>
            <a:lvl2pPr indent="-411480" lvl="1" marL="914400" marR="0" rtl="0" algn="l">
              <a:lnSpc>
                <a:spcPct val="120000"/>
              </a:lnSpc>
              <a:spcBef>
                <a:spcPts val="500"/>
              </a:spcBef>
              <a:spcAft>
                <a:spcPts val="0"/>
              </a:spcAft>
              <a:buClr>
                <a:srgbClr val="74A2CD"/>
              </a:buClr>
              <a:buSzPts val="2880"/>
              <a:buFont typeface="Arial"/>
              <a:buChar char="•"/>
              <a:defRPr b="0" i="0" sz="1800" u="none" cap="none" strike="noStrike">
                <a:solidFill>
                  <a:schemeClr val="dk1"/>
                </a:solidFill>
                <a:latin typeface="Impact"/>
                <a:ea typeface="Impact"/>
                <a:cs typeface="Impact"/>
                <a:sym typeface="Impact"/>
              </a:defRPr>
            </a:lvl2pPr>
            <a:lvl3pPr indent="-391160" lvl="2" marL="1371600" marR="0" rtl="0" algn="l">
              <a:lnSpc>
                <a:spcPct val="120000"/>
              </a:lnSpc>
              <a:spcBef>
                <a:spcPts val="500"/>
              </a:spcBef>
              <a:spcAft>
                <a:spcPts val="0"/>
              </a:spcAft>
              <a:buClr>
                <a:srgbClr val="74A2CD"/>
              </a:buClr>
              <a:buSzPts val="2560"/>
              <a:buFont typeface="Arial"/>
              <a:buChar char="•"/>
              <a:defRPr b="0" i="0" sz="1600" u="none" cap="none" strike="noStrike">
                <a:solidFill>
                  <a:schemeClr val="dk1"/>
                </a:solidFill>
                <a:latin typeface="Impact"/>
                <a:ea typeface="Impact"/>
                <a:cs typeface="Impact"/>
                <a:sym typeface="Impact"/>
              </a:defRPr>
            </a:lvl3pPr>
            <a:lvl4pPr indent="-370839" lvl="3" marL="18288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4pPr>
            <a:lvl5pPr indent="-370839" lvl="4" marL="22860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5pPr>
            <a:lvl6pPr indent="-370839" lvl="5" marL="27432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6pPr>
            <a:lvl7pPr indent="-370839" lvl="6" marL="32004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7pPr>
            <a:lvl8pPr indent="-370840" lvl="7" marL="36576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8pPr>
            <a:lvl9pPr indent="-370840" lvl="8" marL="41148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9pPr>
          </a:lstStyle>
          <a:p/>
        </p:txBody>
      </p:sp>
      <p:sp>
        <p:nvSpPr>
          <p:cNvPr id="17" name="Google Shape;17;p49"/>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3200" u="none" cap="none" strike="noStrike">
                <a:solidFill>
                  <a:srgbClr val="74A2CD"/>
                </a:solidFill>
                <a:latin typeface="Impact"/>
                <a:ea typeface="Impact"/>
                <a:cs typeface="Impact"/>
                <a:sym typeface="Impact"/>
              </a:defRPr>
            </a:lvl1pPr>
            <a:lvl2pPr lvl="1"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2pPr>
            <a:lvl3pPr lvl="2"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3pPr>
            <a:lvl4pPr lvl="3"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4pPr>
            <a:lvl5pPr lvl="4"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5pPr>
            <a:lvl6pPr lvl="5"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6pPr>
            <a:lvl7pPr lvl="6"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7pPr>
            <a:lvl8pPr lvl="7"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8pPr>
            <a:lvl9pPr lvl="8"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9pPr>
          </a:lstStyle>
          <a:p/>
        </p:txBody>
      </p:sp>
      <p:sp>
        <p:nvSpPr>
          <p:cNvPr id="18" name="Google Shape;18;p49"/>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3200" u="none" cap="none" strike="noStrike">
                <a:solidFill>
                  <a:srgbClr val="74A2CD"/>
                </a:solidFill>
                <a:latin typeface="Impact"/>
                <a:ea typeface="Impact"/>
                <a:cs typeface="Impact"/>
                <a:sym typeface="Impact"/>
              </a:defRPr>
            </a:lvl1pPr>
            <a:lvl2pPr lvl="1"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2pPr>
            <a:lvl3pPr lvl="2"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3pPr>
            <a:lvl4pPr lvl="3"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4pPr>
            <a:lvl5pPr lvl="4"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5pPr>
            <a:lvl6pPr lvl="5"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6pPr>
            <a:lvl7pPr lvl="6"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7pPr>
            <a:lvl8pPr lvl="7"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8pPr>
            <a:lvl9pPr lvl="8"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9pPr>
          </a:lstStyle>
          <a:p/>
        </p:txBody>
      </p:sp>
      <p:sp>
        <p:nvSpPr>
          <p:cNvPr id="19" name="Google Shape;19;p49"/>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3200" u="none" cap="none" strike="noStrike">
                <a:solidFill>
                  <a:srgbClr val="74A2CD"/>
                </a:solidFill>
                <a:latin typeface="Impact"/>
                <a:ea typeface="Impact"/>
                <a:cs typeface="Impact"/>
                <a:sym typeface="Impact"/>
              </a:defRPr>
            </a:lvl1pPr>
            <a:lvl2pPr indent="0" lvl="1" marL="0" marR="0" rtl="0" algn="ctr">
              <a:spcBef>
                <a:spcPts val="0"/>
              </a:spcBef>
              <a:buNone/>
              <a:defRPr b="0" i="0" sz="3200" u="none" cap="none" strike="noStrike">
                <a:solidFill>
                  <a:srgbClr val="74A2CD"/>
                </a:solidFill>
                <a:latin typeface="Impact"/>
                <a:ea typeface="Impact"/>
                <a:cs typeface="Impact"/>
                <a:sym typeface="Impact"/>
              </a:defRPr>
            </a:lvl2pPr>
            <a:lvl3pPr indent="0" lvl="2" marL="0" marR="0" rtl="0" algn="ctr">
              <a:spcBef>
                <a:spcPts val="0"/>
              </a:spcBef>
              <a:buNone/>
              <a:defRPr b="0" i="0" sz="3200" u="none" cap="none" strike="noStrike">
                <a:solidFill>
                  <a:srgbClr val="74A2CD"/>
                </a:solidFill>
                <a:latin typeface="Impact"/>
                <a:ea typeface="Impact"/>
                <a:cs typeface="Impact"/>
                <a:sym typeface="Impact"/>
              </a:defRPr>
            </a:lvl3pPr>
            <a:lvl4pPr indent="0" lvl="3" marL="0" marR="0" rtl="0" algn="ctr">
              <a:spcBef>
                <a:spcPts val="0"/>
              </a:spcBef>
              <a:buNone/>
              <a:defRPr b="0" i="0" sz="3200" u="none" cap="none" strike="noStrike">
                <a:solidFill>
                  <a:srgbClr val="74A2CD"/>
                </a:solidFill>
                <a:latin typeface="Impact"/>
                <a:ea typeface="Impact"/>
                <a:cs typeface="Impact"/>
                <a:sym typeface="Impact"/>
              </a:defRPr>
            </a:lvl4pPr>
            <a:lvl5pPr indent="0" lvl="4" marL="0" marR="0" rtl="0" algn="ctr">
              <a:spcBef>
                <a:spcPts val="0"/>
              </a:spcBef>
              <a:buNone/>
              <a:defRPr b="0" i="0" sz="3200" u="none" cap="none" strike="noStrike">
                <a:solidFill>
                  <a:srgbClr val="74A2CD"/>
                </a:solidFill>
                <a:latin typeface="Impact"/>
                <a:ea typeface="Impact"/>
                <a:cs typeface="Impact"/>
                <a:sym typeface="Impact"/>
              </a:defRPr>
            </a:lvl5pPr>
            <a:lvl6pPr indent="0" lvl="5" marL="0" marR="0" rtl="0" algn="ctr">
              <a:spcBef>
                <a:spcPts val="0"/>
              </a:spcBef>
              <a:buNone/>
              <a:defRPr b="0" i="0" sz="3200" u="none" cap="none" strike="noStrike">
                <a:solidFill>
                  <a:srgbClr val="74A2CD"/>
                </a:solidFill>
                <a:latin typeface="Impact"/>
                <a:ea typeface="Impact"/>
                <a:cs typeface="Impact"/>
                <a:sym typeface="Impact"/>
              </a:defRPr>
            </a:lvl6pPr>
            <a:lvl7pPr indent="0" lvl="6" marL="0" marR="0" rtl="0" algn="ctr">
              <a:spcBef>
                <a:spcPts val="0"/>
              </a:spcBef>
              <a:buNone/>
              <a:defRPr b="0" i="0" sz="3200" u="none" cap="none" strike="noStrike">
                <a:solidFill>
                  <a:srgbClr val="74A2CD"/>
                </a:solidFill>
                <a:latin typeface="Impact"/>
                <a:ea typeface="Impact"/>
                <a:cs typeface="Impact"/>
                <a:sym typeface="Impact"/>
              </a:defRPr>
            </a:lvl7pPr>
            <a:lvl8pPr indent="0" lvl="7" marL="0" marR="0" rtl="0" algn="ctr">
              <a:spcBef>
                <a:spcPts val="0"/>
              </a:spcBef>
              <a:buNone/>
              <a:defRPr b="0" i="0" sz="3200" u="none" cap="none" strike="noStrike">
                <a:solidFill>
                  <a:srgbClr val="74A2CD"/>
                </a:solidFill>
                <a:latin typeface="Impact"/>
                <a:ea typeface="Impact"/>
                <a:cs typeface="Impact"/>
                <a:sym typeface="Impact"/>
              </a:defRPr>
            </a:lvl8pPr>
            <a:lvl9pPr indent="0" lvl="8" marL="0" marR="0" rtl="0" algn="ctr">
              <a:spcBef>
                <a:spcPts val="0"/>
              </a:spcBef>
              <a:buNone/>
              <a:defRPr b="0" i="0" sz="3200" u="none" cap="none" strike="noStrike">
                <a:solidFill>
                  <a:srgbClr val="74A2CD"/>
                </a:solidFill>
                <a:latin typeface="Impact"/>
                <a:ea typeface="Impact"/>
                <a:cs typeface="Impact"/>
                <a:sym typeface="Impact"/>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
          <p:cNvSpPr txBox="1"/>
          <p:nvPr>
            <p:ph type="ctrTitle"/>
          </p:nvPr>
        </p:nvSpPr>
        <p:spPr>
          <a:xfrm>
            <a:off x="1380644" y="292865"/>
            <a:ext cx="8567716" cy="14248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74A2CD"/>
              </a:buClr>
              <a:buSzPts val="6000"/>
              <a:buFont typeface="Poppins"/>
              <a:buNone/>
            </a:pPr>
            <a:r>
              <a:rPr b="1" lang="en-US" sz="6000">
                <a:latin typeface="Poppins"/>
                <a:ea typeface="Poppins"/>
                <a:cs typeface="Poppins"/>
                <a:sym typeface="Poppins"/>
              </a:rPr>
              <a:t>DATA WAREHOUSING</a:t>
            </a:r>
            <a:endParaRPr/>
          </a:p>
        </p:txBody>
      </p:sp>
      <p:sp>
        <p:nvSpPr>
          <p:cNvPr id="153" name="Google Shape;153;p1"/>
          <p:cNvSpPr txBox="1"/>
          <p:nvPr/>
        </p:nvSpPr>
        <p:spPr>
          <a:xfrm>
            <a:off x="1859040" y="3285781"/>
            <a:ext cx="7320321" cy="550333"/>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Clr>
                <a:srgbClr val="74A2CD"/>
              </a:buClr>
              <a:buSzPts val="4480"/>
              <a:buFont typeface="Arial"/>
              <a:buNone/>
            </a:pPr>
            <a:r>
              <a:rPr b="1" i="0" lang="en-US" sz="2800" u="none" cap="none" strike="noStrike">
                <a:solidFill>
                  <a:schemeClr val="dk1"/>
                </a:solidFill>
                <a:latin typeface="Poppins"/>
                <a:ea typeface="Poppins"/>
                <a:cs typeface="Poppins"/>
                <a:sym typeface="Poppins"/>
              </a:rPr>
              <a:t>EMMANUEL TANDEMA VALENTINO JUMA</a:t>
            </a:r>
            <a:endParaRPr b="1" i="0" sz="2800" u="none" cap="none" strike="noStrike">
              <a:solidFill>
                <a:schemeClr val="dk1"/>
              </a:solidFill>
              <a:latin typeface="Poppins"/>
              <a:ea typeface="Poppins"/>
              <a:cs typeface="Poppins"/>
              <a:sym typeface="Poppins"/>
            </a:endParaRPr>
          </a:p>
        </p:txBody>
      </p:sp>
      <p:sp>
        <p:nvSpPr>
          <p:cNvPr id="154" name="Google Shape;154;p1"/>
          <p:cNvSpPr txBox="1"/>
          <p:nvPr/>
        </p:nvSpPr>
        <p:spPr>
          <a:xfrm>
            <a:off x="1810400" y="3875119"/>
            <a:ext cx="7571608" cy="55033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74A2CD"/>
              </a:buClr>
              <a:buSzPts val="2880"/>
              <a:buFont typeface="Arial"/>
              <a:buNone/>
            </a:pPr>
            <a:r>
              <a:rPr b="1" i="0" lang="en-US" sz="1800" u="none" cap="none" strike="noStrike">
                <a:solidFill>
                  <a:schemeClr val="dk1"/>
                </a:solidFill>
                <a:latin typeface="Poppins"/>
                <a:ea typeface="Poppins"/>
                <a:cs typeface="Poppins"/>
                <a:sym typeface="Poppins"/>
              </a:rPr>
              <a:t>UGANDA TECHNOLOGY AND MANAGEMENT UNIVERSITY (UTAMU)</a:t>
            </a:r>
            <a:endParaRPr/>
          </a:p>
        </p:txBody>
      </p:sp>
      <p:sp>
        <p:nvSpPr>
          <p:cNvPr id="155" name="Google Shape;155;p1"/>
          <p:cNvSpPr txBox="1"/>
          <p:nvPr/>
        </p:nvSpPr>
        <p:spPr>
          <a:xfrm>
            <a:off x="324845" y="1717665"/>
            <a:ext cx="10542718" cy="670426"/>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Clr>
                <a:srgbClr val="74A2CD"/>
              </a:buClr>
              <a:buSzPts val="4480"/>
              <a:buFont typeface="Arial"/>
              <a:buNone/>
            </a:pPr>
            <a:r>
              <a:rPr b="1" i="0" lang="en-US" sz="2800" u="none" cap="none" strike="noStrike">
                <a:solidFill>
                  <a:schemeClr val="dk1"/>
                </a:solidFill>
                <a:latin typeface="Poppins"/>
                <a:ea typeface="Poppins"/>
                <a:cs typeface="Poppins"/>
                <a:sym typeface="Poppins"/>
              </a:rPr>
              <a:t>LECTURE 10: DATA WAREHOUSING SECURITY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
          <p:cNvSpPr txBox="1"/>
          <p:nvPr/>
        </p:nvSpPr>
        <p:spPr>
          <a:xfrm>
            <a:off x="87549" y="1064710"/>
            <a:ext cx="11585642" cy="440223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 our previous lecture, we covered data quality fundamentals and governance, emphasizing their critical role in ensuring the reliability and usability of data.</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discussed the importance of data quality, outlining its dimensions such as accuracy, completeness, consistency, timeliness, uniqueness, and integrity, which are essential for informed decision-making and effective data analytics.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examined common data quality issues, including duplicate records, inaccurate entries, and outdated information, along with their causes, such as human error and inconsistent data formats. The impact of poor data quality was highlighted, showcasing how it can lead to erroneous decision-making and reduced customer satisfaction.</a:t>
            </a:r>
            <a:endParaRPr/>
          </a:p>
        </p:txBody>
      </p:sp>
      <p:cxnSp>
        <p:nvCxnSpPr>
          <p:cNvPr id="161" name="Google Shape;161;p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62" name="Google Shape;162;p2"/>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163" name="Google Shape;163;p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Recap of Lecture 9</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0" st="0"/>
                                            </p:txEl>
                                          </p:spTgt>
                                        </p:tgtEl>
                                        <p:attrNameLst>
                                          <p:attrName>style.visibility</p:attrName>
                                        </p:attrNameLst>
                                      </p:cBhvr>
                                      <p:to>
                                        <p:strVal val="visible"/>
                                      </p:to>
                                    </p:set>
                                    <p:animEffect filter="fade" transition="in">
                                      <p:cBhvr>
                                        <p:cTn dur="500"/>
                                        <p:tgtEl>
                                          <p:spTgt spid="16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1" st="1"/>
                                            </p:txEl>
                                          </p:spTgt>
                                        </p:tgtEl>
                                        <p:attrNameLst>
                                          <p:attrName>style.visibility</p:attrName>
                                        </p:attrNameLst>
                                      </p:cBhvr>
                                      <p:to>
                                        <p:strVal val="visible"/>
                                      </p:to>
                                    </p:set>
                                    <p:animEffect filter="fade" transition="in">
                                      <p:cBhvr>
                                        <p:cTn dur="500"/>
                                        <p:tgtEl>
                                          <p:spTgt spid="16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2" st="2"/>
                                            </p:txEl>
                                          </p:spTgt>
                                        </p:tgtEl>
                                        <p:attrNameLst>
                                          <p:attrName>style.visibility</p:attrName>
                                        </p:attrNameLst>
                                      </p:cBhvr>
                                      <p:to>
                                        <p:strVal val="visible"/>
                                      </p:to>
                                    </p:set>
                                    <p:animEffect filter="fade" transition="in">
                                      <p:cBhvr>
                                        <p:cTn dur="500"/>
                                        <p:tgtEl>
                                          <p:spTgt spid="160">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3"/>
          <p:cNvSpPr txBox="1"/>
          <p:nvPr/>
        </p:nvSpPr>
        <p:spPr>
          <a:xfrm>
            <a:off x="87549" y="1064710"/>
            <a:ext cx="11585642" cy="440223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also explored the benefits of high data quality, which include improved decision-making, enhanced operational efficiency, and compliance with regulations. The data quality management process was detailed, covering steps like data profiling, cleansing, validation, and enrichment.</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Finally, we reviewed the importance of data governance, its key components, and principles, as well as the challenges organizations face in maintaining data quality and governance. This comprehensive overview illustrated how effective data management practices can foster accountability, transparency, and better decision-making across the organization.</a:t>
            </a:r>
            <a:endParaRPr/>
          </a:p>
        </p:txBody>
      </p:sp>
      <p:cxnSp>
        <p:nvCxnSpPr>
          <p:cNvPr id="169" name="Google Shape;169;p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70" name="Google Shape;170;p3"/>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171" name="Google Shape;171;p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Recap of Lecture 9</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0" st="0"/>
                                            </p:txEl>
                                          </p:spTgt>
                                        </p:tgtEl>
                                        <p:attrNameLst>
                                          <p:attrName>style.visibility</p:attrName>
                                        </p:attrNameLst>
                                      </p:cBhvr>
                                      <p:to>
                                        <p:strVal val="visible"/>
                                      </p:to>
                                    </p:set>
                                    <p:animEffect filter="fade" transition="in">
                                      <p:cBhvr>
                                        <p:cTn dur="500"/>
                                        <p:tgtEl>
                                          <p:spTgt spid="16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1" st="1"/>
                                            </p:txEl>
                                          </p:spTgt>
                                        </p:tgtEl>
                                        <p:attrNameLst>
                                          <p:attrName>style.visibility</p:attrName>
                                        </p:attrNameLst>
                                      </p:cBhvr>
                                      <p:to>
                                        <p:strVal val="visible"/>
                                      </p:to>
                                    </p:set>
                                    <p:animEffect filter="fade" transition="in">
                                      <p:cBhvr>
                                        <p:cTn dur="500"/>
                                        <p:tgtEl>
                                          <p:spTgt spid="168">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nvSpPr>
        <p:spPr>
          <a:xfrm>
            <a:off x="87549" y="1035526"/>
            <a:ext cx="11585642" cy="455787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This lecture provides a comprehensive overview of data warehousing security, emphasizing its critical role in protecting sensitive data stored within data warehouses.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lecture will cover the importance of security measures, including the protection of sensitive information, prevention of data loss, and mitigation of financial risks associated with security incidents.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will examine various types of security threats, distinguishing between internal threats, such as accidental data leaks and malicious insider activity, and external threats, including hacking and phishing attacks.</a:t>
            </a:r>
            <a:endParaRPr/>
          </a:p>
        </p:txBody>
      </p:sp>
      <p:sp>
        <p:nvSpPr>
          <p:cNvPr id="177" name="Google Shape;177;p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Overview</a:t>
            </a:r>
            <a:endParaRPr/>
          </a:p>
        </p:txBody>
      </p:sp>
      <p:cxnSp>
        <p:nvCxnSpPr>
          <p:cNvPr id="178" name="Google Shape;178;p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79" name="Google Shape;179;p4"/>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xEl>
                                              <p:pRg end="0" st="0"/>
                                            </p:txEl>
                                          </p:spTgt>
                                        </p:tgtEl>
                                        <p:attrNameLst>
                                          <p:attrName>style.visibility</p:attrName>
                                        </p:attrNameLst>
                                      </p:cBhvr>
                                      <p:to>
                                        <p:strVal val="visible"/>
                                      </p:to>
                                    </p:set>
                                    <p:animEffect filter="fade" transition="in">
                                      <p:cBhvr>
                                        <p:cTn dur="500"/>
                                        <p:tgtEl>
                                          <p:spTgt spid="17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xEl>
                                              <p:pRg end="1" st="1"/>
                                            </p:txEl>
                                          </p:spTgt>
                                        </p:tgtEl>
                                        <p:attrNameLst>
                                          <p:attrName>style.visibility</p:attrName>
                                        </p:attrNameLst>
                                      </p:cBhvr>
                                      <p:to>
                                        <p:strVal val="visible"/>
                                      </p:to>
                                    </p:set>
                                    <p:animEffect filter="fade" transition="in">
                                      <p:cBhvr>
                                        <p:cTn dur="500"/>
                                        <p:tgtEl>
                                          <p:spTgt spid="17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xEl>
                                              <p:pRg end="2" st="2"/>
                                            </p:txEl>
                                          </p:spTgt>
                                        </p:tgtEl>
                                        <p:attrNameLst>
                                          <p:attrName>style.visibility</p:attrName>
                                        </p:attrNameLst>
                                      </p:cBhvr>
                                      <p:to>
                                        <p:strVal val="visible"/>
                                      </p:to>
                                    </p:set>
                                    <p:animEffect filter="fade" transition="in">
                                      <p:cBhvr>
                                        <p:cTn dur="500"/>
                                        <p:tgtEl>
                                          <p:spTgt spid="176">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5"/>
          <p:cNvSpPr txBox="1"/>
          <p:nvPr/>
        </p:nvSpPr>
        <p:spPr>
          <a:xfrm>
            <a:off x="87549" y="1035526"/>
            <a:ext cx="11585642" cy="455787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lecture will address key security principles, focusing on confidentiality, integrity, and availability, and their significance in maintaining secure and reliable data access.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Additionally, we will explore essential security considerations, such as data classification, access control mechanisms, and data encryption techniques, as well as the importance of audit trails and backup strategies for data protection.</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Finally, the lecture will highlight best practices for data warehouse security, including regular security assessments and software updates, enabling participants to understand the complexities and necessary measures for effective data warehousing security.</a:t>
            </a:r>
            <a:endParaRPr/>
          </a:p>
        </p:txBody>
      </p:sp>
      <p:sp>
        <p:nvSpPr>
          <p:cNvPr id="185" name="Google Shape;185;p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Overview</a:t>
            </a:r>
            <a:endParaRPr/>
          </a:p>
        </p:txBody>
      </p:sp>
      <p:cxnSp>
        <p:nvCxnSpPr>
          <p:cNvPr id="186" name="Google Shape;186;p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87" name="Google Shape;187;p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4">
                                            <p:txEl>
                                              <p:pRg end="0" st="0"/>
                                            </p:txEl>
                                          </p:spTgt>
                                        </p:tgtEl>
                                        <p:attrNameLst>
                                          <p:attrName>style.visibility</p:attrName>
                                        </p:attrNameLst>
                                      </p:cBhvr>
                                      <p:to>
                                        <p:strVal val="visible"/>
                                      </p:to>
                                    </p:set>
                                    <p:animEffect filter="fade" transition="in">
                                      <p:cBhvr>
                                        <p:cTn dur="500"/>
                                        <p:tgtEl>
                                          <p:spTgt spid="18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4">
                                            <p:txEl>
                                              <p:pRg end="1" st="1"/>
                                            </p:txEl>
                                          </p:spTgt>
                                        </p:tgtEl>
                                        <p:attrNameLst>
                                          <p:attrName>style.visibility</p:attrName>
                                        </p:attrNameLst>
                                      </p:cBhvr>
                                      <p:to>
                                        <p:strVal val="visible"/>
                                      </p:to>
                                    </p:set>
                                    <p:animEffect filter="fade" transition="in">
                                      <p:cBhvr>
                                        <p:cTn dur="500"/>
                                        <p:tgtEl>
                                          <p:spTgt spid="18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4">
                                            <p:txEl>
                                              <p:pRg end="2" st="2"/>
                                            </p:txEl>
                                          </p:spTgt>
                                        </p:tgtEl>
                                        <p:attrNameLst>
                                          <p:attrName>style.visibility</p:attrName>
                                        </p:attrNameLst>
                                      </p:cBhvr>
                                      <p:to>
                                        <p:strVal val="visible"/>
                                      </p:to>
                                    </p:set>
                                    <p:animEffect filter="fade" transition="in">
                                      <p:cBhvr>
                                        <p:cTn dur="500"/>
                                        <p:tgtEl>
                                          <p:spTgt spid="184">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6"/>
          <p:cNvSpPr txBox="1"/>
          <p:nvPr/>
        </p:nvSpPr>
        <p:spPr>
          <a:xfrm>
            <a:off x="9728" y="896730"/>
            <a:ext cx="11682919" cy="46944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By the end of this lecture, participants will be able to:</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Clearly explain the importance of data warehousing security and its role in protecting sensitive data from unauthorized access and loss.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Identify and differentiate between various types of security threats.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Explain the key security principles and their significance in maintaining secure data access.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Evaluate essential security considerations and data encryption techniques to safeguard data effectively.</a:t>
            </a:r>
            <a:endParaRPr/>
          </a:p>
        </p:txBody>
      </p:sp>
      <p:sp>
        <p:nvSpPr>
          <p:cNvPr id="193" name="Google Shape;193;p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Learning Objectives</a:t>
            </a:r>
            <a:endParaRPr/>
          </a:p>
        </p:txBody>
      </p:sp>
      <p:cxnSp>
        <p:nvCxnSpPr>
          <p:cNvPr id="194" name="Google Shape;194;p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95" name="Google Shape;195;p6"/>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0" st="0"/>
                                            </p:txEl>
                                          </p:spTgt>
                                        </p:tgtEl>
                                        <p:attrNameLst>
                                          <p:attrName>style.visibility</p:attrName>
                                        </p:attrNameLst>
                                      </p:cBhvr>
                                      <p:to>
                                        <p:strVal val="visible"/>
                                      </p:to>
                                    </p:set>
                                    <p:animEffect filter="fade" transition="in">
                                      <p:cBhvr>
                                        <p:cTn dur="500"/>
                                        <p:tgtEl>
                                          <p:spTgt spid="19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1" st="1"/>
                                            </p:txEl>
                                          </p:spTgt>
                                        </p:tgtEl>
                                        <p:attrNameLst>
                                          <p:attrName>style.visibility</p:attrName>
                                        </p:attrNameLst>
                                      </p:cBhvr>
                                      <p:to>
                                        <p:strVal val="visible"/>
                                      </p:to>
                                    </p:set>
                                    <p:animEffect filter="fade" transition="in">
                                      <p:cBhvr>
                                        <p:cTn dur="500"/>
                                        <p:tgtEl>
                                          <p:spTgt spid="19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2" st="2"/>
                                            </p:txEl>
                                          </p:spTgt>
                                        </p:tgtEl>
                                        <p:attrNameLst>
                                          <p:attrName>style.visibility</p:attrName>
                                        </p:attrNameLst>
                                      </p:cBhvr>
                                      <p:to>
                                        <p:strVal val="visible"/>
                                      </p:to>
                                    </p:set>
                                    <p:animEffect filter="fade" transition="in">
                                      <p:cBhvr>
                                        <p:cTn dur="500"/>
                                        <p:tgtEl>
                                          <p:spTgt spid="19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3" st="3"/>
                                            </p:txEl>
                                          </p:spTgt>
                                        </p:tgtEl>
                                        <p:attrNameLst>
                                          <p:attrName>style.visibility</p:attrName>
                                        </p:attrNameLst>
                                      </p:cBhvr>
                                      <p:to>
                                        <p:strVal val="visible"/>
                                      </p:to>
                                    </p:set>
                                    <p:animEffect filter="fade" transition="in">
                                      <p:cBhvr>
                                        <p:cTn dur="500"/>
                                        <p:tgtEl>
                                          <p:spTgt spid="19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4" st="4"/>
                                            </p:txEl>
                                          </p:spTgt>
                                        </p:tgtEl>
                                        <p:attrNameLst>
                                          <p:attrName>style.visibility</p:attrName>
                                        </p:attrNameLst>
                                      </p:cBhvr>
                                      <p:to>
                                        <p:strVal val="visible"/>
                                      </p:to>
                                    </p:set>
                                    <p:animEffect filter="fade" transition="in">
                                      <p:cBhvr>
                                        <p:cTn dur="500"/>
                                        <p:tgtEl>
                                          <p:spTgt spid="192">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7"/>
          <p:cNvSpPr txBox="1"/>
          <p:nvPr/>
        </p:nvSpPr>
        <p:spPr>
          <a:xfrm>
            <a:off x="9728" y="896730"/>
            <a:ext cx="11682919" cy="46944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By the end of this lecture, participants will be able to:</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Recognize the importance of audit trails and backup strategies in enhancing data protection and recovery processes.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Implement best practices for data warehouse security to strengthen overall data management security.</a:t>
            </a:r>
            <a:endParaRPr/>
          </a:p>
        </p:txBody>
      </p:sp>
      <p:sp>
        <p:nvSpPr>
          <p:cNvPr id="201" name="Google Shape;201;p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Learning Objectives</a:t>
            </a:r>
            <a:endParaRPr/>
          </a:p>
        </p:txBody>
      </p:sp>
      <p:cxnSp>
        <p:nvCxnSpPr>
          <p:cNvPr id="202" name="Google Shape;202;p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03" name="Google Shape;203;p7"/>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xEl>
                                              <p:pRg end="0" st="0"/>
                                            </p:txEl>
                                          </p:spTgt>
                                        </p:tgtEl>
                                        <p:attrNameLst>
                                          <p:attrName>style.visibility</p:attrName>
                                        </p:attrNameLst>
                                      </p:cBhvr>
                                      <p:to>
                                        <p:strVal val="visible"/>
                                      </p:to>
                                    </p:set>
                                    <p:animEffect filter="fade" transition="in">
                                      <p:cBhvr>
                                        <p:cTn dur="500"/>
                                        <p:tgtEl>
                                          <p:spTgt spid="20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xEl>
                                              <p:pRg end="1" st="1"/>
                                            </p:txEl>
                                          </p:spTgt>
                                        </p:tgtEl>
                                        <p:attrNameLst>
                                          <p:attrName>style.visibility</p:attrName>
                                        </p:attrNameLst>
                                      </p:cBhvr>
                                      <p:to>
                                        <p:strVal val="visible"/>
                                      </p:to>
                                    </p:set>
                                    <p:animEffect filter="fade" transition="in">
                                      <p:cBhvr>
                                        <p:cTn dur="500"/>
                                        <p:tgtEl>
                                          <p:spTgt spid="20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xEl>
                                              <p:pRg end="2" st="2"/>
                                            </p:txEl>
                                          </p:spTgt>
                                        </p:tgtEl>
                                        <p:attrNameLst>
                                          <p:attrName>style.visibility</p:attrName>
                                        </p:attrNameLst>
                                      </p:cBhvr>
                                      <p:to>
                                        <p:strVal val="visible"/>
                                      </p:to>
                                    </p:set>
                                    <p:animEffect filter="fade" transition="in">
                                      <p:cBhvr>
                                        <p:cTn dur="500"/>
                                        <p:tgtEl>
                                          <p:spTgt spid="200">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8"/>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Set of measures, practices, and technologies used to protect the data stored within a data warehouse from unauthorized access, misuse, corruption, or theft. </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It involves securing the data warehouse's infrastructure, data flows, user access controls, and all associated processes to ensure that sensitive and valuable data remains confidential, available, and integral. </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Security mechanisms may include user authentication, data encryption, access controls, auditing, and compliance with data protection regulations.</a:t>
            </a:r>
            <a:endParaRPr b="0" i="0" sz="2000" u="none" cap="none" strike="noStrike">
              <a:solidFill>
                <a:srgbClr val="262626"/>
              </a:solidFill>
              <a:latin typeface="Poppins"/>
              <a:ea typeface="Poppins"/>
              <a:cs typeface="Poppins"/>
              <a:sym typeface="Poppins"/>
            </a:endParaRPr>
          </a:p>
        </p:txBody>
      </p:sp>
      <p:sp>
        <p:nvSpPr>
          <p:cNvPr id="209" name="Google Shape;209;p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Warehousing Security</a:t>
            </a:r>
            <a:endParaRPr/>
          </a:p>
        </p:txBody>
      </p:sp>
      <p:cxnSp>
        <p:nvCxnSpPr>
          <p:cNvPr id="210" name="Google Shape;210;p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11" name="Google Shape;211;p8"/>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9"/>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Protection of sensitive data</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Data warehouses often store sensitive information, such as customer data, financial records, and intellectual property. Ensuring security helps prevent data breaches and protects sensitive information from unauthorized access or disclosure.</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Preventing data loss or theft</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Data warehousing security mitigates risks associated with data theft or accidental data loss, protecting valuable data assets from being compromised.</a:t>
            </a:r>
            <a:endParaRPr/>
          </a:p>
        </p:txBody>
      </p:sp>
      <p:sp>
        <p:nvSpPr>
          <p:cNvPr id="217" name="Google Shape;217;p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Security in Data Warehousing</a:t>
            </a:r>
            <a:endParaRPr/>
          </a:p>
        </p:txBody>
      </p:sp>
      <p:cxnSp>
        <p:nvCxnSpPr>
          <p:cNvPr id="218" name="Google Shape;218;p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19" name="Google Shape;219;p9"/>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cxnSp>
        <p:nvCxnSpPr>
          <p:cNvPr id="224" name="Google Shape;224;p1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25" name="Google Shape;225;p10"/>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226" name="Google Shape;226;p10"/>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Reducing financial risks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Security incidents can lead to significant financial losses, including costs related to incident response, legal fees, fines, and damage to reputation. Effective data warehousing security minimizes these risks.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Monitoring and detecting security threats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With comprehensive security controls, organizations can monitor access and detect unusual activities, enabling quick response to potential security breaches.</a:t>
            </a:r>
            <a:endParaRPr/>
          </a:p>
        </p:txBody>
      </p:sp>
      <p:sp>
        <p:nvSpPr>
          <p:cNvPr id="227" name="Google Shape;227;p1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Security in Data Warehousing</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cxnSp>
        <p:nvCxnSpPr>
          <p:cNvPr id="232" name="Google Shape;232;p1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33" name="Google Shape;233;p11"/>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Maintaining data integrity</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Security practices prevent unauthorized modifications or corruption of data, ensuring that the information used for decision-making and analytics remains accurate and reliable.</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Supporting trust and reputation</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Companies that secure their data warehouses effectively can build trust with customers and partners, enhancing their reputation as reliable and responsible data handlers.</a:t>
            </a:r>
            <a:endParaRPr/>
          </a:p>
        </p:txBody>
      </p:sp>
      <p:sp>
        <p:nvSpPr>
          <p:cNvPr id="234" name="Google Shape;234;p11"/>
          <p:cNvSpPr txBox="1"/>
          <p:nvPr>
            <p:ph idx="11" type="ftr"/>
          </p:nvPr>
        </p:nvSpPr>
        <p:spPr>
          <a:xfrm>
            <a:off x="126462" y="5790601"/>
            <a:ext cx="11585642"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10: DATA WAREHOUSING SECURITY</a:t>
            </a:r>
            <a:endParaRPr b="1" sz="2000">
              <a:solidFill>
                <a:schemeClr val="lt1"/>
              </a:solidFill>
              <a:latin typeface="Poppins"/>
              <a:ea typeface="Poppins"/>
              <a:cs typeface="Poppins"/>
              <a:sym typeface="Poppins"/>
            </a:endParaRPr>
          </a:p>
        </p:txBody>
      </p:sp>
      <p:sp>
        <p:nvSpPr>
          <p:cNvPr id="235" name="Google Shape;235;p1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Security in Data Warehousing</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cxnSp>
        <p:nvCxnSpPr>
          <p:cNvPr id="240" name="Google Shape;240;p1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41" name="Google Shape;241;p12"/>
          <p:cNvSpPr txBox="1"/>
          <p:nvPr/>
        </p:nvSpPr>
        <p:spPr>
          <a:xfrm>
            <a:off x="84309" y="870152"/>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Internal Threats</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Accidental Data Leaks</a:t>
            </a:r>
            <a:r>
              <a:rPr b="0" i="0" lang="en-US" sz="2000" u="none" cap="none" strike="noStrike">
                <a:solidFill>
                  <a:schemeClr val="dk1"/>
                </a:solidFill>
                <a:latin typeface="Poppins"/>
                <a:ea typeface="Poppins"/>
                <a:cs typeface="Poppins"/>
                <a:sym typeface="Poppins"/>
              </a:rPr>
              <a:t> </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Employees may unintentionally expose sensitive data through improper handling, sharing information with unauthorized personnel, or using insecure channels.</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Malicious Insider Activity</a:t>
            </a:r>
            <a:r>
              <a:rPr b="0" i="0" lang="en-US" sz="2000" u="none" cap="none" strike="noStrike">
                <a:solidFill>
                  <a:schemeClr val="dk1"/>
                </a:solidFill>
                <a:latin typeface="Poppins"/>
                <a:ea typeface="Poppins"/>
                <a:cs typeface="Poppins"/>
                <a:sym typeface="Poppins"/>
              </a:rPr>
              <a:t> </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Unhappy employees or those with malicious intent may intentionally misuse their access privileges to steal, alter, or delete data.</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Privilege Abuse</a:t>
            </a:r>
            <a:r>
              <a:rPr b="0" i="0" lang="en-US" sz="2000" u="none" cap="none" strike="noStrike">
                <a:solidFill>
                  <a:schemeClr val="dk1"/>
                </a:solidFill>
                <a:latin typeface="Poppins"/>
                <a:ea typeface="Poppins"/>
                <a:cs typeface="Poppins"/>
                <a:sym typeface="Poppins"/>
              </a:rPr>
              <a:t> </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Users with high levels of access may exploit their privileges to access or manipulate data for unauthorized purposes, such as viewing confidential information.</a:t>
            </a:r>
            <a:endParaRPr/>
          </a:p>
        </p:txBody>
      </p:sp>
      <p:sp>
        <p:nvSpPr>
          <p:cNvPr id="242" name="Google Shape;242;p1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Types of Security Threats</a:t>
            </a:r>
            <a:endParaRPr/>
          </a:p>
        </p:txBody>
      </p:sp>
      <p:sp>
        <p:nvSpPr>
          <p:cNvPr id="243" name="Google Shape;243;p12"/>
          <p:cNvSpPr txBox="1"/>
          <p:nvPr>
            <p:ph idx="11" type="ftr"/>
          </p:nvPr>
        </p:nvSpPr>
        <p:spPr>
          <a:xfrm>
            <a:off x="126462" y="5790601"/>
            <a:ext cx="11585642"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10: DATA WAREHOUSING SECURITY</a:t>
            </a:r>
            <a:endParaRPr b="1" sz="2000">
              <a:solidFill>
                <a:schemeClr val="lt1"/>
              </a:solidFill>
              <a:latin typeface="Poppins"/>
              <a:ea typeface="Poppins"/>
              <a:cs typeface="Poppins"/>
              <a:sym typeface="Poppin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cxnSp>
        <p:nvCxnSpPr>
          <p:cNvPr id="248" name="Google Shape;248;p1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49" name="Google Shape;249;p13"/>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Internal Threat</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Poor Data Handling Practices</a:t>
            </a:r>
            <a:endParaRPr/>
          </a:p>
          <a:p>
            <a:pPr indent="0" lvl="1" marL="457200" marR="0" rtl="0" algn="l">
              <a:lnSpc>
                <a:spcPct val="15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Inadequate training or negligence in data handling can lead to accidental data deletion, data corruption, or the exposure of sensitive information.</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Compromised User Accounts</a:t>
            </a:r>
            <a:endParaRPr/>
          </a:p>
          <a:p>
            <a:pPr indent="0" lvl="1" marL="457200" marR="0" rtl="0" algn="l">
              <a:lnSpc>
                <a:spcPct val="15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If an employee's login credentials are compromised (e.g., through phishing attacks or weak passwords), attackers can use the compromised account to access the data warehouse from within the network.</a:t>
            </a:r>
            <a:endParaRPr b="0" i="0" sz="2000" u="none" cap="none" strike="noStrike">
              <a:solidFill>
                <a:srgbClr val="262626"/>
              </a:solidFill>
              <a:latin typeface="Poppins"/>
              <a:ea typeface="Poppins"/>
              <a:cs typeface="Poppins"/>
              <a:sym typeface="Poppins"/>
            </a:endParaRPr>
          </a:p>
        </p:txBody>
      </p:sp>
      <p:sp>
        <p:nvSpPr>
          <p:cNvPr id="250" name="Google Shape;250;p13"/>
          <p:cNvSpPr txBox="1"/>
          <p:nvPr>
            <p:ph idx="11" type="ftr"/>
          </p:nvPr>
        </p:nvSpPr>
        <p:spPr>
          <a:xfrm>
            <a:off x="126462" y="5790601"/>
            <a:ext cx="11585642"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10: DATA WAREHOUSING SECURITY</a:t>
            </a:r>
            <a:endParaRPr b="1" sz="2000">
              <a:solidFill>
                <a:schemeClr val="lt1"/>
              </a:solidFill>
              <a:latin typeface="Poppins"/>
              <a:ea typeface="Poppins"/>
              <a:cs typeface="Poppins"/>
              <a:sym typeface="Poppins"/>
            </a:endParaRPr>
          </a:p>
        </p:txBody>
      </p:sp>
      <p:sp>
        <p:nvSpPr>
          <p:cNvPr id="251" name="Google Shape;251;p1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Types of Security Threats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cxnSp>
        <p:nvCxnSpPr>
          <p:cNvPr id="256" name="Google Shape;256;p1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57" name="Google Shape;257;p1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Types of Security Threats</a:t>
            </a:r>
            <a:endParaRPr/>
          </a:p>
        </p:txBody>
      </p:sp>
      <p:sp>
        <p:nvSpPr>
          <p:cNvPr id="258" name="Google Shape;258;p14"/>
          <p:cNvSpPr txBox="1"/>
          <p:nvPr>
            <p:ph idx="11" type="ftr"/>
          </p:nvPr>
        </p:nvSpPr>
        <p:spPr>
          <a:xfrm>
            <a:off x="126462" y="5790601"/>
            <a:ext cx="11585642"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10: DATA WAREHOUSING SECURITY</a:t>
            </a:r>
            <a:endParaRPr b="1" sz="2000">
              <a:solidFill>
                <a:schemeClr val="lt1"/>
              </a:solidFill>
              <a:latin typeface="Poppins"/>
              <a:ea typeface="Poppins"/>
              <a:cs typeface="Poppins"/>
              <a:sym typeface="Poppins"/>
            </a:endParaRPr>
          </a:p>
        </p:txBody>
      </p:sp>
      <p:sp>
        <p:nvSpPr>
          <p:cNvPr id="259" name="Google Shape;259;p14"/>
          <p:cNvSpPr txBox="1"/>
          <p:nvPr/>
        </p:nvSpPr>
        <p:spPr>
          <a:xfrm>
            <a:off x="84309" y="928516"/>
            <a:ext cx="11585642" cy="46162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External Threats</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Hacking and Cyber Attacks</a:t>
            </a:r>
            <a:endParaRPr b="0" i="0" sz="2000" u="none" cap="none" strike="noStrike">
              <a:solidFill>
                <a:schemeClr val="dk1"/>
              </a:solidFill>
              <a:latin typeface="Poppins"/>
              <a:ea typeface="Poppins"/>
              <a:cs typeface="Poppins"/>
              <a:sym typeface="Poppins"/>
            </a:endParaRPr>
          </a:p>
          <a:p>
            <a:pPr indent="0" lvl="1" marL="457200" marR="0" rtl="0" algn="l">
              <a:lnSpc>
                <a:spcPct val="150000"/>
              </a:lnSpc>
              <a:spcBef>
                <a:spcPts val="12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Cybercriminals may use techniques such as SQL injection, brute force attacks, or malware to gain unauthorized access to the data warehouse.</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Phishing and Social Engineering</a:t>
            </a:r>
            <a:endParaRPr b="0" i="0" sz="2000" u="none" cap="none" strike="noStrike">
              <a:solidFill>
                <a:schemeClr val="dk1"/>
              </a:solidFill>
              <a:latin typeface="Poppins"/>
              <a:ea typeface="Poppins"/>
              <a:cs typeface="Poppins"/>
              <a:sym typeface="Poppins"/>
            </a:endParaRPr>
          </a:p>
          <a:p>
            <a:pPr indent="0" lvl="1" marL="457200" marR="0" rtl="0" algn="l">
              <a:lnSpc>
                <a:spcPct val="150000"/>
              </a:lnSpc>
              <a:spcBef>
                <a:spcPts val="12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Attackers use deceptive methods to trick employees into revealing sensitive information, such as login credentials, which can then be used to access the data warehouse.</a:t>
            </a:r>
            <a:endParaRPr/>
          </a:p>
          <a:p>
            <a:pPr indent="0" lvl="0" marL="0" marR="0" rtl="0" algn="l">
              <a:lnSpc>
                <a:spcPct val="150000"/>
              </a:lnSpc>
              <a:spcBef>
                <a:spcPts val="0"/>
              </a:spcBef>
              <a:spcAft>
                <a:spcPts val="0"/>
              </a:spcAft>
              <a:buClr>
                <a:schemeClr val="dk1"/>
              </a:buClr>
              <a:buSzPts val="2000"/>
              <a:buFont typeface="Arial"/>
              <a:buNone/>
            </a:pPr>
            <a:r>
              <a:t/>
            </a:r>
            <a:endParaRPr b="1" i="0" sz="2000" u="none" cap="none" strike="noStrike">
              <a:solidFill>
                <a:srgbClr val="262626"/>
              </a:solidFill>
              <a:latin typeface="Poppins"/>
              <a:ea typeface="Poppins"/>
              <a:cs typeface="Poppins"/>
              <a:sym typeface="Poppi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cxnSp>
        <p:nvCxnSpPr>
          <p:cNvPr id="264" name="Google Shape;264;p1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65" name="Google Shape;265;p15"/>
          <p:cNvSpPr txBox="1"/>
          <p:nvPr/>
        </p:nvSpPr>
        <p:spPr>
          <a:xfrm>
            <a:off x="84309" y="986884"/>
            <a:ext cx="11585642" cy="46162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Denial of Service (DoS) Attacks</a:t>
            </a:r>
            <a:r>
              <a:rPr b="0" i="0" lang="en-US" sz="2000" u="none" cap="none" strike="noStrike">
                <a:solidFill>
                  <a:schemeClr val="dk1"/>
                </a:solidFill>
                <a:latin typeface="Poppins"/>
                <a:ea typeface="Poppins"/>
                <a:cs typeface="Poppins"/>
                <a:sym typeface="Poppins"/>
              </a:rPr>
              <a:t> </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Attackers may overwhelm the data warehouse systems with excessive requests, causing downtime or making the data unavailable for legitimate users.</a:t>
            </a:r>
            <a:endParaRPr/>
          </a:p>
          <a:p>
            <a:pPr indent="-228600" lvl="0" marL="228600" marR="0" rtl="0" algn="l">
              <a:lnSpc>
                <a:spcPct val="150000"/>
              </a:lnSpc>
              <a:spcBef>
                <a:spcPts val="10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Exploiting Software Vulnerabilities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Attackers can exploit known or unknown software vulnerabilities in the data warehouse infrastructure (e.g., DBMS, ETL tools) to gain access or cause disruptions.</a:t>
            </a:r>
            <a:endParaRPr/>
          </a:p>
          <a:p>
            <a:pPr indent="-228600" lvl="0" marL="228600" marR="0" rtl="0" algn="l">
              <a:lnSpc>
                <a:spcPct val="150000"/>
              </a:lnSpc>
              <a:spcBef>
                <a:spcPts val="10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Man-in-the-Middle (MITM) Attacks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Interception of data transmissions between the data warehouse and end-users, allowing attackers to view or manipulate the data being transferred.</a:t>
            </a:r>
            <a:endParaRPr/>
          </a:p>
        </p:txBody>
      </p:sp>
      <p:sp>
        <p:nvSpPr>
          <p:cNvPr id="266" name="Google Shape;266;p1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267" name="Google Shape;267;p1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Types of Security Threats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cxnSp>
        <p:nvCxnSpPr>
          <p:cNvPr id="272" name="Google Shape;272;p1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73" name="Google Shape;273;p16"/>
          <p:cNvSpPr txBox="1"/>
          <p:nvPr/>
        </p:nvSpPr>
        <p:spPr>
          <a:xfrm>
            <a:off x="84309" y="928516"/>
            <a:ext cx="11585642" cy="46162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Confidentiality</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Ensures that sensitive information is accessible only to authorized users and is not disclosed to unauthorized parties. It involves protecting data from being exposed, viewed, or accessed by individuals who do not have permission. </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Integrity</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maintaining the accuracy, consistency, and trustworthiness of data over its entire lifecycle. It ensures that the data has not been altered, corrupted, or tampered with, either maliciously or accidentally.</a:t>
            </a:r>
            <a:endParaRPr/>
          </a:p>
        </p:txBody>
      </p:sp>
      <p:sp>
        <p:nvSpPr>
          <p:cNvPr id="274" name="Google Shape;274;p16"/>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275" name="Google Shape;275;p1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Key Security Principles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cxnSp>
        <p:nvCxnSpPr>
          <p:cNvPr id="280" name="Google Shape;280;p1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81" name="Google Shape;281;p17"/>
          <p:cNvSpPr txBox="1"/>
          <p:nvPr/>
        </p:nvSpPr>
        <p:spPr>
          <a:xfrm>
            <a:off x="84309" y="1025797"/>
            <a:ext cx="11585642" cy="458706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Availability</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Ensures that data and resources are accessible to authorized users when needed, without unnecessary delays or downtime.</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In data warehousing, availability means that the data warehouse must be operational and able to respond to queries and data access requests reliably.</a:t>
            </a:r>
            <a:endParaRPr b="1" i="0" sz="2400" u="none" cap="none" strike="noStrike">
              <a:solidFill>
                <a:srgbClr val="262626"/>
              </a:solidFill>
              <a:latin typeface="Poppins"/>
              <a:ea typeface="Poppins"/>
              <a:cs typeface="Poppins"/>
              <a:sym typeface="Poppins"/>
            </a:endParaRPr>
          </a:p>
        </p:txBody>
      </p:sp>
      <p:sp>
        <p:nvSpPr>
          <p:cNvPr id="282" name="Google Shape;282;p17"/>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283" name="Google Shape;283;p1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Key Security Principles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cxnSp>
        <p:nvCxnSpPr>
          <p:cNvPr id="288" name="Google Shape;288;p1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89" name="Google Shape;289;p18"/>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290" name="Google Shape;290;p1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Warehousing Security Considerations</a:t>
            </a:r>
            <a:endParaRPr/>
          </a:p>
        </p:txBody>
      </p:sp>
      <p:sp>
        <p:nvSpPr>
          <p:cNvPr id="291" name="Google Shape;291;p18"/>
          <p:cNvSpPr txBox="1"/>
          <p:nvPr/>
        </p:nvSpPr>
        <p:spPr>
          <a:xfrm>
            <a:off x="84309" y="1025797"/>
            <a:ext cx="11585642" cy="458706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classification</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Access control mechanisms</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encryption</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Audit trails and monitoring</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Backup and recovery </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masking and anonymization</a:t>
            </a:r>
            <a:endParaRPr b="0" i="0" sz="2400" u="none" cap="none" strike="noStrike">
              <a:solidFill>
                <a:srgbClr val="262626"/>
              </a:solidFill>
              <a:latin typeface="Poppins"/>
              <a:ea typeface="Poppins"/>
              <a:cs typeface="Poppins"/>
              <a:sym typeface="Poppi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cxnSp>
        <p:nvCxnSpPr>
          <p:cNvPr id="296" name="Google Shape;296;p1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97" name="Google Shape;297;p19"/>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298" name="Google Shape;298;p1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Classification</a:t>
            </a:r>
            <a:endParaRPr/>
          </a:p>
        </p:txBody>
      </p:sp>
      <p:sp>
        <p:nvSpPr>
          <p:cNvPr id="299" name="Google Shape;299;p19"/>
          <p:cNvSpPr txBox="1"/>
          <p:nvPr/>
        </p:nvSpPr>
        <p:spPr>
          <a:xfrm>
            <a:off x="84309" y="977157"/>
            <a:ext cx="11585642" cy="458706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Involves organizing data into categories based on its sensitivity, importance, and the level of protection it requires. </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Vital step in securing data warehouse. It </a:t>
            </a:r>
            <a:r>
              <a:rPr b="0" i="0" lang="en-US" sz="2000" u="none" cap="none" strike="noStrike">
                <a:solidFill>
                  <a:schemeClr val="dk1"/>
                </a:solidFill>
                <a:latin typeface="Poppins"/>
                <a:ea typeface="Poppins"/>
                <a:cs typeface="Poppins"/>
                <a:sym typeface="Poppins"/>
              </a:rPr>
              <a:t>helps determine the appropriate security measures needed for different types of data, ensuring that sensitive information is adequately protected while optimizing access and use.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Data can be classified into different categories based on its sensitivity and intention.</a:t>
            </a:r>
            <a:endParaRPr/>
          </a:p>
          <a:p>
            <a:pPr indent="-228600" lvl="1" marL="685800" marR="0" rtl="0" algn="l">
              <a:lnSpc>
                <a:spcPct val="150000"/>
              </a:lnSpc>
              <a:spcBef>
                <a:spcPts val="6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Public Data (eg, published financial reports, press releases)</a:t>
            </a:r>
            <a:endParaRPr/>
          </a:p>
          <a:p>
            <a:pPr indent="-228600" lvl="1" marL="685800" marR="0" rtl="0" algn="l">
              <a:lnSpc>
                <a:spcPct val="150000"/>
              </a:lnSpc>
              <a:spcBef>
                <a:spcPts val="6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Internal data (eg, project plans, employee directories)</a:t>
            </a:r>
            <a:endParaRPr/>
          </a:p>
          <a:p>
            <a:pPr indent="-228600" lvl="1" marL="685800" marR="0" rtl="0" algn="l">
              <a:lnSpc>
                <a:spcPct val="150000"/>
              </a:lnSpc>
              <a:spcBef>
                <a:spcPts val="6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Confidential data (eg, financial records, customer data, trade secrets)</a:t>
            </a:r>
            <a:endParaRPr b="0" i="0" sz="2000" u="none" cap="none" strike="noStrike">
              <a:solidFill>
                <a:schemeClr val="dk1"/>
              </a:solidFill>
              <a:latin typeface="Poppins"/>
              <a:ea typeface="Poppins"/>
              <a:cs typeface="Poppins"/>
              <a:sym typeface="Poppin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cxnSp>
        <p:nvCxnSpPr>
          <p:cNvPr id="304" name="Google Shape;304;p2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05" name="Google Shape;305;p20"/>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06" name="Google Shape;306;p20"/>
          <p:cNvSpPr txBox="1"/>
          <p:nvPr/>
        </p:nvSpPr>
        <p:spPr>
          <a:xfrm>
            <a:off x="84309" y="977157"/>
            <a:ext cx="11585642" cy="458706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Enhanced data security</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By categorizing data according to its sensitivity, organizations can apply security controls that match the level of risk. For instance, confidential data may require encryption and strict access controls, while public data may not need the same level of protection.</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Improved data access control</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Data classification enables the implementation of role-based access control (RBAC), where users are granted access based on the data category and their job role, thereby reducing the risk of unauthorized access.</a:t>
            </a:r>
            <a:endParaRPr/>
          </a:p>
        </p:txBody>
      </p:sp>
      <p:sp>
        <p:nvSpPr>
          <p:cNvPr id="307" name="Google Shape;307;p2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Benefits of Data Classification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cxnSp>
        <p:nvCxnSpPr>
          <p:cNvPr id="312" name="Google Shape;312;p2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13" name="Google Shape;313;p21"/>
          <p:cNvSpPr txBox="1"/>
          <p:nvPr/>
        </p:nvSpPr>
        <p:spPr>
          <a:xfrm>
            <a:off x="84309" y="1006340"/>
            <a:ext cx="11585642" cy="46162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Security techniques used to regulate who can view, modify, or access data and resources in a data warehouse. </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These mechanisms help protect sensitive information by ensuring that only authorized users can perform certain actions, thus reducing the risk of data breaches or unauthorized data modifications.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This access control mechanism include</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Role-based access control (RBAC)</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Attribute-based access control (ABAC)</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User authentication methods</a:t>
            </a:r>
            <a:endParaRPr/>
          </a:p>
        </p:txBody>
      </p:sp>
      <p:sp>
        <p:nvSpPr>
          <p:cNvPr id="314" name="Google Shape;314;p21"/>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15" name="Google Shape;315;p2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Access Control Mechanism</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cxnSp>
        <p:nvCxnSpPr>
          <p:cNvPr id="320" name="Google Shape;320;p2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21" name="Google Shape;321;p22"/>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Access control mechanism where permissions are assigned based on the user's role within an organization. Each role is associated with a set of permissions that dictate what data or resources the user can access and the actions they can perform.</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Key features</a:t>
            </a:r>
            <a:endParaRPr b="0" i="0" sz="2000" u="none" cap="none" strike="noStrike">
              <a:solidFill>
                <a:schemeClr val="dk1"/>
              </a:solidFill>
              <a:latin typeface="Poppins"/>
              <a:ea typeface="Poppins"/>
              <a:cs typeface="Poppins"/>
              <a:sym typeface="Poppins"/>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Access rights are grouped by roles (e.g., Admin, manager), not by individual users.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Users are assigned to one or more roles, and their access is determined by the permissions associated with those roles.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Simplifies the management of permissions, especially in large organizations, by assigning roles instead of individual permissions to each user.</a:t>
            </a:r>
            <a:endParaRPr/>
          </a:p>
        </p:txBody>
      </p:sp>
      <p:sp>
        <p:nvSpPr>
          <p:cNvPr id="322" name="Google Shape;322;p22"/>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23" name="Google Shape;323;p2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Role-Based Access Control</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cxnSp>
        <p:nvCxnSpPr>
          <p:cNvPr id="328" name="Google Shape;328;p2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29" name="Google Shape;329;p23"/>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30" name="Google Shape;330;p2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Attribute-Based Access Control</a:t>
            </a:r>
            <a:endParaRPr/>
          </a:p>
        </p:txBody>
      </p:sp>
      <p:sp>
        <p:nvSpPr>
          <p:cNvPr id="331" name="Google Shape;331;p23"/>
          <p:cNvSpPr txBox="1"/>
          <p:nvPr/>
        </p:nvSpPr>
        <p:spPr>
          <a:xfrm>
            <a:off x="68093" y="1034726"/>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Dynamic access control mechanism where permissions are determined based on attributes associated with users, resources, and the environment. These attributes may include user properties (e.g., Job title, department), resource characteristics (e.g., Data sensitivity level), and environmental conditions (e.g., Time of access, location).</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Key features</a:t>
            </a:r>
            <a:endParaRPr b="0" i="0" sz="2000" u="none" cap="none" strike="noStrike">
              <a:solidFill>
                <a:schemeClr val="dk1"/>
              </a:solidFill>
              <a:latin typeface="Poppins"/>
              <a:ea typeface="Poppins"/>
              <a:cs typeface="Poppins"/>
              <a:sym typeface="Poppins"/>
            </a:endParaRPr>
          </a:p>
          <a:p>
            <a:pPr indent="-285750" lvl="1" marL="742950" marR="0" rtl="0" algn="l">
              <a:lnSpc>
                <a:spcPct val="150000"/>
              </a:lnSpc>
              <a:spcBef>
                <a:spcPts val="5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Supports complex access policies that can accommodate a wide range of scenarios.</a:t>
            </a:r>
            <a:endParaRPr/>
          </a:p>
          <a:p>
            <a:pPr indent="-285750" lvl="1" marL="742950" marR="0" rtl="0" algn="l">
              <a:lnSpc>
                <a:spcPct val="150000"/>
              </a:lnSpc>
              <a:spcBef>
                <a:spcPts val="5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Conditions for access can be based on combinations of user, resource, and environmental attributes.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cxnSp>
        <p:nvCxnSpPr>
          <p:cNvPr id="336" name="Google Shape;336;p2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37" name="Google Shape;337;p24"/>
          <p:cNvSpPr txBox="1"/>
          <p:nvPr/>
        </p:nvSpPr>
        <p:spPr>
          <a:xfrm>
            <a:off x="87549" y="1009289"/>
            <a:ext cx="1158240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Involves verifying the identity of a user attempting to access a system or data warehouse. </a:t>
            </a:r>
            <a:endParaRPr/>
          </a:p>
          <a:p>
            <a:pPr indent="-228600" lvl="0" marL="228600" marR="0" rtl="0" algn="l">
              <a:lnSpc>
                <a:spcPct val="150000"/>
              </a:lnSpc>
              <a:spcBef>
                <a:spcPts val="1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It ensures that only legitimate users can gain access. Several authentication methods are used to enhance security:</a:t>
            </a:r>
            <a:endParaRPr/>
          </a:p>
          <a:p>
            <a:pPr indent="-228600" lvl="1" marL="685800" marR="0" rtl="0" algn="l">
              <a:lnSpc>
                <a:spcPct val="150000"/>
              </a:lnSpc>
              <a:spcBef>
                <a:spcPts val="18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Password-based authentication</a:t>
            </a:r>
            <a:endParaRPr/>
          </a:p>
          <a:p>
            <a:pPr indent="-228600" lvl="1" marL="685800" marR="0" rtl="0" algn="l">
              <a:lnSpc>
                <a:spcPct val="150000"/>
              </a:lnSpc>
              <a:spcBef>
                <a:spcPts val="18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Multi-factor authentication (MFA)</a:t>
            </a:r>
            <a:endParaRPr/>
          </a:p>
          <a:p>
            <a:pPr indent="-228600" lvl="1" marL="685800" marR="0" rtl="0" algn="l">
              <a:lnSpc>
                <a:spcPct val="150000"/>
              </a:lnSpc>
              <a:spcBef>
                <a:spcPts val="18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Biometric authentication</a:t>
            </a:r>
            <a:endParaRPr b="1" i="0" sz="2000" u="none" cap="none" strike="noStrike">
              <a:solidFill>
                <a:srgbClr val="262626"/>
              </a:solidFill>
              <a:latin typeface="Poppins"/>
              <a:ea typeface="Poppins"/>
              <a:cs typeface="Poppins"/>
              <a:sym typeface="Poppins"/>
            </a:endParaRPr>
          </a:p>
        </p:txBody>
      </p:sp>
      <p:sp>
        <p:nvSpPr>
          <p:cNvPr id="338" name="Google Shape;338;p24"/>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39" name="Google Shape;339;p2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User Authentication Methods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cxnSp>
        <p:nvCxnSpPr>
          <p:cNvPr id="344" name="Google Shape;344;p2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45" name="Google Shape;345;p2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46" name="Google Shape;346;p2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Encryption</a:t>
            </a:r>
            <a:endParaRPr/>
          </a:p>
        </p:txBody>
      </p:sp>
      <p:sp>
        <p:nvSpPr>
          <p:cNvPr id="347" name="Google Shape;347;p25"/>
          <p:cNvSpPr txBox="1"/>
          <p:nvPr/>
        </p:nvSpPr>
        <p:spPr>
          <a:xfrm>
            <a:off x="84309" y="957700"/>
            <a:ext cx="11585642" cy="465516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Security process that converts readable data, known as plaintext, into an unreadable format, called ciphertext. </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This transformation ensures that only authorized parties with the correct decryption key can access the original information. </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Encryption is an essential tool for protecting sensitive data, such as personal information, financial details, or corporate secrets, from unauthorized access, theft, or tampering.</a:t>
            </a:r>
            <a:endParaRPr b="0" i="0" sz="2000" u="none" cap="none" strike="noStrike">
              <a:solidFill>
                <a:srgbClr val="262626"/>
              </a:solidFill>
              <a:latin typeface="Poppins"/>
              <a:ea typeface="Poppins"/>
              <a:cs typeface="Poppins"/>
              <a:sym typeface="Poppin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cxnSp>
        <p:nvCxnSpPr>
          <p:cNvPr id="352" name="Google Shape;352;p2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53" name="Google Shape;353;p2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Encryption </a:t>
            </a:r>
            <a:endParaRPr/>
          </a:p>
        </p:txBody>
      </p:sp>
      <p:sp>
        <p:nvSpPr>
          <p:cNvPr id="354" name="Google Shape;354;p26"/>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55" name="Google Shape;355;p26"/>
          <p:cNvSpPr txBox="1"/>
          <p:nvPr/>
        </p:nvSpPr>
        <p:spPr>
          <a:xfrm>
            <a:off x="84309" y="957700"/>
            <a:ext cx="11585642" cy="465516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Encryption is a security technique that protects sensitive information by converting it into a coded format, which can only be accessed or read by those who have the decryption key.</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It ensures the confidentiality and integrity of data, preventing unauthorized access, even if data is intercepted or stolen.</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Reduces the risk of data breaches, cyberattacks, and financial loss by safeguarding personal, financial, and organizational information.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cxnSp>
        <p:nvCxnSpPr>
          <p:cNvPr id="360" name="Google Shape;360;p2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61" name="Google Shape;361;p27"/>
          <p:cNvSpPr txBox="1"/>
          <p:nvPr/>
        </p:nvSpPr>
        <p:spPr>
          <a:xfrm>
            <a:off x="84309" y="950921"/>
            <a:ext cx="11585642" cy="461329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Encryption at rest</a:t>
            </a:r>
            <a:endParaRPr b="0" i="0" sz="2000" u="none" cap="none" strike="noStrike">
              <a:solidFill>
                <a:schemeClr val="dk1"/>
              </a:solidFill>
              <a:latin typeface="Poppins"/>
              <a:ea typeface="Poppins"/>
              <a:cs typeface="Poppins"/>
              <a:sym typeface="Poppins"/>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Protects data that is stored on a physical medium, such as hard drives, databases, or cloud storage.</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Secures data when it is not actively being used or transmitted, ensuring that stored information remains confidential.</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Common techniques include full disk encryption, file-level encryption, and database encryption.</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Examples: encrypting files on a local device, encrypting data stored in cloud-based databases.</a:t>
            </a:r>
            <a:endParaRPr/>
          </a:p>
        </p:txBody>
      </p:sp>
      <p:sp>
        <p:nvSpPr>
          <p:cNvPr id="362" name="Google Shape;362;p2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Types of Encryption</a:t>
            </a:r>
            <a:endParaRPr/>
          </a:p>
        </p:txBody>
      </p:sp>
      <p:sp>
        <p:nvSpPr>
          <p:cNvPr id="363" name="Google Shape;363;p27"/>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cxnSp>
        <p:nvCxnSpPr>
          <p:cNvPr id="368" name="Google Shape;368;p2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69" name="Google Shape;369;p28"/>
          <p:cNvSpPr txBox="1"/>
          <p:nvPr/>
        </p:nvSpPr>
        <p:spPr>
          <a:xfrm>
            <a:off x="84309" y="950921"/>
            <a:ext cx="11585642" cy="461329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Encryption in transit</a:t>
            </a:r>
            <a:endParaRPr b="0" i="0" sz="2000" u="none" cap="none" strike="noStrike">
              <a:solidFill>
                <a:schemeClr val="dk1"/>
              </a:solidFill>
              <a:latin typeface="Poppins"/>
              <a:ea typeface="Poppins"/>
              <a:cs typeface="Poppins"/>
              <a:sym typeface="Poppins"/>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Secures data while it is being transmitted across a network, such as the internet or a private network.</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Protects against interception and unauthorized access during data transmission, preventing eavesdropping and man-in-the-middle attacks.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Typically implemented using protocols like https, SSL/TLS, and VPNs for secure communication.</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Examples:</a:t>
            </a:r>
            <a:r>
              <a:rPr b="0" i="0" lang="en-US" sz="2000" u="none" cap="none" strike="noStrike">
                <a:solidFill>
                  <a:schemeClr val="dk1"/>
                </a:solidFill>
                <a:latin typeface="Poppins"/>
                <a:ea typeface="Poppins"/>
                <a:cs typeface="Poppins"/>
                <a:sym typeface="Poppins"/>
              </a:rPr>
              <a:t> encrypting email messages, securing data transferred via APIs, or using https for web browsing.</a:t>
            </a:r>
            <a:endParaRPr/>
          </a:p>
        </p:txBody>
      </p:sp>
      <p:sp>
        <p:nvSpPr>
          <p:cNvPr id="370" name="Google Shape;370;p28"/>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71" name="Google Shape;371;p2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Types of Encryption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cxnSp>
        <p:nvCxnSpPr>
          <p:cNvPr id="376" name="Google Shape;376;p2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77" name="Google Shape;377;p29"/>
          <p:cNvSpPr txBox="1"/>
          <p:nvPr/>
        </p:nvSpPr>
        <p:spPr>
          <a:xfrm>
            <a:off x="0" y="931464"/>
            <a:ext cx="11669951" cy="4681387"/>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To ensure data security, it’s vital to consistently audit and monitor data-related activities.</a:t>
            </a:r>
            <a:endParaRPr/>
          </a:p>
          <a:p>
            <a:pPr indent="-228600" lvl="0" marL="228600" marR="0" rtl="0" algn="l">
              <a:lnSpc>
                <a:spcPct val="150000"/>
              </a:lnSpc>
              <a:spcBef>
                <a:spcPts val="6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Auditing and monitoring enable you to keep a record of who accesses, alters, or moves your data, along with the specifics of these actions.</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By implementing these practices, you can spot and mitigate potential data breaches and other issues.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Employ a range of tools, including logs, alerts, reports, and dashboards, to facilitate effective data auditing and monitoring.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It is important to define and uphold data governance policies to ensure that data remains high-quality, consistent, and reliable.</a:t>
            </a:r>
            <a:endParaRPr b="0" i="0" sz="2000" u="none" cap="none" strike="noStrike">
              <a:solidFill>
                <a:srgbClr val="262626"/>
              </a:solidFill>
              <a:latin typeface="Poppins"/>
              <a:ea typeface="Poppins"/>
              <a:cs typeface="Poppins"/>
              <a:sym typeface="Poppins"/>
            </a:endParaRPr>
          </a:p>
        </p:txBody>
      </p:sp>
      <p:sp>
        <p:nvSpPr>
          <p:cNvPr id="378" name="Google Shape;378;p2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Audio Trails and Monitoring</a:t>
            </a:r>
            <a:endParaRPr/>
          </a:p>
        </p:txBody>
      </p:sp>
      <p:sp>
        <p:nvSpPr>
          <p:cNvPr id="379" name="Google Shape;379;p29"/>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cxnSp>
        <p:nvCxnSpPr>
          <p:cNvPr id="384" name="Google Shape;384;p3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85" name="Google Shape;385;p30"/>
          <p:cNvSpPr txBox="1"/>
          <p:nvPr/>
        </p:nvSpPr>
        <p:spPr>
          <a:xfrm>
            <a:off x="84309" y="950921"/>
            <a:ext cx="11585642" cy="461329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Security and accountability</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Audit trails help ensure security by keeping a detailed record of all activities within a system, allowing for the identification of any unauthorized or suspicious actions.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Incident investigation</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In the event of a security breach or system failure, audit trails enable organizations to investigate what happened, who was involved, and how to prevent future occurrences. </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User behavior analysis</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Helps understand how users interact with a system, which can be useful for enhancing user experience and implementing better security measures.</a:t>
            </a:r>
            <a:endParaRPr b="0" i="0" sz="2000" u="none" cap="none" strike="noStrike">
              <a:solidFill>
                <a:schemeClr val="dk1"/>
              </a:solidFill>
              <a:latin typeface="Poppins"/>
              <a:ea typeface="Poppins"/>
              <a:cs typeface="Poppins"/>
              <a:sym typeface="Poppins"/>
            </a:endParaRPr>
          </a:p>
        </p:txBody>
      </p:sp>
      <p:sp>
        <p:nvSpPr>
          <p:cNvPr id="386" name="Google Shape;386;p30"/>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87" name="Google Shape;387;p3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Audit Trails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cxnSp>
        <p:nvCxnSpPr>
          <p:cNvPr id="392" name="Google Shape;392;p3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93" name="Google Shape;393;p31"/>
          <p:cNvSpPr txBox="1"/>
          <p:nvPr/>
        </p:nvSpPr>
        <p:spPr>
          <a:xfrm>
            <a:off x="84309" y="941193"/>
            <a:ext cx="11585642" cy="4754934"/>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 comprehensive backup and recovery strategy is essential for data security in case of disasters, accidents, or cyberattacks.</a:t>
            </a:r>
            <a:endParaRPr/>
          </a:p>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These processes ensure that you can swiftly restore data and resume normal operations with minimal disruption.</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You can utilize different techniques for backing up data, such as creating snapshots, using replicas, or maintaining archives.</a:t>
            </a:r>
            <a:endParaRPr/>
          </a:p>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Factors like how often to back up data, where to store it, the format used, and the validation of recovery methods should be carefully considered.</a:t>
            </a:r>
            <a:endParaRPr/>
          </a:p>
          <a:p>
            <a:pPr indent="-228600" lvl="0" marL="228600" marR="0" rtl="0" algn="l">
              <a:lnSpc>
                <a:spcPct val="150000"/>
              </a:lnSpc>
              <a:spcBef>
                <a:spcPts val="6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Having a defined policy for retaining and deleting data helps prevent unnecessary storage expenses and ensures compliance with regulations.</a:t>
            </a:r>
            <a:endParaRPr/>
          </a:p>
        </p:txBody>
      </p:sp>
      <p:sp>
        <p:nvSpPr>
          <p:cNvPr id="394" name="Google Shape;394;p31"/>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395" name="Google Shape;395;p3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Backup and Recovery</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cxnSp>
        <p:nvCxnSpPr>
          <p:cNvPr id="400" name="Google Shape;400;p3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01" name="Google Shape;401;p32"/>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02" name="Google Shape;402;p32"/>
          <p:cNvSpPr txBox="1"/>
          <p:nvPr/>
        </p:nvSpPr>
        <p:spPr>
          <a:xfrm>
            <a:off x="84309" y="970377"/>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loss prevention</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Regular backups help protect against data loss due to hardware failures, human error, cyberattacks (e.g., Ransomware), or natural disasters.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Business continuity</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Ensures that critical data is available to support ongoing operations, minimizing downtime and disruption to business activities.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Disaster recovery</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Provides a way to restore systems and data quickly after an unexpected event, ensuring the organization can recover efficiently. </a:t>
            </a:r>
            <a:endParaRPr/>
          </a:p>
        </p:txBody>
      </p:sp>
      <p:sp>
        <p:nvSpPr>
          <p:cNvPr id="403" name="Google Shape;403;p3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Data Backup</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cxnSp>
        <p:nvCxnSpPr>
          <p:cNvPr id="408" name="Google Shape;408;p3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09" name="Google Shape;409;p33"/>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Data anonymization</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Technique of safeguarding private data by altering or encrypting information that might associate it with particular individuals or organizations.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The goal of data anonymization is to ensure privacy while still allowing the data to be utilized for analysis, research, or other vital business activities.</a:t>
            </a:r>
            <a:endParaRPr b="0" i="0" sz="2400" u="none" cap="none" strike="noStrike">
              <a:solidFill>
                <a:srgbClr val="262626"/>
              </a:solidFill>
              <a:latin typeface="Poppins"/>
              <a:ea typeface="Poppins"/>
              <a:cs typeface="Poppins"/>
              <a:sym typeface="Poppins"/>
            </a:endParaRPr>
          </a:p>
        </p:txBody>
      </p:sp>
      <p:sp>
        <p:nvSpPr>
          <p:cNvPr id="410" name="Google Shape;410;p33"/>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11" name="Google Shape;411;p3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Masking and Anonymization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cxnSp>
        <p:nvCxnSpPr>
          <p:cNvPr id="416" name="Google Shape;416;p3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17" name="Google Shape;417;p34"/>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Pseudonymization</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Replaces identifying fields with pseudonyms.</a:t>
            </a:r>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Allows data to be matched with its source without revealing identity.</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Aggregation</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Combines data from multiple records to present summary statistics.</a:t>
            </a:r>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Reduces the risk of identifying individuals.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Differential privacy</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Adds random noise to the data or query results.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Provides privacy guarantees while allowing data analysis.</a:t>
            </a:r>
            <a:endParaRPr/>
          </a:p>
        </p:txBody>
      </p:sp>
      <p:sp>
        <p:nvSpPr>
          <p:cNvPr id="418" name="Google Shape;418;p34"/>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19" name="Google Shape;419;p3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Techniques of Data Anonymization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cxnSp>
        <p:nvCxnSpPr>
          <p:cNvPr id="424" name="Google Shape;424;p3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25" name="Google Shape;425;p3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26" name="Google Shape;426;p35"/>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Generalization</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Replaces specific values with broader categories.</a:t>
            </a:r>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For example, changing exact ages to age ranges.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Suppression</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Removes or hides sensitive data elements entirely.</a:t>
            </a:r>
            <a:endParaRPr/>
          </a:p>
          <a:p>
            <a:pPr indent="-228600" lvl="1" marL="685800" marR="0" rtl="0" algn="l">
              <a:lnSpc>
                <a:spcPct val="150000"/>
              </a:lnSpc>
              <a:spcBef>
                <a:spcPts val="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Often used for very small datasets where individuals can be easily identified.</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Data swapping (shuffling)</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Randomly swaps values between records.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Maintains overall data distribution while concealing individual data points.</a:t>
            </a:r>
            <a:endParaRPr/>
          </a:p>
        </p:txBody>
      </p:sp>
      <p:sp>
        <p:nvSpPr>
          <p:cNvPr id="427" name="Google Shape;427;p3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Techniques of Data Anonymization</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cxnSp>
        <p:nvCxnSpPr>
          <p:cNvPr id="432" name="Google Shape;432;p3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33" name="Google Shape;433;p36"/>
          <p:cNvSpPr txBox="1"/>
          <p:nvPr/>
        </p:nvSpPr>
        <p:spPr>
          <a:xfrm>
            <a:off x="84309" y="950921"/>
            <a:ext cx="11585642" cy="4632754"/>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Mitigates risk</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By anonymizing data, organizations can lower the risk of data breaches, thereby minimizing potential financial and compliance issues.</a:t>
            </a:r>
            <a:endParaRPr b="1"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Privacy protection</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By anonymizing data, organizations can protect sensitive personal information from misuse and unauthorized disclosure.</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Enables data sharing</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Anonymization facilitates the secure sharing of data for research and collaboration by eliminating identifiers that could compromise privacy.</a:t>
            </a:r>
            <a:endParaRPr/>
          </a:p>
        </p:txBody>
      </p:sp>
      <p:sp>
        <p:nvSpPr>
          <p:cNvPr id="434" name="Google Shape;434;p36"/>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35" name="Google Shape;435;p36"/>
          <p:cNvSpPr txBox="1"/>
          <p:nvPr/>
        </p:nvSpPr>
        <p:spPr>
          <a:xfrm>
            <a:off x="0" y="222540"/>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Benefits of Data Anonymization</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cxnSp>
        <p:nvCxnSpPr>
          <p:cNvPr id="440" name="Google Shape;440;p3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41" name="Google Shape;441;p37"/>
          <p:cNvSpPr txBox="1"/>
          <p:nvPr/>
        </p:nvSpPr>
        <p:spPr>
          <a:xfrm>
            <a:off x="84309" y="980107"/>
            <a:ext cx="11585642" cy="46133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Data masking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masking, also referred to as data obfuscation, is the process of substituting actual data with fake data that maintains a similar structure to safeguard sensitive information.</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masking helps minimize the chances of sensitive information being exposed, thereby enhancing data security.</a:t>
            </a:r>
            <a:endParaRPr/>
          </a:p>
        </p:txBody>
      </p:sp>
      <p:sp>
        <p:nvSpPr>
          <p:cNvPr id="442" name="Google Shape;442;p37"/>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43" name="Google Shape;443;p3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Masking and Anonymization</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cxnSp>
        <p:nvCxnSpPr>
          <p:cNvPr id="448" name="Google Shape;448;p3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49" name="Google Shape;449;p38"/>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50" name="Google Shape;450;p3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Masking Techniques</a:t>
            </a:r>
            <a:endParaRPr/>
          </a:p>
        </p:txBody>
      </p:sp>
      <p:sp>
        <p:nvSpPr>
          <p:cNvPr id="451" name="Google Shape;451;p38"/>
          <p:cNvSpPr txBox="1"/>
          <p:nvPr/>
        </p:nvSpPr>
        <p:spPr>
          <a:xfrm>
            <a:off x="84309" y="989833"/>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Static data masking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This method substitutes sensitive information with fixed placeholders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This technique involves replacing actual values with random values drawn from predefined lookup tables.</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Character masking hides parts of data, for instance, by showing only the last four digits of a number.</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Example</a:t>
            </a:r>
            <a:r>
              <a:rPr b="0" i="0" lang="en-US" sz="2000" u="none" cap="none" strike="noStrike">
                <a:solidFill>
                  <a:srgbClr val="262626"/>
                </a:solidFill>
                <a:latin typeface="Poppins"/>
                <a:ea typeface="Poppins"/>
                <a:cs typeface="Poppins"/>
                <a:sym typeface="Poppins"/>
              </a:rPr>
              <a:t> A company creates a copy of its customer database for testing. All customer names, addresses, and credit card numbers are replaced with fictitious data like “Opoka John," “Kampala," and "4111 1111 1111 1111."</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cxnSp>
        <p:nvCxnSpPr>
          <p:cNvPr id="456" name="Google Shape;456;p3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57" name="Google Shape;457;p39"/>
          <p:cNvSpPr txBox="1"/>
          <p:nvPr/>
        </p:nvSpPr>
        <p:spPr>
          <a:xfrm>
            <a:off x="84309" y="989833"/>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Dynamic data masking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This approach masks data dynamically during access, depending on the user's role or permissions.</a:t>
            </a:r>
            <a:endParaRPr b="1"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In partial masking, only certain parts of the sensitive information are obscured.</a:t>
            </a:r>
            <a:endParaRPr b="1"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Allows sensitive information to remain in the database but obscures it for unauthorized users.</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Example</a:t>
            </a:r>
            <a:r>
              <a:rPr b="0" i="0" lang="en-US" sz="2000" u="none" cap="none" strike="noStrike">
                <a:solidFill>
                  <a:srgbClr val="262626"/>
                </a:solidFill>
                <a:latin typeface="Poppins"/>
                <a:ea typeface="Poppins"/>
                <a:cs typeface="Poppins"/>
                <a:sym typeface="Poppins"/>
              </a:rPr>
              <a:t>: In a healthcare application, a doctor can see patient names and details, while a billing clerk sees only masked versions, such as “</a:t>
            </a:r>
            <a:r>
              <a:rPr b="1" i="0" lang="en-US" sz="2000" u="none" cap="none" strike="noStrike">
                <a:solidFill>
                  <a:srgbClr val="262626"/>
                </a:solidFill>
                <a:latin typeface="Poppins"/>
                <a:ea typeface="Poppins"/>
                <a:cs typeface="Poppins"/>
                <a:sym typeface="Poppins"/>
              </a:rPr>
              <a:t>Patient A</a:t>
            </a:r>
            <a:r>
              <a:rPr b="0" i="0" lang="en-US" sz="2000" u="none" cap="none" strike="noStrike">
                <a:solidFill>
                  <a:srgbClr val="262626"/>
                </a:solidFill>
                <a:latin typeface="Poppins"/>
                <a:ea typeface="Poppins"/>
                <a:cs typeface="Poppins"/>
                <a:sym typeface="Poppins"/>
              </a:rPr>
              <a:t>" instead of “</a:t>
            </a:r>
            <a:r>
              <a:rPr b="1" i="0" lang="en-US" sz="2000" u="none" cap="none" strike="noStrike">
                <a:solidFill>
                  <a:srgbClr val="262626"/>
                </a:solidFill>
                <a:latin typeface="Poppins"/>
                <a:ea typeface="Poppins"/>
                <a:cs typeface="Poppins"/>
                <a:sym typeface="Poppins"/>
              </a:rPr>
              <a:t>Opoka John</a:t>
            </a:r>
            <a:r>
              <a:rPr b="0" i="0" lang="en-US" sz="2000" u="none" cap="none" strike="noStrike">
                <a:solidFill>
                  <a:srgbClr val="262626"/>
                </a:solidFill>
                <a:latin typeface="Poppins"/>
                <a:ea typeface="Poppins"/>
                <a:cs typeface="Poppins"/>
                <a:sym typeface="Poppins"/>
              </a:rPr>
              <a:t>."</a:t>
            </a:r>
            <a:endParaRPr/>
          </a:p>
        </p:txBody>
      </p:sp>
      <p:sp>
        <p:nvSpPr>
          <p:cNvPr id="458" name="Google Shape;458;p39"/>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59" name="Google Shape;459;p3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Masking Techniques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cxnSp>
        <p:nvCxnSpPr>
          <p:cNvPr id="464" name="Google Shape;464;p4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65" name="Google Shape;465;p40"/>
          <p:cNvSpPr txBox="1"/>
          <p:nvPr/>
        </p:nvSpPr>
        <p:spPr>
          <a:xfrm>
            <a:off x="84309" y="989833"/>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Tokenization</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Replaces sensitive data with unique tokens that can be mapped back to the original data securely.</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The original data is stored securely, allowing access only through the tokenization system.</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Example</a:t>
            </a:r>
            <a:r>
              <a:rPr b="0" i="0" lang="en-US" sz="2000" u="none" cap="none" strike="noStrike">
                <a:solidFill>
                  <a:srgbClr val="262626"/>
                </a:solidFill>
                <a:latin typeface="Poppins"/>
                <a:ea typeface="Poppins"/>
                <a:cs typeface="Poppins"/>
                <a:sym typeface="Poppins"/>
              </a:rPr>
              <a:t>: a payment processing system replaces credit card numbers with tokens like “TKN1234567890." The original credit card number is stored securely in a separate location.</a:t>
            </a:r>
            <a:endParaRPr/>
          </a:p>
        </p:txBody>
      </p:sp>
      <p:sp>
        <p:nvSpPr>
          <p:cNvPr id="466" name="Google Shape;466;p40"/>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67" name="Google Shape;467;p4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Masking Techniques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cxnSp>
        <p:nvCxnSpPr>
          <p:cNvPr id="472" name="Google Shape;472;p4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73" name="Google Shape;473;p41"/>
          <p:cNvSpPr txBox="1"/>
          <p:nvPr/>
        </p:nvSpPr>
        <p:spPr>
          <a:xfrm>
            <a:off x="84309" y="989833"/>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Shuffling</a:t>
            </a:r>
            <a:endParaRPr b="0" i="0" sz="2000" u="none" cap="none" strike="noStrike">
              <a:solidFill>
                <a:srgbClr val="262626"/>
              </a:solidFill>
              <a:latin typeface="Poppins"/>
              <a:ea typeface="Poppins"/>
              <a:cs typeface="Poppins"/>
              <a:sym typeface="Poppins"/>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Randomly rearranges data within a column.</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Example</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In a dataset of employee records, social security numbers (SSNs) are shuffled among records, so SSN "123-45-6789" might be assigned to a different employee while maintaining the overall data structure.</a:t>
            </a:r>
            <a:endParaRPr/>
          </a:p>
        </p:txBody>
      </p:sp>
      <p:sp>
        <p:nvSpPr>
          <p:cNvPr id="474" name="Google Shape;474;p41"/>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75" name="Google Shape;475;p4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Masking Techniques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cxnSp>
        <p:nvCxnSpPr>
          <p:cNvPr id="480" name="Google Shape;480;p4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81" name="Google Shape;481;p42"/>
          <p:cNvSpPr txBox="1"/>
          <p:nvPr/>
        </p:nvSpPr>
        <p:spPr>
          <a:xfrm>
            <a:off x="84309" y="989833"/>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Data privacy</a:t>
            </a:r>
            <a:endParaRPr b="0" i="0" sz="1800" u="none" cap="none" strike="noStrike">
              <a:solidFill>
                <a:srgbClr val="262626"/>
              </a:solidFill>
              <a:latin typeface="Poppins"/>
              <a:ea typeface="Poppins"/>
              <a:cs typeface="Poppins"/>
              <a:sym typeface="Poppins"/>
            </a:endParaRPr>
          </a:p>
          <a:p>
            <a:pPr indent="0" lvl="0" marL="0" marR="0" rtl="0" algn="l">
              <a:lnSpc>
                <a:spcPct val="150000"/>
              </a:lnSpc>
              <a:spcBef>
                <a:spcPts val="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Ensures individual privacy by preventing the identification of personal data in datasets used for analysis or testing.</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Risk mitigation</a:t>
            </a:r>
            <a:endParaRPr b="0" i="0" sz="1800" u="none" cap="none" strike="noStrike">
              <a:solidFill>
                <a:srgbClr val="262626"/>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Minimizes the risk of exposing real data in non-production environments (e.g., Testing, development) where data may be more vulnerable.</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Enhanced data security</a:t>
            </a:r>
            <a:endParaRPr b="0" i="0" sz="1800" u="none" cap="none" strike="noStrike">
              <a:solidFill>
                <a:srgbClr val="262626"/>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Protects sensitive information from unauthorized access, reducing the risk of data breaches.</a:t>
            </a:r>
            <a:endParaRPr/>
          </a:p>
        </p:txBody>
      </p:sp>
      <p:sp>
        <p:nvSpPr>
          <p:cNvPr id="482" name="Google Shape;482;p42"/>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83" name="Google Shape;483;p4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Benefits of Data Masking</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cxnSp>
        <p:nvCxnSpPr>
          <p:cNvPr id="488" name="Google Shape;488;p4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89" name="Google Shape;489;p43"/>
          <p:cNvSpPr txBox="1"/>
          <p:nvPr/>
        </p:nvSpPr>
        <p:spPr>
          <a:xfrm>
            <a:off x="84309" y="989833"/>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Regular security assessments</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Vulnerability scanning</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Conduct regular scans to identify vulnerabilities within the data warehouse infrastructure, including software, configurations, and network settings.</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Penetration testing</a:t>
            </a:r>
            <a:endParaRPr b="0" i="0" sz="2000" u="none" cap="none" strike="noStrike">
              <a:solidFill>
                <a:schemeClr val="dk1"/>
              </a:solidFill>
              <a:latin typeface="Poppins"/>
              <a:ea typeface="Poppins"/>
              <a:cs typeface="Poppins"/>
              <a:sym typeface="Poppins"/>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Perform periodic penetration testing to simulate real-world attacks, helping to uncover potential security weaknesses.</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Access audits</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Regularly review user access permissions to ensure that only authorized personnel can access sensitive data, and revoke access when no longer needed.</a:t>
            </a:r>
            <a:endParaRPr/>
          </a:p>
        </p:txBody>
      </p:sp>
      <p:sp>
        <p:nvSpPr>
          <p:cNvPr id="490" name="Google Shape;490;p43"/>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
        <p:nvSpPr>
          <p:cNvPr id="491" name="Google Shape;491;p4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Warehouse Security Best Practices</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cxnSp>
        <p:nvCxnSpPr>
          <p:cNvPr id="496" name="Google Shape;496;p4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97" name="Google Shape;497;p44"/>
          <p:cNvSpPr txBox="1"/>
          <p:nvPr/>
        </p:nvSpPr>
        <p:spPr>
          <a:xfrm>
            <a:off x="84309" y="989833"/>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Keeping software updated</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Apply patches and updates promptly</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Regularly update the data warehouse software, operating systems, and any third-party tools to fix known vulnerabilities and enhance security features.</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Use the latest security features</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Take advantage of new security features and enhancements that come with software updates, such as improved encryption or authentication mechanisms.</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Automated update processes</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Implement automated patch management solutions to ensure timely updates across the data warehouse infrastructure.</a:t>
            </a:r>
            <a:endParaRPr/>
          </a:p>
        </p:txBody>
      </p:sp>
      <p:sp>
        <p:nvSpPr>
          <p:cNvPr id="498" name="Google Shape;498;p44"/>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a:p>
        </p:txBody>
      </p:sp>
      <p:sp>
        <p:nvSpPr>
          <p:cNvPr id="499" name="Google Shape;499;p4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Warehouse Security Best Practices</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45"/>
          <p:cNvSpPr txBox="1"/>
          <p:nvPr/>
        </p:nvSpPr>
        <p:spPr>
          <a:xfrm>
            <a:off x="87549" y="996613"/>
            <a:ext cx="11585642" cy="462597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 this lecture, participants explored the critical aspects of data warehousing security, emphasizing its vital role in protecting sensitive data from unauthorized access and loss.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importance of security measures was highlighted, demonstrating how they safeguard valuable information and mitigate risks associated with data breaches. Participants identified and differentiated between various types of security threats, including internal threats such as accidental data leaks and malicious insider activities, as well as external threats like hacking and phishing attacks.</a:t>
            </a:r>
            <a:endParaRPr/>
          </a:p>
        </p:txBody>
      </p:sp>
      <p:cxnSp>
        <p:nvCxnSpPr>
          <p:cNvPr id="505" name="Google Shape;505;p4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06" name="Google Shape;506;p4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Lecture 10 Summary</a:t>
            </a:r>
            <a:endParaRPr/>
          </a:p>
        </p:txBody>
      </p:sp>
      <p:sp>
        <p:nvSpPr>
          <p:cNvPr id="507" name="Google Shape;507;p4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4">
                                            <p:txEl>
                                              <p:pRg end="0" st="0"/>
                                            </p:txEl>
                                          </p:spTgt>
                                        </p:tgtEl>
                                        <p:attrNameLst>
                                          <p:attrName>style.visibility</p:attrName>
                                        </p:attrNameLst>
                                      </p:cBhvr>
                                      <p:to>
                                        <p:strVal val="visible"/>
                                      </p:to>
                                    </p:set>
                                    <p:animEffect filter="fade" transition="in">
                                      <p:cBhvr>
                                        <p:cTn dur="500"/>
                                        <p:tgtEl>
                                          <p:spTgt spid="50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4">
                                            <p:txEl>
                                              <p:pRg end="1" st="1"/>
                                            </p:txEl>
                                          </p:spTgt>
                                        </p:tgtEl>
                                        <p:attrNameLst>
                                          <p:attrName>style.visibility</p:attrName>
                                        </p:attrNameLst>
                                      </p:cBhvr>
                                      <p:to>
                                        <p:strVal val="visible"/>
                                      </p:to>
                                    </p:set>
                                    <p:animEffect filter="fade" transition="in">
                                      <p:cBhvr>
                                        <p:cTn dur="500"/>
                                        <p:tgtEl>
                                          <p:spTgt spid="504">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sp>
        <p:nvSpPr>
          <p:cNvPr id="512" name="Google Shape;512;p46"/>
          <p:cNvSpPr txBox="1"/>
          <p:nvPr/>
        </p:nvSpPr>
        <p:spPr>
          <a:xfrm>
            <a:off x="87549" y="1054982"/>
            <a:ext cx="11585642" cy="449789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Key security principles—confidentiality, integrity, and availability—were discussed in depth, underscoring their significance in maintaining secure access to data. Essential security considerations were evaluated, including data classification, access control mechanisms, and data encryption techniques, all crucial for effective data protection.</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lecture also covered the importance of audit trails and backup strategies in enhancing data security and recovery processes. Finally, best practices for data warehouse security were outlined, emphasizing the need for regular security assessments and software updates to strengthen an organization’s overall data management security posture.</a:t>
            </a:r>
            <a:endParaRPr/>
          </a:p>
        </p:txBody>
      </p:sp>
      <p:cxnSp>
        <p:nvCxnSpPr>
          <p:cNvPr id="513" name="Google Shape;513;p4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14" name="Google Shape;514;p4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Lecture 10 Summary</a:t>
            </a:r>
            <a:endParaRPr/>
          </a:p>
        </p:txBody>
      </p:sp>
      <p:sp>
        <p:nvSpPr>
          <p:cNvPr id="515" name="Google Shape;515;p46"/>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2">
                                            <p:txEl>
                                              <p:pRg end="0" st="0"/>
                                            </p:txEl>
                                          </p:spTgt>
                                        </p:tgtEl>
                                        <p:attrNameLst>
                                          <p:attrName>style.visibility</p:attrName>
                                        </p:attrNameLst>
                                      </p:cBhvr>
                                      <p:to>
                                        <p:strVal val="visible"/>
                                      </p:to>
                                    </p:set>
                                    <p:animEffect filter="fade" transition="in">
                                      <p:cBhvr>
                                        <p:cTn dur="500"/>
                                        <p:tgtEl>
                                          <p:spTgt spid="51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2">
                                            <p:txEl>
                                              <p:pRg end="1" st="1"/>
                                            </p:txEl>
                                          </p:spTgt>
                                        </p:tgtEl>
                                        <p:attrNameLst>
                                          <p:attrName>style.visibility</p:attrName>
                                        </p:attrNameLst>
                                      </p:cBhvr>
                                      <p:to>
                                        <p:strVal val="visible"/>
                                      </p:to>
                                    </p:set>
                                    <p:animEffect filter="fade" transition="in">
                                      <p:cBhvr>
                                        <p:cTn dur="500"/>
                                        <p:tgtEl>
                                          <p:spTgt spid="512">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sp>
        <p:nvSpPr>
          <p:cNvPr id="520" name="Google Shape;520;p47"/>
          <p:cNvSpPr txBox="1"/>
          <p:nvPr/>
        </p:nvSpPr>
        <p:spPr>
          <a:xfrm>
            <a:off x="48641" y="1032822"/>
            <a:ext cx="11614826" cy="450221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Kimball, R., &amp; Ross, M. (2013). </a:t>
            </a:r>
            <a:r>
              <a:rPr b="0" i="1" lang="en-US" sz="2000" u="none" cap="none" strike="noStrike">
                <a:solidFill>
                  <a:srgbClr val="262626"/>
                </a:solidFill>
                <a:latin typeface="Poppins"/>
                <a:ea typeface="Poppins"/>
                <a:cs typeface="Poppins"/>
                <a:sym typeface="Poppins"/>
              </a:rPr>
              <a:t>The data warehouse toolkit: the definitive guide to dimensional modeling</a:t>
            </a:r>
            <a:r>
              <a:rPr b="0" i="0" lang="en-US" sz="2000" u="none" cap="none" strike="noStrike">
                <a:solidFill>
                  <a:srgbClr val="262626"/>
                </a:solidFill>
                <a:latin typeface="Poppins"/>
                <a:ea typeface="Poppins"/>
                <a:cs typeface="Poppins"/>
                <a:sym typeface="Poppins"/>
              </a:rPr>
              <a:t> (3rd ed.). John Wiley &amp; sons.</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Davenport, t. H., &amp; Harris, J. G. (2007). </a:t>
            </a:r>
            <a:r>
              <a:rPr b="0" i="1" lang="en-US" sz="2000" u="none" cap="none" strike="noStrike">
                <a:solidFill>
                  <a:srgbClr val="262626"/>
                </a:solidFill>
                <a:latin typeface="Poppins"/>
                <a:ea typeface="Poppins"/>
                <a:cs typeface="Poppins"/>
                <a:sym typeface="Poppins"/>
              </a:rPr>
              <a:t>Competing on analytics: the new science of winning</a:t>
            </a:r>
            <a:r>
              <a:rPr b="0" i="0" lang="en-US" sz="2000" u="none" cap="none" strike="noStrike">
                <a:solidFill>
                  <a:srgbClr val="262626"/>
                </a:solidFill>
                <a:latin typeface="Poppins"/>
                <a:ea typeface="Poppins"/>
                <a:cs typeface="Poppins"/>
                <a:sym typeface="Poppins"/>
              </a:rPr>
              <a:t>. Harvard business review press.</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Kimball, r., &amp; Ross, M. (2016). </a:t>
            </a:r>
            <a:r>
              <a:rPr b="0" i="1" lang="en-US" sz="2000" u="none" cap="none" strike="noStrike">
                <a:solidFill>
                  <a:srgbClr val="262626"/>
                </a:solidFill>
                <a:latin typeface="Poppins"/>
                <a:ea typeface="Poppins"/>
                <a:cs typeface="Poppins"/>
                <a:sym typeface="Poppins"/>
              </a:rPr>
              <a:t>The Kimball group reader: relentlessly practical tools for data warehousing and business intelligence</a:t>
            </a:r>
            <a:r>
              <a:rPr b="0" i="0" lang="en-US" sz="2000" u="none" cap="none" strike="noStrike">
                <a:solidFill>
                  <a:srgbClr val="262626"/>
                </a:solidFill>
                <a:latin typeface="Poppins"/>
                <a:ea typeface="Poppins"/>
                <a:cs typeface="Poppins"/>
                <a:sym typeface="Poppins"/>
              </a:rPr>
              <a:t>. Wiley.</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Talend. (2020). Best practices for data warehousing security</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Data warehousing security: A guide for new professionals</a:t>
            </a:r>
            <a:endParaRPr b="0" i="0" sz="2000" u="none" cap="none" strike="noStrike">
              <a:solidFill>
                <a:srgbClr val="262626"/>
              </a:solidFill>
              <a:latin typeface="Poppins"/>
              <a:ea typeface="Poppins"/>
              <a:cs typeface="Poppins"/>
              <a:sym typeface="Poppins"/>
            </a:endParaRPr>
          </a:p>
        </p:txBody>
      </p:sp>
      <p:sp>
        <p:nvSpPr>
          <p:cNvPr id="521" name="Google Shape;521;p4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References</a:t>
            </a:r>
            <a:endParaRPr/>
          </a:p>
        </p:txBody>
      </p:sp>
      <p:cxnSp>
        <p:nvCxnSpPr>
          <p:cNvPr id="522" name="Google Shape;522;p4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23" name="Google Shape;523;p47"/>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cxnSp>
        <p:nvCxnSpPr>
          <p:cNvPr id="528" name="Google Shape;528;p48"/>
          <p:cNvCxnSpPr/>
          <p:nvPr/>
        </p:nvCxnSpPr>
        <p:spPr>
          <a:xfrm>
            <a:off x="0" y="1295466"/>
            <a:ext cx="11692647" cy="0"/>
          </a:xfrm>
          <a:prstGeom prst="straightConnector1">
            <a:avLst/>
          </a:prstGeom>
          <a:noFill/>
          <a:ln cap="flat" cmpd="sng" w="85725">
            <a:solidFill>
              <a:srgbClr val="5682A8"/>
            </a:solidFill>
            <a:prstDash val="solid"/>
            <a:round/>
            <a:headEnd len="sm" w="sm" type="none"/>
            <a:tailEnd len="sm" w="sm" type="none"/>
          </a:ln>
        </p:spPr>
      </p:cxnSp>
      <p:sp>
        <p:nvSpPr>
          <p:cNvPr id="529" name="Google Shape;529;p48"/>
          <p:cNvSpPr txBox="1"/>
          <p:nvPr/>
        </p:nvSpPr>
        <p:spPr>
          <a:xfrm>
            <a:off x="0" y="3429000"/>
            <a:ext cx="11692646" cy="933450"/>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Clr>
                <a:srgbClr val="74A2CD"/>
              </a:buClr>
              <a:buSzPts val="5920"/>
              <a:buFont typeface="Arial"/>
              <a:buNone/>
            </a:pPr>
            <a:r>
              <a:rPr b="0" i="0" lang="en-US" sz="3700" u="none" cap="none" strike="noStrike">
                <a:solidFill>
                  <a:srgbClr val="262626"/>
                </a:solidFill>
                <a:latin typeface="Poppins"/>
                <a:ea typeface="Poppins"/>
                <a:cs typeface="Poppins"/>
                <a:sym typeface="Poppins"/>
              </a:rPr>
              <a:t>Selecting Your Data Warehouse Environment</a:t>
            </a:r>
            <a:endParaRPr b="0" i="0" sz="3700" u="none" cap="none" strike="noStrike">
              <a:solidFill>
                <a:srgbClr val="262626"/>
              </a:solidFill>
              <a:latin typeface="Poppins"/>
              <a:ea typeface="Poppins"/>
              <a:cs typeface="Poppins"/>
              <a:sym typeface="Poppins"/>
            </a:endParaRPr>
          </a:p>
        </p:txBody>
      </p:sp>
      <p:sp>
        <p:nvSpPr>
          <p:cNvPr id="530" name="Google Shape;530;p48"/>
          <p:cNvSpPr txBox="1"/>
          <p:nvPr/>
        </p:nvSpPr>
        <p:spPr>
          <a:xfrm>
            <a:off x="4518497" y="2631941"/>
            <a:ext cx="2655652" cy="797059"/>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Next Topic</a:t>
            </a:r>
            <a:endParaRPr b="1" i="0" sz="3600" u="none" cap="none" strike="noStrike">
              <a:solidFill>
                <a:srgbClr val="74A2CD"/>
              </a:solidFill>
              <a:latin typeface="Poppins"/>
              <a:ea typeface="Poppins"/>
              <a:cs typeface="Poppins"/>
              <a:sym typeface="Poppins"/>
            </a:endParaRPr>
          </a:p>
        </p:txBody>
      </p:sp>
      <p:sp>
        <p:nvSpPr>
          <p:cNvPr id="531" name="Google Shape;531;p48"/>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10: DATA WAREHOUSING SECURITY</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9"/>
                                        </p:tgtEl>
                                        <p:attrNameLst>
                                          <p:attrName>style.visibility</p:attrName>
                                        </p:attrNameLst>
                                      </p:cBhvr>
                                      <p:to>
                                        <p:strVal val="visible"/>
                                      </p:to>
                                    </p:set>
                                    <p:animEffect filter="fade" transition="in">
                                      <p:cBhvr>
                                        <p:cTn dur="500"/>
                                        <p:tgtEl>
                                          <p:spTgt spid="5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in Event">
  <a:themeElements>
    <a:clrScheme name="Main Event">
      <a:dk1>
        <a:srgbClr val="000000"/>
      </a:dk1>
      <a:lt1>
        <a:srgbClr val="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2024-09-13T06:08:27Z</dcterms:created>
  <dc:creator>user</dc:creator>
</cp:coreProperties>
</file>