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795" r:id="rId1"/>
  </p:sldMasterIdLst>
  <p:notesMasterIdLst>
    <p:notesMasterId r:id="rId46"/>
  </p:notesMasterIdLst>
  <p:handoutMasterIdLst>
    <p:handoutMasterId r:id="rId47"/>
  </p:handoutMasterIdLst>
  <p:sldIdLst>
    <p:sldId id="256" r:id="rId2"/>
    <p:sldId id="346" r:id="rId3"/>
    <p:sldId id="379" r:id="rId4"/>
    <p:sldId id="378" r:id="rId5"/>
    <p:sldId id="405" r:id="rId6"/>
    <p:sldId id="409" r:id="rId7"/>
    <p:sldId id="289" r:id="rId8"/>
    <p:sldId id="406" r:id="rId9"/>
    <p:sldId id="303" r:id="rId10"/>
    <p:sldId id="261" r:id="rId11"/>
    <p:sldId id="395" r:id="rId12"/>
    <p:sldId id="327" r:id="rId13"/>
    <p:sldId id="384" r:id="rId14"/>
    <p:sldId id="385" r:id="rId15"/>
    <p:sldId id="396" r:id="rId16"/>
    <p:sldId id="397" r:id="rId17"/>
    <p:sldId id="387" r:id="rId18"/>
    <p:sldId id="398" r:id="rId19"/>
    <p:sldId id="315" r:id="rId20"/>
    <p:sldId id="388" r:id="rId21"/>
    <p:sldId id="332" r:id="rId22"/>
    <p:sldId id="399" r:id="rId23"/>
    <p:sldId id="386" r:id="rId24"/>
    <p:sldId id="366" r:id="rId25"/>
    <p:sldId id="389" r:id="rId26"/>
    <p:sldId id="360" r:id="rId27"/>
    <p:sldId id="368" r:id="rId28"/>
    <p:sldId id="390" r:id="rId29"/>
    <p:sldId id="372" r:id="rId30"/>
    <p:sldId id="392" r:id="rId31"/>
    <p:sldId id="393" r:id="rId32"/>
    <p:sldId id="391" r:id="rId33"/>
    <p:sldId id="407" r:id="rId34"/>
    <p:sldId id="361" r:id="rId35"/>
    <p:sldId id="408" r:id="rId36"/>
    <p:sldId id="369" r:id="rId37"/>
    <p:sldId id="373" r:id="rId38"/>
    <p:sldId id="363" r:id="rId39"/>
    <p:sldId id="370" r:id="rId40"/>
    <p:sldId id="288" r:id="rId41"/>
    <p:sldId id="394" r:id="rId42"/>
    <p:sldId id="410" r:id="rId43"/>
    <p:sldId id="357" r:id="rId44"/>
    <p:sldId id="287"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0C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44D673-FA16-4672-145B-F20B1C7405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45D766-D347-CE4E-983D-86CFC0E16F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8D4EE-911E-467F-90E3-CFE42939A3C2}" type="datetimeFigureOut">
              <a:rPr lang="en-US" smtClean="0"/>
              <a:t>10/30/2024</a:t>
            </a:fld>
            <a:endParaRPr lang="en-US"/>
          </a:p>
        </p:txBody>
      </p:sp>
      <p:sp>
        <p:nvSpPr>
          <p:cNvPr id="4" name="Footer Placeholder 3">
            <a:extLst>
              <a:ext uri="{FF2B5EF4-FFF2-40B4-BE49-F238E27FC236}">
                <a16:creationId xmlns:a16="http://schemas.microsoft.com/office/drawing/2014/main" id="{63BECEE0-FC29-8846-070E-3810525F4F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5" name="Slide Number Placeholder 4">
            <a:extLst>
              <a:ext uri="{FF2B5EF4-FFF2-40B4-BE49-F238E27FC236}">
                <a16:creationId xmlns:a16="http://schemas.microsoft.com/office/drawing/2014/main" id="{BEBB2528-380A-55D0-47C4-DD864513F7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E2E8906-7FDA-4B84-92D5-349A14E6C2F7}" type="slidenum">
              <a:rPr lang="en-US" smtClean="0"/>
              <a:t>‹#›</a:t>
            </a:fld>
            <a:endParaRPr lang="en-US"/>
          </a:p>
        </p:txBody>
      </p:sp>
    </p:spTree>
    <p:extLst>
      <p:ext uri="{BB962C8B-B14F-4D97-AF65-F5344CB8AC3E}">
        <p14:creationId xmlns:p14="http://schemas.microsoft.com/office/powerpoint/2010/main" val="4138299799"/>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FC3E28-7BB8-45BD-B1DF-834287054B4D}" type="datetimeFigureOut">
              <a:rPr lang="en-US" smtClean="0"/>
              <a:t>10/30/2024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DA846-8F39-4D17-9A73-151C26FBFD18}" type="slidenum">
              <a:rPr lang="en-US" smtClean="0"/>
              <a:t>‹#›</a:t>
            </a:fld>
            <a:endParaRPr lang="en-US"/>
          </a:p>
        </p:txBody>
      </p:sp>
    </p:spTree>
    <p:extLst>
      <p:ext uri="{BB962C8B-B14F-4D97-AF65-F5344CB8AC3E}">
        <p14:creationId xmlns:p14="http://schemas.microsoft.com/office/powerpoint/2010/main" val="415361860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7B098DC4-A4F3-499D-9042-49A1763354BC}" type="datetime1">
              <a:rPr lang="en-US" smtClean="0"/>
              <a:t>10/30/2024</a:t>
            </a:fld>
            <a:endParaRPr lang="en-US" dirty="0"/>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pPr algn="r"/>
            <a:r>
              <a:rPr lang="en-US"/>
              <a:t>Lecture 11: Selecting Your Data Warehouse Environment</a:t>
            </a:r>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9818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D9358D-9C8D-4C04-922E-9E4FB0C3D2B7}" type="datetime1">
              <a:rPr lang="en-US" smtClean="0"/>
              <a:t>10/30/2024</a:t>
            </a:fld>
            <a:endParaRPr lang="en-US" dirty="0"/>
          </a:p>
        </p:txBody>
      </p:sp>
      <p:sp>
        <p:nvSpPr>
          <p:cNvPr id="5" name="Footer Placeholder 4"/>
          <p:cNvSpPr>
            <a:spLocks noGrp="1"/>
          </p:cNvSpPr>
          <p:nvPr>
            <p:ph type="ftr" sz="quarter" idx="11"/>
          </p:nvPr>
        </p:nvSpPr>
        <p:spPr/>
        <p:txBody>
          <a:bodyPr/>
          <a:lstStyle/>
          <a:p>
            <a:r>
              <a:rPr lang="en-US"/>
              <a:t>Lecture 11: Selecting Your Data Warehouse Environment</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9187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9FF5DE-7173-4288-9D02-3835E6707113}" type="datetime1">
              <a:rPr lang="en-US" smtClean="0"/>
              <a:t>10/30/2024</a:t>
            </a:fld>
            <a:endParaRPr lang="en-US" dirty="0"/>
          </a:p>
        </p:txBody>
      </p:sp>
      <p:sp>
        <p:nvSpPr>
          <p:cNvPr id="5" name="Footer Placeholder 4"/>
          <p:cNvSpPr>
            <a:spLocks noGrp="1"/>
          </p:cNvSpPr>
          <p:nvPr>
            <p:ph type="ftr" sz="quarter" idx="11"/>
          </p:nvPr>
        </p:nvSpPr>
        <p:spPr/>
        <p:txBody>
          <a:bodyPr/>
          <a:lstStyle/>
          <a:p>
            <a:r>
              <a:rPr lang="en-US"/>
              <a:t>Lecture 11: Selecting Your Data Warehouse Environment</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5093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28517C-5A5D-448D-B70C-2D12314C0D6E}" type="datetime1">
              <a:rPr lang="en-US" smtClean="0"/>
              <a:t>10/30/2024</a:t>
            </a:fld>
            <a:endParaRPr lang="en-US" dirty="0"/>
          </a:p>
        </p:txBody>
      </p:sp>
      <p:sp>
        <p:nvSpPr>
          <p:cNvPr id="6" name="Footer Placeholder 5"/>
          <p:cNvSpPr>
            <a:spLocks noGrp="1"/>
          </p:cNvSpPr>
          <p:nvPr>
            <p:ph type="ftr" sz="quarter" idx="11"/>
          </p:nvPr>
        </p:nvSpPr>
        <p:spPr/>
        <p:txBody>
          <a:bodyPr/>
          <a:lstStyle/>
          <a:p>
            <a:r>
              <a:rPr lang="en-US"/>
              <a:t>Lecture 11: Selecting Your Data Warehouse Environment</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0979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0A024C-18DC-459E-BCD7-3702577E8EAC}" type="datetime1">
              <a:rPr lang="en-US" smtClean="0"/>
              <a:t>10/30/2024</a:t>
            </a:fld>
            <a:endParaRPr lang="en-US" dirty="0"/>
          </a:p>
        </p:txBody>
      </p:sp>
      <p:sp>
        <p:nvSpPr>
          <p:cNvPr id="8" name="Footer Placeholder 7"/>
          <p:cNvSpPr>
            <a:spLocks noGrp="1"/>
          </p:cNvSpPr>
          <p:nvPr>
            <p:ph type="ftr" sz="quarter" idx="11"/>
          </p:nvPr>
        </p:nvSpPr>
        <p:spPr/>
        <p:txBody>
          <a:bodyPr/>
          <a:lstStyle/>
          <a:p>
            <a:r>
              <a:rPr lang="en-US"/>
              <a:t>Lecture 11: Selecting Your Data Warehouse Environment</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843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AE4280-862A-41DB-9572-4711B16528BA}" type="datetime1">
              <a:rPr lang="en-US" smtClean="0"/>
              <a:t>10/30/2024</a:t>
            </a:fld>
            <a:endParaRPr lang="en-US" dirty="0"/>
          </a:p>
        </p:txBody>
      </p:sp>
      <p:sp>
        <p:nvSpPr>
          <p:cNvPr id="4" name="Footer Placeholder 3"/>
          <p:cNvSpPr>
            <a:spLocks noGrp="1"/>
          </p:cNvSpPr>
          <p:nvPr>
            <p:ph type="ftr" sz="quarter" idx="11"/>
          </p:nvPr>
        </p:nvSpPr>
        <p:spPr/>
        <p:txBody>
          <a:bodyPr/>
          <a:lstStyle/>
          <a:p>
            <a:r>
              <a:rPr lang="en-US"/>
              <a:t>Lecture 11: Selecting Your Data Warehouse Environment</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882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C02063-7D71-47DA-A81C-91C9936AEA64}" type="datetime1">
              <a:rPr lang="en-US" smtClean="0"/>
              <a:t>10/30/2024</a:t>
            </a:fld>
            <a:endParaRPr lang="en-US" dirty="0"/>
          </a:p>
        </p:txBody>
      </p:sp>
      <p:sp>
        <p:nvSpPr>
          <p:cNvPr id="3" name="Footer Placeholder 2"/>
          <p:cNvSpPr>
            <a:spLocks noGrp="1"/>
          </p:cNvSpPr>
          <p:nvPr>
            <p:ph type="ftr" sz="quarter" idx="11"/>
          </p:nvPr>
        </p:nvSpPr>
        <p:spPr/>
        <p:txBody>
          <a:bodyPr/>
          <a:lstStyle/>
          <a:p>
            <a:r>
              <a:rPr lang="en-US"/>
              <a:t>Lecture 11: Selecting Your Data Warehouse Environment</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24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CC84FCB-DA51-4B86-A919-C7EFD8328CC0}" type="datetime1">
              <a:rPr lang="en-US" smtClean="0"/>
              <a:t>10/30/2024</a:t>
            </a:fld>
            <a:endParaRPr lang="en-US" dirty="0"/>
          </a:p>
        </p:txBody>
      </p:sp>
      <p:sp>
        <p:nvSpPr>
          <p:cNvPr id="6" name="Footer Placeholder 5"/>
          <p:cNvSpPr>
            <a:spLocks noGrp="1"/>
          </p:cNvSpPr>
          <p:nvPr>
            <p:ph type="ftr" sz="quarter" idx="11"/>
          </p:nvPr>
        </p:nvSpPr>
        <p:spPr/>
        <p:txBody>
          <a:bodyPr/>
          <a:lstStyle/>
          <a:p>
            <a:r>
              <a:rPr lang="en-US"/>
              <a:t>Lecture 11: Selecting Your Data Warehouse Environment</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27496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409BDA-920C-4A44-9C06-0A1736D4E578}" type="datetime1">
              <a:rPr lang="en-US" smtClean="0"/>
              <a:t>10/30/2024</a:t>
            </a:fld>
            <a:endParaRPr lang="en-US" dirty="0"/>
          </a:p>
        </p:txBody>
      </p:sp>
      <p:sp>
        <p:nvSpPr>
          <p:cNvPr id="6" name="Footer Placeholder 5"/>
          <p:cNvSpPr>
            <a:spLocks noGrp="1"/>
          </p:cNvSpPr>
          <p:nvPr>
            <p:ph type="ftr" sz="quarter" idx="11"/>
          </p:nvPr>
        </p:nvSpPr>
        <p:spPr/>
        <p:txBody>
          <a:bodyPr/>
          <a:lstStyle/>
          <a:p>
            <a:r>
              <a:rPr lang="en-US"/>
              <a:t>Lecture 11: Selecting Your Data Warehouse Environment</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8820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67E4C72-88EA-48C4-89E0-887446ABA187}" type="datetime1">
              <a:rPr lang="en-US" smtClean="0"/>
              <a:t>10/30/2024</a:t>
            </a:fld>
            <a:endParaRPr lang="en-US" dirty="0"/>
          </a:p>
        </p:txBody>
      </p:sp>
      <p:sp>
        <p:nvSpPr>
          <p:cNvPr id="6" name="Footer Placeholder 5"/>
          <p:cNvSpPr>
            <a:spLocks noGrp="1"/>
          </p:cNvSpPr>
          <p:nvPr>
            <p:ph type="ftr" sz="quarter" idx="11"/>
          </p:nvPr>
        </p:nvSpPr>
        <p:spPr/>
        <p:txBody>
          <a:bodyPr/>
          <a:lstStyle/>
          <a:p>
            <a:r>
              <a:rPr lang="en-US"/>
              <a:t>Lecture 11: Selecting Your Data Warehouse Environment</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084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46C514-FAE0-44B9-800C-67EEC6C8BC56}" type="datetime1">
              <a:rPr lang="en-US" smtClean="0"/>
              <a:t>10/30/2024</a:t>
            </a:fld>
            <a:endParaRPr lang="en-US" dirty="0"/>
          </a:p>
        </p:txBody>
      </p:sp>
      <p:sp>
        <p:nvSpPr>
          <p:cNvPr id="6" name="Footer Placeholder 5"/>
          <p:cNvSpPr>
            <a:spLocks noGrp="1"/>
          </p:cNvSpPr>
          <p:nvPr>
            <p:ph type="ftr" sz="quarter" idx="11"/>
          </p:nvPr>
        </p:nvSpPr>
        <p:spPr/>
        <p:txBody>
          <a:bodyPr/>
          <a:lstStyle/>
          <a:p>
            <a:r>
              <a:rPr lang="en-US"/>
              <a:t>Lecture 11: Selecting Your Data Warehouse Environment</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93006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776201-8007-436E-A770-DE04FE7EB5C7}" type="datetime1">
              <a:rPr lang="en-US" smtClean="0"/>
              <a:t>10/30/2024</a:t>
            </a:fld>
            <a:endParaRPr lang="en-US" dirty="0"/>
          </a:p>
        </p:txBody>
      </p:sp>
      <p:sp>
        <p:nvSpPr>
          <p:cNvPr id="6" name="Footer Placeholder 5"/>
          <p:cNvSpPr>
            <a:spLocks noGrp="1"/>
          </p:cNvSpPr>
          <p:nvPr>
            <p:ph type="ftr" sz="quarter" idx="11"/>
          </p:nvPr>
        </p:nvSpPr>
        <p:spPr/>
        <p:txBody>
          <a:bodyPr/>
          <a:lstStyle/>
          <a:p>
            <a:r>
              <a:rPr lang="en-US"/>
              <a:t>Lecture 11: Selecting Your Data Warehouse Environment</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95970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A68F15-C87C-485C-998E-70EE50330E10}" type="datetime1">
              <a:rPr lang="en-US" smtClean="0"/>
              <a:t>10/30/2024</a:t>
            </a:fld>
            <a:endParaRPr lang="en-US" dirty="0"/>
          </a:p>
        </p:txBody>
      </p:sp>
      <p:sp>
        <p:nvSpPr>
          <p:cNvPr id="6" name="Footer Placeholder 5"/>
          <p:cNvSpPr>
            <a:spLocks noGrp="1"/>
          </p:cNvSpPr>
          <p:nvPr>
            <p:ph type="ftr" sz="quarter" idx="11"/>
          </p:nvPr>
        </p:nvSpPr>
        <p:spPr/>
        <p:txBody>
          <a:bodyPr/>
          <a:lstStyle/>
          <a:p>
            <a:r>
              <a:rPr lang="en-US"/>
              <a:t>Lecture 11: Selecting Your Data Warehouse Environment</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5371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39B57D9-2156-4ACA-8607-53AF3215CC81}" type="datetime1">
              <a:rPr lang="en-US" smtClean="0"/>
              <a:t>10/30/2024</a:t>
            </a:fld>
            <a:endParaRPr lang="en-US" dirty="0"/>
          </a:p>
        </p:txBody>
      </p:sp>
      <p:sp>
        <p:nvSpPr>
          <p:cNvPr id="4" name="Footer Placeholder 3"/>
          <p:cNvSpPr>
            <a:spLocks noGrp="1"/>
          </p:cNvSpPr>
          <p:nvPr>
            <p:ph type="ftr" sz="quarter" idx="11"/>
          </p:nvPr>
        </p:nvSpPr>
        <p:spPr/>
        <p:txBody>
          <a:bodyPr/>
          <a:lstStyle/>
          <a:p>
            <a:r>
              <a:rPr lang="en-US"/>
              <a:t>Lecture 11: Selecting Your Data Warehouse Environment</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33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CA5580E-441A-4B22-B569-D1F7F38EFA5D}" type="datetime1">
              <a:rPr lang="en-US" smtClean="0"/>
              <a:t>10/30/2024</a:t>
            </a:fld>
            <a:endParaRPr lang="en-US" dirty="0"/>
          </a:p>
        </p:txBody>
      </p:sp>
      <p:sp>
        <p:nvSpPr>
          <p:cNvPr id="4" name="Footer Placeholder 3"/>
          <p:cNvSpPr>
            <a:spLocks noGrp="1"/>
          </p:cNvSpPr>
          <p:nvPr>
            <p:ph type="ftr" sz="quarter" idx="11"/>
          </p:nvPr>
        </p:nvSpPr>
        <p:spPr/>
        <p:txBody>
          <a:bodyPr/>
          <a:lstStyle/>
          <a:p>
            <a:r>
              <a:rPr lang="en-US"/>
              <a:t>Lecture 11: Selecting Your Data Warehouse Environment</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847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B0FB7D-445F-4992-9875-56020F96F073}" type="datetime1">
              <a:rPr lang="en-US" smtClean="0"/>
              <a:t>10/30/2024</a:t>
            </a:fld>
            <a:endParaRPr lang="en-US" dirty="0"/>
          </a:p>
        </p:txBody>
      </p:sp>
      <p:sp>
        <p:nvSpPr>
          <p:cNvPr id="5" name="Footer Placeholder 4"/>
          <p:cNvSpPr>
            <a:spLocks noGrp="1"/>
          </p:cNvSpPr>
          <p:nvPr>
            <p:ph type="ftr" sz="quarter" idx="11"/>
          </p:nvPr>
        </p:nvSpPr>
        <p:spPr/>
        <p:txBody>
          <a:bodyPr/>
          <a:lstStyle/>
          <a:p>
            <a:r>
              <a:rPr lang="en-US"/>
              <a:t>Lecture 11: Selecting Your Data Warehouse Environment</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9683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D6249AC-9DD1-4A0B-9FB7-EBFC3153E181}" type="datetime1">
              <a:rPr lang="en-US" smtClean="0"/>
              <a:t>10/30/2024</a:t>
            </a:fld>
            <a:endParaRPr lang="en-US" dirty="0"/>
          </a:p>
        </p:txBody>
      </p:sp>
      <p:sp>
        <p:nvSpPr>
          <p:cNvPr id="5" name="Footer Placeholder 4"/>
          <p:cNvSpPr>
            <a:spLocks noGrp="1"/>
          </p:cNvSpPr>
          <p:nvPr>
            <p:ph type="ftr" sz="quarter" idx="11"/>
          </p:nvPr>
        </p:nvSpPr>
        <p:spPr/>
        <p:txBody>
          <a:bodyPr/>
          <a:lstStyle/>
          <a:p>
            <a:r>
              <a:rPr lang="en-US"/>
              <a:t>Lecture 11: Selecting Your Data Warehouse Environment</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923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162D2232-F055-4008-9312-C7413D6440D5}" type="datetime1">
              <a:rPr lang="en-US" smtClean="0"/>
              <a:t>10/30/2024</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r>
              <a:rPr lang="en-US"/>
              <a:t>Lecture 11: Selecting Your Data Warehouse Environment</a:t>
            </a:r>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557962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dt="0"/>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hyperlink" Target="https://www.oracle.com/" TargetMode="Externa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86F4A-8B55-8317-A7E4-D6C2D3CB9A87}"/>
              </a:ext>
            </a:extLst>
          </p:cNvPr>
          <p:cNvSpPr>
            <a:spLocks noGrp="1"/>
          </p:cNvSpPr>
          <p:nvPr>
            <p:ph type="ctrTitle"/>
          </p:nvPr>
        </p:nvSpPr>
        <p:spPr>
          <a:xfrm>
            <a:off x="1380644" y="292865"/>
            <a:ext cx="8567716" cy="1424800"/>
          </a:xfrm>
        </p:spPr>
        <p:txBody>
          <a:bodyPr>
            <a:noAutofit/>
          </a:bodyPr>
          <a:lstStyle/>
          <a:p>
            <a:pPr algn="ctr"/>
            <a:r>
              <a:rPr lang="en-US" sz="6000" b="1" dirty="0">
                <a:latin typeface="Poppins" panose="00000500000000000000" pitchFamily="2" charset="0"/>
                <a:cs typeface="Poppins" panose="00000500000000000000" pitchFamily="2" charset="0"/>
              </a:rPr>
              <a:t>Data warehousing</a:t>
            </a:r>
          </a:p>
        </p:txBody>
      </p:sp>
      <p:sp>
        <p:nvSpPr>
          <p:cNvPr id="4" name="Subtitle 2">
            <a:extLst>
              <a:ext uri="{FF2B5EF4-FFF2-40B4-BE49-F238E27FC236}">
                <a16:creationId xmlns:a16="http://schemas.microsoft.com/office/drawing/2014/main" id="{2C23A852-2322-54DE-AA28-DB05375671FB}"/>
              </a:ext>
            </a:extLst>
          </p:cNvPr>
          <p:cNvSpPr txBox="1">
            <a:spLocks/>
          </p:cNvSpPr>
          <p:nvPr/>
        </p:nvSpPr>
        <p:spPr>
          <a:xfrm>
            <a:off x="1859040" y="3285781"/>
            <a:ext cx="7320321"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ctr"/>
            <a:r>
              <a:rPr lang="en-US" sz="2800" b="1" dirty="0">
                <a:solidFill>
                  <a:schemeClr val="tx1"/>
                </a:solidFill>
                <a:latin typeface="Poppins" panose="00000500000000000000" pitchFamily="2" charset="0"/>
                <a:cs typeface="Poppins" panose="00000500000000000000" pitchFamily="2" charset="0"/>
              </a:rPr>
              <a:t>Emmanuel </a:t>
            </a:r>
            <a:r>
              <a:rPr lang="en-US" sz="2800" b="1" dirty="0" err="1">
                <a:solidFill>
                  <a:schemeClr val="tx1"/>
                </a:solidFill>
                <a:latin typeface="Poppins" panose="00000500000000000000" pitchFamily="2" charset="0"/>
                <a:cs typeface="Poppins" panose="00000500000000000000" pitchFamily="2" charset="0"/>
              </a:rPr>
              <a:t>Tandema</a:t>
            </a:r>
            <a:r>
              <a:rPr lang="en-US" sz="2800" b="1" dirty="0">
                <a:solidFill>
                  <a:schemeClr val="tx1"/>
                </a:solidFill>
                <a:latin typeface="Poppins" panose="00000500000000000000" pitchFamily="2" charset="0"/>
                <a:cs typeface="Poppins" panose="00000500000000000000" pitchFamily="2" charset="0"/>
              </a:rPr>
              <a:t> Valentino </a:t>
            </a:r>
            <a:r>
              <a:rPr lang="en-US" sz="2800" b="1" dirty="0" err="1">
                <a:solidFill>
                  <a:schemeClr val="tx1"/>
                </a:solidFill>
                <a:latin typeface="Poppins" panose="00000500000000000000" pitchFamily="2" charset="0"/>
                <a:cs typeface="Poppins" panose="00000500000000000000" pitchFamily="2" charset="0"/>
              </a:rPr>
              <a:t>Juma</a:t>
            </a:r>
            <a:endParaRPr lang="en-US" sz="2800" b="1" dirty="0">
              <a:solidFill>
                <a:schemeClr val="tx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86B8458E-EBC1-96A3-0A63-27EC766E25A2}"/>
              </a:ext>
            </a:extLst>
          </p:cNvPr>
          <p:cNvSpPr txBox="1">
            <a:spLocks/>
          </p:cNvSpPr>
          <p:nvPr/>
        </p:nvSpPr>
        <p:spPr>
          <a:xfrm>
            <a:off x="1810400" y="3875119"/>
            <a:ext cx="7571608"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l"/>
            <a:r>
              <a:rPr lang="en-US" sz="1800" b="1" dirty="0">
                <a:solidFill>
                  <a:schemeClr val="tx1"/>
                </a:solidFill>
                <a:latin typeface="Poppins" panose="00000500000000000000" pitchFamily="2" charset="0"/>
                <a:cs typeface="Poppins" panose="00000500000000000000" pitchFamily="2" charset="0"/>
              </a:rPr>
              <a:t>Uganda technology and management university (</a:t>
            </a:r>
            <a:r>
              <a:rPr lang="en-US" sz="1800" b="1" dirty="0" err="1">
                <a:solidFill>
                  <a:schemeClr val="tx1"/>
                </a:solidFill>
                <a:latin typeface="Poppins" panose="00000500000000000000" pitchFamily="2" charset="0"/>
                <a:cs typeface="Poppins" panose="00000500000000000000" pitchFamily="2" charset="0"/>
              </a:rPr>
              <a:t>Utamu</a:t>
            </a:r>
            <a:r>
              <a:rPr lang="en-US" sz="1800" b="1" dirty="0">
                <a:solidFill>
                  <a:schemeClr val="tx1"/>
                </a:solidFill>
                <a:latin typeface="Poppins" panose="00000500000000000000" pitchFamily="2" charset="0"/>
                <a:cs typeface="Poppins" panose="00000500000000000000" pitchFamily="2" charset="0"/>
              </a:rPr>
              <a:t>)</a:t>
            </a:r>
          </a:p>
        </p:txBody>
      </p:sp>
      <p:sp>
        <p:nvSpPr>
          <p:cNvPr id="8" name="Subtitle 2">
            <a:extLst>
              <a:ext uri="{FF2B5EF4-FFF2-40B4-BE49-F238E27FC236}">
                <a16:creationId xmlns:a16="http://schemas.microsoft.com/office/drawing/2014/main" id="{E00FC4BF-D4CB-E318-D482-86C0276DB035}"/>
              </a:ext>
            </a:extLst>
          </p:cNvPr>
          <p:cNvSpPr txBox="1">
            <a:spLocks/>
          </p:cNvSpPr>
          <p:nvPr/>
        </p:nvSpPr>
        <p:spPr>
          <a:xfrm>
            <a:off x="0" y="1717665"/>
            <a:ext cx="11138170" cy="67042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buNone/>
            </a:pPr>
            <a:r>
              <a:rPr lang="en-US" sz="2700" b="1" dirty="0">
                <a:latin typeface="Poppins" panose="00000500000000000000" pitchFamily="2" charset="0"/>
                <a:cs typeface="Poppins" panose="00000500000000000000" pitchFamily="2" charset="0"/>
              </a:rPr>
              <a:t>lecture 11: Selecting Your Data warehouse environment</a:t>
            </a:r>
          </a:p>
        </p:txBody>
      </p:sp>
    </p:spTree>
    <p:extLst>
      <p:ext uri="{BB962C8B-B14F-4D97-AF65-F5344CB8AC3E}">
        <p14:creationId xmlns:p14="http://schemas.microsoft.com/office/powerpoint/2010/main" val="12234695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In our previous lecture, we explored data warehousing security, highlighting its importance in safeguarding sensitive information within data warehouses.</a:t>
            </a:r>
          </a:p>
          <a:p>
            <a:pPr>
              <a:lnSpc>
                <a:spcPct val="150000"/>
              </a:lnSpc>
            </a:pPr>
            <a:r>
              <a:rPr lang="en-US" cap="none" dirty="0">
                <a:latin typeface="Poppins" panose="00000500000000000000" pitchFamily="2" charset="0"/>
                <a:cs typeface="Poppins" panose="00000500000000000000" pitchFamily="2" charset="0"/>
              </a:rPr>
              <a:t>We discussed the components of data warehousing security, including infrastructure protection, user access controls, and secure data flows, alongside mechanisms like authentication, encryption, and compliance that ensure confidentiality and integrity.</a:t>
            </a:r>
          </a:p>
          <a:p>
            <a:pPr>
              <a:lnSpc>
                <a:spcPct val="150000"/>
              </a:lnSpc>
            </a:pPr>
            <a:r>
              <a:rPr lang="en-US" cap="none" dirty="0">
                <a:latin typeface="Poppins" panose="00000500000000000000" pitchFamily="2" charset="0"/>
                <a:cs typeface="Poppins" panose="00000500000000000000" pitchFamily="2" charset="0"/>
              </a:rPr>
              <a:t>We examined the types of security threats, categorizing them into internal threats—such as accidental data leaks and malicious insider actions—and external threats, including hacking, phishing, and denial of service (DOS) attacks. Each threat was analyzed for its potential to compromise data integrity and availability.</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71B993CE-5B38-3754-B6DC-D01B648123B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10</a:t>
            </a:r>
          </a:p>
        </p:txBody>
      </p:sp>
    </p:spTree>
    <p:extLst>
      <p:ext uri="{BB962C8B-B14F-4D97-AF65-F5344CB8AC3E}">
        <p14:creationId xmlns:p14="http://schemas.microsoft.com/office/powerpoint/2010/main" val="270048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6AAA6-1150-97EB-3581-530BA9FABA24}"/>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0A17B1A-2465-6CBA-C156-8352D38BCEF3}"/>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The key security principles of confidentiality, integrity, and availability were covered, emphasizing their foundational role in protecting data from unauthorized access, modification, or disruption.</a:t>
            </a:r>
          </a:p>
          <a:p>
            <a:pPr>
              <a:lnSpc>
                <a:spcPct val="150000"/>
              </a:lnSpc>
            </a:pPr>
            <a:r>
              <a:rPr lang="en-US" cap="none" dirty="0">
                <a:latin typeface="Poppins" panose="00000500000000000000" pitchFamily="2" charset="0"/>
                <a:cs typeface="Poppins" panose="00000500000000000000" pitchFamily="2" charset="0"/>
              </a:rPr>
              <a:t>We discussed various data warehousing security considerations, such as data classification, which organizes data by sensitivity to determine the level of protection required, and access control mechanisms like role-based and attribute-based controls.</a:t>
            </a:r>
          </a:p>
          <a:p>
            <a:pPr>
              <a:lnSpc>
                <a:spcPct val="150000"/>
              </a:lnSpc>
            </a:pPr>
            <a:r>
              <a:rPr lang="en-US" cap="none" dirty="0">
                <a:latin typeface="Poppins" panose="00000500000000000000" pitchFamily="2" charset="0"/>
                <a:cs typeface="Poppins" panose="00000500000000000000" pitchFamily="2" charset="0"/>
              </a:rPr>
              <a:t>Finally, we explored best practices, including regular security assessments, software updates, and effective backup and recovery plans. These practices enhance data security and support ongoing protection against emerging threats.</a:t>
            </a:r>
          </a:p>
        </p:txBody>
      </p:sp>
      <p:cxnSp>
        <p:nvCxnSpPr>
          <p:cNvPr id="6" name="Straight Connector 5">
            <a:extLst>
              <a:ext uri="{FF2B5EF4-FFF2-40B4-BE49-F238E27FC236}">
                <a16:creationId xmlns:a16="http://schemas.microsoft.com/office/drawing/2014/main" id="{34DB635A-F3AC-B07F-5993-0B3E911FCE1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C77261D0-6D8F-4731-60EB-312810F93F6F}"/>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C96CB1E3-2D19-C671-EE9E-4377BF60092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Recap of Lecture 10</a:t>
            </a:r>
          </a:p>
        </p:txBody>
      </p:sp>
    </p:spTree>
    <p:extLst>
      <p:ext uri="{BB962C8B-B14F-4D97-AF65-F5344CB8AC3E}">
        <p14:creationId xmlns:p14="http://schemas.microsoft.com/office/powerpoint/2010/main" val="706759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A4142-75A9-B389-115F-1359FCCB5151}"/>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B0906BBA-3D6C-67E0-D4C2-F58C917EECD4}"/>
              </a:ext>
            </a:extLst>
          </p:cNvPr>
          <p:cNvSpPr txBox="1">
            <a:spLocks/>
          </p:cNvSpPr>
          <p:nvPr/>
        </p:nvSpPr>
        <p:spPr>
          <a:xfrm>
            <a:off x="87549" y="1035526"/>
            <a:ext cx="11585642" cy="455787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altLang="en-US" cap="none" dirty="0">
                <a:latin typeface="Poppins" panose="00000500000000000000" pitchFamily="2" charset="0"/>
                <a:cs typeface="Poppins" panose="00000500000000000000" pitchFamily="2" charset="0"/>
              </a:rPr>
              <a:t>This lecture provides a complete overview of selecting the appropriate data warehouse environment, covering essential considerations and the impact on BI and data analysis.</a:t>
            </a:r>
          </a:p>
          <a:p>
            <a:pPr>
              <a:lnSpc>
                <a:spcPct val="150000"/>
              </a:lnSpc>
            </a:pPr>
            <a:r>
              <a:rPr lang="en-US" altLang="en-US" cap="none" dirty="0">
                <a:latin typeface="Poppins" panose="00000500000000000000" pitchFamily="2" charset="0"/>
                <a:cs typeface="Poppins" panose="00000500000000000000" pitchFamily="2" charset="0"/>
              </a:rPr>
              <a:t>We will explore the importance of choosing the right environment, focusing on areas such as performance optimization, cost efficiency, scalability, data security, and disaster recovery. Each area plays a critical role in ensuring a robust data warehouse that meets organizational needs.</a:t>
            </a:r>
          </a:p>
          <a:p>
            <a:pPr>
              <a:lnSpc>
                <a:spcPct val="150000"/>
              </a:lnSpc>
            </a:pPr>
            <a:r>
              <a:rPr lang="en-US" altLang="en-US" cap="none" dirty="0">
                <a:latin typeface="Poppins" panose="00000500000000000000" pitchFamily="2" charset="0"/>
                <a:cs typeface="Poppins" panose="00000500000000000000" pitchFamily="2" charset="0"/>
              </a:rPr>
              <a:t>Various types of data warehouses will be examined, including traditional on-premises solutions, cloud-based warehouses, and hybrid environments, highlighting their distinct advantages and limitations.</a:t>
            </a:r>
          </a:p>
        </p:txBody>
      </p:sp>
      <p:sp>
        <p:nvSpPr>
          <p:cNvPr id="2" name="Title 1">
            <a:extLst>
              <a:ext uri="{FF2B5EF4-FFF2-40B4-BE49-F238E27FC236}">
                <a16:creationId xmlns:a16="http://schemas.microsoft.com/office/drawing/2014/main" id="{1D4B4BA9-01BA-BB03-6F4B-3D7379C58BC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B57FA31-0316-D297-26A7-F81C8BC7433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7348AB56-2CF5-8AE1-D261-373AE6CBADF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64009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1AFF7F-2A4F-FB29-F969-9812A63E4F42}"/>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2FD71720-B7FD-9C05-9D22-8D4A025ABD2C}"/>
              </a:ext>
            </a:extLst>
          </p:cNvPr>
          <p:cNvSpPr txBox="1">
            <a:spLocks/>
          </p:cNvSpPr>
          <p:nvPr/>
        </p:nvSpPr>
        <p:spPr>
          <a:xfrm>
            <a:off x="87549" y="1035526"/>
            <a:ext cx="11585642" cy="455787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altLang="en-US" cap="none" dirty="0">
                <a:latin typeface="Poppins" panose="00000500000000000000" pitchFamily="2" charset="0"/>
                <a:cs typeface="Poppins" panose="00000500000000000000" pitchFamily="2" charset="0"/>
              </a:rPr>
              <a:t>Key considerations for selection will be discussed, such as performance requirements, data volume and variety, and budget constraints, providing insight into evaluating and selecting a data warehouse aligned with organizational goals.</a:t>
            </a:r>
          </a:p>
          <a:p>
            <a:pPr>
              <a:lnSpc>
                <a:spcPct val="150000"/>
              </a:lnSpc>
            </a:pPr>
            <a:r>
              <a:rPr lang="en-US" altLang="en-US" cap="none" dirty="0">
                <a:latin typeface="Poppins" panose="00000500000000000000" pitchFamily="2" charset="0"/>
                <a:cs typeface="Poppins" panose="00000500000000000000" pitchFamily="2" charset="0"/>
              </a:rPr>
              <a:t>We will review and compare leading cloud data warehouse providers—Amazon Redshift, Google </a:t>
            </a:r>
            <a:r>
              <a:rPr lang="en-US" altLang="en-US" cap="none" dirty="0" err="1">
                <a:latin typeface="Poppins" panose="00000500000000000000" pitchFamily="2" charset="0"/>
                <a:cs typeface="Poppins" panose="00000500000000000000" pitchFamily="2" charset="0"/>
              </a:rPr>
              <a:t>BigQuery</a:t>
            </a:r>
            <a:r>
              <a:rPr lang="en-US" altLang="en-US" cap="none" dirty="0">
                <a:latin typeface="Poppins" panose="00000500000000000000" pitchFamily="2" charset="0"/>
                <a:cs typeface="Poppins" panose="00000500000000000000" pitchFamily="2" charset="0"/>
              </a:rPr>
              <a:t>, and Snowflake—outlining their unique features and integration capabilities.</a:t>
            </a:r>
          </a:p>
          <a:p>
            <a:pPr>
              <a:lnSpc>
                <a:spcPct val="150000"/>
              </a:lnSpc>
            </a:pPr>
            <a:r>
              <a:rPr lang="en-US" altLang="en-US" cap="none" dirty="0">
                <a:latin typeface="Poppins" panose="00000500000000000000" pitchFamily="2" charset="0"/>
                <a:cs typeface="Poppins" panose="00000500000000000000" pitchFamily="2" charset="0"/>
              </a:rPr>
              <a:t>Best practices for selecting a data warehouse, including conducting a needs assessment, running a proof of concept, and planning for future growth, will be outlined to support informed decision-making.</a:t>
            </a:r>
          </a:p>
        </p:txBody>
      </p:sp>
      <p:sp>
        <p:nvSpPr>
          <p:cNvPr id="2" name="Title 1">
            <a:extLst>
              <a:ext uri="{FF2B5EF4-FFF2-40B4-BE49-F238E27FC236}">
                <a16:creationId xmlns:a16="http://schemas.microsoft.com/office/drawing/2014/main" id="{6F74A896-4BD1-C3DA-C2D6-F24282DA37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5AA4AB13-689A-9095-63B1-0CEC1D39DD5B}"/>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18DC359C-FDA0-0CD2-555D-4BA0435A4ED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247636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FECC0-3D45-B17B-F5EE-735D9FB6BADA}"/>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10149A24-1CDA-C7C8-70BB-06C52CDFF406}"/>
              </a:ext>
            </a:extLst>
          </p:cNvPr>
          <p:cNvSpPr txBox="1">
            <a:spLocks/>
          </p:cNvSpPr>
          <p:nvPr/>
        </p:nvSpPr>
        <p:spPr>
          <a:xfrm>
            <a:off x="87549" y="1035526"/>
            <a:ext cx="11585642" cy="455787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Lastly, common mistakes to avoid when choosing a data warehouse environment, such as overlooking scalability needs, ignoring data governance, and focusing on cost, will be discussed to help prevent issues that could compromise long-term success.</a:t>
            </a:r>
            <a:endParaRPr lang="en-US" altLang="en-US" cap="none" dirty="0">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17995A6C-F1C6-9661-57F0-9978C1F6089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BAE9D0EC-E717-3E85-C2F7-534052AF8003}"/>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Footer Placeholder 3">
            <a:extLst>
              <a:ext uri="{FF2B5EF4-FFF2-40B4-BE49-F238E27FC236}">
                <a16:creationId xmlns:a16="http://schemas.microsoft.com/office/drawing/2014/main" id="{BCD53470-A71A-79D6-4125-D03C165EB778}"/>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380070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867546"/>
            <a:ext cx="11682919" cy="46944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buFont typeface="Wingdings" panose="05000000000000000000" pitchFamily="2" charset="2"/>
              <a:buChar char="§"/>
            </a:pPr>
            <a:r>
              <a:rPr lang="en-US" altLang="en-US" sz="2000" b="1" cap="none" dirty="0">
                <a:latin typeface="Poppins" panose="00000500000000000000" pitchFamily="2" charset="0"/>
                <a:cs typeface="Poppins" panose="00000500000000000000" pitchFamily="2" charset="0"/>
              </a:rPr>
              <a:t>Understand the role and importance of a data warehouse environment</a:t>
            </a:r>
            <a:r>
              <a:rPr lang="en-US" altLang="en-US" sz="2000" cap="none" dirty="0">
                <a:latin typeface="Poppins" panose="00000500000000000000" pitchFamily="2" charset="0"/>
                <a:cs typeface="Poppins" panose="00000500000000000000" pitchFamily="2" charset="0"/>
              </a:rPr>
              <a:t> in supporting business intelligence and data analysis through performance optimization, cost efficiency, scalability, data security, and disaster recovery.</a:t>
            </a:r>
          </a:p>
          <a:p>
            <a:pPr lvl="1">
              <a:lnSpc>
                <a:spcPct val="150000"/>
              </a:lnSpc>
              <a:spcBef>
                <a:spcPts val="0"/>
              </a:spcBef>
              <a:buFont typeface="Wingdings" panose="05000000000000000000" pitchFamily="2" charset="2"/>
              <a:buChar char="§"/>
            </a:pPr>
            <a:r>
              <a:rPr lang="en-US" altLang="en-US" sz="2000" b="1" cap="none" dirty="0">
                <a:latin typeface="Poppins" panose="00000500000000000000" pitchFamily="2" charset="0"/>
                <a:cs typeface="Poppins" panose="00000500000000000000" pitchFamily="2" charset="0"/>
              </a:rPr>
              <a:t>Identify and differentiate between types of data warehouse environments</a:t>
            </a:r>
            <a:r>
              <a:rPr lang="en-US" altLang="en-US" sz="2000" cap="none" dirty="0">
                <a:latin typeface="Poppins" panose="00000500000000000000" pitchFamily="2" charset="0"/>
                <a:cs typeface="Poppins" panose="00000500000000000000" pitchFamily="2" charset="0"/>
              </a:rPr>
              <a:t>, including traditional on-premises, cloud-based, and hybrid models, and assess their respective advantages and limitations.</a:t>
            </a:r>
          </a:p>
          <a:p>
            <a:pPr lvl="1">
              <a:lnSpc>
                <a:spcPct val="150000"/>
              </a:lnSpc>
              <a:buFont typeface="Wingdings" panose="05000000000000000000" pitchFamily="2" charset="2"/>
              <a:buChar char="§"/>
            </a:pPr>
            <a:r>
              <a:rPr lang="en-US" altLang="en-US" sz="2000" b="1" cap="none" dirty="0">
                <a:latin typeface="Poppins" panose="00000500000000000000" pitchFamily="2" charset="0"/>
                <a:cs typeface="Poppins" panose="00000500000000000000" pitchFamily="2" charset="0"/>
              </a:rPr>
              <a:t>Evaluate key considerations for selecting a data warehouse</a:t>
            </a:r>
            <a:r>
              <a:rPr lang="en-US" altLang="en-US" sz="2000" cap="none" dirty="0">
                <a:latin typeface="Poppins" panose="00000500000000000000" pitchFamily="2" charset="0"/>
                <a:cs typeface="Poppins" panose="00000500000000000000" pitchFamily="2" charset="0"/>
              </a:rPr>
              <a:t> by analyzing performance requirements, data volume and variety, and budget constraints to match organizational needs.</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FB400CA1-C393-83D3-68E5-93F52AD5C71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0754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D419A8-5ADE-6218-09A4-5D800F7A46BD}"/>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54ACCF70-172D-7656-2946-5C3CF65FFC22}"/>
              </a:ext>
            </a:extLst>
          </p:cNvPr>
          <p:cNvSpPr txBox="1">
            <a:spLocks/>
          </p:cNvSpPr>
          <p:nvPr/>
        </p:nvSpPr>
        <p:spPr>
          <a:xfrm>
            <a:off x="9728" y="896730"/>
            <a:ext cx="11682919" cy="46944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By the end of this lecture, participants will be able to:</a:t>
            </a:r>
          </a:p>
          <a:p>
            <a:pPr lvl="1">
              <a:lnSpc>
                <a:spcPct val="150000"/>
              </a:lnSpc>
              <a:spcBef>
                <a:spcPts val="0"/>
              </a:spcBef>
              <a:buFont typeface="Wingdings" panose="05000000000000000000" pitchFamily="2" charset="2"/>
              <a:buChar char="§"/>
            </a:pPr>
            <a:r>
              <a:rPr lang="en-US" altLang="en-US" sz="2000" b="1" cap="none" dirty="0">
                <a:latin typeface="Poppins" panose="00000500000000000000" pitchFamily="2" charset="0"/>
                <a:cs typeface="Poppins" panose="00000500000000000000" pitchFamily="2" charset="0"/>
              </a:rPr>
              <a:t>Compare major cloud data warehouse providers</a:t>
            </a:r>
            <a:r>
              <a:rPr lang="en-US" altLang="en-US" sz="2000" cap="none" dirty="0">
                <a:latin typeface="Poppins" panose="00000500000000000000" pitchFamily="2" charset="0"/>
                <a:cs typeface="Poppins" panose="00000500000000000000" pitchFamily="2" charset="0"/>
              </a:rPr>
              <a:t>, such as Amazon Redshift, Google </a:t>
            </a:r>
            <a:r>
              <a:rPr lang="en-US" altLang="en-US" sz="2000" cap="none" dirty="0" err="1">
                <a:latin typeface="Poppins" panose="00000500000000000000" pitchFamily="2" charset="0"/>
                <a:cs typeface="Poppins" panose="00000500000000000000" pitchFamily="2" charset="0"/>
              </a:rPr>
              <a:t>BigQuery</a:t>
            </a:r>
            <a:r>
              <a:rPr lang="en-US" altLang="en-US" sz="2000" cap="none" dirty="0">
                <a:latin typeface="Poppins" panose="00000500000000000000" pitchFamily="2" charset="0"/>
                <a:cs typeface="Poppins" panose="00000500000000000000" pitchFamily="2" charset="0"/>
              </a:rPr>
              <a:t>, and Snowflake, based on features, integration capabilities, and suitability for different business requirements.</a:t>
            </a:r>
          </a:p>
          <a:p>
            <a:pPr lvl="1">
              <a:lnSpc>
                <a:spcPct val="150000"/>
              </a:lnSpc>
              <a:buFont typeface="Wingdings" panose="05000000000000000000" pitchFamily="2" charset="2"/>
              <a:buChar char="§"/>
            </a:pPr>
            <a:r>
              <a:rPr lang="en-US" altLang="en-US" sz="2000" b="1" cap="none" dirty="0">
                <a:latin typeface="Poppins" panose="00000500000000000000" pitchFamily="2" charset="0"/>
                <a:cs typeface="Poppins" panose="00000500000000000000" pitchFamily="2" charset="0"/>
              </a:rPr>
              <a:t>Apply best practices for data warehouse selection</a:t>
            </a:r>
            <a:r>
              <a:rPr lang="en-US" altLang="en-US" sz="2000" cap="none" dirty="0">
                <a:latin typeface="Poppins" panose="00000500000000000000" pitchFamily="2" charset="0"/>
                <a:cs typeface="Poppins" panose="00000500000000000000" pitchFamily="2" charset="0"/>
              </a:rPr>
              <a:t> by conducting a needs assessment, running a proof of concept (POC), and planning for scalability to make informed and strategic choices.</a:t>
            </a:r>
          </a:p>
          <a:p>
            <a:pPr lvl="1">
              <a:lnSpc>
                <a:spcPct val="150000"/>
              </a:lnSpc>
              <a:spcBef>
                <a:spcPts val="0"/>
              </a:spcBef>
              <a:buFont typeface="Wingdings" panose="05000000000000000000" pitchFamily="2" charset="2"/>
              <a:buChar char="§"/>
            </a:pPr>
            <a:r>
              <a:rPr lang="en-US" altLang="en-US" sz="2000" b="1" cap="none" dirty="0">
                <a:latin typeface="Poppins" panose="00000500000000000000" pitchFamily="2" charset="0"/>
                <a:cs typeface="Poppins" panose="00000500000000000000" pitchFamily="2" charset="0"/>
              </a:rPr>
              <a:t>Identify common mistakes to avoid in data warehouse selection</a:t>
            </a:r>
            <a:r>
              <a:rPr lang="en-US" altLang="en-US" sz="2000" cap="none" dirty="0">
                <a:latin typeface="Poppins" panose="00000500000000000000" pitchFamily="2" charset="0"/>
                <a:cs typeface="Poppins" panose="00000500000000000000" pitchFamily="2" charset="0"/>
              </a:rPr>
              <a:t>, such as failing to account for scalability, ignoring data governance needs, and focusing only on cost, to ensure long-term effectiveness and adaptability.</a:t>
            </a:r>
          </a:p>
        </p:txBody>
      </p:sp>
      <p:sp>
        <p:nvSpPr>
          <p:cNvPr id="9" name="Title 1">
            <a:extLst>
              <a:ext uri="{FF2B5EF4-FFF2-40B4-BE49-F238E27FC236}">
                <a16:creationId xmlns:a16="http://schemas.microsoft.com/office/drawing/2014/main" id="{FDA4EEC2-45BD-B598-BD42-EF13727F8C2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648506A3-6E67-A4E1-EFD5-AFBCF2789406}"/>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81A00967-9F1B-A9C6-159C-8E1F5ADFB358}"/>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5893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defRPr/>
            </a:pPr>
            <a:r>
              <a:rPr lang="en-US" altLang="en-UG" cap="none" dirty="0">
                <a:latin typeface="Poppins" panose="00000500000000000000" pitchFamily="2" charset="0"/>
                <a:cs typeface="Poppins" panose="00000500000000000000" pitchFamily="2" charset="0"/>
              </a:rPr>
              <a:t>This is a data management system that stores current and historical data from multiple sources in a business-friendly manner for easier insights and reporting. </a:t>
            </a:r>
          </a:p>
          <a:p>
            <a:pPr>
              <a:lnSpc>
                <a:spcPct val="150000"/>
              </a:lnSpc>
              <a:defRPr/>
            </a:pPr>
            <a:r>
              <a:rPr lang="en-US" b="0" i="0" cap="none" dirty="0">
                <a:solidFill>
                  <a:srgbClr val="262626"/>
                </a:solidFill>
                <a:effectLst/>
                <a:latin typeface="Poppins" panose="00000500000000000000" pitchFamily="2" charset="0"/>
                <a:cs typeface="Poppins" panose="00000500000000000000" pitchFamily="2" charset="0"/>
              </a:rPr>
              <a:t>Data warehouses are primarily used for business intelligence (</a:t>
            </a:r>
            <a:r>
              <a:rPr lang="en-US" cap="none" dirty="0">
                <a:solidFill>
                  <a:srgbClr val="262626"/>
                </a:solidFill>
                <a:latin typeface="Poppins" panose="00000500000000000000" pitchFamily="2" charset="0"/>
                <a:cs typeface="Poppins" panose="00000500000000000000" pitchFamily="2" charset="0"/>
              </a:rPr>
              <a:t>BI</a:t>
            </a:r>
            <a:r>
              <a:rPr lang="en-US" b="0" i="0" cap="none" dirty="0">
                <a:solidFill>
                  <a:srgbClr val="262626"/>
                </a:solidFill>
                <a:effectLst/>
                <a:latin typeface="Poppins" panose="00000500000000000000" pitchFamily="2" charset="0"/>
                <a:cs typeface="Poppins" panose="00000500000000000000" pitchFamily="2" charset="0"/>
              </a:rPr>
              <a:t>), reporting, and data analysis, enabling quick and easy analysis of business data from operational systems like inventory management system.</a:t>
            </a:r>
          </a:p>
          <a:p>
            <a:pPr>
              <a:lnSpc>
                <a:spcPct val="150000"/>
              </a:lnSpc>
              <a:defRPr/>
            </a:pPr>
            <a:r>
              <a:rPr lang="en-US" b="0" i="0" cap="none" dirty="0">
                <a:solidFill>
                  <a:srgbClr val="262626"/>
                </a:solidFill>
                <a:effectLst/>
                <a:latin typeface="Poppins" panose="00000500000000000000" pitchFamily="2" charset="0"/>
                <a:cs typeface="Poppins" panose="00000500000000000000" pitchFamily="2" charset="0"/>
              </a:rPr>
              <a:t>They provide insights that are difficult to obtain from transactional databases, such as total monthly revenues generated by each salesperson for each product category</a:t>
            </a:r>
            <a:endParaRPr lang="en-US" altLang="en-UG" sz="2400" cap="none" dirty="0">
              <a:latin typeface="Poppins" panose="00000500000000000000" pitchFamily="2" charset="0"/>
              <a:cs typeface="Poppins" panose="00000500000000000000" pitchFamily="2" charset="0"/>
            </a:endParaRPr>
          </a:p>
          <a:p>
            <a:pPr>
              <a:lnSpc>
                <a:spcPct val="150000"/>
              </a:lnSpc>
              <a:defRPr/>
            </a:pPr>
            <a:endParaRPr lang="en-US" altLang="en-UG" cap="none" dirty="0">
              <a:latin typeface="Poppins" panose="00000500000000000000" pitchFamily="2" charset="0"/>
              <a:cs typeface="Poppins" panose="00000500000000000000" pitchFamily="2" charset="0"/>
            </a:endParaRP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Warehouse</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7F9B0A46-D2A2-0F01-4789-6F75916FE40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180299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92F1610C-6B7A-6AB0-5A55-455E9213F433}"/>
              </a:ext>
            </a:extLst>
          </p:cNvPr>
          <p:cNvSpPr txBox="1">
            <a:spLocks/>
          </p:cNvSpPr>
          <p:nvPr/>
        </p:nvSpPr>
        <p:spPr>
          <a:xfrm>
            <a:off x="126462" y="984732"/>
            <a:ext cx="11566185" cy="460866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a:lnSpc>
                <a:spcPct val="150000"/>
              </a:lnSpc>
              <a:spcBef>
                <a:spcPts val="0"/>
              </a:spcBef>
              <a:spcAft>
                <a:spcPts val="800"/>
              </a:spcAft>
            </a:pPr>
            <a:r>
              <a:rPr lang="en-US" kern="100" cap="none" dirty="0">
                <a:latin typeface="Poppins" panose="00000500000000000000" pitchFamily="2" charset="0"/>
                <a:ea typeface="Calibri" panose="020F0502020204030204" pitchFamily="34" charset="0"/>
                <a:cs typeface="Poppins" panose="00000500000000000000" pitchFamily="2" charset="0"/>
              </a:rPr>
              <a:t>Data warehouse; </a:t>
            </a:r>
          </a:p>
          <a:p>
            <a:pPr marL="571500" lvl="1" indent="-342900">
              <a:lnSpc>
                <a:spcPct val="150000"/>
              </a:lnSpc>
              <a:spcBef>
                <a:spcPts val="0"/>
              </a:spcBef>
              <a:spcAft>
                <a:spcPts val="800"/>
              </a:spcAft>
              <a:buFont typeface="Wingdings" panose="05000000000000000000" pitchFamily="2" charset="2"/>
              <a:buChar char="§"/>
            </a:pPr>
            <a:r>
              <a:rPr lang="en-US" sz="2000" kern="100" cap="none" dirty="0">
                <a:latin typeface="Poppins" panose="00000500000000000000" pitchFamily="2" charset="0"/>
                <a:ea typeface="Calibri" panose="020F0502020204030204" pitchFamily="34" charset="0"/>
                <a:cs typeface="Poppins" panose="00000500000000000000" pitchFamily="2" charset="0"/>
              </a:rPr>
              <a:t>Provides a central platform for historical data storage</a:t>
            </a:r>
          </a:p>
          <a:p>
            <a:pPr marL="571500" lvl="1" indent="-342900">
              <a:lnSpc>
                <a:spcPct val="150000"/>
              </a:lnSpc>
              <a:spcBef>
                <a:spcPts val="0"/>
              </a:spcBef>
              <a:spcAft>
                <a:spcPts val="800"/>
              </a:spcAft>
              <a:buFont typeface="Wingdings" panose="05000000000000000000" pitchFamily="2" charset="2"/>
              <a:buChar char="§"/>
            </a:pPr>
            <a:r>
              <a:rPr lang="en-US" sz="2000" kern="100" cap="none" dirty="0">
                <a:latin typeface="Poppins" panose="00000500000000000000" pitchFamily="2" charset="0"/>
                <a:ea typeface="Calibri" panose="020F0502020204030204" pitchFamily="34" charset="0"/>
                <a:cs typeface="Poppins" panose="00000500000000000000" pitchFamily="2" charset="0"/>
              </a:rPr>
              <a:t>Enhances decision-making through data analysis and reporting</a:t>
            </a:r>
          </a:p>
          <a:p>
            <a:pPr marL="571500" lvl="1" indent="-342900">
              <a:lnSpc>
                <a:spcPct val="150000"/>
              </a:lnSpc>
              <a:spcBef>
                <a:spcPts val="0"/>
              </a:spcBef>
              <a:spcAft>
                <a:spcPts val="800"/>
              </a:spcAft>
              <a:buFont typeface="Wingdings" panose="05000000000000000000" pitchFamily="2" charset="2"/>
              <a:buChar char="§"/>
            </a:pPr>
            <a:r>
              <a:rPr lang="en-US" sz="2000" kern="100" cap="none" dirty="0">
                <a:latin typeface="Poppins" panose="00000500000000000000" pitchFamily="2" charset="0"/>
                <a:ea typeface="Calibri" panose="020F0502020204030204" pitchFamily="34" charset="0"/>
                <a:cs typeface="Poppins" panose="00000500000000000000" pitchFamily="2" charset="0"/>
              </a:rPr>
              <a:t>Offers  a single source of truth for an organization, combining data from multiple systems</a:t>
            </a:r>
          </a:p>
          <a:p>
            <a:pPr marL="571500" lvl="1" indent="-342900">
              <a:lnSpc>
                <a:spcPct val="150000"/>
              </a:lnSpc>
              <a:spcBef>
                <a:spcPts val="0"/>
              </a:spcBef>
              <a:spcAft>
                <a:spcPts val="800"/>
              </a:spcAft>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Acts  as a foundation for business intelligence applications, allowing the integration of various analytical tools.</a:t>
            </a:r>
          </a:p>
          <a:p>
            <a:pPr marL="571500" lvl="1" indent="-342900">
              <a:lnSpc>
                <a:spcPct val="150000"/>
              </a:lnSpc>
              <a:spcBef>
                <a:spcPts val="0"/>
              </a:spcBef>
              <a:spcAft>
                <a:spcPts val="800"/>
              </a:spcAft>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Allows users to analyze data from various perspectives, facilitating deeper insights into business operations.</a:t>
            </a:r>
          </a:p>
        </p:txBody>
      </p:sp>
      <p:sp>
        <p:nvSpPr>
          <p:cNvPr id="9" name="Title 1">
            <a:extLst>
              <a:ext uri="{FF2B5EF4-FFF2-40B4-BE49-F238E27FC236}">
                <a16:creationId xmlns:a16="http://schemas.microsoft.com/office/drawing/2014/main" id="{041E86EF-A35C-D91B-2D44-00A3B45B4CB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The purpose of a Data Warehouse</a:t>
            </a:r>
          </a:p>
        </p:txBody>
      </p:sp>
      <p:cxnSp>
        <p:nvCxnSpPr>
          <p:cNvPr id="10" name="Straight Connector 9">
            <a:extLst>
              <a:ext uri="{FF2B5EF4-FFF2-40B4-BE49-F238E27FC236}">
                <a16:creationId xmlns:a16="http://schemas.microsoft.com/office/drawing/2014/main" id="{368C0760-1B0E-C68C-347B-F6DAF2C3160E}"/>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6DE6C854-B7A4-CB4C-CA1A-E1CD5D5B706E}"/>
              </a:ext>
            </a:extLst>
          </p:cNvPr>
          <p:cNvSpPr>
            <a:spLocks noGrp="1"/>
          </p:cNvSpPr>
          <p:nvPr>
            <p:ph type="ftr" sz="quarter" idx="11"/>
          </p:nvPr>
        </p:nvSpPr>
        <p:spPr>
          <a:xfrm>
            <a:off x="126462" y="5790601"/>
            <a:ext cx="5564219" cy="498470"/>
          </a:xfrm>
        </p:spPr>
        <p:txBody>
          <a:bodyPr/>
          <a:lstStyle/>
          <a:p>
            <a:r>
              <a:rPr lang="en-US" sz="2000" b="1" dirty="0">
                <a:solidFill>
                  <a:schemeClr val="bg1"/>
                </a:solidFill>
                <a:latin typeface="Poppins" panose="00000500000000000000" pitchFamily="2" charset="0"/>
                <a:cs typeface="Poppins" panose="00000500000000000000" pitchFamily="2" charset="0"/>
              </a:rPr>
              <a:t>Lecture 1: Data Warehousing Concept</a:t>
            </a:r>
          </a:p>
        </p:txBody>
      </p:sp>
    </p:spTree>
    <p:extLst>
      <p:ext uri="{BB962C8B-B14F-4D97-AF65-F5344CB8AC3E}">
        <p14:creationId xmlns:p14="http://schemas.microsoft.com/office/powerpoint/2010/main" val="1822958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3CDAF-B203-D81A-1C2E-B767FBCF6572}"/>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710308D1-654F-323B-993B-19FB6EF572B5}"/>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Performance optimization</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The right data warehouse environment ensures high performance by handling large volumes of data efficiently and delivering fast query response times.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A well-optimized environment supports real-time or near-real-time analytics, enabling quick access to critical business insights.</a:t>
            </a:r>
          </a:p>
          <a:p>
            <a:pPr>
              <a:lnSpc>
                <a:spcPct val="150000"/>
              </a:lnSpc>
            </a:pPr>
            <a:r>
              <a:rPr lang="en-US" b="1" cap="none" dirty="0">
                <a:latin typeface="Poppins" panose="00000500000000000000" pitchFamily="2" charset="0"/>
                <a:cs typeface="Poppins" panose="00000500000000000000" pitchFamily="2" charset="0"/>
              </a:rPr>
              <a:t>Cost efficiency</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Choosing an appropriate data warehouse environment can help manage costs by aligning the storage and computing resources with business needs.</a:t>
            </a:r>
          </a:p>
        </p:txBody>
      </p:sp>
      <p:sp>
        <p:nvSpPr>
          <p:cNvPr id="9" name="Title 1">
            <a:extLst>
              <a:ext uri="{FF2B5EF4-FFF2-40B4-BE49-F238E27FC236}">
                <a16:creationId xmlns:a16="http://schemas.microsoft.com/office/drawing/2014/main" id="{AB1D4556-B82B-E81B-D29A-A7E975C94D83}"/>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Importance of Choosing the Right Environment</a:t>
            </a:r>
          </a:p>
        </p:txBody>
      </p:sp>
      <p:cxnSp>
        <p:nvCxnSpPr>
          <p:cNvPr id="11" name="Straight Connector 10">
            <a:extLst>
              <a:ext uri="{FF2B5EF4-FFF2-40B4-BE49-F238E27FC236}">
                <a16:creationId xmlns:a16="http://schemas.microsoft.com/office/drawing/2014/main" id="{6A1753DB-A1B4-4B70-37E7-45CA659558BA}"/>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288036BB-244D-DDD3-D1F8-8CD569ADA4B7}"/>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624805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F98D845C-B3CF-9892-5C43-318C43981052}"/>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5" name="Subtitle 2">
            <a:extLst>
              <a:ext uri="{FF2B5EF4-FFF2-40B4-BE49-F238E27FC236}">
                <a16:creationId xmlns:a16="http://schemas.microsoft.com/office/drawing/2014/main" id="{8FF81A0E-E8F8-6749-D51C-4F83D6332F13}"/>
              </a:ext>
            </a:extLst>
          </p:cNvPr>
          <p:cNvSpPr txBox="1">
            <a:spLocks/>
          </p:cNvSpPr>
          <p:nvPr/>
        </p:nvSpPr>
        <p:spPr>
          <a:xfrm>
            <a:off x="9728" y="913552"/>
            <a:ext cx="11682919" cy="468957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Scalability and flexibility</a:t>
            </a:r>
          </a:p>
          <a:p>
            <a:pPr lvl="1">
              <a:lnSpc>
                <a:spcPct val="150000"/>
              </a:lnSpc>
              <a:spcBef>
                <a:spcPts val="0"/>
              </a:spcBef>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A suitable data warehouse can easily scale to accommodate growing data needs, whether by adding storage, increasing compute power, or both.</a:t>
            </a:r>
          </a:p>
          <a:p>
            <a:pPr lvl="1">
              <a:lnSpc>
                <a:spcPct val="150000"/>
              </a:lnSpc>
              <a:spcBef>
                <a:spcPts val="0"/>
              </a:spcBef>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Flexibility allows the organization to adjust resources according to demand, which is essential for handling fluctuating workloads.</a:t>
            </a:r>
          </a:p>
          <a:p>
            <a:pPr>
              <a:lnSpc>
                <a:spcPct val="150000"/>
              </a:lnSpc>
            </a:pPr>
            <a:r>
              <a:rPr lang="en-US" b="1" cap="none" dirty="0">
                <a:latin typeface="Poppins" panose="00000500000000000000" pitchFamily="2" charset="0"/>
                <a:cs typeface="Poppins" panose="00000500000000000000" pitchFamily="2" charset="0"/>
              </a:rPr>
              <a:t>Data security and compliance</a:t>
            </a:r>
          </a:p>
          <a:p>
            <a:pPr lvl="1">
              <a:lnSpc>
                <a:spcPct val="150000"/>
              </a:lnSpc>
              <a:spcBef>
                <a:spcPts val="0"/>
              </a:spcBef>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Data security requirements vary across industries, making it important to choose an environment that meets specific regulatory and compliance standards. </a:t>
            </a:r>
          </a:p>
          <a:p>
            <a:pPr lvl="1">
              <a:lnSpc>
                <a:spcPct val="150000"/>
              </a:lnSpc>
              <a:spcBef>
                <a:spcPts val="0"/>
              </a:spcBef>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The right environment ensures data encryption, access control and other security measures to protect sensitive information.</a:t>
            </a:r>
          </a:p>
        </p:txBody>
      </p:sp>
      <p:sp>
        <p:nvSpPr>
          <p:cNvPr id="2" name="Title 1">
            <a:extLst>
              <a:ext uri="{FF2B5EF4-FFF2-40B4-BE49-F238E27FC236}">
                <a16:creationId xmlns:a16="http://schemas.microsoft.com/office/drawing/2014/main" id="{DA952BE1-B332-9E7A-0329-0B6BFCE6E5A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Importance of Choosing the Right Environment</a:t>
            </a:r>
          </a:p>
        </p:txBody>
      </p:sp>
    </p:spTree>
    <p:extLst>
      <p:ext uri="{BB962C8B-B14F-4D97-AF65-F5344CB8AC3E}">
        <p14:creationId xmlns:p14="http://schemas.microsoft.com/office/powerpoint/2010/main" val="14235101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77156"/>
            <a:ext cx="11585642" cy="4616247"/>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Data integration capabilities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A suitable data warehouse environment supports seamless integration with various data sources, facilitating the consolidation of data from disparate systems.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Effective integration reduces the complexity of data management and ensures that data is accessible and usable across the organization.</a:t>
            </a:r>
          </a:p>
          <a:p>
            <a:pPr>
              <a:lnSpc>
                <a:spcPct val="150000"/>
              </a:lnSpc>
            </a:pPr>
            <a:r>
              <a:rPr lang="en-US" b="1" cap="none" dirty="0">
                <a:latin typeface="Poppins" panose="00000500000000000000" pitchFamily="2" charset="0"/>
                <a:cs typeface="Poppins" panose="00000500000000000000" pitchFamily="2" charset="0"/>
              </a:rPr>
              <a:t>Disaster recovery and business continuity</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A well-chosen environment includes robust backup, disaster recovery, and failover capabilities.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It ensures that data remains available and recoverable in the event of outages.</a:t>
            </a:r>
          </a:p>
        </p:txBody>
      </p:sp>
      <p:sp>
        <p:nvSpPr>
          <p:cNvPr id="2" name="Footer Placeholder 3">
            <a:extLst>
              <a:ext uri="{FF2B5EF4-FFF2-40B4-BE49-F238E27FC236}">
                <a16:creationId xmlns:a16="http://schemas.microsoft.com/office/drawing/2014/main" id="{AA2AA17E-25E2-838A-B98A-B679E8CB569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11: Selecting Your Data Warehouse Environment</a:t>
            </a:r>
            <a:endParaRPr lang="en-US" sz="20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5D498ADB-2D44-C43F-6538-9EE269DDFEF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Importance of Choosing the Right Environment</a:t>
            </a:r>
          </a:p>
        </p:txBody>
      </p:sp>
    </p:spTree>
    <p:extLst>
      <p:ext uri="{BB962C8B-B14F-4D97-AF65-F5344CB8AC3E}">
        <p14:creationId xmlns:p14="http://schemas.microsoft.com/office/powerpoint/2010/main" val="11157850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Traditional (On-premises) data warehouse</a:t>
            </a:r>
            <a:endParaRPr lang="en-US" cap="none" dirty="0">
              <a:latin typeface="Poppins" panose="00000500000000000000" pitchFamily="2" charset="0"/>
              <a:cs typeface="Poppins" panose="00000500000000000000" pitchFamily="2" charset="0"/>
            </a:endParaRP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Data is stored and managed on physical servers within the organization’s own data centers.</a:t>
            </a:r>
          </a:p>
          <a:p>
            <a:pPr>
              <a:lnSpc>
                <a:spcPct val="150000"/>
              </a:lnSpc>
            </a:pPr>
            <a:r>
              <a:rPr lang="en-US" b="1" cap="none" dirty="0">
                <a:latin typeface="Poppins" panose="00000500000000000000" pitchFamily="2" charset="0"/>
                <a:cs typeface="Poppins" panose="00000500000000000000" pitchFamily="2" charset="0"/>
              </a:rPr>
              <a:t>Cloud data warehouse</a:t>
            </a:r>
            <a:endParaRPr lang="en-US" cap="none" dirty="0">
              <a:latin typeface="Poppins" panose="00000500000000000000" pitchFamily="2" charset="0"/>
              <a:cs typeface="Poppins" panose="00000500000000000000" pitchFamily="2" charset="0"/>
            </a:endParaRPr>
          </a:p>
          <a:p>
            <a:pPr>
              <a:lnSpc>
                <a:spcPct val="150000"/>
              </a:lnSpc>
              <a:buFont typeface="Arial" panose="020B0604020202020204" pitchFamily="34" charset="0"/>
              <a:buChar char="•"/>
            </a:pPr>
            <a:r>
              <a:rPr lang="en-US" cap="none" dirty="0">
                <a:latin typeface="Poppins" panose="00000500000000000000" pitchFamily="2" charset="0"/>
                <a:cs typeface="Poppins" panose="00000500000000000000" pitchFamily="2" charset="0"/>
              </a:rPr>
              <a:t>Data is stored and managed in a cloud-based environment provided by vendors like Amazon Redshift, Google </a:t>
            </a:r>
            <a:r>
              <a:rPr lang="en-US" cap="none" dirty="0" err="1">
                <a:latin typeface="Poppins" panose="00000500000000000000" pitchFamily="2" charset="0"/>
                <a:cs typeface="Poppins" panose="00000500000000000000" pitchFamily="2" charset="0"/>
              </a:rPr>
              <a:t>BigQuery</a:t>
            </a:r>
            <a:r>
              <a:rPr lang="en-US" cap="none" dirty="0">
                <a:latin typeface="Poppins" panose="00000500000000000000" pitchFamily="2" charset="0"/>
                <a:cs typeface="Poppins" panose="00000500000000000000" pitchFamily="2" charset="0"/>
              </a:rPr>
              <a:t>, or Snowflake.</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 Warehouse</a:t>
            </a:r>
          </a:p>
        </p:txBody>
      </p:sp>
      <p:sp>
        <p:nvSpPr>
          <p:cNvPr id="3" name="Footer Placeholder 3">
            <a:extLst>
              <a:ext uri="{FF2B5EF4-FFF2-40B4-BE49-F238E27FC236}">
                <a16:creationId xmlns:a16="http://schemas.microsoft.com/office/drawing/2014/main" id="{3ACA5F3C-7E4E-9D34-098C-A72953C7097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11: Selecting Your Data Warehouse Environment</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7539968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F3C50-917E-27A5-4E53-431DD9B83A7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4A67091-D181-E35A-C177-095B18E3D710}"/>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784BAD16-2333-E437-9726-09D90FEBE078}"/>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Traditional data warehouse is hosted on physical servers located within an organization's own data centers. It’s also referred to as </a:t>
            </a: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On-premises data warehouse</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Designed to store structured data in a highly organized manner, typically using relational databases and schema-based architecture.</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Organizations have complete control over hardware, software, security, and configuration, allowing for custom performance tuning.</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Requires a significant upfront investment in hardware, software licenses, and data center infrastructure.</a:t>
            </a:r>
            <a:endParaRPr lang="en-US" b="0" i="0" cap="none" dirty="0">
              <a:solidFill>
                <a:srgbClr val="262626"/>
              </a:solidFill>
              <a:effectLst/>
              <a:latin typeface="Poppins" panose="00000500000000000000" pitchFamily="2" charset="0"/>
              <a:cs typeface="Poppins" panose="00000500000000000000" pitchFamily="2" charset="0"/>
            </a:endParaRPr>
          </a:p>
        </p:txBody>
      </p:sp>
      <p:sp>
        <p:nvSpPr>
          <p:cNvPr id="3" name="Footer Placeholder 3">
            <a:extLst>
              <a:ext uri="{FF2B5EF4-FFF2-40B4-BE49-F238E27FC236}">
                <a16:creationId xmlns:a16="http://schemas.microsoft.com/office/drawing/2014/main" id="{C4E24EFF-925E-B75B-5FF2-757E33159E0D}"/>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11: Selecting Your Data Warehouse Environment</a:t>
            </a:r>
            <a:endParaRPr lang="en-US" sz="20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65CB6C79-33BF-155B-71D8-96148F09C82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Traditional Data warehouse</a:t>
            </a:r>
          </a:p>
        </p:txBody>
      </p:sp>
    </p:spTree>
    <p:extLst>
      <p:ext uri="{BB962C8B-B14F-4D97-AF65-F5344CB8AC3E}">
        <p14:creationId xmlns:p14="http://schemas.microsoft.com/office/powerpoint/2010/main" val="420894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72FE5-F20C-CC14-94EC-276908C355C2}"/>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FCAAAD8A-38B7-CB8E-C1ED-253ADD3C2A91}"/>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Title 1">
            <a:extLst>
              <a:ext uri="{FF2B5EF4-FFF2-40B4-BE49-F238E27FC236}">
                <a16:creationId xmlns:a16="http://schemas.microsoft.com/office/drawing/2014/main" id="{D578AE9D-F93D-BF71-F58C-1650E99384A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Advantages of Traditional Data Warehouse</a:t>
            </a:r>
          </a:p>
        </p:txBody>
      </p:sp>
      <p:sp>
        <p:nvSpPr>
          <p:cNvPr id="3" name="Footer Placeholder 3">
            <a:extLst>
              <a:ext uri="{FF2B5EF4-FFF2-40B4-BE49-F238E27FC236}">
                <a16:creationId xmlns:a16="http://schemas.microsoft.com/office/drawing/2014/main" id="{3907BA97-D93C-570C-D705-0860C10DE024}"/>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11: Selecting Your Data Warehouse Environment</a:t>
            </a:r>
            <a:endParaRPr lang="en-US" sz="2000" b="1" dirty="0">
              <a:solidFill>
                <a:schemeClr val="bg1"/>
              </a:solidFill>
              <a:latin typeface="Poppins" panose="00000500000000000000" pitchFamily="2" charset="0"/>
              <a:cs typeface="Poppins" panose="00000500000000000000" pitchFamily="2" charset="0"/>
            </a:endParaRPr>
          </a:p>
        </p:txBody>
      </p:sp>
      <p:sp>
        <p:nvSpPr>
          <p:cNvPr id="14" name="Subtitle 2">
            <a:extLst>
              <a:ext uri="{FF2B5EF4-FFF2-40B4-BE49-F238E27FC236}">
                <a16:creationId xmlns:a16="http://schemas.microsoft.com/office/drawing/2014/main" id="{25EE6BA1-D21C-8A3C-0BEE-B5DE46BAC5B9}"/>
              </a:ext>
            </a:extLst>
          </p:cNvPr>
          <p:cNvSpPr txBox="1">
            <a:spLocks/>
          </p:cNvSpPr>
          <p:nvPr/>
        </p:nvSpPr>
        <p:spPr>
          <a:xfrm>
            <a:off x="84309" y="928516"/>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Full Control Over Infrastructure</a:t>
            </a:r>
          </a:p>
          <a:p>
            <a:pPr marL="0" indent="0" algn="l">
              <a:lnSpc>
                <a:spcPct val="150000"/>
              </a:lnSpc>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Provides organizations with complete control over the data warehouse environment, including hardware configuration, security, and data management.</a:t>
            </a:r>
          </a:p>
          <a:p>
            <a:pPr algn="l">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Enhanced Security</a:t>
            </a:r>
          </a:p>
          <a:p>
            <a:pPr marL="0" indent="0" algn="l">
              <a:lnSpc>
                <a:spcPct val="150000"/>
              </a:lnSpc>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Can be customized to meet stringent security requirements, making it suitable for industries with strict data protection regulations.</a:t>
            </a:r>
          </a:p>
          <a:p>
            <a:pPr algn="l">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Custom Performance Optimization</a:t>
            </a:r>
          </a:p>
          <a:p>
            <a:pPr marL="0" indent="0" algn="l">
              <a:lnSpc>
                <a:spcPct val="150000"/>
              </a:lnSpc>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Allows for fine-tuning of hardware and software to achieve specific performance targets. </a:t>
            </a:r>
          </a:p>
        </p:txBody>
      </p:sp>
    </p:spTree>
    <p:extLst>
      <p:ext uri="{BB962C8B-B14F-4D97-AF65-F5344CB8AC3E}">
        <p14:creationId xmlns:p14="http://schemas.microsoft.com/office/powerpoint/2010/main" val="4700202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634A3-ADF0-232D-D503-E0FB6480E0F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8FDEE2F1-D147-B14A-2A01-64AE40C96BB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957C1F53-558B-EBE6-E398-9A73229E9AB8}"/>
              </a:ext>
            </a:extLst>
          </p:cNvPr>
          <p:cNvSpPr txBox="1">
            <a:spLocks/>
          </p:cNvSpPr>
          <p:nvPr/>
        </p:nvSpPr>
        <p:spPr>
          <a:xfrm>
            <a:off x="84309" y="95770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High Upfront Costs</a:t>
            </a:r>
          </a:p>
          <a:p>
            <a:pPr marL="0" indent="0" algn="l">
              <a:lnSpc>
                <a:spcPct val="150000"/>
              </a:lnSpc>
              <a:spcBef>
                <a:spcPts val="600"/>
              </a:spcBef>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Requires a substantial initial investment in hardware, infrastructure, and ongoing maintenance costs.</a:t>
            </a:r>
          </a:p>
          <a:p>
            <a:pPr algn="l">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Scalability Challenges</a:t>
            </a:r>
          </a:p>
          <a:p>
            <a:pPr marL="0" indent="0" algn="l">
              <a:lnSpc>
                <a:spcPct val="150000"/>
              </a:lnSpc>
              <a:spcBef>
                <a:spcPts val="600"/>
              </a:spcBef>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Scaling up involves purchasing and installing additional hardware, which can be time-consuming and expensive.</a:t>
            </a:r>
          </a:p>
          <a:p>
            <a:pPr algn="l">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Maintenance Burden</a:t>
            </a:r>
          </a:p>
          <a:p>
            <a:pPr marL="0" indent="0" algn="l">
              <a:lnSpc>
                <a:spcPct val="150000"/>
              </a:lnSpc>
              <a:spcBef>
                <a:spcPts val="600"/>
              </a:spcBef>
              <a:buNone/>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Organizations are responsible for managing the infrastructure, including software updates, patches, and hardware upgrades.</a:t>
            </a:r>
          </a:p>
        </p:txBody>
      </p:sp>
      <p:sp>
        <p:nvSpPr>
          <p:cNvPr id="2" name="Footer Placeholder 3">
            <a:extLst>
              <a:ext uri="{FF2B5EF4-FFF2-40B4-BE49-F238E27FC236}">
                <a16:creationId xmlns:a16="http://schemas.microsoft.com/office/drawing/2014/main" id="{AD3B3C73-EB43-045B-CE05-856E9EDC44F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44469F76-BE14-85D6-F438-FA577CC6A68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Disadvantages of Traditional Data Warehouse</a:t>
            </a:r>
          </a:p>
        </p:txBody>
      </p:sp>
    </p:spTree>
    <p:extLst>
      <p:ext uri="{BB962C8B-B14F-4D97-AF65-F5344CB8AC3E}">
        <p14:creationId xmlns:p14="http://schemas.microsoft.com/office/powerpoint/2010/main" val="4077165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CB556-7C31-8ECA-E2F6-1077C68866D9}"/>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1EADC0BC-FF99-24AF-9705-FA41C350C0CB}"/>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4AFA0FD2-E149-F7D5-1000-B9E13F09F805}"/>
              </a:ext>
            </a:extLst>
          </p:cNvPr>
          <p:cNvSpPr txBox="1">
            <a:spLocks/>
          </p:cNvSpPr>
          <p:nvPr/>
        </p:nvSpPr>
        <p:spPr>
          <a:xfrm>
            <a:off x="84309" y="967428"/>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Data is stored and managed on a cloud platform provided by vendors like Amazon Redshift, Google </a:t>
            </a:r>
            <a:r>
              <a:rPr kumimoji="0" lang="en-US" altLang="en-US" sz="2000" b="0" i="0" u="none" strike="noStrike" cap="none" normalizeH="0" baseline="0" dirty="0" err="1">
                <a:ln>
                  <a:noFill/>
                </a:ln>
                <a:solidFill>
                  <a:schemeClr val="tx1"/>
                </a:solidFill>
                <a:effectLst/>
                <a:latin typeface="Poppins" panose="00000500000000000000" pitchFamily="2" charset="0"/>
                <a:cs typeface="Poppins" panose="00000500000000000000" pitchFamily="2" charset="0"/>
              </a:rPr>
              <a:t>BigQuery</a:t>
            </a: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or Snowflake.</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Can easily scale up or down based on demand, supporting both small datasets and massive, enterprise-scale data volumes.</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Costs are based on actual usage, allowing for more efficient cost management.</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 Cloud providers handle infrastructure management, software updates, backups, and security, reducing the operational workload.</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Supports remote data access and real-time data analysis, making it ideal for modern, data-driven business needs. </a:t>
            </a:r>
          </a:p>
        </p:txBody>
      </p:sp>
      <p:sp>
        <p:nvSpPr>
          <p:cNvPr id="2" name="Footer Placeholder 3">
            <a:extLst>
              <a:ext uri="{FF2B5EF4-FFF2-40B4-BE49-F238E27FC236}">
                <a16:creationId xmlns:a16="http://schemas.microsoft.com/office/drawing/2014/main" id="{189B147A-F944-B774-EE28-F9806FDFBC4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B87FB471-5534-5071-3F9B-8735DF6570F7}"/>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Cloud Data Warehouse</a:t>
            </a:r>
          </a:p>
        </p:txBody>
      </p:sp>
    </p:spTree>
    <p:extLst>
      <p:ext uri="{BB962C8B-B14F-4D97-AF65-F5344CB8AC3E}">
        <p14:creationId xmlns:p14="http://schemas.microsoft.com/office/powerpoint/2010/main" val="1784168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6341"/>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Scalability</a:t>
            </a:r>
            <a:endParaRPr lang="en-US" alt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Resources can be easily scaled up or down to accommodate fluctuating workloads, ensuring consistent performance.</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Enables organizations to start small and grow their data warehouse as needed without significant upfront investments.</a:t>
            </a:r>
          </a:p>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Cost-Efficiency</a:t>
            </a:r>
            <a:endParaRPr lang="en-US" alt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Pay-as-you-go pricing models help organizations optimize costs, paying only for the storage and compute resources they use.</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Eliminates the need for large capital expenditures on hardware infrastructure.</a:t>
            </a:r>
          </a:p>
        </p:txBody>
      </p:sp>
      <p:sp>
        <p:nvSpPr>
          <p:cNvPr id="2" name="Footer Placeholder 3">
            <a:extLst>
              <a:ext uri="{FF2B5EF4-FFF2-40B4-BE49-F238E27FC236}">
                <a16:creationId xmlns:a16="http://schemas.microsoft.com/office/drawing/2014/main" id="{D3C42CB3-70E1-BCE8-FCB0-1BEC6FAB0B7A}"/>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3583A76E-7AA0-9AB2-CFD8-AD4016A626B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Cloud Data Warehouse</a:t>
            </a:r>
          </a:p>
        </p:txBody>
      </p:sp>
    </p:spTree>
    <p:extLst>
      <p:ext uri="{BB962C8B-B14F-4D97-AF65-F5344CB8AC3E}">
        <p14:creationId xmlns:p14="http://schemas.microsoft.com/office/powerpoint/2010/main" val="41231226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F6D34-F60F-A0C1-0150-B5117C058B6B}"/>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53D96432-2141-355E-91D6-B0A4535150B4}"/>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EF54073D-7041-715D-A1D1-F97979BA3AF9}"/>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4" name="Subtitle 2">
            <a:extLst>
              <a:ext uri="{FF2B5EF4-FFF2-40B4-BE49-F238E27FC236}">
                <a16:creationId xmlns:a16="http://schemas.microsoft.com/office/drawing/2014/main" id="{56A5D731-7329-CFAC-55C7-2100293D16FE}"/>
              </a:ext>
            </a:extLst>
          </p:cNvPr>
          <p:cNvSpPr txBox="1">
            <a:spLocks/>
          </p:cNvSpPr>
          <p:nvPr/>
        </p:nvSpPr>
        <p:spPr>
          <a:xfrm>
            <a:off x="84309" y="1025797"/>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Flexibility</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Supports integration with various data sources, tools, and analytics platforms, enhancing data accessibility and analysis capabilities.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Easily adapts to evolving business needs, such as real-time data processing and hybrid cloud strategies.</a:t>
            </a:r>
          </a:p>
        </p:txBody>
      </p:sp>
      <p:sp>
        <p:nvSpPr>
          <p:cNvPr id="5" name="Title 1">
            <a:extLst>
              <a:ext uri="{FF2B5EF4-FFF2-40B4-BE49-F238E27FC236}">
                <a16:creationId xmlns:a16="http://schemas.microsoft.com/office/drawing/2014/main" id="{53568F5A-5386-CDCE-B896-A6B6B29B5F5D}"/>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Benefits of Cloud Data Warehouse</a:t>
            </a:r>
          </a:p>
        </p:txBody>
      </p:sp>
    </p:spTree>
    <p:extLst>
      <p:ext uri="{BB962C8B-B14F-4D97-AF65-F5344CB8AC3E}">
        <p14:creationId xmlns:p14="http://schemas.microsoft.com/office/powerpoint/2010/main" val="10790539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51678FC7-7413-7FF2-97D0-94B9C82C1A7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7" name="Title 1">
            <a:extLst>
              <a:ext uri="{FF2B5EF4-FFF2-40B4-BE49-F238E27FC236}">
                <a16:creationId xmlns:a16="http://schemas.microsoft.com/office/drawing/2014/main" id="{F006C0AD-CA1E-AAF8-D4EC-68B95767423B}"/>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Drawbacks of Cloud Data Warehouse</a:t>
            </a:r>
          </a:p>
        </p:txBody>
      </p:sp>
      <p:sp>
        <p:nvSpPr>
          <p:cNvPr id="3" name="Subtitle 2">
            <a:extLst>
              <a:ext uri="{FF2B5EF4-FFF2-40B4-BE49-F238E27FC236}">
                <a16:creationId xmlns:a16="http://schemas.microsoft.com/office/drawing/2014/main" id="{B39C573D-9FAB-840A-4E74-F02F845616CA}"/>
              </a:ext>
            </a:extLst>
          </p:cNvPr>
          <p:cNvSpPr txBox="1">
            <a:spLocks/>
          </p:cNvSpPr>
          <p:nvPr/>
        </p:nvSpPr>
        <p:spPr>
          <a:xfrm>
            <a:off x="84309" y="977157"/>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Data Security</a:t>
            </a:r>
            <a:endParaRPr lang="en-US" alt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Storing data in the cloud may raise concerns about data privacy and regulatory compliance, especially for sensitive information.</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Data security depends on the cloud provider's safeguards, which may not be as customizable as on-premises solutions.</a:t>
            </a:r>
          </a:p>
          <a:p>
            <a:pPr>
              <a:lnSpc>
                <a:spcPct val="150000"/>
              </a:lnSpc>
            </a:pPr>
            <a:r>
              <a:rPr kumimoji="0" lang="en-US" altLang="en-US"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Potential Downtime</a:t>
            </a:r>
            <a:endParaRPr lang="en-US" alt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Cloud services can experience outages, affecting access to the data warehouse.</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Organizations must rely on the cloud provider's uptime guarantees and disaster recovery capabilities.</a:t>
            </a:r>
          </a:p>
        </p:txBody>
      </p:sp>
    </p:spTree>
    <p:extLst>
      <p:ext uri="{BB962C8B-B14F-4D97-AF65-F5344CB8AC3E}">
        <p14:creationId xmlns:p14="http://schemas.microsoft.com/office/powerpoint/2010/main" val="6394254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BF7847-7E56-78CA-4409-4A6C95628C9A}"/>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235F479-2495-E136-D5F9-E0E2A4DF9E87}"/>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655AA052-D255-52F1-F0A4-1E7189F017A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3" name="Subtitle 2">
            <a:extLst>
              <a:ext uri="{FF2B5EF4-FFF2-40B4-BE49-F238E27FC236}">
                <a16:creationId xmlns:a16="http://schemas.microsoft.com/office/drawing/2014/main" id="{82C42D7F-EE4F-0EFE-71B8-CEA5014D0DD8}"/>
              </a:ext>
            </a:extLst>
          </p:cNvPr>
          <p:cNvSpPr txBox="1">
            <a:spLocks/>
          </p:cNvSpPr>
          <p:nvPr/>
        </p:nvSpPr>
        <p:spPr>
          <a:xfrm>
            <a:off x="84309" y="977157"/>
            <a:ext cx="11585642" cy="458706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 hybrid data warehouse integrates both on-premises infrastructure and cloud-based storage, allowing data to be stored, managed, and accessed across multiple environments.</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Enables organizations to choose where to store different data types based on factors such as security requirements, data sensitivity, and performance needs.</a:t>
            </a:r>
          </a:p>
          <a:p>
            <a:pPr>
              <a:lnSpc>
                <a:spcPct val="150000"/>
              </a:lnSpc>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Data can be synchronized or transferred between on-premises and cloud environments, using data integration tools, replication, or data pipelines. </a:t>
            </a:r>
          </a:p>
        </p:txBody>
      </p:sp>
      <p:sp>
        <p:nvSpPr>
          <p:cNvPr id="5" name="Title 1">
            <a:extLst>
              <a:ext uri="{FF2B5EF4-FFF2-40B4-BE49-F238E27FC236}">
                <a16:creationId xmlns:a16="http://schemas.microsoft.com/office/drawing/2014/main" id="{1E84175D-DE87-20AF-1024-88647971367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Hybrid Data Warehouse</a:t>
            </a:r>
          </a:p>
        </p:txBody>
      </p:sp>
    </p:spTree>
    <p:extLst>
      <p:ext uri="{BB962C8B-B14F-4D97-AF65-F5344CB8AC3E}">
        <p14:creationId xmlns:p14="http://schemas.microsoft.com/office/powerpoint/2010/main" val="3967957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BD43A-CBE4-1A88-755B-0289B2C0E207}"/>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EEFA4BAC-D672-1610-FEC1-B5AA326E23D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8EEA1DF3-EA59-AA11-6966-6B3C71CC471B}"/>
              </a:ext>
            </a:extLst>
          </p:cNvPr>
          <p:cNvSpPr txBox="1">
            <a:spLocks/>
          </p:cNvSpPr>
          <p:nvPr/>
        </p:nvSpPr>
        <p:spPr>
          <a:xfrm>
            <a:off x="84309" y="1006340"/>
            <a:ext cx="11585642" cy="461624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Data Integration Complexity</a:t>
            </a:r>
            <a:endParaRPr lang="en-US" alt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Synchronizing data between on-premises and cloud environments can be complicated, requiring robust data integration and management tools.</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Ensuring data consistency across different platforms may involve significant effort in monitoring and error handling.</a:t>
            </a:r>
          </a:p>
          <a:p>
            <a:pPr>
              <a:lnSpc>
                <a:spcPct val="150000"/>
              </a:lnSpc>
            </a:pPr>
            <a:r>
              <a:rPr kumimoji="0" lang="en-US" altLang="en-US" sz="20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Security Management</a:t>
            </a:r>
            <a:endParaRPr lang="en-US" alt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 hybrid approach adds complexity to security management, as different environments may have varying security protocols, leading to potential vulnerabilities.</a:t>
            </a:r>
          </a:p>
        </p:txBody>
      </p:sp>
      <p:sp>
        <p:nvSpPr>
          <p:cNvPr id="2" name="Footer Placeholder 3">
            <a:extLst>
              <a:ext uri="{FF2B5EF4-FFF2-40B4-BE49-F238E27FC236}">
                <a16:creationId xmlns:a16="http://schemas.microsoft.com/office/drawing/2014/main" id="{658C7666-A420-9FE0-BEAA-6E0DA44179DD}"/>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A77398AB-4A72-8C49-524C-9250792763F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Challenges with Hybrid Data Warehouse</a:t>
            </a:r>
          </a:p>
        </p:txBody>
      </p:sp>
    </p:spTree>
    <p:extLst>
      <p:ext uri="{BB962C8B-B14F-4D97-AF65-F5344CB8AC3E}">
        <p14:creationId xmlns:p14="http://schemas.microsoft.com/office/powerpoint/2010/main" val="21259658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kumimoji="0" lang="en-US" altLang="en-US"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Increased Operational Costs</a:t>
            </a:r>
            <a:endParaRPr lang="en-US" alt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Managing multiple environments may incur additional costs related to licensing, integration tools, data transfer, and skilled personnel.</a:t>
            </a: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The complexity of hybrid setups can increase operational overhead and resource requirements for monitoring, troubleshooting, and optimizing performance.</a:t>
            </a:r>
          </a:p>
          <a:p>
            <a:pPr>
              <a:lnSpc>
                <a:spcPct val="150000"/>
              </a:lnSpc>
            </a:pPr>
            <a:r>
              <a:rPr kumimoji="0" lang="en-US" altLang="en-US"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Latency Issues</a:t>
            </a:r>
            <a:endParaRPr lang="en-US" alt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kumimoji="0" lang="en-US" altLang="en-US" sz="20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Data movement between on-premises and cloud environments can introduce latency, potentially impacting real-time analytics or time-sensitive applications.</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42D40B0A-9C57-B338-1490-1C3E4CD29DC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Challenges with Hybrid Data Warehouse</a:t>
            </a:r>
          </a:p>
        </p:txBody>
      </p:sp>
    </p:spTree>
    <p:extLst>
      <p:ext uri="{BB962C8B-B14F-4D97-AF65-F5344CB8AC3E}">
        <p14:creationId xmlns:p14="http://schemas.microsoft.com/office/powerpoint/2010/main" val="38476653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78EB47-CB9B-5900-0D2C-357C4586229C}"/>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5D71005-C079-681B-F17B-09B6F53BF796}"/>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2626A1D2-C363-9905-E621-08DF0225A9C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4015E823-DA4D-5B22-9C57-0C8E2A1FEBD3}"/>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Considerations for Selecting a Data Warehouse</a:t>
            </a:r>
          </a:p>
        </p:txBody>
      </p:sp>
      <p:sp>
        <p:nvSpPr>
          <p:cNvPr id="31" name="Subtitle 2">
            <a:extLst>
              <a:ext uri="{FF2B5EF4-FFF2-40B4-BE49-F238E27FC236}">
                <a16:creationId xmlns:a16="http://schemas.microsoft.com/office/drawing/2014/main" id="{C12DC837-CBA2-18D5-B7EA-149C27972061}"/>
              </a:ext>
            </a:extLst>
          </p:cNvPr>
          <p:cNvSpPr txBox="1">
            <a:spLocks/>
          </p:cNvSpPr>
          <p:nvPr/>
        </p:nvSpPr>
        <p:spPr>
          <a:xfrm>
            <a:off x="68093" y="1034726"/>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Performance requirements</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Query speed.</a:t>
            </a:r>
            <a:r>
              <a:rPr lang="en-US" sz="2000" cap="none" dirty="0">
                <a:latin typeface="Poppins" panose="00000500000000000000" pitchFamily="2" charset="0"/>
                <a:cs typeface="Poppins" panose="00000500000000000000" pitchFamily="2" charset="0"/>
              </a:rPr>
              <a:t> Consider the data warehouse's ability to handle complex queries and provide fast response times, especially for real-time or near-real-time analytics.</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Concurrency needs. </a:t>
            </a:r>
            <a:r>
              <a:rPr lang="en-US" sz="2000" cap="none" dirty="0">
                <a:latin typeface="Poppins" panose="00000500000000000000" pitchFamily="2" charset="0"/>
                <a:cs typeface="Poppins" panose="00000500000000000000" pitchFamily="2" charset="0"/>
              </a:rPr>
              <a:t>Evaluate how well the data warehouse can support multiple users accessing and querying data simultaneously without performance degradation.</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Workload type.</a:t>
            </a:r>
            <a:r>
              <a:rPr lang="en-US" sz="2000" cap="none" dirty="0">
                <a:latin typeface="Poppins" panose="00000500000000000000" pitchFamily="2" charset="0"/>
                <a:cs typeface="Poppins" panose="00000500000000000000" pitchFamily="2" charset="0"/>
              </a:rPr>
              <a:t> understand the types of workloads (e.g., Batch processing, ad-hoc queries, data streaming) and ensure the data warehouse is optimized for those scenarios.</a:t>
            </a:r>
          </a:p>
        </p:txBody>
      </p:sp>
    </p:spTree>
    <p:extLst>
      <p:ext uri="{BB962C8B-B14F-4D97-AF65-F5344CB8AC3E}">
        <p14:creationId xmlns:p14="http://schemas.microsoft.com/office/powerpoint/2010/main" val="14254913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7549" y="1009289"/>
            <a:ext cx="1158240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Data volume and variety</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Scalability.</a:t>
            </a:r>
            <a:r>
              <a:rPr lang="en-US" sz="2000" cap="none" dirty="0">
                <a:latin typeface="Poppins" panose="00000500000000000000" pitchFamily="2" charset="0"/>
                <a:cs typeface="Poppins" panose="00000500000000000000" pitchFamily="2" charset="0"/>
              </a:rPr>
              <a:t> Choose a data warehouse that can efficiently scale to accommodate growing data volumes without compromising performance. Cloud data warehouses often offer elastic scalability for large datasets.</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Data types. </a:t>
            </a:r>
            <a:r>
              <a:rPr lang="en-US" sz="2000" cap="none" dirty="0">
                <a:latin typeface="Poppins" panose="00000500000000000000" pitchFamily="2" charset="0"/>
                <a:cs typeface="Poppins" panose="00000500000000000000" pitchFamily="2" charset="0"/>
              </a:rPr>
              <a:t>Consider the ability to handle diverse data formats, such as structured, semi-structured (e.g., JSON, XML), and unstructured data (e.g., Text, images).</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Data integration</a:t>
            </a:r>
            <a:r>
              <a:rPr lang="en-US" sz="2000" cap="none" dirty="0">
                <a:latin typeface="Poppins" panose="00000500000000000000" pitchFamily="2" charset="0"/>
                <a:cs typeface="Poppins" panose="00000500000000000000" pitchFamily="2" charset="0"/>
              </a:rPr>
              <a:t> Ensure that the data warehouse can integrate with existing data sources and support data pipelines to ingest and transform data from various systems.</a:t>
            </a:r>
          </a:p>
        </p:txBody>
      </p: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90573B96-AC3D-9A39-6C0E-F4A48D32D8E5}"/>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Considerations for Selecting a Data Warehouse</a:t>
            </a:r>
          </a:p>
        </p:txBody>
      </p:sp>
    </p:spTree>
    <p:extLst>
      <p:ext uri="{BB962C8B-B14F-4D97-AF65-F5344CB8AC3E}">
        <p14:creationId xmlns:p14="http://schemas.microsoft.com/office/powerpoint/2010/main" val="33743003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39EC997-7E5C-369C-2FFB-0F73C68FA733}"/>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11" name="Subtitle 2">
            <a:extLst>
              <a:ext uri="{FF2B5EF4-FFF2-40B4-BE49-F238E27FC236}">
                <a16:creationId xmlns:a16="http://schemas.microsoft.com/office/drawing/2014/main" id="{7CBA7F70-49B4-255C-AED8-6F5E6D60DAD1}"/>
              </a:ext>
            </a:extLst>
          </p:cNvPr>
          <p:cNvSpPr txBox="1">
            <a:spLocks/>
          </p:cNvSpPr>
          <p:nvPr/>
        </p:nvSpPr>
        <p:spPr>
          <a:xfrm>
            <a:off x="84309" y="957700"/>
            <a:ext cx="11585642" cy="465516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Budget constraints</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Initial investment vs. Ongoing costs.</a:t>
            </a:r>
            <a:r>
              <a:rPr lang="en-US" sz="2000" cap="none" dirty="0">
                <a:latin typeface="Poppins" panose="00000500000000000000" pitchFamily="2" charset="0"/>
                <a:cs typeface="Poppins" panose="00000500000000000000" pitchFamily="2" charset="0"/>
              </a:rPr>
              <a:t> Evaluate the total cost of ownership, including upfront setup costs, maintenance, licensing fees, and cloud usage charges.</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Pay-As-You-Go vs. Fixed costs.</a:t>
            </a:r>
            <a:r>
              <a:rPr lang="en-US" sz="2000" cap="none" dirty="0">
                <a:latin typeface="Poppins" panose="00000500000000000000" pitchFamily="2" charset="0"/>
                <a:cs typeface="Poppins" panose="00000500000000000000" pitchFamily="2" charset="0"/>
              </a:rPr>
              <a:t> Cloud data warehouses offer pay-as-you-go pricing, which can be cost-effective for dynamic workloads, while traditional data warehouses involve fixed costs for hardware and infrastructure.</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Cost optimization features.</a:t>
            </a:r>
            <a:r>
              <a:rPr lang="en-US" sz="2000" cap="none" dirty="0">
                <a:latin typeface="Poppins" panose="00000500000000000000" pitchFamily="2" charset="0"/>
                <a:cs typeface="Poppins" panose="00000500000000000000" pitchFamily="2" charset="0"/>
              </a:rPr>
              <a:t> Look for features that can help optimize costs, such as auto-scaling, storage tiering, or pausing unused compute resources.</a:t>
            </a:r>
          </a:p>
        </p:txBody>
      </p:sp>
      <p:sp>
        <p:nvSpPr>
          <p:cNvPr id="3" name="Title 1">
            <a:extLst>
              <a:ext uri="{FF2B5EF4-FFF2-40B4-BE49-F238E27FC236}">
                <a16:creationId xmlns:a16="http://schemas.microsoft.com/office/drawing/2014/main" id="{052E8D10-532C-46A6-717E-A86927E2453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Considerations for Selecting a Data Warehouse</a:t>
            </a:r>
          </a:p>
        </p:txBody>
      </p:sp>
    </p:spTree>
    <p:extLst>
      <p:ext uri="{BB962C8B-B14F-4D97-AF65-F5344CB8AC3E}">
        <p14:creationId xmlns:p14="http://schemas.microsoft.com/office/powerpoint/2010/main" val="5556964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216C2-B3B0-7305-8FBC-D4395EE80F21}"/>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60504E39-E06C-ABCD-F8BC-11CA9D0DCDE3}"/>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6" name="Title 1">
            <a:extLst>
              <a:ext uri="{FF2B5EF4-FFF2-40B4-BE49-F238E27FC236}">
                <a16:creationId xmlns:a16="http://schemas.microsoft.com/office/drawing/2014/main" id="{FE794084-6DA4-271B-1BE7-FE24F81B594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On-premises vs Cloud Data Warehouse</a:t>
            </a:r>
          </a:p>
        </p:txBody>
      </p:sp>
      <p:sp>
        <p:nvSpPr>
          <p:cNvPr id="2" name="Footer Placeholder 3">
            <a:extLst>
              <a:ext uri="{FF2B5EF4-FFF2-40B4-BE49-F238E27FC236}">
                <a16:creationId xmlns:a16="http://schemas.microsoft.com/office/drawing/2014/main" id="{0DCA432D-044C-849A-9833-3CA19755231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graphicFrame>
        <p:nvGraphicFramePr>
          <p:cNvPr id="3" name="Table 2">
            <a:extLst>
              <a:ext uri="{FF2B5EF4-FFF2-40B4-BE49-F238E27FC236}">
                <a16:creationId xmlns:a16="http://schemas.microsoft.com/office/drawing/2014/main" id="{AF43B52A-B53E-DA31-B0BA-6ECFC72BD24D}"/>
              </a:ext>
            </a:extLst>
          </p:cNvPr>
          <p:cNvGraphicFramePr>
            <a:graphicFrameLocks noGrp="1"/>
          </p:cNvGraphicFramePr>
          <p:nvPr>
            <p:extLst>
              <p:ext uri="{D42A27DB-BD31-4B8C-83A1-F6EECF244321}">
                <p14:modId xmlns:p14="http://schemas.microsoft.com/office/powerpoint/2010/main" val="869648961"/>
              </p:ext>
            </p:extLst>
          </p:nvPr>
        </p:nvGraphicFramePr>
        <p:xfrm>
          <a:off x="77821" y="1101074"/>
          <a:ext cx="11556461" cy="4395053"/>
        </p:xfrm>
        <a:graphic>
          <a:graphicData uri="http://schemas.openxmlformats.org/drawingml/2006/table">
            <a:tbl>
              <a:tblPr firstRow="1" bandRow="1">
                <a:tableStyleId>{5C22544A-7EE6-4342-B048-85BDC9FD1C3A}</a:tableStyleId>
              </a:tblPr>
              <a:tblGrid>
                <a:gridCol w="1994170">
                  <a:extLst>
                    <a:ext uri="{9D8B030D-6E8A-4147-A177-3AD203B41FA5}">
                      <a16:colId xmlns:a16="http://schemas.microsoft.com/office/drawing/2014/main" val="3239370736"/>
                    </a:ext>
                  </a:extLst>
                </a:gridCol>
                <a:gridCol w="4834647">
                  <a:extLst>
                    <a:ext uri="{9D8B030D-6E8A-4147-A177-3AD203B41FA5}">
                      <a16:colId xmlns:a16="http://schemas.microsoft.com/office/drawing/2014/main" val="693527543"/>
                    </a:ext>
                  </a:extLst>
                </a:gridCol>
                <a:gridCol w="4727644">
                  <a:extLst>
                    <a:ext uri="{9D8B030D-6E8A-4147-A177-3AD203B41FA5}">
                      <a16:colId xmlns:a16="http://schemas.microsoft.com/office/drawing/2014/main" val="1377759737"/>
                    </a:ext>
                  </a:extLst>
                </a:gridCol>
              </a:tblGrid>
              <a:tr h="771263">
                <a:tc>
                  <a:txBody>
                    <a:bodyPr/>
                    <a:lstStyle/>
                    <a:p>
                      <a:pPr algn="ctr"/>
                      <a:r>
                        <a:rPr lang="en-US" sz="1900" b="1" dirty="0">
                          <a:latin typeface="Poppins" panose="00000500000000000000" pitchFamily="2" charset="0"/>
                          <a:cs typeface="Poppins" panose="00000500000000000000" pitchFamily="2" charset="0"/>
                        </a:rPr>
                        <a:t>Features</a:t>
                      </a:r>
                      <a:endParaRPr lang="en-US" sz="1900" dirty="0">
                        <a:latin typeface="Poppins" panose="00000500000000000000" pitchFamily="2" charset="0"/>
                        <a:cs typeface="Poppins" panose="00000500000000000000" pitchFamily="2" charset="0"/>
                      </a:endParaRPr>
                    </a:p>
                  </a:txBody>
                  <a:tcPr anchor="ctr"/>
                </a:tc>
                <a:tc>
                  <a:txBody>
                    <a:bodyPr/>
                    <a:lstStyle/>
                    <a:p>
                      <a:pPr algn="ctr"/>
                      <a:r>
                        <a:rPr lang="en-US" sz="1900" b="1" dirty="0">
                          <a:latin typeface="Poppins" panose="00000500000000000000" pitchFamily="2" charset="0"/>
                          <a:cs typeface="Poppins" panose="00000500000000000000" pitchFamily="2" charset="0"/>
                        </a:rPr>
                        <a:t>On-Premises</a:t>
                      </a:r>
                      <a:endParaRPr lang="en-US" sz="1900" dirty="0">
                        <a:latin typeface="Poppins" panose="00000500000000000000" pitchFamily="2" charset="0"/>
                        <a:cs typeface="Poppins" panose="00000500000000000000" pitchFamily="2" charset="0"/>
                      </a:endParaRPr>
                    </a:p>
                  </a:txBody>
                  <a:tcPr anchor="ctr"/>
                </a:tc>
                <a:tc>
                  <a:txBody>
                    <a:bodyPr/>
                    <a:lstStyle/>
                    <a:p>
                      <a:pPr algn="ctr"/>
                      <a:r>
                        <a:rPr lang="en-US" sz="1900" b="1" dirty="0">
                          <a:latin typeface="Poppins" panose="00000500000000000000" pitchFamily="2" charset="0"/>
                          <a:cs typeface="Poppins" panose="00000500000000000000" pitchFamily="2" charset="0"/>
                        </a:rPr>
                        <a:t>Cloud</a:t>
                      </a:r>
                      <a:endParaRPr lang="en-US" sz="1900" dirty="0">
                        <a:latin typeface="Poppins" panose="00000500000000000000" pitchFamily="2" charset="0"/>
                        <a:cs typeface="Poppins" panose="00000500000000000000" pitchFamily="2" charset="0"/>
                      </a:endParaRPr>
                    </a:p>
                  </a:txBody>
                  <a:tcPr anchor="ctr"/>
                </a:tc>
                <a:extLst>
                  <a:ext uri="{0D108BD9-81ED-4DB2-BD59-A6C34878D82A}">
                    <a16:rowId xmlns:a16="http://schemas.microsoft.com/office/drawing/2014/main" val="2190013794"/>
                  </a:ext>
                </a:extLst>
              </a:tr>
              <a:tr h="771263">
                <a:tc>
                  <a:txBody>
                    <a:bodyPr/>
                    <a:lstStyle/>
                    <a:p>
                      <a:r>
                        <a:rPr lang="en-US" sz="1900" b="1" dirty="0">
                          <a:latin typeface="Poppins" panose="00000500000000000000" pitchFamily="2" charset="0"/>
                          <a:cs typeface="Poppins" panose="00000500000000000000" pitchFamily="2" charset="0"/>
                        </a:rPr>
                        <a:t>Infrastructure</a:t>
                      </a:r>
                      <a:endParaRPr lang="en-US" sz="1900" dirty="0">
                        <a:latin typeface="Poppins" panose="00000500000000000000" pitchFamily="2" charset="0"/>
                        <a:cs typeface="Poppins" panose="00000500000000000000" pitchFamily="2" charset="0"/>
                      </a:endParaRPr>
                    </a:p>
                  </a:txBody>
                  <a:tcPr anchor="ctr"/>
                </a:tc>
                <a:tc>
                  <a:txBody>
                    <a:bodyPr/>
                    <a:lstStyle/>
                    <a:p>
                      <a:r>
                        <a:rPr lang="en-US" sz="1900" dirty="0">
                          <a:latin typeface="Poppins" panose="00000500000000000000" pitchFamily="2" charset="0"/>
                          <a:cs typeface="Poppins" panose="00000500000000000000" pitchFamily="2" charset="0"/>
                        </a:rPr>
                        <a:t>Requires on-site physical hardware and servers.</a:t>
                      </a:r>
                    </a:p>
                  </a:txBody>
                  <a:tcPr anchor="ctr"/>
                </a:tc>
                <a:tc>
                  <a:txBody>
                    <a:bodyPr/>
                    <a:lstStyle/>
                    <a:p>
                      <a:r>
                        <a:rPr lang="en-US" sz="1900" dirty="0">
                          <a:latin typeface="Poppins" panose="00000500000000000000" pitchFamily="2" charset="0"/>
                          <a:cs typeface="Poppins" panose="00000500000000000000" pitchFamily="2" charset="0"/>
                        </a:rPr>
                        <a:t>Utilizes cloud infrastructure managed by third-party vendors.</a:t>
                      </a:r>
                    </a:p>
                  </a:txBody>
                  <a:tcPr anchor="ctr"/>
                </a:tc>
                <a:extLst>
                  <a:ext uri="{0D108BD9-81ED-4DB2-BD59-A6C34878D82A}">
                    <a16:rowId xmlns:a16="http://schemas.microsoft.com/office/drawing/2014/main" val="1862496337"/>
                  </a:ext>
                </a:extLst>
              </a:tr>
              <a:tr h="1040632">
                <a:tc>
                  <a:txBody>
                    <a:bodyPr/>
                    <a:lstStyle/>
                    <a:p>
                      <a:r>
                        <a:rPr lang="en-US" sz="1900" b="1" dirty="0">
                          <a:latin typeface="Poppins" panose="00000500000000000000" pitchFamily="2" charset="0"/>
                          <a:cs typeface="Poppins" panose="00000500000000000000" pitchFamily="2" charset="0"/>
                        </a:rPr>
                        <a:t>Maintenance</a:t>
                      </a:r>
                      <a:endParaRPr lang="en-US" sz="1900" dirty="0">
                        <a:latin typeface="Poppins" panose="00000500000000000000" pitchFamily="2" charset="0"/>
                        <a:cs typeface="Poppins" panose="00000500000000000000" pitchFamily="2" charset="0"/>
                      </a:endParaRPr>
                    </a:p>
                  </a:txBody>
                  <a:tcPr anchor="ctr"/>
                </a:tc>
                <a:tc>
                  <a:txBody>
                    <a:bodyPr/>
                    <a:lstStyle/>
                    <a:p>
                      <a:r>
                        <a:rPr lang="en-US" sz="1900" dirty="0">
                          <a:latin typeface="Poppins" panose="00000500000000000000" pitchFamily="2" charset="0"/>
                          <a:cs typeface="Poppins" panose="00000500000000000000" pitchFamily="2" charset="0"/>
                        </a:rPr>
                        <a:t>Requires an in-house IT team for updates and maintenance.</a:t>
                      </a:r>
                    </a:p>
                  </a:txBody>
                  <a:tcPr anchor="ctr"/>
                </a:tc>
                <a:tc>
                  <a:txBody>
                    <a:bodyPr/>
                    <a:lstStyle/>
                    <a:p>
                      <a:r>
                        <a:rPr lang="en-US" sz="1900" dirty="0">
                          <a:latin typeface="Poppins" panose="00000500000000000000" pitchFamily="2" charset="0"/>
                          <a:cs typeface="Poppins" panose="00000500000000000000" pitchFamily="2" charset="0"/>
                        </a:rPr>
                        <a:t>Cloud providers are responsible for maintenance tasks, including updates and security patches.</a:t>
                      </a:r>
                    </a:p>
                  </a:txBody>
                  <a:tcPr anchor="ctr"/>
                </a:tc>
                <a:extLst>
                  <a:ext uri="{0D108BD9-81ED-4DB2-BD59-A6C34878D82A}">
                    <a16:rowId xmlns:a16="http://schemas.microsoft.com/office/drawing/2014/main" val="998413716"/>
                  </a:ext>
                </a:extLst>
              </a:tr>
              <a:tr h="1040632">
                <a:tc>
                  <a:txBody>
                    <a:bodyPr/>
                    <a:lstStyle/>
                    <a:p>
                      <a:r>
                        <a:rPr lang="en-US" sz="1900" b="1" dirty="0">
                          <a:latin typeface="Poppins" panose="00000500000000000000" pitchFamily="2" charset="0"/>
                          <a:cs typeface="Poppins" panose="00000500000000000000" pitchFamily="2" charset="0"/>
                        </a:rPr>
                        <a:t>Scalability</a:t>
                      </a:r>
                      <a:endParaRPr lang="en-US" sz="1900" dirty="0">
                        <a:latin typeface="Poppins" panose="00000500000000000000" pitchFamily="2" charset="0"/>
                        <a:cs typeface="Poppins" panose="00000500000000000000" pitchFamily="2" charset="0"/>
                      </a:endParaRPr>
                    </a:p>
                  </a:txBody>
                  <a:tcPr anchor="ctr"/>
                </a:tc>
                <a:tc>
                  <a:txBody>
                    <a:bodyPr/>
                    <a:lstStyle/>
                    <a:p>
                      <a:r>
                        <a:rPr lang="en-US" sz="1900" dirty="0">
                          <a:latin typeface="Poppins" panose="00000500000000000000" pitchFamily="2" charset="0"/>
                          <a:cs typeface="Poppins" panose="00000500000000000000" pitchFamily="2" charset="0"/>
                        </a:rPr>
                        <a:t>Limited scalability; often necessitates additional hardware.</a:t>
                      </a:r>
                    </a:p>
                  </a:txBody>
                  <a:tcPr anchor="ctr"/>
                </a:tc>
                <a:tc>
                  <a:txBody>
                    <a:bodyPr/>
                    <a:lstStyle/>
                    <a:p>
                      <a:r>
                        <a:rPr lang="en-US" sz="1900" dirty="0">
                          <a:latin typeface="Poppins" panose="00000500000000000000" pitchFamily="2" charset="0"/>
                          <a:cs typeface="Poppins" panose="00000500000000000000" pitchFamily="2" charset="0"/>
                        </a:rPr>
                        <a:t>Highly scalable; allows for easy adjustments based on demand.</a:t>
                      </a:r>
                    </a:p>
                  </a:txBody>
                  <a:tcPr anchor="ctr"/>
                </a:tc>
                <a:extLst>
                  <a:ext uri="{0D108BD9-81ED-4DB2-BD59-A6C34878D82A}">
                    <a16:rowId xmlns:a16="http://schemas.microsoft.com/office/drawing/2014/main" val="3533350189"/>
                  </a:ext>
                </a:extLst>
              </a:tr>
              <a:tr h="771263">
                <a:tc>
                  <a:txBody>
                    <a:bodyPr/>
                    <a:lstStyle/>
                    <a:p>
                      <a:r>
                        <a:rPr lang="en-US" sz="1900" b="1" dirty="0">
                          <a:latin typeface="Poppins" panose="00000500000000000000" pitchFamily="2" charset="0"/>
                          <a:cs typeface="Poppins" panose="00000500000000000000" pitchFamily="2" charset="0"/>
                        </a:rPr>
                        <a:t>Compliance</a:t>
                      </a:r>
                      <a:endParaRPr lang="en-US" sz="1900" dirty="0">
                        <a:latin typeface="Poppins" panose="00000500000000000000" pitchFamily="2" charset="0"/>
                        <a:cs typeface="Poppins" panose="00000500000000000000" pitchFamily="2" charset="0"/>
                      </a:endParaRPr>
                    </a:p>
                  </a:txBody>
                  <a:tcPr anchor="ctr"/>
                </a:tc>
                <a:tc>
                  <a:txBody>
                    <a:bodyPr/>
                    <a:lstStyle/>
                    <a:p>
                      <a:r>
                        <a:rPr lang="en-US" sz="1900" dirty="0">
                          <a:latin typeface="Poppins" panose="00000500000000000000" pitchFamily="2" charset="0"/>
                          <a:cs typeface="Poppins" panose="00000500000000000000" pitchFamily="2" charset="0"/>
                        </a:rPr>
                        <a:t>Company is responsible for managing all compliance requirements.</a:t>
                      </a:r>
                    </a:p>
                  </a:txBody>
                  <a:tcPr anchor="ctr"/>
                </a:tc>
                <a:tc>
                  <a:txBody>
                    <a:bodyPr/>
                    <a:lstStyle/>
                    <a:p>
                      <a:r>
                        <a:rPr lang="en-US" sz="1900" dirty="0">
                          <a:latin typeface="Poppins" panose="00000500000000000000" pitchFamily="2" charset="0"/>
                          <a:cs typeface="Poppins" panose="00000500000000000000" pitchFamily="2" charset="0"/>
                        </a:rPr>
                        <a:t>Cloud providers typically provide compliance certifications.</a:t>
                      </a:r>
                    </a:p>
                  </a:txBody>
                  <a:tcPr anchor="ctr"/>
                </a:tc>
                <a:extLst>
                  <a:ext uri="{0D108BD9-81ED-4DB2-BD59-A6C34878D82A}">
                    <a16:rowId xmlns:a16="http://schemas.microsoft.com/office/drawing/2014/main" val="3749665620"/>
                  </a:ext>
                </a:extLst>
              </a:tr>
            </a:tbl>
          </a:graphicData>
        </a:graphic>
      </p:graphicFrame>
    </p:spTree>
    <p:extLst>
      <p:ext uri="{BB962C8B-B14F-4D97-AF65-F5344CB8AC3E}">
        <p14:creationId xmlns:p14="http://schemas.microsoft.com/office/powerpoint/2010/main" val="2177981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Amazon redshift</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Offers seamless integration with other Amazon Web service (AWS) services (e.g., S3, Lambda, and Amazon </a:t>
            </a:r>
            <a:r>
              <a:rPr lang="en-US" sz="2000" cap="none" dirty="0" err="1">
                <a:latin typeface="Poppins" panose="00000500000000000000" pitchFamily="2" charset="0"/>
                <a:cs typeface="Poppins" panose="00000500000000000000" pitchFamily="2" charset="0"/>
              </a:rPr>
              <a:t>Lightsail</a:t>
            </a:r>
            <a:r>
              <a:rPr lang="en-US" sz="2000" cap="none" dirty="0">
                <a:latin typeface="Poppins" panose="00000500000000000000" pitchFamily="2" charset="0"/>
                <a:cs typeface="Poppins" panose="00000500000000000000" pitchFamily="2" charset="0"/>
              </a:rPr>
              <a:t>).</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Uses a column-oriented database for fast query performance and data compression.</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Supports elastic resize, allowing users to adjust cluster size to meet workload demands.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Enables querying data directly in S3 without loading it into the data warehouse.</a:t>
            </a:r>
          </a:p>
        </p:txBody>
      </p:sp>
      <p:sp>
        <p:nvSpPr>
          <p:cNvPr id="6"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Popular Cloud Data Warehouse Providers</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4835714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79B71-7ABB-147E-9DC2-A1AED32E5E45}"/>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04250366-16B7-92F0-F2B8-D0019DE47C40}"/>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3F0333E8-E9ED-E225-19B6-01538ABE6DC6}"/>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Google </a:t>
            </a:r>
            <a:r>
              <a:rPr lang="en-US" b="1" cap="none" dirty="0" err="1">
                <a:latin typeface="Poppins" panose="00000500000000000000" pitchFamily="2" charset="0"/>
                <a:cs typeface="Poppins" panose="00000500000000000000" pitchFamily="2" charset="0"/>
              </a:rPr>
              <a:t>BigQuery</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Provides a fully managed, serverless architecture that automatically scales to handle large datasets.</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Works seamlessly with other google cloud tools like dataflow, AI platform, and looker.</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Allows users to build and deploy machine learning models directly within the data warehouse using SQL.</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Offers pay-per-query pricing, making it suitable for businesses with varying data analysis needs.</a:t>
            </a:r>
          </a:p>
        </p:txBody>
      </p:sp>
      <p:sp>
        <p:nvSpPr>
          <p:cNvPr id="2" name="Footer Placeholder 3">
            <a:extLst>
              <a:ext uri="{FF2B5EF4-FFF2-40B4-BE49-F238E27FC236}">
                <a16:creationId xmlns:a16="http://schemas.microsoft.com/office/drawing/2014/main" id="{F54AC4D8-0538-6375-2C12-DCE526FDE8B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37723298-AA31-4DD1-11AD-4FA46F043AB1}"/>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Popular Cloud Data Warehouse Providers</a:t>
            </a:r>
          </a:p>
        </p:txBody>
      </p:sp>
    </p:spTree>
    <p:extLst>
      <p:ext uri="{BB962C8B-B14F-4D97-AF65-F5344CB8AC3E}">
        <p14:creationId xmlns:p14="http://schemas.microsoft.com/office/powerpoint/2010/main" val="9964354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D11B9-FF36-090E-8883-8AB8147C09E3}"/>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153A099-6CF7-8AD7-F8E0-AE5AEF15A6A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F9ABF440-CD99-85B6-21CF-7C76D37A3D77}"/>
              </a:ext>
            </a:extLst>
          </p:cNvPr>
          <p:cNvSpPr txBox="1">
            <a:spLocks/>
          </p:cNvSpPr>
          <p:nvPr/>
        </p:nvSpPr>
        <p:spPr>
          <a:xfrm>
            <a:off x="106193" y="1005542"/>
            <a:ext cx="11480260" cy="455493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Snowflake</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Built specifically for the cloud, providing features like data sharing, scaling, and multi-cluster support.</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Allows independent scaling of storage and compute resources, optimizing costs and performance.</a:t>
            </a:r>
          </a:p>
          <a:p>
            <a:pPr lvl="1">
              <a:lnSpc>
                <a:spcPct val="150000"/>
              </a:lnSpc>
              <a:buFont typeface="Wingdings" panose="05000000000000000000" pitchFamily="2" charset="2"/>
              <a:buChar char="§"/>
            </a:pPr>
            <a:r>
              <a:rPr lang="en-US" sz="2000" cap="none" dirty="0">
                <a:latin typeface="Poppins" panose="00000500000000000000" pitchFamily="2" charset="0"/>
                <a:cs typeface="Poppins" panose="00000500000000000000" pitchFamily="2" charset="0"/>
              </a:rPr>
              <a:t>Integrates well with various data tools and platforms, supporting diverse data formats and workloads.</a:t>
            </a:r>
          </a:p>
        </p:txBody>
      </p:sp>
      <p:sp>
        <p:nvSpPr>
          <p:cNvPr id="2" name="Footer Placeholder 3">
            <a:extLst>
              <a:ext uri="{FF2B5EF4-FFF2-40B4-BE49-F238E27FC236}">
                <a16:creationId xmlns:a16="http://schemas.microsoft.com/office/drawing/2014/main" id="{B84B4DB5-D80D-2997-5378-D53280953507}"/>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00A124E8-7020-09D6-F6D5-4878149099B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Popular Cloud Data Warehouse Providers</a:t>
            </a:r>
          </a:p>
        </p:txBody>
      </p:sp>
    </p:spTree>
    <p:extLst>
      <p:ext uri="{BB962C8B-B14F-4D97-AF65-F5344CB8AC3E}">
        <p14:creationId xmlns:p14="http://schemas.microsoft.com/office/powerpoint/2010/main" val="16542824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55DAA-A7D5-B47F-A6F5-0BB0B386E090}"/>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CFFEB1DC-C669-2285-1E24-66F541A8AF5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99C1430C-57D9-F484-E7BE-6EEDC7BD7975}"/>
              </a:ext>
            </a:extLst>
          </p:cNvPr>
          <p:cNvSpPr txBox="1">
            <a:spLocks/>
          </p:cNvSpPr>
          <p:nvPr/>
        </p:nvSpPr>
        <p:spPr>
          <a:xfrm>
            <a:off x="84309" y="950921"/>
            <a:ext cx="11585642" cy="46132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Conducting a thorough needs assessment</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Evaluate business requirements.</a:t>
            </a:r>
          </a:p>
          <a:p>
            <a:pPr marL="457200" lvl="1" indent="0">
              <a:lnSpc>
                <a:spcPct val="150000"/>
              </a:lnSpc>
              <a:buNone/>
            </a:pPr>
            <a:r>
              <a:rPr lang="en-US" sz="2000" cap="none" dirty="0">
                <a:latin typeface="Poppins" panose="00000500000000000000" pitchFamily="2" charset="0"/>
                <a:cs typeface="Poppins" panose="00000500000000000000" pitchFamily="2" charset="0"/>
              </a:rPr>
              <a:t>Identify the primary use cases, such as reporting, real-time analytics, or data science, to ensure the selected data warehouse meets these needs.</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Assess data characteristics</a:t>
            </a:r>
          </a:p>
          <a:p>
            <a:pPr marL="457200" lvl="1" indent="0">
              <a:lnSpc>
                <a:spcPct val="150000"/>
              </a:lnSpc>
              <a:buNone/>
            </a:pPr>
            <a:r>
              <a:rPr lang="en-US" sz="2000" cap="none" dirty="0">
                <a:latin typeface="Poppins" panose="00000500000000000000" pitchFamily="2" charset="0"/>
                <a:cs typeface="Poppins" panose="00000500000000000000" pitchFamily="2" charset="0"/>
              </a:rPr>
              <a:t> Consider factors like data volume, variety (structured, semi-structured, unstructured), and velocity (batch vs. Streaming data) to choose an appropriate solution.</a:t>
            </a:r>
          </a:p>
        </p:txBody>
      </p:sp>
      <p:sp>
        <p:nvSpPr>
          <p:cNvPr id="2" name="Footer Placeholder 3">
            <a:extLst>
              <a:ext uri="{FF2B5EF4-FFF2-40B4-BE49-F238E27FC236}">
                <a16:creationId xmlns:a16="http://schemas.microsoft.com/office/drawing/2014/main" id="{3C92B69B-DCAC-CD14-9F5E-7B058E0B112B}"/>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E47714F6-561E-9718-1A94-C5799E93D52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Best Practices for Selecting Data Warehouse</a:t>
            </a:r>
          </a:p>
        </p:txBody>
      </p:sp>
    </p:spTree>
    <p:extLst>
      <p:ext uri="{BB962C8B-B14F-4D97-AF65-F5344CB8AC3E}">
        <p14:creationId xmlns:p14="http://schemas.microsoft.com/office/powerpoint/2010/main" val="20210990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9B60D3-4BCE-CDE4-8013-2F3D21DAE90B}"/>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022D2B6-FB48-516A-6276-A1E1E9661FCB}"/>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1C5E8A29-7B7E-1596-C2B6-A747F7802409}"/>
              </a:ext>
            </a:extLst>
          </p:cNvPr>
          <p:cNvSpPr txBox="1">
            <a:spLocks/>
          </p:cNvSpPr>
          <p:nvPr/>
        </p:nvSpPr>
        <p:spPr>
          <a:xfrm>
            <a:off x="84309" y="1009289"/>
            <a:ext cx="11585642" cy="450629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Conducting a thorough needs assessment</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Involve stakeholders</a:t>
            </a:r>
          </a:p>
          <a:p>
            <a:pPr marL="457200" lvl="1" indent="0">
              <a:lnSpc>
                <a:spcPct val="150000"/>
              </a:lnSpc>
              <a:buNone/>
            </a:pPr>
            <a:r>
              <a:rPr lang="en-US" sz="2000" cap="none" dirty="0">
                <a:latin typeface="Poppins" panose="00000500000000000000" pitchFamily="2" charset="0"/>
                <a:cs typeface="Poppins" panose="00000500000000000000" pitchFamily="2" charset="0"/>
              </a:rPr>
              <a:t>Engage business users, IT staff, and data teams in the decision-making process to ensure the data warehouse aligns with organizational goals and technical requirements.</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Determine security and compliance needs</a:t>
            </a:r>
          </a:p>
          <a:p>
            <a:pPr marL="457200" lvl="1" indent="0">
              <a:lnSpc>
                <a:spcPct val="150000"/>
              </a:lnSpc>
              <a:buNone/>
            </a:pPr>
            <a:r>
              <a:rPr lang="en-US" sz="2000" cap="none" dirty="0">
                <a:latin typeface="Poppins" panose="00000500000000000000" pitchFamily="2" charset="0"/>
                <a:cs typeface="Poppins" panose="00000500000000000000" pitchFamily="2" charset="0"/>
              </a:rPr>
              <a:t>Identify any regulatory or data privacy requirements that the data warehouse must meet.</a:t>
            </a:r>
          </a:p>
        </p:txBody>
      </p:sp>
      <p:sp>
        <p:nvSpPr>
          <p:cNvPr id="2" name="Footer Placeholder 3">
            <a:extLst>
              <a:ext uri="{FF2B5EF4-FFF2-40B4-BE49-F238E27FC236}">
                <a16:creationId xmlns:a16="http://schemas.microsoft.com/office/drawing/2014/main" id="{C19F914A-DE2C-E46C-616E-6611F360B4DD}"/>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AEADCB64-1830-0BAB-C352-B2F55327E70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Best Practices for Selecting Data Warehouse</a:t>
            </a:r>
          </a:p>
        </p:txBody>
      </p:sp>
    </p:spTree>
    <p:extLst>
      <p:ext uri="{BB962C8B-B14F-4D97-AF65-F5344CB8AC3E}">
        <p14:creationId xmlns:p14="http://schemas.microsoft.com/office/powerpoint/2010/main" val="39446618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941193"/>
            <a:ext cx="11585642" cy="475493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Running a proof of concept (POC)</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Test key features </a:t>
            </a:r>
          </a:p>
          <a:p>
            <a:pPr marL="457200" lvl="1" indent="0">
              <a:lnSpc>
                <a:spcPct val="150000"/>
              </a:lnSpc>
              <a:buNone/>
            </a:pPr>
            <a:r>
              <a:rPr lang="en-US" sz="2000" cap="none" dirty="0">
                <a:latin typeface="Poppins" panose="00000500000000000000" pitchFamily="2" charset="0"/>
                <a:cs typeface="Poppins" panose="00000500000000000000" pitchFamily="2" charset="0"/>
              </a:rPr>
              <a:t>Run a POC to evaluate the performance, ease of use, integration capabilities, and scalability of the data warehouse.</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Assess performance with real data</a:t>
            </a:r>
            <a:r>
              <a:rPr lang="en-US" sz="2000" cap="none" dirty="0">
                <a:latin typeface="Poppins" panose="00000500000000000000" pitchFamily="2" charset="0"/>
                <a:cs typeface="Poppins" panose="00000500000000000000" pitchFamily="2" charset="0"/>
              </a:rPr>
              <a:t> </a:t>
            </a:r>
          </a:p>
          <a:p>
            <a:pPr marL="457200" lvl="1" indent="0">
              <a:lnSpc>
                <a:spcPct val="150000"/>
              </a:lnSpc>
              <a:buNone/>
            </a:pPr>
            <a:r>
              <a:rPr lang="en-US" sz="2000" cap="none" dirty="0">
                <a:latin typeface="Poppins" panose="00000500000000000000" pitchFamily="2" charset="0"/>
                <a:cs typeface="Poppins" panose="00000500000000000000" pitchFamily="2" charset="0"/>
              </a:rPr>
              <a:t>Use a representative dataset to measure query response times, data loading speeds, and overall system performance.</a:t>
            </a:r>
          </a:p>
        </p:txBody>
      </p:sp>
      <p:sp>
        <p:nvSpPr>
          <p:cNvPr id="3" name="Footer Placeholder 3">
            <a:extLst>
              <a:ext uri="{FF2B5EF4-FFF2-40B4-BE49-F238E27FC236}">
                <a16:creationId xmlns:a16="http://schemas.microsoft.com/office/drawing/2014/main" id="{6365DA37-4F2E-7B22-655B-BFC34342297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7385B3F9-EC3D-0458-01E6-622FC29CDCB7}"/>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Best Practices for Selecting Data Warehouse</a:t>
            </a:r>
          </a:p>
        </p:txBody>
      </p:sp>
    </p:spTree>
    <p:extLst>
      <p:ext uri="{BB962C8B-B14F-4D97-AF65-F5344CB8AC3E}">
        <p14:creationId xmlns:p14="http://schemas.microsoft.com/office/powerpoint/2010/main" val="4098378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748DF2-7F5B-64F1-17A6-248669098108}"/>
            </a:ext>
          </a:extLst>
        </p:cNvPr>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13699E2-3166-A225-53FA-B7E6F330CC23}"/>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8D852069-E708-0FD2-D86A-8A4B2618F8F0}"/>
              </a:ext>
            </a:extLst>
          </p:cNvPr>
          <p:cNvSpPr txBox="1">
            <a:spLocks/>
          </p:cNvSpPr>
          <p:nvPr/>
        </p:nvSpPr>
        <p:spPr>
          <a:xfrm>
            <a:off x="84309" y="941193"/>
            <a:ext cx="11585642" cy="4754934"/>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Running a proof of concept (POC)</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Evaluate integration with existing tools</a:t>
            </a:r>
            <a:r>
              <a:rPr lang="en-US" sz="2000" cap="none" dirty="0">
                <a:latin typeface="Poppins" panose="00000500000000000000" pitchFamily="2" charset="0"/>
                <a:cs typeface="Poppins" panose="00000500000000000000" pitchFamily="2" charset="0"/>
              </a:rPr>
              <a:t> </a:t>
            </a:r>
          </a:p>
          <a:p>
            <a:pPr marL="457200" lvl="1" indent="0">
              <a:lnSpc>
                <a:spcPct val="150000"/>
              </a:lnSpc>
              <a:buNone/>
            </a:pPr>
            <a:r>
              <a:rPr lang="en-US" sz="2000" cap="none" dirty="0">
                <a:latin typeface="Poppins" panose="00000500000000000000" pitchFamily="2" charset="0"/>
                <a:cs typeface="Poppins" panose="00000500000000000000" pitchFamily="2" charset="0"/>
              </a:rPr>
              <a:t>Test how well the data warehouse integrates with current data sources, ETL tools, BI platforms, and other systems.</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Consider user feedback</a:t>
            </a:r>
          </a:p>
          <a:p>
            <a:pPr marL="457200" lvl="1" indent="0">
              <a:lnSpc>
                <a:spcPct val="150000"/>
              </a:lnSpc>
              <a:buNone/>
            </a:pPr>
            <a:r>
              <a:rPr lang="en-US" sz="2000" cap="none" dirty="0">
                <a:latin typeface="Poppins" panose="00000500000000000000" pitchFamily="2" charset="0"/>
                <a:cs typeface="Poppins" panose="00000500000000000000" pitchFamily="2" charset="0"/>
              </a:rPr>
              <a:t>Gather feedback from users involved in the POC to assess usability and any potential limitations.</a:t>
            </a:r>
          </a:p>
        </p:txBody>
      </p:sp>
      <p:sp>
        <p:nvSpPr>
          <p:cNvPr id="3" name="Footer Placeholder 3">
            <a:extLst>
              <a:ext uri="{FF2B5EF4-FFF2-40B4-BE49-F238E27FC236}">
                <a16:creationId xmlns:a16="http://schemas.microsoft.com/office/drawing/2014/main" id="{AA91326C-4AC6-87B0-87C4-33E5E1B75C9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53C6A642-5E99-95A7-B6DE-88DF2942A047}"/>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Best Practices for Selecting Data Warehouse</a:t>
            </a:r>
          </a:p>
        </p:txBody>
      </p:sp>
    </p:spTree>
    <p:extLst>
      <p:ext uri="{BB962C8B-B14F-4D97-AF65-F5344CB8AC3E}">
        <p14:creationId xmlns:p14="http://schemas.microsoft.com/office/powerpoint/2010/main" val="5832863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6365DA37-4F2E-7B22-655B-BFC34342297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10" name="Subtitle 2">
            <a:extLst>
              <a:ext uri="{FF2B5EF4-FFF2-40B4-BE49-F238E27FC236}">
                <a16:creationId xmlns:a16="http://schemas.microsoft.com/office/drawing/2014/main" id="{A1CC7BE4-1E2D-4920-78DA-8D877917BDDB}"/>
              </a:ext>
            </a:extLst>
          </p:cNvPr>
          <p:cNvSpPr txBox="1">
            <a:spLocks/>
          </p:cNvSpPr>
          <p:nvPr/>
        </p:nvSpPr>
        <p:spPr>
          <a:xfrm>
            <a:off x="84309" y="950921"/>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Considering future growth and trends</a:t>
            </a:r>
            <a:endParaRPr lang="en-US" cap="none" dirty="0">
              <a:latin typeface="Poppins" panose="00000500000000000000" pitchFamily="2" charset="0"/>
              <a:cs typeface="Poppins" panose="00000500000000000000" pitchFamily="2" charset="0"/>
            </a:endParaRPr>
          </a:p>
          <a:p>
            <a:pPr lvl="1">
              <a:lnSpc>
                <a:spcPct val="150000"/>
              </a:lnSpc>
              <a:spcBef>
                <a:spcPts val="0"/>
              </a:spcBef>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Plan for scalability</a:t>
            </a:r>
          </a:p>
          <a:p>
            <a:pPr marL="457200" lvl="1" indent="0">
              <a:lnSpc>
                <a:spcPct val="150000"/>
              </a:lnSpc>
              <a:spcBef>
                <a:spcPts val="0"/>
              </a:spcBef>
              <a:buNone/>
            </a:pPr>
            <a:r>
              <a:rPr lang="en-US" sz="2000" cap="none" dirty="0">
                <a:latin typeface="Poppins" panose="00000500000000000000" pitchFamily="2" charset="0"/>
                <a:cs typeface="Poppins" panose="00000500000000000000" pitchFamily="2" charset="0"/>
              </a:rPr>
              <a:t>Choose a data warehouse that can easily scale to accommodate growing data volumes and evolving business needs without requiring significant rework.</a:t>
            </a:r>
          </a:p>
          <a:p>
            <a:pPr lvl="1">
              <a:lnSpc>
                <a:spcPct val="150000"/>
              </a:lnSpc>
              <a:spcBef>
                <a:spcPts val="0"/>
              </a:spcBef>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Stay current with technology trends</a:t>
            </a:r>
          </a:p>
          <a:p>
            <a:pPr marL="457200" lvl="1" indent="0">
              <a:lnSpc>
                <a:spcPct val="150000"/>
              </a:lnSpc>
              <a:spcBef>
                <a:spcPts val="0"/>
              </a:spcBef>
              <a:buNone/>
            </a:pPr>
            <a:r>
              <a:rPr lang="en-US" sz="2000" cap="none" dirty="0">
                <a:latin typeface="Poppins" panose="00000500000000000000" pitchFamily="2" charset="0"/>
                <a:cs typeface="Poppins" panose="00000500000000000000" pitchFamily="2" charset="0"/>
              </a:rPr>
              <a:t>Consider emerging trends such as cloud-native architectures, machine learning integration, and serverless data processing.</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Budget for long-term costs </a:t>
            </a:r>
          </a:p>
          <a:p>
            <a:pPr marL="457200" lvl="1" indent="0">
              <a:lnSpc>
                <a:spcPct val="150000"/>
              </a:lnSpc>
              <a:spcBef>
                <a:spcPts val="0"/>
              </a:spcBef>
              <a:buNone/>
            </a:pPr>
            <a:r>
              <a:rPr lang="en-US" sz="2000" cap="none" dirty="0">
                <a:latin typeface="Poppins" panose="00000500000000000000" pitchFamily="2" charset="0"/>
                <a:cs typeface="Poppins" panose="00000500000000000000" pitchFamily="2" charset="0"/>
              </a:rPr>
              <a:t>Factor in the total cost of ownership over time, including storage, compute, licensing, and maintenance fees, to ensure sustainability.</a:t>
            </a:r>
          </a:p>
        </p:txBody>
      </p:sp>
      <p:sp>
        <p:nvSpPr>
          <p:cNvPr id="4" name="Title 1">
            <a:extLst>
              <a:ext uri="{FF2B5EF4-FFF2-40B4-BE49-F238E27FC236}">
                <a16:creationId xmlns:a16="http://schemas.microsoft.com/office/drawing/2014/main" id="{3BBF3D39-91DB-B283-1B5F-ADFE159BDC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Best Practices for Selecting Data Warehouse</a:t>
            </a:r>
          </a:p>
        </p:txBody>
      </p:sp>
    </p:spTree>
    <p:extLst>
      <p:ext uri="{BB962C8B-B14F-4D97-AF65-F5344CB8AC3E}">
        <p14:creationId xmlns:p14="http://schemas.microsoft.com/office/powerpoint/2010/main" val="17482985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Overlooking scalability needs</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Failure to plan for growth</a:t>
            </a:r>
            <a:r>
              <a:rPr lang="en-US" sz="2000" cap="none" dirty="0">
                <a:latin typeface="Poppins" panose="00000500000000000000" pitchFamily="2" charset="0"/>
                <a:cs typeface="Poppins" panose="00000500000000000000" pitchFamily="2" charset="0"/>
              </a:rPr>
              <a:t> </a:t>
            </a:r>
          </a:p>
          <a:p>
            <a:pPr marL="457200" lvl="1" indent="0">
              <a:lnSpc>
                <a:spcPct val="150000"/>
              </a:lnSpc>
              <a:buNone/>
            </a:pPr>
            <a:r>
              <a:rPr lang="en-US" sz="2000" cap="none" dirty="0">
                <a:latin typeface="Poppins" panose="00000500000000000000" pitchFamily="2" charset="0"/>
                <a:cs typeface="Poppins" panose="00000500000000000000" pitchFamily="2" charset="0"/>
              </a:rPr>
              <a:t>Choosing a data warehouse that cannot easily scale to accommodate increasing data volumes can lead to performance issues down the line.</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Not considering peak workloads</a:t>
            </a:r>
          </a:p>
          <a:p>
            <a:pPr marL="457200" lvl="1" indent="0">
              <a:lnSpc>
                <a:spcPct val="150000"/>
              </a:lnSpc>
              <a:buNone/>
            </a:pPr>
            <a:r>
              <a:rPr lang="en-US" sz="2000" cap="none" dirty="0">
                <a:latin typeface="Poppins" panose="00000500000000000000" pitchFamily="2" charset="0"/>
                <a:cs typeface="Poppins" panose="00000500000000000000" pitchFamily="2" charset="0"/>
              </a:rPr>
              <a:t>Ignoring the need for flexible scaling to handle peak times or seasonal spikes in data usage can result in system slowdowns or downtime.</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Limited future expansion</a:t>
            </a:r>
          </a:p>
          <a:p>
            <a:pPr marL="457200" lvl="1" indent="0">
              <a:lnSpc>
                <a:spcPct val="150000"/>
              </a:lnSpc>
              <a:buNone/>
            </a:pPr>
            <a:r>
              <a:rPr lang="en-US" sz="2000" cap="none" dirty="0">
                <a:latin typeface="Poppins" panose="00000500000000000000" pitchFamily="2" charset="0"/>
                <a:cs typeface="Poppins" panose="00000500000000000000" pitchFamily="2" charset="0"/>
              </a:rPr>
              <a:t>Opting for a solution with rigid infrastructure may make future upgrades challenging.</a:t>
            </a:r>
          </a:p>
        </p:txBody>
      </p:sp>
      <p:sp>
        <p:nvSpPr>
          <p:cNvPr id="2" name="Footer Placeholder 3">
            <a:extLst>
              <a:ext uri="{FF2B5EF4-FFF2-40B4-BE49-F238E27FC236}">
                <a16:creationId xmlns:a16="http://schemas.microsoft.com/office/drawing/2014/main" id="{78D1682C-BD62-530D-1312-59FA68EFFF84}"/>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5" name="Title 1">
            <a:extLst>
              <a:ext uri="{FF2B5EF4-FFF2-40B4-BE49-F238E27FC236}">
                <a16:creationId xmlns:a16="http://schemas.microsoft.com/office/drawing/2014/main" id="{E8F440A1-0EE3-1154-01C9-09D7C99BAB14}"/>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300" b="1" cap="none" dirty="0">
                <a:latin typeface="Poppins" panose="00000500000000000000" pitchFamily="2" charset="0"/>
                <a:cs typeface="Poppins" panose="00000500000000000000" pitchFamily="2" charset="0"/>
              </a:rPr>
              <a:t>Mistakes to Avoid When Selecting a Data Warehouse</a:t>
            </a:r>
          </a:p>
        </p:txBody>
      </p:sp>
    </p:spTree>
    <p:extLst>
      <p:ext uri="{BB962C8B-B14F-4D97-AF65-F5344CB8AC3E}">
        <p14:creationId xmlns:p14="http://schemas.microsoft.com/office/powerpoint/2010/main" val="20619633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Ignoring data governance requirements</a:t>
            </a:r>
            <a:endParaRPr lang="en-US" cap="none" dirty="0">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Compliance risks</a:t>
            </a:r>
          </a:p>
          <a:p>
            <a:pPr marL="457200" lvl="1" indent="0">
              <a:lnSpc>
                <a:spcPct val="150000"/>
              </a:lnSpc>
              <a:buNone/>
            </a:pPr>
            <a:r>
              <a:rPr lang="en-US" sz="2000" cap="none" dirty="0">
                <a:latin typeface="Poppins" panose="00000500000000000000" pitchFamily="2" charset="0"/>
                <a:cs typeface="Poppins" panose="00000500000000000000" pitchFamily="2" charset="0"/>
              </a:rPr>
              <a:t>Overlooking regulatory requirements such as GDPR, HIPAA, or industry-specific standards can lead to legal and financial consequences.</a:t>
            </a:r>
          </a:p>
          <a:p>
            <a:pPr lvl="1">
              <a:lnSpc>
                <a:spcPct val="150000"/>
              </a:lnSpc>
              <a:buFont typeface="Wingdings" panose="05000000000000000000" pitchFamily="2" charset="2"/>
              <a:buChar char="§"/>
            </a:pPr>
            <a:r>
              <a:rPr lang="en-US" sz="2000" b="1" cap="none" dirty="0">
                <a:latin typeface="Poppins" panose="00000500000000000000" pitchFamily="2" charset="0"/>
                <a:cs typeface="Poppins" panose="00000500000000000000" pitchFamily="2" charset="0"/>
              </a:rPr>
              <a:t>Lack of data quality controls</a:t>
            </a:r>
          </a:p>
          <a:p>
            <a:pPr marL="457200" lvl="1" indent="0">
              <a:lnSpc>
                <a:spcPct val="150000"/>
              </a:lnSpc>
              <a:buNone/>
            </a:pPr>
            <a:r>
              <a:rPr lang="en-US" sz="2000" cap="none" dirty="0">
                <a:latin typeface="Poppins" panose="00000500000000000000" pitchFamily="2" charset="0"/>
                <a:cs typeface="Poppins" panose="00000500000000000000" pitchFamily="2" charset="0"/>
              </a:rPr>
              <a:t>Failing to establish data governance policies, including data quality, access controls, and auditing, can result in inaccurate reporting and decision-making.</a:t>
            </a:r>
          </a:p>
        </p:txBody>
      </p:sp>
      <p:sp>
        <p:nvSpPr>
          <p:cNvPr id="3" name="Footer Placeholder 3">
            <a:extLst>
              <a:ext uri="{FF2B5EF4-FFF2-40B4-BE49-F238E27FC236}">
                <a16:creationId xmlns:a16="http://schemas.microsoft.com/office/drawing/2014/main" id="{E6F63A81-B56A-E133-72E9-F41855C7AEE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64B274BA-0147-A0DC-8B31-07ECEB810A0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300" b="1" cap="none" dirty="0">
                <a:latin typeface="Poppins" panose="00000500000000000000" pitchFamily="2" charset="0"/>
                <a:cs typeface="Poppins" panose="00000500000000000000" pitchFamily="2" charset="0"/>
              </a:rPr>
              <a:t>Mistakes to Avoid When Selecting a Data Warehouse</a:t>
            </a:r>
          </a:p>
        </p:txBody>
      </p:sp>
    </p:spTree>
    <p:extLst>
      <p:ext uri="{BB962C8B-B14F-4D97-AF65-F5344CB8AC3E}">
        <p14:creationId xmlns:p14="http://schemas.microsoft.com/office/powerpoint/2010/main" val="19308605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Footer Placeholder 3">
            <a:extLst>
              <a:ext uri="{FF2B5EF4-FFF2-40B4-BE49-F238E27FC236}">
                <a16:creationId xmlns:a16="http://schemas.microsoft.com/office/drawing/2014/main" id="{E6F63A81-B56A-E133-72E9-F41855C7AEEE}"/>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
        <p:nvSpPr>
          <p:cNvPr id="13" name="Subtitle 2">
            <a:extLst>
              <a:ext uri="{FF2B5EF4-FFF2-40B4-BE49-F238E27FC236}">
                <a16:creationId xmlns:a16="http://schemas.microsoft.com/office/drawing/2014/main" id="{77052CF7-8275-86D6-6636-F59706ED05AC}"/>
              </a:ext>
            </a:extLst>
          </p:cNvPr>
          <p:cNvSpPr txBox="1">
            <a:spLocks/>
          </p:cNvSpPr>
          <p:nvPr/>
        </p:nvSpPr>
        <p:spPr>
          <a:xfrm>
            <a:off x="84309" y="1009289"/>
            <a:ext cx="11585642" cy="457871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a:latin typeface="Poppins" panose="00000500000000000000" pitchFamily="2" charset="0"/>
                <a:cs typeface="Poppins" panose="00000500000000000000" pitchFamily="2" charset="0"/>
              </a:rPr>
              <a:t>Focusing too much on cost alone</a:t>
            </a:r>
            <a:endParaRPr lang="en-US" cap="none" dirty="0">
              <a:latin typeface="Poppins" panose="00000500000000000000" pitchFamily="2" charset="0"/>
              <a:cs typeface="Poppins" panose="00000500000000000000" pitchFamily="2" charset="0"/>
            </a:endParaRPr>
          </a:p>
          <a:p>
            <a:pPr lvl="1">
              <a:lnSpc>
                <a:spcPct val="150000"/>
              </a:lnSpc>
            </a:pPr>
            <a:r>
              <a:rPr lang="en-US" sz="2000" b="1" cap="none" dirty="0">
                <a:latin typeface="Poppins" panose="00000500000000000000" pitchFamily="2" charset="0"/>
                <a:cs typeface="Poppins" panose="00000500000000000000" pitchFamily="2" charset="0"/>
              </a:rPr>
              <a:t>Compromising on features</a:t>
            </a:r>
          </a:p>
          <a:p>
            <a:pPr marL="457200" lvl="1" indent="0">
              <a:lnSpc>
                <a:spcPct val="150000"/>
              </a:lnSpc>
              <a:buNone/>
            </a:pPr>
            <a:r>
              <a:rPr lang="en-US" sz="2000" cap="none" dirty="0">
                <a:latin typeface="Poppins" panose="00000500000000000000" pitchFamily="2" charset="0"/>
                <a:cs typeface="Poppins" panose="00000500000000000000" pitchFamily="2" charset="0"/>
              </a:rPr>
              <a:t>Prioritizing a low-cost solution without considering essential features or performance can limit the data warehouse's usefulness and require additional investments later.</a:t>
            </a:r>
          </a:p>
          <a:p>
            <a:pPr lvl="1">
              <a:lnSpc>
                <a:spcPct val="150000"/>
              </a:lnSpc>
            </a:pPr>
            <a:r>
              <a:rPr lang="en-US" sz="2000" b="1" cap="none" dirty="0">
                <a:latin typeface="Poppins" panose="00000500000000000000" pitchFamily="2" charset="0"/>
                <a:cs typeface="Poppins" panose="00000500000000000000" pitchFamily="2" charset="0"/>
              </a:rPr>
              <a:t>Overlooking total cost of ownership (TCO)</a:t>
            </a:r>
          </a:p>
          <a:p>
            <a:pPr marL="457200" lvl="1" indent="0">
              <a:lnSpc>
                <a:spcPct val="150000"/>
              </a:lnSpc>
              <a:buNone/>
            </a:pPr>
            <a:r>
              <a:rPr lang="en-US" sz="2000" cap="none" dirty="0">
                <a:latin typeface="Poppins" panose="00000500000000000000" pitchFamily="2" charset="0"/>
                <a:cs typeface="Poppins" panose="00000500000000000000" pitchFamily="2" charset="0"/>
              </a:rPr>
              <a:t>Focusing on initial costs without factoring in long-term expenses like maintenance, scaling, or licensing can lead to budget overruns.</a:t>
            </a:r>
          </a:p>
        </p:txBody>
      </p:sp>
      <p:sp>
        <p:nvSpPr>
          <p:cNvPr id="2" name="Title 1">
            <a:extLst>
              <a:ext uri="{FF2B5EF4-FFF2-40B4-BE49-F238E27FC236}">
                <a16:creationId xmlns:a16="http://schemas.microsoft.com/office/drawing/2014/main" id="{BB04EAC2-4F26-AFBE-E05B-4836BB13848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300" b="1" cap="none" dirty="0">
                <a:latin typeface="Poppins" panose="00000500000000000000" pitchFamily="2" charset="0"/>
                <a:cs typeface="Poppins" panose="00000500000000000000" pitchFamily="2" charset="0"/>
              </a:rPr>
              <a:t>Mistakes to Avoid When Selecting a Data Warehouse</a:t>
            </a:r>
          </a:p>
        </p:txBody>
      </p:sp>
    </p:spTree>
    <p:extLst>
      <p:ext uri="{BB962C8B-B14F-4D97-AF65-F5344CB8AC3E}">
        <p14:creationId xmlns:p14="http://schemas.microsoft.com/office/powerpoint/2010/main" val="29738597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996613"/>
            <a:ext cx="11585642" cy="462597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This lecture explored the key aspects of selecting an appropriate data warehouse environment, focusing on how the right environment supports effective business intelligence and data analysis. We examined the fundamental importance of performance, scalability, cost efficiency, security, and disaster recovery in data warehousing, understanding how each factor impacts data accessibility and business insights.</a:t>
            </a:r>
          </a:p>
          <a:p>
            <a:pPr>
              <a:lnSpc>
                <a:spcPct val="150000"/>
              </a:lnSpc>
            </a:pPr>
            <a:r>
              <a:rPr lang="en-US" cap="none" dirty="0">
                <a:latin typeface="Poppins" panose="00000500000000000000" pitchFamily="2" charset="0"/>
                <a:cs typeface="Poppins" panose="00000500000000000000" pitchFamily="2" charset="0"/>
              </a:rPr>
              <a:t>The lecture covered three primary types of data warehouse environments—traditional on-premises, cloud-based, and hybrid—highlighting the advantages and challenges associated with each. </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10 Summary</a:t>
            </a:r>
          </a:p>
        </p:txBody>
      </p:sp>
      <p:sp>
        <p:nvSpPr>
          <p:cNvPr id="2" name="Footer Placeholder 3">
            <a:extLst>
              <a:ext uri="{FF2B5EF4-FFF2-40B4-BE49-F238E27FC236}">
                <a16:creationId xmlns:a16="http://schemas.microsoft.com/office/drawing/2014/main" id="{52428C10-A00B-4C34-9C21-D4218A90AD41}"/>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51793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837FA-1E12-E3DA-B011-F8E0F4995566}"/>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FDAEDF5F-BB35-4DFD-BB86-C77D53600442}"/>
              </a:ext>
            </a:extLst>
          </p:cNvPr>
          <p:cNvSpPr txBox="1">
            <a:spLocks/>
          </p:cNvSpPr>
          <p:nvPr/>
        </p:nvSpPr>
        <p:spPr>
          <a:xfrm>
            <a:off x="87549" y="1054982"/>
            <a:ext cx="11585642" cy="449789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We discussed the importance of aligning the data warehouse choice with organizational needs through performance assessments, scalability options, data integration, and budgetary considerations. Key cloud providers like Amazon Redshift, Google </a:t>
            </a:r>
            <a:r>
              <a:rPr lang="en-US" cap="none" dirty="0" err="1">
                <a:latin typeface="Poppins" panose="00000500000000000000" pitchFamily="2" charset="0"/>
                <a:cs typeface="Poppins" panose="00000500000000000000" pitchFamily="2" charset="0"/>
              </a:rPr>
              <a:t>BigQuery</a:t>
            </a:r>
            <a:r>
              <a:rPr lang="en-US" cap="none" dirty="0">
                <a:latin typeface="Poppins" panose="00000500000000000000" pitchFamily="2" charset="0"/>
                <a:cs typeface="Poppins" panose="00000500000000000000" pitchFamily="2" charset="0"/>
              </a:rPr>
              <a:t>, and Snowflake were compared to illustrate distinct capabilities for various business contexts.</a:t>
            </a:r>
          </a:p>
          <a:p>
            <a:pPr>
              <a:lnSpc>
                <a:spcPct val="150000"/>
              </a:lnSpc>
            </a:pPr>
            <a:r>
              <a:rPr lang="en-US" cap="none" dirty="0">
                <a:latin typeface="Poppins" panose="00000500000000000000" pitchFamily="2" charset="0"/>
                <a:cs typeface="Poppins" panose="00000500000000000000" pitchFamily="2" charset="0"/>
              </a:rPr>
              <a:t>Additionally, we addressed best practices for making a well-informed decision, including conducting a needs assessment, running a proof of concept (POC), and planning for future scalability</a:t>
            </a:r>
          </a:p>
        </p:txBody>
      </p:sp>
      <p:cxnSp>
        <p:nvCxnSpPr>
          <p:cNvPr id="6" name="Straight Connector 5">
            <a:extLst>
              <a:ext uri="{FF2B5EF4-FFF2-40B4-BE49-F238E27FC236}">
                <a16:creationId xmlns:a16="http://schemas.microsoft.com/office/drawing/2014/main" id="{757BA3AE-DF3B-C1B2-0591-64200632A3B2}"/>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7A6DA9AF-BB2C-A1D5-808A-0E1D297D0B4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10 Summary</a:t>
            </a:r>
          </a:p>
        </p:txBody>
      </p:sp>
      <p:sp>
        <p:nvSpPr>
          <p:cNvPr id="2" name="Footer Placeholder 3">
            <a:extLst>
              <a:ext uri="{FF2B5EF4-FFF2-40B4-BE49-F238E27FC236}">
                <a16:creationId xmlns:a16="http://schemas.microsoft.com/office/drawing/2014/main" id="{680148EF-4594-E3BC-05B2-2DDD53F4784C}"/>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65018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BD672-A178-9830-8BB8-993BB86F5658}"/>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8B2DF924-CB03-CFCD-B4EB-FC28C9561ECD}"/>
              </a:ext>
            </a:extLst>
          </p:cNvPr>
          <p:cNvSpPr txBox="1">
            <a:spLocks/>
          </p:cNvSpPr>
          <p:nvPr/>
        </p:nvSpPr>
        <p:spPr>
          <a:xfrm>
            <a:off x="87549" y="1054982"/>
            <a:ext cx="11585642" cy="449789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latin typeface="Poppins" panose="00000500000000000000" pitchFamily="2" charset="0"/>
                <a:cs typeface="Poppins" panose="00000500000000000000" pitchFamily="2" charset="0"/>
              </a:rPr>
              <a:t>Finally, common pitfalls in data warehouse selection, such as neglecting scalability </a:t>
            </a:r>
            <a:r>
              <a:rPr lang="en-US" cap="none">
                <a:latin typeface="Poppins" panose="00000500000000000000" pitchFamily="2" charset="0"/>
                <a:cs typeface="Poppins" panose="00000500000000000000" pitchFamily="2" charset="0"/>
              </a:rPr>
              <a:t>and focusing </a:t>
            </a:r>
            <a:r>
              <a:rPr lang="en-US" cap="none" dirty="0">
                <a:latin typeface="Poppins" panose="00000500000000000000" pitchFamily="2" charset="0"/>
                <a:cs typeface="Poppins" panose="00000500000000000000" pitchFamily="2" charset="0"/>
              </a:rPr>
              <a:t>on costs, were discussed to help ensure that the chosen data warehouse solution remains adaptable and efficient in the long term.</a:t>
            </a:r>
          </a:p>
        </p:txBody>
      </p:sp>
      <p:cxnSp>
        <p:nvCxnSpPr>
          <p:cNvPr id="6" name="Straight Connector 5">
            <a:extLst>
              <a:ext uri="{FF2B5EF4-FFF2-40B4-BE49-F238E27FC236}">
                <a16:creationId xmlns:a16="http://schemas.microsoft.com/office/drawing/2014/main" id="{A271F8FA-A932-0715-7448-1162942CE68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Title 1">
            <a:extLst>
              <a:ext uri="{FF2B5EF4-FFF2-40B4-BE49-F238E27FC236}">
                <a16:creationId xmlns:a16="http://schemas.microsoft.com/office/drawing/2014/main" id="{97234910-7199-4E4F-29E8-6E714ADE9883}"/>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10 Summary</a:t>
            </a:r>
          </a:p>
        </p:txBody>
      </p:sp>
      <p:sp>
        <p:nvSpPr>
          <p:cNvPr id="2" name="Footer Placeholder 3">
            <a:extLst>
              <a:ext uri="{FF2B5EF4-FFF2-40B4-BE49-F238E27FC236}">
                <a16:creationId xmlns:a16="http://schemas.microsoft.com/office/drawing/2014/main" id="{81B1A896-BAFA-5FF5-93F7-E9820AA1AA8D}"/>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471750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2"/>
            <a:ext cx="11614826" cy="450221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(2013). </a:t>
            </a:r>
            <a:r>
              <a:rPr lang="en-US" b="0" i="1" cap="none" dirty="0">
                <a:solidFill>
                  <a:srgbClr val="262626"/>
                </a:solidFill>
                <a:effectLst/>
                <a:latin typeface="Poppins" panose="00000500000000000000" pitchFamily="2" charset="0"/>
                <a:cs typeface="Poppins" panose="00000500000000000000" pitchFamily="2" charset="0"/>
              </a:rPr>
              <a:t>The data warehouse toolkit: the definitive guide to dimensional modeling</a:t>
            </a:r>
            <a:r>
              <a:rPr lang="en-US" b="0" i="0" cap="none" dirty="0">
                <a:solidFill>
                  <a:srgbClr val="262626"/>
                </a:solidFill>
                <a:effectLst/>
                <a:latin typeface="Poppins" panose="00000500000000000000" pitchFamily="2" charset="0"/>
                <a:cs typeface="Poppins" panose="00000500000000000000" pitchFamily="2" charset="0"/>
              </a:rPr>
              <a:t> (3rd ed.). John </a:t>
            </a:r>
            <a:r>
              <a:rPr lang="en-US" cap="none" dirty="0" err="1">
                <a:solidFill>
                  <a:srgbClr val="262626"/>
                </a:solidFill>
                <a:latin typeface="Poppins" panose="00000500000000000000" pitchFamily="2" charset="0"/>
                <a:cs typeface="Poppins" panose="00000500000000000000" pitchFamily="2" charset="0"/>
              </a:rPr>
              <a:t>w</a:t>
            </a:r>
            <a:r>
              <a:rPr lang="en-US" b="0" i="0" cap="none" dirty="0" err="1">
                <a:solidFill>
                  <a:srgbClr val="262626"/>
                </a:solidFill>
                <a:effectLst/>
                <a:latin typeface="Poppins" panose="00000500000000000000" pitchFamily="2" charset="0"/>
                <a:cs typeface="Poppins" panose="00000500000000000000" pitchFamily="2" charset="0"/>
              </a:rPr>
              <a:t>iley</a:t>
            </a:r>
            <a:r>
              <a:rPr lang="en-US" b="0" i="0" cap="none" dirty="0">
                <a:solidFill>
                  <a:srgbClr val="262626"/>
                </a:solidFill>
                <a:effectLst/>
                <a:latin typeface="Poppins" panose="00000500000000000000" pitchFamily="2" charset="0"/>
                <a:cs typeface="Poppins" panose="00000500000000000000" pitchFamily="2" charset="0"/>
              </a:rPr>
              <a:t> &amp; sons.</a:t>
            </a:r>
          </a:p>
          <a:p>
            <a:pPr>
              <a:lnSpc>
                <a:spcPct val="150000"/>
              </a:lnSpc>
              <a:spcBef>
                <a:spcPts val="0"/>
              </a:spcBef>
              <a:spcAft>
                <a:spcPts val="800"/>
              </a:spcAft>
            </a:pPr>
            <a:r>
              <a:rPr lang="en-US" cap="none" dirty="0" err="1">
                <a:latin typeface="Poppins" panose="00000500000000000000" pitchFamily="2" charset="0"/>
                <a:cs typeface="Poppins" panose="00000500000000000000" pitchFamily="2" charset="0"/>
              </a:rPr>
              <a:t>Inmon</a:t>
            </a:r>
            <a:r>
              <a:rPr lang="en-US" cap="none" dirty="0">
                <a:latin typeface="Poppins" panose="00000500000000000000" pitchFamily="2" charset="0"/>
                <a:cs typeface="Poppins" panose="00000500000000000000" pitchFamily="2" charset="0"/>
              </a:rPr>
              <a:t>, w. H., </a:t>
            </a:r>
            <a:r>
              <a:rPr lang="en-US" cap="none" dirty="0" err="1">
                <a:latin typeface="Poppins" panose="00000500000000000000" pitchFamily="2" charset="0"/>
                <a:cs typeface="Poppins" panose="00000500000000000000" pitchFamily="2" charset="0"/>
              </a:rPr>
              <a:t>O'neil</a:t>
            </a:r>
            <a:r>
              <a:rPr lang="en-US" cap="none" dirty="0">
                <a:latin typeface="Poppins" panose="00000500000000000000" pitchFamily="2" charset="0"/>
                <a:cs typeface="Poppins" panose="00000500000000000000" pitchFamily="2" charset="0"/>
              </a:rPr>
              <a:t>, B., &amp; </a:t>
            </a:r>
            <a:r>
              <a:rPr lang="en-US" cap="none" dirty="0" err="1">
                <a:latin typeface="Poppins" panose="00000500000000000000" pitchFamily="2" charset="0"/>
                <a:cs typeface="Poppins" panose="00000500000000000000" pitchFamily="2" charset="0"/>
              </a:rPr>
              <a:t>Fryman</a:t>
            </a:r>
            <a:r>
              <a:rPr lang="en-US" cap="none" dirty="0">
                <a:latin typeface="Poppins" panose="00000500000000000000" pitchFamily="2" charset="0"/>
                <a:cs typeface="Poppins" panose="00000500000000000000" pitchFamily="2" charset="0"/>
              </a:rPr>
              <a:t>, L. (2010). </a:t>
            </a:r>
            <a:r>
              <a:rPr lang="en-US" i="1" cap="none" dirty="0">
                <a:latin typeface="Poppins" panose="00000500000000000000" pitchFamily="2" charset="0"/>
                <a:cs typeface="Poppins" panose="00000500000000000000" pitchFamily="2" charset="0"/>
              </a:rPr>
              <a:t>Business metadata: capturing enterprise knowledge</a:t>
            </a:r>
            <a:r>
              <a:rPr lang="en-US" cap="none" dirty="0">
                <a:latin typeface="Poppins" panose="00000500000000000000" pitchFamily="2" charset="0"/>
                <a:cs typeface="Poppins" panose="00000500000000000000" pitchFamily="2" charset="0"/>
              </a:rPr>
              <a:t>. Morgan </a:t>
            </a:r>
            <a:r>
              <a:rPr lang="en-US" cap="none" dirty="0" err="1">
                <a:latin typeface="Poppins" panose="00000500000000000000" pitchFamily="2" charset="0"/>
                <a:cs typeface="Poppins" panose="00000500000000000000" pitchFamily="2" charset="0"/>
              </a:rPr>
              <a:t>kaufmann</a:t>
            </a:r>
            <a:r>
              <a:rPr lang="en-US" cap="none" dirty="0">
                <a:latin typeface="Poppins" panose="00000500000000000000" pitchFamily="2" charset="0"/>
                <a:cs typeface="Poppins" panose="00000500000000000000" pitchFamily="2" charset="0"/>
              </a:rPr>
              <a:t>. </a:t>
            </a:r>
          </a:p>
          <a:p>
            <a:pPr>
              <a:lnSpc>
                <a:spcPct val="150000"/>
              </a:lnSpc>
              <a:spcBef>
                <a:spcPts val="0"/>
              </a:spcBef>
              <a:spcAft>
                <a:spcPts val="800"/>
              </a:spcAft>
            </a:pPr>
            <a:r>
              <a:rPr lang="en-US" cap="none" dirty="0">
                <a:latin typeface="Poppins" panose="00000500000000000000" pitchFamily="2" charset="0"/>
                <a:cs typeface="Poppins" panose="00000500000000000000" pitchFamily="2" charset="0"/>
              </a:rPr>
              <a:t>Oracle. (2023). </a:t>
            </a:r>
            <a:r>
              <a:rPr lang="en-US" i="1" cap="none" dirty="0">
                <a:latin typeface="Poppins" panose="00000500000000000000" pitchFamily="2" charset="0"/>
                <a:cs typeface="Poppins" panose="00000500000000000000" pitchFamily="2" charset="0"/>
              </a:rPr>
              <a:t>Oracle data warehouse guide: key considerations for data warehousing</a:t>
            </a:r>
            <a:r>
              <a:rPr lang="en-US" cap="none" dirty="0">
                <a:latin typeface="Poppins" panose="00000500000000000000" pitchFamily="2" charset="0"/>
                <a:cs typeface="Poppins" panose="00000500000000000000" pitchFamily="2" charset="0"/>
              </a:rPr>
              <a:t>. Retrieved from </a:t>
            </a:r>
            <a:r>
              <a:rPr lang="en-US" cap="none" dirty="0">
                <a:latin typeface="Poppins" panose="00000500000000000000" pitchFamily="2" charset="0"/>
                <a:cs typeface="Poppins" panose="00000500000000000000" pitchFamily="2" charset="0"/>
                <a:hlinkClick r:id="rId2"/>
              </a:rPr>
              <a:t>https://www.Oracle.Com/ </a:t>
            </a:r>
            <a:endParaRPr lang="en-US" cap="none" dirty="0">
              <a:latin typeface="Poppins" panose="00000500000000000000" pitchFamily="2" charset="0"/>
              <a:cs typeface="Poppins" panose="00000500000000000000" pitchFamily="2" charset="0"/>
            </a:endParaRPr>
          </a:p>
          <a:p>
            <a:pPr>
              <a:lnSpc>
                <a:spcPct val="150000"/>
              </a:lnSpc>
              <a:spcBef>
                <a:spcPts val="0"/>
              </a:spcBef>
              <a:spcAft>
                <a:spcPts val="800"/>
              </a:spcAft>
            </a:pPr>
            <a:r>
              <a:rPr lang="en-US" cap="none" dirty="0" err="1">
                <a:latin typeface="Poppins" panose="00000500000000000000" pitchFamily="2" charset="0"/>
                <a:cs typeface="Poppins" panose="00000500000000000000" pitchFamily="2" charset="0"/>
              </a:rPr>
              <a:t>Linstedt</a:t>
            </a:r>
            <a:r>
              <a:rPr lang="en-US" cap="none" dirty="0">
                <a:latin typeface="Poppins" panose="00000500000000000000" pitchFamily="2" charset="0"/>
                <a:cs typeface="Poppins" panose="00000500000000000000" pitchFamily="2" charset="0"/>
              </a:rPr>
              <a:t>, d., &amp; </a:t>
            </a:r>
            <a:r>
              <a:rPr lang="en-US" cap="none" dirty="0" err="1">
                <a:latin typeface="Poppins" panose="00000500000000000000" pitchFamily="2" charset="0"/>
                <a:cs typeface="Poppins" panose="00000500000000000000" pitchFamily="2" charset="0"/>
              </a:rPr>
              <a:t>Olschimke</a:t>
            </a:r>
            <a:r>
              <a:rPr lang="en-US" cap="none" dirty="0">
                <a:latin typeface="Poppins" panose="00000500000000000000" pitchFamily="2" charset="0"/>
                <a:cs typeface="Poppins" panose="00000500000000000000" pitchFamily="2" charset="0"/>
              </a:rPr>
              <a:t>, M. (2015). </a:t>
            </a:r>
            <a:r>
              <a:rPr lang="en-US" i="1" cap="none" dirty="0">
                <a:latin typeface="Poppins" panose="00000500000000000000" pitchFamily="2" charset="0"/>
                <a:cs typeface="Poppins" panose="00000500000000000000" pitchFamily="2" charset="0"/>
              </a:rPr>
              <a:t>Building a scalable data warehouse with data vault 2.0</a:t>
            </a:r>
            <a:r>
              <a:rPr lang="en-US" cap="none" dirty="0">
                <a:latin typeface="Poppins" panose="00000500000000000000" pitchFamily="2" charset="0"/>
                <a:cs typeface="Poppins" panose="00000500000000000000" pitchFamily="2" charset="0"/>
              </a:rPr>
              <a:t>. Morgan </a:t>
            </a:r>
            <a:r>
              <a:rPr lang="en-US" cap="none" dirty="0" err="1">
                <a:latin typeface="Poppins" panose="00000500000000000000" pitchFamily="2" charset="0"/>
                <a:cs typeface="Poppins" panose="00000500000000000000" pitchFamily="2" charset="0"/>
              </a:rPr>
              <a:t>kaufmann</a:t>
            </a:r>
            <a:r>
              <a:rPr lang="en-US" cap="none" dirty="0">
                <a:latin typeface="Poppins" panose="00000500000000000000" pitchFamily="2" charset="0"/>
                <a:cs typeface="Poppins" panose="00000500000000000000" pitchFamily="2" charset="0"/>
              </a:rPr>
              <a:t>. </a:t>
            </a:r>
            <a:endParaRPr lang="en-US" b="0" i="0" cap="none" dirty="0">
              <a:solidFill>
                <a:srgbClr val="262626"/>
              </a:solidFill>
              <a:effectLst/>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References</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01E6CEAA-400E-253A-BA08-4E74E9DB4865}"/>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246163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111038F-058D-C0BA-94F5-AE7CBA797AE4}"/>
              </a:ext>
            </a:extLst>
          </p:cNvPr>
          <p:cNvCxnSpPr>
            <a:cxnSpLocks/>
          </p:cNvCxnSpPr>
          <p:nvPr/>
        </p:nvCxnSpPr>
        <p:spPr>
          <a:xfrm>
            <a:off x="0" y="1295466"/>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Subtitle 2">
            <a:extLst>
              <a:ext uri="{FF2B5EF4-FFF2-40B4-BE49-F238E27FC236}">
                <a16:creationId xmlns:a16="http://schemas.microsoft.com/office/drawing/2014/main" id="{7D4720D8-4709-7511-7D1B-835A75436632}"/>
              </a:ext>
            </a:extLst>
          </p:cNvPr>
          <p:cNvSpPr txBox="1">
            <a:spLocks/>
          </p:cNvSpPr>
          <p:nvPr/>
        </p:nvSpPr>
        <p:spPr>
          <a:xfrm>
            <a:off x="0" y="3429000"/>
            <a:ext cx="11692646" cy="93345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lnSpc>
                <a:spcPct val="150000"/>
              </a:lnSpc>
              <a:spcBef>
                <a:spcPts val="0"/>
              </a:spcBef>
              <a:spcAft>
                <a:spcPts val="800"/>
              </a:spcAft>
              <a:buNone/>
            </a:pPr>
            <a:r>
              <a:rPr lang="en-US" sz="3700" cap="none" dirty="0">
                <a:solidFill>
                  <a:srgbClr val="262626"/>
                </a:solidFill>
                <a:latin typeface="Poppins" panose="00000500000000000000" pitchFamily="2" charset="0"/>
                <a:cs typeface="Poppins" panose="00000500000000000000" pitchFamily="2" charset="0"/>
              </a:rPr>
              <a:t>Advanced Topics in Data Warehousing</a:t>
            </a:r>
            <a:endParaRPr lang="en-US" sz="3700" b="0" i="0" cap="none" dirty="0">
              <a:solidFill>
                <a:srgbClr val="262626"/>
              </a:solidFill>
              <a:effectLst/>
              <a:latin typeface="Poppins" panose="00000500000000000000" pitchFamily="2" charset="0"/>
              <a:cs typeface="Poppins" panose="00000500000000000000" pitchFamily="2" charset="0"/>
            </a:endParaRPr>
          </a:p>
        </p:txBody>
      </p:sp>
      <p:sp>
        <p:nvSpPr>
          <p:cNvPr id="4" name="Title 1">
            <a:extLst>
              <a:ext uri="{FF2B5EF4-FFF2-40B4-BE49-F238E27FC236}">
                <a16:creationId xmlns:a16="http://schemas.microsoft.com/office/drawing/2014/main" id="{A54C59FA-37D3-CC6E-2430-65AA4E93A4FC}"/>
              </a:ext>
            </a:extLst>
          </p:cNvPr>
          <p:cNvSpPr txBox="1">
            <a:spLocks/>
          </p:cNvSpPr>
          <p:nvPr/>
        </p:nvSpPr>
        <p:spPr>
          <a:xfrm>
            <a:off x="4518497" y="2631941"/>
            <a:ext cx="2655652" cy="797059"/>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marL="0">
              <a:lnSpc>
                <a:spcPct val="150000"/>
              </a:lnSpc>
              <a:spcBef>
                <a:spcPts val="0"/>
              </a:spcBef>
              <a:spcAft>
                <a:spcPts val="800"/>
              </a:spcAft>
            </a:pPr>
            <a:r>
              <a:rPr lang="en-US" sz="3600" b="1" cap="none" dirty="0">
                <a:effectLst/>
                <a:latin typeface="Poppins" panose="00000500000000000000" pitchFamily="2" charset="0"/>
                <a:ea typeface="Calibri" panose="020F0502020204030204" pitchFamily="34" charset="0"/>
                <a:cs typeface="Poppins" panose="00000500000000000000" pitchFamily="2" charset="0"/>
              </a:rPr>
              <a:t>Next Topic</a:t>
            </a:r>
            <a:endParaRPr lang="en-US" sz="3600" b="1" kern="100" cap="none" dirty="0">
              <a:latin typeface="Poppins" panose="00000500000000000000" pitchFamily="2" charset="0"/>
              <a:ea typeface="Calibri" panose="020F0502020204030204" pitchFamily="34" charset="0"/>
              <a:cs typeface="Poppins" panose="00000500000000000000" pitchFamily="2" charset="0"/>
            </a:endParaRPr>
          </a:p>
        </p:txBody>
      </p:sp>
      <p:sp>
        <p:nvSpPr>
          <p:cNvPr id="2" name="Footer Placeholder 3">
            <a:extLst>
              <a:ext uri="{FF2B5EF4-FFF2-40B4-BE49-F238E27FC236}">
                <a16:creationId xmlns:a16="http://schemas.microsoft.com/office/drawing/2014/main" id="{2FC36BCF-DC4B-70AE-E30B-BDA5EC0B5D66}"/>
              </a:ext>
            </a:extLst>
          </p:cNvPr>
          <p:cNvSpPr>
            <a:spLocks noGrp="1"/>
          </p:cNvSpPr>
          <p:nvPr>
            <p:ph type="ftr" sz="quarter" idx="11"/>
          </p:nvPr>
        </p:nvSpPr>
        <p:spPr>
          <a:xfrm>
            <a:off x="189691" y="5774753"/>
            <a:ext cx="8847305" cy="498470"/>
          </a:xfrm>
        </p:spPr>
        <p:txBody>
          <a:bodyPr/>
          <a:lstStyle/>
          <a:p>
            <a:r>
              <a:rPr lang="en-US" sz="1600" b="1">
                <a:solidFill>
                  <a:schemeClr val="bg1"/>
                </a:solidFill>
                <a:latin typeface="Poppins" panose="00000500000000000000" pitchFamily="2" charset="0"/>
                <a:cs typeface="Poppins" panose="00000500000000000000" pitchFamily="2" charset="0"/>
              </a:rPr>
              <a:t>Lecture 11: Selecting Your Data Warehouse Environment</a:t>
            </a:r>
            <a:endParaRPr lang="en-US" sz="16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37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16912</TotalTime>
  <Words>3688</Words>
  <Application>Microsoft Office PowerPoint</Application>
  <PresentationFormat>Widescreen</PresentationFormat>
  <Paragraphs>285</Paragraphs>
  <Slides>44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Impact</vt:lpstr>
      <vt:lpstr>Poppins</vt:lpstr>
      <vt:lpstr>Wingdings</vt:lpstr>
      <vt:lpstr>Main Event</vt:lpstr>
      <vt:lpstr>Data warehousing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dc:title>
  <dc:creator>user</dc:creator>
  <cp:lastModifiedBy>user</cp:lastModifiedBy>
  <cp:revision>1243</cp:revision>
  <dcterms:created xsi:type="dcterms:W3CDTF">2024-09-13T06:08:27Z</dcterms:created>
  <dcterms:modified xsi:type="dcterms:W3CDTF">2024-10-30T17:51:22Z</dcterms:modified>
</cp:coreProperties>
</file>