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795" r:id="rId1"/>
  </p:sldMasterIdLst>
  <p:notesMasterIdLst>
    <p:notesMasterId r:id="rId47"/>
  </p:notesMasterIdLst>
  <p:handoutMasterIdLst>
    <p:handoutMasterId r:id="rId48"/>
  </p:handoutMasterIdLst>
  <p:sldIdLst>
    <p:sldId id="256" r:id="rId2"/>
    <p:sldId id="346" r:id="rId3"/>
    <p:sldId id="379" r:id="rId4"/>
    <p:sldId id="378" r:id="rId5"/>
    <p:sldId id="405" r:id="rId6"/>
    <p:sldId id="289" r:id="rId7"/>
    <p:sldId id="406" r:id="rId8"/>
    <p:sldId id="303" r:id="rId9"/>
    <p:sldId id="387" r:id="rId10"/>
    <p:sldId id="407" r:id="rId11"/>
    <p:sldId id="398" r:id="rId12"/>
    <p:sldId id="408" r:id="rId13"/>
    <p:sldId id="315" r:id="rId14"/>
    <p:sldId id="388" r:id="rId15"/>
    <p:sldId id="327" r:id="rId16"/>
    <p:sldId id="384" r:id="rId17"/>
    <p:sldId id="385" r:id="rId18"/>
    <p:sldId id="396" r:id="rId19"/>
    <p:sldId id="397" r:id="rId20"/>
    <p:sldId id="332" r:id="rId21"/>
    <p:sldId id="399" r:id="rId22"/>
    <p:sldId id="386" r:id="rId23"/>
    <p:sldId id="409" r:id="rId24"/>
    <p:sldId id="366" r:id="rId25"/>
    <p:sldId id="411" r:id="rId26"/>
    <p:sldId id="412" r:id="rId27"/>
    <p:sldId id="413" r:id="rId28"/>
    <p:sldId id="414" r:id="rId29"/>
    <p:sldId id="415" r:id="rId30"/>
    <p:sldId id="416" r:id="rId31"/>
    <p:sldId id="417" r:id="rId32"/>
    <p:sldId id="418" r:id="rId33"/>
    <p:sldId id="410" r:id="rId34"/>
    <p:sldId id="389" r:id="rId35"/>
    <p:sldId id="360" r:id="rId36"/>
    <p:sldId id="368" r:id="rId37"/>
    <p:sldId id="390" r:id="rId38"/>
    <p:sldId id="372" r:id="rId39"/>
    <p:sldId id="392" r:id="rId40"/>
    <p:sldId id="393" r:id="rId41"/>
    <p:sldId id="288" r:id="rId42"/>
    <p:sldId id="394" r:id="rId43"/>
    <p:sldId id="419" r:id="rId44"/>
    <p:sldId id="357" r:id="rId45"/>
    <p:sldId id="287" r:id="rId4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00C2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9" d="100"/>
          <a:sy n="79" d="100"/>
        </p:scale>
        <p:origin x="850"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handoutMaster" Target="handoutMasters/handout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4F44D673-FA16-4672-145B-F20B1C74050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A145D766-D347-CE4E-983D-86CFC0E16F7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5A98D4EE-911E-467F-90E3-CFE42939A3C2}" type="datetimeFigureOut">
              <a:rPr lang="en-US" smtClean="0"/>
              <a:t>11/8/2024</a:t>
            </a:fld>
            <a:endParaRPr lang="en-US"/>
          </a:p>
        </p:txBody>
      </p:sp>
      <p:sp>
        <p:nvSpPr>
          <p:cNvPr id="4" name="Footer Placeholder 3">
            <a:extLst>
              <a:ext uri="{FF2B5EF4-FFF2-40B4-BE49-F238E27FC236}">
                <a16:creationId xmlns:a16="http://schemas.microsoft.com/office/drawing/2014/main" id="{63BECEE0-FC29-8846-070E-3810525F4FBA}"/>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US"/>
              <a:t>Lecture 1: Data warehousing concept</a:t>
            </a:r>
          </a:p>
        </p:txBody>
      </p:sp>
      <p:sp>
        <p:nvSpPr>
          <p:cNvPr id="5" name="Slide Number Placeholder 4">
            <a:extLst>
              <a:ext uri="{FF2B5EF4-FFF2-40B4-BE49-F238E27FC236}">
                <a16:creationId xmlns:a16="http://schemas.microsoft.com/office/drawing/2014/main" id="{BEBB2528-380A-55D0-47C4-DD864513F77E}"/>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E2E8906-7FDA-4B84-92D5-349A14E6C2F7}" type="slidenum">
              <a:rPr lang="en-US" smtClean="0"/>
              <a:t>‹#›</a:t>
            </a:fld>
            <a:endParaRPr lang="en-US"/>
          </a:p>
        </p:txBody>
      </p:sp>
    </p:spTree>
    <p:extLst>
      <p:ext uri="{BB962C8B-B14F-4D97-AF65-F5344CB8AC3E}">
        <p14:creationId xmlns:p14="http://schemas.microsoft.com/office/powerpoint/2010/main" val="4138299799"/>
      </p:ext>
    </p:extLst>
  </p:cSld>
  <p:clrMap bg1="lt1" tx1="dk1" bg2="lt2" tx2="dk2" accent1="accent1" accent2="accent2" accent3="accent3" accent4="accent4" accent5="accent5" accent6="accent6" hlink="hlink" folHlink="folHlink"/>
  <p:hf sldNum="0"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FFC3E28-7BB8-45BD-B1DF-834287054B4D}" type="datetimeFigureOut">
              <a:rPr lang="en-US" smtClean="0"/>
              <a:t>11/8/2024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US"/>
              <a:t>Lecture 1: Data warehousing concept</a:t>
            </a: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19DA846-8F39-4D17-9A73-151C26FBFD18}" type="slidenum">
              <a:rPr lang="en-US" smtClean="0"/>
              <a:t>‹#›</a:t>
            </a:fld>
            <a:endParaRPr lang="en-US"/>
          </a:p>
        </p:txBody>
      </p:sp>
    </p:spTree>
    <p:extLst>
      <p:ext uri="{BB962C8B-B14F-4D97-AF65-F5344CB8AC3E}">
        <p14:creationId xmlns:p14="http://schemas.microsoft.com/office/powerpoint/2010/main" val="4153618602"/>
      </p:ext>
    </p:extLst>
  </p:cSld>
  <p:clrMap bg1="lt1" tx1="dk1" bg2="lt2" tx2="dk2" accent1="accent1" accent2="accent2" accent3="accent3" accent4="accent4" accent5="accent5" accent6="accent6" hlink="hlink" folHlink="folHlink"/>
  <p:hf sldNum="0"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4"/>
          </p:nvPr>
        </p:nvSpPr>
        <p:spPr/>
        <p:txBody>
          <a:bodyPr/>
          <a:lstStyle/>
          <a:p>
            <a:r>
              <a:rPr lang="en-US"/>
              <a:t>Lecture 1: Data warehousing concept</a:t>
            </a:r>
          </a:p>
        </p:txBody>
      </p:sp>
    </p:spTree>
    <p:extLst>
      <p:ext uri="{BB962C8B-B14F-4D97-AF65-F5344CB8AC3E}">
        <p14:creationId xmlns:p14="http://schemas.microsoft.com/office/powerpoint/2010/main" val="93665341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12" name="Freeform 11"/>
          <p:cNvSpPr/>
          <p:nvPr/>
        </p:nvSpPr>
        <p:spPr>
          <a:xfrm>
            <a:off x="-15875" y="0"/>
            <a:ext cx="11683810" cy="6588125"/>
          </a:xfrm>
          <a:custGeom>
            <a:avLst/>
            <a:gdLst/>
            <a:ahLst/>
            <a:cxnLst/>
            <a:rect l="l" t="t" r="r" b="b"/>
            <a:pathLst>
              <a:path w="11683810" h="6588125">
                <a:moveTo>
                  <a:pt x="0" y="0"/>
                </a:moveTo>
                <a:lnTo>
                  <a:pt x="11318691" y="0"/>
                </a:lnTo>
                <a:lnTo>
                  <a:pt x="11683810" y="5976938"/>
                </a:lnTo>
                <a:lnTo>
                  <a:pt x="15875" y="6588125"/>
                </a:lnTo>
                <a:cubicBezTo>
                  <a:pt x="10583" y="4386792"/>
                  <a:pt x="5292" y="2185458"/>
                  <a:pt x="0" y="0"/>
                </a:cubicBezTo>
                <a:close/>
              </a:path>
            </a:pathLst>
          </a:custGeom>
          <a:ln>
            <a:noFill/>
          </a:ln>
          <a:effectLst>
            <a:outerShdw blurRad="101600" dist="152400" dir="43800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0" y="4282257"/>
            <a:ext cx="11329257" cy="2028845"/>
          </a:xfrm>
          <a:custGeom>
            <a:avLst/>
            <a:gdLst/>
            <a:ahLst/>
            <a:cxnLst/>
            <a:rect l="l" t="t" r="r" b="b"/>
            <a:pathLst>
              <a:path w="11329257" h="2028845">
                <a:moveTo>
                  <a:pt x="0" y="588520"/>
                </a:moveTo>
                <a:lnTo>
                  <a:pt x="11244075" y="0"/>
                </a:lnTo>
                <a:lnTo>
                  <a:pt x="11329257" y="1424838"/>
                </a:lnTo>
                <a:lnTo>
                  <a:pt x="0" y="2028845"/>
                </a:lnTo>
                <a:lnTo>
                  <a:pt x="0" y="58852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26" name="Freeform 25"/>
          <p:cNvSpPr/>
          <p:nvPr/>
        </p:nvSpPr>
        <p:spPr>
          <a:xfrm>
            <a:off x="0" y="0"/>
            <a:ext cx="8719579" cy="456877"/>
          </a:xfrm>
          <a:custGeom>
            <a:avLst/>
            <a:gdLst/>
            <a:ahLst/>
            <a:cxnLst/>
            <a:rect l="l" t="t" r="r" b="b"/>
            <a:pathLst>
              <a:path w="8719579" h="456877">
                <a:moveTo>
                  <a:pt x="0" y="0"/>
                </a:moveTo>
                <a:lnTo>
                  <a:pt x="8719579" y="0"/>
                </a:lnTo>
                <a:lnTo>
                  <a:pt x="0" y="456877"/>
                </a:lnTo>
                <a:lnTo>
                  <a:pt x="0" y="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rot="21420000">
            <a:off x="-161800" y="293317"/>
            <a:ext cx="11367116" cy="5751804"/>
          </a:xfrm>
          <a:custGeom>
            <a:avLst/>
            <a:gdLst/>
            <a:ahLst/>
            <a:cxnLst/>
            <a:rect l="l" t="t" r="r" b="b"/>
            <a:pathLst>
              <a:path w="11367116" h="5751804">
                <a:moveTo>
                  <a:pt x="11346705" y="0"/>
                </a:moveTo>
                <a:cubicBezTo>
                  <a:pt x="11353509" y="1915114"/>
                  <a:pt x="11360312" y="3830229"/>
                  <a:pt x="11367116" y="5745343"/>
                </a:cubicBezTo>
                <a:lnTo>
                  <a:pt x="0" y="5751804"/>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2" name="Title 1"/>
          <p:cNvSpPr>
            <a:spLocks noGrp="1"/>
          </p:cNvSpPr>
          <p:nvPr>
            <p:ph type="ctrTitle"/>
          </p:nvPr>
        </p:nvSpPr>
        <p:spPr>
          <a:xfrm rot="21420000">
            <a:off x="891201" y="662656"/>
            <a:ext cx="9755187" cy="2766528"/>
          </a:xfrm>
        </p:spPr>
        <p:txBody>
          <a:bodyPr anchor="b">
            <a:normAutofit/>
          </a:bodyPr>
          <a:lstStyle>
            <a:lvl1pPr algn="r">
              <a:defRPr sz="8000"/>
            </a:lvl1pPr>
          </a:lstStyle>
          <a:p>
            <a:r>
              <a:rPr lang="en-US"/>
              <a:t>Click to edit Master title style</a:t>
            </a:r>
            <a:endParaRPr lang="en-US" dirty="0"/>
          </a:p>
        </p:txBody>
      </p:sp>
      <p:sp>
        <p:nvSpPr>
          <p:cNvPr id="3" name="Subtitle 2"/>
          <p:cNvSpPr>
            <a:spLocks noGrp="1"/>
          </p:cNvSpPr>
          <p:nvPr>
            <p:ph type="subTitle" idx="1"/>
          </p:nvPr>
        </p:nvSpPr>
        <p:spPr>
          <a:xfrm rot="21420000">
            <a:off x="983062" y="3505209"/>
            <a:ext cx="9755187" cy="550333"/>
          </a:xfrm>
        </p:spPr>
        <p:txBody>
          <a:bodyPr anchor="t">
            <a:noAutofit/>
          </a:bodyPr>
          <a:lstStyle>
            <a:lvl1pPr marL="0" indent="0" algn="r">
              <a:buNone/>
              <a:defRPr sz="28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rot="21420000">
            <a:off x="4948541" y="4578463"/>
            <a:ext cx="6143653" cy="1163112"/>
          </a:xfrm>
        </p:spPr>
        <p:txBody>
          <a:bodyPr/>
          <a:lstStyle>
            <a:lvl1pPr algn="ctr">
              <a:defRPr sz="5400">
                <a:solidFill>
                  <a:schemeClr val="accent1">
                    <a:lumMod val="60000"/>
                    <a:lumOff val="40000"/>
                  </a:schemeClr>
                </a:solidFill>
              </a:defRPr>
            </a:lvl1pPr>
          </a:lstStyle>
          <a:p>
            <a:fld id="{C38D47D6-74CF-449E-A464-B83D61989C87}" type="datetime1">
              <a:rPr lang="en-US" smtClean="0"/>
              <a:t>11/8/2024</a:t>
            </a:fld>
            <a:endParaRPr lang="en-US" dirty="0"/>
          </a:p>
        </p:txBody>
      </p:sp>
      <p:sp>
        <p:nvSpPr>
          <p:cNvPr id="5" name="Footer Placeholder 4"/>
          <p:cNvSpPr>
            <a:spLocks noGrp="1"/>
          </p:cNvSpPr>
          <p:nvPr>
            <p:ph type="ftr" sz="quarter" idx="11"/>
          </p:nvPr>
        </p:nvSpPr>
        <p:spPr>
          <a:xfrm rot="21420000">
            <a:off x="9144" y="4882896"/>
            <a:ext cx="4050792" cy="1197864"/>
          </a:xfrm>
          <a:noFill/>
        </p:spPr>
        <p:txBody>
          <a:bodyPr wrap="square" rtlCol="0">
            <a:spAutoFit/>
          </a:bodyPr>
          <a:lstStyle>
            <a:lvl1pPr>
              <a:defRPr lang="en-US" sz="5400" dirty="0"/>
            </a:lvl1pPr>
          </a:lstStyle>
          <a:p>
            <a:pPr algn="r"/>
            <a:r>
              <a:rPr lang="en-US"/>
              <a:t>Lecture 12: Advanced Topics in Data Warehousing</a:t>
            </a:r>
            <a:endParaRPr lang="en-US" dirty="0"/>
          </a:p>
        </p:txBody>
      </p:sp>
      <p:sp>
        <p:nvSpPr>
          <p:cNvPr id="6" name="Slide Number Placeholder 5"/>
          <p:cNvSpPr>
            <a:spLocks noGrp="1"/>
          </p:cNvSpPr>
          <p:nvPr>
            <p:ph type="sldNum" sz="quarter" idx="12"/>
          </p:nvPr>
        </p:nvSpPr>
        <p:spPr>
          <a:xfrm rot="21420000">
            <a:off x="9851758" y="3832648"/>
            <a:ext cx="907186" cy="498470"/>
          </a:xfrm>
        </p:spPr>
        <p:txBody>
          <a:bodyPr/>
          <a:lstStyle>
            <a:lvl1pPr>
              <a:defRPr sz="2400">
                <a:solidFill>
                  <a:schemeClr val="tx1">
                    <a:lumMod val="75000"/>
                    <a:lumOff val="25000"/>
                  </a:schemeClr>
                </a:solidFill>
              </a:defRPr>
            </a:lvl1pPr>
          </a:lstStyle>
          <a:p>
            <a:fld id="{6D22F896-40B5-4ADD-8801-0D06FADFA095}" type="slidenum">
              <a:rPr lang="en-US" smtClean="0"/>
              <a:pPr/>
              <a:t>‹#›</a:t>
            </a:fld>
            <a:endParaRPr lang="en-US" dirty="0"/>
          </a:p>
        </p:txBody>
      </p:sp>
      <p:sp>
        <p:nvSpPr>
          <p:cNvPr id="25" name="5-Point Star 24"/>
          <p:cNvSpPr/>
          <p:nvPr/>
        </p:nvSpPr>
        <p:spPr>
          <a:xfrm rot="21420000">
            <a:off x="4221385" y="5111356"/>
            <a:ext cx="515386" cy="515386"/>
          </a:xfrm>
          <a:prstGeom prst="star5">
            <a:avLst>
              <a:gd name="adj" fmla="val 26693"/>
              <a:gd name="hf" fmla="val 105146"/>
              <a:gd name="vf" fmla="val 110557"/>
            </a:avLst>
          </a:prstGeom>
          <a:solidFill>
            <a:schemeClr val="accent1">
              <a:lumMod val="60000"/>
              <a:lumOff val="40000"/>
              <a:alpha val="50000"/>
            </a:schemeClr>
          </a:solidFill>
          <a:ln>
            <a:noFill/>
          </a:ln>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3198186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685800" y="2063396"/>
            <a:ext cx="10394707" cy="33111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D277F1E-D020-4489-868B-0D01F8625462}" type="datetime1">
              <a:rPr lang="en-US" smtClean="0"/>
              <a:t>11/8/2024</a:t>
            </a:fld>
            <a:endParaRPr lang="en-US" dirty="0"/>
          </a:p>
        </p:txBody>
      </p:sp>
      <p:sp>
        <p:nvSpPr>
          <p:cNvPr id="5" name="Footer Placeholder 4"/>
          <p:cNvSpPr>
            <a:spLocks noGrp="1"/>
          </p:cNvSpPr>
          <p:nvPr>
            <p:ph type="ftr" sz="quarter" idx="11"/>
          </p:nvPr>
        </p:nvSpPr>
        <p:spPr/>
        <p:txBody>
          <a:bodyPr/>
          <a:lstStyle/>
          <a:p>
            <a:r>
              <a:rPr lang="en-US"/>
              <a:t>Lecture 12: Advanced Topics in Data Warehousing</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7791872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4707" cy="3193487"/>
          </a:xfrm>
        </p:spPr>
        <p:txBody>
          <a:bodyPr anchor="b">
            <a:normAutofit/>
          </a:bodyPr>
          <a:lstStyle>
            <a:lvl1pPr algn="l">
              <a:defRPr sz="5400"/>
            </a:lvl1pPr>
          </a:lstStyle>
          <a:p>
            <a:r>
              <a:rPr lang="en-US"/>
              <a:t>Click to edit Master title style</a:t>
            </a:r>
            <a:endParaRPr lang="en-US" dirty="0"/>
          </a:p>
        </p:txBody>
      </p:sp>
      <p:sp>
        <p:nvSpPr>
          <p:cNvPr id="3" name="Text Placeholder 2"/>
          <p:cNvSpPr>
            <a:spLocks noGrp="1"/>
          </p:cNvSpPr>
          <p:nvPr>
            <p:ph type="body" idx="1"/>
          </p:nvPr>
        </p:nvSpPr>
        <p:spPr>
          <a:xfrm>
            <a:off x="685801" y="3742267"/>
            <a:ext cx="10394707" cy="1639614"/>
          </a:xfrm>
        </p:spPr>
        <p:txBody>
          <a:bodyPr anchor="t">
            <a:normAutofit/>
          </a:bodyPr>
          <a:lstStyle>
            <a:lvl1pPr marL="0" indent="0" algn="l">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F08EA90-7A5F-4CF5-B0A0-082AA0999323}" type="datetime1">
              <a:rPr lang="en-US" smtClean="0"/>
              <a:t>11/8/2024</a:t>
            </a:fld>
            <a:endParaRPr lang="en-US" dirty="0"/>
          </a:p>
        </p:txBody>
      </p:sp>
      <p:sp>
        <p:nvSpPr>
          <p:cNvPr id="5" name="Footer Placeholder 4"/>
          <p:cNvSpPr>
            <a:spLocks noGrp="1"/>
          </p:cNvSpPr>
          <p:nvPr>
            <p:ph type="ftr" sz="quarter" idx="11"/>
          </p:nvPr>
        </p:nvSpPr>
        <p:spPr/>
        <p:txBody>
          <a:bodyPr/>
          <a:lstStyle/>
          <a:p>
            <a:r>
              <a:rPr lang="en-US"/>
              <a:t>Lecture 12: Advanced Topics in Data Warehousing</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4350931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6882" cy="1158140"/>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685800" y="2063396"/>
            <a:ext cx="5088714" cy="3311189"/>
          </a:xfrm>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5993971" y="2063396"/>
            <a:ext cx="5086538" cy="3311189"/>
          </a:xfrm>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CCFDB9D-8207-4826-8948-B03EFABEFA94}" type="datetime1">
              <a:rPr lang="en-US" smtClean="0"/>
              <a:t>11/8/2024</a:t>
            </a:fld>
            <a:endParaRPr lang="en-US" dirty="0"/>
          </a:p>
        </p:txBody>
      </p:sp>
      <p:sp>
        <p:nvSpPr>
          <p:cNvPr id="6" name="Footer Placeholder 5"/>
          <p:cNvSpPr>
            <a:spLocks noGrp="1"/>
          </p:cNvSpPr>
          <p:nvPr>
            <p:ph type="ftr" sz="quarter" idx="11"/>
          </p:nvPr>
        </p:nvSpPr>
        <p:spPr/>
        <p:txBody>
          <a:bodyPr/>
          <a:lstStyle/>
          <a:p>
            <a:r>
              <a:rPr lang="en-US"/>
              <a:t>Lecture 12: Advanced Topics in Data Warehousing</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6809798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4707" cy="115814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8356" y="2063396"/>
            <a:ext cx="4856158"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Content Placeholder 3"/>
          <p:cNvSpPr>
            <a:spLocks noGrp="1"/>
          </p:cNvSpPr>
          <p:nvPr>
            <p:ph sz="quarter" idx="13"/>
          </p:nvPr>
        </p:nvSpPr>
        <p:spPr>
          <a:xfrm>
            <a:off x="685802" y="2861733"/>
            <a:ext cx="5088712" cy="2512852"/>
          </a:xfrm>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8191" y="2063396"/>
            <a:ext cx="4864491"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3" name="Content Placeholder 5"/>
          <p:cNvSpPr>
            <a:spLocks noGrp="1"/>
          </p:cNvSpPr>
          <p:nvPr>
            <p:ph sz="quarter" idx="14"/>
          </p:nvPr>
        </p:nvSpPr>
        <p:spPr>
          <a:xfrm>
            <a:off x="5993969" y="2861733"/>
            <a:ext cx="5088713" cy="2512852"/>
          </a:xfrm>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907A628-59BC-42E1-8F7E-B7552C53D2FF}" type="datetime1">
              <a:rPr lang="en-US" smtClean="0"/>
              <a:t>11/8/2024</a:t>
            </a:fld>
            <a:endParaRPr lang="en-US" dirty="0"/>
          </a:p>
        </p:txBody>
      </p:sp>
      <p:sp>
        <p:nvSpPr>
          <p:cNvPr id="8" name="Footer Placeholder 7"/>
          <p:cNvSpPr>
            <a:spLocks noGrp="1"/>
          </p:cNvSpPr>
          <p:nvPr>
            <p:ph type="ftr" sz="quarter" idx="11"/>
          </p:nvPr>
        </p:nvSpPr>
        <p:spPr/>
        <p:txBody>
          <a:bodyPr/>
          <a:lstStyle/>
          <a:p>
            <a:r>
              <a:rPr lang="en-US"/>
              <a:t>Lecture 12: Advanced Topics in Data Warehousing</a:t>
            </a:r>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9884333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87708A2-C42E-4386-8381-7F3F614DC5F2}" type="datetime1">
              <a:rPr lang="en-US" smtClean="0"/>
              <a:t>11/8/2024</a:t>
            </a:fld>
            <a:endParaRPr lang="en-US" dirty="0"/>
          </a:p>
        </p:txBody>
      </p:sp>
      <p:sp>
        <p:nvSpPr>
          <p:cNvPr id="4" name="Footer Placeholder 3"/>
          <p:cNvSpPr>
            <a:spLocks noGrp="1"/>
          </p:cNvSpPr>
          <p:nvPr>
            <p:ph type="ftr" sz="quarter" idx="11"/>
          </p:nvPr>
        </p:nvSpPr>
        <p:spPr/>
        <p:txBody>
          <a:bodyPr/>
          <a:lstStyle/>
          <a:p>
            <a:r>
              <a:rPr lang="en-US"/>
              <a:t>Lecture 12: Advanced Topics in Data Warehousing</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5288219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C489ED-6203-4276-A90B-635AE8AC43B4}" type="datetime1">
              <a:rPr lang="en-US" smtClean="0"/>
              <a:t>11/8/2024</a:t>
            </a:fld>
            <a:endParaRPr lang="en-US" dirty="0"/>
          </a:p>
        </p:txBody>
      </p:sp>
      <p:sp>
        <p:nvSpPr>
          <p:cNvPr id="3" name="Footer Placeholder 2"/>
          <p:cNvSpPr>
            <a:spLocks noGrp="1"/>
          </p:cNvSpPr>
          <p:nvPr>
            <p:ph type="ftr" sz="quarter" idx="11"/>
          </p:nvPr>
        </p:nvSpPr>
        <p:spPr/>
        <p:txBody>
          <a:bodyPr/>
          <a:lstStyle/>
          <a:p>
            <a:r>
              <a:rPr lang="en-US"/>
              <a:t>Lecture 12: Advanced Topics in Data Warehousing</a:t>
            </a:r>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1624442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93643" y="685800"/>
            <a:ext cx="4126860" cy="2023252"/>
          </a:xfrm>
        </p:spPr>
        <p:txBody>
          <a:bodyPr anchor="b">
            <a:normAutofit/>
          </a:bodyPr>
          <a:lstStyle>
            <a:lvl1pPr algn="ctr">
              <a:defRPr sz="3600"/>
            </a:lvl1pPr>
          </a:lstStyle>
          <a:p>
            <a:r>
              <a:rPr lang="en-US"/>
              <a:t>Click to edit Master title style</a:t>
            </a:r>
            <a:endParaRPr lang="en-US" dirty="0"/>
          </a:p>
        </p:txBody>
      </p:sp>
      <p:sp>
        <p:nvSpPr>
          <p:cNvPr id="10" name="Content Placeholder 2"/>
          <p:cNvSpPr>
            <a:spLocks noGrp="1"/>
          </p:cNvSpPr>
          <p:nvPr>
            <p:ph sz="quarter" idx="13"/>
          </p:nvPr>
        </p:nvSpPr>
        <p:spPr>
          <a:xfrm>
            <a:off x="5046132" y="685800"/>
            <a:ext cx="6034375" cy="468878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93642" y="2709052"/>
            <a:ext cx="4126861" cy="2665533"/>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6A1FD54-FB87-4C9F-9B75-37277DBCB099}" type="datetime1">
              <a:rPr lang="en-US" smtClean="0"/>
              <a:t>11/8/2024</a:t>
            </a:fld>
            <a:endParaRPr lang="en-US" dirty="0"/>
          </a:p>
        </p:txBody>
      </p:sp>
      <p:sp>
        <p:nvSpPr>
          <p:cNvPr id="6" name="Footer Placeholder 5"/>
          <p:cNvSpPr>
            <a:spLocks noGrp="1"/>
          </p:cNvSpPr>
          <p:nvPr>
            <p:ph type="ftr" sz="quarter" idx="11"/>
          </p:nvPr>
        </p:nvSpPr>
        <p:spPr/>
        <p:txBody>
          <a:bodyPr/>
          <a:lstStyle/>
          <a:p>
            <a:r>
              <a:rPr lang="en-US"/>
              <a:t>Lecture 12: Advanced Topics in Data Warehousing</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3274962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685800"/>
            <a:ext cx="6345302" cy="2023252"/>
          </a:xfrm>
        </p:spPr>
        <p:txBody>
          <a:bodyPr anchor="b">
            <a:normAutofit/>
          </a:bodyPr>
          <a:lstStyle>
            <a:lvl1pPr algn="ctr">
              <a:defRPr sz="36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82362" y="0"/>
            <a:ext cx="3598146" cy="507153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1" y="2709052"/>
            <a:ext cx="6345301" cy="2362481"/>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146B64A-5F4D-41A6-9CA1-23EBB33AF8FF}" type="datetime1">
              <a:rPr lang="en-US" smtClean="0"/>
              <a:t>11/8/2024</a:t>
            </a:fld>
            <a:endParaRPr lang="en-US" dirty="0"/>
          </a:p>
        </p:txBody>
      </p:sp>
      <p:sp>
        <p:nvSpPr>
          <p:cNvPr id="6" name="Footer Placeholder 5"/>
          <p:cNvSpPr>
            <a:spLocks noGrp="1"/>
          </p:cNvSpPr>
          <p:nvPr>
            <p:ph type="ftr" sz="quarter" idx="11"/>
          </p:nvPr>
        </p:nvSpPr>
        <p:spPr/>
        <p:txBody>
          <a:bodyPr/>
          <a:lstStyle/>
          <a:p>
            <a:r>
              <a:rPr lang="en-US"/>
              <a:t>Lecture 12: Advanced Topics in Data Warehousing</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0188209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4106333"/>
            <a:ext cx="10394708" cy="58884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5801" y="685799"/>
            <a:ext cx="10392513" cy="319490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780" y="4702923"/>
            <a:ext cx="10394728" cy="682472"/>
          </a:xfrm>
        </p:spPr>
        <p:txBody>
          <a:bodyPr anchor="t"/>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A4186BC-EFE4-4FC7-9131-5D7975DF0258}" type="datetime1">
              <a:rPr lang="en-US" smtClean="0"/>
              <a:t>11/8/2024</a:t>
            </a:fld>
            <a:endParaRPr lang="en-US" dirty="0"/>
          </a:p>
        </p:txBody>
      </p:sp>
      <p:sp>
        <p:nvSpPr>
          <p:cNvPr id="6" name="Footer Placeholder 5"/>
          <p:cNvSpPr>
            <a:spLocks noGrp="1"/>
          </p:cNvSpPr>
          <p:nvPr>
            <p:ph type="ftr" sz="quarter" idx="11"/>
          </p:nvPr>
        </p:nvSpPr>
        <p:spPr/>
        <p:txBody>
          <a:bodyPr/>
          <a:lstStyle/>
          <a:p>
            <a:r>
              <a:rPr lang="en-US"/>
              <a:t>Lecture 12: Advanced Topics in Data Warehousing</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2808452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6902" cy="3194903"/>
          </a:xfrm>
        </p:spPr>
        <p:txBody>
          <a:bodyPr anchor="ctr">
            <a:normAutofit/>
          </a:bodyPr>
          <a:lstStyle>
            <a:lvl1pPr algn="ctr">
              <a:defRPr sz="4800"/>
            </a:lvl1pPr>
          </a:lstStyle>
          <a:p>
            <a:r>
              <a:rPr lang="en-US"/>
              <a:t>Click to edit Master title style</a:t>
            </a:r>
            <a:endParaRPr lang="en-US" dirty="0"/>
          </a:p>
        </p:txBody>
      </p:sp>
      <p:sp>
        <p:nvSpPr>
          <p:cNvPr id="4" name="Text Placeholder 3"/>
          <p:cNvSpPr>
            <a:spLocks noGrp="1"/>
          </p:cNvSpPr>
          <p:nvPr>
            <p:ph type="body" sz="half" idx="2"/>
          </p:nvPr>
        </p:nvSpPr>
        <p:spPr>
          <a:xfrm>
            <a:off x="685779" y="4106333"/>
            <a:ext cx="10394729" cy="1273606"/>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1A20220-5928-4990-BA5D-696F5349E1B4}" type="datetime1">
              <a:rPr lang="en-US" smtClean="0"/>
              <a:t>11/8/2024</a:t>
            </a:fld>
            <a:endParaRPr lang="en-US" dirty="0"/>
          </a:p>
        </p:txBody>
      </p:sp>
      <p:sp>
        <p:nvSpPr>
          <p:cNvPr id="6" name="Footer Placeholder 5"/>
          <p:cNvSpPr>
            <a:spLocks noGrp="1"/>
          </p:cNvSpPr>
          <p:nvPr>
            <p:ph type="ftr" sz="quarter" idx="11"/>
          </p:nvPr>
        </p:nvSpPr>
        <p:spPr/>
        <p:txBody>
          <a:bodyPr/>
          <a:lstStyle/>
          <a:p>
            <a:r>
              <a:rPr lang="en-US"/>
              <a:t>Lecture 12: Advanced Topics in Data Warehousing</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4930062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21732" y="685800"/>
            <a:ext cx="9525020" cy="2916704"/>
          </a:xfrm>
        </p:spPr>
        <p:txBody>
          <a:bodyPr anchor="ctr">
            <a:normAutofit/>
          </a:bodyPr>
          <a:lstStyle>
            <a:lvl1pPr algn="ctr">
              <a:defRPr sz="4800"/>
            </a:lvl1pPr>
          </a:lstStyle>
          <a:p>
            <a:r>
              <a:rPr lang="en-US"/>
              <a:t>Click to edit Master title style</a:t>
            </a:r>
            <a:endParaRPr lang="en-US" dirty="0"/>
          </a:p>
        </p:txBody>
      </p:sp>
      <p:sp>
        <p:nvSpPr>
          <p:cNvPr id="12" name="Text Placeholder 3"/>
          <p:cNvSpPr>
            <a:spLocks noGrp="1"/>
          </p:cNvSpPr>
          <p:nvPr>
            <p:ph type="body" sz="half" idx="13"/>
          </p:nvPr>
        </p:nvSpPr>
        <p:spPr>
          <a:xfrm>
            <a:off x="1550264" y="3610032"/>
            <a:ext cx="8667956" cy="377768"/>
          </a:xfrm>
        </p:spPr>
        <p:txBody>
          <a:bodyPr anchor="t">
            <a:normAutofit/>
          </a:bodyPr>
          <a:lstStyle>
            <a:lvl1pPr marL="0" indent="0" algn="r">
              <a:buNone/>
              <a:defRPr sz="1400">
                <a:solidFill>
                  <a:schemeClr val="tx1">
                    <a:lumMod val="50000"/>
                    <a:lumOff val="5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685801" y="4106334"/>
            <a:ext cx="10396882" cy="1268252"/>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7FB3ECC-3ABB-4206-912A-5EC168E0CB71}" type="datetime1">
              <a:rPr lang="en-US" smtClean="0"/>
              <a:t>11/8/2024</a:t>
            </a:fld>
            <a:endParaRPr lang="en-US" dirty="0"/>
          </a:p>
        </p:txBody>
      </p:sp>
      <p:sp>
        <p:nvSpPr>
          <p:cNvPr id="6" name="Footer Placeholder 5"/>
          <p:cNvSpPr>
            <a:spLocks noGrp="1"/>
          </p:cNvSpPr>
          <p:nvPr>
            <p:ph type="ftr" sz="quarter" idx="11"/>
          </p:nvPr>
        </p:nvSpPr>
        <p:spPr/>
        <p:txBody>
          <a:bodyPr/>
          <a:lstStyle/>
          <a:p>
            <a:r>
              <a:rPr lang="en-US"/>
              <a:t>Lecture 12: Advanced Topics in Data Warehousing</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
        <p:nvSpPr>
          <p:cNvPr id="13" name="TextBox 12"/>
          <p:cNvSpPr txBox="1"/>
          <p:nvPr/>
        </p:nvSpPr>
        <p:spPr>
          <a:xfrm>
            <a:off x="685801" y="89262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473083" y="292282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409597080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5800" y="1723854"/>
            <a:ext cx="10394707" cy="2511835"/>
          </a:xfrm>
        </p:spPr>
        <p:txBody>
          <a:bodyPr anchor="b">
            <a:normAutofit/>
          </a:bodyPr>
          <a:lstStyle>
            <a:lvl1pPr algn="l">
              <a:defRPr sz="4800"/>
            </a:lvl1pPr>
          </a:lstStyle>
          <a:p>
            <a:r>
              <a:rPr lang="en-US"/>
              <a:t>Click to edit Master title style</a:t>
            </a:r>
            <a:endParaRPr lang="en-US" dirty="0"/>
          </a:p>
        </p:txBody>
      </p:sp>
      <p:sp>
        <p:nvSpPr>
          <p:cNvPr id="4" name="Text Placeholder 3"/>
          <p:cNvSpPr>
            <a:spLocks noGrp="1"/>
          </p:cNvSpPr>
          <p:nvPr>
            <p:ph type="body" sz="half" idx="2"/>
          </p:nvPr>
        </p:nvSpPr>
        <p:spPr>
          <a:xfrm>
            <a:off x="685800" y="4247468"/>
            <a:ext cx="10394707" cy="1140644"/>
          </a:xfrm>
        </p:spPr>
        <p:txBody>
          <a:bodyPr anchor="t">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3A9E48B-DF53-4C3C-B114-CCE4B31C4675}" type="datetime1">
              <a:rPr lang="en-US" smtClean="0"/>
              <a:t>11/8/2024</a:t>
            </a:fld>
            <a:endParaRPr lang="en-US" dirty="0"/>
          </a:p>
        </p:txBody>
      </p:sp>
      <p:sp>
        <p:nvSpPr>
          <p:cNvPr id="6" name="Footer Placeholder 5"/>
          <p:cNvSpPr>
            <a:spLocks noGrp="1"/>
          </p:cNvSpPr>
          <p:nvPr>
            <p:ph type="ftr" sz="quarter" idx="11"/>
          </p:nvPr>
        </p:nvSpPr>
        <p:spPr/>
        <p:txBody>
          <a:bodyPr/>
          <a:lstStyle/>
          <a:p>
            <a:r>
              <a:rPr lang="en-US"/>
              <a:t>Lecture 12: Advanced Topics in Data Warehousing</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70537100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685802" y="685800"/>
            <a:ext cx="10394706" cy="1151965"/>
          </a:xfrm>
        </p:spPr>
        <p:txBody>
          <a:bodyPr/>
          <a:lstStyle>
            <a:lvl1pPr algn="ctr">
              <a:defRPr/>
            </a:lvl1pPr>
          </a:lstStyle>
          <a:p>
            <a:r>
              <a:rPr lang="en-US"/>
              <a:t>Click to edit Master title style</a:t>
            </a:r>
            <a:endParaRPr lang="en-US" dirty="0"/>
          </a:p>
        </p:txBody>
      </p:sp>
      <p:sp>
        <p:nvSpPr>
          <p:cNvPr id="7" name="Text Placeholder 2"/>
          <p:cNvSpPr>
            <a:spLocks noGrp="1"/>
          </p:cNvSpPr>
          <p:nvPr>
            <p:ph type="body" idx="1"/>
          </p:nvPr>
        </p:nvSpPr>
        <p:spPr>
          <a:xfrm>
            <a:off x="68580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685802"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23462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234621"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770380"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770380"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F61F20FA-8DCE-4006-9E84-E76DCC44AC4A}" type="datetime1">
              <a:rPr lang="en-US" smtClean="0"/>
              <a:t>11/8/2024</a:t>
            </a:fld>
            <a:endParaRPr lang="en-US" dirty="0"/>
          </a:p>
        </p:txBody>
      </p:sp>
      <p:sp>
        <p:nvSpPr>
          <p:cNvPr id="4" name="Footer Placeholder 3"/>
          <p:cNvSpPr>
            <a:spLocks noGrp="1"/>
          </p:cNvSpPr>
          <p:nvPr>
            <p:ph type="ftr" sz="quarter" idx="11"/>
          </p:nvPr>
        </p:nvSpPr>
        <p:spPr/>
        <p:txBody>
          <a:bodyPr/>
          <a:lstStyle/>
          <a:p>
            <a:r>
              <a:rPr lang="en-US"/>
              <a:t>Lecture 12: Advanced Topics in Data Warehousing</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79033530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685801" y="685800"/>
            <a:ext cx="10396882" cy="1151965"/>
          </a:xfrm>
        </p:spPr>
        <p:txBody>
          <a:bodyPr/>
          <a:lstStyle>
            <a:lvl1pPr algn="ctr">
              <a:defRPr/>
            </a:lvl1pPr>
          </a:lstStyle>
          <a:p>
            <a:r>
              <a:rPr lang="en-US"/>
              <a:t>Click to edit Master title style</a:t>
            </a:r>
            <a:endParaRPr lang="en-US" dirty="0"/>
          </a:p>
        </p:txBody>
      </p:sp>
      <p:sp>
        <p:nvSpPr>
          <p:cNvPr id="19" name="Text Placeholder 2"/>
          <p:cNvSpPr>
            <a:spLocks noGrp="1"/>
          </p:cNvSpPr>
          <p:nvPr>
            <p:ph type="body" idx="1"/>
          </p:nvPr>
        </p:nvSpPr>
        <p:spPr>
          <a:xfrm>
            <a:off x="69184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685780" y="2063395"/>
            <a:ext cx="3310128" cy="1536725"/>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91840" y="4389287"/>
            <a:ext cx="3310128" cy="98529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23741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235999" y="2063395"/>
            <a:ext cx="3310128" cy="1535237"/>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235999" y="4389286"/>
            <a:ext cx="3310128" cy="98530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768944"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768819" y="2063394"/>
            <a:ext cx="3310128" cy="1537196"/>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768819" y="4389284"/>
            <a:ext cx="3310128" cy="985302"/>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9B1526D6-1F6A-48FB-999C-FF9DE54BA2CC}" type="datetime1">
              <a:rPr lang="en-US" smtClean="0"/>
              <a:t>11/8/2024</a:t>
            </a:fld>
            <a:endParaRPr lang="en-US" dirty="0"/>
          </a:p>
        </p:txBody>
      </p:sp>
      <p:sp>
        <p:nvSpPr>
          <p:cNvPr id="4" name="Footer Placeholder 3"/>
          <p:cNvSpPr>
            <a:spLocks noGrp="1"/>
          </p:cNvSpPr>
          <p:nvPr>
            <p:ph type="ftr" sz="quarter" idx="11"/>
          </p:nvPr>
        </p:nvSpPr>
        <p:spPr/>
        <p:txBody>
          <a:bodyPr/>
          <a:lstStyle/>
          <a:p>
            <a:r>
              <a:rPr lang="en-US"/>
              <a:t>Lecture 12: Advanced Topics in Data Warehousing</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5184726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r">
              <a:defRPr/>
            </a:lvl1pPr>
          </a:lstStyle>
          <a:p>
            <a:r>
              <a:rPr lang="en-US"/>
              <a:t>Click to edit Master title style</a:t>
            </a:r>
            <a:endParaRPr lang="en-US" dirty="0"/>
          </a:p>
        </p:txBody>
      </p:sp>
      <p:sp>
        <p:nvSpPr>
          <p:cNvPr id="11" name="Vertical Text Placeholder 2"/>
          <p:cNvSpPr>
            <a:spLocks noGrp="1"/>
          </p:cNvSpPr>
          <p:nvPr>
            <p:ph type="body" orient="vert" sz="quarter" idx="13"/>
          </p:nvPr>
        </p:nvSpPr>
        <p:spPr>
          <a:xfrm>
            <a:off x="685800" y="2063396"/>
            <a:ext cx="10394707" cy="331119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FB9CA65-9FDC-4CA0-99FC-F8EEE8D546E2}" type="datetime1">
              <a:rPr lang="en-US" smtClean="0"/>
              <a:t>11/8/2024</a:t>
            </a:fld>
            <a:endParaRPr lang="en-US" dirty="0"/>
          </a:p>
        </p:txBody>
      </p:sp>
      <p:sp>
        <p:nvSpPr>
          <p:cNvPr id="5" name="Footer Placeholder 4"/>
          <p:cNvSpPr>
            <a:spLocks noGrp="1"/>
          </p:cNvSpPr>
          <p:nvPr>
            <p:ph type="ftr" sz="quarter" idx="11"/>
          </p:nvPr>
        </p:nvSpPr>
        <p:spPr/>
        <p:txBody>
          <a:bodyPr/>
          <a:lstStyle/>
          <a:p>
            <a:r>
              <a:rPr lang="en-US"/>
              <a:t>Lecture 12: Advanced Topics in Data Warehousing</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68968301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15862" y="685800"/>
            <a:ext cx="2264646" cy="4688785"/>
          </a:xfrm>
        </p:spPr>
        <p:txBody>
          <a:bodyPr vert="eaVert"/>
          <a:lstStyle>
            <a:lvl1pPr algn="l">
              <a:defRPr/>
            </a:lvl1pPr>
          </a:lstStyle>
          <a:p>
            <a:r>
              <a:rPr lang="en-US"/>
              <a:t>Click to edit Master title style</a:t>
            </a:r>
            <a:endParaRPr lang="en-US" dirty="0"/>
          </a:p>
        </p:txBody>
      </p:sp>
      <p:sp>
        <p:nvSpPr>
          <p:cNvPr id="8" name="Vertical Text Placeholder 2"/>
          <p:cNvSpPr>
            <a:spLocks noGrp="1"/>
          </p:cNvSpPr>
          <p:nvPr>
            <p:ph type="body" orient="vert" sz="quarter" idx="13"/>
          </p:nvPr>
        </p:nvSpPr>
        <p:spPr>
          <a:xfrm>
            <a:off x="685800" y="685800"/>
            <a:ext cx="7904431" cy="4688785"/>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F3FD91F-3C62-405D-9642-D84E1F710312}" type="datetime1">
              <a:rPr lang="en-US" smtClean="0"/>
              <a:t>11/8/2024</a:t>
            </a:fld>
            <a:endParaRPr lang="en-US" dirty="0"/>
          </a:p>
        </p:txBody>
      </p:sp>
      <p:sp>
        <p:nvSpPr>
          <p:cNvPr id="5" name="Footer Placeholder 4"/>
          <p:cNvSpPr>
            <a:spLocks noGrp="1"/>
          </p:cNvSpPr>
          <p:nvPr>
            <p:ph type="ftr" sz="quarter" idx="11"/>
          </p:nvPr>
        </p:nvSpPr>
        <p:spPr/>
        <p:txBody>
          <a:bodyPr/>
          <a:lstStyle/>
          <a:p>
            <a:r>
              <a:rPr lang="en-US"/>
              <a:t>Lecture 12: Advanced Topics in Data Warehousing</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8492361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jp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0" name="Group 9"/>
          <p:cNvGrpSpPr/>
          <p:nvPr/>
        </p:nvGrpSpPr>
        <p:grpSpPr>
          <a:xfrm>
            <a:off x="-25397" y="0"/>
            <a:ext cx="12005350" cy="6644081"/>
            <a:chOff x="-25397" y="0"/>
            <a:chExt cx="12005350" cy="6644081"/>
          </a:xfrm>
        </p:grpSpPr>
        <p:sp useBgFill="1">
          <p:nvSpPr>
            <p:cNvPr id="11" name="Rectangle 10"/>
            <p:cNvSpPr/>
            <p:nvPr/>
          </p:nvSpPr>
          <p:spPr>
            <a:xfrm>
              <a:off x="1" y="0"/>
              <a:ext cx="11979952" cy="6644081"/>
            </a:xfrm>
            <a:prstGeom prst="rect">
              <a:avLst/>
            </a:prstGeom>
            <a:ln>
              <a:noFill/>
            </a:ln>
            <a:effectLst>
              <a:outerShdw blurRad="98425" dist="76200" dir="4380000" algn="tl" rotWithShape="0">
                <a:srgbClr val="000000">
                  <a:alpha val="68000"/>
                </a:srgbClr>
              </a:outerShdw>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25397" y="0"/>
              <a:ext cx="11773291" cy="6419514"/>
            </a:xfrm>
            <a:custGeom>
              <a:avLst/>
              <a:gdLst/>
              <a:ahLst/>
              <a:cxnLst/>
              <a:rect l="l" t="t" r="r" b="b"/>
              <a:pathLst>
                <a:path w="11773291" h="6419514">
                  <a:moveTo>
                    <a:pt x="11750059" y="0"/>
                  </a:moveTo>
                  <a:lnTo>
                    <a:pt x="11773291" y="6419514"/>
                  </a:lnTo>
                  <a:lnTo>
                    <a:pt x="0" y="6411047"/>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13" name="Rectangle 12"/>
            <p:cNvSpPr/>
            <p:nvPr/>
          </p:nvSpPr>
          <p:spPr>
            <a:xfrm>
              <a:off x="1" y="5600215"/>
              <a:ext cx="11706512" cy="780581"/>
            </a:xfrm>
            <a:prstGeom prst="rect">
              <a:avLst/>
            </a:pr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85801" y="685800"/>
            <a:ext cx="10396882" cy="1151965"/>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063396"/>
            <a:ext cx="10396883" cy="3311189"/>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98083" y="5757334"/>
            <a:ext cx="3784600" cy="498470"/>
          </a:xfrm>
          <a:prstGeom prst="rect">
            <a:avLst/>
          </a:prstGeom>
        </p:spPr>
        <p:txBody>
          <a:bodyPr vert="horz" lIns="91440" tIns="45720" rIns="91440" bIns="45720" rtlCol="0" anchor="ctr"/>
          <a:lstStyle>
            <a:lvl1pPr algn="r">
              <a:defRPr sz="3200" cap="all" baseline="0">
                <a:solidFill>
                  <a:schemeClr val="accent1">
                    <a:lumMod val="60000"/>
                    <a:lumOff val="40000"/>
                  </a:schemeClr>
                </a:solidFill>
              </a:defRPr>
            </a:lvl1pPr>
          </a:lstStyle>
          <a:p>
            <a:fld id="{5880EA08-698D-48C5-93A7-1D5B3A859125}" type="datetime1">
              <a:rPr lang="en-US" smtClean="0"/>
              <a:t>11/8/2024</a:t>
            </a:fld>
            <a:endParaRPr lang="en-US" dirty="0"/>
          </a:p>
        </p:txBody>
      </p:sp>
      <p:sp>
        <p:nvSpPr>
          <p:cNvPr id="5" name="Footer Placeholder 4"/>
          <p:cNvSpPr>
            <a:spLocks noGrp="1"/>
          </p:cNvSpPr>
          <p:nvPr>
            <p:ph type="ftr" sz="quarter" idx="3"/>
          </p:nvPr>
        </p:nvSpPr>
        <p:spPr>
          <a:xfrm>
            <a:off x="685801" y="5757334"/>
            <a:ext cx="5499719" cy="498470"/>
          </a:xfrm>
          <a:prstGeom prst="rect">
            <a:avLst/>
          </a:prstGeom>
        </p:spPr>
        <p:txBody>
          <a:bodyPr vert="horz" lIns="91440" tIns="45720" rIns="91440" bIns="45720" rtlCol="0" anchor="ctr"/>
          <a:lstStyle>
            <a:lvl1pPr algn="l">
              <a:defRPr sz="3200" cap="all" baseline="0">
                <a:solidFill>
                  <a:schemeClr val="accent1">
                    <a:lumMod val="60000"/>
                    <a:lumOff val="40000"/>
                  </a:schemeClr>
                </a:solidFill>
              </a:defRPr>
            </a:lvl1pPr>
          </a:lstStyle>
          <a:p>
            <a:r>
              <a:rPr lang="en-US"/>
              <a:t>Lecture 12: Advanced Topics in Data Warehousing</a:t>
            </a:r>
            <a:endParaRPr lang="en-US" dirty="0"/>
          </a:p>
        </p:txBody>
      </p:sp>
      <p:sp>
        <p:nvSpPr>
          <p:cNvPr id="6" name="Slide Number Placeholder 5"/>
          <p:cNvSpPr>
            <a:spLocks noGrp="1"/>
          </p:cNvSpPr>
          <p:nvPr>
            <p:ph type="sldNum" sz="quarter" idx="4"/>
          </p:nvPr>
        </p:nvSpPr>
        <p:spPr>
          <a:xfrm>
            <a:off x="6287121" y="5757334"/>
            <a:ext cx="907186" cy="498470"/>
          </a:xfrm>
          <a:prstGeom prst="rect">
            <a:avLst/>
          </a:prstGeom>
        </p:spPr>
        <p:txBody>
          <a:bodyPr vert="horz" lIns="91440" tIns="45720" rIns="91440" bIns="45720" rtlCol="0" anchor="ctr"/>
          <a:lstStyle>
            <a:lvl1pPr algn="ctr">
              <a:defRPr sz="3200" cap="all" baseline="0">
                <a:solidFill>
                  <a:schemeClr val="accent1">
                    <a:lumMod val="60000"/>
                    <a:lumOff val="40000"/>
                  </a:schemeClr>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545579627"/>
      </p:ext>
    </p:extLst>
  </p:cSld>
  <p:clrMap bg1="lt1" tx1="dk1" bg2="lt2" tx2="dk2" accent1="accent1" accent2="accent2" accent3="accent3" accent4="accent4" accent5="accent5" accent6="accent6" hlink="hlink" folHlink="folHlink"/>
  <p:sldLayoutIdLst>
    <p:sldLayoutId id="2147483796" r:id="rId1"/>
    <p:sldLayoutId id="2147483797" r:id="rId2"/>
    <p:sldLayoutId id="2147483798" r:id="rId3"/>
    <p:sldLayoutId id="2147483799" r:id="rId4"/>
    <p:sldLayoutId id="2147483800" r:id="rId5"/>
    <p:sldLayoutId id="2147483801" r:id="rId6"/>
    <p:sldLayoutId id="2147483802" r:id="rId7"/>
    <p:sldLayoutId id="2147483803" r:id="rId8"/>
    <p:sldLayoutId id="2147483804" r:id="rId9"/>
    <p:sldLayoutId id="2147483805" r:id="rId10"/>
    <p:sldLayoutId id="2147483806" r:id="rId11"/>
    <p:sldLayoutId id="2147483807" r:id="rId12"/>
    <p:sldLayoutId id="2147483808" r:id="rId13"/>
    <p:sldLayoutId id="2147483809" r:id="rId14"/>
    <p:sldLayoutId id="2147483810" r:id="rId15"/>
    <p:sldLayoutId id="2147483811" r:id="rId16"/>
    <p:sldLayoutId id="2147483812" r:id="rId17"/>
  </p:sldLayoutIdLst>
  <p:hf sldNum="0" hdr="0" dt="0"/>
  <p:txStyles>
    <p:titleStyle>
      <a:lvl1pPr algn="l" defTabSz="914400" rtl="0" eaLnBrk="1" latinLnBrk="0" hangingPunct="1">
        <a:lnSpc>
          <a:spcPct val="90000"/>
        </a:lnSpc>
        <a:spcBef>
          <a:spcPct val="0"/>
        </a:spcBef>
        <a:buNone/>
        <a:defRPr sz="5400" kern="1200" cap="all" baseline="0">
          <a:solidFill>
            <a:schemeClr val="accent1">
              <a:lumMod val="60000"/>
              <a:lumOff val="40000"/>
            </a:schemeClr>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hyperlink" Target="https://www.radicati.com/wp/wp-content/uploads/2023/04/Email-Statistics-Report-2023-2027-Executive-Summary.pdf" TargetMode="Externa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hyperlink" Target="https://www.emailtooltester.com/en/blog/email-usage-statistics/#:~:text=An%20average%20of%20361.6%20billion%20emails%20are%20sent,predicted%20to%20increase%20to%20408.2%20billion%20by%202027." TargetMode="Externa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086F4A-8B55-8317-A7E4-D6C2D3CB9A87}"/>
              </a:ext>
            </a:extLst>
          </p:cNvPr>
          <p:cNvSpPr>
            <a:spLocks noGrp="1"/>
          </p:cNvSpPr>
          <p:nvPr>
            <p:ph type="ctrTitle"/>
          </p:nvPr>
        </p:nvSpPr>
        <p:spPr>
          <a:xfrm>
            <a:off x="1380644" y="292865"/>
            <a:ext cx="8567716" cy="1424800"/>
          </a:xfrm>
        </p:spPr>
        <p:txBody>
          <a:bodyPr>
            <a:noAutofit/>
          </a:bodyPr>
          <a:lstStyle/>
          <a:p>
            <a:pPr algn="ctr"/>
            <a:r>
              <a:rPr lang="en-US" sz="6000" b="1" dirty="0">
                <a:latin typeface="Poppins" panose="00000500000000000000" pitchFamily="2" charset="0"/>
                <a:cs typeface="Poppins" panose="00000500000000000000" pitchFamily="2" charset="0"/>
              </a:rPr>
              <a:t>Data warehousing</a:t>
            </a:r>
          </a:p>
        </p:txBody>
      </p:sp>
      <p:sp>
        <p:nvSpPr>
          <p:cNvPr id="4" name="Subtitle 2">
            <a:extLst>
              <a:ext uri="{FF2B5EF4-FFF2-40B4-BE49-F238E27FC236}">
                <a16:creationId xmlns:a16="http://schemas.microsoft.com/office/drawing/2014/main" id="{2C23A852-2322-54DE-AA28-DB05375671FB}"/>
              </a:ext>
            </a:extLst>
          </p:cNvPr>
          <p:cNvSpPr txBox="1">
            <a:spLocks/>
          </p:cNvSpPr>
          <p:nvPr/>
        </p:nvSpPr>
        <p:spPr>
          <a:xfrm>
            <a:off x="1859040" y="3285781"/>
            <a:ext cx="7320321" cy="550333"/>
          </a:xfrm>
          <a:prstGeom prst="rect">
            <a:avLst/>
          </a:prstGeom>
        </p:spPr>
        <p:txBody>
          <a:bodyPr vert="horz" lIns="91440" tIns="45720" rIns="91440" bIns="45720" rtlCol="0" anchor="t">
            <a:noAutofit/>
          </a:bodyPr>
          <a:lstStyle>
            <a:lvl1pPr marL="0" indent="0" algn="r"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None/>
              <a:defRPr sz="2400" kern="1200" cap="all" baseline="0">
                <a:solidFill>
                  <a:schemeClr val="bg1">
                    <a:lumMod val="50000"/>
                  </a:schemeClr>
                </a:solidFill>
                <a:effectLst/>
                <a:latin typeface="+mn-lt"/>
                <a:ea typeface="+mn-ea"/>
                <a:cs typeface="+mn-cs"/>
              </a:defRPr>
            </a:lvl1pPr>
            <a:lvl2pPr marL="4572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2000" kern="1200" cap="all" baseline="0">
                <a:solidFill>
                  <a:schemeClr val="tx1"/>
                </a:solidFill>
                <a:effectLst/>
                <a:latin typeface="+mn-lt"/>
                <a:ea typeface="+mn-ea"/>
                <a:cs typeface="+mn-cs"/>
              </a:defRPr>
            </a:lvl2pPr>
            <a:lvl3pPr marL="9144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800" kern="1200" cap="all" baseline="0">
                <a:solidFill>
                  <a:schemeClr val="tx1"/>
                </a:solidFill>
                <a:effectLst/>
                <a:latin typeface="+mn-lt"/>
                <a:ea typeface="+mn-ea"/>
                <a:cs typeface="+mn-cs"/>
              </a:defRPr>
            </a:lvl3pPr>
            <a:lvl4pPr marL="13716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4pPr>
            <a:lvl5pPr marL="18288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5pPr>
            <a:lvl6pPr marL="22860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6pPr>
            <a:lvl7pPr marL="27432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7pPr>
            <a:lvl8pPr marL="32004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8pPr>
            <a:lvl9pPr marL="36576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9pPr>
          </a:lstStyle>
          <a:p>
            <a:pPr algn="ctr"/>
            <a:r>
              <a:rPr lang="en-US" sz="2800" b="1" dirty="0">
                <a:solidFill>
                  <a:schemeClr val="tx1"/>
                </a:solidFill>
                <a:latin typeface="Poppins" panose="00000500000000000000" pitchFamily="2" charset="0"/>
                <a:cs typeface="Poppins" panose="00000500000000000000" pitchFamily="2" charset="0"/>
              </a:rPr>
              <a:t>Emmanuel </a:t>
            </a:r>
            <a:r>
              <a:rPr lang="en-US" sz="2800" b="1" dirty="0" err="1">
                <a:solidFill>
                  <a:schemeClr val="tx1"/>
                </a:solidFill>
                <a:latin typeface="Poppins" panose="00000500000000000000" pitchFamily="2" charset="0"/>
                <a:cs typeface="Poppins" panose="00000500000000000000" pitchFamily="2" charset="0"/>
              </a:rPr>
              <a:t>Tandema</a:t>
            </a:r>
            <a:r>
              <a:rPr lang="en-US" sz="2800" b="1" dirty="0">
                <a:solidFill>
                  <a:schemeClr val="tx1"/>
                </a:solidFill>
                <a:latin typeface="Poppins" panose="00000500000000000000" pitchFamily="2" charset="0"/>
                <a:cs typeface="Poppins" panose="00000500000000000000" pitchFamily="2" charset="0"/>
              </a:rPr>
              <a:t> Valentino </a:t>
            </a:r>
            <a:r>
              <a:rPr lang="en-US" sz="2800" b="1" dirty="0" err="1">
                <a:solidFill>
                  <a:schemeClr val="tx1"/>
                </a:solidFill>
                <a:latin typeface="Poppins" panose="00000500000000000000" pitchFamily="2" charset="0"/>
                <a:cs typeface="Poppins" panose="00000500000000000000" pitchFamily="2" charset="0"/>
              </a:rPr>
              <a:t>Juma</a:t>
            </a:r>
            <a:endParaRPr lang="en-US" sz="2800" b="1" dirty="0">
              <a:solidFill>
                <a:schemeClr val="tx1"/>
              </a:solidFill>
              <a:latin typeface="Poppins" panose="00000500000000000000" pitchFamily="2" charset="0"/>
              <a:cs typeface="Poppins" panose="00000500000000000000" pitchFamily="2" charset="0"/>
            </a:endParaRPr>
          </a:p>
        </p:txBody>
      </p:sp>
      <p:sp>
        <p:nvSpPr>
          <p:cNvPr id="7" name="Subtitle 2">
            <a:extLst>
              <a:ext uri="{FF2B5EF4-FFF2-40B4-BE49-F238E27FC236}">
                <a16:creationId xmlns:a16="http://schemas.microsoft.com/office/drawing/2014/main" id="{86B8458E-EBC1-96A3-0A63-27EC766E25A2}"/>
              </a:ext>
            </a:extLst>
          </p:cNvPr>
          <p:cNvSpPr txBox="1">
            <a:spLocks/>
          </p:cNvSpPr>
          <p:nvPr/>
        </p:nvSpPr>
        <p:spPr>
          <a:xfrm>
            <a:off x="1810400" y="3875119"/>
            <a:ext cx="7571608" cy="550333"/>
          </a:xfrm>
          <a:prstGeom prst="rect">
            <a:avLst/>
          </a:prstGeom>
        </p:spPr>
        <p:txBody>
          <a:bodyPr vert="horz" lIns="91440" tIns="45720" rIns="91440" bIns="45720" rtlCol="0" anchor="t">
            <a:noAutofit/>
          </a:bodyPr>
          <a:lstStyle>
            <a:lvl1pPr marL="0" indent="0" algn="r"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None/>
              <a:defRPr sz="2400" kern="1200" cap="all" baseline="0">
                <a:solidFill>
                  <a:schemeClr val="bg1">
                    <a:lumMod val="50000"/>
                  </a:schemeClr>
                </a:solidFill>
                <a:effectLst/>
                <a:latin typeface="+mn-lt"/>
                <a:ea typeface="+mn-ea"/>
                <a:cs typeface="+mn-cs"/>
              </a:defRPr>
            </a:lvl1pPr>
            <a:lvl2pPr marL="4572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2000" kern="1200" cap="all" baseline="0">
                <a:solidFill>
                  <a:schemeClr val="tx1"/>
                </a:solidFill>
                <a:effectLst/>
                <a:latin typeface="+mn-lt"/>
                <a:ea typeface="+mn-ea"/>
                <a:cs typeface="+mn-cs"/>
              </a:defRPr>
            </a:lvl2pPr>
            <a:lvl3pPr marL="9144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800" kern="1200" cap="all" baseline="0">
                <a:solidFill>
                  <a:schemeClr val="tx1"/>
                </a:solidFill>
                <a:effectLst/>
                <a:latin typeface="+mn-lt"/>
                <a:ea typeface="+mn-ea"/>
                <a:cs typeface="+mn-cs"/>
              </a:defRPr>
            </a:lvl3pPr>
            <a:lvl4pPr marL="13716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4pPr>
            <a:lvl5pPr marL="18288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5pPr>
            <a:lvl6pPr marL="22860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6pPr>
            <a:lvl7pPr marL="27432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7pPr>
            <a:lvl8pPr marL="32004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8pPr>
            <a:lvl9pPr marL="36576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9pPr>
          </a:lstStyle>
          <a:p>
            <a:pPr algn="l"/>
            <a:r>
              <a:rPr lang="en-US" sz="1800" b="1" dirty="0">
                <a:solidFill>
                  <a:schemeClr val="tx1"/>
                </a:solidFill>
                <a:latin typeface="Poppins" panose="00000500000000000000" pitchFamily="2" charset="0"/>
                <a:cs typeface="Poppins" panose="00000500000000000000" pitchFamily="2" charset="0"/>
              </a:rPr>
              <a:t>Uganda technology and management university (</a:t>
            </a:r>
            <a:r>
              <a:rPr lang="en-US" sz="1800" b="1" dirty="0" err="1">
                <a:solidFill>
                  <a:schemeClr val="tx1"/>
                </a:solidFill>
                <a:latin typeface="Poppins" panose="00000500000000000000" pitchFamily="2" charset="0"/>
                <a:cs typeface="Poppins" panose="00000500000000000000" pitchFamily="2" charset="0"/>
              </a:rPr>
              <a:t>Utamu</a:t>
            </a:r>
            <a:r>
              <a:rPr lang="en-US" sz="1800" b="1" dirty="0">
                <a:solidFill>
                  <a:schemeClr val="tx1"/>
                </a:solidFill>
                <a:latin typeface="Poppins" panose="00000500000000000000" pitchFamily="2" charset="0"/>
                <a:cs typeface="Poppins" panose="00000500000000000000" pitchFamily="2" charset="0"/>
              </a:rPr>
              <a:t>)</a:t>
            </a:r>
          </a:p>
        </p:txBody>
      </p:sp>
      <p:sp>
        <p:nvSpPr>
          <p:cNvPr id="8" name="Subtitle 2">
            <a:extLst>
              <a:ext uri="{FF2B5EF4-FFF2-40B4-BE49-F238E27FC236}">
                <a16:creationId xmlns:a16="http://schemas.microsoft.com/office/drawing/2014/main" id="{E00FC4BF-D4CB-E318-D482-86C0276DB035}"/>
              </a:ext>
            </a:extLst>
          </p:cNvPr>
          <p:cNvSpPr txBox="1">
            <a:spLocks/>
          </p:cNvSpPr>
          <p:nvPr/>
        </p:nvSpPr>
        <p:spPr>
          <a:xfrm>
            <a:off x="0" y="1717665"/>
            <a:ext cx="11138170" cy="670426"/>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gn="ctr">
              <a:buNone/>
            </a:pPr>
            <a:r>
              <a:rPr lang="en-US" sz="2700" b="1" dirty="0">
                <a:latin typeface="Poppins" panose="00000500000000000000" pitchFamily="2" charset="0"/>
                <a:cs typeface="Poppins" panose="00000500000000000000" pitchFamily="2" charset="0"/>
              </a:rPr>
              <a:t>lecture 12: Advanced topics in data Warehousing</a:t>
            </a:r>
          </a:p>
        </p:txBody>
      </p:sp>
    </p:spTree>
    <p:extLst>
      <p:ext uri="{BB962C8B-B14F-4D97-AF65-F5344CB8AC3E}">
        <p14:creationId xmlns:p14="http://schemas.microsoft.com/office/powerpoint/2010/main" val="12234695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53A45438-65C1-267F-27B0-6C4950BD7A6C}"/>
              </a:ext>
            </a:extLst>
          </p:cNvPr>
          <p:cNvSpPr txBox="1">
            <a:spLocks/>
          </p:cNvSpPr>
          <p:nvPr/>
        </p:nvSpPr>
        <p:spPr>
          <a:xfrm>
            <a:off x="87549" y="1064710"/>
            <a:ext cx="11585642" cy="4402235"/>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cap="none" dirty="0">
                <a:latin typeface="Poppins" panose="00000500000000000000" pitchFamily="2" charset="0"/>
                <a:cs typeface="Poppins" panose="00000500000000000000" pitchFamily="2" charset="0"/>
              </a:rPr>
              <a:t>In our previous lecture, we briefly talked about data warehousing, emphasizing its role in consolidating current and historical data from multiple sources to support insights and reporting.</a:t>
            </a:r>
          </a:p>
          <a:p>
            <a:pPr>
              <a:lnSpc>
                <a:spcPct val="150000"/>
              </a:lnSpc>
            </a:pPr>
            <a:r>
              <a:rPr lang="en-US" cap="none" dirty="0">
                <a:latin typeface="Poppins" panose="00000500000000000000" pitchFamily="2" charset="0"/>
                <a:cs typeface="Poppins" panose="00000500000000000000" pitchFamily="2" charset="0"/>
              </a:rPr>
              <a:t>We discussed how data warehouses enable business intelligence (BI) and analysis, helping organizations gain a unified view of business data, which transactional databases alone cannot provide.</a:t>
            </a:r>
          </a:p>
          <a:p>
            <a:pPr>
              <a:lnSpc>
                <a:spcPct val="150000"/>
              </a:lnSpc>
            </a:pPr>
            <a:r>
              <a:rPr lang="en-US" cap="none" dirty="0">
                <a:latin typeface="Poppins" panose="00000500000000000000" pitchFamily="2" charset="0"/>
                <a:cs typeface="Poppins" panose="00000500000000000000" pitchFamily="2" charset="0"/>
              </a:rPr>
              <a:t>We covered the importance of selecting the right data warehouse environment, focusing on factors like performance, cost efficiency, scalability, and data security.</a:t>
            </a:r>
          </a:p>
        </p:txBody>
      </p:sp>
      <p:cxnSp>
        <p:nvCxnSpPr>
          <p:cNvPr id="6" name="Straight Connector 5">
            <a:extLst>
              <a:ext uri="{FF2B5EF4-FFF2-40B4-BE49-F238E27FC236}">
                <a16:creationId xmlns:a16="http://schemas.microsoft.com/office/drawing/2014/main" id="{DDF86AAC-E378-9BE1-5A67-F11DFA230C35}"/>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7" name="Footer Placeholder 3"/>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12: Advanced Topics in Data Warehousing</a:t>
            </a:r>
            <a:endParaRPr lang="en-US" sz="1600" b="1" dirty="0">
              <a:solidFill>
                <a:schemeClr val="bg1"/>
              </a:solidFill>
              <a:latin typeface="Poppins" panose="00000500000000000000" pitchFamily="2" charset="0"/>
              <a:cs typeface="Poppins" panose="00000500000000000000" pitchFamily="2" charset="0"/>
            </a:endParaRPr>
          </a:p>
        </p:txBody>
      </p:sp>
      <p:sp>
        <p:nvSpPr>
          <p:cNvPr id="4" name="Title 1">
            <a:extLst>
              <a:ext uri="{FF2B5EF4-FFF2-40B4-BE49-F238E27FC236}">
                <a16:creationId xmlns:a16="http://schemas.microsoft.com/office/drawing/2014/main" id="{71B993CE-5B38-3754-B6DC-D01B648123B0}"/>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Recap of Lecture 11</a:t>
            </a:r>
          </a:p>
        </p:txBody>
      </p:sp>
    </p:spTree>
    <p:extLst>
      <p:ext uri="{BB962C8B-B14F-4D97-AF65-F5344CB8AC3E}">
        <p14:creationId xmlns:p14="http://schemas.microsoft.com/office/powerpoint/2010/main" val="2700480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36AAA6-1150-97EB-3581-530BA9FABA24}"/>
            </a:ext>
          </a:extLst>
        </p:cNvPr>
        <p:cNvGrpSpPr/>
        <p:nvPr/>
      </p:nvGrpSpPr>
      <p:grpSpPr>
        <a:xfrm>
          <a:off x="0" y="0"/>
          <a:ext cx="0" cy="0"/>
          <a:chOff x="0" y="0"/>
          <a:chExt cx="0" cy="0"/>
        </a:xfrm>
      </p:grpSpPr>
      <p:sp>
        <p:nvSpPr>
          <p:cNvPr id="3" name="Subtitle 2">
            <a:extLst>
              <a:ext uri="{FF2B5EF4-FFF2-40B4-BE49-F238E27FC236}">
                <a16:creationId xmlns:a16="http://schemas.microsoft.com/office/drawing/2014/main" id="{20A17B1A-2465-6CBA-C156-8352D38BCEF3}"/>
              </a:ext>
            </a:extLst>
          </p:cNvPr>
          <p:cNvSpPr txBox="1">
            <a:spLocks/>
          </p:cNvSpPr>
          <p:nvPr/>
        </p:nvSpPr>
        <p:spPr>
          <a:xfrm>
            <a:off x="87549" y="1064710"/>
            <a:ext cx="11585642" cy="4402235"/>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cap="none" dirty="0">
                <a:latin typeface="Poppins" panose="00000500000000000000" pitchFamily="2" charset="0"/>
                <a:cs typeface="Poppins" panose="00000500000000000000" pitchFamily="2" charset="0"/>
              </a:rPr>
              <a:t>We explored the types of data warehouse environments—traditional, cloud, and hybrid—and outlined the benefits and limitations of each.</a:t>
            </a:r>
          </a:p>
          <a:p>
            <a:pPr>
              <a:lnSpc>
                <a:spcPct val="150000"/>
              </a:lnSpc>
            </a:pPr>
            <a:r>
              <a:rPr lang="en-US" cap="none" dirty="0">
                <a:latin typeface="Poppins" panose="00000500000000000000" pitchFamily="2" charset="0"/>
                <a:cs typeface="Poppins" panose="00000500000000000000" pitchFamily="2" charset="0"/>
              </a:rPr>
              <a:t>We examined key considerations in choosing a data warehouse, including performance requirements, scalability, data variety, and budget constraints.</a:t>
            </a:r>
          </a:p>
          <a:p>
            <a:pPr>
              <a:lnSpc>
                <a:spcPct val="150000"/>
              </a:lnSpc>
            </a:pPr>
            <a:r>
              <a:rPr lang="en-US" cap="none" dirty="0">
                <a:latin typeface="Poppins" panose="00000500000000000000" pitchFamily="2" charset="0"/>
                <a:cs typeface="Poppins" panose="00000500000000000000" pitchFamily="2" charset="0"/>
              </a:rPr>
              <a:t>We discussed best practices for data warehouse selection, such as conducting a needs assessment, running a proof of concept, and planning for future growth.</a:t>
            </a:r>
          </a:p>
          <a:p>
            <a:pPr>
              <a:lnSpc>
                <a:spcPct val="150000"/>
              </a:lnSpc>
            </a:pPr>
            <a:r>
              <a:rPr lang="en-US" cap="none" dirty="0">
                <a:latin typeface="Poppins" panose="00000500000000000000" pitchFamily="2" charset="0"/>
                <a:cs typeface="Poppins" panose="00000500000000000000" pitchFamily="2" charset="0"/>
              </a:rPr>
              <a:t>We highlighted common mistakes to avoid, including overlooking scalability, ignoring data governance, and focusing only on cost at the expense of features.</a:t>
            </a:r>
          </a:p>
        </p:txBody>
      </p:sp>
      <p:cxnSp>
        <p:nvCxnSpPr>
          <p:cNvPr id="6" name="Straight Connector 5">
            <a:extLst>
              <a:ext uri="{FF2B5EF4-FFF2-40B4-BE49-F238E27FC236}">
                <a16:creationId xmlns:a16="http://schemas.microsoft.com/office/drawing/2014/main" id="{34DB635A-F3AC-B07F-5993-0B3E911FCE12}"/>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7" name="Footer Placeholder 3">
            <a:extLst>
              <a:ext uri="{FF2B5EF4-FFF2-40B4-BE49-F238E27FC236}">
                <a16:creationId xmlns:a16="http://schemas.microsoft.com/office/drawing/2014/main" id="{C77261D0-6D8F-4731-60EB-312810F93F6F}"/>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12: Advanced Topics in Data Warehousing</a:t>
            </a:r>
            <a:endParaRPr lang="en-US" sz="1600" b="1" dirty="0">
              <a:solidFill>
                <a:schemeClr val="bg1"/>
              </a:solidFill>
              <a:latin typeface="Poppins" panose="00000500000000000000" pitchFamily="2" charset="0"/>
              <a:cs typeface="Poppins" panose="00000500000000000000" pitchFamily="2" charset="0"/>
            </a:endParaRPr>
          </a:p>
        </p:txBody>
      </p:sp>
      <p:sp>
        <p:nvSpPr>
          <p:cNvPr id="4" name="Title 1">
            <a:extLst>
              <a:ext uri="{FF2B5EF4-FFF2-40B4-BE49-F238E27FC236}">
                <a16:creationId xmlns:a16="http://schemas.microsoft.com/office/drawing/2014/main" id="{C96CB1E3-2D19-C671-EE9E-4377BF60092D}"/>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Recap of Lecture 11</a:t>
            </a:r>
          </a:p>
        </p:txBody>
      </p:sp>
    </p:spTree>
    <p:extLst>
      <p:ext uri="{BB962C8B-B14F-4D97-AF65-F5344CB8AC3E}">
        <p14:creationId xmlns:p14="http://schemas.microsoft.com/office/powerpoint/2010/main" val="706759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3A4142-75A9-B389-115F-1359FCCB5151}"/>
            </a:ext>
          </a:extLst>
        </p:cNvPr>
        <p:cNvGrpSpPr/>
        <p:nvPr/>
      </p:nvGrpSpPr>
      <p:grpSpPr>
        <a:xfrm>
          <a:off x="0" y="0"/>
          <a:ext cx="0" cy="0"/>
          <a:chOff x="0" y="0"/>
          <a:chExt cx="0" cy="0"/>
        </a:xfrm>
      </p:grpSpPr>
      <p:sp>
        <p:nvSpPr>
          <p:cNvPr id="3" name="Subtitle 2">
            <a:extLst>
              <a:ext uri="{FF2B5EF4-FFF2-40B4-BE49-F238E27FC236}">
                <a16:creationId xmlns:a16="http://schemas.microsoft.com/office/drawing/2014/main" id="{B0906BBA-3D6C-67E0-D4C2-F58C917EECD4}"/>
              </a:ext>
            </a:extLst>
          </p:cNvPr>
          <p:cNvSpPr txBox="1">
            <a:spLocks/>
          </p:cNvSpPr>
          <p:nvPr/>
        </p:nvSpPr>
        <p:spPr>
          <a:xfrm>
            <a:off x="87549" y="1035526"/>
            <a:ext cx="11585642" cy="4557876"/>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altLang="en-US" cap="none" dirty="0">
                <a:latin typeface="Poppins" panose="00000500000000000000" pitchFamily="2" charset="0"/>
                <a:cs typeface="Poppins" panose="00000500000000000000" pitchFamily="2" charset="0"/>
              </a:rPr>
              <a:t>This lecture provides a comprehensive overview of advanced concepts in data warehousing, focusing on Big Data's role, its types and characteristics, and the advantages, challenges, and applications of real-time data warehousing and streaming data.</a:t>
            </a:r>
          </a:p>
          <a:p>
            <a:pPr>
              <a:lnSpc>
                <a:spcPct val="150000"/>
              </a:lnSpc>
            </a:pPr>
            <a:r>
              <a:rPr lang="en-US" altLang="en-US" cap="none" dirty="0">
                <a:latin typeface="Poppins" panose="00000500000000000000" pitchFamily="2" charset="0"/>
                <a:cs typeface="Poppins" panose="00000500000000000000" pitchFamily="2" charset="0"/>
              </a:rPr>
              <a:t>The lecture will introduce Big Data in data warehousing, defining key characteristics—volume, variety, veracity, value, and velocity—and emphasizing its importance in solving complex problems, improving decision-making, and driving innovation.</a:t>
            </a:r>
          </a:p>
          <a:p>
            <a:pPr>
              <a:lnSpc>
                <a:spcPct val="150000"/>
              </a:lnSpc>
            </a:pPr>
            <a:r>
              <a:rPr lang="en-US" altLang="en-US" cap="none" dirty="0">
                <a:latin typeface="Poppins" panose="00000500000000000000" pitchFamily="2" charset="0"/>
                <a:cs typeface="Poppins" panose="00000500000000000000" pitchFamily="2" charset="0"/>
              </a:rPr>
              <a:t>We will examine the types of Big Data, distinguishing between structured data, semi-structured data, and unstructured data.</a:t>
            </a:r>
          </a:p>
        </p:txBody>
      </p:sp>
      <p:sp>
        <p:nvSpPr>
          <p:cNvPr id="2" name="Title 1">
            <a:extLst>
              <a:ext uri="{FF2B5EF4-FFF2-40B4-BE49-F238E27FC236}">
                <a16:creationId xmlns:a16="http://schemas.microsoft.com/office/drawing/2014/main" id="{1D4B4BA9-01BA-BB03-6F4B-3D7379C58BC8}"/>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Overview</a:t>
            </a:r>
          </a:p>
        </p:txBody>
      </p:sp>
      <p:cxnSp>
        <p:nvCxnSpPr>
          <p:cNvPr id="6" name="Straight Connector 5">
            <a:extLst>
              <a:ext uri="{FF2B5EF4-FFF2-40B4-BE49-F238E27FC236}">
                <a16:creationId xmlns:a16="http://schemas.microsoft.com/office/drawing/2014/main" id="{DB57FA31-0316-D297-26A7-F81C8BC7433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7" name="Footer Placeholder 3">
            <a:extLst>
              <a:ext uri="{FF2B5EF4-FFF2-40B4-BE49-F238E27FC236}">
                <a16:creationId xmlns:a16="http://schemas.microsoft.com/office/drawing/2014/main" id="{7348AB56-2CF5-8AE1-D261-373AE6CBADF6}"/>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12: Advanced Topics in Data Warehousing</a:t>
            </a:r>
            <a:endParaRPr lang="en-US" sz="16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2640096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1AFF7F-2A4F-FB29-F969-9812A63E4F42}"/>
            </a:ext>
          </a:extLst>
        </p:cNvPr>
        <p:cNvGrpSpPr/>
        <p:nvPr/>
      </p:nvGrpSpPr>
      <p:grpSpPr>
        <a:xfrm>
          <a:off x="0" y="0"/>
          <a:ext cx="0" cy="0"/>
          <a:chOff x="0" y="0"/>
          <a:chExt cx="0" cy="0"/>
        </a:xfrm>
      </p:grpSpPr>
      <p:sp>
        <p:nvSpPr>
          <p:cNvPr id="3" name="Subtitle 2">
            <a:extLst>
              <a:ext uri="{FF2B5EF4-FFF2-40B4-BE49-F238E27FC236}">
                <a16:creationId xmlns:a16="http://schemas.microsoft.com/office/drawing/2014/main" id="{2FD71720-B7FD-9C05-9D22-8D4A025ABD2C}"/>
              </a:ext>
            </a:extLst>
          </p:cNvPr>
          <p:cNvSpPr txBox="1">
            <a:spLocks/>
          </p:cNvSpPr>
          <p:nvPr/>
        </p:nvSpPr>
        <p:spPr>
          <a:xfrm>
            <a:off x="87549" y="1035526"/>
            <a:ext cx="11585642" cy="4557876"/>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cap="none" dirty="0">
                <a:latin typeface="Poppins" panose="00000500000000000000" pitchFamily="2" charset="0"/>
                <a:cs typeface="Poppins" panose="00000500000000000000" pitchFamily="2" charset="0"/>
              </a:rPr>
              <a:t>We will delve into real-time data warehousing and highlighting features such as low latency, scalability, and real-time analytical capabilities.</a:t>
            </a:r>
          </a:p>
          <a:p>
            <a:pPr>
              <a:lnSpc>
                <a:spcPct val="150000"/>
              </a:lnSpc>
            </a:pPr>
            <a:r>
              <a:rPr lang="en-US" cap="none" dirty="0">
                <a:latin typeface="Poppins" panose="00000500000000000000" pitchFamily="2" charset="0"/>
                <a:cs typeface="Poppins" panose="00000500000000000000" pitchFamily="2" charset="0"/>
              </a:rPr>
              <a:t>The lecture will outline best practices for implementing real-time data warehousing, including transitioning to real-time ETL processes, data partitioning and indexing, incremental data loading, and investing in skilled data engineering and streaming analytics resources.</a:t>
            </a:r>
          </a:p>
          <a:p>
            <a:pPr>
              <a:lnSpc>
                <a:spcPct val="150000"/>
              </a:lnSpc>
            </a:pPr>
            <a:r>
              <a:rPr lang="en-US" cap="none" dirty="0">
                <a:latin typeface="Poppins" panose="00000500000000000000" pitchFamily="2" charset="0"/>
                <a:cs typeface="Poppins" panose="00000500000000000000" pitchFamily="2" charset="0"/>
              </a:rPr>
              <a:t>The lecture will cover the characteristics of streaming data, such as high throughput, low latency, and time-sensitivity, and its applications in real-time decision-making and monitoring.</a:t>
            </a:r>
          </a:p>
        </p:txBody>
      </p:sp>
      <p:sp>
        <p:nvSpPr>
          <p:cNvPr id="2" name="Title 1">
            <a:extLst>
              <a:ext uri="{FF2B5EF4-FFF2-40B4-BE49-F238E27FC236}">
                <a16:creationId xmlns:a16="http://schemas.microsoft.com/office/drawing/2014/main" id="{6F74A896-4BD1-C3DA-C2D6-F24282DA37AC}"/>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Overview</a:t>
            </a:r>
          </a:p>
        </p:txBody>
      </p:sp>
      <p:cxnSp>
        <p:nvCxnSpPr>
          <p:cNvPr id="6" name="Straight Connector 5">
            <a:extLst>
              <a:ext uri="{FF2B5EF4-FFF2-40B4-BE49-F238E27FC236}">
                <a16:creationId xmlns:a16="http://schemas.microsoft.com/office/drawing/2014/main" id="{5AA4AB13-689A-9095-63B1-0CEC1D39DD5B}"/>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7" name="Footer Placeholder 3">
            <a:extLst>
              <a:ext uri="{FF2B5EF4-FFF2-40B4-BE49-F238E27FC236}">
                <a16:creationId xmlns:a16="http://schemas.microsoft.com/office/drawing/2014/main" id="{18DC359C-FDA0-0CD2-555D-4BA0435A4EDE}"/>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12: Advanced Topics in Data Warehousing</a:t>
            </a:r>
            <a:endParaRPr lang="en-US" sz="16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12476366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53A45438-65C1-267F-27B0-6C4950BD7A6C}"/>
              </a:ext>
            </a:extLst>
          </p:cNvPr>
          <p:cNvSpPr txBox="1">
            <a:spLocks/>
          </p:cNvSpPr>
          <p:nvPr/>
        </p:nvSpPr>
        <p:spPr>
          <a:xfrm>
            <a:off x="9728" y="896730"/>
            <a:ext cx="11682919" cy="4694445"/>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cap="none" dirty="0">
                <a:latin typeface="Poppins" panose="00000500000000000000" pitchFamily="2" charset="0"/>
                <a:cs typeface="Poppins" panose="00000500000000000000" pitchFamily="2" charset="0"/>
              </a:rPr>
              <a:t>By the end of this lecture, participants will be able to:</a:t>
            </a:r>
          </a:p>
          <a:p>
            <a:pPr lvl="1">
              <a:lnSpc>
                <a:spcPct val="150000"/>
              </a:lnSpc>
              <a:buFont typeface="Wingdings" panose="05000000000000000000" pitchFamily="2" charset="2"/>
              <a:buChar char="§"/>
            </a:pPr>
            <a:r>
              <a:rPr lang="en-US" altLang="en-US" sz="2000" cap="none" dirty="0">
                <a:latin typeface="Poppins" panose="00000500000000000000" pitchFamily="2" charset="0"/>
                <a:cs typeface="Poppins" panose="00000500000000000000" pitchFamily="2" charset="0"/>
              </a:rPr>
              <a:t>Clearly explain the role and importance of Big Data in data warehousing, emphasizing its characteristics such as volume, variety, veracity, value, and velocity.</a:t>
            </a:r>
          </a:p>
          <a:p>
            <a:pPr lvl="1">
              <a:lnSpc>
                <a:spcPct val="150000"/>
              </a:lnSpc>
              <a:buFont typeface="Wingdings" panose="05000000000000000000" pitchFamily="2" charset="2"/>
              <a:buChar char="§"/>
            </a:pPr>
            <a:r>
              <a:rPr lang="en-US" altLang="en-US" sz="2000" cap="none" dirty="0">
                <a:latin typeface="Poppins" panose="00000500000000000000" pitchFamily="2" charset="0"/>
                <a:cs typeface="Poppins" panose="00000500000000000000" pitchFamily="2" charset="0"/>
              </a:rPr>
              <a:t>Identify and differentiate between types of Big Data, including structured, semi-structured, and unstructured data.</a:t>
            </a:r>
          </a:p>
          <a:p>
            <a:pPr lvl="1">
              <a:lnSpc>
                <a:spcPct val="150000"/>
              </a:lnSpc>
              <a:buFont typeface="Wingdings" panose="05000000000000000000" pitchFamily="2" charset="2"/>
              <a:buChar char="§"/>
            </a:pPr>
            <a:r>
              <a:rPr lang="en-US" altLang="en-US" sz="2000" cap="none" dirty="0">
                <a:latin typeface="Poppins" panose="00000500000000000000" pitchFamily="2" charset="0"/>
                <a:cs typeface="Poppins" panose="00000500000000000000" pitchFamily="2" charset="0"/>
              </a:rPr>
              <a:t>Describe the key characteristics of Big Data and their significance in data warehousing.</a:t>
            </a:r>
          </a:p>
          <a:p>
            <a:pPr lvl="1">
              <a:lnSpc>
                <a:spcPct val="150000"/>
              </a:lnSpc>
              <a:buFont typeface="Wingdings" panose="05000000000000000000" pitchFamily="2" charset="2"/>
              <a:buChar char="§"/>
            </a:pPr>
            <a:r>
              <a:rPr lang="en-US" altLang="en-US" sz="2000" cap="none" dirty="0">
                <a:latin typeface="Poppins" panose="00000500000000000000" pitchFamily="2" charset="0"/>
                <a:cs typeface="Poppins" panose="00000500000000000000" pitchFamily="2" charset="0"/>
              </a:rPr>
              <a:t>Define real-time data warehousing and explain its features, including low latency, scalability, and continuous data integration.</a:t>
            </a:r>
          </a:p>
        </p:txBody>
      </p:sp>
      <p:sp>
        <p:nvSpPr>
          <p:cNvPr id="9" name="Title 1">
            <a:extLst>
              <a:ext uri="{FF2B5EF4-FFF2-40B4-BE49-F238E27FC236}">
                <a16:creationId xmlns:a16="http://schemas.microsoft.com/office/drawing/2014/main" id="{706AB75A-3E58-7EDA-8DA9-BDCE518D2CA2}"/>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Learning Objectives</a:t>
            </a:r>
          </a:p>
        </p:txBody>
      </p:sp>
      <p:cxnSp>
        <p:nvCxnSpPr>
          <p:cNvPr id="11" name="Straight Connector 10">
            <a:extLst>
              <a:ext uri="{FF2B5EF4-FFF2-40B4-BE49-F238E27FC236}">
                <a16:creationId xmlns:a16="http://schemas.microsoft.com/office/drawing/2014/main" id="{A54644F8-DF75-8A2F-9793-339D3F666A0F}"/>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2" name="Footer Placeholder 3">
            <a:extLst>
              <a:ext uri="{FF2B5EF4-FFF2-40B4-BE49-F238E27FC236}">
                <a16:creationId xmlns:a16="http://schemas.microsoft.com/office/drawing/2014/main" id="{FB400CA1-C393-83D3-68E5-93F52AD5C713}"/>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12: Advanced Topics in Data Warehousing</a:t>
            </a:r>
            <a:endParaRPr lang="en-US" sz="16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6075471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arn(inVertical)">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D419A8-5ADE-6218-09A4-5D800F7A46BD}"/>
            </a:ext>
          </a:extLst>
        </p:cNvPr>
        <p:cNvGrpSpPr/>
        <p:nvPr/>
      </p:nvGrpSpPr>
      <p:grpSpPr>
        <a:xfrm>
          <a:off x="0" y="0"/>
          <a:ext cx="0" cy="0"/>
          <a:chOff x="0" y="0"/>
          <a:chExt cx="0" cy="0"/>
        </a:xfrm>
      </p:grpSpPr>
      <p:sp>
        <p:nvSpPr>
          <p:cNvPr id="3" name="Subtitle 2">
            <a:extLst>
              <a:ext uri="{FF2B5EF4-FFF2-40B4-BE49-F238E27FC236}">
                <a16:creationId xmlns:a16="http://schemas.microsoft.com/office/drawing/2014/main" id="{54ACCF70-172D-7656-2946-5C3CF65FFC22}"/>
              </a:ext>
            </a:extLst>
          </p:cNvPr>
          <p:cNvSpPr txBox="1">
            <a:spLocks/>
          </p:cNvSpPr>
          <p:nvPr/>
        </p:nvSpPr>
        <p:spPr>
          <a:xfrm>
            <a:off x="9728" y="1042647"/>
            <a:ext cx="11682919" cy="4531304"/>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cap="none" dirty="0">
                <a:latin typeface="Poppins" panose="00000500000000000000" pitchFamily="2" charset="0"/>
                <a:cs typeface="Poppins" panose="00000500000000000000" pitchFamily="2" charset="0"/>
              </a:rPr>
              <a:t>By the end of this lecture, participants will be able to:</a:t>
            </a:r>
          </a:p>
          <a:p>
            <a:pPr lvl="1">
              <a:lnSpc>
                <a:spcPct val="150000"/>
              </a:lnSpc>
              <a:buFont typeface="Wingdings" panose="05000000000000000000" pitchFamily="2" charset="2"/>
              <a:buChar char="§"/>
            </a:pPr>
            <a:r>
              <a:rPr lang="en-US" altLang="en-US" sz="2000" cap="none" dirty="0">
                <a:latin typeface="Poppins" panose="00000500000000000000" pitchFamily="2" charset="0"/>
                <a:cs typeface="Poppins" panose="00000500000000000000" pitchFamily="2" charset="0"/>
              </a:rPr>
              <a:t>Evaluate the advantages of Big Data and real-time data warehousing for enhanced decision-making, operational efficiency, and innovation. </a:t>
            </a:r>
          </a:p>
          <a:p>
            <a:pPr lvl="1">
              <a:lnSpc>
                <a:spcPct val="150000"/>
              </a:lnSpc>
              <a:buFont typeface="Wingdings" panose="05000000000000000000" pitchFamily="2" charset="2"/>
              <a:buChar char="§"/>
            </a:pPr>
            <a:r>
              <a:rPr lang="en-US" altLang="en-US" sz="2000" cap="none" dirty="0">
                <a:latin typeface="Poppins" panose="00000500000000000000" pitchFamily="2" charset="0"/>
                <a:cs typeface="Poppins" panose="00000500000000000000" pitchFamily="2" charset="0"/>
              </a:rPr>
              <a:t>Identify and analyze the challenges of real-time and streaming data warehousing, focusing on data privacy, infrastructure costs, and latency management.</a:t>
            </a:r>
          </a:p>
          <a:p>
            <a:pPr lvl="1">
              <a:lnSpc>
                <a:spcPct val="150000"/>
              </a:lnSpc>
              <a:buFont typeface="Wingdings" panose="05000000000000000000" pitchFamily="2" charset="2"/>
              <a:buChar char="§"/>
            </a:pPr>
            <a:r>
              <a:rPr lang="en-US" altLang="en-US" sz="2000" cap="none" dirty="0">
                <a:latin typeface="Poppins" panose="00000500000000000000" pitchFamily="2" charset="0"/>
                <a:cs typeface="Poppins" panose="00000500000000000000" pitchFamily="2" charset="0"/>
              </a:rPr>
              <a:t>Describe the characteristics of streaming data and its applications in real-time decision-making and monitoring.</a:t>
            </a:r>
          </a:p>
          <a:p>
            <a:pPr lvl="1">
              <a:lnSpc>
                <a:spcPct val="150000"/>
              </a:lnSpc>
              <a:buFont typeface="Wingdings" panose="05000000000000000000" pitchFamily="2" charset="2"/>
              <a:buChar char="§"/>
            </a:pPr>
            <a:r>
              <a:rPr lang="en-US" altLang="en-US" sz="2000" cap="none" dirty="0">
                <a:latin typeface="Poppins" panose="00000500000000000000" pitchFamily="2" charset="0"/>
                <a:cs typeface="Poppins" panose="00000500000000000000" pitchFamily="2" charset="0"/>
              </a:rPr>
              <a:t>Apply best practices for implementing real-time data warehousing, such as real-time ETL, data partitioning, incremental loading, and investing in skilled resources. </a:t>
            </a:r>
          </a:p>
          <a:p>
            <a:pPr lvl="1">
              <a:lnSpc>
                <a:spcPct val="150000"/>
              </a:lnSpc>
            </a:pPr>
            <a:endParaRPr lang="en-US" altLang="en-US" sz="2000" cap="none" dirty="0">
              <a:latin typeface="Poppins" panose="00000500000000000000" pitchFamily="2" charset="0"/>
              <a:cs typeface="Poppins" panose="00000500000000000000" pitchFamily="2" charset="0"/>
            </a:endParaRPr>
          </a:p>
        </p:txBody>
      </p:sp>
      <p:sp>
        <p:nvSpPr>
          <p:cNvPr id="9" name="Title 1">
            <a:extLst>
              <a:ext uri="{FF2B5EF4-FFF2-40B4-BE49-F238E27FC236}">
                <a16:creationId xmlns:a16="http://schemas.microsoft.com/office/drawing/2014/main" id="{FDA4EEC2-45BD-B598-BD42-EF13727F8C22}"/>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Learning Objectives</a:t>
            </a:r>
          </a:p>
        </p:txBody>
      </p:sp>
      <p:cxnSp>
        <p:nvCxnSpPr>
          <p:cNvPr id="11" name="Straight Connector 10">
            <a:extLst>
              <a:ext uri="{FF2B5EF4-FFF2-40B4-BE49-F238E27FC236}">
                <a16:creationId xmlns:a16="http://schemas.microsoft.com/office/drawing/2014/main" id="{648506A3-6E67-A4E1-EFD5-AFBCF2789406}"/>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2" name="Footer Placeholder 3">
            <a:extLst>
              <a:ext uri="{FF2B5EF4-FFF2-40B4-BE49-F238E27FC236}">
                <a16:creationId xmlns:a16="http://schemas.microsoft.com/office/drawing/2014/main" id="{81A00967-9F1B-A9C6-159C-8E1F5ADFB358}"/>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12: Advanced Topics in Data Warehousing</a:t>
            </a:r>
            <a:endParaRPr lang="en-US" sz="16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1589319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arn(inVertical)">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53A45438-65C1-267F-27B0-6C4950BD7A6C}"/>
              </a:ext>
            </a:extLst>
          </p:cNvPr>
          <p:cNvSpPr txBox="1">
            <a:spLocks/>
          </p:cNvSpPr>
          <p:nvPr/>
        </p:nvSpPr>
        <p:spPr>
          <a:xfrm>
            <a:off x="9728" y="1020555"/>
            <a:ext cx="11682919" cy="459230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defRPr/>
            </a:pPr>
            <a:r>
              <a:rPr kumimoji="0" lang="en-US" altLang="en-US" sz="20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Big Data refers to extremely large and complex datasets that include </a:t>
            </a:r>
            <a:r>
              <a:rPr kumimoji="0" lang="en-US" altLang="en-US" sz="2000" b="1" i="0" u="none" strike="noStrike" cap="none" normalizeH="0" baseline="0" dirty="0">
                <a:ln>
                  <a:noFill/>
                </a:ln>
                <a:solidFill>
                  <a:schemeClr val="tx1"/>
                </a:solidFill>
                <a:effectLst/>
                <a:latin typeface="Poppins" panose="00000500000000000000" pitchFamily="2" charset="0"/>
                <a:cs typeface="Poppins" panose="00000500000000000000" pitchFamily="2" charset="0"/>
              </a:rPr>
              <a:t>structured</a:t>
            </a:r>
            <a:r>
              <a:rPr kumimoji="0" lang="en-US" altLang="en-US" sz="20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 </a:t>
            </a:r>
            <a:r>
              <a:rPr kumimoji="0" lang="en-US" altLang="en-US" sz="2000" b="1" i="0" u="none" strike="noStrike" cap="none" normalizeH="0" baseline="0" dirty="0">
                <a:ln>
                  <a:noFill/>
                </a:ln>
                <a:solidFill>
                  <a:schemeClr val="tx1"/>
                </a:solidFill>
                <a:effectLst/>
                <a:latin typeface="Poppins" panose="00000500000000000000" pitchFamily="2" charset="0"/>
                <a:cs typeface="Poppins" panose="00000500000000000000" pitchFamily="2" charset="0"/>
              </a:rPr>
              <a:t>semi-structured</a:t>
            </a:r>
            <a:r>
              <a:rPr kumimoji="0" lang="en-US" altLang="en-US" sz="20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 and </a:t>
            </a:r>
            <a:r>
              <a:rPr kumimoji="0" lang="en-US" altLang="en-US" sz="2000" b="1" i="0" u="none" strike="noStrike" cap="none" normalizeH="0" baseline="0" dirty="0">
                <a:ln>
                  <a:noFill/>
                </a:ln>
                <a:solidFill>
                  <a:schemeClr val="tx1"/>
                </a:solidFill>
                <a:effectLst/>
                <a:latin typeface="Poppins" panose="00000500000000000000" pitchFamily="2" charset="0"/>
                <a:cs typeface="Poppins" panose="00000500000000000000" pitchFamily="2" charset="0"/>
              </a:rPr>
              <a:t>unstructured data</a:t>
            </a:r>
            <a:r>
              <a:rPr kumimoji="0" lang="en-US" altLang="en-US" sz="20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 which traditional data processing tools and databases cannot handle efficiently.</a:t>
            </a:r>
          </a:p>
          <a:p>
            <a:pPr>
              <a:lnSpc>
                <a:spcPct val="150000"/>
              </a:lnSpc>
              <a:defRPr/>
            </a:pPr>
            <a:r>
              <a:rPr kumimoji="0" lang="en-US" altLang="en-US" sz="20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It involves performing operations like analysis and manipulation to extract valuable insights from the data, enabling companies to make informed decisions.</a:t>
            </a:r>
          </a:p>
          <a:p>
            <a:pPr>
              <a:lnSpc>
                <a:spcPct val="150000"/>
              </a:lnSpc>
              <a:defRPr/>
            </a:pPr>
            <a:r>
              <a:rPr kumimoji="0" lang="en-US" altLang="en-US" sz="20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Big Data is a critical asset because it helps businesses solve problems and improve decision-making through intelligent analysis. </a:t>
            </a:r>
          </a:p>
        </p:txBody>
      </p:sp>
      <p:sp>
        <p:nvSpPr>
          <p:cNvPr id="9" name="Title 1">
            <a:extLst>
              <a:ext uri="{FF2B5EF4-FFF2-40B4-BE49-F238E27FC236}">
                <a16:creationId xmlns:a16="http://schemas.microsoft.com/office/drawing/2014/main" id="{706AB75A-3E58-7EDA-8DA9-BDCE518D2CA2}"/>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Big Data</a:t>
            </a:r>
          </a:p>
        </p:txBody>
      </p:sp>
      <p:cxnSp>
        <p:nvCxnSpPr>
          <p:cNvPr id="11" name="Straight Connector 10">
            <a:extLst>
              <a:ext uri="{FF2B5EF4-FFF2-40B4-BE49-F238E27FC236}">
                <a16:creationId xmlns:a16="http://schemas.microsoft.com/office/drawing/2014/main" id="{A54644F8-DF75-8A2F-9793-339D3F666A0F}"/>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2" name="Footer Placeholder 3">
            <a:extLst>
              <a:ext uri="{FF2B5EF4-FFF2-40B4-BE49-F238E27FC236}">
                <a16:creationId xmlns:a16="http://schemas.microsoft.com/office/drawing/2014/main" id="{7F9B0A46-D2A2-0F01-4789-6F75916FE40E}"/>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12: Advanced Topics in Data Warehousing</a:t>
            </a:r>
            <a:endParaRPr lang="en-US" sz="16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21802995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C634A3-ADF0-232D-D503-E0FB6480E0FC}"/>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8FDEE2F1-D147-B14A-2A01-64AE40C96BBF}"/>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957C1F53-558B-EBE6-E398-9A73229E9AB8}"/>
              </a:ext>
            </a:extLst>
          </p:cNvPr>
          <p:cNvSpPr txBox="1">
            <a:spLocks/>
          </p:cNvSpPr>
          <p:nvPr/>
        </p:nvSpPr>
        <p:spPr>
          <a:xfrm>
            <a:off x="84309" y="957700"/>
            <a:ext cx="11585642" cy="4616245"/>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gn="l">
              <a:lnSpc>
                <a:spcPct val="150000"/>
              </a:lnSpc>
            </a:pPr>
            <a:r>
              <a:rPr kumimoji="0" lang="en-US" altLang="en-US" sz="2000" b="1" i="0" u="none" strike="noStrike" cap="none" normalizeH="0" baseline="0" dirty="0">
                <a:ln>
                  <a:noFill/>
                </a:ln>
                <a:solidFill>
                  <a:schemeClr val="tx1"/>
                </a:solidFill>
                <a:effectLst/>
                <a:latin typeface="Poppins" panose="00000500000000000000" pitchFamily="2" charset="0"/>
                <a:cs typeface="Poppins" panose="00000500000000000000" pitchFamily="2" charset="0"/>
              </a:rPr>
              <a:t>Structured Data</a:t>
            </a:r>
            <a:endParaRPr lang="en-US" altLang="en-US" b="1" cap="none" dirty="0">
              <a:latin typeface="Poppins" panose="00000500000000000000" pitchFamily="2" charset="0"/>
              <a:cs typeface="Poppins" panose="00000500000000000000" pitchFamily="2" charset="0"/>
            </a:endParaRPr>
          </a:p>
          <a:p>
            <a:pPr lvl="1">
              <a:lnSpc>
                <a:spcPct val="150000"/>
              </a:lnSpc>
              <a:buFont typeface="Wingdings" panose="05000000000000000000" pitchFamily="2" charset="2"/>
              <a:buChar char="§"/>
            </a:pPr>
            <a:r>
              <a:rPr kumimoji="0" lang="en-US" altLang="en-US" sz="20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Structured data is highly organized and formatted in a way that makes it easy to search, query, and analyze. It follows a strict schema, meaning data entries fit into predefined tables, rows, and columns.</a:t>
            </a:r>
          </a:p>
          <a:p>
            <a:pPr lvl="1">
              <a:lnSpc>
                <a:spcPct val="150000"/>
              </a:lnSpc>
              <a:buFont typeface="Wingdings" panose="05000000000000000000" pitchFamily="2" charset="2"/>
              <a:buChar char="§"/>
            </a:pPr>
            <a:r>
              <a:rPr kumimoji="0" lang="en-US" altLang="en-US" sz="20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It’s usually stored in relational databases, such as SQL databases, which enforce rules for data types and relationships, ensuring consistency.</a:t>
            </a:r>
          </a:p>
          <a:p>
            <a:pPr lvl="1">
              <a:lnSpc>
                <a:spcPct val="150000"/>
              </a:lnSpc>
              <a:buFont typeface="Wingdings" panose="05000000000000000000" pitchFamily="2" charset="2"/>
              <a:buChar char="§"/>
            </a:pPr>
            <a:r>
              <a:rPr kumimoji="0" lang="en-US" altLang="en-US" sz="20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Structured data is easy to process using traditional data processing methods, like SQL queries. Its format makes it accessible for statistical and mathematical analysis and is generally easier to visualize. </a:t>
            </a:r>
          </a:p>
        </p:txBody>
      </p:sp>
      <p:sp>
        <p:nvSpPr>
          <p:cNvPr id="2" name="Footer Placeholder 3">
            <a:extLst>
              <a:ext uri="{FF2B5EF4-FFF2-40B4-BE49-F238E27FC236}">
                <a16:creationId xmlns:a16="http://schemas.microsoft.com/office/drawing/2014/main" id="{AD3B3C73-EB43-045B-CE05-856E9EDC44FA}"/>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12: Advanced Topics in Data Warehousing</a:t>
            </a:r>
            <a:endParaRPr lang="en-US" sz="1600" b="1" dirty="0">
              <a:solidFill>
                <a:schemeClr val="bg1"/>
              </a:solidFill>
              <a:latin typeface="Poppins" panose="00000500000000000000" pitchFamily="2" charset="0"/>
              <a:cs typeface="Poppins" panose="00000500000000000000" pitchFamily="2" charset="0"/>
            </a:endParaRPr>
          </a:p>
        </p:txBody>
      </p:sp>
      <p:sp>
        <p:nvSpPr>
          <p:cNvPr id="3" name="Title 1">
            <a:extLst>
              <a:ext uri="{FF2B5EF4-FFF2-40B4-BE49-F238E27FC236}">
                <a16:creationId xmlns:a16="http://schemas.microsoft.com/office/drawing/2014/main" id="{44469F76-BE14-85D6-F438-FA577CC6A689}"/>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Types of Data</a:t>
            </a:r>
          </a:p>
        </p:txBody>
      </p:sp>
    </p:spTree>
    <p:extLst>
      <p:ext uri="{BB962C8B-B14F-4D97-AF65-F5344CB8AC3E}">
        <p14:creationId xmlns:p14="http://schemas.microsoft.com/office/powerpoint/2010/main" val="40771650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5A2E6E-1D1A-9296-DA02-9EA73C78BEFA}"/>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F1D52275-314F-C2F0-35BD-F730BF97CF3E}"/>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2E86A0EB-58A2-72F0-24DE-869525F69B5B}"/>
              </a:ext>
            </a:extLst>
          </p:cNvPr>
          <p:cNvSpPr txBox="1">
            <a:spLocks/>
          </p:cNvSpPr>
          <p:nvPr/>
        </p:nvSpPr>
        <p:spPr>
          <a:xfrm>
            <a:off x="84309" y="957700"/>
            <a:ext cx="11585642" cy="4616245"/>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buFont typeface="Arial" panose="020B0604020202020204" pitchFamily="34" charset="0"/>
              <a:buChar char="•"/>
            </a:pPr>
            <a:r>
              <a:rPr lang="en-US" b="1" cap="none" dirty="0">
                <a:latin typeface="Poppins" panose="00000500000000000000" pitchFamily="2" charset="0"/>
                <a:cs typeface="Poppins" panose="00000500000000000000" pitchFamily="2" charset="0"/>
              </a:rPr>
              <a:t>Examples of Structure Data</a:t>
            </a:r>
            <a:endParaRPr lang="en-US" cap="none" dirty="0">
              <a:latin typeface="Poppins" panose="00000500000000000000" pitchFamily="2" charset="0"/>
              <a:cs typeface="Poppins" panose="00000500000000000000" pitchFamily="2" charset="0"/>
            </a:endParaRPr>
          </a:p>
          <a:p>
            <a:pPr lvl="1">
              <a:lnSpc>
                <a:spcPct val="150000"/>
              </a:lnSpc>
              <a:buFont typeface="Wingdings" panose="05000000000000000000" pitchFamily="2" charset="2"/>
              <a:buChar char="§"/>
            </a:pPr>
            <a:r>
              <a:rPr lang="en-US" sz="2000" b="1" cap="none" dirty="0">
                <a:latin typeface="Poppins" panose="00000500000000000000" pitchFamily="2" charset="0"/>
                <a:cs typeface="Poppins" panose="00000500000000000000" pitchFamily="2" charset="0"/>
              </a:rPr>
              <a:t>Customer records</a:t>
            </a:r>
            <a:r>
              <a:rPr lang="en-US" sz="2000" cap="none" dirty="0">
                <a:latin typeface="Poppins" panose="00000500000000000000" pitchFamily="2" charset="0"/>
                <a:cs typeface="Poppins" panose="00000500000000000000" pitchFamily="2" charset="0"/>
              </a:rPr>
              <a:t>: Tables containing fields like customer ID, Name, Address, Email, and </a:t>
            </a:r>
            <a:r>
              <a:rPr lang="en-US" sz="2000" cap="none" dirty="0" err="1">
                <a:latin typeface="Poppins" panose="00000500000000000000" pitchFamily="2" charset="0"/>
                <a:cs typeface="Poppins" panose="00000500000000000000" pitchFamily="2" charset="0"/>
              </a:rPr>
              <a:t>Purchase_history</a:t>
            </a:r>
            <a:r>
              <a:rPr lang="en-US" sz="2000" cap="none" dirty="0">
                <a:latin typeface="Poppins" panose="00000500000000000000" pitchFamily="2" charset="0"/>
                <a:cs typeface="Poppins" panose="00000500000000000000" pitchFamily="2" charset="0"/>
              </a:rPr>
              <a:t>.</a:t>
            </a:r>
          </a:p>
          <a:p>
            <a:pPr lvl="1">
              <a:lnSpc>
                <a:spcPct val="150000"/>
              </a:lnSpc>
              <a:buFont typeface="Wingdings" panose="05000000000000000000" pitchFamily="2" charset="2"/>
              <a:buChar char="§"/>
            </a:pPr>
            <a:r>
              <a:rPr lang="en-US" sz="2000" b="1" cap="none" dirty="0">
                <a:latin typeface="Poppins" panose="00000500000000000000" pitchFamily="2" charset="0"/>
                <a:cs typeface="Poppins" panose="00000500000000000000" pitchFamily="2" charset="0"/>
              </a:rPr>
              <a:t>Financial transactions</a:t>
            </a:r>
            <a:r>
              <a:rPr lang="en-US" sz="2000" cap="none" dirty="0">
                <a:latin typeface="Poppins" panose="00000500000000000000" pitchFamily="2" charset="0"/>
                <a:cs typeface="Poppins" panose="00000500000000000000" pitchFamily="2" charset="0"/>
              </a:rPr>
              <a:t>: Transaction data, with fields for transaction id, date, amount, account number, and type.</a:t>
            </a:r>
          </a:p>
          <a:p>
            <a:pPr>
              <a:lnSpc>
                <a:spcPct val="150000"/>
              </a:lnSpc>
              <a:buFont typeface="Arial" panose="020B0604020202020204" pitchFamily="34" charset="0"/>
              <a:buChar char="•"/>
            </a:pPr>
            <a:r>
              <a:rPr lang="en-US" b="1" cap="none" dirty="0">
                <a:latin typeface="Poppins" panose="00000500000000000000" pitchFamily="2" charset="0"/>
                <a:cs typeface="Poppins" panose="00000500000000000000" pitchFamily="2" charset="0"/>
              </a:rPr>
              <a:t>Big Data Use Cases</a:t>
            </a:r>
            <a:endParaRPr lang="en-US" cap="none" dirty="0">
              <a:latin typeface="Poppins" panose="00000500000000000000" pitchFamily="2" charset="0"/>
              <a:cs typeface="Poppins" panose="00000500000000000000" pitchFamily="2" charset="0"/>
            </a:endParaRPr>
          </a:p>
          <a:p>
            <a:pPr lvl="1">
              <a:lnSpc>
                <a:spcPct val="150000"/>
              </a:lnSpc>
              <a:buFont typeface="Wingdings" panose="05000000000000000000" pitchFamily="2" charset="2"/>
              <a:buChar char="§"/>
            </a:pPr>
            <a:r>
              <a:rPr lang="en-US" sz="2000" b="1" cap="none" dirty="0">
                <a:latin typeface="Poppins" panose="00000500000000000000" pitchFamily="2" charset="0"/>
                <a:cs typeface="Poppins" panose="00000500000000000000" pitchFamily="2" charset="0"/>
              </a:rPr>
              <a:t>Financial reporting</a:t>
            </a:r>
            <a:r>
              <a:rPr lang="en-US" sz="2000" cap="none" dirty="0">
                <a:latin typeface="Poppins" panose="00000500000000000000" pitchFamily="2" charset="0"/>
                <a:cs typeface="Poppins" panose="00000500000000000000" pitchFamily="2" charset="0"/>
              </a:rPr>
              <a:t>: Banks and Financial institutions use structured data for audit trails, reports, and regulatory compliance.</a:t>
            </a:r>
          </a:p>
        </p:txBody>
      </p:sp>
      <p:sp>
        <p:nvSpPr>
          <p:cNvPr id="2" name="Footer Placeholder 3">
            <a:extLst>
              <a:ext uri="{FF2B5EF4-FFF2-40B4-BE49-F238E27FC236}">
                <a16:creationId xmlns:a16="http://schemas.microsoft.com/office/drawing/2014/main" id="{24A5AB14-A786-2E81-2A63-F663ED790FA1}"/>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12: Advanced Topics in Data Warehousing</a:t>
            </a:r>
            <a:endParaRPr lang="en-US" sz="1600" b="1" dirty="0">
              <a:solidFill>
                <a:schemeClr val="bg1"/>
              </a:solidFill>
              <a:latin typeface="Poppins" panose="00000500000000000000" pitchFamily="2" charset="0"/>
              <a:cs typeface="Poppins" panose="00000500000000000000" pitchFamily="2" charset="0"/>
            </a:endParaRPr>
          </a:p>
        </p:txBody>
      </p:sp>
      <p:sp>
        <p:nvSpPr>
          <p:cNvPr id="3" name="Title 1">
            <a:extLst>
              <a:ext uri="{FF2B5EF4-FFF2-40B4-BE49-F238E27FC236}">
                <a16:creationId xmlns:a16="http://schemas.microsoft.com/office/drawing/2014/main" id="{65DF3920-26D7-198F-2A0C-FBBA56B8D0DD}"/>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Types of Data</a:t>
            </a:r>
          </a:p>
        </p:txBody>
      </p:sp>
    </p:spTree>
    <p:extLst>
      <p:ext uri="{BB962C8B-B14F-4D97-AF65-F5344CB8AC3E}">
        <p14:creationId xmlns:p14="http://schemas.microsoft.com/office/powerpoint/2010/main" val="14838438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1CB556-7C31-8ECA-E2F6-1077C68866D9}"/>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1EADC0BC-FF99-24AF-9705-FA41C350C0CB}"/>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4AFA0FD2-E149-F7D5-1000-B9E13F09F805}"/>
              </a:ext>
            </a:extLst>
          </p:cNvPr>
          <p:cNvSpPr txBox="1">
            <a:spLocks/>
          </p:cNvSpPr>
          <p:nvPr/>
        </p:nvSpPr>
        <p:spPr>
          <a:xfrm>
            <a:off x="84309" y="967428"/>
            <a:ext cx="11585642" cy="4616245"/>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r>
              <a:rPr lang="en-US" b="1" cap="none" dirty="0">
                <a:latin typeface="Poppins" panose="00000500000000000000" pitchFamily="2" charset="0"/>
                <a:cs typeface="Poppins" panose="00000500000000000000" pitchFamily="2" charset="0"/>
              </a:rPr>
              <a:t>Unstructured data</a:t>
            </a:r>
          </a:p>
          <a:p>
            <a:pPr lvl="1">
              <a:lnSpc>
                <a:spcPct val="150000"/>
              </a:lnSpc>
              <a:buFont typeface="Wingdings" panose="05000000000000000000" pitchFamily="2" charset="2"/>
              <a:buChar char="§"/>
            </a:pPr>
            <a:r>
              <a:rPr lang="en-US" sz="2000" cap="none" dirty="0">
                <a:latin typeface="Poppins" panose="00000500000000000000" pitchFamily="2" charset="0"/>
                <a:cs typeface="Poppins" panose="00000500000000000000" pitchFamily="2" charset="0"/>
              </a:rPr>
              <a:t>Unstructured data lacks a predefined structure or format, making it more challenging to process and analyze. This type of data doesn’t fit neatly into tables or relational databases, as its content can be diverse and vary greatly.</a:t>
            </a:r>
          </a:p>
          <a:p>
            <a:pPr lvl="1">
              <a:lnSpc>
                <a:spcPct val="150000"/>
              </a:lnSpc>
              <a:buFont typeface="Wingdings" panose="05000000000000000000" pitchFamily="2" charset="2"/>
              <a:buChar char="§"/>
            </a:pPr>
            <a:r>
              <a:rPr lang="en-US" sz="2000" cap="none" dirty="0">
                <a:latin typeface="Poppins" panose="00000500000000000000" pitchFamily="2" charset="0"/>
                <a:cs typeface="Poppins" panose="00000500000000000000" pitchFamily="2" charset="0"/>
              </a:rPr>
              <a:t>It is often stored in non-relational (NoSQL) databases, or cloud storage solutions. These allow for flexibility and scalability in storing vast and diverse datasets.</a:t>
            </a:r>
          </a:p>
          <a:p>
            <a:pPr lvl="1">
              <a:lnSpc>
                <a:spcPct val="150000"/>
              </a:lnSpc>
              <a:buFont typeface="Wingdings" panose="05000000000000000000" pitchFamily="2" charset="2"/>
              <a:buChar char="§"/>
            </a:pPr>
            <a:r>
              <a:rPr lang="en-US" sz="2000" cap="none" dirty="0">
                <a:latin typeface="Poppins" panose="00000500000000000000" pitchFamily="2" charset="0"/>
                <a:cs typeface="Poppins" panose="00000500000000000000" pitchFamily="2" charset="0"/>
              </a:rPr>
              <a:t>Processing unstructured data requires specialized tools and technologies, such as natural language processing (NLP) for text data or computer vision for images and videos. Advanced machine learning algorithms are often used to extract insights from unstructured datasets.</a:t>
            </a:r>
            <a:endParaRPr kumimoji="0" lang="en-US" altLang="en-US" sz="2000" b="0" i="0" u="none" strike="noStrike" cap="none" normalizeH="0" baseline="0" dirty="0">
              <a:ln>
                <a:noFill/>
              </a:ln>
              <a:solidFill>
                <a:schemeClr val="tx1"/>
              </a:solidFill>
              <a:effectLst/>
              <a:latin typeface="Poppins" panose="00000500000000000000" pitchFamily="2" charset="0"/>
              <a:cs typeface="Poppins" panose="00000500000000000000" pitchFamily="2" charset="0"/>
            </a:endParaRPr>
          </a:p>
        </p:txBody>
      </p:sp>
      <p:sp>
        <p:nvSpPr>
          <p:cNvPr id="2" name="Footer Placeholder 3">
            <a:extLst>
              <a:ext uri="{FF2B5EF4-FFF2-40B4-BE49-F238E27FC236}">
                <a16:creationId xmlns:a16="http://schemas.microsoft.com/office/drawing/2014/main" id="{189B147A-F944-B774-EE28-F9806FDFBC4C}"/>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12: Advanced Topics in Data Warehousing</a:t>
            </a:r>
            <a:endParaRPr lang="en-US" sz="1600" b="1" dirty="0">
              <a:solidFill>
                <a:schemeClr val="bg1"/>
              </a:solidFill>
              <a:latin typeface="Poppins" panose="00000500000000000000" pitchFamily="2" charset="0"/>
              <a:cs typeface="Poppins" panose="00000500000000000000" pitchFamily="2" charset="0"/>
            </a:endParaRPr>
          </a:p>
        </p:txBody>
      </p:sp>
      <p:sp>
        <p:nvSpPr>
          <p:cNvPr id="4" name="Title 1">
            <a:extLst>
              <a:ext uri="{FF2B5EF4-FFF2-40B4-BE49-F238E27FC236}">
                <a16:creationId xmlns:a16="http://schemas.microsoft.com/office/drawing/2014/main" id="{332587E4-DC83-6396-DFB8-76E65765D0ED}"/>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Types of Data</a:t>
            </a:r>
          </a:p>
        </p:txBody>
      </p:sp>
    </p:spTree>
    <p:extLst>
      <p:ext uri="{BB962C8B-B14F-4D97-AF65-F5344CB8AC3E}">
        <p14:creationId xmlns:p14="http://schemas.microsoft.com/office/powerpoint/2010/main" val="178416821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4175E8-F8FC-94AB-E7E5-9B7996B36706}"/>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C316378D-1AE4-2531-D39D-FE236A23111D}"/>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6CC51EFB-3799-6510-38CC-03243F7EBEAE}"/>
              </a:ext>
            </a:extLst>
          </p:cNvPr>
          <p:cNvSpPr txBox="1">
            <a:spLocks/>
          </p:cNvSpPr>
          <p:nvPr/>
        </p:nvSpPr>
        <p:spPr>
          <a:xfrm>
            <a:off x="84309" y="967428"/>
            <a:ext cx="11585642" cy="4616245"/>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kumimoji="0" lang="en-US" altLang="en-US" sz="2000" b="1" i="0" u="none" strike="noStrike" cap="none" normalizeH="0" baseline="0" dirty="0">
                <a:ln>
                  <a:noFill/>
                </a:ln>
                <a:solidFill>
                  <a:schemeClr val="tx1"/>
                </a:solidFill>
                <a:effectLst/>
                <a:latin typeface="Poppins" panose="00000500000000000000" pitchFamily="2" charset="0"/>
                <a:cs typeface="Poppins" panose="00000500000000000000" pitchFamily="2" charset="0"/>
              </a:rPr>
              <a:t>Examples</a:t>
            </a:r>
            <a:r>
              <a:rPr lang="en-US" altLang="en-US" cap="none" dirty="0">
                <a:latin typeface="Poppins" panose="00000500000000000000" pitchFamily="2" charset="0"/>
                <a:cs typeface="Poppins" panose="00000500000000000000" pitchFamily="2" charset="0"/>
              </a:rPr>
              <a:t> </a:t>
            </a:r>
            <a:r>
              <a:rPr lang="en-US" altLang="en-US" b="1" cap="none" dirty="0">
                <a:latin typeface="Poppins" panose="00000500000000000000" pitchFamily="2" charset="0"/>
                <a:cs typeface="Poppins" panose="00000500000000000000" pitchFamily="2" charset="0"/>
              </a:rPr>
              <a:t>Unstructured Data</a:t>
            </a:r>
          </a:p>
          <a:p>
            <a:pPr lvl="1">
              <a:lnSpc>
                <a:spcPct val="150000"/>
              </a:lnSpc>
              <a:buFont typeface="Wingdings" panose="05000000000000000000" pitchFamily="2" charset="2"/>
              <a:buChar char="§"/>
            </a:pPr>
            <a:r>
              <a:rPr kumimoji="0" lang="en-US" altLang="en-US" sz="2000" b="1" i="0" u="none" strike="noStrike" cap="none" normalizeH="0" baseline="0" dirty="0">
                <a:ln>
                  <a:noFill/>
                </a:ln>
                <a:solidFill>
                  <a:schemeClr val="tx1"/>
                </a:solidFill>
                <a:effectLst/>
                <a:latin typeface="Poppins" panose="00000500000000000000" pitchFamily="2" charset="0"/>
                <a:cs typeface="Poppins" panose="00000500000000000000" pitchFamily="2" charset="0"/>
              </a:rPr>
              <a:t>Text Data</a:t>
            </a:r>
            <a:r>
              <a:rPr kumimoji="0" lang="en-US" altLang="en-US" sz="20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 Emails, reports, social media posts, and news articles.</a:t>
            </a:r>
          </a:p>
          <a:p>
            <a:pPr lvl="1">
              <a:lnSpc>
                <a:spcPct val="150000"/>
              </a:lnSpc>
              <a:buFont typeface="Wingdings" panose="05000000000000000000" pitchFamily="2" charset="2"/>
              <a:buChar char="§"/>
            </a:pPr>
            <a:r>
              <a:rPr kumimoji="0" lang="en-US" altLang="en-US" sz="2000" b="1" i="0" u="none" strike="noStrike" cap="none" normalizeH="0" baseline="0" dirty="0">
                <a:ln>
                  <a:noFill/>
                </a:ln>
                <a:solidFill>
                  <a:schemeClr val="tx1"/>
                </a:solidFill>
                <a:effectLst/>
                <a:latin typeface="Poppins" panose="00000500000000000000" pitchFamily="2" charset="0"/>
                <a:cs typeface="Poppins" panose="00000500000000000000" pitchFamily="2" charset="0"/>
              </a:rPr>
              <a:t>Media Files</a:t>
            </a:r>
            <a:r>
              <a:rPr kumimoji="0" lang="en-US" altLang="en-US" sz="20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 Photos, audio files, and video recordings, which may contain rich information but don’t have a set structure.</a:t>
            </a:r>
          </a:p>
          <a:p>
            <a:pPr lvl="1">
              <a:lnSpc>
                <a:spcPct val="150000"/>
              </a:lnSpc>
              <a:buFont typeface="Wingdings" panose="05000000000000000000" pitchFamily="2" charset="2"/>
              <a:buChar char="§"/>
            </a:pPr>
            <a:r>
              <a:rPr kumimoji="0" lang="en-US" altLang="en-US" sz="2000" b="1" i="0" u="none" strike="noStrike" cap="none" normalizeH="0" baseline="0" dirty="0">
                <a:ln>
                  <a:noFill/>
                </a:ln>
                <a:solidFill>
                  <a:schemeClr val="tx1"/>
                </a:solidFill>
                <a:effectLst/>
                <a:latin typeface="Poppins" panose="00000500000000000000" pitchFamily="2" charset="0"/>
                <a:cs typeface="Poppins" panose="00000500000000000000" pitchFamily="2" charset="0"/>
              </a:rPr>
              <a:t>Social Media Content</a:t>
            </a:r>
            <a:r>
              <a:rPr kumimoji="0" lang="en-US" altLang="en-US" sz="20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 Tweets, Facebook posts, comments, and other user-generated content on social platforms.</a:t>
            </a:r>
          </a:p>
          <a:p>
            <a:pPr>
              <a:lnSpc>
                <a:spcPct val="150000"/>
              </a:lnSpc>
            </a:pPr>
            <a:r>
              <a:rPr lang="en-US" altLang="en-US" b="1" cap="none" dirty="0">
                <a:latin typeface="Poppins" panose="00000500000000000000" pitchFamily="2" charset="0"/>
                <a:cs typeface="Poppins" panose="00000500000000000000" pitchFamily="2" charset="0"/>
              </a:rPr>
              <a:t>Unstructured Data </a:t>
            </a:r>
            <a:r>
              <a:rPr kumimoji="0" lang="en-US" altLang="en-US" sz="2000" b="1" i="0" u="none" strike="noStrike" cap="none" normalizeH="0" baseline="0" dirty="0">
                <a:ln>
                  <a:noFill/>
                </a:ln>
                <a:solidFill>
                  <a:schemeClr val="tx1"/>
                </a:solidFill>
                <a:effectLst/>
                <a:latin typeface="Poppins" panose="00000500000000000000" pitchFamily="2" charset="0"/>
                <a:cs typeface="Poppins" panose="00000500000000000000" pitchFamily="2" charset="0"/>
              </a:rPr>
              <a:t>Use Cases</a:t>
            </a:r>
            <a:endParaRPr lang="en-US" altLang="en-US" b="1" cap="none" dirty="0">
              <a:latin typeface="Poppins" panose="00000500000000000000" pitchFamily="2" charset="0"/>
              <a:cs typeface="Poppins" panose="00000500000000000000" pitchFamily="2" charset="0"/>
            </a:endParaRPr>
          </a:p>
          <a:p>
            <a:pPr lvl="1">
              <a:lnSpc>
                <a:spcPct val="150000"/>
              </a:lnSpc>
              <a:buFont typeface="Wingdings" panose="05000000000000000000" pitchFamily="2" charset="2"/>
              <a:buChar char="§"/>
            </a:pPr>
            <a:r>
              <a:rPr kumimoji="0" lang="en-US" altLang="en-US" sz="2000" b="1" i="0" u="none" strike="noStrike" cap="none" normalizeH="0" baseline="0" dirty="0">
                <a:ln>
                  <a:noFill/>
                </a:ln>
                <a:solidFill>
                  <a:schemeClr val="tx1"/>
                </a:solidFill>
                <a:effectLst/>
                <a:latin typeface="Poppins" panose="00000500000000000000" pitchFamily="2" charset="0"/>
                <a:cs typeface="Poppins" panose="00000500000000000000" pitchFamily="2" charset="0"/>
              </a:rPr>
              <a:t>Image and Video Analysis</a:t>
            </a:r>
            <a:r>
              <a:rPr kumimoji="0" lang="en-US" altLang="en-US" sz="20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 For applications like facial recognition or image classification, unstructured media files are analyzed using AI techniques.</a:t>
            </a:r>
          </a:p>
        </p:txBody>
      </p:sp>
      <p:sp>
        <p:nvSpPr>
          <p:cNvPr id="2" name="Footer Placeholder 3">
            <a:extLst>
              <a:ext uri="{FF2B5EF4-FFF2-40B4-BE49-F238E27FC236}">
                <a16:creationId xmlns:a16="http://schemas.microsoft.com/office/drawing/2014/main" id="{BA62950E-2F2F-5456-2CF0-DBB3C5F5A51D}"/>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12: Advanced Topics in Data Warehousing</a:t>
            </a:r>
            <a:endParaRPr lang="en-US" sz="1600" b="1" dirty="0">
              <a:solidFill>
                <a:schemeClr val="bg1"/>
              </a:solidFill>
              <a:latin typeface="Poppins" panose="00000500000000000000" pitchFamily="2" charset="0"/>
              <a:cs typeface="Poppins" panose="00000500000000000000" pitchFamily="2" charset="0"/>
            </a:endParaRPr>
          </a:p>
        </p:txBody>
      </p:sp>
      <p:sp>
        <p:nvSpPr>
          <p:cNvPr id="4" name="Title 1">
            <a:extLst>
              <a:ext uri="{FF2B5EF4-FFF2-40B4-BE49-F238E27FC236}">
                <a16:creationId xmlns:a16="http://schemas.microsoft.com/office/drawing/2014/main" id="{69283C93-8043-2C69-1551-AD7818DD259C}"/>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Types of Data</a:t>
            </a:r>
          </a:p>
        </p:txBody>
      </p:sp>
    </p:spTree>
    <p:extLst>
      <p:ext uri="{BB962C8B-B14F-4D97-AF65-F5344CB8AC3E}">
        <p14:creationId xmlns:p14="http://schemas.microsoft.com/office/powerpoint/2010/main" val="33974684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1006341"/>
            <a:ext cx="11585642" cy="458706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sz="2000" b="1" cap="none" dirty="0">
                <a:latin typeface="Poppins" panose="00000500000000000000" pitchFamily="2" charset="0"/>
                <a:cs typeface="Poppins" panose="00000500000000000000" pitchFamily="2" charset="0"/>
              </a:rPr>
              <a:t>Semi-Structured </a:t>
            </a:r>
            <a:r>
              <a:rPr lang="en-US" b="1" cap="none" dirty="0">
                <a:latin typeface="Poppins" panose="00000500000000000000" pitchFamily="2" charset="0"/>
                <a:cs typeface="Poppins" panose="00000500000000000000" pitchFamily="2" charset="0"/>
              </a:rPr>
              <a:t>D</a:t>
            </a:r>
            <a:r>
              <a:rPr lang="en-US" sz="2000" b="1" cap="none" dirty="0">
                <a:latin typeface="Poppins" panose="00000500000000000000" pitchFamily="2" charset="0"/>
                <a:cs typeface="Poppins" panose="00000500000000000000" pitchFamily="2" charset="0"/>
              </a:rPr>
              <a:t>ata</a:t>
            </a:r>
          </a:p>
          <a:p>
            <a:pPr lvl="1">
              <a:lnSpc>
                <a:spcPct val="150000"/>
              </a:lnSpc>
              <a:buFont typeface="Wingdings" panose="05000000000000000000" pitchFamily="2" charset="2"/>
              <a:buChar char="§"/>
            </a:pPr>
            <a:r>
              <a:rPr lang="en-US" sz="2000" cap="none" dirty="0">
                <a:latin typeface="Poppins" panose="00000500000000000000" pitchFamily="2" charset="0"/>
                <a:cs typeface="Poppins" panose="00000500000000000000" pitchFamily="2" charset="0"/>
              </a:rPr>
              <a:t>Semi-structured data falls between structured and unstructured data. It has some organizational properties, such as tags or labels that provide a loose structure, but doesn’t conform entirely to a rigid format. This makes it easier to parse than unstructured data but not as straightforward as fully structured data.</a:t>
            </a:r>
          </a:p>
          <a:p>
            <a:pPr lvl="1">
              <a:lnSpc>
                <a:spcPct val="150000"/>
              </a:lnSpc>
              <a:buFont typeface="Wingdings" panose="05000000000000000000" pitchFamily="2" charset="2"/>
              <a:buChar char="§"/>
            </a:pPr>
            <a:r>
              <a:rPr lang="en-US" sz="2000" cap="none" dirty="0">
                <a:latin typeface="Poppins" panose="00000500000000000000" pitchFamily="2" charset="0"/>
                <a:cs typeface="Poppins" panose="00000500000000000000" pitchFamily="2" charset="0"/>
              </a:rPr>
              <a:t>Often stored in NoSQL databases or data lakes. JSON, XML, and other formats allow semi-structured data to be stored in a hierarchical manner, preserving relationships within the data while maintaining flexibility.</a:t>
            </a:r>
          </a:p>
        </p:txBody>
      </p:sp>
      <p:sp>
        <p:nvSpPr>
          <p:cNvPr id="2" name="Footer Placeholder 3">
            <a:extLst>
              <a:ext uri="{FF2B5EF4-FFF2-40B4-BE49-F238E27FC236}">
                <a16:creationId xmlns:a16="http://schemas.microsoft.com/office/drawing/2014/main" id="{D3C42CB3-70E1-BCE8-FCB0-1BEC6FAB0B7A}"/>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12: Advanced Topics in Data Warehousing</a:t>
            </a:r>
            <a:endParaRPr lang="en-US" sz="1600" b="1" dirty="0">
              <a:solidFill>
                <a:schemeClr val="bg1"/>
              </a:solidFill>
              <a:latin typeface="Poppins" panose="00000500000000000000" pitchFamily="2" charset="0"/>
              <a:cs typeface="Poppins" panose="00000500000000000000" pitchFamily="2" charset="0"/>
            </a:endParaRPr>
          </a:p>
        </p:txBody>
      </p:sp>
      <p:sp>
        <p:nvSpPr>
          <p:cNvPr id="4" name="Title 1">
            <a:extLst>
              <a:ext uri="{FF2B5EF4-FFF2-40B4-BE49-F238E27FC236}">
                <a16:creationId xmlns:a16="http://schemas.microsoft.com/office/drawing/2014/main" id="{7701534C-20B1-A91E-50D9-06EA5A654D98}"/>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Types of Data</a:t>
            </a:r>
          </a:p>
        </p:txBody>
      </p:sp>
    </p:spTree>
    <p:extLst>
      <p:ext uri="{BB962C8B-B14F-4D97-AF65-F5344CB8AC3E}">
        <p14:creationId xmlns:p14="http://schemas.microsoft.com/office/powerpoint/2010/main" val="41231226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4F6D34-F60F-A0C1-0150-B5117C058B6B}"/>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53D96432-2141-355E-91D6-B0A4535150B4}"/>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2" name="Footer Placeholder 3">
            <a:extLst>
              <a:ext uri="{FF2B5EF4-FFF2-40B4-BE49-F238E27FC236}">
                <a16:creationId xmlns:a16="http://schemas.microsoft.com/office/drawing/2014/main" id="{EF54073D-7041-715D-A1D1-F97979BA3AF9}"/>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12: Advanced Topics in Data Warehousing</a:t>
            </a:r>
            <a:endParaRPr lang="en-US" sz="1600" b="1" dirty="0">
              <a:solidFill>
                <a:schemeClr val="bg1"/>
              </a:solidFill>
              <a:latin typeface="Poppins" panose="00000500000000000000" pitchFamily="2" charset="0"/>
              <a:cs typeface="Poppins" panose="00000500000000000000" pitchFamily="2" charset="0"/>
            </a:endParaRPr>
          </a:p>
        </p:txBody>
      </p:sp>
      <p:sp>
        <p:nvSpPr>
          <p:cNvPr id="4" name="Subtitle 2">
            <a:extLst>
              <a:ext uri="{FF2B5EF4-FFF2-40B4-BE49-F238E27FC236}">
                <a16:creationId xmlns:a16="http://schemas.microsoft.com/office/drawing/2014/main" id="{56A5D731-7329-CFAC-55C7-2100293D16FE}"/>
              </a:ext>
            </a:extLst>
          </p:cNvPr>
          <p:cNvSpPr txBox="1">
            <a:spLocks/>
          </p:cNvSpPr>
          <p:nvPr/>
        </p:nvSpPr>
        <p:spPr>
          <a:xfrm>
            <a:off x="84309" y="1025797"/>
            <a:ext cx="11585642" cy="458706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cap="none" dirty="0">
                <a:latin typeface="Poppins" panose="00000500000000000000" pitchFamily="2" charset="0"/>
                <a:cs typeface="Poppins" panose="00000500000000000000" pitchFamily="2" charset="0"/>
              </a:rPr>
              <a:t>Semi-Structure Data</a:t>
            </a:r>
            <a:endParaRPr lang="en-US" cap="none" dirty="0">
              <a:latin typeface="Poppins" panose="00000500000000000000" pitchFamily="2" charset="0"/>
              <a:cs typeface="Poppins" panose="00000500000000000000" pitchFamily="2" charset="0"/>
            </a:endParaRPr>
          </a:p>
          <a:p>
            <a:pPr lvl="1">
              <a:lnSpc>
                <a:spcPct val="150000"/>
              </a:lnSpc>
              <a:buFont typeface="Wingdings" panose="05000000000000000000" pitchFamily="2" charset="2"/>
              <a:buChar char="§"/>
            </a:pPr>
            <a:r>
              <a:rPr lang="en-US" sz="2000" cap="none" dirty="0">
                <a:latin typeface="Poppins" panose="00000500000000000000" pitchFamily="2" charset="0"/>
                <a:cs typeface="Poppins" panose="00000500000000000000" pitchFamily="2" charset="0"/>
              </a:rPr>
              <a:t>Tools that can parse and interpret tags, metadata, or hierarchies are commonly used. For instance, a JSON file can be parsed into a structured format, but analyzing large datasets of JSON files might require more advanced processing tools.</a:t>
            </a:r>
          </a:p>
          <a:p>
            <a:pPr>
              <a:lnSpc>
                <a:spcPct val="150000"/>
              </a:lnSpc>
              <a:buFont typeface="Arial" panose="020B0604020202020204" pitchFamily="34" charset="0"/>
              <a:buChar char="•"/>
            </a:pPr>
            <a:r>
              <a:rPr lang="en-US" b="1" cap="none" dirty="0">
                <a:latin typeface="Poppins" panose="00000500000000000000" pitchFamily="2" charset="0"/>
                <a:cs typeface="Poppins" panose="00000500000000000000" pitchFamily="2" charset="0"/>
              </a:rPr>
              <a:t>Examples</a:t>
            </a:r>
            <a:endParaRPr lang="en-US" cap="none" dirty="0">
              <a:latin typeface="Poppins" panose="00000500000000000000" pitchFamily="2" charset="0"/>
              <a:cs typeface="Poppins" panose="00000500000000000000" pitchFamily="2" charset="0"/>
            </a:endParaRPr>
          </a:p>
          <a:p>
            <a:pPr lvl="1">
              <a:lnSpc>
                <a:spcPct val="150000"/>
              </a:lnSpc>
            </a:pPr>
            <a:r>
              <a:rPr lang="en-US" sz="2000" b="1" cap="none" dirty="0">
                <a:latin typeface="Poppins" panose="00000500000000000000" pitchFamily="2" charset="0"/>
                <a:cs typeface="Poppins" panose="00000500000000000000" pitchFamily="2" charset="0"/>
              </a:rPr>
              <a:t>JSON and XML files</a:t>
            </a:r>
            <a:r>
              <a:rPr lang="en-US" sz="2000" cap="none" dirty="0">
                <a:latin typeface="Poppins" panose="00000500000000000000" pitchFamily="2" charset="0"/>
                <a:cs typeface="Poppins" panose="00000500000000000000" pitchFamily="2" charset="0"/>
              </a:rPr>
              <a:t>: These files contain hierarchical data that can be parsed based on keys and values.</a:t>
            </a:r>
          </a:p>
          <a:p>
            <a:pPr lvl="1">
              <a:lnSpc>
                <a:spcPct val="150000"/>
              </a:lnSpc>
            </a:pPr>
            <a:r>
              <a:rPr lang="en-US" sz="2000" b="1" cap="none" dirty="0">
                <a:latin typeface="Poppins" panose="00000500000000000000" pitchFamily="2" charset="0"/>
                <a:cs typeface="Poppins" panose="00000500000000000000" pitchFamily="2" charset="0"/>
              </a:rPr>
              <a:t>Html web pages</a:t>
            </a:r>
            <a:r>
              <a:rPr lang="en-US" sz="2000" cap="none" dirty="0">
                <a:latin typeface="Poppins" panose="00000500000000000000" pitchFamily="2" charset="0"/>
                <a:cs typeface="Poppins" panose="00000500000000000000" pitchFamily="2" charset="0"/>
              </a:rPr>
              <a:t>: While not strictly structured, html contains tags that define elements, making it easier to extract specific information (like headlines, links, etc.).</a:t>
            </a:r>
          </a:p>
        </p:txBody>
      </p:sp>
      <p:sp>
        <p:nvSpPr>
          <p:cNvPr id="3" name="Title 1">
            <a:extLst>
              <a:ext uri="{FF2B5EF4-FFF2-40B4-BE49-F238E27FC236}">
                <a16:creationId xmlns:a16="http://schemas.microsoft.com/office/drawing/2014/main" id="{4377727D-0B60-0F32-B7AD-015127E23DCA}"/>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Types of Data</a:t>
            </a:r>
          </a:p>
        </p:txBody>
      </p:sp>
    </p:spTree>
    <p:extLst>
      <p:ext uri="{BB962C8B-B14F-4D97-AF65-F5344CB8AC3E}">
        <p14:creationId xmlns:p14="http://schemas.microsoft.com/office/powerpoint/2010/main" val="10790539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A54644F8-DF75-8A2F-9793-339D3F666A0F}"/>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 name="Footer Placeholder 3">
            <a:extLst>
              <a:ext uri="{FF2B5EF4-FFF2-40B4-BE49-F238E27FC236}">
                <a16:creationId xmlns:a16="http://schemas.microsoft.com/office/drawing/2014/main" id="{F98D845C-B3CF-9892-5C43-318C43981052}"/>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12: Advanced Topics in Data Warehousing</a:t>
            </a:r>
            <a:endParaRPr lang="en-US" sz="1600" b="1" dirty="0">
              <a:solidFill>
                <a:schemeClr val="bg1"/>
              </a:solidFill>
              <a:latin typeface="Poppins" panose="00000500000000000000" pitchFamily="2" charset="0"/>
              <a:cs typeface="Poppins" panose="00000500000000000000" pitchFamily="2" charset="0"/>
            </a:endParaRPr>
          </a:p>
        </p:txBody>
      </p:sp>
      <p:sp>
        <p:nvSpPr>
          <p:cNvPr id="5" name="Subtitle 2">
            <a:extLst>
              <a:ext uri="{FF2B5EF4-FFF2-40B4-BE49-F238E27FC236}">
                <a16:creationId xmlns:a16="http://schemas.microsoft.com/office/drawing/2014/main" id="{8FF81A0E-E8F8-6749-D51C-4F83D6332F13}"/>
              </a:ext>
            </a:extLst>
          </p:cNvPr>
          <p:cNvSpPr txBox="1">
            <a:spLocks/>
          </p:cNvSpPr>
          <p:nvPr/>
        </p:nvSpPr>
        <p:spPr>
          <a:xfrm>
            <a:off x="9728" y="913552"/>
            <a:ext cx="11682919" cy="4689577"/>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cap="none" dirty="0">
                <a:latin typeface="Poppins" panose="00000500000000000000" pitchFamily="2" charset="0"/>
                <a:cs typeface="Poppins" panose="00000500000000000000" pitchFamily="2" charset="0"/>
              </a:rPr>
              <a:t>Volume</a:t>
            </a:r>
          </a:p>
          <a:p>
            <a:pPr lvl="1">
              <a:lnSpc>
                <a:spcPct val="150000"/>
              </a:lnSpc>
              <a:buFont typeface="Wingdings" panose="05000000000000000000" pitchFamily="2" charset="2"/>
              <a:buChar char="§"/>
            </a:pPr>
            <a:r>
              <a:rPr kumimoji="0" lang="en-US" altLang="en-US" sz="20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The term "Big Data" emphasizes the massive volume of data produced daily from a variety of sources, including business activities, machines, social media, networks, and human interactions.</a:t>
            </a:r>
          </a:p>
          <a:p>
            <a:pPr lvl="1">
              <a:lnSpc>
                <a:spcPct val="150000"/>
              </a:lnSpc>
              <a:buFont typeface="Wingdings" panose="05000000000000000000" pitchFamily="2" charset="2"/>
              <a:buChar char="§"/>
            </a:pPr>
            <a:r>
              <a:rPr kumimoji="0" lang="en-US" altLang="en-US" sz="2000" b="1" i="0" u="none" strike="noStrike" cap="none" normalizeH="0" baseline="0" dirty="0">
                <a:ln>
                  <a:noFill/>
                </a:ln>
                <a:solidFill>
                  <a:schemeClr val="tx1"/>
                </a:solidFill>
                <a:effectLst/>
                <a:latin typeface="Poppins" panose="00000500000000000000" pitchFamily="2" charset="0"/>
                <a:cs typeface="Poppins" panose="00000500000000000000" pitchFamily="2" charset="0"/>
              </a:rPr>
              <a:t>Example</a:t>
            </a:r>
            <a:r>
              <a:rPr kumimoji="0" lang="en-US" altLang="en-US" sz="20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 </a:t>
            </a:r>
            <a:r>
              <a:rPr lang="en-US" sz="2000" b="0" i="0" cap="none" dirty="0">
                <a:solidFill>
                  <a:srgbClr val="1A1C22"/>
                </a:solidFill>
                <a:effectLst/>
                <a:latin typeface="Poppins" panose="00000500000000000000" pitchFamily="2" charset="0"/>
                <a:cs typeface="Poppins" panose="00000500000000000000" pitchFamily="2" charset="0"/>
              </a:rPr>
              <a:t>An average of 361.6 billion emails are sent each day around the world, with this figure predicted to increase to 408.2 billion by 2027. Based on the 4.48 billion estimated email users in 2024. (Source: </a:t>
            </a:r>
            <a:r>
              <a:rPr lang="en-US" sz="2000" b="0" i="0" u="none" strike="noStrike" cap="none" dirty="0" err="1">
                <a:effectLst/>
                <a:latin typeface="Poppins" panose="00000500000000000000" pitchFamily="2" charset="0"/>
                <a:cs typeface="Poppins" panose="00000500000000000000" pitchFamily="2" charset="0"/>
                <a:hlinkClick r:id="rId2"/>
              </a:rPr>
              <a:t>Radicati</a:t>
            </a:r>
            <a:r>
              <a:rPr lang="en-US" sz="2000" b="0" i="0" cap="none" dirty="0">
                <a:solidFill>
                  <a:srgbClr val="1A1C22"/>
                </a:solidFill>
                <a:effectLst/>
                <a:latin typeface="Poppins" panose="00000500000000000000" pitchFamily="2" charset="0"/>
                <a:cs typeface="Poppins" panose="00000500000000000000" pitchFamily="2" charset="0"/>
              </a:rPr>
              <a:t>)</a:t>
            </a:r>
            <a:endParaRPr kumimoji="0" lang="en-US" altLang="en-US" sz="2000" b="0" i="0" u="none" strike="noStrike" cap="none" normalizeH="0" baseline="0" dirty="0">
              <a:ln>
                <a:noFill/>
              </a:ln>
              <a:solidFill>
                <a:schemeClr val="tx1"/>
              </a:solidFill>
              <a:effectLst/>
              <a:latin typeface="Poppins" panose="00000500000000000000" pitchFamily="2" charset="0"/>
              <a:cs typeface="Poppins" panose="00000500000000000000" pitchFamily="2" charset="0"/>
            </a:endParaRPr>
          </a:p>
          <a:p>
            <a:pPr lvl="1">
              <a:lnSpc>
                <a:spcPct val="150000"/>
              </a:lnSpc>
              <a:buFont typeface="Wingdings" panose="05000000000000000000" pitchFamily="2" charset="2"/>
              <a:buChar char="§"/>
            </a:pPr>
            <a:r>
              <a:rPr kumimoji="0" lang="en-US" altLang="en-US" sz="20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Big Data technologies are designed to manage and process these large quantities of data efficiently. </a:t>
            </a:r>
          </a:p>
        </p:txBody>
      </p:sp>
      <p:sp>
        <p:nvSpPr>
          <p:cNvPr id="2" name="Title 1">
            <a:extLst>
              <a:ext uri="{FF2B5EF4-FFF2-40B4-BE49-F238E27FC236}">
                <a16:creationId xmlns:a16="http://schemas.microsoft.com/office/drawing/2014/main" id="{DA952BE1-B332-9E7A-0329-0B6BFCE6E5A9}"/>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Characteristics of Big Data</a:t>
            </a:r>
          </a:p>
        </p:txBody>
      </p:sp>
    </p:spTree>
    <p:extLst>
      <p:ext uri="{BB962C8B-B14F-4D97-AF65-F5344CB8AC3E}">
        <p14:creationId xmlns:p14="http://schemas.microsoft.com/office/powerpoint/2010/main" val="14235101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977156"/>
            <a:ext cx="11585642" cy="4616247"/>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cap="none" dirty="0">
                <a:latin typeface="Poppins" panose="00000500000000000000" pitchFamily="2" charset="0"/>
                <a:cs typeface="Poppins" panose="00000500000000000000" pitchFamily="2" charset="0"/>
              </a:rPr>
              <a:t>Variety</a:t>
            </a:r>
          </a:p>
          <a:p>
            <a:pPr lvl="1">
              <a:lnSpc>
                <a:spcPct val="150000"/>
              </a:lnSpc>
              <a:buFont typeface="Wingdings" panose="05000000000000000000" pitchFamily="2" charset="2"/>
              <a:buChar char="§"/>
            </a:pPr>
            <a:r>
              <a:rPr kumimoji="0" lang="en-US" altLang="en-US" sz="20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Big Data encompasses various types of data, including structured, semi-structured, and unstructured data, gathered from multiple sources.</a:t>
            </a:r>
          </a:p>
          <a:p>
            <a:pPr lvl="1">
              <a:lnSpc>
                <a:spcPct val="150000"/>
              </a:lnSpc>
              <a:buFont typeface="Wingdings" panose="05000000000000000000" pitchFamily="2" charset="2"/>
              <a:buChar char="§"/>
            </a:pPr>
            <a:r>
              <a:rPr kumimoji="0" lang="en-US" altLang="en-US" sz="20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Previously, data was primarily collected from structured sources like databases and spreadsheets. Today, it includes a wide range of formats.</a:t>
            </a:r>
          </a:p>
          <a:p>
            <a:pPr lvl="1">
              <a:lnSpc>
                <a:spcPct val="150000"/>
              </a:lnSpc>
              <a:buFont typeface="Wingdings" panose="05000000000000000000" pitchFamily="2" charset="2"/>
              <a:buChar char="§"/>
            </a:pPr>
            <a:r>
              <a:rPr kumimoji="0" lang="en-US" altLang="en-US" sz="2000" b="1" i="0" u="none" strike="noStrike" cap="none" normalizeH="0" baseline="0" dirty="0">
                <a:ln>
                  <a:noFill/>
                </a:ln>
                <a:solidFill>
                  <a:schemeClr val="tx1"/>
                </a:solidFill>
                <a:effectLst/>
                <a:latin typeface="Poppins" panose="00000500000000000000" pitchFamily="2" charset="0"/>
                <a:cs typeface="Poppins" panose="00000500000000000000" pitchFamily="2" charset="0"/>
              </a:rPr>
              <a:t>Examples</a:t>
            </a:r>
            <a:r>
              <a:rPr kumimoji="0" lang="en-US" altLang="en-US" sz="20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 Modern data sources include PDFs, emails, audio files, social media posts, photos, and videos, reflecting the diverse forms in which data is now available.</a:t>
            </a:r>
            <a:endParaRPr lang="en-US" sz="2000" cap="none" dirty="0">
              <a:latin typeface="Poppins" panose="00000500000000000000" pitchFamily="2" charset="0"/>
              <a:cs typeface="Poppins" panose="00000500000000000000" pitchFamily="2" charset="0"/>
            </a:endParaRPr>
          </a:p>
        </p:txBody>
      </p:sp>
      <p:sp>
        <p:nvSpPr>
          <p:cNvPr id="2" name="Footer Placeholder 3">
            <a:extLst>
              <a:ext uri="{FF2B5EF4-FFF2-40B4-BE49-F238E27FC236}">
                <a16:creationId xmlns:a16="http://schemas.microsoft.com/office/drawing/2014/main" id="{AA2AA17E-25E2-838A-B98A-B679E8CB5698}"/>
              </a:ext>
            </a:extLst>
          </p:cNvPr>
          <p:cNvSpPr>
            <a:spLocks noGrp="1"/>
          </p:cNvSpPr>
          <p:nvPr>
            <p:ph type="ftr" sz="quarter" idx="11"/>
          </p:nvPr>
        </p:nvSpPr>
        <p:spPr>
          <a:xfrm>
            <a:off x="126462" y="5790601"/>
            <a:ext cx="11585642" cy="498470"/>
          </a:xfrm>
        </p:spPr>
        <p:txBody>
          <a:bodyPr/>
          <a:lstStyle/>
          <a:p>
            <a:r>
              <a:rPr lang="en-US" sz="1600" b="1" dirty="0">
                <a:solidFill>
                  <a:schemeClr val="bg1"/>
                </a:solidFill>
                <a:latin typeface="Poppins" panose="00000500000000000000" pitchFamily="2" charset="0"/>
                <a:cs typeface="Poppins" panose="00000500000000000000" pitchFamily="2" charset="0"/>
              </a:rPr>
              <a:t>Lecture 12: Advanced Topics in Data Warehousing</a:t>
            </a:r>
          </a:p>
        </p:txBody>
      </p:sp>
      <p:sp>
        <p:nvSpPr>
          <p:cNvPr id="5" name="Title 1">
            <a:extLst>
              <a:ext uri="{FF2B5EF4-FFF2-40B4-BE49-F238E27FC236}">
                <a16:creationId xmlns:a16="http://schemas.microsoft.com/office/drawing/2014/main" id="{01B23CF8-09F2-FBF6-74C0-83D1750CE910}"/>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Characteristics of Big Data</a:t>
            </a:r>
          </a:p>
        </p:txBody>
      </p:sp>
    </p:spTree>
    <p:extLst>
      <p:ext uri="{BB962C8B-B14F-4D97-AF65-F5344CB8AC3E}">
        <p14:creationId xmlns:p14="http://schemas.microsoft.com/office/powerpoint/2010/main" val="11157850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1064708"/>
            <a:ext cx="11585642" cy="453842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cap="none" dirty="0">
                <a:latin typeface="Poppins" panose="00000500000000000000" pitchFamily="2" charset="0"/>
                <a:cs typeface="Poppins" panose="00000500000000000000" pitchFamily="2" charset="0"/>
              </a:rPr>
              <a:t>Veracity</a:t>
            </a:r>
            <a:endParaRPr lang="en-US" cap="none" dirty="0">
              <a:latin typeface="Poppins" panose="00000500000000000000" pitchFamily="2" charset="0"/>
              <a:cs typeface="Poppins" panose="00000500000000000000" pitchFamily="2" charset="0"/>
            </a:endParaRPr>
          </a:p>
          <a:p>
            <a:pPr lvl="1">
              <a:lnSpc>
                <a:spcPct val="150000"/>
              </a:lnSpc>
              <a:buFont typeface="Wingdings" panose="05000000000000000000" pitchFamily="2" charset="2"/>
              <a:buChar char="§"/>
            </a:pPr>
            <a:r>
              <a:rPr kumimoji="0" lang="en-US" altLang="en-US" sz="20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Veracity refers to the reliability and trustworthiness of data, emphasizing the importance of filtering and translating data to ensure quality.</a:t>
            </a:r>
          </a:p>
          <a:p>
            <a:pPr lvl="1">
              <a:lnSpc>
                <a:spcPct val="150000"/>
              </a:lnSpc>
              <a:buFont typeface="Wingdings" panose="05000000000000000000" pitchFamily="2" charset="2"/>
              <a:buChar char="§"/>
            </a:pPr>
            <a:r>
              <a:rPr kumimoji="0" lang="en-US" altLang="en-US" sz="20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Managing data effectively to handle inconsistencies and inaccuracies is a key aspect of Big Data.</a:t>
            </a:r>
          </a:p>
          <a:p>
            <a:pPr lvl="1">
              <a:lnSpc>
                <a:spcPct val="150000"/>
              </a:lnSpc>
              <a:buFont typeface="Wingdings" panose="05000000000000000000" pitchFamily="2" charset="2"/>
              <a:buChar char="§"/>
            </a:pPr>
            <a:r>
              <a:rPr kumimoji="0" lang="en-US" altLang="en-US" sz="20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Reliable data is crucial for business growth and development.</a:t>
            </a:r>
          </a:p>
          <a:p>
            <a:pPr lvl="1">
              <a:lnSpc>
                <a:spcPct val="150000"/>
              </a:lnSpc>
              <a:buFont typeface="Wingdings" panose="05000000000000000000" pitchFamily="2" charset="2"/>
              <a:buChar char="§"/>
            </a:pPr>
            <a:r>
              <a:rPr kumimoji="0" lang="en-US" altLang="en-US" sz="2000" b="1" i="0" u="none" strike="noStrike" cap="none" normalizeH="0" baseline="0" dirty="0">
                <a:ln>
                  <a:noFill/>
                </a:ln>
                <a:solidFill>
                  <a:schemeClr val="tx1"/>
                </a:solidFill>
                <a:effectLst/>
                <a:latin typeface="Poppins" panose="00000500000000000000" pitchFamily="2" charset="0"/>
                <a:cs typeface="Poppins" panose="00000500000000000000" pitchFamily="2" charset="0"/>
              </a:rPr>
              <a:t>Example</a:t>
            </a:r>
            <a:r>
              <a:rPr kumimoji="0" lang="en-US" altLang="en-US" sz="20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 Facebook posts with hashtags illustrate the need to assess the accuracy and relevance of data before using it for analysis.</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000" b="0" i="0" u="none" strike="noStrike" cap="none" normalizeH="0" baseline="0" dirty="0">
              <a:ln>
                <a:noFill/>
              </a:ln>
              <a:solidFill>
                <a:schemeClr val="tx1"/>
              </a:solidFill>
              <a:effectLst/>
              <a:latin typeface="Arial" panose="020B0604020202020204" pitchFamily="34" charset="0"/>
            </a:endParaRPr>
          </a:p>
        </p:txBody>
      </p:sp>
      <p:sp>
        <p:nvSpPr>
          <p:cNvPr id="3" name="Footer Placeholder 3">
            <a:extLst>
              <a:ext uri="{FF2B5EF4-FFF2-40B4-BE49-F238E27FC236}">
                <a16:creationId xmlns:a16="http://schemas.microsoft.com/office/drawing/2014/main" id="{3ACA5F3C-7E4E-9D34-098C-A72953C70978}"/>
              </a:ext>
            </a:extLst>
          </p:cNvPr>
          <p:cNvSpPr>
            <a:spLocks noGrp="1"/>
          </p:cNvSpPr>
          <p:nvPr>
            <p:ph type="ftr" sz="quarter" idx="11"/>
          </p:nvPr>
        </p:nvSpPr>
        <p:spPr>
          <a:xfrm>
            <a:off x="126462" y="5790601"/>
            <a:ext cx="11585642" cy="498470"/>
          </a:xfrm>
        </p:spPr>
        <p:txBody>
          <a:bodyPr/>
          <a:lstStyle/>
          <a:p>
            <a:r>
              <a:rPr lang="en-US" sz="1600" b="1" dirty="0">
                <a:solidFill>
                  <a:schemeClr val="bg1"/>
                </a:solidFill>
                <a:latin typeface="Poppins" panose="00000500000000000000" pitchFamily="2" charset="0"/>
                <a:cs typeface="Poppins" panose="00000500000000000000" pitchFamily="2" charset="0"/>
              </a:rPr>
              <a:t>Lecture 12: Advanced Topics in Data Warehousing</a:t>
            </a:r>
          </a:p>
        </p:txBody>
      </p:sp>
      <p:sp>
        <p:nvSpPr>
          <p:cNvPr id="4" name="Title 1">
            <a:extLst>
              <a:ext uri="{FF2B5EF4-FFF2-40B4-BE49-F238E27FC236}">
                <a16:creationId xmlns:a16="http://schemas.microsoft.com/office/drawing/2014/main" id="{DDD98F79-9D6D-8171-245D-DAF1F63075BF}"/>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Characteristics of Big Data</a:t>
            </a:r>
          </a:p>
        </p:txBody>
      </p:sp>
    </p:spTree>
    <p:extLst>
      <p:ext uri="{BB962C8B-B14F-4D97-AF65-F5344CB8AC3E}">
        <p14:creationId xmlns:p14="http://schemas.microsoft.com/office/powerpoint/2010/main" val="27539968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9F3C50-917E-27A5-4E53-431DD9B83A73}"/>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24A67091-D181-E35A-C177-095B18E3D710}"/>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784BAD16-2333-E437-9726-09D90FEBE078}"/>
              </a:ext>
            </a:extLst>
          </p:cNvPr>
          <p:cNvSpPr txBox="1">
            <a:spLocks/>
          </p:cNvSpPr>
          <p:nvPr/>
        </p:nvSpPr>
        <p:spPr>
          <a:xfrm>
            <a:off x="84309" y="1064708"/>
            <a:ext cx="11585642" cy="453842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kumimoji="0" lang="en-US" altLang="en-US" sz="2000" b="1" i="0" u="none" strike="noStrike" cap="none" normalizeH="0" baseline="0" dirty="0">
                <a:ln>
                  <a:noFill/>
                </a:ln>
                <a:solidFill>
                  <a:schemeClr val="tx1"/>
                </a:solidFill>
                <a:effectLst/>
                <a:latin typeface="Poppins" panose="00000500000000000000" pitchFamily="2" charset="0"/>
                <a:cs typeface="Poppins" panose="00000500000000000000" pitchFamily="2" charset="0"/>
              </a:rPr>
              <a:t>Value</a:t>
            </a:r>
          </a:p>
          <a:p>
            <a:pPr lvl="1">
              <a:lnSpc>
                <a:spcPct val="150000"/>
              </a:lnSpc>
              <a:buFont typeface="Wingdings" panose="05000000000000000000" pitchFamily="2" charset="2"/>
              <a:buChar char="§"/>
            </a:pPr>
            <a:r>
              <a:rPr kumimoji="0" lang="en-US" altLang="en-US" sz="20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Value is a crucial characteristic of Big Data, focusing on the importance of extracting meaningful insights from data.</a:t>
            </a:r>
          </a:p>
          <a:p>
            <a:pPr lvl="1">
              <a:lnSpc>
                <a:spcPct val="150000"/>
              </a:lnSpc>
              <a:buFont typeface="Wingdings" panose="05000000000000000000" pitchFamily="2" charset="2"/>
              <a:buChar char="§"/>
            </a:pPr>
            <a:r>
              <a:rPr kumimoji="0" lang="en-US" altLang="en-US" sz="20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The goal is not just to collect or process data but to store, process, and analyze data that is valuable and reliable.</a:t>
            </a:r>
          </a:p>
          <a:p>
            <a:pPr lvl="1">
              <a:lnSpc>
                <a:spcPct val="150000"/>
              </a:lnSpc>
              <a:buFont typeface="Wingdings" panose="05000000000000000000" pitchFamily="2" charset="2"/>
              <a:buChar char="§"/>
            </a:pPr>
            <a:r>
              <a:rPr kumimoji="0" lang="en-US" altLang="en-US" sz="20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Ensuring that data provides useful information or insights is what makes Big Data beneficial for decision-making and analysis. </a:t>
            </a:r>
          </a:p>
        </p:txBody>
      </p:sp>
      <p:sp>
        <p:nvSpPr>
          <p:cNvPr id="3" name="Footer Placeholder 3">
            <a:extLst>
              <a:ext uri="{FF2B5EF4-FFF2-40B4-BE49-F238E27FC236}">
                <a16:creationId xmlns:a16="http://schemas.microsoft.com/office/drawing/2014/main" id="{C4E24EFF-925E-B75B-5FF2-757E33159E0D}"/>
              </a:ext>
            </a:extLst>
          </p:cNvPr>
          <p:cNvSpPr>
            <a:spLocks noGrp="1"/>
          </p:cNvSpPr>
          <p:nvPr>
            <p:ph type="ftr" sz="quarter" idx="11"/>
          </p:nvPr>
        </p:nvSpPr>
        <p:spPr>
          <a:xfrm>
            <a:off x="126462" y="5790601"/>
            <a:ext cx="11585642" cy="498470"/>
          </a:xfrm>
        </p:spPr>
        <p:txBody>
          <a:bodyPr/>
          <a:lstStyle/>
          <a:p>
            <a:r>
              <a:rPr lang="en-US" sz="1600" b="1" dirty="0">
                <a:solidFill>
                  <a:schemeClr val="bg1"/>
                </a:solidFill>
                <a:latin typeface="Poppins" panose="00000500000000000000" pitchFamily="2" charset="0"/>
                <a:cs typeface="Poppins" panose="00000500000000000000" pitchFamily="2" charset="0"/>
              </a:rPr>
              <a:t>Lecture 12: Advanced Topics in Data Warehousing</a:t>
            </a:r>
          </a:p>
        </p:txBody>
      </p:sp>
      <p:sp>
        <p:nvSpPr>
          <p:cNvPr id="2" name="Title 1">
            <a:extLst>
              <a:ext uri="{FF2B5EF4-FFF2-40B4-BE49-F238E27FC236}">
                <a16:creationId xmlns:a16="http://schemas.microsoft.com/office/drawing/2014/main" id="{7740EECA-632C-8AC4-8C7B-7C9D2BFEF600}"/>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Characteristics of Big Data</a:t>
            </a:r>
          </a:p>
        </p:txBody>
      </p:sp>
    </p:spTree>
    <p:extLst>
      <p:ext uri="{BB962C8B-B14F-4D97-AF65-F5344CB8AC3E}">
        <p14:creationId xmlns:p14="http://schemas.microsoft.com/office/powerpoint/2010/main" val="42089484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F72FE5-F20C-CC14-94EC-276908C355C2}"/>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FCAAAD8A-38B7-CB8E-C1ED-253ADD3C2A91}"/>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 name="Footer Placeholder 3">
            <a:extLst>
              <a:ext uri="{FF2B5EF4-FFF2-40B4-BE49-F238E27FC236}">
                <a16:creationId xmlns:a16="http://schemas.microsoft.com/office/drawing/2014/main" id="{3907BA97-D93C-570C-D705-0860C10DE024}"/>
              </a:ext>
            </a:extLst>
          </p:cNvPr>
          <p:cNvSpPr>
            <a:spLocks noGrp="1"/>
          </p:cNvSpPr>
          <p:nvPr>
            <p:ph type="ftr" sz="quarter" idx="11"/>
          </p:nvPr>
        </p:nvSpPr>
        <p:spPr>
          <a:xfrm>
            <a:off x="126462" y="5790601"/>
            <a:ext cx="11585642" cy="498470"/>
          </a:xfrm>
        </p:spPr>
        <p:txBody>
          <a:bodyPr/>
          <a:lstStyle/>
          <a:p>
            <a:r>
              <a:rPr lang="en-US" sz="1600" b="1" dirty="0">
                <a:solidFill>
                  <a:schemeClr val="bg1"/>
                </a:solidFill>
                <a:latin typeface="Poppins" panose="00000500000000000000" pitchFamily="2" charset="0"/>
                <a:cs typeface="Poppins" panose="00000500000000000000" pitchFamily="2" charset="0"/>
              </a:rPr>
              <a:t>Lecture 12: Advanced Topics in Data Warehousing</a:t>
            </a:r>
          </a:p>
        </p:txBody>
      </p:sp>
      <p:sp>
        <p:nvSpPr>
          <p:cNvPr id="14" name="Subtitle 2">
            <a:extLst>
              <a:ext uri="{FF2B5EF4-FFF2-40B4-BE49-F238E27FC236}">
                <a16:creationId xmlns:a16="http://schemas.microsoft.com/office/drawing/2014/main" id="{25EE6BA1-D21C-8A3C-0BEE-B5DE46BAC5B9}"/>
              </a:ext>
            </a:extLst>
          </p:cNvPr>
          <p:cNvSpPr txBox="1">
            <a:spLocks/>
          </p:cNvSpPr>
          <p:nvPr/>
        </p:nvSpPr>
        <p:spPr>
          <a:xfrm>
            <a:off x="84309" y="1016067"/>
            <a:ext cx="11585642" cy="4616245"/>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gn="l">
              <a:lnSpc>
                <a:spcPct val="150000"/>
              </a:lnSpc>
            </a:pPr>
            <a:r>
              <a:rPr kumimoji="0" lang="en-US" altLang="en-US" sz="2000" b="1" i="0" u="none" strike="noStrike" cap="none" normalizeH="0" baseline="0" dirty="0">
                <a:ln>
                  <a:noFill/>
                </a:ln>
                <a:solidFill>
                  <a:schemeClr val="tx1"/>
                </a:solidFill>
                <a:effectLst/>
                <a:latin typeface="Arial" panose="020B0604020202020204" pitchFamily="34" charset="0"/>
              </a:rPr>
              <a:t>Velocity</a:t>
            </a:r>
            <a:endParaRPr lang="en-US" altLang="en-US" b="1" cap="none" dirty="0">
              <a:latin typeface="Arial" panose="020B0604020202020204" pitchFamily="34" charset="0"/>
            </a:endParaRPr>
          </a:p>
          <a:p>
            <a:pPr lvl="1">
              <a:lnSpc>
                <a:spcPct val="150000"/>
              </a:lnSpc>
              <a:buFont typeface="Wingdings" panose="05000000000000000000" pitchFamily="2" charset="2"/>
              <a:buChar char="§"/>
            </a:pPr>
            <a:r>
              <a:rPr kumimoji="0" lang="en-US" altLang="en-US" sz="20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Velocity refers to the rapid speed at which data is generated and processed in real-time.</a:t>
            </a:r>
          </a:p>
          <a:p>
            <a:pPr lvl="1">
              <a:lnSpc>
                <a:spcPct val="150000"/>
              </a:lnSpc>
              <a:buFont typeface="Wingdings" panose="05000000000000000000" pitchFamily="2" charset="2"/>
              <a:buChar char="§"/>
            </a:pPr>
            <a:r>
              <a:rPr kumimoji="0" lang="en-US" altLang="en-US" sz="20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It involves the rate at which data arrives, changes, and experiences bursts of activity.</a:t>
            </a:r>
          </a:p>
          <a:p>
            <a:pPr lvl="1">
              <a:lnSpc>
                <a:spcPct val="150000"/>
              </a:lnSpc>
              <a:buFont typeface="Wingdings" panose="05000000000000000000" pitchFamily="2" charset="2"/>
              <a:buChar char="§"/>
            </a:pPr>
            <a:r>
              <a:rPr kumimoji="0" lang="en-US" altLang="en-US" sz="20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A key goal of Big Data is to deliver data quickly to meet immediate demands.</a:t>
            </a:r>
          </a:p>
          <a:p>
            <a:pPr lvl="1">
              <a:lnSpc>
                <a:spcPct val="150000"/>
              </a:lnSpc>
              <a:buFont typeface="Wingdings" panose="05000000000000000000" pitchFamily="2" charset="2"/>
              <a:buChar char="§"/>
            </a:pPr>
            <a:r>
              <a:rPr kumimoji="0" lang="en-US" altLang="en-US" sz="2000" b="1" i="0" u="none" strike="noStrike" cap="none" normalizeH="0" baseline="0" dirty="0">
                <a:ln>
                  <a:noFill/>
                </a:ln>
                <a:solidFill>
                  <a:schemeClr val="tx1"/>
                </a:solidFill>
                <a:effectLst/>
                <a:latin typeface="Poppins" panose="00000500000000000000" pitchFamily="2" charset="0"/>
                <a:cs typeface="Poppins" panose="00000500000000000000" pitchFamily="2" charset="0"/>
              </a:rPr>
              <a:t>Sources</a:t>
            </a:r>
            <a:r>
              <a:rPr kumimoji="0" lang="en-US" altLang="en-US" sz="20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 Data flows rapidly from various sources, such as application logs, business processes, networks, social media, sensors, and mobile devices. </a:t>
            </a:r>
          </a:p>
        </p:txBody>
      </p:sp>
      <p:sp>
        <p:nvSpPr>
          <p:cNvPr id="4" name="Title 1">
            <a:extLst>
              <a:ext uri="{FF2B5EF4-FFF2-40B4-BE49-F238E27FC236}">
                <a16:creationId xmlns:a16="http://schemas.microsoft.com/office/drawing/2014/main" id="{CDC7E38C-D5D3-CFA1-BD61-F1F5A9C25506}"/>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Characteristics of Big Data</a:t>
            </a:r>
          </a:p>
        </p:txBody>
      </p:sp>
    </p:spTree>
    <p:extLst>
      <p:ext uri="{BB962C8B-B14F-4D97-AF65-F5344CB8AC3E}">
        <p14:creationId xmlns:p14="http://schemas.microsoft.com/office/powerpoint/2010/main" val="47002021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2" name="Footer Placeholder 3">
            <a:extLst>
              <a:ext uri="{FF2B5EF4-FFF2-40B4-BE49-F238E27FC236}">
                <a16:creationId xmlns:a16="http://schemas.microsoft.com/office/drawing/2014/main" id="{51678FC7-7413-7FF2-97D0-94B9C82C1A7C}"/>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12: Advanced Topics in Data Warehousing</a:t>
            </a:r>
            <a:endParaRPr lang="en-US" sz="1600" b="1" dirty="0">
              <a:solidFill>
                <a:schemeClr val="bg1"/>
              </a:solidFill>
              <a:latin typeface="Poppins" panose="00000500000000000000" pitchFamily="2" charset="0"/>
              <a:cs typeface="Poppins" panose="00000500000000000000" pitchFamily="2" charset="0"/>
            </a:endParaRPr>
          </a:p>
        </p:txBody>
      </p:sp>
      <p:sp>
        <p:nvSpPr>
          <p:cNvPr id="7" name="Title 1">
            <a:extLst>
              <a:ext uri="{FF2B5EF4-FFF2-40B4-BE49-F238E27FC236}">
                <a16:creationId xmlns:a16="http://schemas.microsoft.com/office/drawing/2014/main" id="{F006C0AD-CA1E-AAF8-D4EC-68B95767423B}"/>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Advantages of Big Data</a:t>
            </a:r>
          </a:p>
        </p:txBody>
      </p:sp>
      <p:sp>
        <p:nvSpPr>
          <p:cNvPr id="3" name="Subtitle 2">
            <a:extLst>
              <a:ext uri="{FF2B5EF4-FFF2-40B4-BE49-F238E27FC236}">
                <a16:creationId xmlns:a16="http://schemas.microsoft.com/office/drawing/2014/main" id="{B39C573D-9FAB-840A-4E74-F02F845616CA}"/>
              </a:ext>
            </a:extLst>
          </p:cNvPr>
          <p:cNvSpPr txBox="1">
            <a:spLocks/>
          </p:cNvSpPr>
          <p:nvPr/>
        </p:nvSpPr>
        <p:spPr>
          <a:xfrm>
            <a:off x="84309" y="977157"/>
            <a:ext cx="11585642" cy="458706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kumimoji="0" lang="en-US" altLang="en-US" sz="2000" b="1" i="0" u="none" strike="noStrike" cap="none" normalizeH="0" baseline="0" dirty="0">
                <a:ln>
                  <a:noFill/>
                </a:ln>
                <a:solidFill>
                  <a:schemeClr val="tx1"/>
                </a:solidFill>
                <a:effectLst/>
                <a:latin typeface="Poppins" panose="00000500000000000000" pitchFamily="2" charset="0"/>
                <a:cs typeface="Poppins" panose="00000500000000000000" pitchFamily="2" charset="0"/>
              </a:rPr>
              <a:t>Enhanced Decision-Making</a:t>
            </a:r>
            <a:endParaRPr lang="en-US" altLang="en-US" cap="none" dirty="0">
              <a:latin typeface="Poppins" panose="00000500000000000000" pitchFamily="2" charset="0"/>
              <a:cs typeface="Poppins" panose="00000500000000000000" pitchFamily="2" charset="0"/>
            </a:endParaRPr>
          </a:p>
          <a:p>
            <a:pPr marL="0" indent="0">
              <a:lnSpc>
                <a:spcPct val="150000"/>
              </a:lnSpc>
              <a:buNone/>
            </a:pPr>
            <a:r>
              <a:rPr kumimoji="0" lang="en-US" altLang="en-US" sz="20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Big data enables companies to make informed decisions based on insights derived from vast and varied datasets. </a:t>
            </a:r>
            <a:r>
              <a:rPr kumimoji="0" lang="en-US" altLang="en-US" sz="2000" b="1" i="0" u="none" strike="noStrike" cap="none" normalizeH="0" baseline="0" dirty="0">
                <a:ln>
                  <a:noFill/>
                </a:ln>
                <a:solidFill>
                  <a:schemeClr val="tx1"/>
                </a:solidFill>
                <a:effectLst/>
                <a:latin typeface="Poppins" panose="00000500000000000000" pitchFamily="2" charset="0"/>
                <a:cs typeface="Poppins" panose="00000500000000000000" pitchFamily="2" charset="0"/>
              </a:rPr>
              <a:t>For</a:t>
            </a:r>
            <a:r>
              <a:rPr kumimoji="0" lang="en-US" altLang="en-US" sz="20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 </a:t>
            </a:r>
            <a:r>
              <a:rPr kumimoji="0" lang="en-US" altLang="en-US" sz="2000" b="1" i="0" u="none" strike="noStrike" cap="none" normalizeH="0" baseline="0" dirty="0">
                <a:ln>
                  <a:noFill/>
                </a:ln>
                <a:solidFill>
                  <a:schemeClr val="tx1"/>
                </a:solidFill>
                <a:effectLst/>
                <a:latin typeface="Poppins" panose="00000500000000000000" pitchFamily="2" charset="0"/>
                <a:cs typeface="Poppins" panose="00000500000000000000" pitchFamily="2" charset="0"/>
              </a:rPr>
              <a:t>example</a:t>
            </a:r>
            <a:r>
              <a:rPr lang="en-US" altLang="en-US" cap="none" dirty="0">
                <a:latin typeface="Poppins" panose="00000500000000000000" pitchFamily="2" charset="0"/>
                <a:cs typeface="Poppins" panose="00000500000000000000" pitchFamily="2" charset="0"/>
              </a:rPr>
              <a:t>,</a:t>
            </a:r>
            <a:r>
              <a:rPr kumimoji="0" lang="en-US" altLang="en-US" sz="20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 Retailers can analyze purchasing patterns to predict product demand and personalize customer recommendations.</a:t>
            </a:r>
          </a:p>
          <a:p>
            <a:pPr>
              <a:lnSpc>
                <a:spcPct val="150000"/>
              </a:lnSpc>
            </a:pPr>
            <a:r>
              <a:rPr kumimoji="0" lang="en-US" altLang="en-US" sz="2000" b="1" i="0" u="none" strike="noStrike" cap="none" normalizeH="0" baseline="0" dirty="0">
                <a:ln>
                  <a:noFill/>
                </a:ln>
                <a:solidFill>
                  <a:schemeClr val="tx1"/>
                </a:solidFill>
                <a:effectLst/>
                <a:latin typeface="Poppins" panose="00000500000000000000" pitchFamily="2" charset="0"/>
                <a:cs typeface="Poppins" panose="00000500000000000000" pitchFamily="2" charset="0"/>
              </a:rPr>
              <a:t>Cost Reduction</a:t>
            </a:r>
            <a:endParaRPr lang="en-US" altLang="en-US" cap="none" dirty="0">
              <a:latin typeface="Poppins" panose="00000500000000000000" pitchFamily="2" charset="0"/>
              <a:cs typeface="Poppins" panose="00000500000000000000" pitchFamily="2" charset="0"/>
            </a:endParaRPr>
          </a:p>
          <a:p>
            <a:pPr marL="0" indent="0">
              <a:lnSpc>
                <a:spcPct val="150000"/>
              </a:lnSpc>
              <a:buNone/>
            </a:pPr>
            <a:r>
              <a:rPr kumimoji="0" lang="en-US" altLang="en-US" sz="20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By optimizing processes and reducing inefficiencies, big data helps organizations cut costs. </a:t>
            </a:r>
            <a:r>
              <a:rPr kumimoji="0" lang="en-US" altLang="en-US" sz="2000" b="1" i="0" u="none" strike="noStrike" cap="none" normalizeH="0" baseline="0" dirty="0">
                <a:ln>
                  <a:noFill/>
                </a:ln>
                <a:solidFill>
                  <a:schemeClr val="tx1"/>
                </a:solidFill>
                <a:effectLst/>
                <a:latin typeface="Poppins" panose="00000500000000000000" pitchFamily="2" charset="0"/>
                <a:cs typeface="Poppins" panose="00000500000000000000" pitchFamily="2" charset="0"/>
              </a:rPr>
              <a:t>For example</a:t>
            </a:r>
            <a:r>
              <a:rPr lang="en-US" altLang="en-US" cap="none" dirty="0">
                <a:latin typeface="Poppins" panose="00000500000000000000" pitchFamily="2" charset="0"/>
                <a:cs typeface="Poppins" panose="00000500000000000000" pitchFamily="2" charset="0"/>
              </a:rPr>
              <a:t>,</a:t>
            </a:r>
            <a:r>
              <a:rPr kumimoji="0" lang="en-US" altLang="en-US" sz="20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 In manufacturing, data from machinery sensors can help detect equipment issues before they result in costly breakdowns, thus preventing production delays and minimizing repair costs</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000" b="0" i="0" u="none" strike="noStrike" cap="none" normalizeH="0" baseline="0" dirty="0">
              <a:ln>
                <a:noFill/>
              </a:ln>
              <a:solidFill>
                <a:schemeClr val="tx1"/>
              </a:solidFill>
              <a:effectLst/>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63942549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BF7847-7E56-78CA-4409-4A6C95628C9A}"/>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D235F479-2495-E136-D5F9-E0E2A4DF9E87}"/>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2" name="Footer Placeholder 3">
            <a:extLst>
              <a:ext uri="{FF2B5EF4-FFF2-40B4-BE49-F238E27FC236}">
                <a16:creationId xmlns:a16="http://schemas.microsoft.com/office/drawing/2014/main" id="{655AA052-D255-52F1-F0A4-1E7189F017AC}"/>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12: Advanced Topics in Data Warehousing</a:t>
            </a:r>
            <a:endParaRPr lang="en-US" sz="1600" b="1" dirty="0">
              <a:solidFill>
                <a:schemeClr val="bg1"/>
              </a:solidFill>
              <a:latin typeface="Poppins" panose="00000500000000000000" pitchFamily="2" charset="0"/>
              <a:cs typeface="Poppins" panose="00000500000000000000" pitchFamily="2" charset="0"/>
            </a:endParaRPr>
          </a:p>
        </p:txBody>
      </p:sp>
      <p:sp>
        <p:nvSpPr>
          <p:cNvPr id="3" name="Subtitle 2">
            <a:extLst>
              <a:ext uri="{FF2B5EF4-FFF2-40B4-BE49-F238E27FC236}">
                <a16:creationId xmlns:a16="http://schemas.microsoft.com/office/drawing/2014/main" id="{82C42D7F-EE4F-0EFE-71B8-CEA5014D0DD8}"/>
              </a:ext>
            </a:extLst>
          </p:cNvPr>
          <p:cNvSpPr txBox="1">
            <a:spLocks/>
          </p:cNvSpPr>
          <p:nvPr/>
        </p:nvSpPr>
        <p:spPr>
          <a:xfrm>
            <a:off x="84309" y="977157"/>
            <a:ext cx="11585642" cy="458706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kumimoji="0" lang="en-US" altLang="en-US" sz="2000" b="1" i="0" u="none" strike="noStrike" cap="none" normalizeH="0" baseline="0" dirty="0">
                <a:ln>
                  <a:noFill/>
                </a:ln>
                <a:solidFill>
                  <a:schemeClr val="tx1"/>
                </a:solidFill>
                <a:effectLst/>
                <a:latin typeface="Poppins" panose="00000500000000000000" pitchFamily="2" charset="0"/>
                <a:cs typeface="Poppins" panose="00000500000000000000" pitchFamily="2" charset="0"/>
              </a:rPr>
              <a:t>Innovation and new product development</a:t>
            </a:r>
            <a:endParaRPr lang="en-US" altLang="en-US" cap="none" dirty="0">
              <a:latin typeface="Poppins" panose="00000500000000000000" pitchFamily="2" charset="0"/>
              <a:cs typeface="Poppins" panose="00000500000000000000" pitchFamily="2" charset="0"/>
            </a:endParaRPr>
          </a:p>
          <a:p>
            <a:pPr marL="0" indent="0">
              <a:lnSpc>
                <a:spcPct val="150000"/>
              </a:lnSpc>
              <a:buNone/>
            </a:pPr>
            <a:r>
              <a:rPr kumimoji="0" lang="en-US" altLang="en-US" sz="20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Big data provides insights that can spark innovation, leading to new products, services, or business models. </a:t>
            </a:r>
            <a:r>
              <a:rPr kumimoji="0" lang="en-US" altLang="en-US" sz="2000" b="1" i="0" u="none" strike="noStrike" cap="none" normalizeH="0" baseline="0" dirty="0">
                <a:ln>
                  <a:noFill/>
                </a:ln>
                <a:solidFill>
                  <a:schemeClr val="tx1"/>
                </a:solidFill>
                <a:effectLst/>
                <a:latin typeface="Poppins" panose="00000500000000000000" pitchFamily="2" charset="0"/>
                <a:cs typeface="Poppins" panose="00000500000000000000" pitchFamily="2" charset="0"/>
              </a:rPr>
              <a:t>For example</a:t>
            </a:r>
            <a:r>
              <a:rPr lang="en-US" altLang="en-US" cap="none" dirty="0">
                <a:latin typeface="Poppins" panose="00000500000000000000" pitchFamily="2" charset="0"/>
                <a:cs typeface="Poppins" panose="00000500000000000000" pitchFamily="2" charset="0"/>
              </a:rPr>
              <a:t>, </a:t>
            </a:r>
            <a:r>
              <a:rPr kumimoji="0" lang="en-US" altLang="en-US" sz="20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pharmaceutical companies use big data to accelerate drug discovery by analyzing genetic data, patient health records, and clinical trial results.</a:t>
            </a:r>
          </a:p>
          <a:p>
            <a:pPr>
              <a:lnSpc>
                <a:spcPct val="150000"/>
              </a:lnSpc>
            </a:pPr>
            <a:r>
              <a:rPr kumimoji="0" lang="en-US" altLang="en-US" sz="2000" b="1" i="0" u="none" strike="noStrike" cap="none" normalizeH="0" baseline="0" dirty="0">
                <a:ln>
                  <a:noFill/>
                </a:ln>
                <a:solidFill>
                  <a:schemeClr val="tx1"/>
                </a:solidFill>
                <a:effectLst/>
                <a:latin typeface="Poppins" panose="00000500000000000000" pitchFamily="2" charset="0"/>
                <a:cs typeface="Poppins" panose="00000500000000000000" pitchFamily="2" charset="0"/>
              </a:rPr>
              <a:t>Fraud detection and enhanced security</a:t>
            </a:r>
            <a:endParaRPr lang="en-US" altLang="en-US" cap="none" dirty="0">
              <a:latin typeface="Poppins" panose="00000500000000000000" pitchFamily="2" charset="0"/>
              <a:cs typeface="Poppins" panose="00000500000000000000" pitchFamily="2" charset="0"/>
            </a:endParaRPr>
          </a:p>
          <a:p>
            <a:pPr marL="0" indent="0">
              <a:lnSpc>
                <a:spcPct val="150000"/>
              </a:lnSpc>
              <a:buNone/>
            </a:pPr>
            <a:r>
              <a:rPr kumimoji="0" lang="en-US" altLang="en-US" sz="20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Big data analytics can help detect fraudulent activities and security threats in real-time. </a:t>
            </a:r>
            <a:r>
              <a:rPr kumimoji="0" lang="en-US" altLang="en-US" sz="2000" b="1" i="0" u="none" strike="noStrike" cap="none" normalizeH="0" baseline="0" dirty="0">
                <a:ln>
                  <a:noFill/>
                </a:ln>
                <a:solidFill>
                  <a:schemeClr val="tx1"/>
                </a:solidFill>
                <a:effectLst/>
                <a:latin typeface="Poppins" panose="00000500000000000000" pitchFamily="2" charset="0"/>
                <a:cs typeface="Poppins" panose="00000500000000000000" pitchFamily="2" charset="0"/>
              </a:rPr>
              <a:t>For example</a:t>
            </a:r>
            <a:r>
              <a:rPr lang="en-US" altLang="en-US" cap="none" dirty="0">
                <a:latin typeface="Poppins" panose="00000500000000000000" pitchFamily="2" charset="0"/>
                <a:cs typeface="Poppins" panose="00000500000000000000" pitchFamily="2" charset="0"/>
              </a:rPr>
              <a:t>,</a:t>
            </a:r>
            <a:r>
              <a:rPr kumimoji="0" lang="en-US" altLang="en-US" sz="20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 banks and credit card companies use big data to monitor transactions and flag unusual patterns that may indicate fraud.</a:t>
            </a:r>
          </a:p>
        </p:txBody>
      </p:sp>
      <p:sp>
        <p:nvSpPr>
          <p:cNvPr id="4" name="Title 1">
            <a:extLst>
              <a:ext uri="{FF2B5EF4-FFF2-40B4-BE49-F238E27FC236}">
                <a16:creationId xmlns:a16="http://schemas.microsoft.com/office/drawing/2014/main" id="{365BCEC5-1F43-1FBC-AAD2-9C323E68CA95}"/>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Advantages of Big Data</a:t>
            </a:r>
          </a:p>
        </p:txBody>
      </p:sp>
    </p:spTree>
    <p:extLst>
      <p:ext uri="{BB962C8B-B14F-4D97-AF65-F5344CB8AC3E}">
        <p14:creationId xmlns:p14="http://schemas.microsoft.com/office/powerpoint/2010/main" val="396795782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0BD43A-CBE4-1A88-755B-0289B2C0E207}"/>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EEFA4BAC-D672-1610-FEC1-B5AA326E23DC}"/>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8EEA1DF3-EA59-AA11-6966-6B3C71CC471B}"/>
              </a:ext>
            </a:extLst>
          </p:cNvPr>
          <p:cNvSpPr txBox="1">
            <a:spLocks/>
          </p:cNvSpPr>
          <p:nvPr/>
        </p:nvSpPr>
        <p:spPr>
          <a:xfrm>
            <a:off x="84309" y="1006340"/>
            <a:ext cx="11585642" cy="4616245"/>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kumimoji="0" lang="en-US" altLang="en-US" sz="2000" b="1" i="0" u="none" strike="noStrike" cap="none" normalizeH="0" baseline="0" dirty="0">
                <a:ln>
                  <a:noFill/>
                </a:ln>
                <a:solidFill>
                  <a:schemeClr val="tx1"/>
                </a:solidFill>
                <a:effectLst/>
                <a:latin typeface="Poppins" panose="00000500000000000000" pitchFamily="2" charset="0"/>
                <a:cs typeface="Poppins" panose="00000500000000000000" pitchFamily="2" charset="0"/>
              </a:rPr>
              <a:t>Data privacy and security risks</a:t>
            </a:r>
            <a:endParaRPr lang="en-US" altLang="en-US" cap="none" dirty="0">
              <a:latin typeface="Poppins" panose="00000500000000000000" pitchFamily="2" charset="0"/>
              <a:cs typeface="Poppins" panose="00000500000000000000" pitchFamily="2" charset="0"/>
            </a:endParaRPr>
          </a:p>
          <a:p>
            <a:pPr marL="0" indent="0">
              <a:lnSpc>
                <a:spcPct val="150000"/>
              </a:lnSpc>
              <a:buNone/>
            </a:pPr>
            <a:r>
              <a:rPr kumimoji="0" lang="en-US" altLang="en-US" sz="20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Collecting, storing, and processing large amounts of personal data raises significant privacy concerns and risks. If improperly handled, big data can lead to data breaches and misuse of information. </a:t>
            </a:r>
            <a:r>
              <a:rPr kumimoji="0" lang="en-US" altLang="en-US" sz="2000" b="1" i="0" u="none" strike="noStrike" cap="none" normalizeH="0" baseline="0" dirty="0">
                <a:ln>
                  <a:noFill/>
                </a:ln>
                <a:solidFill>
                  <a:schemeClr val="tx1"/>
                </a:solidFill>
                <a:effectLst/>
                <a:latin typeface="Poppins" panose="00000500000000000000" pitchFamily="2" charset="0"/>
                <a:cs typeface="Poppins" panose="00000500000000000000" pitchFamily="2" charset="0"/>
              </a:rPr>
              <a:t>For example</a:t>
            </a:r>
            <a:r>
              <a:rPr lang="en-US" altLang="en-US" cap="none" dirty="0">
                <a:latin typeface="Poppins" panose="00000500000000000000" pitchFamily="2" charset="0"/>
                <a:cs typeface="Poppins" panose="00000500000000000000" pitchFamily="2" charset="0"/>
              </a:rPr>
              <a:t>,</a:t>
            </a:r>
            <a:r>
              <a:rPr kumimoji="0" lang="en-US" altLang="en-US" sz="20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 personal data leaks can result in financial losses, reputational damage, and potential legal liabilities for companies.</a:t>
            </a:r>
          </a:p>
          <a:p>
            <a:pPr>
              <a:lnSpc>
                <a:spcPct val="150000"/>
              </a:lnSpc>
            </a:pPr>
            <a:r>
              <a:rPr kumimoji="0" lang="en-US" altLang="en-US" sz="2000" b="1" i="0" u="none" strike="noStrike" cap="none" normalizeH="0" baseline="0" dirty="0">
                <a:ln>
                  <a:noFill/>
                </a:ln>
                <a:solidFill>
                  <a:schemeClr val="tx1"/>
                </a:solidFill>
                <a:effectLst/>
                <a:latin typeface="Poppins" panose="00000500000000000000" pitchFamily="2" charset="0"/>
                <a:cs typeface="Poppins" panose="00000500000000000000" pitchFamily="2" charset="0"/>
              </a:rPr>
              <a:t>High costs and infrastructure needs</a:t>
            </a:r>
            <a:endParaRPr lang="en-US" altLang="en-US" cap="none" dirty="0">
              <a:latin typeface="Poppins" panose="00000500000000000000" pitchFamily="2" charset="0"/>
              <a:cs typeface="Poppins" panose="00000500000000000000" pitchFamily="2" charset="0"/>
            </a:endParaRPr>
          </a:p>
          <a:p>
            <a:pPr marL="0" indent="0">
              <a:lnSpc>
                <a:spcPct val="150000"/>
              </a:lnSpc>
              <a:buNone/>
            </a:pPr>
            <a:r>
              <a:rPr kumimoji="0" lang="en-US" altLang="en-US" sz="20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Managing big data requires substantial investments in infrastructure, including servers, storage, and specialized software. Additionally, companies may need to hire or train employees with data analysis skills. </a:t>
            </a:r>
          </a:p>
        </p:txBody>
      </p:sp>
      <p:sp>
        <p:nvSpPr>
          <p:cNvPr id="2" name="Footer Placeholder 3">
            <a:extLst>
              <a:ext uri="{FF2B5EF4-FFF2-40B4-BE49-F238E27FC236}">
                <a16:creationId xmlns:a16="http://schemas.microsoft.com/office/drawing/2014/main" id="{658C7666-A420-9FE0-BEAA-6E0DA44179DD}"/>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12: Advanced Topics in Data Warehousing</a:t>
            </a:r>
            <a:endParaRPr lang="en-US" sz="1600" b="1" dirty="0">
              <a:solidFill>
                <a:schemeClr val="bg1"/>
              </a:solidFill>
              <a:latin typeface="Poppins" panose="00000500000000000000" pitchFamily="2" charset="0"/>
              <a:cs typeface="Poppins" panose="00000500000000000000" pitchFamily="2" charset="0"/>
            </a:endParaRPr>
          </a:p>
        </p:txBody>
      </p:sp>
      <p:sp>
        <p:nvSpPr>
          <p:cNvPr id="4" name="Title 1">
            <a:extLst>
              <a:ext uri="{FF2B5EF4-FFF2-40B4-BE49-F238E27FC236}">
                <a16:creationId xmlns:a16="http://schemas.microsoft.com/office/drawing/2014/main" id="{E022E8D1-CEDA-9368-B9BB-D2ECCD749F3A}"/>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Disadvantages of Big Data</a:t>
            </a:r>
          </a:p>
        </p:txBody>
      </p:sp>
    </p:spTree>
    <p:extLst>
      <p:ext uri="{BB962C8B-B14F-4D97-AF65-F5344CB8AC3E}">
        <p14:creationId xmlns:p14="http://schemas.microsoft.com/office/powerpoint/2010/main" val="212596585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D257B6-2710-CD4C-E743-728E799D399C}"/>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728096CD-9611-0F4F-493B-D5C30DBB69CE}"/>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F034ED8A-06ED-D276-2942-2024624ED974}"/>
              </a:ext>
            </a:extLst>
          </p:cNvPr>
          <p:cNvSpPr txBox="1">
            <a:spLocks/>
          </p:cNvSpPr>
          <p:nvPr/>
        </p:nvSpPr>
        <p:spPr>
          <a:xfrm>
            <a:off x="84309" y="1006340"/>
            <a:ext cx="11585642" cy="4616245"/>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cap="none" dirty="0">
                <a:latin typeface="Poppins" panose="00000500000000000000" pitchFamily="2" charset="0"/>
                <a:cs typeface="Poppins" panose="00000500000000000000" pitchFamily="2" charset="0"/>
              </a:rPr>
              <a:t>Complexity in data integration</a:t>
            </a:r>
            <a:endParaRPr lang="en-US" cap="none" dirty="0">
              <a:latin typeface="Poppins" panose="00000500000000000000" pitchFamily="2" charset="0"/>
              <a:cs typeface="Poppins" panose="00000500000000000000" pitchFamily="2" charset="0"/>
            </a:endParaRPr>
          </a:p>
          <a:p>
            <a:pPr marL="0" indent="0">
              <a:lnSpc>
                <a:spcPct val="150000"/>
              </a:lnSpc>
              <a:buNone/>
            </a:pPr>
            <a:r>
              <a:rPr lang="en-US" cap="none" dirty="0">
                <a:latin typeface="Poppins" panose="00000500000000000000" pitchFamily="2" charset="0"/>
                <a:cs typeface="Poppins" panose="00000500000000000000" pitchFamily="2" charset="0"/>
              </a:rPr>
              <a:t>Big data comes from various sources and in different formats (structured, unstructured, and semi-structured), making it difficult to integrate and standardize for analysis. </a:t>
            </a:r>
            <a:r>
              <a:rPr lang="en-US" b="1" cap="none" dirty="0">
                <a:latin typeface="Poppins" panose="00000500000000000000" pitchFamily="2" charset="0"/>
                <a:cs typeface="Poppins" panose="00000500000000000000" pitchFamily="2" charset="0"/>
              </a:rPr>
              <a:t>For</a:t>
            </a:r>
            <a:r>
              <a:rPr lang="en-US" cap="none" dirty="0">
                <a:latin typeface="Poppins" panose="00000500000000000000" pitchFamily="2" charset="0"/>
                <a:cs typeface="Poppins" panose="00000500000000000000" pitchFamily="2" charset="0"/>
              </a:rPr>
              <a:t> </a:t>
            </a:r>
            <a:r>
              <a:rPr lang="en-US" b="1" cap="none" dirty="0">
                <a:latin typeface="Poppins" panose="00000500000000000000" pitchFamily="2" charset="0"/>
                <a:cs typeface="Poppins" panose="00000500000000000000" pitchFamily="2" charset="0"/>
              </a:rPr>
              <a:t>Example, </a:t>
            </a:r>
            <a:r>
              <a:rPr lang="en-US" cap="none" dirty="0">
                <a:latin typeface="Poppins" panose="00000500000000000000" pitchFamily="2" charset="0"/>
                <a:cs typeface="Poppins" panose="00000500000000000000" pitchFamily="2" charset="0"/>
              </a:rPr>
              <a:t>combining data from social media, CRM systems, and IoT sensors requires significant data cleansing, transformation, and integration, which can be time-consuming and resource-intensive.</a:t>
            </a:r>
          </a:p>
          <a:p>
            <a:pPr>
              <a:lnSpc>
                <a:spcPct val="150000"/>
              </a:lnSpc>
            </a:pPr>
            <a:r>
              <a:rPr lang="en-US" b="1" cap="none" dirty="0">
                <a:latin typeface="Poppins" panose="00000500000000000000" pitchFamily="2" charset="0"/>
                <a:cs typeface="Poppins" panose="00000500000000000000" pitchFamily="2" charset="0"/>
              </a:rPr>
              <a:t>Data quality and accuracy issues</a:t>
            </a:r>
            <a:endParaRPr lang="en-US" cap="none" dirty="0">
              <a:latin typeface="Poppins" panose="00000500000000000000" pitchFamily="2" charset="0"/>
              <a:cs typeface="Poppins" panose="00000500000000000000" pitchFamily="2" charset="0"/>
            </a:endParaRPr>
          </a:p>
          <a:p>
            <a:pPr marL="0" indent="0">
              <a:lnSpc>
                <a:spcPct val="150000"/>
              </a:lnSpc>
              <a:buNone/>
            </a:pPr>
            <a:r>
              <a:rPr lang="en-US" cap="none" dirty="0">
                <a:latin typeface="Poppins" panose="00000500000000000000" pitchFamily="2" charset="0"/>
                <a:cs typeface="Poppins" panose="00000500000000000000" pitchFamily="2" charset="0"/>
              </a:rPr>
              <a:t>Big data often contains errors, inconsistencies, or duplicate records, impacting the accuracy and reliability of insights. </a:t>
            </a:r>
          </a:p>
        </p:txBody>
      </p:sp>
      <p:sp>
        <p:nvSpPr>
          <p:cNvPr id="2" name="Footer Placeholder 3">
            <a:extLst>
              <a:ext uri="{FF2B5EF4-FFF2-40B4-BE49-F238E27FC236}">
                <a16:creationId xmlns:a16="http://schemas.microsoft.com/office/drawing/2014/main" id="{1CED106A-D4B6-D9A8-6CEC-C8FB4BDD9A40}"/>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12: Advanced Topics in Data Warehousing</a:t>
            </a:r>
            <a:endParaRPr lang="en-US" sz="1600" b="1" dirty="0">
              <a:solidFill>
                <a:schemeClr val="bg1"/>
              </a:solidFill>
              <a:latin typeface="Poppins" panose="00000500000000000000" pitchFamily="2" charset="0"/>
              <a:cs typeface="Poppins" panose="00000500000000000000" pitchFamily="2" charset="0"/>
            </a:endParaRPr>
          </a:p>
        </p:txBody>
      </p:sp>
      <p:sp>
        <p:nvSpPr>
          <p:cNvPr id="4" name="Title 1">
            <a:extLst>
              <a:ext uri="{FF2B5EF4-FFF2-40B4-BE49-F238E27FC236}">
                <a16:creationId xmlns:a16="http://schemas.microsoft.com/office/drawing/2014/main" id="{1C86B004-DC03-FE67-6260-BB9B278C982D}"/>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Disadvantages of Big Data</a:t>
            </a:r>
          </a:p>
        </p:txBody>
      </p:sp>
    </p:spTree>
    <p:extLst>
      <p:ext uri="{BB962C8B-B14F-4D97-AF65-F5344CB8AC3E}">
        <p14:creationId xmlns:p14="http://schemas.microsoft.com/office/powerpoint/2010/main" val="108623525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1009289"/>
            <a:ext cx="11585642" cy="457871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kumimoji="0" lang="en-US" altLang="en-US" sz="20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Data warehousing involves collecting, organizing, and analyzing data from various sources to provide business insights and reporting capabilities.</a:t>
            </a:r>
          </a:p>
          <a:p>
            <a:pPr>
              <a:lnSpc>
                <a:spcPct val="150000"/>
              </a:lnSpc>
            </a:pPr>
            <a:r>
              <a:rPr kumimoji="0" lang="en-US" altLang="en-US" sz="20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In conventional data warehousing, data is extracted from operational systems, then cleaned and transformed before being stored in a centralized warehouse.</a:t>
            </a:r>
          </a:p>
          <a:p>
            <a:pPr>
              <a:lnSpc>
                <a:spcPct val="150000"/>
              </a:lnSpc>
            </a:pPr>
            <a:r>
              <a:rPr kumimoji="0" lang="en-US" altLang="en-US" sz="20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The centralized data warehouse serves as a unified, reliable source for data analysis and decision-making, simplifying the process and improving accuracy.</a:t>
            </a:r>
          </a:p>
          <a:p>
            <a:pPr>
              <a:lnSpc>
                <a:spcPct val="150000"/>
              </a:lnSpc>
            </a:pPr>
            <a:r>
              <a:rPr lang="en-US" b="0" i="0" cap="none" dirty="0">
                <a:solidFill>
                  <a:srgbClr val="262626"/>
                </a:solidFill>
                <a:effectLst/>
                <a:latin typeface="Poppins" panose="00000500000000000000" pitchFamily="2" charset="0"/>
                <a:cs typeface="Poppins" panose="00000500000000000000" pitchFamily="2" charset="0"/>
              </a:rPr>
              <a:t>Real-Time </a:t>
            </a:r>
            <a:r>
              <a:rPr lang="en-US" cap="none" dirty="0">
                <a:solidFill>
                  <a:srgbClr val="262626"/>
                </a:solidFill>
                <a:latin typeface="Poppins" panose="00000500000000000000" pitchFamily="2" charset="0"/>
                <a:cs typeface="Poppins" panose="00000500000000000000" pitchFamily="2" charset="0"/>
              </a:rPr>
              <a:t>D</a:t>
            </a:r>
            <a:r>
              <a:rPr lang="en-US" b="0" i="0" cap="none" dirty="0">
                <a:solidFill>
                  <a:srgbClr val="262626"/>
                </a:solidFill>
                <a:effectLst/>
                <a:latin typeface="Poppins" panose="00000500000000000000" pitchFamily="2" charset="0"/>
                <a:cs typeface="Poppins" panose="00000500000000000000" pitchFamily="2" charset="0"/>
              </a:rPr>
              <a:t>ata </a:t>
            </a:r>
            <a:r>
              <a:rPr lang="en-US" cap="none" dirty="0">
                <a:solidFill>
                  <a:srgbClr val="262626"/>
                </a:solidFill>
                <a:latin typeface="Poppins" panose="00000500000000000000" pitchFamily="2" charset="0"/>
                <a:cs typeface="Poppins" panose="00000500000000000000" pitchFamily="2" charset="0"/>
              </a:rPr>
              <a:t>W</a:t>
            </a:r>
            <a:r>
              <a:rPr lang="en-US" b="0" i="0" cap="none" dirty="0">
                <a:solidFill>
                  <a:srgbClr val="262626"/>
                </a:solidFill>
                <a:effectLst/>
                <a:latin typeface="Poppins" panose="00000500000000000000" pitchFamily="2" charset="0"/>
                <a:cs typeface="Poppins" panose="00000500000000000000" pitchFamily="2" charset="0"/>
              </a:rPr>
              <a:t>arehousing involves the continuous integration and processing of data from various sources into a data warehouse, allowing organizations to analyze and act on data as it becomes available. </a:t>
            </a:r>
            <a:endParaRPr kumimoji="0" lang="en-US" altLang="en-US" sz="2000" b="0" i="0" u="none" strike="noStrike" cap="none" normalizeH="0" baseline="0" dirty="0">
              <a:ln>
                <a:noFill/>
              </a:ln>
              <a:solidFill>
                <a:schemeClr val="tx1"/>
              </a:solidFill>
              <a:effectLst/>
              <a:latin typeface="Poppins" panose="00000500000000000000" pitchFamily="2" charset="0"/>
              <a:cs typeface="Poppins" panose="00000500000000000000" pitchFamily="2" charset="0"/>
            </a:endParaRPr>
          </a:p>
        </p:txBody>
      </p:sp>
      <p:sp>
        <p:nvSpPr>
          <p:cNvPr id="2" name="Footer Placeholder 3">
            <a:extLst>
              <a:ext uri="{FF2B5EF4-FFF2-40B4-BE49-F238E27FC236}">
                <a16:creationId xmlns:a16="http://schemas.microsoft.com/office/drawing/2014/main" id="{78D1682C-BD62-530D-1312-59FA68EFFF84}"/>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12: Advanced Topics in Data Warehousing</a:t>
            </a:r>
            <a:endParaRPr lang="en-US" sz="1600" b="1" dirty="0">
              <a:solidFill>
                <a:schemeClr val="bg1"/>
              </a:solidFill>
              <a:latin typeface="Poppins" panose="00000500000000000000" pitchFamily="2" charset="0"/>
              <a:cs typeface="Poppins" panose="00000500000000000000" pitchFamily="2" charset="0"/>
            </a:endParaRPr>
          </a:p>
        </p:txBody>
      </p:sp>
      <p:sp>
        <p:nvSpPr>
          <p:cNvPr id="5" name="Title 1">
            <a:extLst>
              <a:ext uri="{FF2B5EF4-FFF2-40B4-BE49-F238E27FC236}">
                <a16:creationId xmlns:a16="http://schemas.microsoft.com/office/drawing/2014/main" id="{42D40B0A-9C57-B338-1490-1C3E4CD29DC9}"/>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Real Time Data Warehousing</a:t>
            </a:r>
          </a:p>
        </p:txBody>
      </p:sp>
    </p:spTree>
    <p:extLst>
      <p:ext uri="{BB962C8B-B14F-4D97-AF65-F5344CB8AC3E}">
        <p14:creationId xmlns:p14="http://schemas.microsoft.com/office/powerpoint/2010/main" val="384766532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B54B24-2896-9EAF-0346-D375BC602C79}"/>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48154DE-C050-E758-0289-DD7DB5008329}"/>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4C0017C2-FC98-D3D6-5C88-DAD2E355ABA1}"/>
              </a:ext>
            </a:extLst>
          </p:cNvPr>
          <p:cNvSpPr txBox="1">
            <a:spLocks/>
          </p:cNvSpPr>
          <p:nvPr/>
        </p:nvSpPr>
        <p:spPr>
          <a:xfrm>
            <a:off x="84309" y="1009289"/>
            <a:ext cx="11585642" cy="457871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spcBef>
                <a:spcPts val="1200"/>
              </a:spcBef>
              <a:spcAft>
                <a:spcPts val="600"/>
              </a:spcAft>
            </a:pPr>
            <a:r>
              <a:rPr lang="en-US" b="1" i="0" cap="none" dirty="0">
                <a:solidFill>
                  <a:srgbClr val="262626"/>
                </a:solidFill>
                <a:effectLst/>
                <a:latin typeface="Poppins" panose="00000500000000000000" pitchFamily="2" charset="0"/>
                <a:cs typeface="Poppins" panose="00000500000000000000" pitchFamily="2" charset="0"/>
              </a:rPr>
              <a:t>Continuous data integration. </a:t>
            </a:r>
            <a:r>
              <a:rPr lang="en-US" b="0" i="0" cap="none" dirty="0">
                <a:solidFill>
                  <a:srgbClr val="262626"/>
                </a:solidFill>
                <a:effectLst/>
                <a:latin typeface="Poppins" panose="00000500000000000000" pitchFamily="2" charset="0"/>
                <a:cs typeface="Poppins" panose="00000500000000000000" pitchFamily="2" charset="0"/>
              </a:rPr>
              <a:t>Data is ingested in real-time from multiple sources, such as transactional databases, </a:t>
            </a:r>
            <a:r>
              <a:rPr lang="en-US" cap="none" dirty="0">
                <a:solidFill>
                  <a:srgbClr val="262626"/>
                </a:solidFill>
                <a:latin typeface="Poppins" panose="00000500000000000000" pitchFamily="2" charset="0"/>
                <a:cs typeface="Poppins" panose="00000500000000000000" pitchFamily="2" charset="0"/>
              </a:rPr>
              <a:t>I</a:t>
            </a:r>
            <a:r>
              <a:rPr lang="en-US" b="0" i="0" cap="none" dirty="0">
                <a:solidFill>
                  <a:srgbClr val="262626"/>
                </a:solidFill>
                <a:effectLst/>
                <a:latin typeface="Poppins" panose="00000500000000000000" pitchFamily="2" charset="0"/>
                <a:cs typeface="Poppins" panose="00000500000000000000" pitchFamily="2" charset="0"/>
              </a:rPr>
              <a:t>oT devices, and social media feeds.</a:t>
            </a:r>
          </a:p>
          <a:p>
            <a:pPr>
              <a:lnSpc>
                <a:spcPct val="150000"/>
              </a:lnSpc>
              <a:spcBef>
                <a:spcPts val="1200"/>
              </a:spcBef>
              <a:spcAft>
                <a:spcPts val="600"/>
              </a:spcAft>
            </a:pPr>
            <a:r>
              <a:rPr lang="en-US" b="1" i="0" cap="none" dirty="0">
                <a:solidFill>
                  <a:srgbClr val="262626"/>
                </a:solidFill>
                <a:effectLst/>
                <a:latin typeface="Poppins" panose="00000500000000000000" pitchFamily="2" charset="0"/>
                <a:cs typeface="Poppins" panose="00000500000000000000" pitchFamily="2" charset="0"/>
              </a:rPr>
              <a:t>Low latency</a:t>
            </a:r>
            <a:r>
              <a:rPr lang="en-US" cap="none" dirty="0">
                <a:solidFill>
                  <a:srgbClr val="262626"/>
                </a:solidFill>
                <a:latin typeface="Poppins" panose="00000500000000000000" pitchFamily="2" charset="0"/>
                <a:cs typeface="Poppins" panose="00000500000000000000" pitchFamily="2" charset="0"/>
              </a:rPr>
              <a:t>.</a:t>
            </a:r>
            <a:r>
              <a:rPr lang="en-US" b="0" i="0" cap="none" dirty="0">
                <a:solidFill>
                  <a:srgbClr val="262626"/>
                </a:solidFill>
                <a:effectLst/>
                <a:latin typeface="Poppins" panose="00000500000000000000" pitchFamily="2" charset="0"/>
                <a:cs typeface="Poppins" panose="00000500000000000000" pitchFamily="2" charset="0"/>
              </a:rPr>
              <a:t> The system is designed to minimize the time between data generation and its availability for analysis, often in seconds or minutes.</a:t>
            </a:r>
          </a:p>
          <a:p>
            <a:pPr>
              <a:lnSpc>
                <a:spcPct val="150000"/>
              </a:lnSpc>
              <a:spcBef>
                <a:spcPts val="1200"/>
              </a:spcBef>
              <a:spcAft>
                <a:spcPts val="600"/>
              </a:spcAft>
            </a:pPr>
            <a:r>
              <a:rPr lang="en-US" b="1" i="0" cap="none" dirty="0">
                <a:solidFill>
                  <a:srgbClr val="262626"/>
                </a:solidFill>
                <a:effectLst/>
                <a:latin typeface="Poppins" panose="00000500000000000000" pitchFamily="2" charset="0"/>
                <a:cs typeface="Poppins" panose="00000500000000000000" pitchFamily="2" charset="0"/>
              </a:rPr>
              <a:t>Streaming data processing</a:t>
            </a:r>
            <a:r>
              <a:rPr lang="en-US" cap="none" dirty="0">
                <a:solidFill>
                  <a:srgbClr val="262626"/>
                </a:solidFill>
                <a:latin typeface="Poppins" panose="00000500000000000000" pitchFamily="2" charset="0"/>
                <a:cs typeface="Poppins" panose="00000500000000000000" pitchFamily="2" charset="0"/>
              </a:rPr>
              <a:t>.</a:t>
            </a:r>
            <a:r>
              <a:rPr lang="en-US" b="0" i="0" cap="none" dirty="0">
                <a:solidFill>
                  <a:srgbClr val="262626"/>
                </a:solidFill>
                <a:effectLst/>
                <a:latin typeface="Poppins" panose="00000500000000000000" pitchFamily="2" charset="0"/>
                <a:cs typeface="Poppins" panose="00000500000000000000" pitchFamily="2" charset="0"/>
              </a:rPr>
              <a:t> Technologies like </a:t>
            </a:r>
            <a:r>
              <a:rPr lang="en-US" cap="none" dirty="0">
                <a:solidFill>
                  <a:srgbClr val="262626"/>
                </a:solidFill>
                <a:latin typeface="Poppins" panose="00000500000000000000" pitchFamily="2" charset="0"/>
                <a:cs typeface="Poppins" panose="00000500000000000000" pitchFamily="2" charset="0"/>
              </a:rPr>
              <a:t>A</a:t>
            </a:r>
            <a:r>
              <a:rPr lang="en-US" b="0" i="0" cap="none" dirty="0">
                <a:solidFill>
                  <a:srgbClr val="262626"/>
                </a:solidFill>
                <a:effectLst/>
                <a:latin typeface="Poppins" panose="00000500000000000000" pitchFamily="2" charset="0"/>
                <a:cs typeface="Poppins" panose="00000500000000000000" pitchFamily="2" charset="0"/>
              </a:rPr>
              <a:t>pache </a:t>
            </a:r>
            <a:r>
              <a:rPr lang="en-US" cap="none" dirty="0">
                <a:solidFill>
                  <a:srgbClr val="262626"/>
                </a:solidFill>
                <a:latin typeface="Poppins" panose="00000500000000000000" pitchFamily="2" charset="0"/>
                <a:cs typeface="Poppins" panose="00000500000000000000" pitchFamily="2" charset="0"/>
              </a:rPr>
              <a:t>K</a:t>
            </a:r>
            <a:r>
              <a:rPr lang="en-US" b="0" i="0" cap="none" dirty="0">
                <a:solidFill>
                  <a:srgbClr val="262626"/>
                </a:solidFill>
                <a:effectLst/>
                <a:latin typeface="Poppins" panose="00000500000000000000" pitchFamily="2" charset="0"/>
                <a:cs typeface="Poppins" panose="00000500000000000000" pitchFamily="2" charset="0"/>
              </a:rPr>
              <a:t>afka, </a:t>
            </a:r>
            <a:r>
              <a:rPr lang="en-US" cap="none" dirty="0">
                <a:solidFill>
                  <a:srgbClr val="262626"/>
                </a:solidFill>
                <a:latin typeface="Poppins" panose="00000500000000000000" pitchFamily="2" charset="0"/>
                <a:cs typeface="Poppins" panose="00000500000000000000" pitchFamily="2" charset="0"/>
              </a:rPr>
              <a:t>A</a:t>
            </a:r>
            <a:r>
              <a:rPr lang="en-US" b="0" i="0" cap="none" dirty="0">
                <a:solidFill>
                  <a:srgbClr val="262626"/>
                </a:solidFill>
                <a:effectLst/>
                <a:latin typeface="Poppins" panose="00000500000000000000" pitchFamily="2" charset="0"/>
                <a:cs typeface="Poppins" panose="00000500000000000000" pitchFamily="2" charset="0"/>
              </a:rPr>
              <a:t>pache </a:t>
            </a:r>
            <a:r>
              <a:rPr lang="en-US" cap="none" dirty="0">
                <a:solidFill>
                  <a:srgbClr val="262626"/>
                </a:solidFill>
                <a:latin typeface="Poppins" panose="00000500000000000000" pitchFamily="2" charset="0"/>
                <a:cs typeface="Poppins" panose="00000500000000000000" pitchFamily="2" charset="0"/>
              </a:rPr>
              <a:t>F</a:t>
            </a:r>
            <a:r>
              <a:rPr lang="en-US" b="0" i="0" cap="none" dirty="0">
                <a:solidFill>
                  <a:srgbClr val="262626"/>
                </a:solidFill>
                <a:effectLst/>
                <a:latin typeface="Poppins" panose="00000500000000000000" pitchFamily="2" charset="0"/>
                <a:cs typeface="Poppins" panose="00000500000000000000" pitchFamily="2" charset="0"/>
              </a:rPr>
              <a:t>link, and AWS </a:t>
            </a:r>
            <a:r>
              <a:rPr lang="en-US" cap="none" dirty="0">
                <a:solidFill>
                  <a:srgbClr val="262626"/>
                </a:solidFill>
                <a:latin typeface="Poppins" panose="00000500000000000000" pitchFamily="2" charset="0"/>
                <a:cs typeface="Poppins" panose="00000500000000000000" pitchFamily="2" charset="0"/>
              </a:rPr>
              <a:t>K</a:t>
            </a:r>
            <a:r>
              <a:rPr lang="en-US" b="0" i="0" cap="none" dirty="0">
                <a:solidFill>
                  <a:srgbClr val="262626"/>
                </a:solidFill>
                <a:effectLst/>
                <a:latin typeface="Poppins" panose="00000500000000000000" pitchFamily="2" charset="0"/>
                <a:cs typeface="Poppins" panose="00000500000000000000" pitchFamily="2" charset="0"/>
              </a:rPr>
              <a:t>inesis are used to handle data streams efficiently.</a:t>
            </a:r>
          </a:p>
          <a:p>
            <a:pPr>
              <a:lnSpc>
                <a:spcPct val="150000"/>
              </a:lnSpc>
              <a:spcBef>
                <a:spcPts val="1200"/>
              </a:spcBef>
              <a:spcAft>
                <a:spcPts val="600"/>
              </a:spcAft>
            </a:pPr>
            <a:r>
              <a:rPr lang="en-US" b="1" i="0" cap="none" dirty="0">
                <a:solidFill>
                  <a:srgbClr val="262626"/>
                </a:solidFill>
                <a:effectLst/>
                <a:latin typeface="Poppins" panose="00000500000000000000" pitchFamily="2" charset="0"/>
                <a:cs typeface="Poppins" panose="00000500000000000000" pitchFamily="2" charset="0"/>
              </a:rPr>
              <a:t>Data transformation.</a:t>
            </a:r>
            <a:r>
              <a:rPr lang="en-US" b="0" i="0" cap="none" dirty="0">
                <a:solidFill>
                  <a:srgbClr val="262626"/>
                </a:solidFill>
                <a:effectLst/>
                <a:latin typeface="Poppins" panose="00000500000000000000" pitchFamily="2" charset="0"/>
                <a:cs typeface="Poppins" panose="00000500000000000000" pitchFamily="2" charset="0"/>
              </a:rPr>
              <a:t> Data is transformed as it is ingested, often using ETL (Extract, Transform, Load) processes tailored for real-time operations.</a:t>
            </a:r>
          </a:p>
        </p:txBody>
      </p:sp>
      <p:sp>
        <p:nvSpPr>
          <p:cNvPr id="2" name="Footer Placeholder 3">
            <a:extLst>
              <a:ext uri="{FF2B5EF4-FFF2-40B4-BE49-F238E27FC236}">
                <a16:creationId xmlns:a16="http://schemas.microsoft.com/office/drawing/2014/main" id="{CE440BFF-E4CC-07BD-A02E-7B8412512DB9}"/>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12: Advanced Topics in Data Warehousing</a:t>
            </a:r>
            <a:endParaRPr lang="en-US" sz="1600" b="1" dirty="0">
              <a:solidFill>
                <a:schemeClr val="bg1"/>
              </a:solidFill>
              <a:latin typeface="Poppins" panose="00000500000000000000" pitchFamily="2" charset="0"/>
              <a:cs typeface="Poppins" panose="00000500000000000000" pitchFamily="2" charset="0"/>
            </a:endParaRPr>
          </a:p>
        </p:txBody>
      </p:sp>
      <p:sp>
        <p:nvSpPr>
          <p:cNvPr id="5" name="Title 1">
            <a:extLst>
              <a:ext uri="{FF2B5EF4-FFF2-40B4-BE49-F238E27FC236}">
                <a16:creationId xmlns:a16="http://schemas.microsoft.com/office/drawing/2014/main" id="{78EE00EA-61BC-99F4-1574-C684B7250AB1}"/>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Features of Real Time Data Warehousing</a:t>
            </a:r>
          </a:p>
        </p:txBody>
      </p:sp>
    </p:spTree>
    <p:extLst>
      <p:ext uri="{BB962C8B-B14F-4D97-AF65-F5344CB8AC3E}">
        <p14:creationId xmlns:p14="http://schemas.microsoft.com/office/powerpoint/2010/main" val="226034553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A5AC20-C269-1080-BDF4-BAF13CCA7A54}"/>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A7B856F0-C18C-125F-C395-CB3B8015108C}"/>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7C86289A-5E7B-8B70-B9AC-4C631D1272F2}"/>
              </a:ext>
            </a:extLst>
          </p:cNvPr>
          <p:cNvSpPr txBox="1">
            <a:spLocks/>
          </p:cNvSpPr>
          <p:nvPr/>
        </p:nvSpPr>
        <p:spPr>
          <a:xfrm>
            <a:off x="84309" y="1009289"/>
            <a:ext cx="11585642" cy="457871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spcBef>
                <a:spcPts val="1200"/>
              </a:spcBef>
              <a:spcAft>
                <a:spcPts val="600"/>
              </a:spcAft>
            </a:pPr>
            <a:r>
              <a:rPr lang="en-US" b="1" i="0" cap="none" dirty="0">
                <a:solidFill>
                  <a:srgbClr val="262626"/>
                </a:solidFill>
                <a:effectLst/>
                <a:latin typeface="Poppins" panose="00000500000000000000" pitchFamily="2" charset="0"/>
                <a:cs typeface="Poppins" panose="00000500000000000000" pitchFamily="2" charset="0"/>
              </a:rPr>
              <a:t>Scalability</a:t>
            </a:r>
            <a:r>
              <a:rPr lang="en-US" cap="none" dirty="0">
                <a:solidFill>
                  <a:srgbClr val="262626"/>
                </a:solidFill>
                <a:latin typeface="Poppins" panose="00000500000000000000" pitchFamily="2" charset="0"/>
                <a:cs typeface="Poppins" panose="00000500000000000000" pitchFamily="2" charset="0"/>
              </a:rPr>
              <a:t>.</a:t>
            </a:r>
            <a:r>
              <a:rPr lang="en-US" b="0" i="0" cap="none" dirty="0">
                <a:solidFill>
                  <a:srgbClr val="262626"/>
                </a:solidFill>
                <a:effectLst/>
                <a:latin typeface="Poppins" panose="00000500000000000000" pitchFamily="2" charset="0"/>
                <a:cs typeface="Poppins" panose="00000500000000000000" pitchFamily="2" charset="0"/>
              </a:rPr>
              <a:t> The architecture must support scaling to handle varying data loads, especially during peak times.</a:t>
            </a:r>
          </a:p>
          <a:p>
            <a:pPr>
              <a:lnSpc>
                <a:spcPct val="150000"/>
              </a:lnSpc>
              <a:spcBef>
                <a:spcPts val="1200"/>
              </a:spcBef>
              <a:spcAft>
                <a:spcPts val="600"/>
              </a:spcAft>
            </a:pPr>
            <a:r>
              <a:rPr lang="en-US" b="1" i="0" cap="none" dirty="0">
                <a:solidFill>
                  <a:srgbClr val="262626"/>
                </a:solidFill>
                <a:effectLst/>
                <a:latin typeface="Poppins" panose="00000500000000000000" pitchFamily="2" charset="0"/>
                <a:cs typeface="Poppins" panose="00000500000000000000" pitchFamily="2" charset="0"/>
              </a:rPr>
              <a:t>Analytical capabilities</a:t>
            </a:r>
            <a:r>
              <a:rPr lang="en-US" cap="none" dirty="0">
                <a:solidFill>
                  <a:srgbClr val="262626"/>
                </a:solidFill>
                <a:latin typeface="Poppins" panose="00000500000000000000" pitchFamily="2" charset="0"/>
                <a:cs typeface="Poppins" panose="00000500000000000000" pitchFamily="2" charset="0"/>
              </a:rPr>
              <a:t>.</a:t>
            </a:r>
            <a:r>
              <a:rPr lang="en-US" b="0" i="0" cap="none" dirty="0">
                <a:solidFill>
                  <a:srgbClr val="262626"/>
                </a:solidFill>
                <a:effectLst/>
                <a:latin typeface="Poppins" panose="00000500000000000000" pitchFamily="2" charset="0"/>
                <a:cs typeface="Poppins" panose="00000500000000000000" pitchFamily="2" charset="0"/>
              </a:rPr>
              <a:t> Users can perform real-time analytics, including dashboards, alerts, and reporting, to make informed decisions quickly.</a:t>
            </a:r>
          </a:p>
        </p:txBody>
      </p:sp>
      <p:sp>
        <p:nvSpPr>
          <p:cNvPr id="2" name="Footer Placeholder 3">
            <a:extLst>
              <a:ext uri="{FF2B5EF4-FFF2-40B4-BE49-F238E27FC236}">
                <a16:creationId xmlns:a16="http://schemas.microsoft.com/office/drawing/2014/main" id="{E8DF070D-9312-48C6-E064-624C0DA0510A}"/>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12: Advanced Topics in Data Warehousing</a:t>
            </a:r>
            <a:endParaRPr lang="en-US" sz="1600" b="1" dirty="0">
              <a:solidFill>
                <a:schemeClr val="bg1"/>
              </a:solidFill>
              <a:latin typeface="Poppins" panose="00000500000000000000" pitchFamily="2" charset="0"/>
              <a:cs typeface="Poppins" panose="00000500000000000000" pitchFamily="2" charset="0"/>
            </a:endParaRPr>
          </a:p>
        </p:txBody>
      </p:sp>
      <p:sp>
        <p:nvSpPr>
          <p:cNvPr id="5" name="Title 1">
            <a:extLst>
              <a:ext uri="{FF2B5EF4-FFF2-40B4-BE49-F238E27FC236}">
                <a16:creationId xmlns:a16="http://schemas.microsoft.com/office/drawing/2014/main" id="{3B682050-9B1B-F4F4-DAA6-71434B2C2BDB}"/>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Features of Real Time Data Warehousing</a:t>
            </a:r>
          </a:p>
        </p:txBody>
      </p:sp>
    </p:spTree>
    <p:extLst>
      <p:ext uri="{BB962C8B-B14F-4D97-AF65-F5344CB8AC3E}">
        <p14:creationId xmlns:p14="http://schemas.microsoft.com/office/powerpoint/2010/main" val="336203018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46272E-4495-E8B7-66DC-7825B3EF7639}"/>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3C342EEC-CCB8-3117-46C6-38BD4EC9229B}"/>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E748C12C-817E-CCCB-F13D-26A0E370CC42}"/>
              </a:ext>
            </a:extLst>
          </p:cNvPr>
          <p:cNvSpPr txBox="1">
            <a:spLocks/>
          </p:cNvSpPr>
          <p:nvPr/>
        </p:nvSpPr>
        <p:spPr>
          <a:xfrm>
            <a:off x="84309" y="1009289"/>
            <a:ext cx="11585642" cy="457871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cap="none" dirty="0">
                <a:latin typeface="Poppins" panose="00000500000000000000" pitchFamily="2" charset="0"/>
                <a:cs typeface="Poppins" panose="00000500000000000000" pitchFamily="2" charset="0"/>
              </a:rPr>
              <a:t>Proactive problem-solving</a:t>
            </a:r>
          </a:p>
          <a:p>
            <a:pPr>
              <a:lnSpc>
                <a:spcPct val="150000"/>
              </a:lnSpc>
              <a:buFont typeface="Arial" panose="020B0604020202020204" pitchFamily="34" charset="0"/>
              <a:buChar char="•"/>
            </a:pPr>
            <a:r>
              <a:rPr lang="en-US" cap="none" dirty="0">
                <a:latin typeface="Poppins" panose="00000500000000000000" pitchFamily="2" charset="0"/>
                <a:cs typeface="Poppins" panose="00000500000000000000" pitchFamily="2" charset="0"/>
              </a:rPr>
              <a:t>Real-time warehousing allows for early detection of anomalies or issues, enabling proactive responses. For example, in IT, real-time monitoring can help identify and address system failures before they impact operations.</a:t>
            </a:r>
          </a:p>
          <a:p>
            <a:pPr>
              <a:lnSpc>
                <a:spcPct val="150000"/>
              </a:lnSpc>
            </a:pPr>
            <a:r>
              <a:rPr lang="en-US" b="1" cap="none" dirty="0">
                <a:latin typeface="Poppins" panose="00000500000000000000" pitchFamily="2" charset="0"/>
                <a:cs typeface="Poppins" panose="00000500000000000000" pitchFamily="2" charset="0"/>
              </a:rPr>
              <a:t>Faster decision-making</a:t>
            </a:r>
          </a:p>
          <a:p>
            <a:pPr>
              <a:lnSpc>
                <a:spcPct val="150000"/>
              </a:lnSpc>
              <a:buFont typeface="Arial" panose="020B0604020202020204" pitchFamily="34" charset="0"/>
              <a:buChar char="•"/>
            </a:pPr>
            <a:r>
              <a:rPr lang="en-US" cap="none" dirty="0">
                <a:latin typeface="Poppins" panose="00000500000000000000" pitchFamily="2" charset="0"/>
                <a:cs typeface="Poppins" panose="00000500000000000000" pitchFamily="2" charset="0"/>
              </a:rPr>
              <a:t>Real-time data warehousing enables immediate access to the latest data, allowing organizations to make quick, data-driven decisions. This is crucial for applications like fraud detection, customer behavior analysis, and stock management.</a:t>
            </a:r>
          </a:p>
          <a:p>
            <a:pPr>
              <a:lnSpc>
                <a:spcPct val="150000"/>
              </a:lnSpc>
              <a:buFont typeface="Arial" panose="020B0604020202020204" pitchFamily="34" charset="0"/>
              <a:buChar char="•"/>
            </a:pPr>
            <a:endParaRPr lang="en-US" cap="none" dirty="0">
              <a:latin typeface="Poppins" panose="00000500000000000000" pitchFamily="2" charset="0"/>
              <a:cs typeface="Poppins" panose="00000500000000000000" pitchFamily="2" charset="0"/>
            </a:endParaRPr>
          </a:p>
        </p:txBody>
      </p:sp>
      <p:sp>
        <p:nvSpPr>
          <p:cNvPr id="2" name="Footer Placeholder 3">
            <a:extLst>
              <a:ext uri="{FF2B5EF4-FFF2-40B4-BE49-F238E27FC236}">
                <a16:creationId xmlns:a16="http://schemas.microsoft.com/office/drawing/2014/main" id="{CD53D29F-FE65-C7FB-2530-C44A50A7C4E1}"/>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12: Advanced Topics in Data Warehousing</a:t>
            </a:r>
            <a:endParaRPr lang="en-US" sz="1600" b="1" dirty="0">
              <a:solidFill>
                <a:schemeClr val="bg1"/>
              </a:solidFill>
              <a:latin typeface="Poppins" panose="00000500000000000000" pitchFamily="2" charset="0"/>
              <a:cs typeface="Poppins" panose="00000500000000000000" pitchFamily="2" charset="0"/>
            </a:endParaRPr>
          </a:p>
        </p:txBody>
      </p:sp>
      <p:sp>
        <p:nvSpPr>
          <p:cNvPr id="5" name="Title 1">
            <a:extLst>
              <a:ext uri="{FF2B5EF4-FFF2-40B4-BE49-F238E27FC236}">
                <a16:creationId xmlns:a16="http://schemas.microsoft.com/office/drawing/2014/main" id="{DB5E5507-6E25-D052-73FF-98CFE49A29EB}"/>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Benefits of Real Time Data Warehousing</a:t>
            </a:r>
          </a:p>
        </p:txBody>
      </p:sp>
    </p:spTree>
    <p:extLst>
      <p:ext uri="{BB962C8B-B14F-4D97-AF65-F5344CB8AC3E}">
        <p14:creationId xmlns:p14="http://schemas.microsoft.com/office/powerpoint/2010/main" val="180100082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879C6B-7456-F23E-F13A-32835B16948B}"/>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217688F2-ED88-E568-EE95-1F39F9375C9A}"/>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BCA304D5-73DA-64F0-6CFA-A12CE78F6531}"/>
              </a:ext>
            </a:extLst>
          </p:cNvPr>
          <p:cNvSpPr txBox="1">
            <a:spLocks/>
          </p:cNvSpPr>
          <p:nvPr/>
        </p:nvSpPr>
        <p:spPr>
          <a:xfrm>
            <a:off x="84309" y="1009289"/>
            <a:ext cx="11585642" cy="457871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cap="none" dirty="0">
                <a:latin typeface="Poppins" panose="00000500000000000000" pitchFamily="2" charset="0"/>
                <a:cs typeface="Poppins" panose="00000500000000000000" pitchFamily="2" charset="0"/>
              </a:rPr>
              <a:t>Enhanced customer experience</a:t>
            </a:r>
          </a:p>
          <a:p>
            <a:pPr>
              <a:lnSpc>
                <a:spcPct val="150000"/>
              </a:lnSpc>
              <a:buFont typeface="Arial" panose="020B0604020202020204" pitchFamily="34" charset="0"/>
              <a:buChar char="•"/>
            </a:pPr>
            <a:r>
              <a:rPr lang="en-US" cap="none" dirty="0">
                <a:latin typeface="Poppins" panose="00000500000000000000" pitchFamily="2" charset="0"/>
                <a:cs typeface="Poppins" panose="00000500000000000000" pitchFamily="2" charset="0"/>
              </a:rPr>
              <a:t>With real-time data, companies can respond dynamically to customer needs and behaviors, offering personalized experiences, timely recommendations, and rapid support, all of which contribute to higher customer satisfaction and loyalty.</a:t>
            </a:r>
          </a:p>
          <a:p>
            <a:pPr>
              <a:lnSpc>
                <a:spcPct val="150000"/>
              </a:lnSpc>
            </a:pPr>
            <a:r>
              <a:rPr lang="en-US" b="1" cap="none" dirty="0">
                <a:latin typeface="Poppins" panose="00000500000000000000" pitchFamily="2" charset="0"/>
                <a:cs typeface="Poppins" panose="00000500000000000000" pitchFamily="2" charset="0"/>
              </a:rPr>
              <a:t>Improved operational efficiency</a:t>
            </a:r>
          </a:p>
          <a:p>
            <a:pPr>
              <a:lnSpc>
                <a:spcPct val="150000"/>
              </a:lnSpc>
              <a:buFont typeface="Arial" panose="020B0604020202020204" pitchFamily="34" charset="0"/>
              <a:buChar char="•"/>
            </a:pPr>
            <a:r>
              <a:rPr lang="en-US" cap="none" dirty="0">
                <a:latin typeface="Poppins" panose="00000500000000000000" pitchFamily="2" charset="0"/>
                <a:cs typeface="Poppins" panose="00000500000000000000" pitchFamily="2" charset="0"/>
              </a:rPr>
              <a:t>Real-time insights help organizations optimize operations by identifying issues and inefficiencies as they occur. This can streamline processes in areas like supply chain management, inventory tracking, and logistics, reducing costs and improving productivity.</a:t>
            </a:r>
          </a:p>
        </p:txBody>
      </p:sp>
      <p:sp>
        <p:nvSpPr>
          <p:cNvPr id="2" name="Footer Placeholder 3">
            <a:extLst>
              <a:ext uri="{FF2B5EF4-FFF2-40B4-BE49-F238E27FC236}">
                <a16:creationId xmlns:a16="http://schemas.microsoft.com/office/drawing/2014/main" id="{B30B8123-AE64-F250-1405-A0F93DE28DD0}"/>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12: Advanced Topics in Data Warehousing</a:t>
            </a:r>
            <a:endParaRPr lang="en-US" sz="1600" b="1" dirty="0">
              <a:solidFill>
                <a:schemeClr val="bg1"/>
              </a:solidFill>
              <a:latin typeface="Poppins" panose="00000500000000000000" pitchFamily="2" charset="0"/>
              <a:cs typeface="Poppins" panose="00000500000000000000" pitchFamily="2" charset="0"/>
            </a:endParaRPr>
          </a:p>
        </p:txBody>
      </p:sp>
      <p:sp>
        <p:nvSpPr>
          <p:cNvPr id="5" name="Title 1">
            <a:extLst>
              <a:ext uri="{FF2B5EF4-FFF2-40B4-BE49-F238E27FC236}">
                <a16:creationId xmlns:a16="http://schemas.microsoft.com/office/drawing/2014/main" id="{30DB5C12-5662-3C6A-ED34-4CAB36661675}"/>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Benefits of Real Time Data Warehousing</a:t>
            </a:r>
          </a:p>
        </p:txBody>
      </p:sp>
    </p:spTree>
    <p:extLst>
      <p:ext uri="{BB962C8B-B14F-4D97-AF65-F5344CB8AC3E}">
        <p14:creationId xmlns:p14="http://schemas.microsoft.com/office/powerpoint/2010/main" val="342425904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A0CE03-1DC7-AA49-6517-1FB67B966B21}"/>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9AAABD09-4ECF-58B6-798F-CFF2FBF2EC1C}"/>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3BA98426-B91A-6D5A-C5F8-BF3D187BFE66}"/>
              </a:ext>
            </a:extLst>
          </p:cNvPr>
          <p:cNvSpPr txBox="1">
            <a:spLocks/>
          </p:cNvSpPr>
          <p:nvPr/>
        </p:nvSpPr>
        <p:spPr>
          <a:xfrm>
            <a:off x="84309" y="950921"/>
            <a:ext cx="11585642" cy="457871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cap="none" dirty="0">
                <a:latin typeface="Poppins" panose="00000500000000000000" pitchFamily="2" charset="0"/>
                <a:cs typeface="Poppins" panose="00000500000000000000" pitchFamily="2" charset="0"/>
              </a:rPr>
              <a:t>High infrastructure and maintenance costs</a:t>
            </a:r>
          </a:p>
          <a:p>
            <a:pPr>
              <a:lnSpc>
                <a:spcPct val="150000"/>
              </a:lnSpc>
              <a:buFont typeface="Arial" panose="020B0604020202020204" pitchFamily="34" charset="0"/>
              <a:buChar char="•"/>
            </a:pPr>
            <a:r>
              <a:rPr lang="en-US" cap="none" dirty="0">
                <a:latin typeface="Poppins" panose="00000500000000000000" pitchFamily="2" charset="0"/>
                <a:cs typeface="Poppins" panose="00000500000000000000" pitchFamily="2" charset="0"/>
              </a:rPr>
              <a:t>Real-time data processing requires robust infrastructure capable of handling constant data inflow and high computational demands, which can be costly.</a:t>
            </a:r>
          </a:p>
          <a:p>
            <a:pPr>
              <a:lnSpc>
                <a:spcPct val="150000"/>
              </a:lnSpc>
              <a:buFont typeface="Arial" panose="020B0604020202020204" pitchFamily="34" charset="0"/>
              <a:buChar char="•"/>
            </a:pPr>
            <a:r>
              <a:rPr lang="en-US" cap="none" dirty="0">
                <a:latin typeface="Poppins" panose="00000500000000000000" pitchFamily="2" charset="0"/>
                <a:cs typeface="Poppins" panose="00000500000000000000" pitchFamily="2" charset="0"/>
              </a:rPr>
              <a:t>Maintenance and scaling of real-time systems often involve additional investments in cloud resources, specialized hardware, and personnel with advanced technical skills.</a:t>
            </a:r>
          </a:p>
          <a:p>
            <a:pPr>
              <a:lnSpc>
                <a:spcPct val="150000"/>
              </a:lnSpc>
            </a:pPr>
            <a:r>
              <a:rPr lang="en-US" b="1" cap="none" dirty="0">
                <a:latin typeface="Poppins" panose="00000500000000000000" pitchFamily="2" charset="0"/>
                <a:cs typeface="Poppins" panose="00000500000000000000" pitchFamily="2" charset="0"/>
              </a:rPr>
              <a:t>Short data retention needs</a:t>
            </a:r>
          </a:p>
          <a:p>
            <a:pPr>
              <a:lnSpc>
                <a:spcPct val="150000"/>
              </a:lnSpc>
              <a:buFont typeface="Arial" panose="020B0604020202020204" pitchFamily="34" charset="0"/>
              <a:buChar char="•"/>
            </a:pPr>
            <a:r>
              <a:rPr lang="en-US" cap="none" dirty="0">
                <a:latin typeface="Poppins" panose="00000500000000000000" pitchFamily="2" charset="0"/>
                <a:cs typeface="Poppins" panose="00000500000000000000" pitchFamily="2" charset="0"/>
              </a:rPr>
              <a:t>Many real-time use cases require only temporary storage of recent data (e.g., Last few hours or days). Managing retention policies to avoid excessive storage costs while keeping data accessible for historical analysis can be challenging.</a:t>
            </a:r>
          </a:p>
        </p:txBody>
      </p:sp>
      <p:sp>
        <p:nvSpPr>
          <p:cNvPr id="2" name="Footer Placeholder 3">
            <a:extLst>
              <a:ext uri="{FF2B5EF4-FFF2-40B4-BE49-F238E27FC236}">
                <a16:creationId xmlns:a16="http://schemas.microsoft.com/office/drawing/2014/main" id="{2DCAE814-8506-7CA5-F6F0-BBC16651FB03}"/>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12: Advanced Topics in Data Warehousing</a:t>
            </a:r>
            <a:endParaRPr lang="en-US" sz="1600" b="1" dirty="0">
              <a:solidFill>
                <a:schemeClr val="bg1"/>
              </a:solidFill>
              <a:latin typeface="Poppins" panose="00000500000000000000" pitchFamily="2" charset="0"/>
              <a:cs typeface="Poppins" panose="00000500000000000000" pitchFamily="2" charset="0"/>
            </a:endParaRPr>
          </a:p>
        </p:txBody>
      </p:sp>
      <p:sp>
        <p:nvSpPr>
          <p:cNvPr id="5" name="Title 1">
            <a:extLst>
              <a:ext uri="{FF2B5EF4-FFF2-40B4-BE49-F238E27FC236}">
                <a16:creationId xmlns:a16="http://schemas.microsoft.com/office/drawing/2014/main" id="{D8548442-7FA4-A03A-5B41-535251A42BCD}"/>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Challenges of Real Time Data Warehousing</a:t>
            </a:r>
          </a:p>
        </p:txBody>
      </p:sp>
    </p:spTree>
    <p:extLst>
      <p:ext uri="{BB962C8B-B14F-4D97-AF65-F5344CB8AC3E}">
        <p14:creationId xmlns:p14="http://schemas.microsoft.com/office/powerpoint/2010/main" val="334711409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776DD5-D340-DC37-1447-12C0E01901B2}"/>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9F7FEC0B-D780-C052-9B53-56DB65907A9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A837BF16-8920-E47F-8ADE-E3CE6A46CE51}"/>
              </a:ext>
            </a:extLst>
          </p:cNvPr>
          <p:cNvSpPr txBox="1">
            <a:spLocks/>
          </p:cNvSpPr>
          <p:nvPr/>
        </p:nvSpPr>
        <p:spPr>
          <a:xfrm>
            <a:off x="84309" y="1048201"/>
            <a:ext cx="11585642" cy="457871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cap="none" dirty="0">
                <a:latin typeface="Poppins" panose="00000500000000000000" pitchFamily="2" charset="0"/>
                <a:cs typeface="Poppins" panose="00000500000000000000" pitchFamily="2" charset="0"/>
              </a:rPr>
              <a:t>Complexity in data integration</a:t>
            </a:r>
          </a:p>
          <a:p>
            <a:pPr>
              <a:lnSpc>
                <a:spcPct val="150000"/>
              </a:lnSpc>
              <a:buFont typeface="Arial" panose="020B0604020202020204" pitchFamily="34" charset="0"/>
              <a:buChar char="•"/>
            </a:pPr>
            <a:r>
              <a:rPr lang="en-US" cap="none" dirty="0">
                <a:latin typeface="Poppins" panose="00000500000000000000" pitchFamily="2" charset="0"/>
                <a:cs typeface="Poppins" panose="00000500000000000000" pitchFamily="2" charset="0"/>
              </a:rPr>
              <a:t>Integrating data from various sources in real time is more complex than batch processing due to differences in data formats, speeds, and protocols.</a:t>
            </a:r>
          </a:p>
          <a:p>
            <a:pPr>
              <a:lnSpc>
                <a:spcPct val="150000"/>
              </a:lnSpc>
              <a:buFont typeface="Arial" panose="020B0604020202020204" pitchFamily="34" charset="0"/>
              <a:buChar char="•"/>
            </a:pPr>
            <a:r>
              <a:rPr lang="en-US" cap="none" dirty="0">
                <a:latin typeface="Poppins" panose="00000500000000000000" pitchFamily="2" charset="0"/>
                <a:cs typeface="Poppins" panose="00000500000000000000" pitchFamily="2" charset="0"/>
              </a:rPr>
              <a:t>Achieving a consistent, unified view of data across multiple systems requires sophisticated integration tools and real-time ETL (Extract, Transform, Load) processes.</a:t>
            </a:r>
          </a:p>
          <a:p>
            <a:pPr>
              <a:lnSpc>
                <a:spcPct val="150000"/>
              </a:lnSpc>
            </a:pPr>
            <a:r>
              <a:rPr lang="en-US" b="1" cap="none" dirty="0">
                <a:latin typeface="Poppins" panose="00000500000000000000" pitchFamily="2" charset="0"/>
                <a:cs typeface="Poppins" panose="00000500000000000000" pitchFamily="2" charset="0"/>
              </a:rPr>
              <a:t>Data quality and accuracy</a:t>
            </a:r>
          </a:p>
          <a:p>
            <a:pPr>
              <a:lnSpc>
                <a:spcPct val="150000"/>
              </a:lnSpc>
              <a:buFont typeface="Arial" panose="020B0604020202020204" pitchFamily="34" charset="0"/>
              <a:buChar char="•"/>
            </a:pPr>
            <a:r>
              <a:rPr lang="en-US" cap="none" dirty="0">
                <a:latin typeface="Poppins" panose="00000500000000000000" pitchFamily="2" charset="0"/>
                <a:cs typeface="Poppins" panose="00000500000000000000" pitchFamily="2" charset="0"/>
              </a:rPr>
              <a:t>Ensuring high data quality in real time is difficult because streaming data can include errors, duplicates, or incomplete information.</a:t>
            </a:r>
          </a:p>
        </p:txBody>
      </p:sp>
      <p:sp>
        <p:nvSpPr>
          <p:cNvPr id="2" name="Footer Placeholder 3">
            <a:extLst>
              <a:ext uri="{FF2B5EF4-FFF2-40B4-BE49-F238E27FC236}">
                <a16:creationId xmlns:a16="http://schemas.microsoft.com/office/drawing/2014/main" id="{42C3C498-3FDF-D5A7-1675-5777267C443A}"/>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12: Advanced Topics in Data Warehousing</a:t>
            </a:r>
            <a:endParaRPr lang="en-US" sz="1600" b="1" dirty="0">
              <a:solidFill>
                <a:schemeClr val="bg1"/>
              </a:solidFill>
              <a:latin typeface="Poppins" panose="00000500000000000000" pitchFamily="2" charset="0"/>
              <a:cs typeface="Poppins" panose="00000500000000000000" pitchFamily="2" charset="0"/>
            </a:endParaRPr>
          </a:p>
        </p:txBody>
      </p:sp>
      <p:sp>
        <p:nvSpPr>
          <p:cNvPr id="5" name="Title 1">
            <a:extLst>
              <a:ext uri="{FF2B5EF4-FFF2-40B4-BE49-F238E27FC236}">
                <a16:creationId xmlns:a16="http://schemas.microsoft.com/office/drawing/2014/main" id="{B5CA6B28-EF8C-1839-A105-498937280CBF}"/>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Challenges of Real Time Data Warehousing</a:t>
            </a:r>
          </a:p>
        </p:txBody>
      </p:sp>
    </p:spTree>
    <p:extLst>
      <p:ext uri="{BB962C8B-B14F-4D97-AF65-F5344CB8AC3E}">
        <p14:creationId xmlns:p14="http://schemas.microsoft.com/office/powerpoint/2010/main" val="144046155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7BBED0-77A2-DDC3-CE60-5B5C6F05FAC5}"/>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1351CD38-4730-FDCD-52B7-605BDEA3FF93}"/>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C1E95AFA-A758-DE94-3E3F-4DCDD704506E}"/>
              </a:ext>
            </a:extLst>
          </p:cNvPr>
          <p:cNvSpPr txBox="1">
            <a:spLocks/>
          </p:cNvSpPr>
          <p:nvPr/>
        </p:nvSpPr>
        <p:spPr>
          <a:xfrm>
            <a:off x="84309" y="1009289"/>
            <a:ext cx="11585642" cy="457871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cap="none" dirty="0">
                <a:latin typeface="Poppins" panose="00000500000000000000" pitchFamily="2" charset="0"/>
                <a:cs typeface="Poppins" panose="00000500000000000000" pitchFamily="2" charset="0"/>
              </a:rPr>
              <a:t>Implement real-time ETL (Extract, Transform, Load)</a:t>
            </a:r>
          </a:p>
          <a:p>
            <a:pPr>
              <a:lnSpc>
                <a:spcPct val="150000"/>
              </a:lnSpc>
              <a:buFont typeface="Arial" panose="020B0604020202020204" pitchFamily="34" charset="0"/>
              <a:buChar char="•"/>
            </a:pPr>
            <a:r>
              <a:rPr lang="en-US" cap="none" dirty="0">
                <a:latin typeface="Poppins" panose="00000500000000000000" pitchFamily="2" charset="0"/>
                <a:cs typeface="Poppins" panose="00000500000000000000" pitchFamily="2" charset="0"/>
              </a:rPr>
              <a:t>Traditional batch-based ETL processes are insufficient for real-time data warehousing. Implement real-time ETL to process data as it arrives, ensuring it is transformed, cleaned, and enriched before reaching the data warehouse.</a:t>
            </a:r>
          </a:p>
          <a:p>
            <a:pPr>
              <a:lnSpc>
                <a:spcPct val="150000"/>
              </a:lnSpc>
            </a:pPr>
            <a:r>
              <a:rPr lang="en-US" b="1" cap="none" dirty="0">
                <a:latin typeface="Poppins" panose="00000500000000000000" pitchFamily="2" charset="0"/>
                <a:cs typeface="Poppins" panose="00000500000000000000" pitchFamily="2" charset="0"/>
              </a:rPr>
              <a:t>Use data partitioning and indexing</a:t>
            </a:r>
          </a:p>
          <a:p>
            <a:pPr>
              <a:lnSpc>
                <a:spcPct val="150000"/>
              </a:lnSpc>
              <a:buFont typeface="Arial" panose="020B0604020202020204" pitchFamily="34" charset="0"/>
              <a:buChar char="•"/>
            </a:pPr>
            <a:r>
              <a:rPr lang="en-US" cap="none" dirty="0">
                <a:latin typeface="Poppins" panose="00000500000000000000" pitchFamily="2" charset="0"/>
                <a:cs typeface="Poppins" panose="00000500000000000000" pitchFamily="2" charset="0"/>
              </a:rPr>
              <a:t>Partition and index your data for faster access and processing. Partitioning divides data into chunks based on criteria like time or location, which can speed up data retrieval and reduce resource use.</a:t>
            </a:r>
          </a:p>
        </p:txBody>
      </p:sp>
      <p:sp>
        <p:nvSpPr>
          <p:cNvPr id="2" name="Footer Placeholder 3">
            <a:extLst>
              <a:ext uri="{FF2B5EF4-FFF2-40B4-BE49-F238E27FC236}">
                <a16:creationId xmlns:a16="http://schemas.microsoft.com/office/drawing/2014/main" id="{EF0439AF-C975-BCB9-25E7-7DCCA0F4AD52}"/>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12: Advanced Topics in Data Warehousing</a:t>
            </a:r>
            <a:endParaRPr lang="en-US" sz="1600" b="1" dirty="0">
              <a:solidFill>
                <a:schemeClr val="bg1"/>
              </a:solidFill>
              <a:latin typeface="Poppins" panose="00000500000000000000" pitchFamily="2" charset="0"/>
              <a:cs typeface="Poppins" panose="00000500000000000000" pitchFamily="2" charset="0"/>
            </a:endParaRPr>
          </a:p>
        </p:txBody>
      </p:sp>
      <p:sp>
        <p:nvSpPr>
          <p:cNvPr id="5" name="Title 1">
            <a:extLst>
              <a:ext uri="{FF2B5EF4-FFF2-40B4-BE49-F238E27FC236}">
                <a16:creationId xmlns:a16="http://schemas.microsoft.com/office/drawing/2014/main" id="{0FCDC570-46CE-8061-A54A-2F354D6563E0}"/>
              </a:ext>
            </a:extLst>
          </p:cNvPr>
          <p:cNvSpPr txBox="1">
            <a:spLocks/>
          </p:cNvSpPr>
          <p:nvPr/>
        </p:nvSpPr>
        <p:spPr>
          <a:xfrm>
            <a:off x="0" y="230190"/>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000" b="1" cap="none" dirty="0">
                <a:latin typeface="Poppins" panose="00000500000000000000" pitchFamily="2" charset="0"/>
                <a:cs typeface="Poppins" panose="00000500000000000000" pitchFamily="2" charset="0"/>
              </a:rPr>
              <a:t>Best Practices to Implement Real Time Data Warehousing</a:t>
            </a:r>
          </a:p>
        </p:txBody>
      </p:sp>
    </p:spTree>
    <p:extLst>
      <p:ext uri="{BB962C8B-B14F-4D97-AF65-F5344CB8AC3E}">
        <p14:creationId xmlns:p14="http://schemas.microsoft.com/office/powerpoint/2010/main" val="119976748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38227B-C827-5AD6-5127-9B1CD9DDAC8D}"/>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21939389-F86C-24CB-935A-4BAC37F9E0A1}"/>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D252ECBF-E028-D9C9-074A-B19D9B7C0615}"/>
              </a:ext>
            </a:extLst>
          </p:cNvPr>
          <p:cNvSpPr txBox="1">
            <a:spLocks/>
          </p:cNvSpPr>
          <p:nvPr/>
        </p:nvSpPr>
        <p:spPr>
          <a:xfrm>
            <a:off x="84309" y="1009289"/>
            <a:ext cx="11585642" cy="457871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cap="none" dirty="0">
                <a:latin typeface="Poppins" panose="00000500000000000000" pitchFamily="2" charset="0"/>
                <a:cs typeface="Poppins" panose="00000500000000000000" pitchFamily="2" charset="0"/>
              </a:rPr>
              <a:t>Implement incremental data loading</a:t>
            </a:r>
          </a:p>
          <a:p>
            <a:pPr>
              <a:lnSpc>
                <a:spcPct val="150000"/>
              </a:lnSpc>
              <a:buFont typeface="Arial" panose="020B0604020202020204" pitchFamily="34" charset="0"/>
              <a:buChar char="•"/>
            </a:pPr>
            <a:r>
              <a:rPr lang="en-US" cap="none" dirty="0">
                <a:latin typeface="Poppins" panose="00000500000000000000" pitchFamily="2" charset="0"/>
                <a:cs typeface="Poppins" panose="00000500000000000000" pitchFamily="2" charset="0"/>
              </a:rPr>
              <a:t>Real-time data warehousing should avoid full table loads or batch reprocessing. Instead, use incremental loading to only update new or changed data. This reduces processing time, storage requirements, and overall latency.</a:t>
            </a:r>
          </a:p>
          <a:p>
            <a:pPr>
              <a:lnSpc>
                <a:spcPct val="150000"/>
              </a:lnSpc>
            </a:pPr>
            <a:r>
              <a:rPr lang="en-US" b="1" cap="none" dirty="0">
                <a:latin typeface="Poppins" panose="00000500000000000000" pitchFamily="2" charset="0"/>
                <a:cs typeface="Poppins" panose="00000500000000000000" pitchFamily="2" charset="0"/>
              </a:rPr>
              <a:t>Invest in skilled resources and training</a:t>
            </a:r>
          </a:p>
          <a:p>
            <a:pPr>
              <a:lnSpc>
                <a:spcPct val="150000"/>
              </a:lnSpc>
              <a:buFont typeface="Arial" panose="020B0604020202020204" pitchFamily="34" charset="0"/>
              <a:buChar char="•"/>
            </a:pPr>
            <a:r>
              <a:rPr lang="en-US" cap="none" dirty="0">
                <a:latin typeface="Poppins" panose="00000500000000000000" pitchFamily="2" charset="0"/>
                <a:cs typeface="Poppins" panose="00000500000000000000" pitchFamily="2" charset="0"/>
              </a:rPr>
              <a:t>Real-time data warehousing is complex and requires expertise in data engineering, cloud infrastructure, and streaming analytics. Ensure your team has the necessary skills or invest in training.</a:t>
            </a:r>
          </a:p>
        </p:txBody>
      </p:sp>
      <p:sp>
        <p:nvSpPr>
          <p:cNvPr id="2" name="Footer Placeholder 3">
            <a:extLst>
              <a:ext uri="{FF2B5EF4-FFF2-40B4-BE49-F238E27FC236}">
                <a16:creationId xmlns:a16="http://schemas.microsoft.com/office/drawing/2014/main" id="{55865075-CAD1-3D04-BF4D-449EAF44A42B}"/>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12: Advanced Topics in Data Warehousing</a:t>
            </a:r>
            <a:endParaRPr lang="en-US" sz="1600" b="1" dirty="0">
              <a:solidFill>
                <a:schemeClr val="bg1"/>
              </a:solidFill>
              <a:latin typeface="Poppins" panose="00000500000000000000" pitchFamily="2" charset="0"/>
              <a:cs typeface="Poppins" panose="00000500000000000000" pitchFamily="2" charset="0"/>
            </a:endParaRPr>
          </a:p>
        </p:txBody>
      </p:sp>
      <p:sp>
        <p:nvSpPr>
          <p:cNvPr id="5" name="Title 1">
            <a:extLst>
              <a:ext uri="{FF2B5EF4-FFF2-40B4-BE49-F238E27FC236}">
                <a16:creationId xmlns:a16="http://schemas.microsoft.com/office/drawing/2014/main" id="{B31B3481-278E-5C73-5FF2-33CF62D61FC9}"/>
              </a:ext>
            </a:extLst>
          </p:cNvPr>
          <p:cNvSpPr txBox="1">
            <a:spLocks/>
          </p:cNvSpPr>
          <p:nvPr/>
        </p:nvSpPr>
        <p:spPr>
          <a:xfrm>
            <a:off x="0" y="230190"/>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000" b="1" cap="none" dirty="0">
                <a:latin typeface="Poppins" panose="00000500000000000000" pitchFamily="2" charset="0"/>
                <a:cs typeface="Poppins" panose="00000500000000000000" pitchFamily="2" charset="0"/>
              </a:rPr>
              <a:t>Best Practices to Implement Real Time Data Warehousing</a:t>
            </a:r>
          </a:p>
        </p:txBody>
      </p:sp>
    </p:spTree>
    <p:extLst>
      <p:ext uri="{BB962C8B-B14F-4D97-AF65-F5344CB8AC3E}">
        <p14:creationId xmlns:p14="http://schemas.microsoft.com/office/powerpoint/2010/main" val="174204770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58678A-9B11-0E3D-BBFF-B2A02D0A23FD}"/>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F1874D8-906A-D491-8B0A-2F633724DEFB}"/>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A91198C1-862E-7A16-1ABD-15B856CCB523}"/>
              </a:ext>
            </a:extLst>
          </p:cNvPr>
          <p:cNvSpPr txBox="1">
            <a:spLocks/>
          </p:cNvSpPr>
          <p:nvPr/>
        </p:nvSpPr>
        <p:spPr>
          <a:xfrm>
            <a:off x="84309" y="921737"/>
            <a:ext cx="11585642" cy="4700849"/>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Streaming data</a:t>
            </a:r>
            <a:r>
              <a:rPr lang="en-US" b="0" i="0" cap="none" dirty="0">
                <a:solidFill>
                  <a:srgbClr val="262626"/>
                </a:solidFill>
                <a:effectLst/>
                <a:latin typeface="Poppins" panose="00000500000000000000" pitchFamily="2" charset="0"/>
                <a:cs typeface="Poppins" panose="00000500000000000000" pitchFamily="2" charset="0"/>
              </a:rPr>
              <a:t> refers to the continuous flow of data generated from various sources at high volumes, allowing for low-latency processing. </a:t>
            </a:r>
          </a:p>
          <a:p>
            <a:pPr>
              <a:lnSpc>
                <a:spcPct val="150000"/>
              </a:lnSpc>
            </a:pPr>
            <a:r>
              <a:rPr lang="en-US" b="0" i="0" cap="none" dirty="0">
                <a:solidFill>
                  <a:srgbClr val="262626"/>
                </a:solidFill>
                <a:effectLst/>
                <a:latin typeface="Poppins" panose="00000500000000000000" pitchFamily="2" charset="0"/>
                <a:cs typeface="Poppins" panose="00000500000000000000" pitchFamily="2" charset="0"/>
              </a:rPr>
              <a:t>This type of data is emitted incrementally, meaning it is produced in real-time rather than in batches, which is essential for applications requiring immediate insights.</a:t>
            </a:r>
          </a:p>
          <a:p>
            <a:pPr algn="l"/>
            <a:r>
              <a:rPr lang="en-US" b="1" i="0" cap="none" dirty="0">
                <a:solidFill>
                  <a:srgbClr val="262626"/>
                </a:solidFill>
                <a:effectLst/>
                <a:latin typeface="Poppins" panose="00000500000000000000" pitchFamily="2" charset="0"/>
                <a:cs typeface="Poppins" panose="00000500000000000000" pitchFamily="2" charset="0"/>
              </a:rPr>
              <a:t>Key examples of streaming data</a:t>
            </a:r>
          </a:p>
          <a:p>
            <a:pPr algn="l">
              <a:spcBef>
                <a:spcPts val="600"/>
              </a:spcBef>
              <a:spcAft>
                <a:spcPts val="600"/>
              </a:spcAft>
              <a:buFont typeface="Arial" panose="020B0604020202020204" pitchFamily="34" charset="0"/>
              <a:buChar char="•"/>
            </a:pPr>
            <a:r>
              <a:rPr lang="en-US" b="1" i="0" cap="none" dirty="0">
                <a:solidFill>
                  <a:srgbClr val="262626"/>
                </a:solidFill>
                <a:effectLst/>
                <a:latin typeface="Poppins" panose="00000500000000000000" pitchFamily="2" charset="0"/>
                <a:cs typeface="Poppins" panose="00000500000000000000" pitchFamily="2" charset="0"/>
              </a:rPr>
              <a:t>Location data</a:t>
            </a:r>
            <a:r>
              <a:rPr lang="en-US" b="0" i="0" cap="none" dirty="0">
                <a:solidFill>
                  <a:srgbClr val="262626"/>
                </a:solidFill>
                <a:effectLst/>
                <a:latin typeface="Poppins" panose="00000500000000000000" pitchFamily="2" charset="0"/>
                <a:cs typeface="Poppins" panose="00000500000000000000" pitchFamily="2" charset="0"/>
              </a:rPr>
              <a:t>: Information derived from GPS devices, mobile applications, and other location-based services.</a:t>
            </a:r>
          </a:p>
          <a:p>
            <a:pPr algn="l">
              <a:spcBef>
                <a:spcPts val="600"/>
              </a:spcBef>
              <a:spcAft>
                <a:spcPts val="600"/>
              </a:spcAft>
              <a:buFont typeface="Arial" panose="020B0604020202020204" pitchFamily="34" charset="0"/>
              <a:buChar char="•"/>
            </a:pPr>
            <a:r>
              <a:rPr lang="en-US" b="1" i="0" cap="none" dirty="0">
                <a:solidFill>
                  <a:srgbClr val="262626"/>
                </a:solidFill>
                <a:effectLst/>
                <a:latin typeface="Poppins" panose="00000500000000000000" pitchFamily="2" charset="0"/>
                <a:cs typeface="Poppins" panose="00000500000000000000" pitchFamily="2" charset="0"/>
              </a:rPr>
              <a:t>Event data</a:t>
            </a:r>
            <a:r>
              <a:rPr lang="en-US" b="0" i="0" cap="none" dirty="0">
                <a:solidFill>
                  <a:srgbClr val="262626"/>
                </a:solidFill>
                <a:effectLst/>
                <a:latin typeface="Poppins" panose="00000500000000000000" pitchFamily="2" charset="0"/>
                <a:cs typeface="Poppins" panose="00000500000000000000" pitchFamily="2" charset="0"/>
              </a:rPr>
              <a:t>: Data generated from user interactions, transactions, and system events.</a:t>
            </a:r>
          </a:p>
          <a:p>
            <a:pPr algn="l">
              <a:spcBef>
                <a:spcPts val="600"/>
              </a:spcBef>
              <a:spcAft>
                <a:spcPts val="600"/>
              </a:spcAft>
              <a:buFont typeface="Arial" panose="020B0604020202020204" pitchFamily="34" charset="0"/>
              <a:buChar char="•"/>
            </a:pPr>
            <a:r>
              <a:rPr lang="en-US" b="1" i="0" cap="none" dirty="0">
                <a:solidFill>
                  <a:srgbClr val="262626"/>
                </a:solidFill>
                <a:effectLst/>
                <a:latin typeface="Poppins" panose="00000500000000000000" pitchFamily="2" charset="0"/>
                <a:cs typeface="Poppins" panose="00000500000000000000" pitchFamily="2" charset="0"/>
              </a:rPr>
              <a:t>Sensor data</a:t>
            </a:r>
            <a:r>
              <a:rPr lang="en-US" b="0" i="0" cap="none" dirty="0">
                <a:solidFill>
                  <a:srgbClr val="262626"/>
                </a:solidFill>
                <a:effectLst/>
                <a:latin typeface="Poppins" panose="00000500000000000000" pitchFamily="2" charset="0"/>
                <a:cs typeface="Poppins" panose="00000500000000000000" pitchFamily="2" charset="0"/>
              </a:rPr>
              <a:t>: Information collected from </a:t>
            </a:r>
            <a:r>
              <a:rPr lang="en-US" cap="none" dirty="0">
                <a:solidFill>
                  <a:srgbClr val="262626"/>
                </a:solidFill>
                <a:latin typeface="Poppins" panose="00000500000000000000" pitchFamily="2" charset="0"/>
                <a:cs typeface="Poppins" panose="00000500000000000000" pitchFamily="2" charset="0"/>
              </a:rPr>
              <a:t>IoT</a:t>
            </a:r>
            <a:r>
              <a:rPr lang="en-US" b="0" i="0" cap="none" dirty="0">
                <a:solidFill>
                  <a:srgbClr val="262626"/>
                </a:solidFill>
                <a:effectLst/>
                <a:latin typeface="Poppins" panose="00000500000000000000" pitchFamily="2" charset="0"/>
                <a:cs typeface="Poppins" panose="00000500000000000000" pitchFamily="2" charset="0"/>
              </a:rPr>
              <a:t> devices and sensors that monitor environmental conditions or machinery performance.</a:t>
            </a:r>
          </a:p>
        </p:txBody>
      </p:sp>
      <p:sp>
        <p:nvSpPr>
          <p:cNvPr id="2" name="Footer Placeholder 3">
            <a:extLst>
              <a:ext uri="{FF2B5EF4-FFF2-40B4-BE49-F238E27FC236}">
                <a16:creationId xmlns:a16="http://schemas.microsoft.com/office/drawing/2014/main" id="{55D60D57-0C4F-7B18-7BD5-E968D5486DD5}"/>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12: Advanced Topics in Data Warehousing</a:t>
            </a:r>
            <a:endParaRPr lang="en-US" sz="1600" b="1" dirty="0">
              <a:solidFill>
                <a:schemeClr val="bg1"/>
              </a:solidFill>
              <a:latin typeface="Poppins" panose="00000500000000000000" pitchFamily="2" charset="0"/>
              <a:cs typeface="Poppins" panose="00000500000000000000" pitchFamily="2" charset="0"/>
            </a:endParaRPr>
          </a:p>
        </p:txBody>
      </p:sp>
      <p:sp>
        <p:nvSpPr>
          <p:cNvPr id="5" name="Title 1">
            <a:extLst>
              <a:ext uri="{FF2B5EF4-FFF2-40B4-BE49-F238E27FC236}">
                <a16:creationId xmlns:a16="http://schemas.microsoft.com/office/drawing/2014/main" id="{34DD3D65-B857-9CB1-1299-FA14AE0F9E52}"/>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Streaming Data</a:t>
            </a:r>
          </a:p>
        </p:txBody>
      </p:sp>
    </p:spTree>
    <p:extLst>
      <p:ext uri="{BB962C8B-B14F-4D97-AF65-F5344CB8AC3E}">
        <p14:creationId xmlns:p14="http://schemas.microsoft.com/office/powerpoint/2010/main" val="127710748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78EB47-CB9B-5900-0D2C-357C4586229C}"/>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A5D71005-C079-681B-F17B-09B6F53BF796}"/>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2" name="Footer Placeholder 3">
            <a:extLst>
              <a:ext uri="{FF2B5EF4-FFF2-40B4-BE49-F238E27FC236}">
                <a16:creationId xmlns:a16="http://schemas.microsoft.com/office/drawing/2014/main" id="{2626A1D2-C363-9905-E621-08DF0225A9CC}"/>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12: Advanced Topics in Data Warehousing</a:t>
            </a:r>
            <a:endParaRPr lang="en-US" sz="1600" b="1" dirty="0">
              <a:solidFill>
                <a:schemeClr val="bg1"/>
              </a:solidFill>
              <a:latin typeface="Poppins" panose="00000500000000000000" pitchFamily="2" charset="0"/>
              <a:cs typeface="Poppins" panose="00000500000000000000" pitchFamily="2" charset="0"/>
            </a:endParaRPr>
          </a:p>
        </p:txBody>
      </p:sp>
      <p:sp>
        <p:nvSpPr>
          <p:cNvPr id="3" name="Title 1">
            <a:extLst>
              <a:ext uri="{FF2B5EF4-FFF2-40B4-BE49-F238E27FC236}">
                <a16:creationId xmlns:a16="http://schemas.microsoft.com/office/drawing/2014/main" id="{4015E823-DA4D-5B22-9C57-0C8E2A1FEBD3}"/>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Characteristics of Streaming Data</a:t>
            </a:r>
          </a:p>
        </p:txBody>
      </p:sp>
      <p:sp>
        <p:nvSpPr>
          <p:cNvPr id="31" name="Subtitle 2">
            <a:extLst>
              <a:ext uri="{FF2B5EF4-FFF2-40B4-BE49-F238E27FC236}">
                <a16:creationId xmlns:a16="http://schemas.microsoft.com/office/drawing/2014/main" id="{C12DC837-CBA2-18D5-B7EA-149C27972061}"/>
              </a:ext>
            </a:extLst>
          </p:cNvPr>
          <p:cNvSpPr txBox="1">
            <a:spLocks/>
          </p:cNvSpPr>
          <p:nvPr/>
        </p:nvSpPr>
        <p:spPr>
          <a:xfrm>
            <a:off x="68093" y="1015269"/>
            <a:ext cx="11585642" cy="457871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cap="none" dirty="0">
                <a:latin typeface="Poppins" panose="00000500000000000000" pitchFamily="2" charset="0"/>
                <a:cs typeface="Poppins" panose="00000500000000000000" pitchFamily="2" charset="0"/>
              </a:rPr>
              <a:t>Continuous and unbounded data flow</a:t>
            </a:r>
          </a:p>
          <a:p>
            <a:pPr>
              <a:lnSpc>
                <a:spcPct val="150000"/>
              </a:lnSpc>
              <a:buFont typeface="Arial" panose="020B0604020202020204" pitchFamily="34" charset="0"/>
              <a:buChar char="•"/>
            </a:pPr>
            <a:r>
              <a:rPr lang="en-US" cap="none" dirty="0">
                <a:latin typeface="Poppins" panose="00000500000000000000" pitchFamily="2" charset="0"/>
                <a:cs typeface="Poppins" panose="00000500000000000000" pitchFamily="2" charset="0"/>
              </a:rPr>
              <a:t>Streaming data is generated continuously by sources like IoT devices, social media feeds, financial transactions, and web applications.</a:t>
            </a:r>
          </a:p>
          <a:p>
            <a:pPr>
              <a:lnSpc>
                <a:spcPct val="150000"/>
              </a:lnSpc>
              <a:buFont typeface="Arial" panose="020B0604020202020204" pitchFamily="34" charset="0"/>
              <a:buChar char="•"/>
            </a:pPr>
            <a:r>
              <a:rPr lang="en-US" cap="none" dirty="0">
                <a:latin typeface="Poppins" panose="00000500000000000000" pitchFamily="2" charset="0"/>
                <a:cs typeface="Poppins" panose="00000500000000000000" pitchFamily="2" charset="0"/>
              </a:rPr>
              <a:t>Unlike batch data, streaming data doesn’t have a clear beginning or end, which means it needs to be processed as it arrives.</a:t>
            </a:r>
          </a:p>
          <a:p>
            <a:pPr>
              <a:lnSpc>
                <a:spcPct val="150000"/>
              </a:lnSpc>
            </a:pPr>
            <a:r>
              <a:rPr lang="en-US" b="1" cap="none" dirty="0">
                <a:latin typeface="Poppins" panose="00000500000000000000" pitchFamily="2" charset="0"/>
                <a:cs typeface="Poppins" panose="00000500000000000000" pitchFamily="2" charset="0"/>
              </a:rPr>
              <a:t>Low latency requirements</a:t>
            </a:r>
          </a:p>
          <a:p>
            <a:pPr>
              <a:lnSpc>
                <a:spcPct val="150000"/>
              </a:lnSpc>
              <a:buFont typeface="Arial" panose="020B0604020202020204" pitchFamily="34" charset="0"/>
              <a:buChar char="•"/>
            </a:pPr>
            <a:r>
              <a:rPr lang="en-US" cap="none" dirty="0">
                <a:latin typeface="Poppins" panose="00000500000000000000" pitchFamily="2" charset="0"/>
                <a:cs typeface="Poppins" panose="00000500000000000000" pitchFamily="2" charset="0"/>
              </a:rPr>
              <a:t>Streaming data is often used in applications that require immediate processing to support real-time decision-making.</a:t>
            </a:r>
          </a:p>
        </p:txBody>
      </p:sp>
    </p:spTree>
    <p:extLst>
      <p:ext uri="{BB962C8B-B14F-4D97-AF65-F5344CB8AC3E}">
        <p14:creationId xmlns:p14="http://schemas.microsoft.com/office/powerpoint/2010/main" val="142549139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7549" y="931465"/>
            <a:ext cx="11582402" cy="457871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cap="none" dirty="0">
                <a:latin typeface="Poppins" panose="00000500000000000000" pitchFamily="2" charset="0"/>
                <a:cs typeface="Poppins" panose="00000500000000000000" pitchFamily="2" charset="0"/>
              </a:rPr>
              <a:t>High volume and high throughput</a:t>
            </a:r>
          </a:p>
          <a:p>
            <a:pPr>
              <a:lnSpc>
                <a:spcPct val="150000"/>
              </a:lnSpc>
              <a:buFont typeface="Arial" panose="020B0604020202020204" pitchFamily="34" charset="0"/>
              <a:buChar char="•"/>
            </a:pPr>
            <a:r>
              <a:rPr lang="en-US" cap="none" dirty="0">
                <a:latin typeface="Poppins" panose="00000500000000000000" pitchFamily="2" charset="0"/>
                <a:cs typeface="Poppins" panose="00000500000000000000" pitchFamily="2" charset="0"/>
              </a:rPr>
              <a:t>Many streaming sources produce data at a high volume and velocity. For example, IoT devices and social media platforms generate vast amounts of data every second.</a:t>
            </a:r>
          </a:p>
          <a:p>
            <a:pPr>
              <a:lnSpc>
                <a:spcPct val="150000"/>
              </a:lnSpc>
              <a:buFont typeface="Arial" panose="020B0604020202020204" pitchFamily="34" charset="0"/>
              <a:buChar char="•"/>
            </a:pPr>
            <a:r>
              <a:rPr lang="en-US" cap="none" dirty="0">
                <a:latin typeface="Poppins" panose="00000500000000000000" pitchFamily="2" charset="0"/>
                <a:cs typeface="Poppins" panose="00000500000000000000" pitchFamily="2" charset="0"/>
              </a:rPr>
              <a:t>Streaming data systems must handle high throughput to keep up with the continuous inflow of data, often requiring distributed processing frameworks to manage this volume.</a:t>
            </a:r>
          </a:p>
          <a:p>
            <a:pPr>
              <a:lnSpc>
                <a:spcPct val="150000"/>
              </a:lnSpc>
            </a:pPr>
            <a:r>
              <a:rPr lang="en-US" b="1" cap="none" dirty="0">
                <a:latin typeface="Poppins" panose="00000500000000000000" pitchFamily="2" charset="0"/>
                <a:cs typeface="Poppins" panose="00000500000000000000" pitchFamily="2" charset="0"/>
              </a:rPr>
              <a:t>Data is often immutable</a:t>
            </a:r>
          </a:p>
          <a:p>
            <a:pPr>
              <a:lnSpc>
                <a:spcPct val="150000"/>
              </a:lnSpc>
              <a:buFont typeface="Arial" panose="020B0604020202020204" pitchFamily="34" charset="0"/>
              <a:buChar char="•"/>
            </a:pPr>
            <a:r>
              <a:rPr lang="en-US" cap="none" dirty="0">
                <a:latin typeface="Poppins" panose="00000500000000000000" pitchFamily="2" charset="0"/>
                <a:cs typeface="Poppins" panose="00000500000000000000" pitchFamily="2" charset="0"/>
              </a:rPr>
              <a:t>Streaming data is typically immutable, meaning each data point represents an event that happened at a specific point in time and cannot be altered.</a:t>
            </a:r>
          </a:p>
        </p:txBody>
      </p:sp>
      <p:sp>
        <p:nvSpPr>
          <p:cNvPr id="2" name="Footer Placeholder 3">
            <a:extLst>
              <a:ext uri="{FF2B5EF4-FFF2-40B4-BE49-F238E27FC236}">
                <a16:creationId xmlns:a16="http://schemas.microsoft.com/office/drawing/2014/main" id="{D39EC997-7E5C-369C-2FFB-0F73C68FA733}"/>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12: Advanced Topics in Data Warehousing</a:t>
            </a:r>
            <a:endParaRPr lang="en-US" sz="1600" b="1" dirty="0">
              <a:solidFill>
                <a:schemeClr val="bg1"/>
              </a:solidFill>
              <a:latin typeface="Poppins" panose="00000500000000000000" pitchFamily="2" charset="0"/>
              <a:cs typeface="Poppins" panose="00000500000000000000" pitchFamily="2" charset="0"/>
            </a:endParaRPr>
          </a:p>
        </p:txBody>
      </p:sp>
      <p:sp>
        <p:nvSpPr>
          <p:cNvPr id="4" name="Title 1">
            <a:extLst>
              <a:ext uri="{FF2B5EF4-FFF2-40B4-BE49-F238E27FC236}">
                <a16:creationId xmlns:a16="http://schemas.microsoft.com/office/drawing/2014/main" id="{73BDEFAE-643F-8547-3099-FDAFF38D3AE8}"/>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Characteristics of Streaming Data</a:t>
            </a:r>
          </a:p>
        </p:txBody>
      </p:sp>
    </p:spTree>
    <p:extLst>
      <p:ext uri="{BB962C8B-B14F-4D97-AF65-F5344CB8AC3E}">
        <p14:creationId xmlns:p14="http://schemas.microsoft.com/office/powerpoint/2010/main" val="337430034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2" name="Footer Placeholder 3">
            <a:extLst>
              <a:ext uri="{FF2B5EF4-FFF2-40B4-BE49-F238E27FC236}">
                <a16:creationId xmlns:a16="http://schemas.microsoft.com/office/drawing/2014/main" id="{D39EC997-7E5C-369C-2FFB-0F73C68FA733}"/>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12: Advanced Topics in Data Warehousing</a:t>
            </a:r>
            <a:endParaRPr lang="en-US" sz="1600" b="1" dirty="0">
              <a:solidFill>
                <a:schemeClr val="bg1"/>
              </a:solidFill>
              <a:latin typeface="Poppins" panose="00000500000000000000" pitchFamily="2" charset="0"/>
              <a:cs typeface="Poppins" panose="00000500000000000000" pitchFamily="2" charset="0"/>
            </a:endParaRPr>
          </a:p>
        </p:txBody>
      </p:sp>
      <p:sp>
        <p:nvSpPr>
          <p:cNvPr id="11" name="Subtitle 2">
            <a:extLst>
              <a:ext uri="{FF2B5EF4-FFF2-40B4-BE49-F238E27FC236}">
                <a16:creationId xmlns:a16="http://schemas.microsoft.com/office/drawing/2014/main" id="{7CBA7F70-49B4-255C-AED8-6F5E6D60DAD1}"/>
              </a:ext>
            </a:extLst>
          </p:cNvPr>
          <p:cNvSpPr txBox="1">
            <a:spLocks/>
          </p:cNvSpPr>
          <p:nvPr/>
        </p:nvSpPr>
        <p:spPr>
          <a:xfrm>
            <a:off x="84309" y="957700"/>
            <a:ext cx="11585642" cy="4655160"/>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cap="none" dirty="0">
                <a:latin typeface="Poppins" panose="00000500000000000000" pitchFamily="2" charset="0"/>
                <a:cs typeface="Poppins" panose="00000500000000000000" pitchFamily="2" charset="0"/>
              </a:rPr>
              <a:t>Time-sensitivity</a:t>
            </a:r>
          </a:p>
          <a:p>
            <a:pPr>
              <a:lnSpc>
                <a:spcPct val="150000"/>
              </a:lnSpc>
              <a:buFont typeface="Arial" panose="020B0604020202020204" pitchFamily="34" charset="0"/>
              <a:buChar char="•"/>
            </a:pPr>
            <a:r>
              <a:rPr lang="en-US" cap="none" dirty="0">
                <a:latin typeface="Poppins" panose="00000500000000000000" pitchFamily="2" charset="0"/>
                <a:cs typeface="Poppins" panose="00000500000000000000" pitchFamily="2" charset="0"/>
              </a:rPr>
              <a:t>Each piece of data in a stream is associated with a timestamp, which helps in ordering, filtering, and processing events based on time.</a:t>
            </a:r>
          </a:p>
          <a:p>
            <a:pPr>
              <a:lnSpc>
                <a:spcPct val="150000"/>
              </a:lnSpc>
              <a:buFont typeface="Arial" panose="020B0604020202020204" pitchFamily="34" charset="0"/>
              <a:buChar char="•"/>
            </a:pPr>
            <a:r>
              <a:rPr lang="en-US" cap="none" dirty="0">
                <a:latin typeface="Poppins" panose="00000500000000000000" pitchFamily="2" charset="0"/>
                <a:cs typeface="Poppins" panose="00000500000000000000" pitchFamily="2" charset="0"/>
              </a:rPr>
              <a:t>Time windows (such as tumbling, sliding, and session windows) are often used to group events, making it possible to analyze patterns over specified time periods.</a:t>
            </a:r>
          </a:p>
          <a:p>
            <a:pPr>
              <a:lnSpc>
                <a:spcPct val="150000"/>
              </a:lnSpc>
            </a:pPr>
            <a:r>
              <a:rPr lang="en-US" b="1" cap="none" dirty="0">
                <a:latin typeface="Poppins" panose="00000500000000000000" pitchFamily="2" charset="0"/>
                <a:cs typeface="Poppins" panose="00000500000000000000" pitchFamily="2" charset="0"/>
              </a:rPr>
              <a:t>Data quality challenges</a:t>
            </a:r>
          </a:p>
          <a:p>
            <a:pPr>
              <a:lnSpc>
                <a:spcPct val="150000"/>
              </a:lnSpc>
              <a:buFont typeface="Arial" panose="020B0604020202020204" pitchFamily="34" charset="0"/>
              <a:buChar char="•"/>
            </a:pPr>
            <a:r>
              <a:rPr lang="en-US" cap="none" dirty="0">
                <a:latin typeface="Poppins" panose="00000500000000000000" pitchFamily="2" charset="0"/>
                <a:cs typeface="Poppins" panose="00000500000000000000" pitchFamily="2" charset="0"/>
              </a:rPr>
              <a:t>Due to the speed at which streaming data is generated, ensuring data quality can be challenging. Real-time data quality checks must be applied to handle missing, inconsistent, or corrupted data immediately.</a:t>
            </a:r>
          </a:p>
        </p:txBody>
      </p:sp>
      <p:sp>
        <p:nvSpPr>
          <p:cNvPr id="4" name="Title 1">
            <a:extLst>
              <a:ext uri="{FF2B5EF4-FFF2-40B4-BE49-F238E27FC236}">
                <a16:creationId xmlns:a16="http://schemas.microsoft.com/office/drawing/2014/main" id="{39D99E86-971E-7060-EEEF-0331E5F8493E}"/>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Characteristics of Streaming Data</a:t>
            </a:r>
          </a:p>
        </p:txBody>
      </p:sp>
    </p:spTree>
    <p:extLst>
      <p:ext uri="{BB962C8B-B14F-4D97-AF65-F5344CB8AC3E}">
        <p14:creationId xmlns:p14="http://schemas.microsoft.com/office/powerpoint/2010/main" val="55569649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3216C2-B3B0-7305-8FBC-D4395EE80F21}"/>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60504E39-E06C-ABCD-F8BC-11CA9D0DCDE3}"/>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6" name="Title 1">
            <a:extLst>
              <a:ext uri="{FF2B5EF4-FFF2-40B4-BE49-F238E27FC236}">
                <a16:creationId xmlns:a16="http://schemas.microsoft.com/office/drawing/2014/main" id="{FE794084-6DA4-271B-1BE7-FE24F81B5948}"/>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Importance of Streaming Data</a:t>
            </a:r>
          </a:p>
        </p:txBody>
      </p:sp>
      <p:sp>
        <p:nvSpPr>
          <p:cNvPr id="2" name="Footer Placeholder 3">
            <a:extLst>
              <a:ext uri="{FF2B5EF4-FFF2-40B4-BE49-F238E27FC236}">
                <a16:creationId xmlns:a16="http://schemas.microsoft.com/office/drawing/2014/main" id="{0DCA432D-044C-849A-9833-3CA19755231E}"/>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12: Advanced Topics in Data Warehousing</a:t>
            </a:r>
            <a:endParaRPr lang="en-US" sz="1600" b="1" dirty="0">
              <a:solidFill>
                <a:schemeClr val="bg1"/>
              </a:solidFill>
              <a:latin typeface="Poppins" panose="00000500000000000000" pitchFamily="2" charset="0"/>
              <a:cs typeface="Poppins" panose="00000500000000000000" pitchFamily="2" charset="0"/>
            </a:endParaRPr>
          </a:p>
        </p:txBody>
      </p:sp>
      <p:sp>
        <p:nvSpPr>
          <p:cNvPr id="4" name="Subtitle 2">
            <a:extLst>
              <a:ext uri="{FF2B5EF4-FFF2-40B4-BE49-F238E27FC236}">
                <a16:creationId xmlns:a16="http://schemas.microsoft.com/office/drawing/2014/main" id="{09108FC5-1580-AFA2-DA1B-32FEF5CAF84E}"/>
              </a:ext>
            </a:extLst>
          </p:cNvPr>
          <p:cNvSpPr txBox="1">
            <a:spLocks/>
          </p:cNvSpPr>
          <p:nvPr/>
        </p:nvSpPr>
        <p:spPr>
          <a:xfrm>
            <a:off x="84309" y="1074436"/>
            <a:ext cx="11585642" cy="4411967"/>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cap="none" dirty="0">
                <a:latin typeface="Poppins" panose="00000500000000000000" pitchFamily="2" charset="0"/>
                <a:cs typeface="Poppins" panose="00000500000000000000" pitchFamily="2" charset="0"/>
              </a:rPr>
              <a:t>Enables real-time decision-making</a:t>
            </a:r>
          </a:p>
          <a:p>
            <a:pPr>
              <a:lnSpc>
                <a:spcPct val="150000"/>
              </a:lnSpc>
              <a:buFont typeface="Arial" panose="020B0604020202020204" pitchFamily="34" charset="0"/>
              <a:buChar char="•"/>
            </a:pPr>
            <a:r>
              <a:rPr lang="en-US" cap="none" dirty="0">
                <a:latin typeface="Poppins" panose="00000500000000000000" pitchFamily="2" charset="0"/>
                <a:cs typeface="Poppins" panose="00000500000000000000" pitchFamily="2" charset="0"/>
              </a:rPr>
              <a:t>Streaming data allows businesses to make decisions in real time by processing data as it arrives. This is critical in applications like fraud detection, where immediate action can prevent losses, and in e-commerce, where real-time recommendations can enhance customer experience.</a:t>
            </a:r>
          </a:p>
          <a:p>
            <a:pPr>
              <a:lnSpc>
                <a:spcPct val="150000"/>
              </a:lnSpc>
            </a:pPr>
            <a:r>
              <a:rPr lang="en-US" b="1" cap="none" dirty="0">
                <a:latin typeface="Poppins" panose="00000500000000000000" pitchFamily="2" charset="0"/>
                <a:cs typeface="Poppins" panose="00000500000000000000" pitchFamily="2" charset="0"/>
              </a:rPr>
              <a:t>Enables real-time monitoring and alerting</a:t>
            </a:r>
          </a:p>
          <a:p>
            <a:pPr>
              <a:lnSpc>
                <a:spcPct val="150000"/>
              </a:lnSpc>
              <a:buFont typeface="Arial" panose="020B0604020202020204" pitchFamily="34" charset="0"/>
              <a:buChar char="•"/>
            </a:pPr>
            <a:r>
              <a:rPr lang="en-US" cap="none" dirty="0">
                <a:latin typeface="Poppins" panose="00000500000000000000" pitchFamily="2" charset="0"/>
                <a:cs typeface="Poppins" panose="00000500000000000000" pitchFamily="2" charset="0"/>
              </a:rPr>
              <a:t>Streaming data allows organizations to monitor systems, applications, and infrastructure in real time, which is essential for operational efficiency. </a:t>
            </a:r>
          </a:p>
        </p:txBody>
      </p:sp>
    </p:spTree>
    <p:extLst>
      <p:ext uri="{BB962C8B-B14F-4D97-AF65-F5344CB8AC3E}">
        <p14:creationId xmlns:p14="http://schemas.microsoft.com/office/powerpoint/2010/main" val="217798138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1067654"/>
            <a:ext cx="11585642" cy="4467382"/>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cap="none" dirty="0">
                <a:latin typeface="Poppins" panose="00000500000000000000" pitchFamily="2" charset="0"/>
                <a:cs typeface="Poppins" panose="00000500000000000000" pitchFamily="2" charset="0"/>
              </a:rPr>
              <a:t>Enables proactive issue resolution</a:t>
            </a:r>
          </a:p>
          <a:p>
            <a:pPr>
              <a:lnSpc>
                <a:spcPct val="150000"/>
              </a:lnSpc>
              <a:buFont typeface="Arial" panose="020B0604020202020204" pitchFamily="34" charset="0"/>
              <a:buChar char="•"/>
            </a:pPr>
            <a:r>
              <a:rPr lang="en-US" cap="none" dirty="0">
                <a:latin typeface="Poppins" panose="00000500000000000000" pitchFamily="2" charset="0"/>
                <a:cs typeface="Poppins" panose="00000500000000000000" pitchFamily="2" charset="0"/>
              </a:rPr>
              <a:t>By analyzing data streams, organizations can identify and address potential issues before they escalate. For instance, utilities can monitor infrastructure for signs of wear, allowing them to perform preventive maintenance rather than reactive repairs.</a:t>
            </a:r>
          </a:p>
          <a:p>
            <a:pPr>
              <a:lnSpc>
                <a:spcPct val="150000"/>
              </a:lnSpc>
              <a:buFont typeface="Arial" panose="020B0604020202020204" pitchFamily="34" charset="0"/>
              <a:buChar char="•"/>
            </a:pPr>
            <a:r>
              <a:rPr lang="en-US" cap="none" dirty="0">
                <a:latin typeface="Poppins" panose="00000500000000000000" pitchFamily="2" charset="0"/>
                <a:cs typeface="Poppins" panose="00000500000000000000" pitchFamily="2" charset="0"/>
              </a:rPr>
              <a:t>This proactive approach helps reduce costs and improve reliability.</a:t>
            </a:r>
          </a:p>
          <a:p>
            <a:pPr>
              <a:lnSpc>
                <a:spcPct val="150000"/>
              </a:lnSpc>
            </a:pPr>
            <a:r>
              <a:rPr lang="en-US" b="1" cap="none" dirty="0">
                <a:latin typeface="Poppins" panose="00000500000000000000" pitchFamily="2" charset="0"/>
                <a:cs typeface="Poppins" panose="00000500000000000000" pitchFamily="2" charset="0"/>
              </a:rPr>
              <a:t>Drives business innovation</a:t>
            </a:r>
          </a:p>
          <a:p>
            <a:pPr>
              <a:lnSpc>
                <a:spcPct val="150000"/>
              </a:lnSpc>
              <a:buFont typeface="Arial" panose="020B0604020202020204" pitchFamily="34" charset="0"/>
              <a:buChar char="•"/>
            </a:pPr>
            <a:r>
              <a:rPr lang="en-US" cap="none" dirty="0">
                <a:latin typeface="Poppins" panose="00000500000000000000" pitchFamily="2" charset="0"/>
                <a:cs typeface="Poppins" panose="00000500000000000000" pitchFamily="2" charset="0"/>
              </a:rPr>
              <a:t>Access to real-time insights from streaming data enables new business models and services that were not previously possible.</a:t>
            </a:r>
          </a:p>
        </p:txBody>
      </p:sp>
      <p:sp>
        <p:nvSpPr>
          <p:cNvPr id="2" name="Footer Placeholder 3">
            <a:extLst>
              <a:ext uri="{FF2B5EF4-FFF2-40B4-BE49-F238E27FC236}">
                <a16:creationId xmlns:a16="http://schemas.microsoft.com/office/drawing/2014/main" id="{78D1682C-BD62-530D-1312-59FA68EFFF84}"/>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12: Advanced Topics in Data Warehousing</a:t>
            </a:r>
            <a:endParaRPr lang="en-US" sz="1600" b="1" dirty="0">
              <a:solidFill>
                <a:schemeClr val="bg1"/>
              </a:solidFill>
              <a:latin typeface="Poppins" panose="00000500000000000000" pitchFamily="2" charset="0"/>
              <a:cs typeface="Poppins" panose="00000500000000000000" pitchFamily="2" charset="0"/>
            </a:endParaRPr>
          </a:p>
        </p:txBody>
      </p:sp>
      <p:sp>
        <p:nvSpPr>
          <p:cNvPr id="3" name="Title 1">
            <a:extLst>
              <a:ext uri="{FF2B5EF4-FFF2-40B4-BE49-F238E27FC236}">
                <a16:creationId xmlns:a16="http://schemas.microsoft.com/office/drawing/2014/main" id="{338D3951-88B4-424A-1526-BB42B0AF847F}"/>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Importance of Streaming Data</a:t>
            </a:r>
          </a:p>
        </p:txBody>
      </p:sp>
    </p:spTree>
    <p:extLst>
      <p:ext uri="{BB962C8B-B14F-4D97-AF65-F5344CB8AC3E}">
        <p14:creationId xmlns:p14="http://schemas.microsoft.com/office/powerpoint/2010/main" val="348357147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579B71-7ABB-147E-9DC2-A1AED32E5E45}"/>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04250366-16B7-92F0-F2B8-D0019DE47C40}"/>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3F0333E8-E9ED-E225-19B6-01538ABE6DC6}"/>
              </a:ext>
            </a:extLst>
          </p:cNvPr>
          <p:cNvSpPr txBox="1">
            <a:spLocks/>
          </p:cNvSpPr>
          <p:nvPr/>
        </p:nvSpPr>
        <p:spPr>
          <a:xfrm>
            <a:off x="84309" y="950921"/>
            <a:ext cx="11585642" cy="4613296"/>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cap="none" dirty="0">
                <a:latin typeface="Poppins" panose="00000500000000000000" pitchFamily="2" charset="0"/>
                <a:cs typeface="Poppins" panose="00000500000000000000" pitchFamily="2" charset="0"/>
              </a:rPr>
              <a:t>Low latency requirements</a:t>
            </a:r>
          </a:p>
          <a:p>
            <a:pPr>
              <a:lnSpc>
                <a:spcPct val="150000"/>
              </a:lnSpc>
              <a:buFont typeface="Arial" panose="020B0604020202020204" pitchFamily="34" charset="0"/>
              <a:buChar char="•"/>
            </a:pPr>
            <a:r>
              <a:rPr lang="en-US" cap="none" dirty="0">
                <a:latin typeface="Poppins" panose="00000500000000000000" pitchFamily="2" charset="0"/>
                <a:cs typeface="Poppins" panose="00000500000000000000" pitchFamily="2" charset="0"/>
              </a:rPr>
              <a:t>Many real-time applications rely on low-latency data processing to make instant decisions, such as in fraud detection or personalized recommendations.</a:t>
            </a:r>
          </a:p>
          <a:p>
            <a:pPr>
              <a:lnSpc>
                <a:spcPct val="150000"/>
              </a:lnSpc>
              <a:buFont typeface="Arial" panose="020B0604020202020204" pitchFamily="34" charset="0"/>
              <a:buChar char="•"/>
            </a:pPr>
            <a:r>
              <a:rPr lang="en-US" cap="none" dirty="0">
                <a:latin typeface="Poppins" panose="00000500000000000000" pitchFamily="2" charset="0"/>
                <a:cs typeface="Poppins" panose="00000500000000000000" pitchFamily="2" charset="0"/>
              </a:rPr>
              <a:t>Achieving low latency is challenging as it requires highly optimized pipelines, distributed processing, and efficient data transfer mechanisms to minimize delays.</a:t>
            </a:r>
          </a:p>
          <a:p>
            <a:pPr>
              <a:lnSpc>
                <a:spcPct val="150000"/>
              </a:lnSpc>
            </a:pPr>
            <a:r>
              <a:rPr lang="en-US" b="1" cap="none" dirty="0">
                <a:latin typeface="Poppins" panose="00000500000000000000" pitchFamily="2" charset="0"/>
                <a:cs typeface="Poppins" panose="00000500000000000000" pitchFamily="2" charset="0"/>
              </a:rPr>
              <a:t>Ensuring data quality in real-time</a:t>
            </a:r>
          </a:p>
          <a:p>
            <a:pPr>
              <a:lnSpc>
                <a:spcPct val="150000"/>
              </a:lnSpc>
              <a:buFont typeface="Arial" panose="020B0604020202020204" pitchFamily="34" charset="0"/>
              <a:buChar char="•"/>
            </a:pPr>
            <a:r>
              <a:rPr lang="en-US" cap="none" dirty="0">
                <a:latin typeface="Poppins" panose="00000500000000000000" pitchFamily="2" charset="0"/>
                <a:cs typeface="Poppins" panose="00000500000000000000" pitchFamily="2" charset="0"/>
              </a:rPr>
              <a:t>Streaming data can be noisy, incomplete, or contain errors, making it difficult to ensure high-quality, reliable data in real time.</a:t>
            </a:r>
          </a:p>
        </p:txBody>
      </p:sp>
      <p:sp>
        <p:nvSpPr>
          <p:cNvPr id="2" name="Footer Placeholder 3">
            <a:extLst>
              <a:ext uri="{FF2B5EF4-FFF2-40B4-BE49-F238E27FC236}">
                <a16:creationId xmlns:a16="http://schemas.microsoft.com/office/drawing/2014/main" id="{F54AC4D8-0538-6375-2C12-DCE526FDE8B1}"/>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12: Advanced Topics in Data Warehousing</a:t>
            </a:r>
            <a:endParaRPr lang="en-US" sz="1600" b="1" dirty="0">
              <a:solidFill>
                <a:schemeClr val="bg1"/>
              </a:solidFill>
              <a:latin typeface="Poppins" panose="00000500000000000000" pitchFamily="2" charset="0"/>
              <a:cs typeface="Poppins" panose="00000500000000000000" pitchFamily="2" charset="0"/>
            </a:endParaRPr>
          </a:p>
        </p:txBody>
      </p:sp>
      <p:sp>
        <p:nvSpPr>
          <p:cNvPr id="4" name="Title 1">
            <a:extLst>
              <a:ext uri="{FF2B5EF4-FFF2-40B4-BE49-F238E27FC236}">
                <a16:creationId xmlns:a16="http://schemas.microsoft.com/office/drawing/2014/main" id="{37723298-AA31-4DD1-11AD-4FA46F043AB1}"/>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Challenges for Streaming Data</a:t>
            </a:r>
          </a:p>
        </p:txBody>
      </p:sp>
    </p:spTree>
    <p:extLst>
      <p:ext uri="{BB962C8B-B14F-4D97-AF65-F5344CB8AC3E}">
        <p14:creationId xmlns:p14="http://schemas.microsoft.com/office/powerpoint/2010/main" val="99643546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BD11B9-FF36-090E-8883-8AB8147C09E3}"/>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153A099-6CF7-8AD7-F8E0-AE5AEF15A6A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F9ABF440-CD99-85B6-21CF-7C76D37A3D77}"/>
              </a:ext>
            </a:extLst>
          </p:cNvPr>
          <p:cNvSpPr txBox="1">
            <a:spLocks/>
          </p:cNvSpPr>
          <p:nvPr/>
        </p:nvSpPr>
        <p:spPr>
          <a:xfrm>
            <a:off x="106193" y="1005542"/>
            <a:ext cx="11480260" cy="4554936"/>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cap="none" dirty="0">
                <a:latin typeface="Poppins" panose="00000500000000000000" pitchFamily="2" charset="0"/>
                <a:cs typeface="Poppins" panose="00000500000000000000" pitchFamily="2" charset="0"/>
              </a:rPr>
              <a:t>Data security and privacy</a:t>
            </a:r>
          </a:p>
          <a:p>
            <a:pPr>
              <a:lnSpc>
                <a:spcPct val="150000"/>
              </a:lnSpc>
              <a:buFont typeface="Arial" panose="020B0604020202020204" pitchFamily="34" charset="0"/>
              <a:buChar char="•"/>
            </a:pPr>
            <a:r>
              <a:rPr lang="en-US" cap="none" dirty="0">
                <a:latin typeface="Poppins" panose="00000500000000000000" pitchFamily="2" charset="0"/>
                <a:cs typeface="Poppins" panose="00000500000000000000" pitchFamily="2" charset="0"/>
              </a:rPr>
              <a:t>Handling continuous data streams, especially from sensitive sources (e.g., Financial transactions, healthcare data), requires stringent security measures to protect against unauthorized access, data leaks, and breaches.</a:t>
            </a:r>
          </a:p>
          <a:p>
            <a:pPr>
              <a:lnSpc>
                <a:spcPct val="150000"/>
              </a:lnSpc>
            </a:pPr>
            <a:r>
              <a:rPr lang="en-US" b="1" cap="none" dirty="0">
                <a:latin typeface="Poppins" panose="00000500000000000000" pitchFamily="2" charset="0"/>
                <a:cs typeface="Poppins" panose="00000500000000000000" pitchFamily="2" charset="0"/>
              </a:rPr>
              <a:t>Managing stateful processing</a:t>
            </a:r>
          </a:p>
          <a:p>
            <a:pPr>
              <a:lnSpc>
                <a:spcPct val="150000"/>
              </a:lnSpc>
              <a:buFont typeface="Arial" panose="020B0604020202020204" pitchFamily="34" charset="0"/>
              <a:buChar char="•"/>
            </a:pPr>
            <a:r>
              <a:rPr lang="en-US" cap="none" dirty="0">
                <a:latin typeface="Poppins" panose="00000500000000000000" pitchFamily="2" charset="0"/>
                <a:cs typeface="Poppins" panose="00000500000000000000" pitchFamily="2" charset="0"/>
              </a:rPr>
              <a:t>Managing stateful data processing in a distributed environment is complex, as it requires fault tolerance, state recovery mechanisms, and careful resource management to prevent performance bottlenecks.</a:t>
            </a:r>
          </a:p>
        </p:txBody>
      </p:sp>
      <p:sp>
        <p:nvSpPr>
          <p:cNvPr id="2" name="Footer Placeholder 3">
            <a:extLst>
              <a:ext uri="{FF2B5EF4-FFF2-40B4-BE49-F238E27FC236}">
                <a16:creationId xmlns:a16="http://schemas.microsoft.com/office/drawing/2014/main" id="{B84B4DB5-D80D-2997-5378-D53280953507}"/>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12: Advanced Topics in Data Warehousing</a:t>
            </a:r>
            <a:endParaRPr lang="en-US" sz="1600" b="1" dirty="0">
              <a:solidFill>
                <a:schemeClr val="bg1"/>
              </a:solidFill>
              <a:latin typeface="Poppins" panose="00000500000000000000" pitchFamily="2" charset="0"/>
              <a:cs typeface="Poppins" panose="00000500000000000000" pitchFamily="2" charset="0"/>
            </a:endParaRPr>
          </a:p>
        </p:txBody>
      </p:sp>
      <p:sp>
        <p:nvSpPr>
          <p:cNvPr id="4" name="Title 1">
            <a:extLst>
              <a:ext uri="{FF2B5EF4-FFF2-40B4-BE49-F238E27FC236}">
                <a16:creationId xmlns:a16="http://schemas.microsoft.com/office/drawing/2014/main" id="{BB58870A-8ED5-7AF4-FF8A-74B55CB594BB}"/>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Challenges for Streaming Data</a:t>
            </a:r>
          </a:p>
        </p:txBody>
      </p:sp>
    </p:spTree>
    <p:extLst>
      <p:ext uri="{BB962C8B-B14F-4D97-AF65-F5344CB8AC3E}">
        <p14:creationId xmlns:p14="http://schemas.microsoft.com/office/powerpoint/2010/main" val="165428246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53A45438-65C1-267F-27B0-6C4950BD7A6C}"/>
              </a:ext>
            </a:extLst>
          </p:cNvPr>
          <p:cNvSpPr txBox="1">
            <a:spLocks/>
          </p:cNvSpPr>
          <p:nvPr/>
        </p:nvSpPr>
        <p:spPr>
          <a:xfrm>
            <a:off x="87549" y="996613"/>
            <a:ext cx="11585642" cy="462597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cap="none" dirty="0">
                <a:latin typeface="Poppins" panose="00000500000000000000" pitchFamily="2" charset="0"/>
                <a:cs typeface="Poppins" panose="00000500000000000000" pitchFamily="2" charset="0"/>
              </a:rPr>
              <a:t>In this lecture, we delved into advanced concepts in data warehousing, focusing on the integration of big data, real-time data processing, and the challenges and benefits associated with these advancements.</a:t>
            </a:r>
          </a:p>
          <a:p>
            <a:pPr>
              <a:lnSpc>
                <a:spcPct val="150000"/>
              </a:lnSpc>
            </a:pPr>
            <a:r>
              <a:rPr lang="en-US" cap="none" dirty="0">
                <a:latin typeface="Poppins" panose="00000500000000000000" pitchFamily="2" charset="0"/>
                <a:cs typeface="Poppins" panose="00000500000000000000" pitchFamily="2" charset="0"/>
              </a:rPr>
              <a:t>We started by exploring the concept of big data, discussing its defining characteristics—volume, variety, veracity, value, and velocity—and how these differ from traditional datasets. We also looked at the different types of big data, including structured, semi-structured, and unstructured data, and how each presents unique challenges and opportunities in data warehousing.</a:t>
            </a:r>
          </a:p>
        </p:txBody>
      </p:sp>
      <p:cxnSp>
        <p:nvCxnSpPr>
          <p:cNvPr id="6" name="Straight Connector 5">
            <a:extLst>
              <a:ext uri="{FF2B5EF4-FFF2-40B4-BE49-F238E27FC236}">
                <a16:creationId xmlns:a16="http://schemas.microsoft.com/office/drawing/2014/main" id="{DDF86AAC-E378-9BE1-5A67-F11DFA230C35}"/>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7" name="Title 1">
            <a:extLst>
              <a:ext uri="{FF2B5EF4-FFF2-40B4-BE49-F238E27FC236}">
                <a16:creationId xmlns:a16="http://schemas.microsoft.com/office/drawing/2014/main" id="{5AB1AE9C-3297-78E6-2497-A958CEB882E8}"/>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Lecture 12 Summary</a:t>
            </a:r>
          </a:p>
        </p:txBody>
      </p:sp>
      <p:sp>
        <p:nvSpPr>
          <p:cNvPr id="2" name="Footer Placeholder 3">
            <a:extLst>
              <a:ext uri="{FF2B5EF4-FFF2-40B4-BE49-F238E27FC236}">
                <a16:creationId xmlns:a16="http://schemas.microsoft.com/office/drawing/2014/main" id="{52428C10-A00B-4C34-9C21-D4218A90AD41}"/>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12: Advanced Topics in Data Warehousing</a:t>
            </a:r>
            <a:endParaRPr lang="en-US" sz="16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25179317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C837FA-1E12-E3DA-B011-F8E0F4995566}"/>
            </a:ext>
          </a:extLst>
        </p:cNvPr>
        <p:cNvGrpSpPr/>
        <p:nvPr/>
      </p:nvGrpSpPr>
      <p:grpSpPr>
        <a:xfrm>
          <a:off x="0" y="0"/>
          <a:ext cx="0" cy="0"/>
          <a:chOff x="0" y="0"/>
          <a:chExt cx="0" cy="0"/>
        </a:xfrm>
      </p:grpSpPr>
      <p:sp>
        <p:nvSpPr>
          <p:cNvPr id="3" name="Subtitle 2">
            <a:extLst>
              <a:ext uri="{FF2B5EF4-FFF2-40B4-BE49-F238E27FC236}">
                <a16:creationId xmlns:a16="http://schemas.microsoft.com/office/drawing/2014/main" id="{FDAEDF5F-BB35-4DFD-BB86-C77D53600442}"/>
              </a:ext>
            </a:extLst>
          </p:cNvPr>
          <p:cNvSpPr txBox="1">
            <a:spLocks/>
          </p:cNvSpPr>
          <p:nvPr/>
        </p:nvSpPr>
        <p:spPr>
          <a:xfrm>
            <a:off x="87549" y="889605"/>
            <a:ext cx="11585642" cy="4694063"/>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cap="none" dirty="0">
                <a:latin typeface="Poppins" panose="00000500000000000000" pitchFamily="2" charset="0"/>
                <a:cs typeface="Poppins" panose="00000500000000000000" pitchFamily="2" charset="0"/>
              </a:rPr>
              <a:t>The lecture then examined real-time data warehousing, highlighting its importance in enabling timely analysis and decision-making through continuous data integration and low-latency processing. The key features of real-time data warehousing were discussed, along with the advantages such as enhanced decision-making, improved operational efficiency, and innovation in product development.</a:t>
            </a:r>
          </a:p>
          <a:p>
            <a:pPr>
              <a:lnSpc>
                <a:spcPct val="150000"/>
              </a:lnSpc>
            </a:pPr>
            <a:r>
              <a:rPr lang="en-US" cap="none" dirty="0">
                <a:latin typeface="Poppins" panose="00000500000000000000" pitchFamily="2" charset="0"/>
                <a:cs typeface="Poppins" panose="00000500000000000000" pitchFamily="2" charset="0"/>
              </a:rPr>
              <a:t>However, real-time and streaming data warehousing also come with significant challenges, including data privacy and security concerns, high infrastructure and maintenance costs, ensuring data quality and seamless integration, and managing low latency and stateful data processing. We discussed how to address these challenges and the importance of effective streaming data management.</a:t>
            </a:r>
          </a:p>
        </p:txBody>
      </p:sp>
      <p:cxnSp>
        <p:nvCxnSpPr>
          <p:cNvPr id="6" name="Straight Connector 5">
            <a:extLst>
              <a:ext uri="{FF2B5EF4-FFF2-40B4-BE49-F238E27FC236}">
                <a16:creationId xmlns:a16="http://schemas.microsoft.com/office/drawing/2014/main" id="{757BA3AE-DF3B-C1B2-0591-64200632A3B2}"/>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7" name="Title 1">
            <a:extLst>
              <a:ext uri="{FF2B5EF4-FFF2-40B4-BE49-F238E27FC236}">
                <a16:creationId xmlns:a16="http://schemas.microsoft.com/office/drawing/2014/main" id="{7A6DA9AF-BB2C-A1D5-808A-0E1D297D0B4C}"/>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Lecture 12 Summary</a:t>
            </a:r>
          </a:p>
        </p:txBody>
      </p:sp>
      <p:sp>
        <p:nvSpPr>
          <p:cNvPr id="2" name="Footer Placeholder 3">
            <a:extLst>
              <a:ext uri="{FF2B5EF4-FFF2-40B4-BE49-F238E27FC236}">
                <a16:creationId xmlns:a16="http://schemas.microsoft.com/office/drawing/2014/main" id="{680148EF-4594-E3BC-05B2-2DDD53F4784C}"/>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12: Advanced Topics in Data Warehousing</a:t>
            </a:r>
            <a:endParaRPr lang="en-US" sz="16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1650181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07993D-FA01-739D-3D51-643BC3E0CE7C}"/>
            </a:ext>
          </a:extLst>
        </p:cNvPr>
        <p:cNvGrpSpPr/>
        <p:nvPr/>
      </p:nvGrpSpPr>
      <p:grpSpPr>
        <a:xfrm>
          <a:off x="0" y="0"/>
          <a:ext cx="0" cy="0"/>
          <a:chOff x="0" y="0"/>
          <a:chExt cx="0" cy="0"/>
        </a:xfrm>
      </p:grpSpPr>
      <p:sp>
        <p:nvSpPr>
          <p:cNvPr id="3" name="Subtitle 2">
            <a:extLst>
              <a:ext uri="{FF2B5EF4-FFF2-40B4-BE49-F238E27FC236}">
                <a16:creationId xmlns:a16="http://schemas.microsoft.com/office/drawing/2014/main" id="{8A94D677-A49C-EBE1-0A02-D4D0556D8E7F}"/>
              </a:ext>
            </a:extLst>
          </p:cNvPr>
          <p:cNvSpPr txBox="1">
            <a:spLocks/>
          </p:cNvSpPr>
          <p:nvPr/>
        </p:nvSpPr>
        <p:spPr>
          <a:xfrm>
            <a:off x="107005" y="1028525"/>
            <a:ext cx="11585642" cy="4574608"/>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cap="none" dirty="0">
                <a:latin typeface="Poppins" panose="00000500000000000000" pitchFamily="2" charset="0"/>
                <a:cs typeface="Poppins" panose="00000500000000000000" pitchFamily="2" charset="0"/>
              </a:rPr>
              <a:t>Finally, the lecture covered best practices for implementing real-time data warehousing, such as transitioning from batch to real-time ETL, employing data partitioning and indexing, focusing on incremental data loading, and investing in skilled resources to manage these advanced systems.</a:t>
            </a:r>
          </a:p>
        </p:txBody>
      </p:sp>
      <p:cxnSp>
        <p:nvCxnSpPr>
          <p:cNvPr id="6" name="Straight Connector 5">
            <a:extLst>
              <a:ext uri="{FF2B5EF4-FFF2-40B4-BE49-F238E27FC236}">
                <a16:creationId xmlns:a16="http://schemas.microsoft.com/office/drawing/2014/main" id="{4D11AEB6-AD27-88D4-7FFE-37C41C8BFB6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7" name="Title 1">
            <a:extLst>
              <a:ext uri="{FF2B5EF4-FFF2-40B4-BE49-F238E27FC236}">
                <a16:creationId xmlns:a16="http://schemas.microsoft.com/office/drawing/2014/main" id="{D3E52439-F9A3-895B-250F-1EF1B0908F3A}"/>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Lecture 12 Summary</a:t>
            </a:r>
          </a:p>
        </p:txBody>
      </p:sp>
      <p:sp>
        <p:nvSpPr>
          <p:cNvPr id="2" name="Footer Placeholder 3">
            <a:extLst>
              <a:ext uri="{FF2B5EF4-FFF2-40B4-BE49-F238E27FC236}">
                <a16:creationId xmlns:a16="http://schemas.microsoft.com/office/drawing/2014/main" id="{B9AFD008-C6C9-8CF4-AB1D-1CE6316BFA02}"/>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12: Advanced Topics in Data Warehousing</a:t>
            </a:r>
            <a:endParaRPr lang="en-US" sz="16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335536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ubtitle 2">
            <a:extLst>
              <a:ext uri="{FF2B5EF4-FFF2-40B4-BE49-F238E27FC236}">
                <a16:creationId xmlns:a16="http://schemas.microsoft.com/office/drawing/2014/main" id="{7D4720D8-4709-7511-7D1B-835A75436632}"/>
              </a:ext>
            </a:extLst>
          </p:cNvPr>
          <p:cNvSpPr txBox="1">
            <a:spLocks/>
          </p:cNvSpPr>
          <p:nvPr/>
        </p:nvSpPr>
        <p:spPr>
          <a:xfrm>
            <a:off x="48641" y="1032822"/>
            <a:ext cx="11614826" cy="4502215"/>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spcBef>
                <a:spcPts val="0"/>
              </a:spcBef>
              <a:spcAft>
                <a:spcPts val="800"/>
              </a:spcAft>
            </a:pPr>
            <a:r>
              <a:rPr lang="en-US" b="0" i="0" cap="none" dirty="0">
                <a:solidFill>
                  <a:srgbClr val="262626"/>
                </a:solidFill>
                <a:effectLst/>
                <a:latin typeface="Poppins" panose="00000500000000000000" pitchFamily="2" charset="0"/>
                <a:cs typeface="Poppins" panose="00000500000000000000" pitchFamily="2" charset="0"/>
              </a:rPr>
              <a:t>Kimball, R., &amp; Ross, M. (2013). </a:t>
            </a:r>
            <a:r>
              <a:rPr lang="en-US" b="0" i="1" cap="none" dirty="0">
                <a:solidFill>
                  <a:srgbClr val="262626"/>
                </a:solidFill>
                <a:effectLst/>
                <a:latin typeface="Poppins" panose="00000500000000000000" pitchFamily="2" charset="0"/>
                <a:cs typeface="Poppins" panose="00000500000000000000" pitchFamily="2" charset="0"/>
              </a:rPr>
              <a:t>The data warehouse toolkit: the definitive guide to dimensional modeling</a:t>
            </a:r>
            <a:r>
              <a:rPr lang="en-US" b="0" i="0" cap="none" dirty="0">
                <a:solidFill>
                  <a:srgbClr val="262626"/>
                </a:solidFill>
                <a:effectLst/>
                <a:latin typeface="Poppins" panose="00000500000000000000" pitchFamily="2" charset="0"/>
                <a:cs typeface="Poppins" panose="00000500000000000000" pitchFamily="2" charset="0"/>
              </a:rPr>
              <a:t> (3rd ed.). John </a:t>
            </a:r>
            <a:r>
              <a:rPr lang="en-US" cap="none" dirty="0">
                <a:solidFill>
                  <a:srgbClr val="262626"/>
                </a:solidFill>
                <a:latin typeface="Poppins" panose="00000500000000000000" pitchFamily="2" charset="0"/>
                <a:cs typeface="Poppins" panose="00000500000000000000" pitchFamily="2" charset="0"/>
              </a:rPr>
              <a:t>W</a:t>
            </a:r>
            <a:r>
              <a:rPr lang="en-US" b="0" i="0" cap="none" dirty="0">
                <a:solidFill>
                  <a:srgbClr val="262626"/>
                </a:solidFill>
                <a:effectLst/>
                <a:latin typeface="Poppins" panose="00000500000000000000" pitchFamily="2" charset="0"/>
                <a:cs typeface="Poppins" panose="00000500000000000000" pitchFamily="2" charset="0"/>
              </a:rPr>
              <a:t>iley &amp; sons.</a:t>
            </a:r>
          </a:p>
          <a:p>
            <a:pPr>
              <a:lnSpc>
                <a:spcPct val="150000"/>
              </a:lnSpc>
              <a:spcBef>
                <a:spcPts val="0"/>
              </a:spcBef>
              <a:spcAft>
                <a:spcPts val="800"/>
              </a:spcAft>
            </a:pPr>
            <a:r>
              <a:rPr lang="en-US" b="0" i="0" cap="none" dirty="0">
                <a:solidFill>
                  <a:srgbClr val="262626"/>
                </a:solidFill>
                <a:effectLst/>
                <a:latin typeface="Poppins" panose="00000500000000000000" pitchFamily="2" charset="0"/>
                <a:cs typeface="Poppins" panose="00000500000000000000" pitchFamily="2" charset="0"/>
              </a:rPr>
              <a:t>Davenport, t. H., &amp; Harris, J. G. (2007). </a:t>
            </a:r>
            <a:r>
              <a:rPr lang="en-US" b="0" i="1" cap="none" dirty="0">
                <a:solidFill>
                  <a:srgbClr val="262626"/>
                </a:solidFill>
                <a:effectLst/>
                <a:latin typeface="Poppins" panose="00000500000000000000" pitchFamily="2" charset="0"/>
                <a:cs typeface="Poppins" panose="00000500000000000000" pitchFamily="2" charset="0"/>
              </a:rPr>
              <a:t>Competing on analytics: the new science of winning</a:t>
            </a:r>
            <a:r>
              <a:rPr lang="en-US" b="0" i="0" cap="none" dirty="0">
                <a:solidFill>
                  <a:srgbClr val="262626"/>
                </a:solidFill>
                <a:effectLst/>
                <a:latin typeface="Poppins" panose="00000500000000000000" pitchFamily="2" charset="0"/>
                <a:cs typeface="Poppins" panose="00000500000000000000" pitchFamily="2" charset="0"/>
              </a:rPr>
              <a:t>. Harvard business review press.</a:t>
            </a:r>
          </a:p>
          <a:p>
            <a:pPr>
              <a:lnSpc>
                <a:spcPct val="150000"/>
              </a:lnSpc>
              <a:spcBef>
                <a:spcPts val="0"/>
              </a:spcBef>
              <a:spcAft>
                <a:spcPts val="800"/>
              </a:spcAft>
            </a:pPr>
            <a:r>
              <a:rPr lang="en-US" b="0" i="0" cap="none" dirty="0">
                <a:solidFill>
                  <a:srgbClr val="262626"/>
                </a:solidFill>
                <a:effectLst/>
                <a:latin typeface="Poppins" panose="00000500000000000000" pitchFamily="2" charset="0"/>
                <a:cs typeface="Poppins" panose="00000500000000000000" pitchFamily="2" charset="0"/>
              </a:rPr>
              <a:t>Kimball, r., &amp; Ross, M. (2016). </a:t>
            </a:r>
            <a:r>
              <a:rPr lang="en-US" b="0" i="1" cap="none" dirty="0">
                <a:solidFill>
                  <a:srgbClr val="262626"/>
                </a:solidFill>
                <a:effectLst/>
                <a:latin typeface="Poppins" panose="00000500000000000000" pitchFamily="2" charset="0"/>
                <a:cs typeface="Poppins" panose="00000500000000000000" pitchFamily="2" charset="0"/>
              </a:rPr>
              <a:t>The </a:t>
            </a:r>
            <a:r>
              <a:rPr lang="en-US" i="1" cap="none" dirty="0">
                <a:solidFill>
                  <a:srgbClr val="262626"/>
                </a:solidFill>
                <a:latin typeface="Poppins" panose="00000500000000000000" pitchFamily="2" charset="0"/>
                <a:cs typeface="Poppins" panose="00000500000000000000" pitchFamily="2" charset="0"/>
              </a:rPr>
              <a:t>K</a:t>
            </a:r>
            <a:r>
              <a:rPr lang="en-US" b="0" i="1" cap="none" dirty="0">
                <a:solidFill>
                  <a:srgbClr val="262626"/>
                </a:solidFill>
                <a:effectLst/>
                <a:latin typeface="Poppins" panose="00000500000000000000" pitchFamily="2" charset="0"/>
                <a:cs typeface="Poppins" panose="00000500000000000000" pitchFamily="2" charset="0"/>
              </a:rPr>
              <a:t>imball group reader: relentlessly practical tools for data warehousing and business intelligence</a:t>
            </a:r>
            <a:r>
              <a:rPr lang="en-US" b="0" i="0" cap="none" dirty="0">
                <a:solidFill>
                  <a:srgbClr val="262626"/>
                </a:solidFill>
                <a:effectLst/>
                <a:latin typeface="Poppins" panose="00000500000000000000" pitchFamily="2" charset="0"/>
                <a:cs typeface="Poppins" panose="00000500000000000000" pitchFamily="2" charset="0"/>
              </a:rPr>
              <a:t>. Wiley.</a:t>
            </a:r>
          </a:p>
          <a:p>
            <a:pPr>
              <a:lnSpc>
                <a:spcPct val="150000"/>
              </a:lnSpc>
              <a:spcBef>
                <a:spcPts val="0"/>
              </a:spcBef>
              <a:spcAft>
                <a:spcPts val="800"/>
              </a:spcAft>
            </a:pPr>
            <a:r>
              <a:rPr lang="en-US" cap="none" dirty="0">
                <a:latin typeface="Poppins" panose="00000500000000000000" pitchFamily="2" charset="0"/>
                <a:cs typeface="Poppins" panose="00000500000000000000" pitchFamily="2" charset="0"/>
              </a:rPr>
              <a:t>Kimball, R., &amp; Ross, M. (2013). </a:t>
            </a:r>
            <a:r>
              <a:rPr lang="en-US" i="1" cap="none" dirty="0">
                <a:latin typeface="Poppins" panose="00000500000000000000" pitchFamily="2" charset="0"/>
                <a:cs typeface="Poppins" panose="00000500000000000000" pitchFamily="2" charset="0"/>
              </a:rPr>
              <a:t>The data warehouse toolkit: the complete guide to dimensional modeling</a:t>
            </a:r>
            <a:r>
              <a:rPr lang="en-US" cap="none" dirty="0">
                <a:latin typeface="Poppins" panose="00000500000000000000" pitchFamily="2" charset="0"/>
                <a:cs typeface="Poppins" panose="00000500000000000000" pitchFamily="2" charset="0"/>
              </a:rPr>
              <a:t> (3rd ed.). Wiley.</a:t>
            </a:r>
          </a:p>
          <a:p>
            <a:pPr>
              <a:lnSpc>
                <a:spcPct val="150000"/>
              </a:lnSpc>
              <a:spcBef>
                <a:spcPts val="0"/>
              </a:spcBef>
              <a:spcAft>
                <a:spcPts val="800"/>
              </a:spcAft>
            </a:pPr>
            <a:r>
              <a:rPr lang="en-US" cap="none" dirty="0">
                <a:latin typeface="Poppins" panose="00000500000000000000" pitchFamily="2" charset="0"/>
                <a:cs typeface="Poppins" panose="00000500000000000000" pitchFamily="2" charset="0"/>
                <a:hlinkClick r:id="rId2"/>
              </a:rPr>
              <a:t>Email usage statistics 2024: latest reports and data | </a:t>
            </a:r>
            <a:r>
              <a:rPr lang="en-US" cap="none" dirty="0" err="1">
                <a:latin typeface="Poppins" panose="00000500000000000000" pitchFamily="2" charset="0"/>
                <a:cs typeface="Poppins" panose="00000500000000000000" pitchFamily="2" charset="0"/>
                <a:hlinkClick r:id="rId2"/>
              </a:rPr>
              <a:t>emailtooltester</a:t>
            </a:r>
            <a:endParaRPr lang="en-US" cap="none" dirty="0">
              <a:latin typeface="Poppins" panose="00000500000000000000" pitchFamily="2" charset="0"/>
              <a:cs typeface="Poppins" panose="00000500000000000000" pitchFamily="2" charset="0"/>
            </a:endParaRPr>
          </a:p>
        </p:txBody>
      </p:sp>
      <p:sp>
        <p:nvSpPr>
          <p:cNvPr id="6" name="Title 1">
            <a:extLst>
              <a:ext uri="{FF2B5EF4-FFF2-40B4-BE49-F238E27FC236}">
                <a16:creationId xmlns:a16="http://schemas.microsoft.com/office/drawing/2014/main" id="{5AB1AE9C-3297-78E6-2497-A958CEB882E8}"/>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References</a:t>
            </a:r>
          </a:p>
        </p:txBody>
      </p:sp>
      <p:cxnSp>
        <p:nvCxnSpPr>
          <p:cNvPr id="8" name="Straight Connector 7">
            <a:extLst>
              <a:ext uri="{FF2B5EF4-FFF2-40B4-BE49-F238E27FC236}">
                <a16:creationId xmlns:a16="http://schemas.microsoft.com/office/drawing/2014/main" id="{D2BD912C-A405-1EF1-4819-D1ED4A38A08C}"/>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2" name="Footer Placeholder 3">
            <a:extLst>
              <a:ext uri="{FF2B5EF4-FFF2-40B4-BE49-F238E27FC236}">
                <a16:creationId xmlns:a16="http://schemas.microsoft.com/office/drawing/2014/main" id="{01E6CEAA-400E-253A-BA08-4E74E9DB4865}"/>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12: Advanced Topics in Data Warehousing</a:t>
            </a:r>
            <a:endParaRPr lang="en-US" sz="16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12461634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5111038F-058D-C0BA-94F5-AE7CBA797AE4}"/>
              </a:ext>
            </a:extLst>
          </p:cNvPr>
          <p:cNvCxnSpPr>
            <a:cxnSpLocks/>
          </p:cNvCxnSpPr>
          <p:nvPr/>
        </p:nvCxnSpPr>
        <p:spPr>
          <a:xfrm>
            <a:off x="0" y="1295466"/>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7" name="Subtitle 2">
            <a:extLst>
              <a:ext uri="{FF2B5EF4-FFF2-40B4-BE49-F238E27FC236}">
                <a16:creationId xmlns:a16="http://schemas.microsoft.com/office/drawing/2014/main" id="{7D4720D8-4709-7511-7D1B-835A75436632}"/>
              </a:ext>
            </a:extLst>
          </p:cNvPr>
          <p:cNvSpPr txBox="1">
            <a:spLocks/>
          </p:cNvSpPr>
          <p:nvPr/>
        </p:nvSpPr>
        <p:spPr>
          <a:xfrm>
            <a:off x="0" y="3429000"/>
            <a:ext cx="11692646" cy="933450"/>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gn="ctr">
              <a:lnSpc>
                <a:spcPct val="150000"/>
              </a:lnSpc>
              <a:spcBef>
                <a:spcPts val="0"/>
              </a:spcBef>
              <a:spcAft>
                <a:spcPts val="800"/>
              </a:spcAft>
              <a:buNone/>
            </a:pPr>
            <a:r>
              <a:rPr lang="en-US" sz="3700" cap="none" dirty="0">
                <a:solidFill>
                  <a:srgbClr val="262626"/>
                </a:solidFill>
                <a:latin typeface="Poppins" panose="00000500000000000000" pitchFamily="2" charset="0"/>
                <a:cs typeface="Poppins" panose="00000500000000000000" pitchFamily="2" charset="0"/>
              </a:rPr>
              <a:t>Data Warehousing Overview</a:t>
            </a:r>
            <a:endParaRPr lang="en-US" sz="3700" b="0" i="0" cap="none" dirty="0">
              <a:solidFill>
                <a:srgbClr val="262626"/>
              </a:solidFill>
              <a:effectLst/>
              <a:latin typeface="Poppins" panose="00000500000000000000" pitchFamily="2" charset="0"/>
              <a:cs typeface="Poppins" panose="00000500000000000000" pitchFamily="2" charset="0"/>
            </a:endParaRPr>
          </a:p>
        </p:txBody>
      </p:sp>
      <p:sp>
        <p:nvSpPr>
          <p:cNvPr id="4" name="Title 1">
            <a:extLst>
              <a:ext uri="{FF2B5EF4-FFF2-40B4-BE49-F238E27FC236}">
                <a16:creationId xmlns:a16="http://schemas.microsoft.com/office/drawing/2014/main" id="{A54C59FA-37D3-CC6E-2430-65AA4E93A4FC}"/>
              </a:ext>
            </a:extLst>
          </p:cNvPr>
          <p:cNvSpPr txBox="1">
            <a:spLocks/>
          </p:cNvSpPr>
          <p:nvPr/>
        </p:nvSpPr>
        <p:spPr>
          <a:xfrm>
            <a:off x="4518497" y="2631941"/>
            <a:ext cx="2655652" cy="797059"/>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marL="0">
              <a:lnSpc>
                <a:spcPct val="150000"/>
              </a:lnSpc>
              <a:spcBef>
                <a:spcPts val="0"/>
              </a:spcBef>
              <a:spcAft>
                <a:spcPts val="800"/>
              </a:spcAft>
            </a:pPr>
            <a:r>
              <a:rPr lang="en-US" sz="3600" b="1" cap="none" dirty="0">
                <a:effectLst/>
                <a:latin typeface="Poppins" panose="00000500000000000000" pitchFamily="2" charset="0"/>
                <a:ea typeface="Calibri" panose="020F0502020204030204" pitchFamily="34" charset="0"/>
                <a:cs typeface="Poppins" panose="00000500000000000000" pitchFamily="2" charset="0"/>
              </a:rPr>
              <a:t>Next Topic</a:t>
            </a:r>
            <a:endParaRPr lang="en-US" sz="3600" b="1" kern="100" cap="none" dirty="0">
              <a:latin typeface="Poppins" panose="00000500000000000000" pitchFamily="2" charset="0"/>
              <a:ea typeface="Calibri" panose="020F0502020204030204" pitchFamily="34" charset="0"/>
              <a:cs typeface="Poppins" panose="00000500000000000000" pitchFamily="2" charset="0"/>
            </a:endParaRPr>
          </a:p>
        </p:txBody>
      </p:sp>
      <p:sp>
        <p:nvSpPr>
          <p:cNvPr id="2" name="Footer Placeholder 3">
            <a:extLst>
              <a:ext uri="{FF2B5EF4-FFF2-40B4-BE49-F238E27FC236}">
                <a16:creationId xmlns:a16="http://schemas.microsoft.com/office/drawing/2014/main" id="{2FC36BCF-DC4B-70AE-E30B-BDA5EC0B5D66}"/>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12: Advanced Topics in Data Warehousing</a:t>
            </a:r>
            <a:endParaRPr lang="en-US" sz="16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4237290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ain Event">
  <a:themeElements>
    <a:clrScheme name="Main Event">
      <a:dk1>
        <a:sysClr val="windowText" lastClr="000000"/>
      </a:dk1>
      <a:lt1>
        <a:sysClr val="window" lastClr="FFFFFF"/>
      </a:lt1>
      <a:dk2>
        <a:srgbClr val="424242"/>
      </a:dk2>
      <a:lt2>
        <a:srgbClr val="C8C8C8"/>
      </a:lt2>
      <a:accent1>
        <a:srgbClr val="346492"/>
      </a:accent1>
      <a:accent2>
        <a:srgbClr val="6DA5D4"/>
      </a:accent2>
      <a:accent3>
        <a:srgbClr val="538C79"/>
      </a:accent3>
      <a:accent4>
        <a:srgbClr val="93B75D"/>
      </a:accent4>
      <a:accent5>
        <a:srgbClr val="DEB050"/>
      </a:accent5>
      <a:accent6>
        <a:srgbClr val="BB5354"/>
      </a:accent6>
      <a:hlink>
        <a:srgbClr val="3289DD"/>
      </a:hlink>
      <a:folHlink>
        <a:srgbClr val="859EB6"/>
      </a:folHlink>
    </a:clrScheme>
    <a:fontScheme name="Main Event">
      <a:majorFont>
        <a:latin typeface="Impact" panose="020B080603090205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Impact" panose="020B080603090205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ain Event">
      <a:fillStyleLst>
        <a:solidFill>
          <a:schemeClr val="phClr"/>
        </a:solidFill>
        <a:solidFill>
          <a:schemeClr val="phClr">
            <a:tint val="69000"/>
            <a:satMod val="105000"/>
            <a:lumMod val="110000"/>
          </a:schemeClr>
        </a:solidFill>
        <a:blipFill>
          <a:blip xmlns:r="http://schemas.openxmlformats.org/officeDocument/2006/relationships" r:embed="rId1">
            <a:duotone>
              <a:schemeClr val="phClr">
                <a:shade val="88000"/>
                <a:lumMod val="88000"/>
              </a:schemeClr>
              <a:schemeClr val="phClr"/>
            </a:duotone>
          </a:blip>
          <a:tile tx="0" ty="0" sx="100000" sy="100000" flip="none" algn="tl"/>
        </a:blipFill>
      </a:fillStyleLst>
      <a:lnStyleLst>
        <a:ln w="9525" cap="flat" cmpd="sng" algn="ctr">
          <a:solidFill>
            <a:schemeClr val="phClr">
              <a:shade val="60000"/>
            </a:scheme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25400" dist="127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88000"/>
              </a:schemeClr>
            </a:gs>
          </a:gsLst>
          <a:lin ang="5400000" scaled="0"/>
        </a:gradFill>
        <a:blipFill>
          <a:blip xmlns:r="http://schemas.openxmlformats.org/officeDocument/2006/relationships" r:embed="rId2">
            <a:duotone>
              <a:schemeClr val="phClr">
                <a:shade val="48000"/>
                <a:satMod val="110000"/>
                <a:lumMod val="40000"/>
              </a:schemeClr>
              <a:schemeClr val="phClr">
                <a:tint val="90000"/>
                <a:lumMod val="106000"/>
              </a:schemeClr>
            </a:duotone>
          </a:blip>
          <a:stretch/>
        </a:blipFill>
      </a:bgFillStyleLst>
    </a:fmtScheme>
  </a:themeElements>
  <a:objectDefaults/>
  <a:extraClrSchemeLst/>
  <a:extLst>
    <a:ext uri="{05A4C25C-085E-4340-85A3-A5531E510DB2}">
      <thm15:themeFamily xmlns:thm15="http://schemas.microsoft.com/office/thememl/2012/main" name="Main Event" id="{AC372BB4-D83D-411E-B849-B641926BA760}" vid="{FE3530EC-BA5B-407C-9B36-00820F39551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TM04033927[[fn=Main Event]]</Template>
  <TotalTime>18628</TotalTime>
  <Words>4316</Words>
  <Application>Microsoft Office PowerPoint</Application>
  <PresentationFormat>Widescreen</PresentationFormat>
  <Paragraphs>270</Paragraphs>
  <Slides>45</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45</vt:i4>
      </vt:variant>
    </vt:vector>
  </HeadingPairs>
  <TitlesOfParts>
    <vt:vector size="51" baseType="lpstr">
      <vt:lpstr>Arial</vt:lpstr>
      <vt:lpstr>Calibri</vt:lpstr>
      <vt:lpstr>Impact</vt:lpstr>
      <vt:lpstr>Poppins</vt:lpstr>
      <vt:lpstr>Wingdings</vt:lpstr>
      <vt:lpstr>Main Event</vt:lpstr>
      <vt:lpstr>Data warehousing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Data warehousing</dc:title>
  <dc:creator>user</dc:creator>
  <cp:lastModifiedBy>user</cp:lastModifiedBy>
  <cp:revision>1329</cp:revision>
  <dcterms:created xsi:type="dcterms:W3CDTF">2024-09-13T06:08:27Z</dcterms:created>
  <dcterms:modified xsi:type="dcterms:W3CDTF">2024-11-08T19:51:24Z</dcterms:modified>
</cp:coreProperties>
</file>