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9.xml"/>
  <Override ContentType="application/vnd.openxmlformats-officedocument.presentationml.slideMaster+xml" PartName="/ppt/slideMasters/slideMaster18.xml"/>
  <Override ContentType="application/vnd.openxmlformats-officedocument.presentationml.slideMaster+xml" PartName="/ppt/slideMasters/slideMaster26.xml"/>
  <Override ContentType="application/vnd.openxmlformats-officedocument.presentationml.slideMaster+xml" PartName="/ppt/slideMasters/slideMaster13.xml"/>
  <Override ContentType="application/vnd.openxmlformats-officedocument.presentationml.slideMaster+xml" PartName="/ppt/slideMasters/slideMaster34.xml"/>
  <Override ContentType="application/vnd.openxmlformats-officedocument.presentationml.slideMaster+xml" PartName="/ppt/slideMasters/slideMaster30.xml"/>
  <Override ContentType="application/vnd.openxmlformats-officedocument.presentationml.slideMaster+xml" PartName="/ppt/slideMasters/slideMaster21.xml"/>
  <Override ContentType="application/vnd.openxmlformats-officedocument.presentationml.slideMaster+xml" PartName="/ppt/slideMasters/slideMaster5.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5.xml"/>
  <Override ContentType="application/vnd.openxmlformats-officedocument.presentationml.slideMaster+xml" PartName="/ppt/slideMasters/slideMaster19.xml"/>
  <Override ContentType="application/vnd.openxmlformats-officedocument.presentationml.slideMaster+xml" PartName="/ppt/slideMasters/slideMaster12.xml"/>
  <Override ContentType="application/vnd.openxmlformats-officedocument.presentationml.slideMaster+xml" PartName="/ppt/slideMasters/slideMaster28.xml"/>
  <Override ContentType="application/vnd.openxmlformats-officedocument.presentationml.slideMaster+xml" PartName="/ppt/slideMasters/slideMaster16.xml"/>
  <Override ContentType="application/vnd.openxmlformats-officedocument.presentationml.slideMaster+xml" PartName="/ppt/slideMasters/slideMaster4.xml"/>
  <Override ContentType="application/vnd.openxmlformats-officedocument.presentationml.slideMaster+xml" PartName="/ppt/slideMasters/slideMaster20.xml"/>
  <Override ContentType="application/vnd.openxmlformats-officedocument.presentationml.slideMaster+xml" PartName="/ppt/slideMasters/slideMaster33.xml"/>
  <Override ContentType="application/vnd.openxmlformats-officedocument.presentationml.slideMaster+xml" PartName="/ppt/slideMasters/slideMaster2.xml"/>
  <Override ContentType="application/vnd.openxmlformats-officedocument.presentationml.slideMaster+xml" PartName="/ppt/slideMasters/slideMaster24.xml"/>
  <Override ContentType="application/vnd.openxmlformats-officedocument.presentationml.slideMaster+xml" PartName="/ppt/slideMasters/slideMaster29.xml"/>
  <Override ContentType="application/vnd.openxmlformats-officedocument.presentationml.slideMaster+xml" PartName="/ppt/slideMasters/slideMaster11.xml"/>
  <Override ContentType="application/vnd.openxmlformats-officedocument.presentationml.slideMaster+xml" PartName="/ppt/slideMasters/slideMaster10.xml"/>
  <Override ContentType="application/vnd.openxmlformats-officedocument.presentationml.slideMaster+xml" PartName="/ppt/slideMasters/slideMaster15.xml"/>
  <Override ContentType="application/vnd.openxmlformats-officedocument.presentationml.slideMaster+xml" PartName="/ppt/slideMasters/slideMaster23.xml"/>
  <Override ContentType="application/vnd.openxmlformats-officedocument.presentationml.slideMaster+xml" PartName="/ppt/slideMasters/slideMaster1.xml"/>
  <Override ContentType="application/vnd.openxmlformats-officedocument.presentationml.slideMaster+xml" PartName="/ppt/slideMasters/slideMaster7.xml"/>
  <Override ContentType="application/vnd.openxmlformats-officedocument.presentationml.slideMaster+xml" PartName="/ppt/slideMasters/slideMaster32.xml"/>
  <Override ContentType="application/vnd.openxmlformats-officedocument.presentationml.slideMaster+xml" PartName="/ppt/slideMasters/slideMaster31.xml"/>
  <Override ContentType="application/vnd.openxmlformats-officedocument.presentationml.slideMaster+xml" PartName="/ppt/slideMasters/slideMaster14.xml"/>
  <Override ContentType="application/vnd.openxmlformats-officedocument.presentationml.slideMaster+xml" PartName="/ppt/slideMasters/slideMaster17.xml"/>
  <Override ContentType="application/vnd.openxmlformats-officedocument.presentationml.slideMaster+xml" PartName="/ppt/slideMasters/slideMaster27.xml"/>
  <Override ContentType="application/vnd.openxmlformats-officedocument.presentationml.slideMaster+xml" PartName="/ppt/slideMasters/slideMaster22.xml"/>
  <Override ContentType="application/vnd.openxmlformats-officedocument.presentationml.slideMaster+xml" PartName="/ppt/slideMasters/slideMaster35.xml"/>
  <Override ContentType="application/vnd.openxmlformats-officedocument.presentationml.slideMaster+xml" PartName="/ppt/slideMasters/slideMaster6.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0.xml"/>
  <Override ContentType="application/vnd.openxmlformats-officedocument.theme+xml" PartName="/ppt/theme/theme33.xml"/>
  <Override ContentType="application/vnd.openxmlformats-officedocument.theme+xml" PartName="/ppt/theme/theme17.xml"/>
  <Override ContentType="application/vnd.openxmlformats-officedocument.theme+xml" PartName="/ppt/theme/theme11.xml"/>
  <Override ContentType="application/vnd.openxmlformats-officedocument.theme+xml" PartName="/ppt/theme/theme24.xml"/>
  <Override ContentType="application/vnd.openxmlformats-officedocument.theme+xml" PartName="/ppt/theme/theme5.xml"/>
  <Override ContentType="application/vnd.openxmlformats-officedocument.theme+xml" PartName="/ppt/theme/theme26.xml"/>
  <Override ContentType="application/vnd.openxmlformats-officedocument.theme+xml" PartName="/ppt/theme/theme7.xml"/>
  <Override ContentType="application/vnd.openxmlformats-officedocument.theme+xml" PartName="/ppt/theme/theme32.xml"/>
  <Override ContentType="application/vnd.openxmlformats-officedocument.theme+xml" PartName="/ppt/theme/theme4.xml"/>
  <Override ContentType="application/vnd.openxmlformats-officedocument.theme+xml" PartName="/ppt/theme/theme36.xml"/>
  <Override ContentType="application/vnd.openxmlformats-officedocument.theme+xml" PartName="/ppt/theme/theme18.xml"/>
  <Override ContentType="application/vnd.openxmlformats-officedocument.theme+xml" PartName="/ppt/theme/theme23.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27.xml"/>
  <Override ContentType="application/vnd.openxmlformats-officedocument.theme+xml" PartName="/ppt/theme/theme14.xml"/>
  <Override ContentType="application/vnd.openxmlformats-officedocument.theme+xml" PartName="/ppt/theme/theme19.xml"/>
  <Override ContentType="application/vnd.openxmlformats-officedocument.theme+xml" PartName="/ppt/theme/theme22.xml"/>
  <Override ContentType="application/vnd.openxmlformats-officedocument.theme+xml" PartName="/ppt/theme/theme3.xml"/>
  <Override ContentType="application/vnd.openxmlformats-officedocument.theme+xml" PartName="/ppt/theme/theme31.xml"/>
  <Override ContentType="application/vnd.openxmlformats-officedocument.theme+xml" PartName="/ppt/theme/theme30.xml"/>
  <Override ContentType="application/vnd.openxmlformats-officedocument.theme+xml" PartName="/ppt/theme/theme35.xml"/>
  <Override ContentType="application/vnd.openxmlformats-officedocument.theme+xml" PartName="/ppt/theme/theme15.xml"/>
  <Override ContentType="application/vnd.openxmlformats-officedocument.theme+xml" PartName="/ppt/theme/theme9.xml"/>
  <Override ContentType="application/vnd.openxmlformats-officedocument.theme+xml" PartName="/ppt/theme/theme13.xml"/>
  <Override ContentType="application/vnd.openxmlformats-officedocument.theme+xml" PartName="/ppt/theme/theme28.xml"/>
  <Override ContentType="application/vnd.openxmlformats-officedocument.theme+xml" PartName="/ppt/theme/theme21.xml"/>
  <Override ContentType="application/vnd.openxmlformats-officedocument.theme+xml" PartName="/ppt/theme/theme34.xml"/>
  <Override ContentType="application/vnd.openxmlformats-officedocument.theme+xml" PartName="/ppt/theme/theme2.xml"/>
  <Override ContentType="application/vnd.openxmlformats-officedocument.theme+xml" PartName="/ppt/theme/theme29.xml"/>
  <Override ContentType="application/vnd.openxmlformats-officedocument.theme+xml" PartName="/ppt/theme/theme16.xml"/>
  <Override ContentType="application/vnd.openxmlformats-officedocument.theme+xml" PartName="/ppt/theme/theme25.xml"/>
  <Override ContentType="application/vnd.openxmlformats-officedocument.theme+xml" PartName="/ppt/theme/theme1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52" r:id="rId6"/>
    <p:sldMasterId id="2147483654" r:id="rId7"/>
    <p:sldMasterId id="2147483656" r:id="rId8"/>
    <p:sldMasterId id="2147483658" r:id="rId9"/>
    <p:sldMasterId id="2147483660" r:id="rId10"/>
    <p:sldMasterId id="2147483662" r:id="rId11"/>
    <p:sldMasterId id="2147483663" r:id="rId12"/>
    <p:sldMasterId id="2147483664" r:id="rId13"/>
    <p:sldMasterId id="2147483665" r:id="rId14"/>
    <p:sldMasterId id="2147483666" r:id="rId15"/>
    <p:sldMasterId id="2147483667" r:id="rId16"/>
    <p:sldMasterId id="2147483669" r:id="rId17"/>
    <p:sldMasterId id="2147483671" r:id="rId18"/>
    <p:sldMasterId id="2147483673" r:id="rId19"/>
    <p:sldMasterId id="2147483675" r:id="rId20"/>
    <p:sldMasterId id="2147483677" r:id="rId21"/>
    <p:sldMasterId id="2147483679" r:id="rId22"/>
    <p:sldMasterId id="2147483681" r:id="rId23"/>
    <p:sldMasterId id="2147483683" r:id="rId24"/>
    <p:sldMasterId id="2147483685" r:id="rId25"/>
    <p:sldMasterId id="2147483687" r:id="rId26"/>
    <p:sldMasterId id="2147483689" r:id="rId27"/>
    <p:sldMasterId id="2147483691" r:id="rId28"/>
    <p:sldMasterId id="2147483693" r:id="rId29"/>
    <p:sldMasterId id="2147483695" r:id="rId30"/>
    <p:sldMasterId id="2147483697" r:id="rId31"/>
    <p:sldMasterId id="2147483699" r:id="rId32"/>
    <p:sldMasterId id="2147483701" r:id="rId33"/>
    <p:sldMasterId id="2147483703" r:id="rId34"/>
    <p:sldMasterId id="2147483705" r:id="rId35"/>
    <p:sldMasterId id="2147483707" r:id="rId36"/>
    <p:sldMasterId id="2147483709" r:id="rId37"/>
    <p:sldMasterId id="2147483711" r:id="rId38"/>
  </p:sldMasterIdLst>
  <p:notesMasterIdLst>
    <p:notesMasterId r:id="rId39"/>
  </p:notesMasterIdLst>
  <p:sldIdLst>
    <p:sldId id="256" r:id="rId40"/>
    <p:sldId id="257" r:id="rId41"/>
    <p:sldId id="258" r:id="rId42"/>
    <p:sldId id="259" r:id="rId43"/>
    <p:sldId id="260" r:id="rId44"/>
    <p:sldId id="261" r:id="rId45"/>
    <p:sldId id="262" r:id="rId46"/>
    <p:sldId id="263" r:id="rId47"/>
    <p:sldId id="264" r:id="rId48"/>
    <p:sldId id="265" r:id="rId49"/>
    <p:sldId id="266" r:id="rId50"/>
    <p:sldId id="267" r:id="rId51"/>
    <p:sldId id="268" r:id="rId52"/>
    <p:sldId id="269" r:id="rId53"/>
    <p:sldId id="270" r:id="rId54"/>
    <p:sldId id="271" r:id="rId55"/>
    <p:sldId id="272" r:id="rId56"/>
    <p:sldId id="273" r:id="rId57"/>
    <p:sldId id="274" r:id="rId58"/>
    <p:sldId id="275" r:id="rId59"/>
    <p:sldId id="276" r:id="rId60"/>
    <p:sldId id="277" r:id="rId61"/>
    <p:sldId id="278" r:id="rId62"/>
    <p:sldId id="279" r:id="rId63"/>
    <p:sldId id="280" r:id="rId64"/>
    <p:sldId id="281" r:id="rId65"/>
    <p:sldId id="282" r:id="rId66"/>
    <p:sldId id="283" r:id="rId67"/>
    <p:sldId id="284" r:id="rId68"/>
    <p:sldId id="285" r:id="rId69"/>
    <p:sldId id="286" r:id="rId70"/>
    <p:sldId id="287" r:id="rId71"/>
    <p:sldId id="288" r:id="rId72"/>
    <p:sldId id="289" r:id="rId73"/>
    <p:sldId id="290" r:id="rId74"/>
    <p:sldId id="291" r:id="rId75"/>
    <p:sldId id="292" r:id="rId76"/>
    <p:sldId id="293" r:id="rId77"/>
    <p:sldId id="294" r:id="rId78"/>
  </p:sldIdLst>
  <p:sldSz cy="6858000" cx="9144000"/>
  <p:notesSz cx="4416425" cy="6684950"/>
  <p:embeddedFontLst>
    <p:embeddedFont>
      <p:font typeface="Palatino Linotype"/>
      <p:regular r:id="rId79"/>
      <p:bold r:id="rId80"/>
      <p:italic r:id="rId81"/>
      <p:boldItalic r:id="rId82"/>
    </p:embeddedFont>
    <p:embeddedFont>
      <p:font typeface="Century Gothic"/>
      <p:regular r:id="rId83"/>
      <p:bold r:id="rId84"/>
      <p:italic r:id="rId85"/>
      <p:boldItalic r:id="rId8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105">
          <p15:clr>
            <a:srgbClr val="000000"/>
          </p15:clr>
        </p15:guide>
        <p15:guide id="2" pos="1391">
          <p15:clr>
            <a:srgbClr val="000000"/>
          </p15:clr>
        </p15:guide>
      </p15:notesGuideLst>
    </p:ext>
    <p:ext uri="GoogleSlidesCustomDataVersion2">
      <go:slidesCustomData xmlns:go="http://customooxmlschemas.google.com/" r:id="rId87" roundtripDataSignature="AMtx7mg6wNxbDVpAga4tZD7BMYOqfC13h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105" orient="horz"/>
        <p:guide pos="139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1.xml"/><Relationship Id="rId84" Type="http://schemas.openxmlformats.org/officeDocument/2006/relationships/font" Target="fonts/CenturyGothic-bold.fntdata"/><Relationship Id="rId83" Type="http://schemas.openxmlformats.org/officeDocument/2006/relationships/font" Target="fonts/CenturyGothic-regular.fntdata"/><Relationship Id="rId42" Type="http://schemas.openxmlformats.org/officeDocument/2006/relationships/slide" Target="slides/slide3.xml"/><Relationship Id="rId86" Type="http://schemas.openxmlformats.org/officeDocument/2006/relationships/font" Target="fonts/CenturyGothic-boldItalic.fntdata"/><Relationship Id="rId41" Type="http://schemas.openxmlformats.org/officeDocument/2006/relationships/slide" Target="slides/slide2.xml"/><Relationship Id="rId85" Type="http://schemas.openxmlformats.org/officeDocument/2006/relationships/font" Target="fonts/CenturyGothic-italic.fntdata"/><Relationship Id="rId44" Type="http://schemas.openxmlformats.org/officeDocument/2006/relationships/slide" Target="slides/slide5.xml"/><Relationship Id="rId43" Type="http://schemas.openxmlformats.org/officeDocument/2006/relationships/slide" Target="slides/slide4.xml"/><Relationship Id="rId87" Type="http://customschemas.google.com/relationships/presentationmetadata" Target="metadata"/><Relationship Id="rId46" Type="http://schemas.openxmlformats.org/officeDocument/2006/relationships/slide" Target="slides/slide7.xml"/><Relationship Id="rId45" Type="http://schemas.openxmlformats.org/officeDocument/2006/relationships/slide" Target="slides/slide6.xml"/><Relationship Id="rId80" Type="http://schemas.openxmlformats.org/officeDocument/2006/relationships/font" Target="fonts/PalatinoLinotype-bold.fntdata"/><Relationship Id="rId82" Type="http://schemas.openxmlformats.org/officeDocument/2006/relationships/font" Target="fonts/PalatinoLinotype-boldItalic.fntdata"/><Relationship Id="rId81" Type="http://schemas.openxmlformats.org/officeDocument/2006/relationships/font" Target="fonts/PalatinoLinotype-italic.fntdata"/><Relationship Id="rId1" Type="http://schemas.openxmlformats.org/officeDocument/2006/relationships/theme" Target="theme/theme1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9.xml"/><Relationship Id="rId47" Type="http://schemas.openxmlformats.org/officeDocument/2006/relationships/slide" Target="slides/slide8.xml"/><Relationship Id="rId49" Type="http://schemas.openxmlformats.org/officeDocument/2006/relationships/slide" Target="slides/slide10.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73" Type="http://schemas.openxmlformats.org/officeDocument/2006/relationships/slide" Target="slides/slide34.xml"/><Relationship Id="rId72" Type="http://schemas.openxmlformats.org/officeDocument/2006/relationships/slide" Target="slides/slide33.xml"/><Relationship Id="rId31" Type="http://schemas.openxmlformats.org/officeDocument/2006/relationships/slideMaster" Target="slideMasters/slideMaster28.xml"/><Relationship Id="rId75" Type="http://schemas.openxmlformats.org/officeDocument/2006/relationships/slide" Target="slides/slide36.xml"/><Relationship Id="rId30" Type="http://schemas.openxmlformats.org/officeDocument/2006/relationships/slideMaster" Target="slideMasters/slideMaster27.xml"/><Relationship Id="rId74" Type="http://schemas.openxmlformats.org/officeDocument/2006/relationships/slide" Target="slides/slide35.xml"/><Relationship Id="rId33" Type="http://schemas.openxmlformats.org/officeDocument/2006/relationships/slideMaster" Target="slideMasters/slideMaster30.xml"/><Relationship Id="rId77" Type="http://schemas.openxmlformats.org/officeDocument/2006/relationships/slide" Target="slides/slide38.xml"/><Relationship Id="rId32" Type="http://schemas.openxmlformats.org/officeDocument/2006/relationships/slideMaster" Target="slideMasters/slideMaster29.xml"/><Relationship Id="rId76" Type="http://schemas.openxmlformats.org/officeDocument/2006/relationships/slide" Target="slides/slide37.xml"/><Relationship Id="rId35" Type="http://schemas.openxmlformats.org/officeDocument/2006/relationships/slideMaster" Target="slideMasters/slideMaster32.xml"/><Relationship Id="rId79" Type="http://schemas.openxmlformats.org/officeDocument/2006/relationships/font" Target="fonts/PalatinoLinotype-regular.fntdata"/><Relationship Id="rId34" Type="http://schemas.openxmlformats.org/officeDocument/2006/relationships/slideMaster" Target="slideMasters/slideMaster31.xml"/><Relationship Id="rId78" Type="http://schemas.openxmlformats.org/officeDocument/2006/relationships/slide" Target="slides/slide39.xml"/><Relationship Id="rId71" Type="http://schemas.openxmlformats.org/officeDocument/2006/relationships/slide" Target="slides/slide32.xml"/><Relationship Id="rId70" Type="http://schemas.openxmlformats.org/officeDocument/2006/relationships/slide" Target="slides/slide31.xml"/><Relationship Id="rId37" Type="http://schemas.openxmlformats.org/officeDocument/2006/relationships/slideMaster" Target="slideMasters/slideMaster34.xml"/><Relationship Id="rId36" Type="http://schemas.openxmlformats.org/officeDocument/2006/relationships/slideMaster" Target="slideMasters/slideMaster33.xml"/><Relationship Id="rId39" Type="http://schemas.openxmlformats.org/officeDocument/2006/relationships/notesMaster" Target="notesMasters/notesMaster1.xml"/><Relationship Id="rId38" Type="http://schemas.openxmlformats.org/officeDocument/2006/relationships/slideMaster" Target="slideMasters/slideMaster35.xml"/><Relationship Id="rId62" Type="http://schemas.openxmlformats.org/officeDocument/2006/relationships/slide" Target="slides/slide23.xml"/><Relationship Id="rId61" Type="http://schemas.openxmlformats.org/officeDocument/2006/relationships/slide" Target="slides/slide22.xml"/><Relationship Id="rId20" Type="http://schemas.openxmlformats.org/officeDocument/2006/relationships/slideMaster" Target="slideMasters/slideMaster17.xml"/><Relationship Id="rId64" Type="http://schemas.openxmlformats.org/officeDocument/2006/relationships/slide" Target="slides/slide25.xml"/><Relationship Id="rId63" Type="http://schemas.openxmlformats.org/officeDocument/2006/relationships/slide" Target="slides/slide24.xml"/><Relationship Id="rId22" Type="http://schemas.openxmlformats.org/officeDocument/2006/relationships/slideMaster" Target="slideMasters/slideMaster19.xml"/><Relationship Id="rId66" Type="http://schemas.openxmlformats.org/officeDocument/2006/relationships/slide" Target="slides/slide27.xml"/><Relationship Id="rId21" Type="http://schemas.openxmlformats.org/officeDocument/2006/relationships/slideMaster" Target="slideMasters/slideMaster18.xml"/><Relationship Id="rId65" Type="http://schemas.openxmlformats.org/officeDocument/2006/relationships/slide" Target="slides/slide26.xml"/><Relationship Id="rId24" Type="http://schemas.openxmlformats.org/officeDocument/2006/relationships/slideMaster" Target="slideMasters/slideMaster21.xml"/><Relationship Id="rId68" Type="http://schemas.openxmlformats.org/officeDocument/2006/relationships/slide" Target="slides/slide29.xml"/><Relationship Id="rId23" Type="http://schemas.openxmlformats.org/officeDocument/2006/relationships/slideMaster" Target="slideMasters/slideMaster20.xml"/><Relationship Id="rId67" Type="http://schemas.openxmlformats.org/officeDocument/2006/relationships/slide" Target="slides/slide28.xml"/><Relationship Id="rId60" Type="http://schemas.openxmlformats.org/officeDocument/2006/relationships/slide" Target="slides/slide21.xml"/><Relationship Id="rId26" Type="http://schemas.openxmlformats.org/officeDocument/2006/relationships/slideMaster" Target="slideMasters/slideMaster23.xml"/><Relationship Id="rId25" Type="http://schemas.openxmlformats.org/officeDocument/2006/relationships/slideMaster" Target="slideMasters/slideMaster22.xml"/><Relationship Id="rId69" Type="http://schemas.openxmlformats.org/officeDocument/2006/relationships/slide" Target="slides/slide30.xml"/><Relationship Id="rId28" Type="http://schemas.openxmlformats.org/officeDocument/2006/relationships/slideMaster" Target="slideMasters/slideMaster25.xml"/><Relationship Id="rId27" Type="http://schemas.openxmlformats.org/officeDocument/2006/relationships/slideMaster" Target="slideMasters/slideMaster24.xml"/><Relationship Id="rId29" Type="http://schemas.openxmlformats.org/officeDocument/2006/relationships/slideMaster" Target="slideMasters/slideMaster26.xml"/><Relationship Id="rId51" Type="http://schemas.openxmlformats.org/officeDocument/2006/relationships/slide" Target="slides/slide12.xml"/><Relationship Id="rId50" Type="http://schemas.openxmlformats.org/officeDocument/2006/relationships/slide" Target="slides/slide11.xml"/><Relationship Id="rId53" Type="http://schemas.openxmlformats.org/officeDocument/2006/relationships/slide" Target="slides/slide14.xml"/><Relationship Id="rId52" Type="http://schemas.openxmlformats.org/officeDocument/2006/relationships/slide" Target="slides/slide13.xml"/><Relationship Id="rId11" Type="http://schemas.openxmlformats.org/officeDocument/2006/relationships/slideMaster" Target="slideMasters/slideMaster8.xml"/><Relationship Id="rId55" Type="http://schemas.openxmlformats.org/officeDocument/2006/relationships/slide" Target="slides/slide16.xml"/><Relationship Id="rId10" Type="http://schemas.openxmlformats.org/officeDocument/2006/relationships/slideMaster" Target="slideMasters/slideMaster7.xml"/><Relationship Id="rId54" Type="http://schemas.openxmlformats.org/officeDocument/2006/relationships/slide" Target="slides/slide15.xml"/><Relationship Id="rId13" Type="http://schemas.openxmlformats.org/officeDocument/2006/relationships/slideMaster" Target="slideMasters/slideMaster10.xml"/><Relationship Id="rId57" Type="http://schemas.openxmlformats.org/officeDocument/2006/relationships/slide" Target="slides/slide18.xml"/><Relationship Id="rId12" Type="http://schemas.openxmlformats.org/officeDocument/2006/relationships/slideMaster" Target="slideMasters/slideMaster9.xml"/><Relationship Id="rId56" Type="http://schemas.openxmlformats.org/officeDocument/2006/relationships/slide" Target="slides/slide17.xml"/><Relationship Id="rId15" Type="http://schemas.openxmlformats.org/officeDocument/2006/relationships/slideMaster" Target="slideMasters/slideMaster12.xml"/><Relationship Id="rId59" Type="http://schemas.openxmlformats.org/officeDocument/2006/relationships/slide" Target="slides/slide20.xml"/><Relationship Id="rId14" Type="http://schemas.openxmlformats.org/officeDocument/2006/relationships/slideMaster" Target="slideMasters/slideMaster11.xml"/><Relationship Id="rId58" Type="http://schemas.openxmlformats.org/officeDocument/2006/relationships/slide" Target="slides/slide19.xml"/><Relationship Id="rId17" Type="http://schemas.openxmlformats.org/officeDocument/2006/relationships/slideMaster" Target="slideMasters/slideMaster14.xml"/><Relationship Id="rId16" Type="http://schemas.openxmlformats.org/officeDocument/2006/relationships/slideMaster" Target="slideMasters/slideMaster13.xml"/><Relationship Id="rId19" Type="http://schemas.openxmlformats.org/officeDocument/2006/relationships/slideMaster" Target="slideMasters/slideMaster16.xml"/><Relationship Id="rId18" Type="http://schemas.openxmlformats.org/officeDocument/2006/relationships/slideMaster" Target="slideMasters/slideMaster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1914525" cy="334962"/>
          </a:xfrm>
          <a:prstGeom prst="rect">
            <a:avLst/>
          </a:prstGeom>
          <a:noFill/>
          <a:ln>
            <a:noFill/>
          </a:ln>
        </p:spPr>
        <p:txBody>
          <a:bodyPr anchorCtr="0" anchor="t"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2501900" y="0"/>
            <a:ext cx="1914525" cy="334962"/>
          </a:xfrm>
          <a:prstGeom prst="rect">
            <a:avLst/>
          </a:prstGeom>
          <a:noFill/>
          <a:ln>
            <a:noFill/>
          </a:ln>
        </p:spPr>
        <p:txBody>
          <a:bodyPr anchorCtr="0" anchor="t"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6350000"/>
            <a:ext cx="1914525" cy="334962"/>
          </a:xfrm>
          <a:prstGeom prst="rect">
            <a:avLst/>
          </a:prstGeom>
          <a:noFill/>
          <a:ln>
            <a:noFill/>
          </a:ln>
        </p:spPr>
        <p:txBody>
          <a:bodyPr anchorCtr="0" anchor="b"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cap="none" strike="noStrike">
                <a:solidFill>
                  <a:srgbClr val="000000"/>
                </a:solidFill>
                <a:latin typeface="Arial"/>
                <a:ea typeface="Arial"/>
                <a:cs typeface="Arial"/>
                <a:sym typeface="Arial"/>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1:notes"/>
          <p:cNvSpPr/>
          <p:nvPr>
            <p:ph idx="2" type="sldImg"/>
          </p:nvPr>
        </p:nvSpPr>
        <p:spPr>
          <a:xfrm>
            <a:off x="703262" y="835025"/>
            <a:ext cx="3009900" cy="22574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7" name="Google Shape;487;p1: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88" name="Google Shape;488;p1:notes"/>
          <p:cNvSpPr txBox="1"/>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a:solidFill>
                  <a:srgbClr val="000000"/>
                </a:solidFill>
                <a:latin typeface="Arial"/>
                <a:ea typeface="Arial"/>
                <a:cs typeface="Arial"/>
                <a:sym typeface="Arial"/>
              </a:rPr>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95" name="Google Shape;495;p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02" name="Google Shape;502;p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09" name="Google Shape;509;p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24" name="Google Shape;524;p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33" name="Google Shape;533;p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44" name="Google Shape;544;p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53" name="Google Shape;553;p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9: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60" name="Google Shape;560;p9:notes"/>
          <p:cNvSpPr/>
          <p:nvPr>
            <p:ph idx="2" type="sldImg"/>
          </p:nvPr>
        </p:nvSpPr>
        <p:spPr>
          <a:xfrm>
            <a:off x="206375" y="336550"/>
            <a:ext cx="2300287" cy="1724025"/>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10: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78" name="Google Shape;578;p10:notes"/>
          <p:cNvSpPr/>
          <p:nvPr>
            <p:ph idx="2" type="sldImg"/>
          </p:nvPr>
        </p:nvSpPr>
        <p:spPr>
          <a:xfrm>
            <a:off x="206375" y="336550"/>
            <a:ext cx="2300287" cy="1724025"/>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11: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92" name="Google Shape;592;p11:notes"/>
          <p:cNvSpPr/>
          <p:nvPr>
            <p:ph idx="2" type="sldImg"/>
          </p:nvPr>
        </p:nvSpPr>
        <p:spPr>
          <a:xfrm>
            <a:off x="206375" y="336550"/>
            <a:ext cx="2300287" cy="1724025"/>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1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05" name="Google Shape;605;p1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1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12" name="Google Shape;612;p1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1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623" name="Google Shape;623;p14: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24" name="Google Shape;624;p14:notes"/>
          <p:cNvSpPr txBox="1"/>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a:solidFill>
                  <a:srgbClr val="000000"/>
                </a:solidFill>
                <a:latin typeface="Arial"/>
                <a:ea typeface="Arial"/>
                <a:cs typeface="Arial"/>
                <a:sym typeface="Arial"/>
              </a:rPr>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p1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31" name="Google Shape;631;p1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1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40" name="Google Shape;640;p1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1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48" name="Google Shape;648;p1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1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57" name="Google Shape;657;p1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19: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66" name="Google Shape;666;p19: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20: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76" name="Google Shape;676;p20: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21: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86" name="Google Shape;686;p21: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5" name="Shape 695"/>
        <p:cNvGrpSpPr/>
        <p:nvPr/>
      </p:nvGrpSpPr>
      <p:grpSpPr>
        <a:xfrm>
          <a:off x="0" y="0"/>
          <a:ext cx="0" cy="0"/>
          <a:chOff x="0" y="0"/>
          <a:chExt cx="0" cy="0"/>
        </a:xfrm>
      </p:grpSpPr>
      <p:sp>
        <p:nvSpPr>
          <p:cNvPr id="696" name="Google Shape;696;p2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97" name="Google Shape;697;p2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1" name="Shape 701"/>
        <p:cNvGrpSpPr/>
        <p:nvPr/>
      </p:nvGrpSpPr>
      <p:grpSpPr>
        <a:xfrm>
          <a:off x="0" y="0"/>
          <a:ext cx="0" cy="0"/>
          <a:chOff x="0" y="0"/>
          <a:chExt cx="0" cy="0"/>
        </a:xfrm>
      </p:grpSpPr>
      <p:sp>
        <p:nvSpPr>
          <p:cNvPr id="702" name="Google Shape;702;p2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03" name="Google Shape;703;p2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9" name="Shape 709"/>
        <p:cNvGrpSpPr/>
        <p:nvPr/>
      </p:nvGrpSpPr>
      <p:grpSpPr>
        <a:xfrm>
          <a:off x="0" y="0"/>
          <a:ext cx="0" cy="0"/>
          <a:chOff x="0" y="0"/>
          <a:chExt cx="0" cy="0"/>
        </a:xfrm>
      </p:grpSpPr>
      <p:sp>
        <p:nvSpPr>
          <p:cNvPr id="710" name="Google Shape;710;p2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11" name="Google Shape;711;p2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25: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17" name="Google Shape;717;p25:notes"/>
          <p:cNvSpPr/>
          <p:nvPr>
            <p:ph idx="2" type="sldImg"/>
          </p:nvPr>
        </p:nvSpPr>
        <p:spPr>
          <a:xfrm>
            <a:off x="206375" y="336550"/>
            <a:ext cx="2300287" cy="1724025"/>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p2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26" name="Google Shape;726;p2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2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37" name="Google Shape;737;p2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p2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52" name="Google Shape;752;p2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6" name="Shape 766"/>
        <p:cNvGrpSpPr/>
        <p:nvPr/>
      </p:nvGrpSpPr>
      <p:grpSpPr>
        <a:xfrm>
          <a:off x="0" y="0"/>
          <a:ext cx="0" cy="0"/>
          <a:chOff x="0" y="0"/>
          <a:chExt cx="0" cy="0"/>
        </a:xfrm>
      </p:grpSpPr>
      <p:sp>
        <p:nvSpPr>
          <p:cNvPr id="767" name="Google Shape;767;p29: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68" name="Google Shape;768;p29: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3" name="Shape 783"/>
        <p:cNvGrpSpPr/>
        <p:nvPr/>
      </p:nvGrpSpPr>
      <p:grpSpPr>
        <a:xfrm>
          <a:off x="0" y="0"/>
          <a:ext cx="0" cy="0"/>
          <a:chOff x="0" y="0"/>
          <a:chExt cx="0" cy="0"/>
        </a:xfrm>
      </p:grpSpPr>
      <p:sp>
        <p:nvSpPr>
          <p:cNvPr id="784" name="Google Shape;784;p30: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85" name="Google Shape;785;p30: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0" name="Shape 790"/>
        <p:cNvGrpSpPr/>
        <p:nvPr/>
      </p:nvGrpSpPr>
      <p:grpSpPr>
        <a:xfrm>
          <a:off x="0" y="0"/>
          <a:ext cx="0" cy="0"/>
          <a:chOff x="0" y="0"/>
          <a:chExt cx="0" cy="0"/>
        </a:xfrm>
      </p:grpSpPr>
      <p:sp>
        <p:nvSpPr>
          <p:cNvPr id="791" name="Google Shape;791;p31: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792" name="Google Shape;792;p31: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0" name="Shape 800"/>
        <p:cNvGrpSpPr/>
        <p:nvPr/>
      </p:nvGrpSpPr>
      <p:grpSpPr>
        <a:xfrm>
          <a:off x="0" y="0"/>
          <a:ext cx="0" cy="0"/>
          <a:chOff x="0" y="0"/>
          <a:chExt cx="0" cy="0"/>
        </a:xfrm>
      </p:grpSpPr>
      <p:sp>
        <p:nvSpPr>
          <p:cNvPr id="801" name="Google Shape;801;p3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02" name="Google Shape;802;p3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8" name="Shape 808"/>
        <p:cNvGrpSpPr/>
        <p:nvPr/>
      </p:nvGrpSpPr>
      <p:grpSpPr>
        <a:xfrm>
          <a:off x="0" y="0"/>
          <a:ext cx="0" cy="0"/>
          <a:chOff x="0" y="0"/>
          <a:chExt cx="0" cy="0"/>
        </a:xfrm>
      </p:grpSpPr>
      <p:sp>
        <p:nvSpPr>
          <p:cNvPr id="809" name="Google Shape;809;p3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10" name="Google Shape;810;p3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5" name="Shape 815"/>
        <p:cNvGrpSpPr/>
        <p:nvPr/>
      </p:nvGrpSpPr>
      <p:grpSpPr>
        <a:xfrm>
          <a:off x="0" y="0"/>
          <a:ext cx="0" cy="0"/>
          <a:chOff x="0" y="0"/>
          <a:chExt cx="0" cy="0"/>
        </a:xfrm>
      </p:grpSpPr>
      <p:sp>
        <p:nvSpPr>
          <p:cNvPr id="816" name="Google Shape;816;p3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17" name="Google Shape;817;p3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4" name="Shape 824"/>
        <p:cNvGrpSpPr/>
        <p:nvPr/>
      </p:nvGrpSpPr>
      <p:grpSpPr>
        <a:xfrm>
          <a:off x="0" y="0"/>
          <a:ext cx="0" cy="0"/>
          <a:chOff x="0" y="0"/>
          <a:chExt cx="0" cy="0"/>
        </a:xfrm>
      </p:grpSpPr>
      <p:sp>
        <p:nvSpPr>
          <p:cNvPr id="825" name="Google Shape;825;p3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26" name="Google Shape;826;p3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4" name="Shape 834"/>
        <p:cNvGrpSpPr/>
        <p:nvPr/>
      </p:nvGrpSpPr>
      <p:grpSpPr>
        <a:xfrm>
          <a:off x="0" y="0"/>
          <a:ext cx="0" cy="0"/>
          <a:chOff x="0" y="0"/>
          <a:chExt cx="0" cy="0"/>
        </a:xfrm>
      </p:grpSpPr>
      <p:sp>
        <p:nvSpPr>
          <p:cNvPr id="835" name="Google Shape;835;p3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36" name="Google Shape;836;p3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3" name="Shape 853"/>
        <p:cNvGrpSpPr/>
        <p:nvPr/>
      </p:nvGrpSpPr>
      <p:grpSpPr>
        <a:xfrm>
          <a:off x="0" y="0"/>
          <a:ext cx="0" cy="0"/>
          <a:chOff x="0" y="0"/>
          <a:chExt cx="0" cy="0"/>
        </a:xfrm>
      </p:grpSpPr>
      <p:sp>
        <p:nvSpPr>
          <p:cNvPr id="854" name="Google Shape;854;p3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55" name="Google Shape;855;p3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38:notes"/>
          <p:cNvSpPr/>
          <p:nvPr>
            <p:ph idx="2" type="sldImg"/>
          </p:nvPr>
        </p:nvSpPr>
        <p:spPr>
          <a:xfrm>
            <a:off x="703262" y="835025"/>
            <a:ext cx="3009900" cy="22574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868" name="Google Shape;868;p38: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69" name="Google Shape;869;p38:notes"/>
          <p:cNvSpPr txBox="1"/>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a:solidFill>
                  <a:srgbClr val="000000"/>
                </a:solidFill>
                <a:latin typeface="Arial"/>
                <a:ea typeface="Arial"/>
                <a:cs typeface="Arial"/>
                <a:sym typeface="Arial"/>
              </a:rPr>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3" name="Shape 873"/>
        <p:cNvGrpSpPr/>
        <p:nvPr/>
      </p:nvGrpSpPr>
      <p:grpSpPr>
        <a:xfrm>
          <a:off x="0" y="0"/>
          <a:ext cx="0" cy="0"/>
          <a:chOff x="0" y="0"/>
          <a:chExt cx="0" cy="0"/>
        </a:xfrm>
      </p:grpSpPr>
      <p:sp>
        <p:nvSpPr>
          <p:cNvPr id="874" name="Google Shape;874;p39: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875" name="Google Shape;875;p39: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4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19" name="Google Shape;19;p4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4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31" name="Shape 31"/>
        <p:cNvGrpSpPr/>
        <p:nvPr/>
      </p:nvGrpSpPr>
      <p:grpSpPr>
        <a:xfrm>
          <a:off x="0" y="0"/>
          <a:ext cx="0" cy="0"/>
          <a:chOff x="0" y="0"/>
          <a:chExt cx="0" cy="0"/>
        </a:xfrm>
      </p:grpSpPr>
      <p:sp>
        <p:nvSpPr>
          <p:cNvPr id="32" name="Google Shape;32;p43"/>
          <p:cNvSpPr txBox="1"/>
          <p:nvPr>
            <p:ph type="ctrTitle"/>
          </p:nvPr>
        </p:nvSpPr>
        <p:spPr>
          <a:xfrm>
            <a:off x="685800" y="609601"/>
            <a:ext cx="77724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80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3" name="Google Shape;33;p43"/>
          <p:cNvSpPr txBox="1"/>
          <p:nvPr>
            <p:ph idx="1" type="subTitle"/>
          </p:nvPr>
        </p:nvSpPr>
        <p:spPr>
          <a:xfrm>
            <a:off x="1371600" y="4953000"/>
            <a:ext cx="64008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34" name="Google Shape;34;p4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4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36" name="Google Shape;36;p4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5" name="Shape 45"/>
        <p:cNvGrpSpPr/>
        <p:nvPr/>
      </p:nvGrpSpPr>
      <p:grpSpPr>
        <a:xfrm>
          <a:off x="0" y="0"/>
          <a:ext cx="0" cy="0"/>
          <a:chOff x="0" y="0"/>
          <a:chExt cx="0" cy="0"/>
        </a:xfrm>
      </p:grpSpPr>
      <p:sp>
        <p:nvSpPr>
          <p:cNvPr id="46" name="Google Shape;46;p4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7" name="Google Shape;47;p4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48" name="Google Shape;48;p4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4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4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4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4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1" name="Shape 71"/>
        <p:cNvGrpSpPr/>
        <p:nvPr/>
      </p:nvGrpSpPr>
      <p:grpSpPr>
        <a:xfrm>
          <a:off x="0" y="0"/>
          <a:ext cx="0" cy="0"/>
          <a:chOff x="0" y="0"/>
          <a:chExt cx="0" cy="0"/>
        </a:xfrm>
      </p:grpSpPr>
      <p:sp>
        <p:nvSpPr>
          <p:cNvPr id="72" name="Google Shape;72;p4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4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83" name="Shape 83"/>
        <p:cNvGrpSpPr/>
        <p:nvPr/>
      </p:nvGrpSpPr>
      <p:grpSpPr>
        <a:xfrm>
          <a:off x="0" y="0"/>
          <a:ext cx="0" cy="0"/>
          <a:chOff x="0" y="0"/>
          <a:chExt cx="0" cy="0"/>
        </a:xfrm>
      </p:grpSpPr>
      <p:sp>
        <p:nvSpPr>
          <p:cNvPr id="84" name="Google Shape;84;p5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85" name="Google Shape;85;p5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86" name="Google Shape;86;p5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5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5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97" name="Shape 97"/>
        <p:cNvGrpSpPr/>
        <p:nvPr/>
      </p:nvGrpSpPr>
      <p:grpSpPr>
        <a:xfrm>
          <a:off x="0" y="0"/>
          <a:ext cx="0" cy="0"/>
          <a:chOff x="0" y="0"/>
          <a:chExt cx="0" cy="0"/>
        </a:xfrm>
      </p:grpSpPr>
      <p:sp>
        <p:nvSpPr>
          <p:cNvPr id="98" name="Google Shape;98;p5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99" name="Google Shape;99;p5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100" name="Google Shape;100;p5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5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1" name="Shape 151"/>
        <p:cNvGrpSpPr/>
        <p:nvPr/>
      </p:nvGrpSpPr>
      <p:grpSpPr>
        <a:xfrm>
          <a:off x="0" y="0"/>
          <a:ext cx="0" cy="0"/>
          <a:chOff x="0" y="0"/>
          <a:chExt cx="0" cy="0"/>
        </a:xfrm>
      </p:grpSpPr>
      <p:sp>
        <p:nvSpPr>
          <p:cNvPr id="152" name="Google Shape;152;p60"/>
          <p:cNvSpPr txBox="1"/>
          <p:nvPr>
            <p:ph type="ctrTitle"/>
          </p:nvPr>
        </p:nvSpPr>
        <p:spPr>
          <a:xfrm>
            <a:off x="685800" y="609601"/>
            <a:ext cx="77724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80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153" name="Google Shape;153;p60"/>
          <p:cNvSpPr txBox="1"/>
          <p:nvPr>
            <p:ph idx="1" type="subTitle"/>
          </p:nvPr>
        </p:nvSpPr>
        <p:spPr>
          <a:xfrm>
            <a:off x="1371600" y="4953000"/>
            <a:ext cx="64008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154" name="Google Shape;154;p6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6" name="Google Shape;156;p6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68" name="Shape 168"/>
        <p:cNvGrpSpPr/>
        <p:nvPr/>
      </p:nvGrpSpPr>
      <p:grpSpPr>
        <a:xfrm>
          <a:off x="0" y="0"/>
          <a:ext cx="0" cy="0"/>
          <a:chOff x="0" y="0"/>
          <a:chExt cx="0" cy="0"/>
        </a:xfrm>
      </p:grpSpPr>
      <p:sp>
        <p:nvSpPr>
          <p:cNvPr id="169" name="Google Shape;169;p62"/>
          <p:cNvSpPr txBox="1"/>
          <p:nvPr>
            <p:ph type="title"/>
          </p:nvPr>
        </p:nvSpPr>
        <p:spPr>
          <a:xfrm>
            <a:off x="722313" y="1371646"/>
            <a:ext cx="77724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170" name="Google Shape;170;p62"/>
          <p:cNvSpPr txBox="1"/>
          <p:nvPr>
            <p:ph idx="1" type="body"/>
          </p:nvPr>
        </p:nvSpPr>
        <p:spPr>
          <a:xfrm>
            <a:off x="722313" y="4068809"/>
            <a:ext cx="7772400" cy="1131887"/>
          </a:xfrm>
          <a:prstGeom prst="rect">
            <a:avLst/>
          </a:prstGeom>
          <a:noFill/>
          <a:ln>
            <a:noFill/>
          </a:ln>
        </p:spPr>
        <p:txBody>
          <a:bodyPr anchorCtr="0" anchor="t" bIns="45700" lIns="91425" spcFirstLastPara="1" rIns="91425" wrap="square" tIns="45700">
            <a:no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71" name="Google Shape;171;p6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6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6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82" name="Shape 182"/>
        <p:cNvGrpSpPr/>
        <p:nvPr/>
      </p:nvGrpSpPr>
      <p:grpSpPr>
        <a:xfrm>
          <a:off x="0" y="0"/>
          <a:ext cx="0" cy="0"/>
          <a:chOff x="0" y="0"/>
          <a:chExt cx="0" cy="0"/>
        </a:xfrm>
      </p:grpSpPr>
      <p:sp>
        <p:nvSpPr>
          <p:cNvPr id="183" name="Google Shape;183;p6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184" name="Google Shape;184;p64"/>
          <p:cNvSpPr txBox="1"/>
          <p:nvPr>
            <p:ph idx="1" type="body"/>
          </p:nvPr>
        </p:nvSpPr>
        <p:spPr>
          <a:xfrm>
            <a:off x="4648200" y="1600206"/>
            <a:ext cx="4038600" cy="4525963"/>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185" name="Google Shape;185;p64"/>
          <p:cNvSpPr txBox="1"/>
          <p:nvPr>
            <p:ph idx="2" type="body"/>
          </p:nvPr>
        </p:nvSpPr>
        <p:spPr>
          <a:xfrm>
            <a:off x="365760" y="1600200"/>
            <a:ext cx="4041648" cy="452628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186" name="Google Shape;186;p6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p6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6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97" name="Shape 197"/>
        <p:cNvGrpSpPr/>
        <p:nvPr/>
      </p:nvGrpSpPr>
      <p:grpSpPr>
        <a:xfrm>
          <a:off x="0" y="0"/>
          <a:ext cx="0" cy="0"/>
          <a:chOff x="0" y="0"/>
          <a:chExt cx="0" cy="0"/>
        </a:xfrm>
      </p:grpSpPr>
      <p:sp>
        <p:nvSpPr>
          <p:cNvPr id="198" name="Google Shape;198;p6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199" name="Google Shape;199;p66"/>
          <p:cNvSpPr txBox="1"/>
          <p:nvPr>
            <p:ph idx="1" type="body"/>
          </p:nvPr>
        </p:nvSpPr>
        <p:spPr>
          <a:xfrm>
            <a:off x="457200" y="1600200"/>
            <a:ext cx="4040188"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200" name="Google Shape;200;p66"/>
          <p:cNvSpPr txBox="1"/>
          <p:nvPr>
            <p:ph idx="2" type="body"/>
          </p:nvPr>
        </p:nvSpPr>
        <p:spPr>
          <a:xfrm>
            <a:off x="4648223" y="1600200"/>
            <a:ext cx="4041775"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201" name="Google Shape;201;p66"/>
          <p:cNvSpPr txBox="1"/>
          <p:nvPr>
            <p:ph idx="3" type="body"/>
          </p:nvPr>
        </p:nvSpPr>
        <p:spPr>
          <a:xfrm>
            <a:off x="457200" y="2212848"/>
            <a:ext cx="4041648" cy="391363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202" name="Google Shape;202;p66"/>
          <p:cNvSpPr txBox="1"/>
          <p:nvPr>
            <p:ph idx="4" type="body"/>
          </p:nvPr>
        </p:nvSpPr>
        <p:spPr>
          <a:xfrm>
            <a:off x="4672584" y="2212856"/>
            <a:ext cx="4041648" cy="39131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203" name="Google Shape;203;p6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4" name="Google Shape;204;p6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5" name="Google Shape;205;p6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214" name="Shape 214"/>
        <p:cNvGrpSpPr/>
        <p:nvPr/>
      </p:nvGrpSpPr>
      <p:grpSpPr>
        <a:xfrm>
          <a:off x="0" y="0"/>
          <a:ext cx="0" cy="0"/>
          <a:chOff x="0" y="0"/>
          <a:chExt cx="0" cy="0"/>
        </a:xfrm>
      </p:grpSpPr>
      <p:sp>
        <p:nvSpPr>
          <p:cNvPr id="215" name="Google Shape;215;p68"/>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216" name="Google Shape;216;p6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7" name="Google Shape;217;p6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8" name="Google Shape;218;p6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27" name="Shape 227"/>
        <p:cNvGrpSpPr/>
        <p:nvPr/>
      </p:nvGrpSpPr>
      <p:grpSpPr>
        <a:xfrm>
          <a:off x="0" y="0"/>
          <a:ext cx="0" cy="0"/>
          <a:chOff x="0" y="0"/>
          <a:chExt cx="0" cy="0"/>
        </a:xfrm>
      </p:grpSpPr>
      <p:sp>
        <p:nvSpPr>
          <p:cNvPr id="228" name="Google Shape;228;p7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7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7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239" name="Shape 239"/>
        <p:cNvGrpSpPr/>
        <p:nvPr/>
      </p:nvGrpSpPr>
      <p:grpSpPr>
        <a:xfrm>
          <a:off x="0" y="0"/>
          <a:ext cx="0" cy="0"/>
          <a:chOff x="0" y="0"/>
          <a:chExt cx="0" cy="0"/>
        </a:xfrm>
      </p:grpSpPr>
      <p:sp>
        <p:nvSpPr>
          <p:cNvPr id="240" name="Google Shape;240;p72"/>
          <p:cNvSpPr txBox="1"/>
          <p:nvPr>
            <p:ph type="title"/>
          </p:nvPr>
        </p:nvSpPr>
        <p:spPr>
          <a:xfrm>
            <a:off x="5907089" y="266700"/>
            <a:ext cx="3008313"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b="0" sz="28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241" name="Google Shape;241;p72"/>
          <p:cNvSpPr txBox="1"/>
          <p:nvPr>
            <p:ph idx="1" type="body"/>
          </p:nvPr>
        </p:nvSpPr>
        <p:spPr>
          <a:xfrm>
            <a:off x="719160" y="273096"/>
            <a:ext cx="4995863"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242" name="Google Shape;242;p72"/>
          <p:cNvSpPr txBox="1"/>
          <p:nvPr>
            <p:ph idx="2" type="body"/>
          </p:nvPr>
        </p:nvSpPr>
        <p:spPr>
          <a:xfrm>
            <a:off x="5907089" y="2438446"/>
            <a:ext cx="3008313"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243" name="Google Shape;243;p7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7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5" name="Google Shape;245;p7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254" name="Shape 254"/>
        <p:cNvGrpSpPr/>
        <p:nvPr/>
      </p:nvGrpSpPr>
      <p:grpSpPr>
        <a:xfrm>
          <a:off x="0" y="0"/>
          <a:ext cx="0" cy="0"/>
          <a:chOff x="0" y="0"/>
          <a:chExt cx="0" cy="0"/>
        </a:xfrm>
      </p:grpSpPr>
      <p:sp>
        <p:nvSpPr>
          <p:cNvPr id="255" name="Google Shape;255;p74"/>
          <p:cNvSpPr txBox="1"/>
          <p:nvPr>
            <p:ph type="title"/>
          </p:nvPr>
        </p:nvSpPr>
        <p:spPr>
          <a:xfrm>
            <a:off x="1679577" y="228600"/>
            <a:ext cx="5711824"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b="0" sz="28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256" name="Google Shape;256;p74"/>
          <p:cNvSpPr/>
          <p:nvPr>
            <p:ph idx="2" type="pic"/>
          </p:nvPr>
        </p:nvSpPr>
        <p:spPr>
          <a:xfrm>
            <a:off x="1508127" y="1143000"/>
            <a:ext cx="6054724"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257" name="Google Shape;257;p74"/>
          <p:cNvSpPr txBox="1"/>
          <p:nvPr>
            <p:ph idx="1" type="body"/>
          </p:nvPr>
        </p:nvSpPr>
        <p:spPr>
          <a:xfrm>
            <a:off x="1679577" y="5810250"/>
            <a:ext cx="5711824"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258" name="Google Shape;258;p7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9" name="Google Shape;259;p7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0" name="Google Shape;260;p7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269" name="Shape 269"/>
        <p:cNvGrpSpPr/>
        <p:nvPr/>
      </p:nvGrpSpPr>
      <p:grpSpPr>
        <a:xfrm>
          <a:off x="0" y="0"/>
          <a:ext cx="0" cy="0"/>
          <a:chOff x="0" y="0"/>
          <a:chExt cx="0" cy="0"/>
        </a:xfrm>
      </p:grpSpPr>
      <p:sp>
        <p:nvSpPr>
          <p:cNvPr id="270" name="Google Shape;270;p7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271" name="Google Shape;271;p76"/>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272" name="Google Shape;272;p7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7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7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283" name="Shape 283"/>
        <p:cNvGrpSpPr/>
        <p:nvPr/>
      </p:nvGrpSpPr>
      <p:grpSpPr>
        <a:xfrm>
          <a:off x="0" y="0"/>
          <a:ext cx="0" cy="0"/>
          <a:chOff x="0" y="0"/>
          <a:chExt cx="0" cy="0"/>
        </a:xfrm>
      </p:grpSpPr>
      <p:sp>
        <p:nvSpPr>
          <p:cNvPr id="284" name="Google Shape;284;p78"/>
          <p:cNvSpPr txBox="1"/>
          <p:nvPr>
            <p:ph type="title"/>
          </p:nvPr>
        </p:nvSpPr>
        <p:spPr>
          <a:xfrm rot="5400000">
            <a:off x="4732338" y="2171747"/>
            <a:ext cx="5851525" cy="20574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285" name="Google Shape;285;p78"/>
          <p:cNvSpPr txBox="1"/>
          <p:nvPr>
            <p:ph idx="1" type="body"/>
          </p:nvPr>
        </p:nvSpPr>
        <p:spPr>
          <a:xfrm rot="5400000">
            <a:off x="541338" y="190546"/>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286" name="Google Shape;286;p7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7" name="Google Shape;287;p7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7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00" name="Shape 300"/>
        <p:cNvGrpSpPr/>
        <p:nvPr/>
      </p:nvGrpSpPr>
      <p:grpSpPr>
        <a:xfrm>
          <a:off x="0" y="0"/>
          <a:ext cx="0" cy="0"/>
          <a:chOff x="0" y="0"/>
          <a:chExt cx="0" cy="0"/>
        </a:xfrm>
      </p:grpSpPr>
      <p:sp>
        <p:nvSpPr>
          <p:cNvPr id="301" name="Google Shape;301;p80"/>
          <p:cNvSpPr txBox="1"/>
          <p:nvPr>
            <p:ph type="title"/>
          </p:nvPr>
        </p:nvSpPr>
        <p:spPr>
          <a:xfrm>
            <a:off x="722313" y="1371640"/>
            <a:ext cx="77724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02" name="Google Shape;302;p80"/>
          <p:cNvSpPr txBox="1"/>
          <p:nvPr>
            <p:ph idx="1" type="body"/>
          </p:nvPr>
        </p:nvSpPr>
        <p:spPr>
          <a:xfrm>
            <a:off x="722313" y="4068803"/>
            <a:ext cx="7772400" cy="1131887"/>
          </a:xfrm>
          <a:prstGeom prst="rect">
            <a:avLst/>
          </a:prstGeom>
          <a:noFill/>
          <a:ln>
            <a:noFill/>
          </a:ln>
        </p:spPr>
        <p:txBody>
          <a:bodyPr anchorCtr="0" anchor="t" bIns="45700" lIns="91425" spcFirstLastPara="1" rIns="91425" wrap="square" tIns="45700">
            <a:no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3" name="Google Shape;303;p8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8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5" name="Google Shape;305;p8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14" name="Shape 314"/>
        <p:cNvGrpSpPr/>
        <p:nvPr/>
      </p:nvGrpSpPr>
      <p:grpSpPr>
        <a:xfrm>
          <a:off x="0" y="0"/>
          <a:ext cx="0" cy="0"/>
          <a:chOff x="0" y="0"/>
          <a:chExt cx="0" cy="0"/>
        </a:xfrm>
      </p:grpSpPr>
      <p:sp>
        <p:nvSpPr>
          <p:cNvPr id="315" name="Google Shape;315;p82"/>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16" name="Google Shape;316;p82"/>
          <p:cNvSpPr txBox="1"/>
          <p:nvPr>
            <p:ph idx="1" type="body"/>
          </p:nvPr>
        </p:nvSpPr>
        <p:spPr>
          <a:xfrm>
            <a:off x="4648200" y="1600206"/>
            <a:ext cx="4038600" cy="4525963"/>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317" name="Google Shape;317;p82"/>
          <p:cNvSpPr txBox="1"/>
          <p:nvPr>
            <p:ph idx="2" type="body"/>
          </p:nvPr>
        </p:nvSpPr>
        <p:spPr>
          <a:xfrm>
            <a:off x="365760" y="1600200"/>
            <a:ext cx="4041648" cy="452628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318" name="Google Shape;318;p8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8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0" name="Google Shape;320;p8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29" name="Shape 329"/>
        <p:cNvGrpSpPr/>
        <p:nvPr/>
      </p:nvGrpSpPr>
      <p:grpSpPr>
        <a:xfrm>
          <a:off x="0" y="0"/>
          <a:ext cx="0" cy="0"/>
          <a:chOff x="0" y="0"/>
          <a:chExt cx="0" cy="0"/>
        </a:xfrm>
      </p:grpSpPr>
      <p:sp>
        <p:nvSpPr>
          <p:cNvPr id="330" name="Google Shape;330;p8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31" name="Google Shape;331;p84"/>
          <p:cNvSpPr txBox="1"/>
          <p:nvPr>
            <p:ph idx="1" type="body"/>
          </p:nvPr>
        </p:nvSpPr>
        <p:spPr>
          <a:xfrm>
            <a:off x="457200" y="1600200"/>
            <a:ext cx="4040188"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332" name="Google Shape;332;p84"/>
          <p:cNvSpPr txBox="1"/>
          <p:nvPr>
            <p:ph idx="2" type="body"/>
          </p:nvPr>
        </p:nvSpPr>
        <p:spPr>
          <a:xfrm>
            <a:off x="4648220" y="1600200"/>
            <a:ext cx="4041775"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333" name="Google Shape;333;p84"/>
          <p:cNvSpPr txBox="1"/>
          <p:nvPr>
            <p:ph idx="3" type="body"/>
          </p:nvPr>
        </p:nvSpPr>
        <p:spPr>
          <a:xfrm>
            <a:off x="457200" y="2212848"/>
            <a:ext cx="4041648" cy="391363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334" name="Google Shape;334;p84"/>
          <p:cNvSpPr txBox="1"/>
          <p:nvPr>
            <p:ph idx="4" type="body"/>
          </p:nvPr>
        </p:nvSpPr>
        <p:spPr>
          <a:xfrm>
            <a:off x="4672584" y="2212856"/>
            <a:ext cx="4041648" cy="39131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335" name="Google Shape;335;p8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6" name="Google Shape;336;p8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7" name="Google Shape;337;p8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46" name="Shape 346"/>
        <p:cNvGrpSpPr/>
        <p:nvPr/>
      </p:nvGrpSpPr>
      <p:grpSpPr>
        <a:xfrm>
          <a:off x="0" y="0"/>
          <a:ext cx="0" cy="0"/>
          <a:chOff x="0" y="0"/>
          <a:chExt cx="0" cy="0"/>
        </a:xfrm>
      </p:grpSpPr>
      <p:sp>
        <p:nvSpPr>
          <p:cNvPr id="347" name="Google Shape;347;p8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48" name="Google Shape;348;p8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8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0" name="Google Shape;350;p8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359" name="Shape 359"/>
        <p:cNvGrpSpPr/>
        <p:nvPr/>
      </p:nvGrpSpPr>
      <p:grpSpPr>
        <a:xfrm>
          <a:off x="0" y="0"/>
          <a:ext cx="0" cy="0"/>
          <a:chOff x="0" y="0"/>
          <a:chExt cx="0" cy="0"/>
        </a:xfrm>
      </p:grpSpPr>
      <p:sp>
        <p:nvSpPr>
          <p:cNvPr id="360" name="Google Shape;360;p88"/>
          <p:cNvSpPr txBox="1"/>
          <p:nvPr>
            <p:ph type="title"/>
          </p:nvPr>
        </p:nvSpPr>
        <p:spPr>
          <a:xfrm>
            <a:off x="5907089" y="266700"/>
            <a:ext cx="3008313"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b="0" sz="28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61" name="Google Shape;361;p88"/>
          <p:cNvSpPr txBox="1"/>
          <p:nvPr>
            <p:ph idx="1" type="body"/>
          </p:nvPr>
        </p:nvSpPr>
        <p:spPr>
          <a:xfrm>
            <a:off x="719157" y="273090"/>
            <a:ext cx="4995863"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362" name="Google Shape;362;p88"/>
          <p:cNvSpPr txBox="1"/>
          <p:nvPr>
            <p:ph idx="2" type="body"/>
          </p:nvPr>
        </p:nvSpPr>
        <p:spPr>
          <a:xfrm>
            <a:off x="5907089" y="2438440"/>
            <a:ext cx="3008313"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363" name="Google Shape;363;p8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8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5" name="Google Shape;365;p8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374" name="Shape 374"/>
        <p:cNvGrpSpPr/>
        <p:nvPr/>
      </p:nvGrpSpPr>
      <p:grpSpPr>
        <a:xfrm>
          <a:off x="0" y="0"/>
          <a:ext cx="0" cy="0"/>
          <a:chOff x="0" y="0"/>
          <a:chExt cx="0" cy="0"/>
        </a:xfrm>
      </p:grpSpPr>
      <p:sp>
        <p:nvSpPr>
          <p:cNvPr id="375" name="Google Shape;375;p90"/>
          <p:cNvSpPr txBox="1"/>
          <p:nvPr>
            <p:ph type="title"/>
          </p:nvPr>
        </p:nvSpPr>
        <p:spPr>
          <a:xfrm>
            <a:off x="1679577" y="228600"/>
            <a:ext cx="5711824"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b="0" sz="28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76" name="Google Shape;376;p90"/>
          <p:cNvSpPr/>
          <p:nvPr>
            <p:ph idx="2" type="pic"/>
          </p:nvPr>
        </p:nvSpPr>
        <p:spPr>
          <a:xfrm>
            <a:off x="1508127" y="1143000"/>
            <a:ext cx="6054724"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377" name="Google Shape;377;p90"/>
          <p:cNvSpPr txBox="1"/>
          <p:nvPr>
            <p:ph idx="1" type="body"/>
          </p:nvPr>
        </p:nvSpPr>
        <p:spPr>
          <a:xfrm>
            <a:off x="1679577" y="5810250"/>
            <a:ext cx="5711824"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378" name="Google Shape;378;p9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9" name="Google Shape;379;p9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9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89" name="Shape 389"/>
        <p:cNvGrpSpPr/>
        <p:nvPr/>
      </p:nvGrpSpPr>
      <p:grpSpPr>
        <a:xfrm>
          <a:off x="0" y="0"/>
          <a:ext cx="0" cy="0"/>
          <a:chOff x="0" y="0"/>
          <a:chExt cx="0" cy="0"/>
        </a:xfrm>
      </p:grpSpPr>
      <p:sp>
        <p:nvSpPr>
          <p:cNvPr id="390" name="Google Shape;390;p92"/>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391" name="Google Shape;391;p9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392" name="Google Shape;392;p9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3" name="Google Shape;393;p9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9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403" name="Shape 403"/>
        <p:cNvGrpSpPr/>
        <p:nvPr/>
      </p:nvGrpSpPr>
      <p:grpSpPr>
        <a:xfrm>
          <a:off x="0" y="0"/>
          <a:ext cx="0" cy="0"/>
          <a:chOff x="0" y="0"/>
          <a:chExt cx="0" cy="0"/>
        </a:xfrm>
      </p:grpSpPr>
      <p:sp>
        <p:nvSpPr>
          <p:cNvPr id="404" name="Google Shape;404;p94"/>
          <p:cNvSpPr txBox="1"/>
          <p:nvPr>
            <p:ph type="title"/>
          </p:nvPr>
        </p:nvSpPr>
        <p:spPr>
          <a:xfrm rot="5400000">
            <a:off x="4732338" y="2171741"/>
            <a:ext cx="5851525" cy="20574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05" name="Google Shape;405;p94"/>
          <p:cNvSpPr txBox="1"/>
          <p:nvPr>
            <p:ph idx="1" type="body"/>
          </p:nvPr>
        </p:nvSpPr>
        <p:spPr>
          <a:xfrm rot="5400000">
            <a:off x="541338" y="190540"/>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406" name="Google Shape;406;p9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7" name="Google Shape;407;p9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8" name="Google Shape;408;p9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417" name="Shape 417"/>
        <p:cNvGrpSpPr/>
        <p:nvPr/>
      </p:nvGrpSpPr>
      <p:grpSpPr>
        <a:xfrm>
          <a:off x="0" y="0"/>
          <a:ext cx="0" cy="0"/>
          <a:chOff x="0" y="0"/>
          <a:chExt cx="0" cy="0"/>
        </a:xfrm>
      </p:grpSpPr>
      <p:sp>
        <p:nvSpPr>
          <p:cNvPr id="418" name="Google Shape;418;p96"/>
          <p:cNvSpPr txBox="1"/>
          <p:nvPr>
            <p:ph type="ctrTitle"/>
          </p:nvPr>
        </p:nvSpPr>
        <p:spPr>
          <a:xfrm>
            <a:off x="685800" y="609601"/>
            <a:ext cx="77724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8000"/>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19" name="Google Shape;419;p96"/>
          <p:cNvSpPr txBox="1"/>
          <p:nvPr>
            <p:ph idx="1" type="subTitle"/>
          </p:nvPr>
        </p:nvSpPr>
        <p:spPr>
          <a:xfrm>
            <a:off x="1371600" y="4953000"/>
            <a:ext cx="64008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420" name="Google Shape;420;p9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1" name="Google Shape;421;p9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422" name="Google Shape;422;p9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434" name="Shape 434"/>
        <p:cNvGrpSpPr/>
        <p:nvPr/>
      </p:nvGrpSpPr>
      <p:grpSpPr>
        <a:xfrm>
          <a:off x="0" y="0"/>
          <a:ext cx="0" cy="0"/>
          <a:chOff x="0" y="0"/>
          <a:chExt cx="0" cy="0"/>
        </a:xfrm>
      </p:grpSpPr>
      <p:sp>
        <p:nvSpPr>
          <p:cNvPr id="435" name="Google Shape;435;p98"/>
          <p:cNvSpPr txBox="1"/>
          <p:nvPr>
            <p:ph type="title"/>
          </p:nvPr>
        </p:nvSpPr>
        <p:spPr>
          <a:xfrm>
            <a:off x="722313" y="1371634"/>
            <a:ext cx="77724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36" name="Google Shape;436;p98"/>
          <p:cNvSpPr txBox="1"/>
          <p:nvPr>
            <p:ph idx="1" type="body"/>
          </p:nvPr>
        </p:nvSpPr>
        <p:spPr>
          <a:xfrm>
            <a:off x="722313" y="4068797"/>
            <a:ext cx="7772400" cy="1131887"/>
          </a:xfrm>
          <a:prstGeom prst="rect">
            <a:avLst/>
          </a:prstGeom>
          <a:noFill/>
          <a:ln>
            <a:noFill/>
          </a:ln>
        </p:spPr>
        <p:txBody>
          <a:bodyPr anchorCtr="0" anchor="t" bIns="45700" lIns="91425" spcFirstLastPara="1" rIns="91425" wrap="square" tIns="45700">
            <a:no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437" name="Google Shape;437;p9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8" name="Google Shape;438;p9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9" name="Google Shape;439;p9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48" name="Shape 448"/>
        <p:cNvGrpSpPr/>
        <p:nvPr/>
      </p:nvGrpSpPr>
      <p:grpSpPr>
        <a:xfrm>
          <a:off x="0" y="0"/>
          <a:ext cx="0" cy="0"/>
          <a:chOff x="0" y="0"/>
          <a:chExt cx="0" cy="0"/>
        </a:xfrm>
      </p:grpSpPr>
      <p:sp>
        <p:nvSpPr>
          <p:cNvPr id="449" name="Google Shape;449;p100"/>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50" name="Google Shape;450;p100"/>
          <p:cNvSpPr txBox="1"/>
          <p:nvPr>
            <p:ph idx="1" type="body"/>
          </p:nvPr>
        </p:nvSpPr>
        <p:spPr>
          <a:xfrm>
            <a:off x="4648200" y="1600206"/>
            <a:ext cx="4038600" cy="4525963"/>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51" name="Google Shape;451;p100"/>
          <p:cNvSpPr txBox="1"/>
          <p:nvPr>
            <p:ph idx="2" type="body"/>
          </p:nvPr>
        </p:nvSpPr>
        <p:spPr>
          <a:xfrm>
            <a:off x="365760" y="1600200"/>
            <a:ext cx="4041648" cy="452628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452" name="Google Shape;452;p10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3" name="Google Shape;453;p10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4" name="Google Shape;454;p10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63" name="Shape 463"/>
        <p:cNvGrpSpPr/>
        <p:nvPr/>
      </p:nvGrpSpPr>
      <p:grpSpPr>
        <a:xfrm>
          <a:off x="0" y="0"/>
          <a:ext cx="0" cy="0"/>
          <a:chOff x="0" y="0"/>
          <a:chExt cx="0" cy="0"/>
        </a:xfrm>
      </p:grpSpPr>
      <p:sp>
        <p:nvSpPr>
          <p:cNvPr id="464" name="Google Shape;464;p102"/>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65" name="Google Shape;465;p102"/>
          <p:cNvSpPr txBox="1"/>
          <p:nvPr>
            <p:ph idx="1" type="body"/>
          </p:nvPr>
        </p:nvSpPr>
        <p:spPr>
          <a:xfrm>
            <a:off x="457200" y="1600200"/>
            <a:ext cx="4040188"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66" name="Google Shape;466;p102"/>
          <p:cNvSpPr txBox="1"/>
          <p:nvPr>
            <p:ph idx="2" type="body"/>
          </p:nvPr>
        </p:nvSpPr>
        <p:spPr>
          <a:xfrm>
            <a:off x="4648217" y="1600200"/>
            <a:ext cx="4041775"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67" name="Google Shape;467;p102"/>
          <p:cNvSpPr txBox="1"/>
          <p:nvPr>
            <p:ph idx="3" type="body"/>
          </p:nvPr>
        </p:nvSpPr>
        <p:spPr>
          <a:xfrm>
            <a:off x="457200" y="2212848"/>
            <a:ext cx="4041648" cy="391363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468" name="Google Shape;468;p102"/>
          <p:cNvSpPr txBox="1"/>
          <p:nvPr>
            <p:ph idx="4" type="body"/>
          </p:nvPr>
        </p:nvSpPr>
        <p:spPr>
          <a:xfrm>
            <a:off x="4672584" y="2212856"/>
            <a:ext cx="4041648" cy="3913187"/>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469" name="Google Shape;469;p10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0" name="Google Shape;470;p10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1" name="Google Shape;471;p10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80" name="Shape 480"/>
        <p:cNvGrpSpPr/>
        <p:nvPr/>
      </p:nvGrpSpPr>
      <p:grpSpPr>
        <a:xfrm>
          <a:off x="0" y="0"/>
          <a:ext cx="0" cy="0"/>
          <a:chOff x="0" y="0"/>
          <a:chExt cx="0" cy="0"/>
        </a:xfrm>
      </p:grpSpPr>
      <p:sp>
        <p:nvSpPr>
          <p:cNvPr id="481" name="Google Shape;481;p10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SzPts val="1400"/>
              <a:buNone/>
              <a:defRPr/>
            </a:lvl1pPr>
            <a:lvl2pPr lvl="1" algn="ctr">
              <a:lnSpc>
                <a:spcPct val="322222"/>
              </a:lnSpc>
              <a:spcBef>
                <a:spcPts val="0"/>
              </a:spcBef>
              <a:spcAft>
                <a:spcPts val="0"/>
              </a:spcAft>
              <a:buSzPts val="1400"/>
              <a:buNone/>
              <a:defRPr/>
            </a:lvl2pPr>
            <a:lvl3pPr lvl="2" algn="ctr">
              <a:lnSpc>
                <a:spcPct val="322222"/>
              </a:lnSpc>
              <a:spcBef>
                <a:spcPts val="0"/>
              </a:spcBef>
              <a:spcAft>
                <a:spcPts val="0"/>
              </a:spcAft>
              <a:buSzPts val="1400"/>
              <a:buNone/>
              <a:defRPr/>
            </a:lvl3pPr>
            <a:lvl4pPr lvl="3" algn="ctr">
              <a:lnSpc>
                <a:spcPct val="322222"/>
              </a:lnSpc>
              <a:spcBef>
                <a:spcPts val="0"/>
              </a:spcBef>
              <a:spcAft>
                <a:spcPts val="0"/>
              </a:spcAft>
              <a:buSzPts val="1400"/>
              <a:buNone/>
              <a:defRPr/>
            </a:lvl4pPr>
            <a:lvl5pPr lvl="4" algn="ctr">
              <a:lnSpc>
                <a:spcPct val="322222"/>
              </a:lnSpc>
              <a:spcBef>
                <a:spcPts val="0"/>
              </a:spcBef>
              <a:spcAft>
                <a:spcPts val="0"/>
              </a:spcAft>
              <a:buSzPts val="1400"/>
              <a:buNone/>
              <a:defRPr/>
            </a:lvl5pPr>
            <a:lvl6pPr lvl="5" algn="ctr">
              <a:lnSpc>
                <a:spcPct val="322222"/>
              </a:lnSpc>
              <a:spcBef>
                <a:spcPts val="0"/>
              </a:spcBef>
              <a:spcAft>
                <a:spcPts val="0"/>
              </a:spcAft>
              <a:buSzPts val="1400"/>
              <a:buNone/>
              <a:defRPr/>
            </a:lvl6pPr>
            <a:lvl7pPr lvl="6" algn="ctr">
              <a:lnSpc>
                <a:spcPct val="322222"/>
              </a:lnSpc>
              <a:spcBef>
                <a:spcPts val="0"/>
              </a:spcBef>
              <a:spcAft>
                <a:spcPts val="0"/>
              </a:spcAft>
              <a:buSzPts val="1400"/>
              <a:buNone/>
              <a:defRPr/>
            </a:lvl7pPr>
            <a:lvl8pPr lvl="7" algn="ctr">
              <a:lnSpc>
                <a:spcPct val="322222"/>
              </a:lnSpc>
              <a:spcBef>
                <a:spcPts val="0"/>
              </a:spcBef>
              <a:spcAft>
                <a:spcPts val="0"/>
              </a:spcAft>
              <a:buSzPts val="1400"/>
              <a:buNone/>
              <a:defRPr/>
            </a:lvl8pPr>
            <a:lvl9pPr lvl="8" algn="ctr">
              <a:lnSpc>
                <a:spcPct val="322222"/>
              </a:lnSpc>
              <a:spcBef>
                <a:spcPts val="0"/>
              </a:spcBef>
              <a:spcAft>
                <a:spcPts val="0"/>
              </a:spcAft>
              <a:buSzPts val="1400"/>
              <a:buNone/>
              <a:defRPr/>
            </a:lvl9pPr>
          </a:lstStyle>
          <a:p/>
        </p:txBody>
      </p:sp>
      <p:sp>
        <p:nvSpPr>
          <p:cNvPr id="482" name="Google Shape;482;p10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algn="r">
              <a:lnSpc>
                <a:spcPct val="100000"/>
              </a:lnSpc>
              <a:spcBef>
                <a:spcPts val="0"/>
              </a:spcBef>
              <a:spcAft>
                <a:spcPts val="0"/>
              </a:spcAft>
              <a:buSzPts val="1400"/>
              <a:buNone/>
              <a:defRPr sz="1200">
                <a:solidFill>
                  <a:srgbClr val="595959"/>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3" name="Google Shape;483;p10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4" name="Google Shape;484;p10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theme" Target="../theme/theme1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xml"/><Relationship Id="rId3" Type="http://schemas.openxmlformats.org/officeDocument/2006/relationships/theme" Target="../theme/theme30.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3.xml"/><Relationship Id="rId3" Type="http://schemas.openxmlformats.org/officeDocument/2006/relationships/theme" Target="../theme/theme36.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4.xml"/><Relationship Id="rId3" Type="http://schemas.openxmlformats.org/officeDocument/2006/relationships/theme" Target="../theme/theme15.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5.xml"/><Relationship Id="rId3" Type="http://schemas.openxmlformats.org/officeDocument/2006/relationships/theme" Target="../theme/theme31.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6.xml"/><Relationship Id="rId3" Type="http://schemas.openxmlformats.org/officeDocument/2006/relationships/theme" Target="../theme/theme23.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7.xml"/><Relationship Id="rId3" Type="http://schemas.openxmlformats.org/officeDocument/2006/relationships/theme" Target="../theme/theme11.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theme" Target="../theme/theme29.xml"/></Relationships>
</file>

<file path=ppt/slideMasters/_rels/slideMaster9.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theme" Target="../theme/theme14.xml"/></Relationships>
</file>

<file path=ppt/slideMasters/_rels/slideMaster10.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theme" Target="../theme/theme6.xml"/></Relationships>
</file>

<file path=ppt/slideMasters/_rels/slideMaster1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theme" Target="../theme/theme16.xml"/></Relationships>
</file>

<file path=ppt/slideMasters/_rels/slideMaster12.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theme" Target="../theme/theme7.xml"/></Relationships>
</file>

<file path=ppt/slideMasters/_rels/slideMaster13.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8.xml"/><Relationship Id="rId3" Type="http://schemas.openxmlformats.org/officeDocument/2006/relationships/theme" Target="../theme/theme21.xml"/></Relationships>
</file>

<file path=ppt/slideMasters/_rels/slideMaster1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9.xml"/><Relationship Id="rId3" Type="http://schemas.openxmlformats.org/officeDocument/2006/relationships/theme" Target="../theme/theme19.xml"/></Relationships>
</file>

<file path=ppt/slideMasters/_rels/slideMaster15.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0.xml"/><Relationship Id="rId3" Type="http://schemas.openxmlformats.org/officeDocument/2006/relationships/theme" Target="../theme/theme28.xml"/></Relationships>
</file>

<file path=ppt/slideMasters/_rels/slideMaster16.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1.xml"/><Relationship Id="rId3" Type="http://schemas.openxmlformats.org/officeDocument/2006/relationships/theme" Target="../theme/theme25.xml"/></Relationships>
</file>

<file path=ppt/slideMasters/_rels/slideMaster17.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2.xml"/><Relationship Id="rId3" Type="http://schemas.openxmlformats.org/officeDocument/2006/relationships/theme" Target="../theme/theme2.xml"/></Relationships>
</file>

<file path=ppt/slideMasters/_rels/slideMaster18.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3.xml"/><Relationship Id="rId3" Type="http://schemas.openxmlformats.org/officeDocument/2006/relationships/theme" Target="../theme/theme17.xml"/></Relationships>
</file>

<file path=ppt/slideMasters/_rels/slideMaster19.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4.xml"/><Relationship Id="rId3" Type="http://schemas.openxmlformats.org/officeDocument/2006/relationships/theme" Target="../theme/theme8.xml"/></Relationships>
</file>

<file path=ppt/slideMasters/_rels/slideMaster20.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5.xml"/><Relationship Id="rId3" Type="http://schemas.openxmlformats.org/officeDocument/2006/relationships/theme" Target="../theme/theme24.xml"/></Relationships>
</file>

<file path=ppt/slideMasters/_rels/slideMaster2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6.xml"/><Relationship Id="rId3" Type="http://schemas.openxmlformats.org/officeDocument/2006/relationships/theme" Target="../theme/theme9.xml"/></Relationships>
</file>

<file path=ppt/slideMasters/_rels/slideMaster22.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7.xml"/><Relationship Id="rId3" Type="http://schemas.openxmlformats.org/officeDocument/2006/relationships/theme" Target="../theme/theme12.xml"/></Relationships>
</file>

<file path=ppt/slideMasters/_rels/slideMaster23.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8.xml"/><Relationship Id="rId3" Type="http://schemas.openxmlformats.org/officeDocument/2006/relationships/theme" Target="../theme/theme20.xml"/></Relationships>
</file>

<file path=ppt/slideMasters/_rels/slideMaster2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9.xml"/><Relationship Id="rId3" Type="http://schemas.openxmlformats.org/officeDocument/2006/relationships/theme" Target="../theme/theme4.xml"/></Relationships>
</file>

<file path=ppt/slideMasters/_rels/slideMaster25.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0.xml"/><Relationship Id="rId3" Type="http://schemas.openxmlformats.org/officeDocument/2006/relationships/theme" Target="../theme/theme26.xml"/></Relationships>
</file>

<file path=ppt/slideMasters/_rels/slideMaster26.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1.xml"/><Relationship Id="rId3" Type="http://schemas.openxmlformats.org/officeDocument/2006/relationships/theme" Target="../theme/theme27.xml"/></Relationships>
</file>

<file path=ppt/slideMasters/_rels/slideMaster27.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2.xml"/><Relationship Id="rId3" Type="http://schemas.openxmlformats.org/officeDocument/2006/relationships/theme" Target="../theme/theme1.xml"/></Relationships>
</file>

<file path=ppt/slideMasters/_rels/slideMaster28.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3.xml"/><Relationship Id="rId3" Type="http://schemas.openxmlformats.org/officeDocument/2006/relationships/theme" Target="../theme/theme33.xml"/></Relationships>
</file>

<file path=ppt/slideMasters/_rels/slideMaster29.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4.xml"/><Relationship Id="rId3" Type="http://schemas.openxmlformats.org/officeDocument/2006/relationships/theme" Target="../theme/theme10.xml"/></Relationships>
</file>

<file path=ppt/slideMasters/_rels/slideMaster30.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5.xml"/><Relationship Id="rId3" Type="http://schemas.openxmlformats.org/officeDocument/2006/relationships/theme" Target="../theme/theme18.xml"/></Relationships>
</file>

<file path=ppt/slideMasters/_rels/slideMaster3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6.xml"/><Relationship Id="rId3" Type="http://schemas.openxmlformats.org/officeDocument/2006/relationships/theme" Target="../theme/theme22.xml"/></Relationships>
</file>

<file path=ppt/slideMasters/_rels/slideMaster32.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7.xml"/><Relationship Id="rId3" Type="http://schemas.openxmlformats.org/officeDocument/2006/relationships/theme" Target="../theme/theme32.xml"/></Relationships>
</file>

<file path=ppt/slideMasters/_rels/slideMaster33.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8.xml"/><Relationship Id="rId3" Type="http://schemas.openxmlformats.org/officeDocument/2006/relationships/theme" Target="../theme/theme3.xml"/></Relationships>
</file>

<file path=ppt/slideMasters/_rels/slideMaster3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9.xml"/><Relationship Id="rId3" Type="http://schemas.openxmlformats.org/officeDocument/2006/relationships/theme" Target="../theme/theme5.xml"/></Relationships>
</file>

<file path=ppt/slideMasters/_rels/slideMaster35.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30.xml"/><Relationship Id="rId3" Type="http://schemas.openxmlformats.org/officeDocument/2006/relationships/theme" Target="../theme/theme3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0"/>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1" name="Google Shape;11;p40"/>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2" name="Google Shape;12;p40"/>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3" name="Google Shape;13;p4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4" name="Google Shape;14;p4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5" name="Google Shape;15;p4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6" name="Google Shape;16;p4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3" name="Shape 23"/>
        <p:cNvGrpSpPr/>
        <p:nvPr/>
      </p:nvGrpSpPr>
      <p:grpSpPr>
        <a:xfrm>
          <a:off x="0" y="0"/>
          <a:ext cx="0" cy="0"/>
          <a:chOff x="0" y="0"/>
          <a:chExt cx="0" cy="0"/>
        </a:xfrm>
      </p:grpSpPr>
      <p:sp>
        <p:nvSpPr>
          <p:cNvPr id="24" name="Google Shape;24;p42"/>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5" name="Google Shape;25;p42"/>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6" name="Google Shape;26;p42"/>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7" name="Google Shape;27;p4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8" name="Google Shape;28;p4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9" name="Google Shape;29;p4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30" name="Google Shape;30;p4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5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7" name="Shape 37"/>
        <p:cNvGrpSpPr/>
        <p:nvPr/>
      </p:nvGrpSpPr>
      <p:grpSpPr>
        <a:xfrm>
          <a:off x="0" y="0"/>
          <a:ext cx="0" cy="0"/>
          <a:chOff x="0" y="0"/>
          <a:chExt cx="0" cy="0"/>
        </a:xfrm>
      </p:grpSpPr>
      <p:sp>
        <p:nvSpPr>
          <p:cNvPr id="38" name="Google Shape;38;p44"/>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9" name="Google Shape;39;p44"/>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0" name="Google Shape;40;p4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1" name="Google Shape;41;p4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2" name="Google Shape;42;p4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3" name="Google Shape;43;p4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4" name="Google Shape;44;p4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3"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1" name="Shape 51"/>
        <p:cNvGrpSpPr/>
        <p:nvPr/>
      </p:nvGrpSpPr>
      <p:grpSpPr>
        <a:xfrm>
          <a:off x="0" y="0"/>
          <a:ext cx="0" cy="0"/>
          <a:chOff x="0" y="0"/>
          <a:chExt cx="0" cy="0"/>
        </a:xfrm>
      </p:grpSpPr>
      <p:sp>
        <p:nvSpPr>
          <p:cNvPr id="52" name="Google Shape;52;p46"/>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3" name="Google Shape;53;p46"/>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4" name="Google Shape;54;p4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55" name="Google Shape;55;p4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56" name="Google Shape;56;p4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57" name="Google Shape;57;p4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58" name="Google Shape;58;p4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5"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3" name="Shape 63"/>
        <p:cNvGrpSpPr/>
        <p:nvPr/>
      </p:nvGrpSpPr>
      <p:grpSpPr>
        <a:xfrm>
          <a:off x="0" y="0"/>
          <a:ext cx="0" cy="0"/>
          <a:chOff x="0" y="0"/>
          <a:chExt cx="0" cy="0"/>
        </a:xfrm>
      </p:grpSpPr>
      <p:sp>
        <p:nvSpPr>
          <p:cNvPr id="64" name="Google Shape;64;p48"/>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65" name="Google Shape;65;p48"/>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66" name="Google Shape;66;p48"/>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67" name="Google Shape;67;p4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68" name="Google Shape;68;p4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69" name="Google Shape;69;p4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70" name="Google Shape;70;p4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75" name="Shape 75"/>
        <p:cNvGrpSpPr/>
        <p:nvPr/>
      </p:nvGrpSpPr>
      <p:grpSpPr>
        <a:xfrm>
          <a:off x="0" y="0"/>
          <a:ext cx="0" cy="0"/>
          <a:chOff x="0" y="0"/>
          <a:chExt cx="0" cy="0"/>
        </a:xfrm>
      </p:grpSpPr>
      <p:sp>
        <p:nvSpPr>
          <p:cNvPr id="76" name="Google Shape;76;p50"/>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7" name="Google Shape;77;p50"/>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8" name="Google Shape;78;p50"/>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79" name="Google Shape;79;p5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80" name="Google Shape;80;p50"/>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81" name="Google Shape;81;p50"/>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82" name="Google Shape;82;p50"/>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9" name="Shape 89"/>
        <p:cNvGrpSpPr/>
        <p:nvPr/>
      </p:nvGrpSpPr>
      <p:grpSpPr>
        <a:xfrm>
          <a:off x="0" y="0"/>
          <a:ext cx="0" cy="0"/>
          <a:chOff x="0" y="0"/>
          <a:chExt cx="0" cy="0"/>
        </a:xfrm>
      </p:grpSpPr>
      <p:sp>
        <p:nvSpPr>
          <p:cNvPr id="90" name="Google Shape;90;p52"/>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91" name="Google Shape;91;p52"/>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92" name="Google Shape;92;p52"/>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93" name="Google Shape;93;p5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94" name="Google Shape;94;p52"/>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95" name="Google Shape;95;p52"/>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96" name="Google Shape;96;p52"/>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03" name="Shape 103"/>
        <p:cNvGrpSpPr/>
        <p:nvPr/>
      </p:nvGrpSpPr>
      <p:grpSpPr>
        <a:xfrm>
          <a:off x="0" y="0"/>
          <a:ext cx="0" cy="0"/>
          <a:chOff x="0" y="0"/>
          <a:chExt cx="0" cy="0"/>
        </a:xfrm>
      </p:grpSpPr>
      <p:sp>
        <p:nvSpPr>
          <p:cNvPr id="104" name="Google Shape;104;p54"/>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05" name="Google Shape;105;p5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06" name="Google Shape;106;p54"/>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07" name="Google Shape;107;p54"/>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08" name="Google Shape;108;p54"/>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09" name="Google Shape;109;p54"/>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10" name="Google Shape;110;p54"/>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11" name="Shape 111"/>
        <p:cNvGrpSpPr/>
        <p:nvPr/>
      </p:nvGrpSpPr>
      <p:grpSpPr>
        <a:xfrm>
          <a:off x="0" y="0"/>
          <a:ext cx="0" cy="0"/>
          <a:chOff x="0" y="0"/>
          <a:chExt cx="0" cy="0"/>
        </a:xfrm>
      </p:grpSpPr>
      <p:sp>
        <p:nvSpPr>
          <p:cNvPr id="112" name="Google Shape;112;p5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13" name="Google Shape;113;p5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14" name="Google Shape;114;p5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15" name="Google Shape;115;p5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16" name="Google Shape;116;p5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17" name="Google Shape;117;p55"/>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18" name="Google Shape;118;p55"/>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19" name="Shape 119"/>
        <p:cNvGrpSpPr/>
        <p:nvPr/>
      </p:nvGrpSpPr>
      <p:grpSpPr>
        <a:xfrm>
          <a:off x="0" y="0"/>
          <a:ext cx="0" cy="0"/>
          <a:chOff x="0" y="0"/>
          <a:chExt cx="0" cy="0"/>
        </a:xfrm>
      </p:grpSpPr>
      <p:sp>
        <p:nvSpPr>
          <p:cNvPr id="120" name="Google Shape;120;p56"/>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21" name="Google Shape;121;p5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2" name="Google Shape;122;p56"/>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23" name="Google Shape;123;p56"/>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24" name="Google Shape;124;p56"/>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25" name="Google Shape;125;p56"/>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26" name="Google Shape;126;p56"/>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7" name="Shape 127"/>
        <p:cNvGrpSpPr/>
        <p:nvPr/>
      </p:nvGrpSpPr>
      <p:grpSpPr>
        <a:xfrm>
          <a:off x="0" y="0"/>
          <a:ext cx="0" cy="0"/>
          <a:chOff x="0" y="0"/>
          <a:chExt cx="0" cy="0"/>
        </a:xfrm>
      </p:grpSpPr>
      <p:sp>
        <p:nvSpPr>
          <p:cNvPr id="128" name="Google Shape;128;p5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29" name="Google Shape;129;p5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30" name="Google Shape;130;p5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31" name="Google Shape;131;p5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32" name="Google Shape;132;p5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33" name="Google Shape;133;p57"/>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34" name="Google Shape;134;p57"/>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35" name="Shape 135"/>
        <p:cNvGrpSpPr/>
        <p:nvPr/>
      </p:nvGrpSpPr>
      <p:grpSpPr>
        <a:xfrm>
          <a:off x="0" y="0"/>
          <a:ext cx="0" cy="0"/>
          <a:chOff x="0" y="0"/>
          <a:chExt cx="0" cy="0"/>
        </a:xfrm>
      </p:grpSpPr>
      <p:sp>
        <p:nvSpPr>
          <p:cNvPr id="136" name="Google Shape;136;p58"/>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37" name="Google Shape;137;p5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38" name="Google Shape;138;p58"/>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39" name="Google Shape;139;p58"/>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40" name="Google Shape;140;p58"/>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41" name="Google Shape;141;p58"/>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42" name="Google Shape;142;p58"/>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43" name="Shape 143"/>
        <p:cNvGrpSpPr/>
        <p:nvPr/>
      </p:nvGrpSpPr>
      <p:grpSpPr>
        <a:xfrm>
          <a:off x="0" y="0"/>
          <a:ext cx="0" cy="0"/>
          <a:chOff x="0" y="0"/>
          <a:chExt cx="0" cy="0"/>
        </a:xfrm>
      </p:grpSpPr>
      <p:sp>
        <p:nvSpPr>
          <p:cNvPr id="144" name="Google Shape;144;p59"/>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45" name="Google Shape;145;p59"/>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46" name="Google Shape;146;p5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47" name="Google Shape;147;p5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48" name="Google Shape;148;p5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49" name="Google Shape;149;p5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50" name="Google Shape;150;p5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6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57" name="Shape 157"/>
        <p:cNvGrpSpPr/>
        <p:nvPr/>
      </p:nvGrpSpPr>
      <p:grpSpPr>
        <a:xfrm>
          <a:off x="0" y="0"/>
          <a:ext cx="0" cy="0"/>
          <a:chOff x="0" y="0"/>
          <a:chExt cx="0" cy="0"/>
        </a:xfrm>
      </p:grpSpPr>
      <p:sp>
        <p:nvSpPr>
          <p:cNvPr id="158" name="Google Shape;158;p61"/>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59" name="Google Shape;159;p61"/>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60" name="Google Shape;160;p61"/>
          <p:cNvSpPr/>
          <p:nvPr/>
        </p:nvSpPr>
        <p:spPr>
          <a:xfrm>
            <a:off x="4495800"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61" name="Google Shape;161;p61"/>
          <p:cNvSpPr/>
          <p:nvPr/>
        </p:nvSpPr>
        <p:spPr>
          <a:xfrm>
            <a:off x="4695825"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62" name="Google Shape;162;p61"/>
          <p:cNvSpPr/>
          <p:nvPr/>
        </p:nvSpPr>
        <p:spPr>
          <a:xfrm>
            <a:off x="4297362"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63" name="Google Shape;163;p6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64" name="Google Shape;164;p6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65" name="Google Shape;165;p6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66" name="Google Shape;166;p6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67" name="Google Shape;167;p6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74" name="Shape 174"/>
        <p:cNvGrpSpPr/>
        <p:nvPr/>
      </p:nvGrpSpPr>
      <p:grpSpPr>
        <a:xfrm>
          <a:off x="0" y="0"/>
          <a:ext cx="0" cy="0"/>
          <a:chOff x="0" y="0"/>
          <a:chExt cx="0" cy="0"/>
        </a:xfrm>
      </p:grpSpPr>
      <p:sp>
        <p:nvSpPr>
          <p:cNvPr id="175" name="Google Shape;175;p63"/>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76" name="Google Shape;176;p63"/>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77" name="Google Shape;177;p6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78" name="Google Shape;178;p6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79" name="Google Shape;179;p6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80" name="Google Shape;180;p6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81" name="Google Shape;181;p6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9" name="Shape 189"/>
        <p:cNvGrpSpPr/>
        <p:nvPr/>
      </p:nvGrpSpPr>
      <p:grpSpPr>
        <a:xfrm>
          <a:off x="0" y="0"/>
          <a:ext cx="0" cy="0"/>
          <a:chOff x="0" y="0"/>
          <a:chExt cx="0" cy="0"/>
        </a:xfrm>
      </p:grpSpPr>
      <p:sp>
        <p:nvSpPr>
          <p:cNvPr id="190" name="Google Shape;190;p65"/>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91" name="Google Shape;191;p65"/>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92" name="Google Shape;192;p6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193" name="Google Shape;193;p6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94" name="Google Shape;194;p6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95" name="Google Shape;195;p6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96" name="Google Shape;196;p6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06" name="Shape 206"/>
        <p:cNvGrpSpPr/>
        <p:nvPr/>
      </p:nvGrpSpPr>
      <p:grpSpPr>
        <a:xfrm>
          <a:off x="0" y="0"/>
          <a:ext cx="0" cy="0"/>
          <a:chOff x="0" y="0"/>
          <a:chExt cx="0" cy="0"/>
        </a:xfrm>
      </p:grpSpPr>
      <p:sp>
        <p:nvSpPr>
          <p:cNvPr id="207" name="Google Shape;207;p67"/>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08" name="Google Shape;208;p67"/>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09" name="Google Shape;209;p6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10" name="Google Shape;210;p6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11" name="Google Shape;211;p6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12" name="Google Shape;212;p6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13" name="Google Shape;213;p6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19" name="Shape 219"/>
        <p:cNvGrpSpPr/>
        <p:nvPr/>
      </p:nvGrpSpPr>
      <p:grpSpPr>
        <a:xfrm>
          <a:off x="0" y="0"/>
          <a:ext cx="0" cy="0"/>
          <a:chOff x="0" y="0"/>
          <a:chExt cx="0" cy="0"/>
        </a:xfrm>
      </p:grpSpPr>
      <p:sp>
        <p:nvSpPr>
          <p:cNvPr id="220" name="Google Shape;220;p69"/>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21" name="Google Shape;221;p69"/>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22" name="Google Shape;222;p6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23" name="Google Shape;223;p6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24" name="Google Shape;224;p6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25" name="Google Shape;225;p6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26" name="Google Shape;226;p6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31" name="Shape 231"/>
        <p:cNvGrpSpPr/>
        <p:nvPr/>
      </p:nvGrpSpPr>
      <p:grpSpPr>
        <a:xfrm>
          <a:off x="0" y="0"/>
          <a:ext cx="0" cy="0"/>
          <a:chOff x="0" y="0"/>
          <a:chExt cx="0" cy="0"/>
        </a:xfrm>
      </p:grpSpPr>
      <p:sp>
        <p:nvSpPr>
          <p:cNvPr id="232" name="Google Shape;232;p71"/>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33" name="Google Shape;233;p71"/>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34" name="Google Shape;234;p7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35" name="Google Shape;235;p7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36" name="Google Shape;236;p7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37" name="Google Shape;237;p7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38" name="Google Shape;238;p7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46" name="Shape 246"/>
        <p:cNvGrpSpPr/>
        <p:nvPr/>
      </p:nvGrpSpPr>
      <p:grpSpPr>
        <a:xfrm>
          <a:off x="0" y="0"/>
          <a:ext cx="0" cy="0"/>
          <a:chOff x="0" y="0"/>
          <a:chExt cx="0" cy="0"/>
        </a:xfrm>
      </p:grpSpPr>
      <p:sp>
        <p:nvSpPr>
          <p:cNvPr id="247" name="Google Shape;247;p73"/>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48" name="Google Shape;248;p73"/>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49" name="Google Shape;249;p7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50" name="Google Shape;250;p7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51" name="Google Shape;251;p7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52" name="Google Shape;252;p7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53" name="Google Shape;253;p7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61" name="Shape 261"/>
        <p:cNvGrpSpPr/>
        <p:nvPr/>
      </p:nvGrpSpPr>
      <p:grpSpPr>
        <a:xfrm>
          <a:off x="0" y="0"/>
          <a:ext cx="0" cy="0"/>
          <a:chOff x="0" y="0"/>
          <a:chExt cx="0" cy="0"/>
        </a:xfrm>
      </p:grpSpPr>
      <p:sp>
        <p:nvSpPr>
          <p:cNvPr id="262" name="Google Shape;262;p75"/>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63" name="Google Shape;263;p75"/>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64" name="Google Shape;264;p7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65" name="Google Shape;265;p7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66" name="Google Shape;266;p7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67" name="Google Shape;267;p7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68" name="Google Shape;268;p7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75" name="Shape 275"/>
        <p:cNvGrpSpPr/>
        <p:nvPr/>
      </p:nvGrpSpPr>
      <p:grpSpPr>
        <a:xfrm>
          <a:off x="0" y="0"/>
          <a:ext cx="0" cy="0"/>
          <a:chOff x="0" y="0"/>
          <a:chExt cx="0" cy="0"/>
        </a:xfrm>
      </p:grpSpPr>
      <p:sp>
        <p:nvSpPr>
          <p:cNvPr id="276" name="Google Shape;276;p77"/>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77" name="Google Shape;277;p77"/>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78" name="Google Shape;278;p7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79" name="Google Shape;279;p7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80" name="Google Shape;280;p7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81" name="Google Shape;281;p7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82" name="Google Shape;282;p7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89" name="Shape 289"/>
        <p:cNvGrpSpPr/>
        <p:nvPr/>
      </p:nvGrpSpPr>
      <p:grpSpPr>
        <a:xfrm>
          <a:off x="0" y="0"/>
          <a:ext cx="0" cy="0"/>
          <a:chOff x="0" y="0"/>
          <a:chExt cx="0" cy="0"/>
        </a:xfrm>
      </p:grpSpPr>
      <p:sp>
        <p:nvSpPr>
          <p:cNvPr id="290" name="Google Shape;290;p79"/>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91" name="Google Shape;291;p79"/>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92" name="Google Shape;292;p79"/>
          <p:cNvSpPr/>
          <p:nvPr/>
        </p:nvSpPr>
        <p:spPr>
          <a:xfrm>
            <a:off x="4495800"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93" name="Google Shape;293;p79"/>
          <p:cNvSpPr/>
          <p:nvPr/>
        </p:nvSpPr>
        <p:spPr>
          <a:xfrm>
            <a:off x="4695825"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94" name="Google Shape;294;p79"/>
          <p:cNvSpPr/>
          <p:nvPr/>
        </p:nvSpPr>
        <p:spPr>
          <a:xfrm>
            <a:off x="4297362"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95" name="Google Shape;295;p7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296" name="Google Shape;296;p7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297" name="Google Shape;297;p7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98" name="Google Shape;298;p7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99" name="Google Shape;299;p7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06" name="Shape 306"/>
        <p:cNvGrpSpPr/>
        <p:nvPr/>
      </p:nvGrpSpPr>
      <p:grpSpPr>
        <a:xfrm>
          <a:off x="0" y="0"/>
          <a:ext cx="0" cy="0"/>
          <a:chOff x="0" y="0"/>
          <a:chExt cx="0" cy="0"/>
        </a:xfrm>
      </p:grpSpPr>
      <p:sp>
        <p:nvSpPr>
          <p:cNvPr id="307" name="Google Shape;307;p81"/>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08" name="Google Shape;308;p81"/>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09" name="Google Shape;309;p8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10" name="Google Shape;310;p8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11" name="Google Shape;311;p8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12" name="Google Shape;312;p8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13" name="Google Shape;313;p8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21" name="Shape 321"/>
        <p:cNvGrpSpPr/>
        <p:nvPr/>
      </p:nvGrpSpPr>
      <p:grpSpPr>
        <a:xfrm>
          <a:off x="0" y="0"/>
          <a:ext cx="0" cy="0"/>
          <a:chOff x="0" y="0"/>
          <a:chExt cx="0" cy="0"/>
        </a:xfrm>
      </p:grpSpPr>
      <p:sp>
        <p:nvSpPr>
          <p:cNvPr id="322" name="Google Shape;322;p83"/>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23" name="Google Shape;323;p83"/>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24" name="Google Shape;324;p8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25" name="Google Shape;325;p8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26" name="Google Shape;326;p8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27" name="Google Shape;327;p8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28" name="Google Shape;328;p8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38" name="Shape 338"/>
        <p:cNvGrpSpPr/>
        <p:nvPr/>
      </p:nvGrpSpPr>
      <p:grpSpPr>
        <a:xfrm>
          <a:off x="0" y="0"/>
          <a:ext cx="0" cy="0"/>
          <a:chOff x="0" y="0"/>
          <a:chExt cx="0" cy="0"/>
        </a:xfrm>
      </p:grpSpPr>
      <p:sp>
        <p:nvSpPr>
          <p:cNvPr id="339" name="Google Shape;339;p85"/>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40" name="Google Shape;340;p85"/>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41" name="Google Shape;341;p8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42" name="Google Shape;342;p8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43" name="Google Shape;343;p8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44" name="Google Shape;344;p8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45" name="Google Shape;345;p8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51" name="Shape 351"/>
        <p:cNvGrpSpPr/>
        <p:nvPr/>
      </p:nvGrpSpPr>
      <p:grpSpPr>
        <a:xfrm>
          <a:off x="0" y="0"/>
          <a:ext cx="0" cy="0"/>
          <a:chOff x="0" y="0"/>
          <a:chExt cx="0" cy="0"/>
        </a:xfrm>
      </p:grpSpPr>
      <p:sp>
        <p:nvSpPr>
          <p:cNvPr id="352" name="Google Shape;352;p87"/>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53" name="Google Shape;353;p87"/>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54" name="Google Shape;354;p8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55" name="Google Shape;355;p8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56" name="Google Shape;356;p8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57" name="Google Shape;357;p8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58" name="Google Shape;358;p8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66" name="Shape 366"/>
        <p:cNvGrpSpPr/>
        <p:nvPr/>
      </p:nvGrpSpPr>
      <p:grpSpPr>
        <a:xfrm>
          <a:off x="0" y="0"/>
          <a:ext cx="0" cy="0"/>
          <a:chOff x="0" y="0"/>
          <a:chExt cx="0" cy="0"/>
        </a:xfrm>
      </p:grpSpPr>
      <p:sp>
        <p:nvSpPr>
          <p:cNvPr id="367" name="Google Shape;367;p89"/>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68" name="Google Shape;368;p89"/>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69" name="Google Shape;369;p8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70" name="Google Shape;370;p8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71" name="Google Shape;371;p8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72" name="Google Shape;372;p8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73" name="Google Shape;373;p8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9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81" name="Shape 381"/>
        <p:cNvGrpSpPr/>
        <p:nvPr/>
      </p:nvGrpSpPr>
      <p:grpSpPr>
        <a:xfrm>
          <a:off x="0" y="0"/>
          <a:ext cx="0" cy="0"/>
          <a:chOff x="0" y="0"/>
          <a:chExt cx="0" cy="0"/>
        </a:xfrm>
      </p:grpSpPr>
      <p:sp>
        <p:nvSpPr>
          <p:cNvPr id="382" name="Google Shape;382;p91"/>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83" name="Google Shape;383;p91"/>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84" name="Google Shape;384;p9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85" name="Google Shape;385;p9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386" name="Google Shape;386;p9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87" name="Google Shape;387;p9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388" name="Google Shape;388;p9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95" name="Shape 395"/>
        <p:cNvGrpSpPr/>
        <p:nvPr/>
      </p:nvGrpSpPr>
      <p:grpSpPr>
        <a:xfrm>
          <a:off x="0" y="0"/>
          <a:ext cx="0" cy="0"/>
          <a:chOff x="0" y="0"/>
          <a:chExt cx="0" cy="0"/>
        </a:xfrm>
      </p:grpSpPr>
      <p:sp>
        <p:nvSpPr>
          <p:cNvPr id="396" name="Google Shape;396;p93"/>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97" name="Google Shape;397;p93"/>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398" name="Google Shape;398;p9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399" name="Google Shape;399;p9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00" name="Google Shape;400;p9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01" name="Google Shape;401;p9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02" name="Google Shape;402;p9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09" name="Shape 409"/>
        <p:cNvGrpSpPr/>
        <p:nvPr/>
      </p:nvGrpSpPr>
      <p:grpSpPr>
        <a:xfrm>
          <a:off x="0" y="0"/>
          <a:ext cx="0" cy="0"/>
          <a:chOff x="0" y="0"/>
          <a:chExt cx="0" cy="0"/>
        </a:xfrm>
      </p:grpSpPr>
      <p:sp>
        <p:nvSpPr>
          <p:cNvPr id="410" name="Google Shape;410;p95"/>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11" name="Google Shape;411;p95"/>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12" name="Google Shape;412;p95"/>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13" name="Google Shape;413;p9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14" name="Google Shape;414;p95"/>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15" name="Google Shape;415;p95"/>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416" name="Google Shape;416;p95"/>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70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23" name="Shape 423"/>
        <p:cNvGrpSpPr/>
        <p:nvPr/>
      </p:nvGrpSpPr>
      <p:grpSpPr>
        <a:xfrm>
          <a:off x="0" y="0"/>
          <a:ext cx="0" cy="0"/>
          <a:chOff x="0" y="0"/>
          <a:chExt cx="0" cy="0"/>
        </a:xfrm>
      </p:grpSpPr>
      <p:sp>
        <p:nvSpPr>
          <p:cNvPr id="424" name="Google Shape;424;p97"/>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25" name="Google Shape;425;p97"/>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26" name="Google Shape;426;p97"/>
          <p:cNvSpPr/>
          <p:nvPr/>
        </p:nvSpPr>
        <p:spPr>
          <a:xfrm>
            <a:off x="4495800"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27" name="Google Shape;427;p97"/>
          <p:cNvSpPr/>
          <p:nvPr/>
        </p:nvSpPr>
        <p:spPr>
          <a:xfrm>
            <a:off x="4695825"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28" name="Google Shape;428;p97"/>
          <p:cNvSpPr/>
          <p:nvPr/>
        </p:nvSpPr>
        <p:spPr>
          <a:xfrm>
            <a:off x="4297362" y="3924300"/>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29" name="Google Shape;429;p97"/>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30" name="Google Shape;430;p9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31" name="Google Shape;431;p97"/>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32" name="Google Shape;432;p97"/>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33" name="Google Shape;433;p97"/>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40" name="Shape 440"/>
        <p:cNvGrpSpPr/>
        <p:nvPr/>
      </p:nvGrpSpPr>
      <p:grpSpPr>
        <a:xfrm>
          <a:off x="0" y="0"/>
          <a:ext cx="0" cy="0"/>
          <a:chOff x="0" y="0"/>
          <a:chExt cx="0" cy="0"/>
        </a:xfrm>
      </p:grpSpPr>
      <p:sp>
        <p:nvSpPr>
          <p:cNvPr id="441" name="Google Shape;441;p99"/>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42" name="Google Shape;442;p99"/>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43" name="Google Shape;443;p99"/>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44" name="Google Shape;444;p9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45" name="Google Shape;445;p99"/>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46" name="Google Shape;446;p99"/>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47" name="Google Shape;447;p99"/>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0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55" name="Shape 455"/>
        <p:cNvGrpSpPr/>
        <p:nvPr/>
      </p:nvGrpSpPr>
      <p:grpSpPr>
        <a:xfrm>
          <a:off x="0" y="0"/>
          <a:ext cx="0" cy="0"/>
          <a:chOff x="0" y="0"/>
          <a:chExt cx="0" cy="0"/>
        </a:xfrm>
      </p:grpSpPr>
      <p:sp>
        <p:nvSpPr>
          <p:cNvPr id="456" name="Google Shape;456;p101"/>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57" name="Google Shape;457;p101"/>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58" name="Google Shape;458;p101"/>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59" name="Google Shape;459;p10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60" name="Google Shape;460;p101"/>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61" name="Google Shape;461;p101"/>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62" name="Google Shape;462;p101"/>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1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472" name="Shape 472"/>
        <p:cNvGrpSpPr/>
        <p:nvPr/>
      </p:nvGrpSpPr>
      <p:grpSpPr>
        <a:xfrm>
          <a:off x="0" y="0"/>
          <a:ext cx="0" cy="0"/>
          <a:chOff x="0" y="0"/>
          <a:chExt cx="0" cy="0"/>
        </a:xfrm>
      </p:grpSpPr>
      <p:sp>
        <p:nvSpPr>
          <p:cNvPr id="473" name="Google Shape;473;p103"/>
          <p:cNvSpPr/>
          <p:nvPr/>
        </p:nvSpPr>
        <p:spPr>
          <a:xfrm>
            <a:off x="8458200"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74" name="Google Shape;474;p103"/>
          <p:cNvSpPr/>
          <p:nvPr/>
        </p:nvSpPr>
        <p:spPr>
          <a:xfrm>
            <a:off x="569912" y="6499225"/>
            <a:ext cx="84137" cy="84137"/>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475" name="Google Shape;475;p103"/>
          <p:cNvSpPr txBox="1"/>
          <p:nvPr>
            <p:ph type="title"/>
          </p:nvPr>
        </p:nvSpPr>
        <p:spPr>
          <a:xfrm>
            <a:off x="457200" y="0"/>
            <a:ext cx="82296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1pPr>
            <a:lvl2pPr lvl="1"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2pPr>
            <a:lvl3pPr lvl="2"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3pPr>
            <a:lvl4pPr lvl="3"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4pPr>
            <a:lvl5pPr lvl="4"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5pPr>
            <a:lvl6pPr lvl="5"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6pPr>
            <a:lvl7pPr lvl="6"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7pPr>
            <a:lvl8pPr lvl="7"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8pPr>
            <a:lvl9pPr lvl="8" marR="0" rtl="0" algn="ctr">
              <a:lnSpc>
                <a:spcPct val="107407"/>
              </a:lnSpc>
              <a:spcBef>
                <a:spcPts val="0"/>
              </a:spcBef>
              <a:spcAft>
                <a:spcPts val="0"/>
              </a:spcAft>
              <a:buSzPts val="1400"/>
              <a:buNone/>
              <a:defRPr b="0" i="0" sz="5400" u="none" cap="none" strike="noStrike">
                <a:solidFill>
                  <a:schemeClr val="dk2"/>
                </a:solidFill>
                <a:latin typeface="Palatino Linotype"/>
                <a:ea typeface="Palatino Linotype"/>
                <a:cs typeface="Palatino Linotype"/>
                <a:sym typeface="Palatino Linotype"/>
              </a:defRPr>
            </a:lvl9pPr>
          </a:lstStyle>
          <a:p/>
        </p:txBody>
      </p:sp>
      <p:sp>
        <p:nvSpPr>
          <p:cNvPr id="476" name="Google Shape;476;p103"/>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477" name="Google Shape;477;p103"/>
          <p:cNvSpPr txBox="1"/>
          <p:nvPr>
            <p:ph idx="10" type="dt"/>
          </p:nvPr>
        </p:nvSpPr>
        <p:spPr>
          <a:xfrm>
            <a:off x="6362700" y="6356350"/>
            <a:ext cx="2085975" cy="365125"/>
          </a:xfrm>
          <a:prstGeom prst="rect">
            <a:avLst/>
          </a:prstGeom>
          <a:noFill/>
          <a:ln>
            <a:noFill/>
          </a:ln>
        </p:spPr>
        <p:txBody>
          <a:bodyPr anchorCtr="0" anchor="ctr" bIns="45700" lIns="91425" spcFirstLastPara="1" rIns="45700" wrap="square" tIns="45700">
            <a:noAutofit/>
          </a:bodyPr>
          <a:lstStyle>
            <a:lvl1pPr lvl="0" marR="0" rtl="0" algn="r">
              <a:lnSpc>
                <a:spcPct val="100000"/>
              </a:lnSpc>
              <a:spcBef>
                <a:spcPts val="0"/>
              </a:spcBef>
              <a:spcAft>
                <a:spcPts val="0"/>
              </a:spcAft>
              <a:buSzPts val="1400"/>
              <a:buNone/>
              <a:defRPr b="0" i="0" sz="1200" u="none">
                <a:solidFill>
                  <a:srgbClr val="595959"/>
                </a:solidFill>
                <a:latin typeface="Century Gothic"/>
                <a:ea typeface="Century Gothic"/>
                <a:cs typeface="Century Gothic"/>
                <a:sym typeface="Century Gothic"/>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78" name="Google Shape;478;p103"/>
          <p:cNvSpPr txBox="1"/>
          <p:nvPr>
            <p:ph idx="11" type="ftr"/>
          </p:nvPr>
        </p:nvSpPr>
        <p:spPr>
          <a:xfrm>
            <a:off x="658812" y="6356350"/>
            <a:ext cx="2847975" cy="365125"/>
          </a:xfrm>
          <a:prstGeom prst="rect">
            <a:avLst/>
          </a:prstGeom>
          <a:noFill/>
          <a:ln>
            <a:noFill/>
          </a:ln>
        </p:spPr>
        <p:txBody>
          <a:bodyPr anchorCtr="0" anchor="ctr" bIns="45700" lIns="45700"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479" name="Google Shape;479;p103"/>
          <p:cNvSpPr txBox="1"/>
          <p:nvPr>
            <p:ph idx="12" type="sldNum"/>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lvl1pPr indent="0" lvl="0"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595959"/>
              </a:buClr>
              <a:buSzPts val="1200"/>
              <a:buFont typeface="Century Gothic"/>
              <a:buNone/>
              <a:defRPr b="0" i="0" sz="1200" u="non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71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9.png"/><Relationship Id="rId5" Type="http://schemas.openxmlformats.org/officeDocument/2006/relationships/image" Target="../media/image7.png"/><Relationship Id="rId6"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4.png"/><Relationship Id="rId6"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jpg"/><Relationship Id="rId4" Type="http://schemas.openxmlformats.org/officeDocument/2006/relationships/image" Target="../media/image18.jpg"/><Relationship Id="rId5" Type="http://schemas.openxmlformats.org/officeDocument/2006/relationships/image" Target="../media/image19.png"/><Relationship Id="rId6"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0.jpg"/><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6.jpg"/><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0.png"/><Relationship Id="rId4" Type="http://schemas.openxmlformats.org/officeDocument/2006/relationships/image" Target="../media/image13.jpg"/><Relationship Id="rId5" Type="http://schemas.openxmlformats.org/officeDocument/2006/relationships/image" Target="../media/image12.png"/><Relationship Id="rId6" Type="http://schemas.openxmlformats.org/officeDocument/2006/relationships/image" Target="../media/image3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4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5.jpg"/><Relationship Id="rId4" Type="http://schemas.openxmlformats.org/officeDocument/2006/relationships/image" Target="../media/image3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8.jpg"/><Relationship Id="rId4" Type="http://schemas.openxmlformats.org/officeDocument/2006/relationships/image" Target="../media/image4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3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4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24.jpg"/><Relationship Id="rId4" Type="http://schemas.openxmlformats.org/officeDocument/2006/relationships/image" Target="../media/image2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29.png"/><Relationship Id="rId4" Type="http://schemas.openxmlformats.org/officeDocument/2006/relationships/image" Target="../media/image39.png"/><Relationship Id="rId5" Type="http://schemas.openxmlformats.org/officeDocument/2006/relationships/image" Target="../media/image31.png"/><Relationship Id="rId6" Type="http://schemas.openxmlformats.org/officeDocument/2006/relationships/image" Target="../media/image3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33.pn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52.png"/><Relationship Id="rId4" Type="http://schemas.openxmlformats.org/officeDocument/2006/relationships/image" Target="../media/image55.png"/><Relationship Id="rId5" Type="http://schemas.openxmlformats.org/officeDocument/2006/relationships/image" Target="../media/image5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4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5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7.png"/><Relationship Id="rId4" Type="http://schemas.openxmlformats.org/officeDocument/2006/relationships/image" Target="../media/image54.png"/><Relationship Id="rId5" Type="http://schemas.openxmlformats.org/officeDocument/2006/relationships/image" Target="../media/image4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46.png"/><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4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4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5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hyperlink" Target="https://ppt-online.org/" TargetMode="External"/><Relationship Id="rId4" Type="http://schemas.openxmlformats.org/officeDocument/2006/relationships/hyperlink" Target="https://encrypted-tbn0.gstatic.com/images"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1"/>
          <p:cNvSpPr txBox="1"/>
          <p:nvPr>
            <p:ph idx="1" type="body"/>
          </p:nvPr>
        </p:nvSpPr>
        <p:spPr>
          <a:xfrm>
            <a:off x="439737" y="481012"/>
            <a:ext cx="8320087" cy="1147762"/>
          </a:xfrm>
          <a:prstGeom prst="rect">
            <a:avLst/>
          </a:prstGeom>
          <a:solidFill>
            <a:srgbClr val="DFE4F0"/>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rgbClr val="4A6717"/>
              </a:buClr>
              <a:buSzPts val="3000"/>
              <a:buFont typeface="Arial"/>
              <a:buNone/>
            </a:pPr>
            <a:r>
              <a:rPr b="1" i="0" lang="en-US" sz="3000" u="none" cap="none" strike="noStrike">
                <a:solidFill>
                  <a:srgbClr val="4A6717"/>
                </a:solidFill>
                <a:latin typeface="Palatino Linotype"/>
                <a:ea typeface="Palatino Linotype"/>
                <a:cs typeface="Palatino Linotype"/>
                <a:sym typeface="Palatino Linotype"/>
              </a:rPr>
              <a:t>COURSE: CONSRUCTION OF MEASURING INSTRUMENTS </a:t>
            </a:r>
            <a:endParaRPr/>
          </a:p>
        </p:txBody>
      </p:sp>
      <p:sp>
        <p:nvSpPr>
          <p:cNvPr id="491" name="Google Shape;491;p1"/>
          <p:cNvSpPr/>
          <p:nvPr/>
        </p:nvSpPr>
        <p:spPr>
          <a:xfrm>
            <a:off x="8010525" y="5622925"/>
            <a:ext cx="749300" cy="869950"/>
          </a:xfrm>
          <a:custGeom>
            <a:rect b="b" l="l" r="r" t="t"/>
            <a:pathLst>
              <a:path extrusionOk="0" h="869950" w="749300">
                <a:moveTo>
                  <a:pt x="1" y="332290"/>
                </a:moveTo>
                <a:lnTo>
                  <a:pt x="286209" y="332293"/>
                </a:lnTo>
                <a:lnTo>
                  <a:pt x="374650" y="0"/>
                </a:lnTo>
                <a:lnTo>
                  <a:pt x="463091" y="332293"/>
                </a:lnTo>
                <a:lnTo>
                  <a:pt x="749299" y="332290"/>
                </a:lnTo>
                <a:lnTo>
                  <a:pt x="517751" y="537656"/>
                </a:lnTo>
                <a:lnTo>
                  <a:pt x="606196" y="869948"/>
                </a:lnTo>
                <a:lnTo>
                  <a:pt x="374650" y="664578"/>
                </a:lnTo>
                <a:lnTo>
                  <a:pt x="143104" y="869948"/>
                </a:lnTo>
                <a:lnTo>
                  <a:pt x="231549"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a:t>
            </a:r>
            <a:endParaRPr/>
          </a:p>
        </p:txBody>
      </p:sp>
      <p:sp>
        <p:nvSpPr>
          <p:cNvPr id="492" name="Google Shape;492;p1"/>
          <p:cNvSpPr txBox="1"/>
          <p:nvPr/>
        </p:nvSpPr>
        <p:spPr>
          <a:xfrm>
            <a:off x="287337" y="2636837"/>
            <a:ext cx="8605837" cy="35083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000"/>
              <a:buFont typeface="Palatino Linotype"/>
              <a:buNone/>
            </a:pPr>
            <a:r>
              <a:rPr b="1" i="0" lang="en-US" sz="3000" u="none">
                <a:solidFill>
                  <a:srgbClr val="000000"/>
                </a:solidFill>
                <a:latin typeface="Palatino Linotype"/>
                <a:ea typeface="Palatino Linotype"/>
                <a:cs typeface="Palatino Linotype"/>
                <a:sym typeface="Palatino Linotype"/>
              </a:rPr>
              <a:t>Week 1.</a:t>
            </a:r>
            <a:r>
              <a:rPr b="0" i="0" lang="en-US" sz="3000" u="none">
                <a:solidFill>
                  <a:srgbClr val="000000"/>
                </a:solidFill>
                <a:latin typeface="Palatino Linotype"/>
                <a:ea typeface="Palatino Linotype"/>
                <a:cs typeface="Palatino Linotype"/>
                <a:sym typeface="Palatino Linotype"/>
              </a:rPr>
              <a:t> Introduction to the subject of "Construction of measuring instruments". Types and metrological characteristics of measuring devices.</a:t>
            </a:r>
            <a:endParaRPr b="0" i="0" sz="3000" u="none">
              <a:solidFill>
                <a:srgbClr val="000000"/>
              </a:solidFill>
              <a:latin typeface="Palatino Linotype"/>
              <a:ea typeface="Palatino Linotype"/>
              <a:cs typeface="Palatino Linotype"/>
              <a:sym typeface="Palatino Linotype"/>
            </a:endParaRPr>
          </a:p>
          <a:p>
            <a:pPr indent="0" lvl="0" marL="0" marR="0" rtl="0" algn="ctr">
              <a:lnSpc>
                <a:spcPct val="100000"/>
              </a:lnSpc>
              <a:spcBef>
                <a:spcPts val="600"/>
              </a:spcBef>
              <a:spcAft>
                <a:spcPts val="0"/>
              </a:spcAft>
              <a:buClr>
                <a:schemeClr val="dk1"/>
              </a:buClr>
              <a:buSzPts val="3000"/>
              <a:buFont typeface="Arial"/>
              <a:buNone/>
            </a:pPr>
            <a:r>
              <a:t/>
            </a:r>
            <a:endParaRPr b="1" i="0" sz="3000" u="none">
              <a:solidFill>
                <a:srgbClr val="7F7F7F"/>
              </a:solidFill>
              <a:latin typeface="Palatino Linotype"/>
              <a:ea typeface="Palatino Linotype"/>
              <a:cs typeface="Palatino Linotype"/>
              <a:sym typeface="Palatino Linotype"/>
            </a:endParaRPr>
          </a:p>
          <a:p>
            <a:pPr indent="0" lvl="0" marL="0" marR="0" rtl="0" algn="ctr">
              <a:lnSpc>
                <a:spcPct val="100000"/>
              </a:lnSpc>
              <a:spcBef>
                <a:spcPts val="600"/>
              </a:spcBef>
              <a:spcAft>
                <a:spcPts val="0"/>
              </a:spcAft>
              <a:buClr>
                <a:srgbClr val="000000"/>
              </a:buClr>
              <a:buSzPts val="3000"/>
              <a:buFont typeface="Palatino Linotype"/>
              <a:buNone/>
            </a:pPr>
            <a:r>
              <a:rPr b="1" i="0" lang="en-US" sz="3000" u="none">
                <a:solidFill>
                  <a:srgbClr val="000000"/>
                </a:solidFill>
                <a:latin typeface="Palatino Linotype"/>
                <a:ea typeface="Palatino Linotype"/>
                <a:cs typeface="Palatino Linotype"/>
                <a:sym typeface="Palatino Linotype"/>
              </a:rPr>
              <a:t>Lecturer:</a:t>
            </a:r>
            <a:r>
              <a:rPr b="0" i="0" lang="en-US" sz="3000" u="none">
                <a:solidFill>
                  <a:srgbClr val="000000"/>
                </a:solidFill>
                <a:latin typeface="Palatino Linotype"/>
                <a:ea typeface="Palatino Linotype"/>
                <a:cs typeface="Palatino Linotype"/>
                <a:sym typeface="Palatino Linotype"/>
              </a:rPr>
              <a:t> PhD. B.Khamdamov (Andijan Machine Building Institute)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2"/>
          <p:cNvSpPr/>
          <p:nvPr/>
        </p:nvSpPr>
        <p:spPr>
          <a:xfrm>
            <a:off x="8010525" y="5622925"/>
            <a:ext cx="749300" cy="869950"/>
          </a:xfrm>
          <a:custGeom>
            <a:rect b="b" l="l" r="r" t="t"/>
            <a:pathLst>
              <a:path extrusionOk="0" h="869950" w="749300">
                <a:moveTo>
                  <a:pt x="1" y="332290"/>
                </a:moveTo>
                <a:lnTo>
                  <a:pt x="286209" y="332293"/>
                </a:lnTo>
                <a:lnTo>
                  <a:pt x="374650" y="0"/>
                </a:lnTo>
                <a:lnTo>
                  <a:pt x="463091" y="332293"/>
                </a:lnTo>
                <a:lnTo>
                  <a:pt x="749299" y="332290"/>
                </a:lnTo>
                <a:lnTo>
                  <a:pt x="517751" y="537656"/>
                </a:lnTo>
                <a:lnTo>
                  <a:pt x="606196" y="869948"/>
                </a:lnTo>
                <a:lnTo>
                  <a:pt x="374650" y="664578"/>
                </a:lnTo>
                <a:lnTo>
                  <a:pt x="143104" y="869948"/>
                </a:lnTo>
                <a:lnTo>
                  <a:pt x="231549"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a:t>
            </a:r>
            <a:endParaRPr/>
          </a:p>
        </p:txBody>
      </p:sp>
      <p:sp>
        <p:nvSpPr>
          <p:cNvPr id="498" name="Google Shape;498;p2"/>
          <p:cNvSpPr txBox="1"/>
          <p:nvPr>
            <p:ph idx="1" type="body"/>
          </p:nvPr>
        </p:nvSpPr>
        <p:spPr>
          <a:xfrm>
            <a:off x="439737" y="481012"/>
            <a:ext cx="8229600" cy="1147762"/>
          </a:xfrm>
          <a:prstGeom prst="rect">
            <a:avLst/>
          </a:prstGeom>
          <a:solidFill>
            <a:srgbClr val="DFE4F0"/>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rgbClr val="4A6717"/>
              </a:buClr>
              <a:buSzPts val="3000"/>
              <a:buFont typeface="Arial"/>
              <a:buNone/>
            </a:pPr>
            <a:r>
              <a:rPr b="1" i="0" lang="en-US" sz="3000" u="none" cap="none" strike="noStrike">
                <a:solidFill>
                  <a:srgbClr val="4A6717"/>
                </a:solidFill>
                <a:latin typeface="Palatino Linotype"/>
                <a:ea typeface="Palatino Linotype"/>
                <a:cs typeface="Palatino Linotype"/>
                <a:sym typeface="Palatino Linotype"/>
              </a:rPr>
              <a:t>O’LCHASH ASBOBLARINI KONSTRUKSIYALASH</a:t>
            </a:r>
            <a:endParaRPr/>
          </a:p>
        </p:txBody>
      </p:sp>
      <p:sp>
        <p:nvSpPr>
          <p:cNvPr id="499" name="Google Shape;499;p2"/>
          <p:cNvSpPr txBox="1"/>
          <p:nvPr/>
        </p:nvSpPr>
        <p:spPr>
          <a:xfrm>
            <a:off x="0" y="3086100"/>
            <a:ext cx="9144000" cy="28495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1-Ma’ruza.</a:t>
            </a:r>
            <a:r>
              <a:rPr b="0" i="0" lang="en-US" sz="2800" u="none">
                <a:solidFill>
                  <a:srgbClr val="000000"/>
                </a:solidFill>
                <a:latin typeface="Palatino Linotype"/>
                <a:ea typeface="Palatino Linotype"/>
                <a:cs typeface="Palatino Linotype"/>
                <a:sym typeface="Palatino Linotype"/>
              </a:rPr>
              <a:t> “O‘lchash asboblarini konstruktsiyalash” faniga kirish. O‘lchash asboblarining turlari va metrologik  tavsiflari. </a:t>
            </a:r>
            <a:endParaRPr b="0" i="0" sz="2800" u="none">
              <a:solidFill>
                <a:srgbClr val="000000"/>
              </a:solidFill>
              <a:latin typeface="Palatino Linotype"/>
              <a:ea typeface="Palatino Linotype"/>
              <a:cs typeface="Palatino Linotype"/>
              <a:sym typeface="Palatino Linotype"/>
            </a:endParaRPr>
          </a:p>
          <a:p>
            <a:pPr indent="0" lvl="0" marL="0" marR="0" rtl="0" algn="ctr">
              <a:lnSpc>
                <a:spcPct val="100000"/>
              </a:lnSpc>
              <a:spcBef>
                <a:spcPts val="560"/>
              </a:spcBef>
              <a:spcAft>
                <a:spcPts val="0"/>
              </a:spcAft>
              <a:buClr>
                <a:schemeClr val="dk1"/>
              </a:buClr>
              <a:buSzPts val="2800"/>
              <a:buFont typeface="Arial"/>
              <a:buNone/>
            </a:pPr>
            <a:r>
              <a:t/>
            </a:r>
            <a:endParaRPr b="1" i="0" sz="2800" u="none">
              <a:solidFill>
                <a:srgbClr val="7F7F7F"/>
              </a:solidFill>
              <a:latin typeface="Palatino Linotype"/>
              <a:ea typeface="Palatino Linotype"/>
              <a:cs typeface="Palatino Linotype"/>
              <a:sym typeface="Palatino Linotype"/>
            </a:endParaRPr>
          </a:p>
          <a:p>
            <a:pPr indent="0" lvl="0" marL="0" marR="0" rtl="0" algn="ctr">
              <a:lnSpc>
                <a:spcPct val="100000"/>
              </a:lnSpc>
              <a:spcBef>
                <a:spcPts val="56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Ma’ruzachi:</a:t>
            </a:r>
            <a:r>
              <a:rPr b="0" i="0" lang="en-US" sz="2800" u="none">
                <a:solidFill>
                  <a:srgbClr val="000000"/>
                </a:solidFill>
                <a:latin typeface="Palatino Linotype"/>
                <a:ea typeface="Palatino Linotype"/>
                <a:cs typeface="Palatino Linotype"/>
                <a:sym typeface="Palatino Linotype"/>
              </a:rPr>
              <a:t> PhD. B.Xamdamov (Andijon Mashinasozlik Instituti)</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3"/>
          <p:cNvSpPr txBox="1"/>
          <p:nvPr/>
        </p:nvSpPr>
        <p:spPr>
          <a:xfrm>
            <a:off x="366712" y="342900"/>
            <a:ext cx="8421687" cy="1384300"/>
          </a:xfrm>
          <a:prstGeom prst="rect">
            <a:avLst/>
          </a:prstGeom>
          <a:solidFill>
            <a:srgbClr val="E3F2C7"/>
          </a:solidFill>
          <a:ln cap="flat" cmpd="sng" w="9525">
            <a:solidFill>
              <a:schemeClr val="dk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1-Mavzu:  “O‘lchash asboblarini konstruktsiyalash”faniga kirish. O‘lchash asboblarining turlari va metrologik  tavsiflari. </a:t>
            </a:r>
            <a:endParaRPr/>
          </a:p>
        </p:txBody>
      </p:sp>
      <p:sp>
        <p:nvSpPr>
          <p:cNvPr id="505" name="Google Shape;505;p3"/>
          <p:cNvSpPr txBox="1"/>
          <p:nvPr/>
        </p:nvSpPr>
        <p:spPr>
          <a:xfrm>
            <a:off x="366712" y="2374900"/>
            <a:ext cx="8393112" cy="3740150"/>
          </a:xfrm>
          <a:prstGeom prst="rect">
            <a:avLst/>
          </a:prstGeom>
          <a:solidFill>
            <a:srgbClr val="E3F2C7"/>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Reja: </a:t>
            </a:r>
            <a:endParaRPr/>
          </a:p>
          <a:p>
            <a:pPr indent="0" lvl="0" marL="0" marR="0" rtl="0" algn="just">
              <a:lnSpc>
                <a:spcPct val="100000"/>
              </a:lnSpc>
              <a:spcBef>
                <a:spcPts val="0"/>
              </a:spcBef>
              <a:spcAft>
                <a:spcPts val="0"/>
              </a:spcAft>
              <a:buClr>
                <a:srgbClr val="000000"/>
              </a:buClr>
              <a:buSzPts val="2800"/>
              <a:buFont typeface="Palatino Linotype"/>
              <a:buNone/>
            </a:pPr>
            <a:r>
              <a:rPr b="0" i="0" lang="en-US" sz="2800" u="none">
                <a:solidFill>
                  <a:srgbClr val="000000"/>
                </a:solidFill>
                <a:latin typeface="Palatino Linotype"/>
                <a:ea typeface="Palatino Linotype"/>
                <a:cs typeface="Palatino Linotype"/>
                <a:sym typeface="Palatino Linotype"/>
              </a:rPr>
              <a:t>1.1 Kirish. “O’lchash asboblarini konstruktsiyalash” fanining maqsad va vazifalari</a:t>
            </a:r>
            <a:endParaRPr/>
          </a:p>
          <a:p>
            <a:pPr indent="0" lvl="0" marL="0" marR="0" rtl="0" algn="just">
              <a:lnSpc>
                <a:spcPct val="100000"/>
              </a:lnSpc>
              <a:spcBef>
                <a:spcPts val="0"/>
              </a:spcBef>
              <a:spcAft>
                <a:spcPts val="0"/>
              </a:spcAft>
              <a:buClr>
                <a:schemeClr val="dk1"/>
              </a:buClr>
              <a:buSzPts val="900"/>
              <a:buFont typeface="Arial"/>
              <a:buNone/>
            </a:pPr>
            <a:r>
              <a:t/>
            </a:r>
            <a:endParaRPr b="0" i="0" sz="900" u="none">
              <a:solidFill>
                <a:srgbClr val="000000"/>
              </a:solidFill>
              <a:latin typeface="Palatino Linotype"/>
              <a:ea typeface="Palatino Linotype"/>
              <a:cs typeface="Palatino Linotype"/>
              <a:sym typeface="Palatino Linotype"/>
            </a:endParaRPr>
          </a:p>
          <a:p>
            <a:pPr indent="0" lvl="0" marL="0" marR="0" rtl="0" algn="just">
              <a:lnSpc>
                <a:spcPct val="100000"/>
              </a:lnSpc>
              <a:spcBef>
                <a:spcPts val="0"/>
              </a:spcBef>
              <a:spcAft>
                <a:spcPts val="0"/>
              </a:spcAft>
              <a:buClr>
                <a:srgbClr val="000000"/>
              </a:buClr>
              <a:buSzPts val="2800"/>
              <a:buFont typeface="Palatino Linotype"/>
              <a:buNone/>
            </a:pPr>
            <a:r>
              <a:rPr b="0" i="0" lang="en-US" sz="2800" u="none">
                <a:solidFill>
                  <a:srgbClr val="000000"/>
                </a:solidFill>
                <a:latin typeface="Palatino Linotype"/>
                <a:ea typeface="Palatino Linotype"/>
                <a:cs typeface="Palatino Linotype"/>
                <a:sym typeface="Palatino Linotype"/>
              </a:rPr>
              <a:t>1.2 O’lchash asboblarining rivojlanish tarixi</a:t>
            </a:r>
            <a:endParaRPr/>
          </a:p>
          <a:p>
            <a:pPr indent="0" lvl="0" marL="0" marR="0" rtl="0" algn="just">
              <a:lnSpc>
                <a:spcPct val="100000"/>
              </a:lnSpc>
              <a:spcBef>
                <a:spcPts val="0"/>
              </a:spcBef>
              <a:spcAft>
                <a:spcPts val="0"/>
              </a:spcAft>
              <a:buClr>
                <a:schemeClr val="dk1"/>
              </a:buClr>
              <a:buSzPts val="900"/>
              <a:buFont typeface="Arial"/>
              <a:buNone/>
            </a:pPr>
            <a:r>
              <a:t/>
            </a:r>
            <a:endParaRPr b="0" i="0" sz="900" u="none">
              <a:solidFill>
                <a:srgbClr val="000000"/>
              </a:solidFill>
              <a:latin typeface="Palatino Linotype"/>
              <a:ea typeface="Palatino Linotype"/>
              <a:cs typeface="Palatino Linotype"/>
              <a:sym typeface="Palatino Linotype"/>
            </a:endParaRPr>
          </a:p>
          <a:p>
            <a:pPr indent="0" lvl="0" marL="0" marR="0" rtl="0" algn="just">
              <a:lnSpc>
                <a:spcPct val="100000"/>
              </a:lnSpc>
              <a:spcBef>
                <a:spcPts val="0"/>
              </a:spcBef>
              <a:spcAft>
                <a:spcPts val="0"/>
              </a:spcAft>
              <a:buClr>
                <a:srgbClr val="000000"/>
              </a:buClr>
              <a:buSzPts val="2800"/>
              <a:buFont typeface="Palatino Linotype"/>
              <a:buNone/>
            </a:pPr>
            <a:r>
              <a:rPr b="0" i="0" lang="en-US" sz="2800" u="none">
                <a:solidFill>
                  <a:srgbClr val="000000"/>
                </a:solidFill>
                <a:latin typeface="Palatino Linotype"/>
                <a:ea typeface="Palatino Linotype"/>
                <a:cs typeface="Palatino Linotype"/>
                <a:sym typeface="Palatino Linotype"/>
              </a:rPr>
              <a:t>1.3 O’lchash asboblarining turlari va metrologik  tavsiflari</a:t>
            </a:r>
            <a:endParaRPr/>
          </a:p>
          <a:p>
            <a:pPr indent="0" lvl="0" marL="0" marR="0" rtl="0" algn="just">
              <a:lnSpc>
                <a:spcPct val="100000"/>
              </a:lnSpc>
              <a:spcBef>
                <a:spcPts val="0"/>
              </a:spcBef>
              <a:spcAft>
                <a:spcPts val="0"/>
              </a:spcAft>
              <a:buClr>
                <a:schemeClr val="dk1"/>
              </a:buClr>
              <a:buSzPts val="900"/>
              <a:buFont typeface="Arial"/>
              <a:buNone/>
            </a:pPr>
            <a:r>
              <a:t/>
            </a:r>
            <a:endParaRPr b="0" i="0" sz="900" u="none">
              <a:solidFill>
                <a:srgbClr val="000000"/>
              </a:solidFill>
              <a:latin typeface="Palatino Linotype"/>
              <a:ea typeface="Palatino Linotype"/>
              <a:cs typeface="Palatino Linotype"/>
              <a:sym typeface="Palatino Linotype"/>
            </a:endParaRPr>
          </a:p>
          <a:p>
            <a:pPr indent="0" lvl="0" marL="0" marR="0" rtl="0" algn="just">
              <a:lnSpc>
                <a:spcPct val="100000"/>
              </a:lnSpc>
              <a:spcBef>
                <a:spcPts val="0"/>
              </a:spcBef>
              <a:spcAft>
                <a:spcPts val="0"/>
              </a:spcAft>
              <a:buClr>
                <a:srgbClr val="000000"/>
              </a:buClr>
              <a:buSzPts val="2800"/>
              <a:buFont typeface="Palatino Linotype"/>
              <a:buNone/>
            </a:pPr>
            <a:r>
              <a:rPr b="0" i="0" lang="en-US" sz="2800" u="none">
                <a:solidFill>
                  <a:srgbClr val="000000"/>
                </a:solidFill>
                <a:latin typeface="Palatino Linotype"/>
                <a:ea typeface="Palatino Linotype"/>
                <a:cs typeface="Palatino Linotype"/>
                <a:sym typeface="Palatino Linotype"/>
              </a:rPr>
              <a:t>1.4 Xatoliklar va ularning turlari.</a:t>
            </a:r>
            <a:endParaRPr/>
          </a:p>
        </p:txBody>
      </p:sp>
      <p:sp>
        <p:nvSpPr>
          <p:cNvPr id="506" name="Google Shape;506;p3"/>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4"/>
          <p:cNvSpPr/>
          <p:nvPr/>
        </p:nvSpPr>
        <p:spPr>
          <a:xfrm>
            <a:off x="373062" y="981075"/>
            <a:ext cx="8404225" cy="3330575"/>
          </a:xfrm>
          <a:prstGeom prst="cloudCallout">
            <a:avLst>
              <a:gd fmla="val 6300" name="adj1"/>
              <a:gd fmla="val 24300" name="adj2"/>
            </a:avLst>
          </a:prstGeom>
          <a:solidFill>
            <a:schemeClr val="lt1"/>
          </a:solidFill>
          <a:ln cap="flat" cmpd="sng" w="9525">
            <a:solidFill>
              <a:schemeClr val="dk1"/>
            </a:solidFill>
            <a:prstDash val="solid"/>
            <a:miter lim="800000"/>
            <a:headEnd len="sm" w="sm" type="none"/>
            <a:tailEnd len="sm" w="sm" type="none"/>
          </a:ln>
        </p:spPr>
        <p:txBody>
          <a:bodyPr anchorCtr="0" anchor="t" bIns="45700" lIns="72000" spcFirstLastPara="1" rIns="72000" wrap="square" tIns="45700">
            <a:noAutofit/>
          </a:bodyPr>
          <a:lstStyle/>
          <a:p>
            <a:pPr indent="0" lvl="0" marL="0" marR="0" rtl="0" algn="ctr">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Zamonaviy va raqobatbardosh </a:t>
            </a:r>
            <a:r>
              <a:rPr b="1" i="0" lang="en-US" sz="2000" u="none">
                <a:solidFill>
                  <a:schemeClr val="dk1"/>
                </a:solidFill>
                <a:latin typeface="Arial"/>
                <a:ea typeface="Arial"/>
                <a:cs typeface="Arial"/>
                <a:sym typeface="Arial"/>
              </a:rPr>
              <a:t>sanoat maxsulotlari</a:t>
            </a:r>
            <a:r>
              <a:rPr b="0" i="0" lang="en-US" sz="2000" u="none">
                <a:solidFill>
                  <a:schemeClr val="dk1"/>
                </a:solidFill>
                <a:latin typeface="Arial"/>
                <a:ea typeface="Arial"/>
                <a:cs typeface="Arial"/>
                <a:sym typeface="Arial"/>
              </a:rPr>
              <a:t> va </a:t>
            </a:r>
            <a:r>
              <a:rPr b="1" i="0" lang="en-US" sz="2000" u="none">
                <a:solidFill>
                  <a:schemeClr val="dk1"/>
                </a:solidFill>
                <a:latin typeface="Arial"/>
                <a:ea typeface="Arial"/>
                <a:cs typeface="Arial"/>
                <a:sym typeface="Arial"/>
              </a:rPr>
              <a:t>o’lchash asboblari</a:t>
            </a:r>
            <a:r>
              <a:rPr b="0" i="0" lang="en-US" sz="2000" u="none">
                <a:solidFill>
                  <a:schemeClr val="dk1"/>
                </a:solidFill>
                <a:latin typeface="Arial"/>
                <a:ea typeface="Arial"/>
                <a:cs typeface="Arial"/>
                <a:sym typeface="Arial"/>
              </a:rPr>
              <a:t>ni ishlab chiqish uchun ishlab chiqilgan amaldagi mashina, apparat, texnologik qurilma, o’lchash asboblaridan yuqori texnik xarakteristikalari va ekspluatatsiyadagi samaradorlik ko’rsatkichlari bilan farqlanadigan </a:t>
            </a:r>
            <a:r>
              <a:rPr b="1" i="0" lang="en-US" sz="2000" u="none">
                <a:solidFill>
                  <a:schemeClr val="dk1"/>
                </a:solidFill>
                <a:latin typeface="Arial"/>
                <a:ea typeface="Arial"/>
                <a:cs typeface="Arial"/>
                <a:sym typeface="Arial"/>
              </a:rPr>
              <a:t>yangi konstruktsiyalar</a:t>
            </a:r>
            <a:r>
              <a:rPr b="0" i="0" lang="en-US" sz="2000" u="none">
                <a:solidFill>
                  <a:schemeClr val="dk1"/>
                </a:solidFill>
                <a:latin typeface="Arial"/>
                <a:ea typeface="Arial"/>
                <a:cs typeface="Arial"/>
                <a:sym typeface="Arial"/>
              </a:rPr>
              <a:t>ni ishlab chiqish talab etiladi. </a:t>
            </a:r>
            <a:endParaRPr/>
          </a:p>
        </p:txBody>
      </p:sp>
      <p:pic>
        <p:nvPicPr>
          <p:cNvPr descr="C:\Program Files (x86)\Microsoft Office\MEDIA\CAGCAT10\j0291984.wmf" id="512" name="Google Shape;512;p4"/>
          <p:cNvPicPr preferRelativeResize="0"/>
          <p:nvPr/>
        </p:nvPicPr>
        <p:blipFill rotWithShape="1">
          <a:blip r:embed="rId3">
            <a:alphaModFix/>
          </a:blip>
          <a:srcRect b="0" l="0" r="0" t="0"/>
          <a:stretch/>
        </p:blipFill>
        <p:spPr>
          <a:xfrm>
            <a:off x="373062" y="9525"/>
            <a:ext cx="1808162" cy="1914525"/>
          </a:xfrm>
          <a:prstGeom prst="rect">
            <a:avLst/>
          </a:prstGeom>
          <a:noFill/>
          <a:ln>
            <a:noFill/>
          </a:ln>
        </p:spPr>
      </p:pic>
      <p:pic>
        <p:nvPicPr>
          <p:cNvPr descr="C:\Program Files (x86)\Microsoft Office\MEDIA\CAGCAT10\j0292020.wmf" id="513" name="Google Shape;513;p4"/>
          <p:cNvPicPr preferRelativeResize="0"/>
          <p:nvPr/>
        </p:nvPicPr>
        <p:blipFill rotWithShape="1">
          <a:blip r:embed="rId4">
            <a:alphaModFix/>
          </a:blip>
          <a:srcRect b="0" l="0" r="0" t="0"/>
          <a:stretch/>
        </p:blipFill>
        <p:spPr>
          <a:xfrm>
            <a:off x="7059612" y="150812"/>
            <a:ext cx="1868487" cy="1773237"/>
          </a:xfrm>
          <a:prstGeom prst="rect">
            <a:avLst/>
          </a:prstGeom>
          <a:noFill/>
          <a:ln>
            <a:noFill/>
          </a:ln>
        </p:spPr>
      </p:pic>
      <p:sp>
        <p:nvSpPr>
          <p:cNvPr id="514" name="Google Shape;514;p4"/>
          <p:cNvSpPr/>
          <p:nvPr/>
        </p:nvSpPr>
        <p:spPr>
          <a:xfrm>
            <a:off x="373062" y="4868862"/>
            <a:ext cx="8555037" cy="1152525"/>
          </a:xfrm>
          <a:prstGeom prst="roundRect">
            <a:avLst>
              <a:gd fmla="val 16667" name="adj"/>
            </a:avLst>
          </a:prstGeom>
          <a:gradFill>
            <a:gsLst>
              <a:gs pos="0">
                <a:srgbClr val="DBC4B4"/>
              </a:gs>
              <a:gs pos="35000">
                <a:srgbClr val="E5D6CB"/>
              </a:gs>
              <a:gs pos="100000">
                <a:srgbClr val="F5EFEB"/>
              </a:gs>
            </a:gsLst>
            <a:lin ang="16200000" scaled="0"/>
          </a:gra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1" i="0" lang="en-US" sz="2000" u="none">
                <a:solidFill>
                  <a:srgbClr val="000000"/>
                </a:solidFill>
                <a:latin typeface="Palatino Linotype"/>
                <a:ea typeface="Palatino Linotype"/>
                <a:cs typeface="Palatino Linotype"/>
                <a:sym typeface="Palatino Linotype"/>
              </a:rPr>
              <a:t>Mashina va asboblarning konstruktsiyasi murakkablashgani va ularning texnik, energetik, erganomik, ekologik va boshqa xarakteristikalariga talab kuchaygani sari ularni konstruktsiyalash va loyixalashga ketadigan vaqt va moddiy xarajat ortadi. </a:t>
            </a:r>
            <a:endParaRPr/>
          </a:p>
        </p:txBody>
      </p:sp>
      <p:sp>
        <p:nvSpPr>
          <p:cNvPr id="515" name="Google Shape;515;p4"/>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4</a:t>
            </a:r>
            <a:endParaRPr/>
          </a:p>
        </p:txBody>
      </p:sp>
      <p:grpSp>
        <p:nvGrpSpPr>
          <p:cNvPr id="516" name="Google Shape;516;p4"/>
          <p:cNvGrpSpPr/>
          <p:nvPr/>
        </p:nvGrpSpPr>
        <p:grpSpPr>
          <a:xfrm>
            <a:off x="3516312" y="25400"/>
            <a:ext cx="1862137" cy="882650"/>
            <a:chOff x="1632" y="1248"/>
            <a:chExt cx="2682" cy="2286"/>
          </a:xfrm>
        </p:grpSpPr>
        <p:sp>
          <p:nvSpPr>
            <p:cNvPr id="517" name="Google Shape;517;p4"/>
            <p:cNvSpPr/>
            <p:nvPr/>
          </p:nvSpPr>
          <p:spPr>
            <a:xfrm>
              <a:off x="3119" y="1248"/>
              <a:ext cx="1195" cy="1048"/>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18" name="Google Shape;518;p4"/>
            <p:cNvSpPr/>
            <p:nvPr/>
          </p:nvSpPr>
          <p:spPr>
            <a:xfrm>
              <a:off x="1632" y="1680"/>
              <a:ext cx="1429" cy="1253"/>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19" name="Google Shape;519;p4"/>
            <p:cNvSpPr/>
            <p:nvPr/>
          </p:nvSpPr>
          <p:spPr>
            <a:xfrm>
              <a:off x="2559" y="2142"/>
              <a:ext cx="1588" cy="1392"/>
            </a:xfrm>
            <a:custGeom>
              <a:rect b="b" l="l" r="r" t="t"/>
              <a:pathLst>
                <a:path extrusionOk="0" h="21600" w="21600">
                  <a:moveTo>
                    <a:pt x="9689" y="1725"/>
                  </a:moveTo>
                  <a:lnTo>
                    <a:pt x="10304" y="85"/>
                  </a:lnTo>
                  <a:lnTo>
                    <a:pt x="11637" y="85"/>
                  </a:lnTo>
                  <a:lnTo>
                    <a:pt x="12303" y="1777"/>
                  </a:lnTo>
                  <a:lnTo>
                    <a:pt x="13072" y="1931"/>
                  </a:lnTo>
                  <a:lnTo>
                    <a:pt x="14303" y="598"/>
                  </a:lnTo>
                  <a:lnTo>
                    <a:pt x="15533" y="1110"/>
                  </a:lnTo>
                  <a:lnTo>
                    <a:pt x="15584" y="2905"/>
                  </a:lnTo>
                  <a:lnTo>
                    <a:pt x="16405" y="3520"/>
                  </a:lnTo>
                  <a:lnTo>
                    <a:pt x="17891" y="2751"/>
                  </a:lnTo>
                  <a:lnTo>
                    <a:pt x="18917" y="3674"/>
                  </a:lnTo>
                  <a:lnTo>
                    <a:pt x="18199" y="5314"/>
                  </a:lnTo>
                  <a:lnTo>
                    <a:pt x="18763" y="6083"/>
                  </a:lnTo>
                  <a:lnTo>
                    <a:pt x="20403" y="6032"/>
                  </a:lnTo>
                  <a:lnTo>
                    <a:pt x="20865" y="7211"/>
                  </a:lnTo>
                  <a:lnTo>
                    <a:pt x="19737" y="8185"/>
                  </a:lnTo>
                  <a:lnTo>
                    <a:pt x="20096" y="9723"/>
                  </a:lnTo>
                  <a:lnTo>
                    <a:pt x="21634" y="10287"/>
                  </a:lnTo>
                  <a:lnTo>
                    <a:pt x="21582" y="11620"/>
                  </a:lnTo>
                  <a:lnTo>
                    <a:pt x="20147" y="12184"/>
                  </a:lnTo>
                  <a:lnTo>
                    <a:pt x="19942" y="13158"/>
                  </a:lnTo>
                  <a:lnTo>
                    <a:pt x="21070" y="14234"/>
                  </a:lnTo>
                  <a:lnTo>
                    <a:pt x="20608" y="15362"/>
                  </a:lnTo>
                  <a:lnTo>
                    <a:pt x="19019" y="15465"/>
                  </a:lnTo>
                  <a:lnTo>
                    <a:pt x="18404" y="16439"/>
                  </a:lnTo>
                  <a:lnTo>
                    <a:pt x="19122" y="17925"/>
                  </a:lnTo>
                  <a:lnTo>
                    <a:pt x="18096" y="18797"/>
                  </a:lnTo>
                  <a:lnTo>
                    <a:pt x="16763" y="18284"/>
                  </a:lnTo>
                  <a:lnTo>
                    <a:pt x="15431" y="19002"/>
                  </a:lnTo>
                  <a:lnTo>
                    <a:pt x="15277" y="20848"/>
                  </a:lnTo>
                  <a:lnTo>
                    <a:pt x="14149" y="21155"/>
                  </a:lnTo>
                  <a:lnTo>
                    <a:pt x="13021" y="19925"/>
                  </a:lnTo>
                  <a:lnTo>
                    <a:pt x="12252" y="20181"/>
                  </a:lnTo>
                  <a:lnTo>
                    <a:pt x="11739" y="21668"/>
                  </a:lnTo>
                  <a:lnTo>
                    <a:pt x="10201" y="21668"/>
                  </a:lnTo>
                  <a:lnTo>
                    <a:pt x="9740" y="20130"/>
                  </a:lnTo>
                  <a:lnTo>
                    <a:pt x="8253" y="19771"/>
                  </a:lnTo>
                  <a:lnTo>
                    <a:pt x="7125" y="21001"/>
                  </a:lnTo>
                  <a:lnTo>
                    <a:pt x="5895" y="20489"/>
                  </a:lnTo>
                  <a:lnTo>
                    <a:pt x="5946" y="18592"/>
                  </a:lnTo>
                  <a:lnTo>
                    <a:pt x="5177" y="18131"/>
                  </a:lnTo>
                  <a:lnTo>
                    <a:pt x="3383" y="18848"/>
                  </a:lnTo>
                  <a:lnTo>
                    <a:pt x="2614" y="17874"/>
                  </a:lnTo>
                  <a:lnTo>
                    <a:pt x="3383" y="16182"/>
                  </a:lnTo>
                  <a:lnTo>
                    <a:pt x="2922" y="15465"/>
                  </a:lnTo>
                  <a:lnTo>
                    <a:pt x="922" y="15516"/>
                  </a:lnTo>
                  <a:lnTo>
                    <a:pt x="512" y="14234"/>
                  </a:lnTo>
                  <a:lnTo>
                    <a:pt x="1948" y="12901"/>
                  </a:lnTo>
                  <a:lnTo>
                    <a:pt x="1896" y="12184"/>
                  </a:lnTo>
                  <a:lnTo>
                    <a:pt x="0" y="11415"/>
                  </a:lnTo>
                  <a:lnTo>
                    <a:pt x="51" y="10031"/>
                  </a:lnTo>
                  <a:lnTo>
                    <a:pt x="1948" y="9313"/>
                  </a:lnTo>
                  <a:lnTo>
                    <a:pt x="2101" y="8595"/>
                  </a:lnTo>
                  <a:lnTo>
                    <a:pt x="615" y="7160"/>
                  </a:lnTo>
                  <a:lnTo>
                    <a:pt x="1127" y="5878"/>
                  </a:lnTo>
                  <a:lnTo>
                    <a:pt x="3178" y="5981"/>
                  </a:lnTo>
                  <a:lnTo>
                    <a:pt x="3588" y="5417"/>
                  </a:lnTo>
                  <a:lnTo>
                    <a:pt x="2819" y="3520"/>
                  </a:lnTo>
                  <a:lnTo>
                    <a:pt x="3742" y="2597"/>
                  </a:lnTo>
                  <a:lnTo>
                    <a:pt x="5536" y="3417"/>
                  </a:lnTo>
                  <a:lnTo>
                    <a:pt x="6049" y="3058"/>
                  </a:lnTo>
                  <a:lnTo>
                    <a:pt x="6100" y="1264"/>
                  </a:lnTo>
                  <a:lnTo>
                    <a:pt x="7228" y="700"/>
                  </a:lnTo>
                  <a:lnTo>
                    <a:pt x="8510" y="2033"/>
                  </a:lnTo>
                  <a:lnTo>
                    <a:pt x="9689" y="1725"/>
                  </a:lnTo>
                  <a:close/>
                  <a:moveTo>
                    <a:pt x="10817" y="14422"/>
                  </a:moveTo>
                  <a:lnTo>
                    <a:pt x="11175" y="14388"/>
                  </a:lnTo>
                  <a:lnTo>
                    <a:pt x="11534" y="14354"/>
                  </a:lnTo>
                  <a:lnTo>
                    <a:pt x="11893" y="14268"/>
                  </a:lnTo>
                  <a:lnTo>
                    <a:pt x="12218" y="14166"/>
                  </a:lnTo>
                  <a:lnTo>
                    <a:pt x="12508" y="13995"/>
                  </a:lnTo>
                  <a:lnTo>
                    <a:pt x="12816" y="13807"/>
                  </a:lnTo>
                  <a:lnTo>
                    <a:pt x="13106" y="13602"/>
                  </a:lnTo>
                  <a:lnTo>
                    <a:pt x="13329" y="13380"/>
                  </a:lnTo>
                  <a:lnTo>
                    <a:pt x="13568" y="13106"/>
                  </a:lnTo>
                  <a:lnTo>
                    <a:pt x="13790" y="12850"/>
                  </a:lnTo>
                  <a:lnTo>
                    <a:pt x="13961" y="12560"/>
                  </a:lnTo>
                  <a:lnTo>
                    <a:pt x="14115" y="12269"/>
                  </a:lnTo>
                  <a:lnTo>
                    <a:pt x="14217" y="11927"/>
                  </a:lnTo>
                  <a:lnTo>
                    <a:pt x="14320" y="11568"/>
                  </a:lnTo>
                  <a:lnTo>
                    <a:pt x="14388" y="11210"/>
                  </a:lnTo>
                  <a:lnTo>
                    <a:pt x="14388" y="10851"/>
                  </a:lnTo>
                  <a:lnTo>
                    <a:pt x="14388" y="10492"/>
                  </a:lnTo>
                  <a:lnTo>
                    <a:pt x="14320" y="10133"/>
                  </a:lnTo>
                  <a:lnTo>
                    <a:pt x="14217" y="9808"/>
                  </a:lnTo>
                  <a:lnTo>
                    <a:pt x="14115" y="9467"/>
                  </a:lnTo>
                  <a:lnTo>
                    <a:pt x="13961" y="9142"/>
                  </a:lnTo>
                  <a:lnTo>
                    <a:pt x="13790" y="8851"/>
                  </a:lnTo>
                  <a:lnTo>
                    <a:pt x="13568" y="8595"/>
                  </a:lnTo>
                  <a:lnTo>
                    <a:pt x="13329" y="8322"/>
                  </a:lnTo>
                  <a:lnTo>
                    <a:pt x="13106" y="8100"/>
                  </a:lnTo>
                  <a:lnTo>
                    <a:pt x="12816" y="7894"/>
                  </a:lnTo>
                  <a:lnTo>
                    <a:pt x="12508" y="7741"/>
                  </a:lnTo>
                  <a:lnTo>
                    <a:pt x="12218" y="7570"/>
                  </a:lnTo>
                  <a:lnTo>
                    <a:pt x="11893" y="7433"/>
                  </a:lnTo>
                  <a:lnTo>
                    <a:pt x="11534" y="7382"/>
                  </a:lnTo>
                  <a:lnTo>
                    <a:pt x="11175" y="7313"/>
                  </a:lnTo>
                  <a:lnTo>
                    <a:pt x="10817" y="7313"/>
                  </a:lnTo>
                  <a:lnTo>
                    <a:pt x="10441" y="7313"/>
                  </a:lnTo>
                  <a:lnTo>
                    <a:pt x="10082" y="7382"/>
                  </a:lnTo>
                  <a:lnTo>
                    <a:pt x="9757" y="7433"/>
                  </a:lnTo>
                  <a:lnTo>
                    <a:pt x="9432" y="7570"/>
                  </a:lnTo>
                  <a:lnTo>
                    <a:pt x="9142" y="7741"/>
                  </a:lnTo>
                  <a:lnTo>
                    <a:pt x="8834" y="7894"/>
                  </a:lnTo>
                  <a:lnTo>
                    <a:pt x="8544" y="8100"/>
                  </a:lnTo>
                  <a:lnTo>
                    <a:pt x="8287" y="8322"/>
                  </a:lnTo>
                  <a:lnTo>
                    <a:pt x="8048" y="8595"/>
                  </a:lnTo>
                  <a:lnTo>
                    <a:pt x="7860" y="8851"/>
                  </a:lnTo>
                  <a:lnTo>
                    <a:pt x="7689" y="9142"/>
                  </a:lnTo>
                  <a:lnTo>
                    <a:pt x="7536" y="9467"/>
                  </a:lnTo>
                  <a:lnTo>
                    <a:pt x="7399" y="9808"/>
                  </a:lnTo>
                  <a:lnTo>
                    <a:pt x="7331" y="10133"/>
                  </a:lnTo>
                  <a:lnTo>
                    <a:pt x="7262" y="10492"/>
                  </a:lnTo>
                  <a:lnTo>
                    <a:pt x="7262" y="10851"/>
                  </a:lnTo>
                  <a:lnTo>
                    <a:pt x="7262" y="11210"/>
                  </a:lnTo>
                  <a:lnTo>
                    <a:pt x="7331" y="11568"/>
                  </a:lnTo>
                  <a:lnTo>
                    <a:pt x="7399" y="11927"/>
                  </a:lnTo>
                  <a:lnTo>
                    <a:pt x="7536" y="12269"/>
                  </a:lnTo>
                  <a:lnTo>
                    <a:pt x="7689" y="12560"/>
                  </a:lnTo>
                  <a:lnTo>
                    <a:pt x="7860" y="12850"/>
                  </a:lnTo>
                  <a:lnTo>
                    <a:pt x="8048" y="13106"/>
                  </a:lnTo>
                  <a:lnTo>
                    <a:pt x="8287" y="13380"/>
                  </a:lnTo>
                  <a:lnTo>
                    <a:pt x="8544" y="13602"/>
                  </a:lnTo>
                  <a:lnTo>
                    <a:pt x="8834" y="13807"/>
                  </a:lnTo>
                  <a:lnTo>
                    <a:pt x="9142" y="13995"/>
                  </a:lnTo>
                  <a:lnTo>
                    <a:pt x="9432" y="14166"/>
                  </a:lnTo>
                  <a:lnTo>
                    <a:pt x="9757" y="14268"/>
                  </a:lnTo>
                  <a:lnTo>
                    <a:pt x="10082" y="14354"/>
                  </a:lnTo>
                  <a:lnTo>
                    <a:pt x="10441" y="14388"/>
                  </a:lnTo>
                  <a:lnTo>
                    <a:pt x="10817" y="14422"/>
                  </a:lnTo>
                  <a:close/>
                </a:path>
              </a:pathLst>
            </a:custGeom>
            <a:solidFill>
              <a:srgbClr val="C0C0C0"/>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grpSp>
      <p:pic>
        <p:nvPicPr>
          <p:cNvPr descr="C:\Program Files (x86)\Microsoft Office\MEDIA\CAGCAT10\j0293570.wmf" id="520" name="Google Shape;520;p4"/>
          <p:cNvPicPr preferRelativeResize="0"/>
          <p:nvPr/>
        </p:nvPicPr>
        <p:blipFill rotWithShape="1">
          <a:blip r:embed="rId5">
            <a:alphaModFix/>
          </a:blip>
          <a:srcRect b="0" l="0" r="0" t="0"/>
          <a:stretch/>
        </p:blipFill>
        <p:spPr>
          <a:xfrm>
            <a:off x="198437" y="3767137"/>
            <a:ext cx="1087437" cy="1087437"/>
          </a:xfrm>
          <a:prstGeom prst="rect">
            <a:avLst/>
          </a:prstGeom>
          <a:noFill/>
          <a:ln>
            <a:noFill/>
          </a:ln>
        </p:spPr>
      </p:pic>
      <p:pic>
        <p:nvPicPr>
          <p:cNvPr descr="C:\Program Files (x86)\Microsoft Office\MEDIA\CAGCAT10\j0252349.wmf" id="521" name="Google Shape;521;p4"/>
          <p:cNvPicPr preferRelativeResize="0"/>
          <p:nvPr/>
        </p:nvPicPr>
        <p:blipFill rotWithShape="1">
          <a:blip r:embed="rId6">
            <a:alphaModFix/>
          </a:blip>
          <a:srcRect b="0" l="0" r="0" t="0"/>
          <a:stretch/>
        </p:blipFill>
        <p:spPr>
          <a:xfrm>
            <a:off x="7059612" y="3744912"/>
            <a:ext cx="1827212" cy="110966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pic>
        <p:nvPicPr>
          <p:cNvPr descr="C:\Program Files (x86)\Microsoft Office\MEDIA\CAGCAT10\j0287005.wmf" id="526" name="Google Shape;526;p5"/>
          <p:cNvPicPr preferRelativeResize="0"/>
          <p:nvPr/>
        </p:nvPicPr>
        <p:blipFill rotWithShape="1">
          <a:blip r:embed="rId3">
            <a:alphaModFix/>
          </a:blip>
          <a:srcRect b="0" l="0" r="0" t="0"/>
          <a:stretch/>
        </p:blipFill>
        <p:spPr>
          <a:xfrm>
            <a:off x="131762" y="2125662"/>
            <a:ext cx="1358900" cy="2332037"/>
          </a:xfrm>
          <a:prstGeom prst="rect">
            <a:avLst/>
          </a:prstGeom>
          <a:noFill/>
          <a:ln>
            <a:noFill/>
          </a:ln>
        </p:spPr>
      </p:pic>
      <p:sp>
        <p:nvSpPr>
          <p:cNvPr id="527" name="Google Shape;527;p5"/>
          <p:cNvSpPr/>
          <p:nvPr/>
        </p:nvSpPr>
        <p:spPr>
          <a:xfrm>
            <a:off x="1519237" y="260350"/>
            <a:ext cx="7661275" cy="3095625"/>
          </a:xfrm>
          <a:prstGeom prst="verticalScroll">
            <a:avLst>
              <a:gd fmla="val 12500" name="adj"/>
            </a:avLst>
          </a:prstGeom>
          <a:gradFill>
            <a:gsLst>
              <a:gs pos="0">
                <a:srgbClr val="FFB987"/>
              </a:gs>
              <a:gs pos="35000">
                <a:srgbClr val="FFCDAB"/>
              </a:gs>
              <a:gs pos="100000">
                <a:srgbClr val="FFEADC"/>
              </a:gs>
            </a:gsLst>
            <a:lin ang="16200000" scaled="0"/>
          </a:gradFill>
          <a:ln cap="flat" cmpd="sng" w="9525">
            <a:solidFill>
              <a:srgbClr val="E6811C"/>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Loyixalashni yuqori sifatini va shu bilan birga uni tezlanishini faqat konstruktsiyalash va loyixalashni zamonaviy usullarini tadbiq etish yo’li bilan avtomatlashtirilgan loyixa tizimini tashkil qiladigan zamonaviy xisoblash mashinalari yordamida ta’minlash mumkin.   </a:t>
            </a:r>
            <a:endParaRPr/>
          </a:p>
        </p:txBody>
      </p:sp>
      <p:sp>
        <p:nvSpPr>
          <p:cNvPr id="528" name="Google Shape;528;p5"/>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5</a:t>
            </a:r>
            <a:endParaRPr/>
          </a:p>
        </p:txBody>
      </p:sp>
      <p:sp>
        <p:nvSpPr>
          <p:cNvPr id="529" name="Google Shape;529;p5"/>
          <p:cNvSpPr/>
          <p:nvPr/>
        </p:nvSpPr>
        <p:spPr>
          <a:xfrm>
            <a:off x="1258887" y="3716337"/>
            <a:ext cx="7678737" cy="1690687"/>
          </a:xfrm>
          <a:prstGeom prst="wedgeRectCallout">
            <a:avLst>
              <a:gd fmla="val 20273" name="adj1"/>
              <a:gd fmla="val -5613" name="adj2"/>
            </a:avLst>
          </a:prstGeom>
          <a:gradFill>
            <a:gsLst>
              <a:gs pos="0">
                <a:srgbClr val="DBC4B4"/>
              </a:gs>
              <a:gs pos="35000">
                <a:srgbClr val="E5D6CB"/>
              </a:gs>
              <a:gs pos="100000">
                <a:srgbClr val="F5EFEB"/>
              </a:gs>
            </a:gsLst>
            <a:lin ang="16200000" scaled="0"/>
          </a:gra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Xozirgi vaqtga sanoat ishlab chiqarishni kompleks avtomatlashtirish jarayonining asosini </a:t>
            </a:r>
            <a:r>
              <a:rPr b="1" i="0" lang="en-US" sz="2400" u="none">
                <a:solidFill>
                  <a:srgbClr val="000000"/>
                </a:solidFill>
                <a:latin typeface="Palatino Linotype"/>
                <a:ea typeface="Palatino Linotype"/>
                <a:cs typeface="Palatino Linotype"/>
                <a:sym typeface="Palatino Linotype"/>
              </a:rPr>
              <a:t>ALT</a:t>
            </a:r>
            <a:r>
              <a:rPr b="0" i="0" lang="en-US" sz="2400" u="none">
                <a:solidFill>
                  <a:srgbClr val="000000"/>
                </a:solidFill>
                <a:latin typeface="Palatino Linotype"/>
                <a:ea typeface="Palatino Linotype"/>
                <a:cs typeface="Palatino Linotype"/>
                <a:sym typeface="Palatino Linotype"/>
              </a:rPr>
              <a:t> (avtomatlashtirilgan loyixalashtirish tizimi) tashkil qiladi.</a:t>
            </a:r>
            <a:endParaRPr/>
          </a:p>
        </p:txBody>
      </p:sp>
      <p:pic>
        <p:nvPicPr>
          <p:cNvPr descr="C:\Program Files (x86)\Microsoft Office\MEDIA\CAGCAT10\j0292020.wmf" id="530" name="Google Shape;530;p5"/>
          <p:cNvPicPr preferRelativeResize="0"/>
          <p:nvPr/>
        </p:nvPicPr>
        <p:blipFill rotWithShape="1">
          <a:blip r:embed="rId4">
            <a:alphaModFix/>
          </a:blip>
          <a:srcRect b="0" l="0" r="0" t="0"/>
          <a:stretch/>
        </p:blipFill>
        <p:spPr>
          <a:xfrm>
            <a:off x="-49212" y="0"/>
            <a:ext cx="1870075" cy="177323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6"/>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6</a:t>
            </a:r>
            <a:endParaRPr/>
          </a:p>
        </p:txBody>
      </p:sp>
      <p:sp>
        <p:nvSpPr>
          <p:cNvPr id="536" name="Google Shape;536;p6"/>
          <p:cNvSpPr/>
          <p:nvPr/>
        </p:nvSpPr>
        <p:spPr>
          <a:xfrm>
            <a:off x="107950" y="1844675"/>
            <a:ext cx="3024187" cy="2447925"/>
          </a:xfrm>
          <a:prstGeom prst="rightArrowCallout">
            <a:avLst>
              <a:gd fmla="val 14035" name="adj1"/>
              <a:gd fmla="val 25000" name="adj2"/>
              <a:gd fmla="val 17229" name="adj3"/>
              <a:gd fmla="val 64977" name="adj4"/>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Palatino Linotype"/>
              <a:buNone/>
            </a:pPr>
            <a:r>
              <a:rPr b="1" i="0" lang="en-US" sz="2800" u="none">
                <a:solidFill>
                  <a:schemeClr val="dk1"/>
                </a:solidFill>
                <a:latin typeface="Palatino Linotype"/>
                <a:ea typeface="Palatino Linotype"/>
                <a:cs typeface="Palatino Linotype"/>
                <a:sym typeface="Palatino Linotype"/>
              </a:rPr>
              <a:t>Fanning maqsadi</a:t>
            </a:r>
            <a:endParaRPr/>
          </a:p>
        </p:txBody>
      </p:sp>
      <p:sp>
        <p:nvSpPr>
          <p:cNvPr id="537" name="Google Shape;537;p6"/>
          <p:cNvSpPr/>
          <p:nvPr/>
        </p:nvSpPr>
        <p:spPr>
          <a:xfrm>
            <a:off x="3132137" y="476250"/>
            <a:ext cx="5832475" cy="3673475"/>
          </a:xfrm>
          <a:custGeom>
            <a:rect b="b" l="l" r="r" t="t"/>
            <a:pathLst>
              <a:path extrusionOk="0" h="3673475" w="5832475">
                <a:moveTo>
                  <a:pt x="612258" y="0"/>
                </a:moveTo>
                <a:lnTo>
                  <a:pt x="5832475" y="0"/>
                </a:lnTo>
                <a:lnTo>
                  <a:pt x="5832475" y="0"/>
                </a:lnTo>
                <a:lnTo>
                  <a:pt x="5832475" y="3061217"/>
                </a:lnTo>
                <a:cubicBezTo>
                  <a:pt x="5832475" y="3399358"/>
                  <a:pt x="5558358" y="3673475"/>
                  <a:pt x="5220217" y="3673475"/>
                </a:cubicBezTo>
                <a:lnTo>
                  <a:pt x="0" y="3673475"/>
                </a:lnTo>
                <a:lnTo>
                  <a:pt x="0" y="3673475"/>
                </a:lnTo>
                <a:lnTo>
                  <a:pt x="0" y="612258"/>
                </a:lnTo>
                <a:cubicBezTo>
                  <a:pt x="0" y="274117"/>
                  <a:pt x="274117" y="0"/>
                  <a:pt x="612258" y="0"/>
                </a:cubicBezTo>
                <a:close/>
              </a:path>
            </a:pathLst>
          </a:custGeom>
          <a:solidFill>
            <a:schemeClr val="lt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400"/>
              <a:buFont typeface="Palatino Linotype"/>
              <a:buNone/>
            </a:pPr>
            <a:r>
              <a:rPr b="0" i="0" lang="en-US" sz="2400" u="none">
                <a:solidFill>
                  <a:schemeClr val="dk1"/>
                </a:solidFill>
                <a:latin typeface="Palatino Linotype"/>
                <a:ea typeface="Palatino Linotype"/>
                <a:cs typeface="Palatino Linotype"/>
                <a:sym typeface="Palatino Linotype"/>
              </a:rPr>
              <a:t>Talaba va o’rganuvchilarda o’lchash asboblari va konstruksiyalari, ularni loyihalash usullari, yechimlari, fizik effektlari, shuningdek, konstruksiya-lashning nazariy-ilmiy, amaliy hamda analitik hisoblari bo’yicha tasavvur, bilim, ko’nikma va malakalarni shakllantirishdir.  </a:t>
            </a:r>
            <a:br>
              <a:rPr b="0" i="0" lang="en-US" sz="2400" u="none">
                <a:solidFill>
                  <a:schemeClr val="dk1"/>
                </a:solidFill>
                <a:latin typeface="Palatino Linotype"/>
                <a:ea typeface="Palatino Linotype"/>
                <a:cs typeface="Palatino Linotype"/>
                <a:sym typeface="Palatino Linotype"/>
              </a:rPr>
            </a:br>
            <a:endParaRPr/>
          </a:p>
        </p:txBody>
      </p:sp>
      <p:pic>
        <p:nvPicPr>
          <p:cNvPr descr="C:\Program Files (x86)\Microsoft Office\MEDIA\CAGCAT10\j0195812.wmf" id="538" name="Google Shape;538;p6"/>
          <p:cNvPicPr preferRelativeResize="0"/>
          <p:nvPr/>
        </p:nvPicPr>
        <p:blipFill rotWithShape="1">
          <a:blip r:embed="rId3">
            <a:alphaModFix/>
          </a:blip>
          <a:srcRect b="0" l="0" r="0" t="0"/>
          <a:stretch/>
        </p:blipFill>
        <p:spPr>
          <a:xfrm>
            <a:off x="6138862" y="4484687"/>
            <a:ext cx="1773237" cy="1824037"/>
          </a:xfrm>
          <a:prstGeom prst="rect">
            <a:avLst/>
          </a:prstGeom>
          <a:noFill/>
          <a:ln>
            <a:noFill/>
          </a:ln>
        </p:spPr>
      </p:pic>
      <p:pic>
        <p:nvPicPr>
          <p:cNvPr descr="C:\Program Files (x86)\Microsoft Office\MEDIA\CAGCAT10\j0292020.wmf" id="539" name="Google Shape;539;p6"/>
          <p:cNvPicPr preferRelativeResize="0"/>
          <p:nvPr/>
        </p:nvPicPr>
        <p:blipFill rotWithShape="1">
          <a:blip r:embed="rId4">
            <a:alphaModFix/>
          </a:blip>
          <a:srcRect b="0" l="0" r="0" t="0"/>
          <a:stretch/>
        </p:blipFill>
        <p:spPr>
          <a:xfrm>
            <a:off x="490537" y="4508500"/>
            <a:ext cx="1868487" cy="1774825"/>
          </a:xfrm>
          <a:prstGeom prst="rect">
            <a:avLst/>
          </a:prstGeom>
          <a:noFill/>
          <a:ln>
            <a:noFill/>
          </a:ln>
        </p:spPr>
      </p:pic>
      <p:pic>
        <p:nvPicPr>
          <p:cNvPr descr="C:\Program Files (x86)\Microsoft Office\MEDIA\CAGCAT10\j0291984.wmf" id="540" name="Google Shape;540;p6"/>
          <p:cNvPicPr preferRelativeResize="0"/>
          <p:nvPr/>
        </p:nvPicPr>
        <p:blipFill rotWithShape="1">
          <a:blip r:embed="rId5">
            <a:alphaModFix/>
          </a:blip>
          <a:srcRect b="0" l="0" r="0" t="0"/>
          <a:stretch/>
        </p:blipFill>
        <p:spPr>
          <a:xfrm>
            <a:off x="539750" y="0"/>
            <a:ext cx="1808162" cy="1914525"/>
          </a:xfrm>
          <a:prstGeom prst="rect">
            <a:avLst/>
          </a:prstGeom>
          <a:noFill/>
          <a:ln>
            <a:noFill/>
          </a:ln>
        </p:spPr>
      </p:pic>
      <p:pic>
        <p:nvPicPr>
          <p:cNvPr descr="C:\Program Files (x86)\Microsoft Office\MEDIA\CAGCAT10\j0292982.wmf" id="541" name="Google Shape;541;p6"/>
          <p:cNvPicPr preferRelativeResize="0"/>
          <p:nvPr/>
        </p:nvPicPr>
        <p:blipFill rotWithShape="1">
          <a:blip r:embed="rId6">
            <a:alphaModFix/>
          </a:blip>
          <a:srcRect b="0" l="0" r="0" t="0"/>
          <a:stretch/>
        </p:blipFill>
        <p:spPr>
          <a:xfrm>
            <a:off x="3495675" y="4518025"/>
            <a:ext cx="1844675" cy="18192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p7"/>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7</a:t>
            </a:r>
            <a:endParaRPr/>
          </a:p>
        </p:txBody>
      </p:sp>
      <p:sp>
        <p:nvSpPr>
          <p:cNvPr id="547" name="Google Shape;547;p7"/>
          <p:cNvSpPr/>
          <p:nvPr/>
        </p:nvSpPr>
        <p:spPr>
          <a:xfrm>
            <a:off x="107950" y="1844675"/>
            <a:ext cx="2808287" cy="2447925"/>
          </a:xfrm>
          <a:prstGeom prst="rightArrowCallout">
            <a:avLst>
              <a:gd fmla="val 14035" name="adj1"/>
              <a:gd fmla="val 25000" name="adj2"/>
              <a:gd fmla="val 16893" name="adj3"/>
              <a:gd fmla="val 64977" name="adj4"/>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Palatino Linotype"/>
              <a:buNone/>
            </a:pPr>
            <a:r>
              <a:rPr b="1" i="0" lang="en-US" sz="2800" u="none">
                <a:solidFill>
                  <a:schemeClr val="dk1"/>
                </a:solidFill>
                <a:latin typeface="Palatino Linotype"/>
                <a:ea typeface="Palatino Linotype"/>
                <a:cs typeface="Palatino Linotype"/>
                <a:sym typeface="Palatino Linotype"/>
              </a:rPr>
              <a:t>Fanning vazifasi</a:t>
            </a:r>
            <a:endParaRPr/>
          </a:p>
        </p:txBody>
      </p:sp>
      <p:sp>
        <p:nvSpPr>
          <p:cNvPr id="548" name="Google Shape;548;p7"/>
          <p:cNvSpPr/>
          <p:nvPr/>
        </p:nvSpPr>
        <p:spPr>
          <a:xfrm>
            <a:off x="2916237" y="260350"/>
            <a:ext cx="6048375" cy="5616575"/>
          </a:xfrm>
          <a:custGeom>
            <a:rect b="b" l="l" r="r" t="t"/>
            <a:pathLst>
              <a:path extrusionOk="0" h="5616575" w="6048375">
                <a:moveTo>
                  <a:pt x="936115" y="0"/>
                </a:moveTo>
                <a:lnTo>
                  <a:pt x="6048375" y="0"/>
                </a:lnTo>
                <a:lnTo>
                  <a:pt x="6048375" y="0"/>
                </a:lnTo>
                <a:lnTo>
                  <a:pt x="6048375" y="4680460"/>
                </a:lnTo>
                <a:cubicBezTo>
                  <a:pt x="6048375" y="5197462"/>
                  <a:pt x="5629262" y="5616575"/>
                  <a:pt x="5112260" y="5616575"/>
                </a:cubicBezTo>
                <a:lnTo>
                  <a:pt x="0" y="5616575"/>
                </a:lnTo>
                <a:lnTo>
                  <a:pt x="0" y="5616575"/>
                </a:lnTo>
                <a:lnTo>
                  <a:pt x="0" y="936115"/>
                </a:lnTo>
                <a:cubicBezTo>
                  <a:pt x="0" y="419113"/>
                  <a:pt x="419113" y="0"/>
                  <a:pt x="936115" y="0"/>
                </a:cubicBezTo>
                <a:close/>
              </a:path>
            </a:pathLst>
          </a:custGeom>
          <a:solidFill>
            <a:schemeClr val="lt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qurilma va asboblarni konstruksiyalash jarayonini, </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qurilma va asboblarga qo‘yilgan talabni tizimlashtirishni,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yangi texnik yechimlarni qidirish usullarini,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qurilma va asboblar tuzilishining fizik prinsiplarini qidirishni,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fizik-texnik effektlar pasportini tuzishni,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o’lchash qurilmalarining matematik modelini ishlab chiqishni,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 o’lchash qurilmasining parametri va strukturasini tanlashni:</a:t>
            </a:r>
            <a:endParaRPr/>
          </a:p>
          <a:p>
            <a:pPr indent="-342900" lvl="0" marL="342900" marR="0" rtl="0" algn="just">
              <a:lnSpc>
                <a:spcPct val="100000"/>
              </a:lnSpc>
              <a:spcBef>
                <a:spcPts val="0"/>
              </a:spcBef>
              <a:spcAft>
                <a:spcPts val="0"/>
              </a:spcAft>
              <a:buClr>
                <a:schemeClr val="dk1"/>
              </a:buClr>
              <a:buSzPts val="2100"/>
              <a:buFont typeface="Noto Sans Symbols"/>
              <a:buChar char="⮚"/>
            </a:pPr>
            <a:r>
              <a:rPr b="0" i="0" lang="en-US" sz="2100" u="none">
                <a:solidFill>
                  <a:schemeClr val="dk1"/>
                </a:solidFill>
                <a:latin typeface="Palatino Linotype"/>
                <a:ea typeface="Palatino Linotype"/>
                <a:cs typeface="Palatino Linotype"/>
                <a:sym typeface="Palatino Linotype"/>
              </a:rPr>
              <a:t>ALT ni matematik, texnik, dasturiy va axborot ta’minotlari xaqida tasavvurga ega bo’lishni </a:t>
            </a:r>
            <a:r>
              <a:rPr b="1" i="0" lang="en-US" sz="2100" u="none">
                <a:solidFill>
                  <a:schemeClr val="dk1"/>
                </a:solidFill>
                <a:latin typeface="Palatino Linotype"/>
                <a:ea typeface="Palatino Linotype"/>
                <a:cs typeface="Palatino Linotype"/>
                <a:sym typeface="Palatino Linotype"/>
              </a:rPr>
              <a:t>o‘rgatish</a:t>
            </a:r>
            <a:r>
              <a:rPr b="0" i="0" lang="en-US" sz="2100" u="none">
                <a:solidFill>
                  <a:schemeClr val="dk1"/>
                </a:solidFill>
                <a:latin typeface="Palatino Linotype"/>
                <a:ea typeface="Palatino Linotype"/>
                <a:cs typeface="Palatino Linotype"/>
                <a:sym typeface="Palatino Linotype"/>
              </a:rPr>
              <a:t>dir </a:t>
            </a:r>
            <a:endParaRPr/>
          </a:p>
        </p:txBody>
      </p:sp>
      <p:pic>
        <p:nvPicPr>
          <p:cNvPr descr="C:\Program Files (x86)\Microsoft Office\MEDIA\CAGCAT10\j0297749.wmf" id="549" name="Google Shape;549;p7"/>
          <p:cNvPicPr preferRelativeResize="0"/>
          <p:nvPr/>
        </p:nvPicPr>
        <p:blipFill rotWithShape="1">
          <a:blip r:embed="rId3">
            <a:alphaModFix/>
          </a:blip>
          <a:srcRect b="0" l="0" r="0" t="0"/>
          <a:stretch/>
        </p:blipFill>
        <p:spPr>
          <a:xfrm>
            <a:off x="539750" y="4437062"/>
            <a:ext cx="2160587" cy="2055812"/>
          </a:xfrm>
          <a:prstGeom prst="rect">
            <a:avLst/>
          </a:prstGeom>
          <a:noFill/>
          <a:ln>
            <a:noFill/>
          </a:ln>
        </p:spPr>
      </p:pic>
      <p:pic>
        <p:nvPicPr>
          <p:cNvPr descr="C:\Program Files (x86)\Microsoft Office\MEDIA\CAGCAT10\j0292020.wmf" id="550" name="Google Shape;550;p7"/>
          <p:cNvPicPr preferRelativeResize="0"/>
          <p:nvPr/>
        </p:nvPicPr>
        <p:blipFill rotWithShape="1">
          <a:blip r:embed="rId4">
            <a:alphaModFix/>
          </a:blip>
          <a:srcRect b="0" l="0" r="0" t="0"/>
          <a:stretch/>
        </p:blipFill>
        <p:spPr>
          <a:xfrm>
            <a:off x="830262" y="260350"/>
            <a:ext cx="1870075" cy="17748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pic>
        <p:nvPicPr>
          <p:cNvPr id="555" name="Google Shape;555;p8"/>
          <p:cNvPicPr preferRelativeResize="0"/>
          <p:nvPr/>
        </p:nvPicPr>
        <p:blipFill rotWithShape="1">
          <a:blip r:embed="rId3">
            <a:alphaModFix/>
          </a:blip>
          <a:srcRect b="0" l="0" r="0" t="0"/>
          <a:stretch/>
        </p:blipFill>
        <p:spPr>
          <a:xfrm>
            <a:off x="201612" y="1195387"/>
            <a:ext cx="8161337" cy="4967287"/>
          </a:xfrm>
          <a:prstGeom prst="rect">
            <a:avLst/>
          </a:prstGeom>
          <a:noFill/>
          <a:ln>
            <a:noFill/>
          </a:ln>
        </p:spPr>
      </p:pic>
      <p:sp>
        <p:nvSpPr>
          <p:cNvPr id="556" name="Google Shape;556;p8"/>
          <p:cNvSpPr/>
          <p:nvPr/>
        </p:nvSpPr>
        <p:spPr>
          <a:xfrm>
            <a:off x="468312" y="333375"/>
            <a:ext cx="8207375" cy="647700"/>
          </a:xfrm>
          <a:prstGeom prst="wedgeRectCallout">
            <a:avLst>
              <a:gd fmla="val 19993" name="adj1"/>
              <a:gd fmla="val 38763" name="adj2"/>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Times New Roman"/>
              <a:buNone/>
            </a:pPr>
            <a:r>
              <a:rPr b="1" i="0" lang="en-US" sz="2800" u="none">
                <a:solidFill>
                  <a:schemeClr val="dk1"/>
                </a:solidFill>
                <a:latin typeface="Times New Roman"/>
                <a:ea typeface="Times New Roman"/>
                <a:cs typeface="Times New Roman"/>
                <a:sym typeface="Times New Roman"/>
              </a:rPr>
              <a:t>Fanni  o’rganish jarayonida – talabalar:</a:t>
            </a:r>
            <a:endParaRPr/>
          </a:p>
        </p:txBody>
      </p:sp>
      <p:sp>
        <p:nvSpPr>
          <p:cNvPr id="557" name="Google Shape;557;p8"/>
          <p:cNvSpPr/>
          <p:nvPr/>
        </p:nvSpPr>
        <p:spPr>
          <a:xfrm>
            <a:off x="7912100" y="5622925"/>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8</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descr="Картинки по запросу смотрит на часы" id="562" name="Google Shape;562;p9"/>
          <p:cNvSpPr txBox="1"/>
          <p:nvPr/>
        </p:nvSpPr>
        <p:spPr>
          <a:xfrm>
            <a:off x="155575" y="-144462"/>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descr="Картинки по запросу смотрит на часы" id="563" name="Google Shape;563;p9"/>
          <p:cNvSpPr txBox="1"/>
          <p:nvPr/>
        </p:nvSpPr>
        <p:spPr>
          <a:xfrm>
            <a:off x="307975" y="7937"/>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grpSp>
        <p:nvGrpSpPr>
          <p:cNvPr id="564" name="Google Shape;564;p9"/>
          <p:cNvGrpSpPr/>
          <p:nvPr/>
        </p:nvGrpSpPr>
        <p:grpSpPr>
          <a:xfrm>
            <a:off x="323850" y="261937"/>
            <a:ext cx="8545512" cy="5759450"/>
            <a:chOff x="323527" y="13554"/>
            <a:chExt cx="8546132" cy="5989565"/>
          </a:xfrm>
        </p:grpSpPr>
        <p:pic>
          <p:nvPicPr>
            <p:cNvPr descr="Картинки по запросу взвешивание ребенка" id="565" name="Google Shape;565;p9"/>
            <p:cNvPicPr preferRelativeResize="0"/>
            <p:nvPr/>
          </p:nvPicPr>
          <p:blipFill rotWithShape="1">
            <a:blip r:embed="rId3">
              <a:alphaModFix/>
            </a:blip>
            <a:srcRect b="0" l="0" r="0" t="0"/>
            <a:stretch/>
          </p:blipFill>
          <p:spPr>
            <a:xfrm>
              <a:off x="323527" y="692697"/>
              <a:ext cx="3343853" cy="2232247"/>
            </a:xfrm>
            <a:prstGeom prst="rect">
              <a:avLst/>
            </a:prstGeom>
            <a:gradFill>
              <a:gsLst>
                <a:gs pos="0">
                  <a:srgbClr val="BE6103"/>
                </a:gs>
                <a:gs pos="80000">
                  <a:srgbClr val="FA7E03"/>
                </a:gs>
                <a:gs pos="100000">
                  <a:srgbClr val="FF8000"/>
                </a:gs>
              </a:gsLst>
              <a:lin ang="16200000" scaled="0"/>
            </a:gradFill>
            <a:ln>
              <a:noFill/>
            </a:ln>
            <a:effectLst>
              <a:outerShdw blurRad="40000" rotWithShape="0" dir="5400000" dist="23000">
                <a:srgbClr val="000000">
                  <a:alpha val="34901"/>
                </a:srgbClr>
              </a:outerShdw>
            </a:effectLst>
          </p:spPr>
        </p:pic>
        <p:pic>
          <p:nvPicPr>
            <p:cNvPr descr="Картинки по запросу термометр уличный" id="566" name="Google Shape;566;p9"/>
            <p:cNvPicPr preferRelativeResize="0"/>
            <p:nvPr/>
          </p:nvPicPr>
          <p:blipFill rotWithShape="1">
            <a:blip r:embed="rId4">
              <a:alphaModFix/>
            </a:blip>
            <a:srcRect b="0" l="0" r="0" t="0"/>
            <a:stretch/>
          </p:blipFill>
          <p:spPr>
            <a:xfrm>
              <a:off x="340213" y="3789040"/>
              <a:ext cx="3327167" cy="2214079"/>
            </a:xfrm>
            <a:prstGeom prst="rect">
              <a:avLst/>
            </a:prstGeom>
            <a:gradFill>
              <a:gsLst>
                <a:gs pos="0">
                  <a:srgbClr val="BE6103"/>
                </a:gs>
                <a:gs pos="80000">
                  <a:srgbClr val="FA7E03"/>
                </a:gs>
                <a:gs pos="100000">
                  <a:srgbClr val="FF8000"/>
                </a:gs>
              </a:gsLst>
              <a:lin ang="16200000" scaled="0"/>
            </a:gradFill>
            <a:ln>
              <a:noFill/>
            </a:ln>
            <a:effectLst>
              <a:outerShdw blurRad="40000" rotWithShape="0" dir="5400000" dist="23000">
                <a:srgbClr val="000000">
                  <a:alpha val="34901"/>
                </a:srgbClr>
              </a:outerShdw>
            </a:effectLst>
          </p:spPr>
        </p:pic>
        <p:pic>
          <p:nvPicPr>
            <p:cNvPr id="567" name="Google Shape;567;p9"/>
            <p:cNvPicPr preferRelativeResize="0"/>
            <p:nvPr/>
          </p:nvPicPr>
          <p:blipFill rotWithShape="1">
            <a:blip r:embed="rId5">
              <a:alphaModFix/>
            </a:blip>
            <a:srcRect b="0" l="0" r="0" t="0"/>
            <a:stretch/>
          </p:blipFill>
          <p:spPr>
            <a:xfrm>
              <a:off x="5575096" y="3785697"/>
              <a:ext cx="3294563" cy="2196375"/>
            </a:xfrm>
            <a:prstGeom prst="rect">
              <a:avLst/>
            </a:prstGeom>
            <a:gradFill>
              <a:gsLst>
                <a:gs pos="0">
                  <a:srgbClr val="BE6103"/>
                </a:gs>
                <a:gs pos="80000">
                  <a:srgbClr val="FA7E03"/>
                </a:gs>
                <a:gs pos="100000">
                  <a:srgbClr val="FF8000"/>
                </a:gs>
              </a:gsLst>
              <a:lin ang="16200000" scaled="0"/>
            </a:gradFill>
            <a:ln>
              <a:noFill/>
            </a:ln>
            <a:effectLst>
              <a:outerShdw blurRad="40000" rotWithShape="0" dir="5400000" dist="23000">
                <a:srgbClr val="000000">
                  <a:alpha val="34901"/>
                </a:srgbClr>
              </a:outerShdw>
            </a:effectLst>
          </p:spPr>
        </p:pic>
        <p:pic>
          <p:nvPicPr>
            <p:cNvPr descr="Картинки по запросу измеряет рулеткой" id="568" name="Google Shape;568;p9"/>
            <p:cNvPicPr preferRelativeResize="0"/>
            <p:nvPr/>
          </p:nvPicPr>
          <p:blipFill rotWithShape="1">
            <a:blip r:embed="rId6">
              <a:alphaModFix/>
            </a:blip>
            <a:srcRect b="0" l="0" r="0" t="0"/>
            <a:stretch/>
          </p:blipFill>
          <p:spPr>
            <a:xfrm>
              <a:off x="5364086" y="650291"/>
              <a:ext cx="3505573" cy="2370146"/>
            </a:xfrm>
            <a:prstGeom prst="rect">
              <a:avLst/>
            </a:prstGeom>
            <a:gradFill>
              <a:gsLst>
                <a:gs pos="0">
                  <a:srgbClr val="BE6103"/>
                </a:gs>
                <a:gs pos="80000">
                  <a:srgbClr val="FA7E03"/>
                </a:gs>
                <a:gs pos="100000">
                  <a:srgbClr val="FF8000"/>
                </a:gs>
              </a:gsLst>
              <a:lin ang="16200000" scaled="0"/>
            </a:gradFill>
            <a:ln>
              <a:noFill/>
            </a:ln>
            <a:effectLst>
              <a:outerShdw blurRad="40000" rotWithShape="0" dir="5400000" dist="23000">
                <a:srgbClr val="000000">
                  <a:alpha val="34901"/>
                </a:srgbClr>
              </a:outerShdw>
            </a:effectLst>
          </p:spPr>
        </p:pic>
        <p:sp>
          <p:nvSpPr>
            <p:cNvPr id="569" name="Google Shape;569;p9"/>
            <p:cNvSpPr txBox="1"/>
            <p:nvPr/>
          </p:nvSpPr>
          <p:spPr>
            <a:xfrm>
              <a:off x="2267562" y="13554"/>
              <a:ext cx="3235415" cy="40137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FF"/>
                </a:buClr>
                <a:buSzPts val="2000"/>
                <a:buFont typeface="Arial"/>
                <a:buNone/>
              </a:pPr>
              <a:r>
                <a:rPr b="1" i="0" lang="en-US" sz="2000" u="none">
                  <a:solidFill>
                    <a:srgbClr val="0000FF"/>
                  </a:solidFill>
                  <a:latin typeface="Arial"/>
                  <a:ea typeface="Arial"/>
                  <a:cs typeface="Arial"/>
                  <a:sym typeface="Arial"/>
                </a:rPr>
                <a:t>Atrofimizdagi o'lchashlar</a:t>
              </a:r>
              <a:endParaRPr/>
            </a:p>
          </p:txBody>
        </p:sp>
      </p:grpSp>
      <p:sp>
        <p:nvSpPr>
          <p:cNvPr id="570" name="Google Shape;570;p9"/>
          <p:cNvSpPr/>
          <p:nvPr/>
        </p:nvSpPr>
        <p:spPr>
          <a:xfrm>
            <a:off x="307975" y="2838450"/>
            <a:ext cx="4249737" cy="503237"/>
          </a:xfrm>
          <a:prstGeom prst="wedgeRectCallout">
            <a:avLst>
              <a:gd fmla="val 2597" name="adj1"/>
              <a:gd fmla="val -8243" name="adj2"/>
            </a:avLst>
          </a:prstGeom>
          <a:solidFill>
            <a:srgbClr val="FAE6D3"/>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Yangi tug’ilgan go’dak vazni o’lchanadi</a:t>
            </a:r>
            <a:endParaRPr/>
          </a:p>
        </p:txBody>
      </p:sp>
      <p:sp>
        <p:nvSpPr>
          <p:cNvPr id="571" name="Google Shape;571;p9"/>
          <p:cNvSpPr/>
          <p:nvPr/>
        </p:nvSpPr>
        <p:spPr>
          <a:xfrm>
            <a:off x="4716462" y="2838450"/>
            <a:ext cx="4248150" cy="503237"/>
          </a:xfrm>
          <a:prstGeom prst="wedgeRectCallout">
            <a:avLst>
              <a:gd fmla="val 19617" name="adj1"/>
              <a:gd fmla="val -14220" name="adj2"/>
            </a:avLst>
          </a:prstGeom>
          <a:solidFill>
            <a:srgbClr val="FAE6D3"/>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Inson tanasi kiyimkonstruksiyasini ishlab chiqish uchun o’lchanadi</a:t>
            </a:r>
            <a:endParaRPr/>
          </a:p>
        </p:txBody>
      </p:sp>
      <p:sp>
        <p:nvSpPr>
          <p:cNvPr id="572" name="Google Shape;572;p9"/>
          <p:cNvSpPr/>
          <p:nvPr/>
        </p:nvSpPr>
        <p:spPr>
          <a:xfrm>
            <a:off x="307975" y="5759450"/>
            <a:ext cx="4248150" cy="503237"/>
          </a:xfrm>
          <a:prstGeom prst="wedgeRectCallout">
            <a:avLst>
              <a:gd fmla="val 2597" name="adj1"/>
              <a:gd fmla="val -8243" name="adj2"/>
            </a:avLst>
          </a:prstGeom>
          <a:solidFill>
            <a:srgbClr val="FAE6D3"/>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Hona harorati o’lchanib, nazorat qilib boriladi</a:t>
            </a:r>
            <a:endParaRPr/>
          </a:p>
        </p:txBody>
      </p:sp>
      <p:sp>
        <p:nvSpPr>
          <p:cNvPr id="573" name="Google Shape;573;p9"/>
          <p:cNvSpPr/>
          <p:nvPr/>
        </p:nvSpPr>
        <p:spPr>
          <a:xfrm>
            <a:off x="4135437" y="3670300"/>
            <a:ext cx="1439862" cy="1655762"/>
          </a:xfrm>
          <a:prstGeom prst="wedgeRectCallout">
            <a:avLst>
              <a:gd fmla="val 41902" name="adj1"/>
              <a:gd fmla="val 4491" name="adj2"/>
            </a:avLst>
          </a:prstGeom>
          <a:solidFill>
            <a:srgbClr val="FAE6D3"/>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O’tayotgan vaqt doimiy o’lchab boriladi</a:t>
            </a:r>
            <a:endParaRPr/>
          </a:p>
        </p:txBody>
      </p:sp>
      <p:sp>
        <p:nvSpPr>
          <p:cNvPr id="574" name="Google Shape;574;p9"/>
          <p:cNvSpPr/>
          <p:nvPr/>
        </p:nvSpPr>
        <p:spPr>
          <a:xfrm>
            <a:off x="8316912" y="5949950"/>
            <a:ext cx="876300" cy="869950"/>
          </a:xfrm>
          <a:custGeom>
            <a:rect b="b" l="l" r="r" t="t"/>
            <a:pathLst>
              <a:path extrusionOk="0" h="869950" w="876300">
                <a:moveTo>
                  <a:pt x="1" y="332290"/>
                </a:moveTo>
                <a:lnTo>
                  <a:pt x="334719" y="332293"/>
                </a:lnTo>
                <a:lnTo>
                  <a:pt x="438150" y="0"/>
                </a:lnTo>
                <a:lnTo>
                  <a:pt x="541581" y="332293"/>
                </a:lnTo>
                <a:lnTo>
                  <a:pt x="876299" y="332290"/>
                </a:lnTo>
                <a:lnTo>
                  <a:pt x="605505" y="537656"/>
                </a:lnTo>
                <a:lnTo>
                  <a:pt x="708941" y="869948"/>
                </a:lnTo>
                <a:lnTo>
                  <a:pt x="438150" y="664578"/>
                </a:lnTo>
                <a:lnTo>
                  <a:pt x="167359" y="869948"/>
                </a:lnTo>
                <a:lnTo>
                  <a:pt x="270795" y="537656"/>
                </a:lnTo>
                <a:lnTo>
                  <a:pt x="1" y="332290"/>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9</a:t>
            </a:r>
            <a:endParaRPr/>
          </a:p>
        </p:txBody>
      </p:sp>
      <p:sp>
        <p:nvSpPr>
          <p:cNvPr id="575" name="Google Shape;575;p9"/>
          <p:cNvSpPr txBox="1"/>
          <p:nvPr/>
        </p:nvSpPr>
        <p:spPr>
          <a:xfrm>
            <a:off x="730250" y="6345237"/>
            <a:ext cx="8385175" cy="434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Palatino Linotype"/>
              <a:buNone/>
            </a:pPr>
            <a:r>
              <a:rPr b="0" i="0" lang="en-US" sz="1100" u="none">
                <a:solidFill>
                  <a:schemeClr val="dk1"/>
                </a:solidFill>
                <a:latin typeface="Palatino Linotype"/>
                <a:ea typeface="Palatino Linotype"/>
                <a:cs typeface="Palatino Linotype"/>
                <a:sym typeface="Palatino Linotype"/>
              </a:rPr>
              <a:t>Retrieved from ppt-online. September 18, 2024,  https://cf3.ppt-online.org/files3/slide/i/I5KWfcNLDMGJFzP3CXnA6Rv7tEri8mk9jo4HVZ/slide-2.jpg </a:t>
            </a:r>
            <a:endParaRPr/>
          </a:p>
        </p:txBody>
      </p:sp>
    </p:spTree>
  </p:cSld>
  <p:clrMapOvr>
    <a:masterClrMapping/>
  </p:clrMapOvr>
  <p:transition>
    <p:wipe dir="l"/>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pic>
        <p:nvPicPr>
          <p:cNvPr descr="Картинки по запросу масса слона" id="580" name="Google Shape;580;p10"/>
          <p:cNvPicPr preferRelativeResize="0"/>
          <p:nvPr/>
        </p:nvPicPr>
        <p:blipFill rotWithShape="1">
          <a:blip r:embed="rId3">
            <a:alphaModFix/>
          </a:blip>
          <a:srcRect b="0" l="0" r="0" t="0"/>
          <a:stretch/>
        </p:blipFill>
        <p:spPr>
          <a:xfrm>
            <a:off x="5441950" y="1368425"/>
            <a:ext cx="2857500" cy="2466975"/>
          </a:xfrm>
          <a:prstGeom prst="rect">
            <a:avLst/>
          </a:prstGeom>
          <a:noFill/>
          <a:ln>
            <a:noFill/>
          </a:ln>
        </p:spPr>
      </p:pic>
      <p:pic>
        <p:nvPicPr>
          <p:cNvPr descr="Картинки по запросу комар" id="581" name="Google Shape;581;p10"/>
          <p:cNvPicPr preferRelativeResize="0"/>
          <p:nvPr/>
        </p:nvPicPr>
        <p:blipFill rotWithShape="1">
          <a:blip r:embed="rId4">
            <a:alphaModFix/>
          </a:blip>
          <a:srcRect b="0" l="0" r="0" t="0"/>
          <a:stretch/>
        </p:blipFill>
        <p:spPr>
          <a:xfrm>
            <a:off x="903287" y="2116137"/>
            <a:ext cx="1871662" cy="1871662"/>
          </a:xfrm>
          <a:prstGeom prst="rect">
            <a:avLst/>
          </a:prstGeom>
          <a:noFill/>
          <a:ln>
            <a:noFill/>
          </a:ln>
        </p:spPr>
      </p:pic>
      <p:sp>
        <p:nvSpPr>
          <p:cNvPr id="582" name="Google Shape;582;p10"/>
          <p:cNvSpPr txBox="1"/>
          <p:nvPr/>
        </p:nvSpPr>
        <p:spPr>
          <a:xfrm>
            <a:off x="801687" y="3998912"/>
            <a:ext cx="2638425" cy="5857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FF"/>
              </a:buClr>
              <a:buSzPts val="3200"/>
              <a:buFont typeface="Arial"/>
              <a:buNone/>
            </a:pPr>
            <a:r>
              <a:rPr b="1" i="0" lang="en-US" sz="3200" u="none">
                <a:solidFill>
                  <a:srgbClr val="0000FF"/>
                </a:solidFill>
                <a:latin typeface="Arial"/>
                <a:ea typeface="Arial"/>
                <a:cs typeface="Arial"/>
                <a:sym typeface="Arial"/>
              </a:rPr>
              <a:t>m = 1⋅10</a:t>
            </a:r>
            <a:r>
              <a:rPr b="1" baseline="30000" i="0" lang="en-US" sz="3200" u="none">
                <a:solidFill>
                  <a:srgbClr val="0000FF"/>
                </a:solidFill>
                <a:latin typeface="Arial"/>
                <a:ea typeface="Arial"/>
                <a:cs typeface="Arial"/>
                <a:sym typeface="Arial"/>
              </a:rPr>
              <a:t>-6</a:t>
            </a:r>
            <a:r>
              <a:rPr b="1" i="0" lang="en-US" sz="3200" u="none">
                <a:solidFill>
                  <a:srgbClr val="0000FF"/>
                </a:solidFill>
                <a:latin typeface="Arial"/>
                <a:ea typeface="Arial"/>
                <a:cs typeface="Arial"/>
                <a:sym typeface="Arial"/>
              </a:rPr>
              <a:t> kg</a:t>
            </a:r>
            <a:endParaRPr/>
          </a:p>
        </p:txBody>
      </p:sp>
      <p:sp>
        <p:nvSpPr>
          <p:cNvPr id="583" name="Google Shape;583;p10"/>
          <p:cNvSpPr txBox="1"/>
          <p:nvPr/>
        </p:nvSpPr>
        <p:spPr>
          <a:xfrm>
            <a:off x="6119812" y="4005262"/>
            <a:ext cx="2519362" cy="584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FF"/>
              </a:buClr>
              <a:buSzPts val="3200"/>
              <a:buFont typeface="Arial"/>
              <a:buNone/>
            </a:pPr>
            <a:r>
              <a:rPr b="1" i="0" lang="en-US" sz="3200" u="none">
                <a:solidFill>
                  <a:srgbClr val="0000FF"/>
                </a:solidFill>
                <a:latin typeface="Arial"/>
                <a:ea typeface="Arial"/>
                <a:cs typeface="Arial"/>
                <a:sym typeface="Arial"/>
              </a:rPr>
              <a:t>m = 6000 kg</a:t>
            </a:r>
            <a:endParaRPr/>
          </a:p>
        </p:txBody>
      </p:sp>
      <p:sp>
        <p:nvSpPr>
          <p:cNvPr id="584" name="Google Shape;584;p10"/>
          <p:cNvSpPr/>
          <p:nvPr/>
        </p:nvSpPr>
        <p:spPr>
          <a:xfrm>
            <a:off x="1042987" y="2297112"/>
            <a:ext cx="1441450" cy="165100"/>
          </a:xfrm>
          <a:prstGeom prst="leftRightArrow">
            <a:avLst>
              <a:gd fmla="val 1237"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85" name="Google Shape;585;p10"/>
          <p:cNvSpPr txBox="1"/>
          <p:nvPr/>
        </p:nvSpPr>
        <p:spPr>
          <a:xfrm>
            <a:off x="771525" y="1787525"/>
            <a:ext cx="2398712" cy="5857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FF"/>
              </a:buClr>
              <a:buSzPts val="3200"/>
              <a:buFont typeface="Arial"/>
              <a:buNone/>
            </a:pPr>
            <a:r>
              <a:rPr b="1" i="1" lang="en-US" sz="3200" u="none">
                <a:solidFill>
                  <a:srgbClr val="0000FF"/>
                </a:solidFill>
                <a:latin typeface="Arial"/>
                <a:ea typeface="Arial"/>
                <a:cs typeface="Arial"/>
                <a:sym typeface="Arial"/>
              </a:rPr>
              <a:t>L </a:t>
            </a:r>
            <a:r>
              <a:rPr b="1" i="0" lang="en-US" sz="3200" u="none">
                <a:solidFill>
                  <a:srgbClr val="0000FF"/>
                </a:solidFill>
                <a:latin typeface="Arial"/>
                <a:ea typeface="Arial"/>
                <a:cs typeface="Arial"/>
                <a:sym typeface="Arial"/>
              </a:rPr>
              <a:t>= 0,004 m</a:t>
            </a:r>
            <a:endParaRPr/>
          </a:p>
        </p:txBody>
      </p:sp>
      <p:sp>
        <p:nvSpPr>
          <p:cNvPr id="586" name="Google Shape;586;p10"/>
          <p:cNvSpPr txBox="1"/>
          <p:nvPr/>
        </p:nvSpPr>
        <p:spPr>
          <a:xfrm>
            <a:off x="6443662" y="638175"/>
            <a:ext cx="1603375" cy="584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FF"/>
              </a:buClr>
              <a:buSzPts val="3200"/>
              <a:buFont typeface="Arial"/>
              <a:buNone/>
            </a:pPr>
            <a:r>
              <a:rPr b="1" i="1" lang="en-US" sz="3200" u="none">
                <a:solidFill>
                  <a:srgbClr val="0000FF"/>
                </a:solidFill>
                <a:latin typeface="Arial"/>
                <a:ea typeface="Arial"/>
                <a:cs typeface="Arial"/>
                <a:sym typeface="Arial"/>
              </a:rPr>
              <a:t>L </a:t>
            </a:r>
            <a:r>
              <a:rPr b="1" i="0" lang="en-US" sz="3200" u="none">
                <a:solidFill>
                  <a:srgbClr val="0000FF"/>
                </a:solidFill>
                <a:latin typeface="Arial"/>
                <a:ea typeface="Arial"/>
                <a:cs typeface="Arial"/>
                <a:sym typeface="Arial"/>
              </a:rPr>
              <a:t>= 6 m</a:t>
            </a:r>
            <a:endParaRPr/>
          </a:p>
        </p:txBody>
      </p:sp>
      <p:sp>
        <p:nvSpPr>
          <p:cNvPr id="587" name="Google Shape;587;p10"/>
          <p:cNvSpPr/>
          <p:nvPr/>
        </p:nvSpPr>
        <p:spPr>
          <a:xfrm>
            <a:off x="5580062" y="1139825"/>
            <a:ext cx="2857500" cy="165100"/>
          </a:xfrm>
          <a:prstGeom prst="leftRightArrow">
            <a:avLst>
              <a:gd fmla="val 624"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88" name="Google Shape;588;p10"/>
          <p:cNvSpPr txBox="1"/>
          <p:nvPr/>
        </p:nvSpPr>
        <p:spPr>
          <a:xfrm>
            <a:off x="1103312" y="5084762"/>
            <a:ext cx="7194550" cy="15700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3200"/>
              <a:buFont typeface="Arial"/>
              <a:buNone/>
            </a:pPr>
            <a:r>
              <a:rPr b="1" i="0" lang="en-US" sz="3200" u="none">
                <a:solidFill>
                  <a:srgbClr val="FF0000"/>
                </a:solidFill>
                <a:latin typeface="Arial"/>
                <a:ea typeface="Arial"/>
                <a:cs typeface="Arial"/>
                <a:sym typeface="Arial"/>
              </a:rPr>
              <a:t>Fizik obyektlarning xususiyatlari   </a:t>
            </a:r>
            <a:endParaRPr/>
          </a:p>
          <a:p>
            <a:pPr indent="0" lvl="0" marL="0" marR="0" rtl="0" algn="ctr">
              <a:lnSpc>
                <a:spcPct val="100000"/>
              </a:lnSpc>
              <a:spcBef>
                <a:spcPts val="0"/>
              </a:spcBef>
              <a:spcAft>
                <a:spcPts val="0"/>
              </a:spcAft>
              <a:buClr>
                <a:srgbClr val="0000FF"/>
              </a:buClr>
              <a:buSzPts val="3200"/>
              <a:buFont typeface="Arial"/>
              <a:buNone/>
            </a:pPr>
            <a:r>
              <a:rPr b="1" i="0" lang="en-US" sz="3200" u="none">
                <a:solidFill>
                  <a:srgbClr val="0000FF"/>
                </a:solidFill>
                <a:latin typeface="Arial"/>
                <a:ea typeface="Arial"/>
                <a:cs typeface="Arial"/>
                <a:sym typeface="Arial"/>
              </a:rPr>
              <a:t>sifat</a:t>
            </a:r>
            <a:r>
              <a:rPr b="1" i="0" lang="en-US" sz="3200" u="none">
                <a:solidFill>
                  <a:srgbClr val="FF0000"/>
                </a:solidFill>
                <a:latin typeface="Arial"/>
                <a:ea typeface="Arial"/>
                <a:cs typeface="Arial"/>
                <a:sym typeface="Arial"/>
              </a:rPr>
              <a:t> va </a:t>
            </a:r>
            <a:r>
              <a:rPr b="1" i="0" lang="en-US" sz="3200" u="none">
                <a:solidFill>
                  <a:srgbClr val="0000FF"/>
                </a:solidFill>
                <a:latin typeface="Arial"/>
                <a:ea typeface="Arial"/>
                <a:cs typeface="Arial"/>
                <a:sym typeface="Arial"/>
              </a:rPr>
              <a:t>miqdoriy</a:t>
            </a:r>
            <a:r>
              <a:rPr b="1" i="0" lang="en-US" sz="3200" u="none">
                <a:solidFill>
                  <a:srgbClr val="FF0000"/>
                </a:solidFill>
                <a:latin typeface="Arial"/>
                <a:ea typeface="Arial"/>
                <a:cs typeface="Arial"/>
                <a:sym typeface="Arial"/>
              </a:rPr>
              <a:t> jihatdan farqlanadi</a:t>
            </a:r>
            <a:endParaRPr/>
          </a:p>
          <a:p>
            <a:pPr indent="0" lvl="0" marL="0" marR="0" rtl="0" algn="l">
              <a:lnSpc>
                <a:spcPct val="100000"/>
              </a:lnSpc>
              <a:spcBef>
                <a:spcPts val="0"/>
              </a:spcBef>
              <a:spcAft>
                <a:spcPts val="0"/>
              </a:spcAft>
              <a:buNone/>
            </a:pPr>
            <a:r>
              <a:t/>
            </a:r>
            <a:endParaRPr b="1" i="0" sz="3200" u="none">
              <a:solidFill>
                <a:srgbClr val="FF0000"/>
              </a:solidFill>
              <a:latin typeface="Arial"/>
              <a:ea typeface="Arial"/>
              <a:cs typeface="Arial"/>
              <a:sym typeface="Arial"/>
            </a:endParaRPr>
          </a:p>
        </p:txBody>
      </p:sp>
      <p:sp>
        <p:nvSpPr>
          <p:cNvPr id="589" name="Google Shape;589;p10"/>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10</a:t>
            </a:r>
            <a:endParaRPr/>
          </a:p>
        </p:txBody>
      </p:sp>
    </p:spTree>
  </p:cSld>
  <p:clrMapOvr>
    <a:masterClrMapping/>
  </p:clrMapOvr>
  <p:transition>
    <p:wipe dir="l"/>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11"/>
          <p:cNvSpPr txBox="1"/>
          <p:nvPr/>
        </p:nvSpPr>
        <p:spPr>
          <a:xfrm>
            <a:off x="539554" y="1340772"/>
            <a:ext cx="8280920" cy="830997"/>
          </a:xfrm>
          <a:prstGeom prst="rect">
            <a:avLst/>
          </a:prstGeom>
          <a:gradFill>
            <a:gsLst>
              <a:gs pos="0">
                <a:srgbClr val="3C518D"/>
              </a:gs>
              <a:gs pos="80000">
                <a:srgbClr val="4F6CBA"/>
              </a:gs>
              <a:gs pos="100000">
                <a:srgbClr val="4E6BBD"/>
              </a:gs>
            </a:gsLst>
            <a:lin ang="16200000" scaled="0"/>
          </a:gradFill>
          <a:ln>
            <a:noFill/>
          </a:ln>
          <a:effectLst>
            <a:outerShdw blurRad="40000" rotWithShape="0" dir="5400000" dist="23000">
              <a:srgbClr val="000000">
                <a:alpha val="34901"/>
              </a:srgbClr>
            </a:outerShdw>
          </a:effectLst>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00"/>
              </a:buClr>
              <a:buSzPts val="2400"/>
              <a:buFont typeface="Arial"/>
              <a:buNone/>
            </a:pPr>
            <a:r>
              <a:rPr b="1" i="0" lang="en-US" sz="2400" u="none" cap="none" strike="noStrike">
                <a:solidFill>
                  <a:srgbClr val="FFFF00"/>
                </a:solidFill>
                <a:latin typeface="Arial"/>
                <a:ea typeface="Arial"/>
                <a:cs typeface="Arial"/>
                <a:sym typeface="Arial"/>
              </a:rPr>
              <a:t>1. </a:t>
            </a:r>
            <a:r>
              <a:rPr b="1" i="0" lang="en-US" sz="2400" u="none" cap="none" strike="noStrike">
                <a:solidFill>
                  <a:srgbClr val="FFFFFF"/>
                </a:solidFill>
                <a:latin typeface="Arial"/>
                <a:ea typeface="Arial"/>
                <a:cs typeface="Arial"/>
                <a:sym typeface="Arial"/>
              </a:rPr>
              <a:t>Faqat real mavjud ob'ektlarning xususiyatlarini o'lchash mumkin</a:t>
            </a:r>
            <a:endParaRPr b="1" i="0" sz="2400" u="none" cap="none" strike="noStrike">
              <a:solidFill>
                <a:srgbClr val="FFFFFF"/>
              </a:solidFill>
              <a:latin typeface="Arial"/>
              <a:ea typeface="Arial"/>
              <a:cs typeface="Arial"/>
              <a:sym typeface="Arial"/>
            </a:endParaRPr>
          </a:p>
        </p:txBody>
      </p:sp>
      <p:sp>
        <p:nvSpPr>
          <p:cNvPr id="595" name="Google Shape;595;p11"/>
          <p:cNvSpPr txBox="1"/>
          <p:nvPr/>
        </p:nvSpPr>
        <p:spPr>
          <a:xfrm>
            <a:off x="551305" y="2492900"/>
            <a:ext cx="8280920" cy="461665"/>
          </a:xfrm>
          <a:prstGeom prst="rect">
            <a:avLst/>
          </a:prstGeom>
          <a:gradFill>
            <a:gsLst>
              <a:gs pos="0">
                <a:srgbClr val="3C518D"/>
              </a:gs>
              <a:gs pos="80000">
                <a:srgbClr val="4F6CBA"/>
              </a:gs>
              <a:gs pos="100000">
                <a:srgbClr val="4E6BBD"/>
              </a:gs>
            </a:gsLst>
            <a:lin ang="16200000" scaled="0"/>
          </a:gradFill>
          <a:ln>
            <a:noFill/>
          </a:ln>
          <a:effectLst>
            <a:outerShdw blurRad="40000" rotWithShape="0" dir="5400000" dist="23000">
              <a:srgbClr val="000000">
                <a:alpha val="34901"/>
              </a:srgbClr>
            </a:outerShdw>
          </a:effectLst>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00"/>
              </a:buClr>
              <a:buSzPts val="2400"/>
              <a:buFont typeface="Arial"/>
              <a:buNone/>
            </a:pPr>
            <a:r>
              <a:rPr b="1" i="0" lang="en-US" sz="2400" u="none" cap="none" strike="noStrike">
                <a:solidFill>
                  <a:srgbClr val="FFFF00"/>
                </a:solidFill>
                <a:latin typeface="Arial"/>
                <a:ea typeface="Arial"/>
                <a:cs typeface="Arial"/>
                <a:sym typeface="Arial"/>
              </a:rPr>
              <a:t>2. </a:t>
            </a:r>
            <a:r>
              <a:rPr b="1" i="0" lang="en-US" sz="2400" u="none" cap="none" strike="noStrike">
                <a:solidFill>
                  <a:srgbClr val="FFFFFF"/>
                </a:solidFill>
                <a:latin typeface="Arial"/>
                <a:ea typeface="Arial"/>
                <a:cs typeface="Arial"/>
                <a:sym typeface="Arial"/>
              </a:rPr>
              <a:t>O'lchash tajribalar o`tkazishni talab qiladi</a:t>
            </a:r>
            <a:endParaRPr b="1" i="0" sz="2400" u="none" cap="none" strike="noStrike">
              <a:solidFill>
                <a:srgbClr val="FFFFFF"/>
              </a:solidFill>
              <a:latin typeface="Arial"/>
              <a:ea typeface="Arial"/>
              <a:cs typeface="Arial"/>
              <a:sym typeface="Arial"/>
            </a:endParaRPr>
          </a:p>
        </p:txBody>
      </p:sp>
      <p:sp>
        <p:nvSpPr>
          <p:cNvPr id="596" name="Google Shape;596;p11"/>
          <p:cNvSpPr txBox="1"/>
          <p:nvPr/>
        </p:nvSpPr>
        <p:spPr>
          <a:xfrm>
            <a:off x="538474" y="3284984"/>
            <a:ext cx="8280920" cy="461665"/>
          </a:xfrm>
          <a:prstGeom prst="rect">
            <a:avLst/>
          </a:prstGeom>
          <a:gradFill>
            <a:gsLst>
              <a:gs pos="0">
                <a:srgbClr val="3C518D"/>
              </a:gs>
              <a:gs pos="80000">
                <a:srgbClr val="4F6CBA"/>
              </a:gs>
              <a:gs pos="100000">
                <a:srgbClr val="4E6BBD"/>
              </a:gs>
            </a:gsLst>
            <a:lin ang="16200000" scaled="0"/>
          </a:gradFill>
          <a:ln>
            <a:noFill/>
          </a:ln>
          <a:effectLst>
            <a:outerShdw blurRad="40000" rotWithShape="0" dir="5400000" dist="23000">
              <a:srgbClr val="000000">
                <a:alpha val="34901"/>
              </a:srgbClr>
            </a:outerShdw>
          </a:effectLst>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00"/>
              </a:buClr>
              <a:buSzPts val="2400"/>
              <a:buFont typeface="Arial"/>
              <a:buNone/>
            </a:pPr>
            <a:r>
              <a:rPr b="1" i="0" lang="en-US" sz="2400" u="none" cap="none" strike="noStrike">
                <a:solidFill>
                  <a:srgbClr val="FFFF00"/>
                </a:solidFill>
                <a:latin typeface="Arial"/>
                <a:ea typeface="Arial"/>
                <a:cs typeface="Arial"/>
                <a:sym typeface="Arial"/>
              </a:rPr>
              <a:t>3. </a:t>
            </a:r>
            <a:r>
              <a:rPr b="1" i="0" lang="en-US" sz="2400" u="none" cap="none" strike="noStrike">
                <a:solidFill>
                  <a:srgbClr val="FFFFFF"/>
                </a:solidFill>
                <a:latin typeface="Arial"/>
                <a:ea typeface="Arial"/>
                <a:cs typeface="Arial"/>
                <a:sym typeface="Arial"/>
              </a:rPr>
              <a:t>O'lchash uchun maxsus texnik vositalar kerak</a:t>
            </a:r>
            <a:endParaRPr b="1" i="0" sz="2400" u="none" cap="none" strike="noStrike">
              <a:solidFill>
                <a:srgbClr val="FFFFFF"/>
              </a:solidFill>
              <a:latin typeface="Arial"/>
              <a:ea typeface="Arial"/>
              <a:cs typeface="Arial"/>
              <a:sym typeface="Arial"/>
            </a:endParaRPr>
          </a:p>
        </p:txBody>
      </p:sp>
      <p:sp>
        <p:nvSpPr>
          <p:cNvPr id="597" name="Google Shape;597;p11"/>
          <p:cNvSpPr txBox="1"/>
          <p:nvPr/>
        </p:nvSpPr>
        <p:spPr>
          <a:xfrm>
            <a:off x="538474" y="4077076"/>
            <a:ext cx="8280920" cy="461665"/>
          </a:xfrm>
          <a:prstGeom prst="rect">
            <a:avLst/>
          </a:prstGeom>
          <a:gradFill>
            <a:gsLst>
              <a:gs pos="0">
                <a:srgbClr val="3C518D"/>
              </a:gs>
              <a:gs pos="80000">
                <a:srgbClr val="4F6CBA"/>
              </a:gs>
              <a:gs pos="100000">
                <a:srgbClr val="4E6BBD"/>
              </a:gs>
            </a:gsLst>
            <a:lin ang="16200000" scaled="0"/>
          </a:gradFill>
          <a:ln>
            <a:noFill/>
          </a:ln>
          <a:effectLst>
            <a:outerShdw blurRad="40000" rotWithShape="0" dir="5400000" dist="23000">
              <a:srgbClr val="000000">
                <a:alpha val="34901"/>
              </a:srgbClr>
            </a:outerShdw>
          </a:effectLst>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00"/>
              </a:buClr>
              <a:buSzPts val="2400"/>
              <a:buFont typeface="Arial"/>
              <a:buNone/>
            </a:pPr>
            <a:r>
              <a:rPr b="1" i="0" lang="en-US" sz="2400" u="none" cap="none" strike="noStrike">
                <a:solidFill>
                  <a:srgbClr val="FFFF00"/>
                </a:solidFill>
                <a:latin typeface="Arial"/>
                <a:ea typeface="Arial"/>
                <a:cs typeface="Arial"/>
                <a:sym typeface="Arial"/>
              </a:rPr>
              <a:t>4. </a:t>
            </a:r>
            <a:r>
              <a:rPr b="1" i="0" lang="en-US" sz="2400" u="none" cap="none" strike="noStrike">
                <a:solidFill>
                  <a:srgbClr val="FFFFFF"/>
                </a:solidFill>
                <a:latin typeface="Arial"/>
                <a:ea typeface="Arial"/>
                <a:cs typeface="Arial"/>
                <a:sym typeface="Arial"/>
              </a:rPr>
              <a:t>O'lchash natijasi fizik kattalikning qiymatidir</a:t>
            </a:r>
            <a:endParaRPr b="1" i="0" sz="2400" u="none" cap="none" strike="noStrike">
              <a:solidFill>
                <a:srgbClr val="FFFFFF"/>
              </a:solidFill>
              <a:latin typeface="Arial"/>
              <a:ea typeface="Arial"/>
              <a:cs typeface="Arial"/>
              <a:sym typeface="Arial"/>
            </a:endParaRPr>
          </a:p>
        </p:txBody>
      </p:sp>
      <p:grpSp>
        <p:nvGrpSpPr>
          <p:cNvPr id="598" name="Google Shape;598;p11"/>
          <p:cNvGrpSpPr/>
          <p:nvPr/>
        </p:nvGrpSpPr>
        <p:grpSpPr>
          <a:xfrm>
            <a:off x="619125" y="476250"/>
            <a:ext cx="8280400" cy="6130925"/>
            <a:chOff x="619115" y="620688"/>
            <a:chExt cx="8280920" cy="6130460"/>
          </a:xfrm>
        </p:grpSpPr>
        <p:sp>
          <p:nvSpPr>
            <p:cNvPr id="599" name="Google Shape;599;p11"/>
            <p:cNvSpPr txBox="1"/>
            <p:nvPr/>
          </p:nvSpPr>
          <p:spPr>
            <a:xfrm>
              <a:off x="619115" y="620688"/>
              <a:ext cx="8280920"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3600"/>
                <a:buFont typeface="Arial"/>
                <a:buNone/>
              </a:pPr>
              <a:r>
                <a:rPr b="1" i="0" lang="en-US" sz="3600" u="none">
                  <a:solidFill>
                    <a:srgbClr val="FF0000"/>
                  </a:solidFill>
                  <a:latin typeface="Arial"/>
                  <a:ea typeface="Arial"/>
                  <a:cs typeface="Arial"/>
                  <a:sym typeface="Arial"/>
                </a:rPr>
                <a:t>"O'lchash" </a:t>
              </a:r>
              <a:r>
                <a:rPr b="1" i="0" lang="en-US" sz="3600" u="none">
                  <a:solidFill>
                    <a:srgbClr val="0000FF"/>
                  </a:solidFill>
                  <a:latin typeface="Arial"/>
                  <a:ea typeface="Arial"/>
                  <a:cs typeface="Arial"/>
                  <a:sym typeface="Arial"/>
                </a:rPr>
                <a:t>tushunchasining belgilari</a:t>
              </a:r>
              <a:endParaRPr/>
            </a:p>
          </p:txBody>
        </p:sp>
        <p:pic>
          <p:nvPicPr>
            <p:cNvPr descr="Картинки по запросу измерение" id="600" name="Google Shape;600;p11"/>
            <p:cNvPicPr preferRelativeResize="0"/>
            <p:nvPr/>
          </p:nvPicPr>
          <p:blipFill rotWithShape="1">
            <a:blip r:embed="rId3">
              <a:alphaModFix/>
            </a:blip>
            <a:srcRect b="0" l="0" r="0" t="0"/>
            <a:stretch/>
          </p:blipFill>
          <p:spPr>
            <a:xfrm>
              <a:off x="1619672" y="4860938"/>
              <a:ext cx="2520280" cy="1890210"/>
            </a:xfrm>
            <a:prstGeom prst="rect">
              <a:avLst/>
            </a:prstGeom>
            <a:noFill/>
            <a:ln>
              <a:noFill/>
            </a:ln>
          </p:spPr>
        </p:pic>
        <p:pic>
          <p:nvPicPr>
            <p:cNvPr descr="Картинки по запросу манометр на трубе" id="601" name="Google Shape;601;p11"/>
            <p:cNvPicPr preferRelativeResize="0"/>
            <p:nvPr/>
          </p:nvPicPr>
          <p:blipFill rotWithShape="1">
            <a:blip r:embed="rId4">
              <a:alphaModFix/>
            </a:blip>
            <a:srcRect b="0" l="0" r="0" t="0"/>
            <a:stretch/>
          </p:blipFill>
          <p:spPr>
            <a:xfrm>
              <a:off x="4468401" y="4860938"/>
              <a:ext cx="3355119" cy="1890209"/>
            </a:xfrm>
            <a:prstGeom prst="rect">
              <a:avLst/>
            </a:prstGeom>
            <a:noFill/>
            <a:ln>
              <a:noFill/>
            </a:ln>
          </p:spPr>
        </p:pic>
      </p:grpSp>
      <p:sp>
        <p:nvSpPr>
          <p:cNvPr id="602" name="Google Shape;602;p11"/>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11</a:t>
            </a:r>
            <a:endParaRPr/>
          </a:p>
        </p:txBody>
      </p:sp>
    </p:spTree>
  </p:cSld>
  <p:clrMapOvr>
    <a:masterClrMapping/>
  </p:clrMapOvr>
  <p:transition>
    <p:wipe dir="l"/>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12"/>
          <p:cNvSpPr/>
          <p:nvPr/>
        </p:nvSpPr>
        <p:spPr>
          <a:xfrm>
            <a:off x="323850" y="333375"/>
            <a:ext cx="8351837" cy="2016125"/>
          </a:xfrm>
          <a:prstGeom prst="foldedCorner">
            <a:avLst>
              <a:gd fmla="val 18000" name="adj"/>
            </a:avLst>
          </a:prstGeom>
          <a:gradFill>
            <a:gsLst>
              <a:gs pos="0">
                <a:srgbClr val="DBC4B4"/>
              </a:gs>
              <a:gs pos="35000">
                <a:srgbClr val="E5D6CB"/>
              </a:gs>
              <a:gs pos="100000">
                <a:srgbClr val="F5EFEB"/>
              </a:gs>
            </a:gsLst>
            <a:lin ang="16200000" scaled="0"/>
          </a:gra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	</a:t>
            </a:r>
            <a:endParaRPr/>
          </a:p>
          <a:p>
            <a:pPr indent="0" lvl="0" marL="0" marR="0" rtl="0" algn="just">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      Hozirgi vaqtda sanoat ishlab chiqarishni kompleks avtomatlashtirish jarayonining asosini ALT (avtomatlashtirilgan loyihalashtirish tizimi) tashkil qiladi. ALT keng ko‘lamda 50-60 yil oldin EHM ni seriyali ishlab chiqarish yo‘lga qo‘yilgan davrda taraqqiy eta boshlagan. </a:t>
            </a:r>
            <a:endParaRPr/>
          </a:p>
        </p:txBody>
      </p:sp>
      <p:sp>
        <p:nvSpPr>
          <p:cNvPr id="608" name="Google Shape;608;p12"/>
          <p:cNvSpPr/>
          <p:nvPr/>
        </p:nvSpPr>
        <p:spPr>
          <a:xfrm>
            <a:off x="323850" y="2997200"/>
            <a:ext cx="8351837" cy="3311525"/>
          </a:xfrm>
          <a:prstGeom prst="roundRect">
            <a:avLst>
              <a:gd fmla="val 16667" name="adj"/>
            </a:avLst>
          </a:prstGeom>
          <a:gradFill>
            <a:gsLst>
              <a:gs pos="0">
                <a:srgbClr val="C5CED2"/>
              </a:gs>
              <a:gs pos="35000">
                <a:srgbClr val="D6DCDF"/>
              </a:gs>
              <a:gs pos="100000">
                <a:srgbClr val="EFF2F3"/>
              </a:gs>
            </a:gsLst>
            <a:lin ang="16200000" scaled="0"/>
          </a:gradFill>
          <a:ln cap="flat" cmpd="sng" w="9525">
            <a:solidFill>
              <a:srgbClr val="727D82"/>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200"/>
              <a:buFont typeface="Palatino Linotype"/>
              <a:buNone/>
            </a:pPr>
            <a:r>
              <a:rPr b="0" i="0" lang="en-US" sz="2200" u="none">
                <a:solidFill>
                  <a:srgbClr val="000000"/>
                </a:solidFill>
                <a:latin typeface="Palatino Linotype"/>
                <a:ea typeface="Palatino Linotype"/>
                <a:cs typeface="Palatino Linotype"/>
                <a:sym typeface="Palatino Linotype"/>
              </a:rPr>
              <a:t>          O’lchash texnikasida ALT ni tadbiq etish ba’zi konstruktorlik ishlaridan boshlangan: </a:t>
            </a:r>
            <a:r>
              <a:rPr b="1" i="1" lang="en-US" sz="2200" u="none">
                <a:solidFill>
                  <a:srgbClr val="000000"/>
                </a:solidFill>
                <a:latin typeface="Palatino Linotype"/>
                <a:ea typeface="Palatino Linotype"/>
                <a:cs typeface="Palatino Linotype"/>
                <a:sym typeface="Palatino Linotype"/>
              </a:rPr>
              <a:t>ya’ni, </a:t>
            </a:r>
            <a:endParaRPr/>
          </a:p>
          <a:p>
            <a:pPr indent="-139700" lvl="0" marL="0" marR="0" rtl="0" algn="just">
              <a:lnSpc>
                <a:spcPct val="100000"/>
              </a:lnSpc>
              <a:spcBef>
                <a:spcPts val="0"/>
              </a:spcBef>
              <a:spcAft>
                <a:spcPts val="0"/>
              </a:spcAft>
              <a:buClr>
                <a:srgbClr val="C00000"/>
              </a:buClr>
              <a:buSzPts val="2200"/>
              <a:buFont typeface="Noto Sans Symbols"/>
              <a:buChar char="❑"/>
            </a:pPr>
            <a:r>
              <a:rPr b="1" i="1" lang="en-US" sz="2200" u="none">
                <a:solidFill>
                  <a:srgbClr val="C00000"/>
                </a:solidFill>
                <a:latin typeface="Palatino Linotype"/>
                <a:ea typeface="Palatino Linotype"/>
                <a:cs typeface="Palatino Linotype"/>
                <a:sym typeface="Palatino Linotype"/>
              </a:rPr>
              <a:t>konstruksiyadagi element va o‘zgargichlarni moslashtirish,</a:t>
            </a:r>
            <a:r>
              <a:rPr b="1" i="1" lang="en-US" sz="2200" u="none">
                <a:solidFill>
                  <a:srgbClr val="000000"/>
                </a:solidFill>
                <a:latin typeface="Palatino Linotype"/>
                <a:ea typeface="Palatino Linotype"/>
                <a:cs typeface="Palatino Linotype"/>
                <a:sym typeface="Palatino Linotype"/>
              </a:rPr>
              <a:t> </a:t>
            </a:r>
            <a:endParaRPr/>
          </a:p>
          <a:p>
            <a:pPr indent="-139700" lvl="0" marL="0" marR="0" rtl="0" algn="just">
              <a:lnSpc>
                <a:spcPct val="100000"/>
              </a:lnSpc>
              <a:spcBef>
                <a:spcPts val="0"/>
              </a:spcBef>
              <a:spcAft>
                <a:spcPts val="0"/>
              </a:spcAft>
              <a:buClr>
                <a:srgbClr val="003399"/>
              </a:buClr>
              <a:buSzPts val="2200"/>
              <a:buFont typeface="Noto Sans Symbols"/>
              <a:buChar char="❑"/>
            </a:pPr>
            <a:r>
              <a:rPr b="1" i="1" lang="en-US" sz="2200" u="none">
                <a:solidFill>
                  <a:srgbClr val="003399"/>
                </a:solidFill>
                <a:latin typeface="Palatino Linotype"/>
                <a:ea typeface="Palatino Linotype"/>
                <a:cs typeface="Palatino Linotype"/>
                <a:sym typeface="Palatino Linotype"/>
              </a:rPr>
              <a:t>bosma plata va integral mikrosxemalar qo‘llash</a:t>
            </a:r>
            <a:r>
              <a:rPr b="1" i="1" lang="en-US" sz="2200" u="none">
                <a:solidFill>
                  <a:srgbClr val="000000"/>
                </a:solidFill>
                <a:latin typeface="Palatino Linotype"/>
                <a:ea typeface="Palatino Linotype"/>
                <a:cs typeface="Palatino Linotype"/>
                <a:sym typeface="Palatino Linotype"/>
              </a:rPr>
              <a:t> orqali o’lchash o‘zgartirgichlarini tayyorlash. </a:t>
            </a:r>
            <a:endParaRPr/>
          </a:p>
          <a:p>
            <a:pPr indent="0" lvl="0" marL="0" marR="0" rtl="0" algn="just">
              <a:lnSpc>
                <a:spcPct val="100000"/>
              </a:lnSpc>
              <a:spcBef>
                <a:spcPts val="0"/>
              </a:spcBef>
              <a:spcAft>
                <a:spcPts val="0"/>
              </a:spcAft>
              <a:buClr>
                <a:srgbClr val="000000"/>
              </a:buClr>
              <a:buSzPts val="2200"/>
              <a:buFont typeface="Palatino Linotype"/>
              <a:buNone/>
            </a:pPr>
            <a:r>
              <a:rPr b="0" i="0" lang="en-US" sz="2200" u="none">
                <a:solidFill>
                  <a:srgbClr val="000000"/>
                </a:solidFill>
                <a:latin typeface="Palatino Linotype"/>
                <a:ea typeface="Palatino Linotype"/>
                <a:cs typeface="Palatino Linotype"/>
                <a:sym typeface="Palatino Linotype"/>
              </a:rPr>
              <a:t>      Bunday ALT lar o'lchash o'zgartirgichlari, o'lchash qurilmalari va asboblaridagi elektr, magnit, issiqlik va boshqa jarayonlarni hisobga oladigan sxemalarda mashina usulini qo‘llash imkonini beradi. </a:t>
            </a:r>
            <a:endParaRPr/>
          </a:p>
        </p:txBody>
      </p:sp>
      <p:sp>
        <p:nvSpPr>
          <p:cNvPr id="609" name="Google Shape;609;p12"/>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13"/>
          <p:cNvSpPr/>
          <p:nvPr/>
        </p:nvSpPr>
        <p:spPr>
          <a:xfrm>
            <a:off x="323850" y="620712"/>
            <a:ext cx="7588250" cy="1295400"/>
          </a:xfrm>
          <a:prstGeom prst="homePlate">
            <a:avLst>
              <a:gd fmla="val 19756" name="adj"/>
            </a:avLst>
          </a:prstGeom>
          <a:solidFill>
            <a:schemeClr val="l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3399"/>
              </a:buClr>
              <a:buSzPts val="2800"/>
              <a:buFont typeface="Arial"/>
              <a:buNone/>
            </a:pPr>
            <a:r>
              <a:rPr b="1" i="0" lang="en-US" sz="2800" u="none">
                <a:solidFill>
                  <a:srgbClr val="003399"/>
                </a:solidFill>
                <a:latin typeface="Arial"/>
                <a:ea typeface="Arial"/>
                <a:cs typeface="Arial"/>
                <a:sym typeface="Arial"/>
              </a:rPr>
              <a:t>O’lchash va o’lchash ishlarini biror bir vositasiz bajarib bo’lmaydi.</a:t>
            </a:r>
            <a:endParaRPr/>
          </a:p>
        </p:txBody>
      </p:sp>
      <p:sp>
        <p:nvSpPr>
          <p:cNvPr id="615" name="Google Shape;615;p13"/>
          <p:cNvSpPr/>
          <p:nvPr/>
        </p:nvSpPr>
        <p:spPr>
          <a:xfrm>
            <a:off x="323850" y="2852737"/>
            <a:ext cx="8496300" cy="1200150"/>
          </a:xfrm>
          <a:prstGeom prst="wedgeRectCallout">
            <a:avLst>
              <a:gd fmla="val 2186" name="adj1"/>
              <a:gd fmla="val -13587" name="adj2"/>
            </a:avLst>
          </a:prstGeom>
          <a:solidFill>
            <a:srgbClr val="E3F2C7"/>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Arial"/>
              <a:buNone/>
            </a:pPr>
            <a:r>
              <a:rPr b="1" i="0" lang="en-US" sz="2400" u="none">
                <a:solidFill>
                  <a:schemeClr val="dk1"/>
                </a:solidFill>
                <a:latin typeface="Arial"/>
                <a:ea typeface="Arial"/>
                <a:cs typeface="Arial"/>
                <a:sym typeface="Arial"/>
              </a:rPr>
              <a:t>        O’lchash</a:t>
            </a:r>
            <a:r>
              <a:rPr b="0" i="0" lang="en-US" sz="2400" u="none">
                <a:solidFill>
                  <a:schemeClr val="dk1"/>
                </a:solidFill>
                <a:latin typeface="Arial"/>
                <a:ea typeface="Arial"/>
                <a:cs typeface="Arial"/>
                <a:sym typeface="Arial"/>
              </a:rPr>
              <a:t> </a:t>
            </a:r>
            <a:r>
              <a:rPr b="1" i="0" lang="en-US" sz="2400" u="none">
                <a:solidFill>
                  <a:schemeClr val="dk1"/>
                </a:solidFill>
                <a:latin typeface="Arial"/>
                <a:ea typeface="Arial"/>
                <a:cs typeface="Arial"/>
                <a:sym typeface="Arial"/>
              </a:rPr>
              <a:t>vositasi </a:t>
            </a:r>
            <a:r>
              <a:rPr b="0" i="0" lang="en-US" sz="2400" u="none">
                <a:solidFill>
                  <a:schemeClr val="dk1"/>
                </a:solidFill>
                <a:latin typeface="Arial"/>
                <a:ea typeface="Arial"/>
                <a:cs typeface="Arial"/>
                <a:sym typeface="Arial"/>
              </a:rPr>
              <a:t>deb, o’lchashlar uchun qo’llaniladigan va me’yorlangan metrologik tavsiflarga ega bo’lgan texnikaviy vositaga aytiladi.</a:t>
            </a:r>
            <a:endParaRPr/>
          </a:p>
        </p:txBody>
      </p:sp>
      <p:pic>
        <p:nvPicPr>
          <p:cNvPr descr="C:\Program Files (x86)\Microsoft Office\MEDIA\CAGCAT10\j0305257.wmf" id="616" name="Google Shape;616;p13"/>
          <p:cNvPicPr preferRelativeResize="0"/>
          <p:nvPr/>
        </p:nvPicPr>
        <p:blipFill rotWithShape="1">
          <a:blip r:embed="rId3">
            <a:alphaModFix/>
          </a:blip>
          <a:srcRect b="0" l="0" r="0" t="0"/>
          <a:stretch/>
        </p:blipFill>
        <p:spPr>
          <a:xfrm>
            <a:off x="7835900" y="354012"/>
            <a:ext cx="1138237" cy="1828800"/>
          </a:xfrm>
          <a:prstGeom prst="rect">
            <a:avLst/>
          </a:prstGeom>
          <a:noFill/>
          <a:ln>
            <a:noFill/>
          </a:ln>
        </p:spPr>
      </p:pic>
      <p:pic>
        <p:nvPicPr>
          <p:cNvPr descr="C:\Program Files (x86)\Microsoft Office\MEDIA\CAGCAT10\j0315447.jpg" id="617" name="Google Shape;617;p13"/>
          <p:cNvPicPr preferRelativeResize="0"/>
          <p:nvPr/>
        </p:nvPicPr>
        <p:blipFill rotWithShape="1">
          <a:blip r:embed="rId4">
            <a:alphaModFix/>
          </a:blip>
          <a:srcRect b="0" l="0" r="0" t="0"/>
          <a:stretch/>
        </p:blipFill>
        <p:spPr>
          <a:xfrm>
            <a:off x="3586162" y="4797425"/>
            <a:ext cx="1323975" cy="1857375"/>
          </a:xfrm>
          <a:prstGeom prst="rect">
            <a:avLst/>
          </a:prstGeom>
          <a:noFill/>
          <a:ln>
            <a:noFill/>
          </a:ln>
        </p:spPr>
      </p:pic>
      <p:pic>
        <p:nvPicPr>
          <p:cNvPr descr="C:\Program Files (x86)\Microsoft Office\MEDIA\CAGCAT10\j0287005.wmf" id="618" name="Google Shape;618;p13"/>
          <p:cNvPicPr preferRelativeResize="0"/>
          <p:nvPr/>
        </p:nvPicPr>
        <p:blipFill rotWithShape="1">
          <a:blip r:embed="rId5">
            <a:alphaModFix/>
          </a:blip>
          <a:srcRect b="0" l="0" r="0" t="0"/>
          <a:stretch/>
        </p:blipFill>
        <p:spPr>
          <a:xfrm>
            <a:off x="611187" y="4740275"/>
            <a:ext cx="1116012" cy="1914525"/>
          </a:xfrm>
          <a:prstGeom prst="rect">
            <a:avLst/>
          </a:prstGeom>
          <a:noFill/>
          <a:ln>
            <a:noFill/>
          </a:ln>
        </p:spPr>
      </p:pic>
      <p:pic>
        <p:nvPicPr>
          <p:cNvPr descr="C:\Program Files (x86)\Microsoft Office\MEDIA\CAGCAT10\j0149481.wmf" id="619" name="Google Shape;619;p13"/>
          <p:cNvPicPr preferRelativeResize="0"/>
          <p:nvPr/>
        </p:nvPicPr>
        <p:blipFill rotWithShape="1">
          <a:blip r:embed="rId6">
            <a:alphaModFix/>
          </a:blip>
          <a:srcRect b="0" l="0" r="0" t="0"/>
          <a:stretch/>
        </p:blipFill>
        <p:spPr>
          <a:xfrm>
            <a:off x="5976937" y="4797425"/>
            <a:ext cx="1846262" cy="1878012"/>
          </a:xfrm>
          <a:prstGeom prst="rect">
            <a:avLst/>
          </a:prstGeom>
          <a:noFill/>
          <a:ln>
            <a:noFill/>
          </a:ln>
        </p:spPr>
      </p:pic>
      <p:sp>
        <p:nvSpPr>
          <p:cNvPr id="620" name="Google Shape;620;p13"/>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13</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pic>
        <p:nvPicPr>
          <p:cNvPr id="626" name="Google Shape;626;p14"/>
          <p:cNvPicPr preferRelativeResize="0"/>
          <p:nvPr/>
        </p:nvPicPr>
        <p:blipFill rotWithShape="1">
          <a:blip r:embed="rId3">
            <a:alphaModFix/>
          </a:blip>
          <a:srcRect b="0" l="0" r="0" t="0"/>
          <a:stretch/>
        </p:blipFill>
        <p:spPr>
          <a:xfrm>
            <a:off x="-23812" y="2060575"/>
            <a:ext cx="9039225" cy="3309937"/>
          </a:xfrm>
          <a:prstGeom prst="rect">
            <a:avLst/>
          </a:prstGeom>
          <a:noFill/>
          <a:ln>
            <a:noFill/>
          </a:ln>
        </p:spPr>
      </p:pic>
      <p:sp>
        <p:nvSpPr>
          <p:cNvPr id="627" name="Google Shape;627;p14"/>
          <p:cNvSpPr/>
          <p:nvPr/>
        </p:nvSpPr>
        <p:spPr>
          <a:xfrm>
            <a:off x="539750" y="476250"/>
            <a:ext cx="8248650" cy="1439862"/>
          </a:xfrm>
          <a:prstGeom prst="roundRect">
            <a:avLst>
              <a:gd fmla="val 16667"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3399"/>
              </a:buClr>
              <a:buSzPts val="2400"/>
              <a:buFont typeface="Palatino Linotype"/>
              <a:buNone/>
            </a:pPr>
            <a:r>
              <a:rPr b="1" i="0" lang="en-US" sz="2400" u="none">
                <a:solidFill>
                  <a:srgbClr val="003399"/>
                </a:solidFill>
                <a:latin typeface="Palatino Linotype"/>
                <a:ea typeface="Palatino Linotype"/>
                <a:cs typeface="Palatino Linotype"/>
                <a:sym typeface="Palatino Linotype"/>
              </a:rPr>
              <a:t>O’lchov va o’lchov vositalari bugungi kunga qadar turli davrlarda konstruksiyalari shakllangan va quyidagi ko’rinishda turlarga bo’lish mumkin.</a:t>
            </a:r>
            <a:endParaRPr/>
          </a:p>
        </p:txBody>
      </p:sp>
      <p:sp>
        <p:nvSpPr>
          <p:cNvPr id="628" name="Google Shape;628;p14"/>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14</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2" name="Shape 632"/>
        <p:cNvGrpSpPr/>
        <p:nvPr/>
      </p:nvGrpSpPr>
      <p:grpSpPr>
        <a:xfrm>
          <a:off x="0" y="0"/>
          <a:ext cx="0" cy="0"/>
          <a:chOff x="0" y="0"/>
          <a:chExt cx="0" cy="0"/>
        </a:xfrm>
      </p:grpSpPr>
      <p:sp>
        <p:nvSpPr>
          <p:cNvPr id="633" name="Google Shape;633;p15"/>
          <p:cNvSpPr/>
          <p:nvPr/>
        </p:nvSpPr>
        <p:spPr>
          <a:xfrm>
            <a:off x="250825" y="5445125"/>
            <a:ext cx="8713787" cy="1223962"/>
          </a:xfrm>
          <a:prstGeom prst="roundRect">
            <a:avLst>
              <a:gd fmla="val 16667"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	</a:t>
            </a:r>
            <a:r>
              <a:rPr b="1" i="0" lang="en-US" sz="2000" u="none">
                <a:solidFill>
                  <a:schemeClr val="dk1"/>
                </a:solidFill>
                <a:latin typeface="Palatino Linotype"/>
                <a:ea typeface="Palatino Linotype"/>
                <a:cs typeface="Palatino Linotype"/>
                <a:sym typeface="Palatino Linotype"/>
              </a:rPr>
              <a:t>Bosim.</a:t>
            </a:r>
            <a:r>
              <a:rPr b="0" i="0" lang="en-US" sz="2000" u="none">
                <a:solidFill>
                  <a:schemeClr val="dk1"/>
                </a:solidFill>
                <a:latin typeface="Palatino Linotype"/>
                <a:ea typeface="Palatino Linotype"/>
                <a:cs typeface="Palatino Linotype"/>
                <a:sym typeface="Palatino Linotype"/>
              </a:rPr>
              <a:t> Evangelista Torricelli (1608-1647) - italiyalik to'quvchining o'g'li. U vakuum va bosim bilan tajriba o'tkazdi. 1643 yilda Toricelli simob barometrini ixtiro qildi. barometr hali ham atmosfera bosimini </a:t>
            </a:r>
            <a:endParaRPr/>
          </a:p>
          <a:p>
            <a:pPr indent="0" lvl="0" marL="0" marR="0" rtl="0" algn="just">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o'lchash uchun ishlatiladi.</a:t>
            </a:r>
            <a:endParaRPr/>
          </a:p>
        </p:txBody>
      </p:sp>
      <p:sp>
        <p:nvSpPr>
          <p:cNvPr id="634" name="Google Shape;634;p15"/>
          <p:cNvSpPr txBox="1"/>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p>
            <a:pPr indent="0" lvl="0" marL="0" marR="0" rtl="0" algn="l">
              <a:lnSpc>
                <a:spcPct val="100000"/>
              </a:lnSpc>
              <a:spcBef>
                <a:spcPts val="0"/>
              </a:spcBef>
              <a:spcAft>
                <a:spcPts val="0"/>
              </a:spcAft>
              <a:buClr>
                <a:schemeClr val="lt2"/>
              </a:buClr>
              <a:buSzPts val="1400"/>
              <a:buFont typeface="Arial"/>
              <a:buNone/>
            </a:pPr>
            <a:fld id="{00000000-1234-1234-1234-123412341234}" type="slidenum">
              <a:rPr b="0" i="0" lang="en-US" sz="1400" u="none">
                <a:solidFill>
                  <a:schemeClr val="lt2"/>
                </a:solidFill>
                <a:latin typeface="Arial"/>
                <a:ea typeface="Arial"/>
                <a:cs typeface="Arial"/>
                <a:sym typeface="Arial"/>
              </a:rPr>
              <a:t>‹#›</a:t>
            </a:fld>
            <a:endParaRPr/>
          </a:p>
        </p:txBody>
      </p:sp>
      <p:sp>
        <p:nvSpPr>
          <p:cNvPr id="635" name="Google Shape;635;p15"/>
          <p:cNvSpPr/>
          <p:nvPr/>
        </p:nvSpPr>
        <p:spPr>
          <a:xfrm>
            <a:off x="250825" y="188912"/>
            <a:ext cx="8713787" cy="2447925"/>
          </a:xfrm>
          <a:prstGeom prst="roundRect">
            <a:avLst>
              <a:gd fmla="val 16667"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C00000"/>
              </a:buClr>
              <a:buSzPts val="2000"/>
              <a:buFont typeface="Palatino Linotype"/>
              <a:buNone/>
            </a:pPr>
            <a:r>
              <a:rPr b="1" i="0" lang="en-US" sz="2000" u="none">
                <a:solidFill>
                  <a:srgbClr val="C00000"/>
                </a:solidFill>
                <a:latin typeface="Palatino Linotype"/>
                <a:ea typeface="Palatino Linotype"/>
                <a:cs typeface="Palatino Linotype"/>
                <a:sym typeface="Palatino Linotype"/>
              </a:rPr>
              <a:t>	Qadimgi soat.</a:t>
            </a:r>
            <a:r>
              <a:rPr b="0" i="0" lang="en-US" sz="2000" u="none">
                <a:solidFill>
                  <a:srgbClr val="003399"/>
                </a:solidFill>
                <a:latin typeface="Palatino Linotype"/>
                <a:ea typeface="Palatino Linotype"/>
                <a:cs typeface="Palatino Linotype"/>
                <a:sym typeface="Palatino Linotype"/>
              </a:rPr>
              <a:t> Quyosh soati birinchi marta ishlatilgan. Qadimgi davrlarda, vaqt shamlar va suv soatlari yordamida ham tan olingan, ammo bularning barchasi juda noaniq edi. Vaqtni o'lchashning </a:t>
            </a:r>
            <a:r>
              <a:rPr b="1" i="0" lang="en-US" sz="2000" u="none">
                <a:solidFill>
                  <a:srgbClr val="003399"/>
                </a:solidFill>
                <a:latin typeface="Palatino Linotype"/>
                <a:ea typeface="Palatino Linotype"/>
                <a:cs typeface="Palatino Linotype"/>
                <a:sym typeface="Palatino Linotype"/>
              </a:rPr>
              <a:t>yangi vositasi</a:t>
            </a:r>
            <a:r>
              <a:rPr b="0" i="0" lang="en-US" sz="2000" u="none">
                <a:solidFill>
                  <a:srgbClr val="003399"/>
                </a:solidFill>
                <a:latin typeface="Palatino Linotype"/>
                <a:ea typeface="Palatino Linotype"/>
                <a:cs typeface="Palatino Linotype"/>
                <a:sym typeface="Palatino Linotype"/>
              </a:rPr>
              <a:t> Birinchi og'irlikdagi mexanik soat </a:t>
            </a:r>
            <a:r>
              <a:rPr b="1" i="0" lang="en-US" sz="2000" u="none">
                <a:solidFill>
                  <a:srgbClr val="003399"/>
                </a:solidFill>
                <a:latin typeface="Palatino Linotype"/>
                <a:ea typeface="Palatino Linotype"/>
                <a:cs typeface="Palatino Linotype"/>
                <a:sym typeface="Palatino Linotype"/>
              </a:rPr>
              <a:t>999 yilda Papa Silvestr II</a:t>
            </a:r>
            <a:r>
              <a:rPr b="0" i="0" lang="en-US" sz="2000" u="none">
                <a:solidFill>
                  <a:srgbClr val="003399"/>
                </a:solidFill>
                <a:latin typeface="Palatino Linotype"/>
                <a:ea typeface="Palatino Linotype"/>
                <a:cs typeface="Palatino Linotype"/>
                <a:sym typeface="Palatino Linotype"/>
              </a:rPr>
              <a:t> frantsuz rohib Gerbet tomonidan qurilgan. U asta-sekin takomillashtirilgan va </a:t>
            </a:r>
            <a:r>
              <a:rPr b="1" i="0" lang="en-US" sz="2000" u="none">
                <a:solidFill>
                  <a:srgbClr val="003399"/>
                </a:solidFill>
                <a:latin typeface="Palatino Linotype"/>
                <a:ea typeface="Palatino Linotype"/>
                <a:cs typeface="Palatino Linotype"/>
                <a:sym typeface="Palatino Linotype"/>
              </a:rPr>
              <a:t>1300 yilda</a:t>
            </a:r>
            <a:r>
              <a:rPr b="0" i="0" lang="en-US" sz="2000" u="none">
                <a:solidFill>
                  <a:srgbClr val="003399"/>
                </a:solidFill>
                <a:latin typeface="Palatino Linotype"/>
                <a:ea typeface="Palatino Linotype"/>
                <a:cs typeface="Palatino Linotype"/>
                <a:sym typeface="Palatino Linotype"/>
              </a:rPr>
              <a:t> Evropada juda aniq mexanik soat paydo bo'ldi. </a:t>
            </a:r>
            <a:r>
              <a:rPr b="1" i="0" lang="en-US" sz="2000" u="none">
                <a:solidFill>
                  <a:srgbClr val="003399"/>
                </a:solidFill>
                <a:latin typeface="Palatino Linotype"/>
                <a:ea typeface="Palatino Linotype"/>
                <a:cs typeface="Palatino Linotype"/>
                <a:sym typeface="Palatino Linotype"/>
              </a:rPr>
              <a:t>1656 yilda</a:t>
            </a:r>
            <a:r>
              <a:rPr b="0" i="0" lang="en-US" sz="2000" u="none">
                <a:solidFill>
                  <a:srgbClr val="003399"/>
                </a:solidFill>
                <a:latin typeface="Palatino Linotype"/>
                <a:ea typeface="Palatino Linotype"/>
                <a:cs typeface="Palatino Linotype"/>
                <a:sym typeface="Palatino Linotype"/>
              </a:rPr>
              <a:t> gollandiyalik fizik Kristian Gyuygens (1629-1695) birinchi aniq mayatnik soatini ixtiro qildi.</a:t>
            </a:r>
            <a:endParaRPr/>
          </a:p>
        </p:txBody>
      </p:sp>
      <p:sp>
        <p:nvSpPr>
          <p:cNvPr id="636" name="Google Shape;636;p15"/>
          <p:cNvSpPr/>
          <p:nvPr/>
        </p:nvSpPr>
        <p:spPr>
          <a:xfrm>
            <a:off x="250825" y="2781300"/>
            <a:ext cx="8713787" cy="2519362"/>
          </a:xfrm>
          <a:prstGeom prst="roundRect">
            <a:avLst>
              <a:gd fmla="val 16667"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C00000"/>
              </a:buClr>
              <a:buSzPts val="2000"/>
              <a:buFont typeface="Palatino Linotype"/>
              <a:buNone/>
            </a:pPr>
            <a:r>
              <a:rPr b="0" i="0" lang="en-US" sz="2000" u="none">
                <a:solidFill>
                  <a:srgbClr val="C00000"/>
                </a:solidFill>
                <a:latin typeface="Palatino Linotype"/>
                <a:ea typeface="Palatino Linotype"/>
                <a:cs typeface="Palatino Linotype"/>
                <a:sym typeface="Palatino Linotype"/>
              </a:rPr>
              <a:t>	</a:t>
            </a:r>
            <a:r>
              <a:rPr b="1" i="0" lang="en-US" sz="2000" u="none">
                <a:solidFill>
                  <a:schemeClr val="dk2"/>
                </a:solidFill>
                <a:latin typeface="Palatino Linotype"/>
                <a:ea typeface="Palatino Linotype"/>
                <a:cs typeface="Palatino Linotype"/>
                <a:sym typeface="Palatino Linotype"/>
              </a:rPr>
              <a:t>Xaritaning yangi ko'rinishi.</a:t>
            </a:r>
            <a:r>
              <a:rPr b="0" i="0" lang="en-US" sz="2000" u="none">
                <a:solidFill>
                  <a:srgbClr val="C00000"/>
                </a:solidFill>
                <a:latin typeface="Palatino Linotype"/>
                <a:ea typeface="Palatino Linotype"/>
                <a:cs typeface="Palatino Linotype"/>
                <a:sym typeface="Palatino Linotype"/>
              </a:rPr>
              <a:t> Xarita - bu yer yuzining  tasviri. Ammo Yer sharsimon   va eski xaritalardagi tasvirlar buzilgan. 1569 yilda finlandiyalik geograf va kartograf </a:t>
            </a:r>
            <a:r>
              <a:rPr b="1" i="0" lang="en-US" sz="2000" u="none">
                <a:solidFill>
                  <a:srgbClr val="C00000"/>
                </a:solidFill>
                <a:latin typeface="Palatino Linotype"/>
                <a:ea typeface="Palatino Linotype"/>
                <a:cs typeface="Palatino Linotype"/>
                <a:sym typeface="Palatino Linotype"/>
              </a:rPr>
              <a:t>Gerardus Merkator </a:t>
            </a:r>
            <a:r>
              <a:rPr b="0" i="0" lang="en-US" sz="2000" u="none">
                <a:solidFill>
                  <a:srgbClr val="C00000"/>
                </a:solidFill>
                <a:latin typeface="Palatino Linotype"/>
                <a:ea typeface="Palatino Linotype"/>
                <a:cs typeface="Palatino Linotype"/>
                <a:sym typeface="Palatino Linotype"/>
              </a:rPr>
              <a:t>(1512-1594) xaritalarni loyihalashning aniqroq usulini ixtiro qildi. U sharni balandligi va kengligi bo'yicha parallel chiziqlarga bo'lib, silindr shaklida tasvirlashni taklif qildi. Ushbu chiziqlar kenglik va uzunlik deb nomlangan. </a:t>
            </a:r>
            <a:r>
              <a:rPr b="1" i="0" lang="en-US" sz="2000" u="none">
                <a:solidFill>
                  <a:srgbClr val="C00000"/>
                </a:solidFill>
                <a:latin typeface="Palatino Linotype"/>
                <a:ea typeface="Palatino Linotype"/>
                <a:cs typeface="Palatino Linotype"/>
                <a:sym typeface="Palatino Linotype"/>
              </a:rPr>
              <a:t>1595 yilda Mersator</a:t>
            </a:r>
            <a:r>
              <a:rPr b="0" i="0" lang="en-US" sz="2000" u="none">
                <a:solidFill>
                  <a:srgbClr val="C00000"/>
                </a:solidFill>
                <a:latin typeface="Palatino Linotype"/>
                <a:ea typeface="Palatino Linotype"/>
                <a:cs typeface="Palatino Linotype"/>
                <a:sym typeface="Palatino Linotype"/>
              </a:rPr>
              <a:t> yangi tizim bo'yicha tuzilgan xaritalar atlasini nashr etdi. Uning usuli bugungi kunda ham qo'llanilmoqda.</a:t>
            </a:r>
            <a:endParaRPr/>
          </a:p>
        </p:txBody>
      </p:sp>
      <p:sp>
        <p:nvSpPr>
          <p:cNvPr id="637" name="Google Shape;637;p15"/>
          <p:cNvSpPr/>
          <p:nvPr/>
        </p:nvSpPr>
        <p:spPr>
          <a:xfrm>
            <a:off x="8064500" y="5891212"/>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15</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sp>
        <p:nvSpPr>
          <p:cNvPr id="642" name="Google Shape;642;p16"/>
          <p:cNvSpPr/>
          <p:nvPr/>
        </p:nvSpPr>
        <p:spPr>
          <a:xfrm>
            <a:off x="179387" y="115887"/>
            <a:ext cx="8713787" cy="2520950"/>
          </a:xfrm>
          <a:custGeom>
            <a:rect b="b" l="l" r="r" t="t"/>
            <a:pathLst>
              <a:path extrusionOk="0" h="2520950" w="8713787">
                <a:moveTo>
                  <a:pt x="420167" y="0"/>
                </a:moveTo>
                <a:lnTo>
                  <a:pt x="8713787" y="0"/>
                </a:lnTo>
                <a:lnTo>
                  <a:pt x="8713787" y="0"/>
                </a:lnTo>
                <a:lnTo>
                  <a:pt x="8713787" y="2100783"/>
                </a:lnTo>
                <a:cubicBezTo>
                  <a:pt x="8713787" y="2332835"/>
                  <a:pt x="8525672" y="2520950"/>
                  <a:pt x="8293620" y="2520950"/>
                </a:cubicBezTo>
                <a:lnTo>
                  <a:pt x="0" y="2520950"/>
                </a:lnTo>
                <a:lnTo>
                  <a:pt x="0" y="2520950"/>
                </a:lnTo>
                <a:lnTo>
                  <a:pt x="0" y="420167"/>
                </a:lnTo>
                <a:cubicBezTo>
                  <a:pt x="0" y="188115"/>
                  <a:pt x="188115" y="0"/>
                  <a:pt x="420167" y="0"/>
                </a:cubicBezTo>
                <a:close/>
              </a:path>
            </a:pathLst>
          </a:custGeom>
          <a:solidFill>
            <a:srgbClr val="CFDCF0"/>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200"/>
              <a:buFont typeface="Palatino Linotype"/>
              <a:buNone/>
            </a:pPr>
            <a:r>
              <a:rPr b="0" i="0" lang="en-US" sz="2200" u="none">
                <a:solidFill>
                  <a:schemeClr val="dk1"/>
                </a:solidFill>
                <a:latin typeface="Palatino Linotype"/>
                <a:ea typeface="Palatino Linotype"/>
                <a:cs typeface="Palatino Linotype"/>
                <a:sym typeface="Palatino Linotype"/>
              </a:rPr>
              <a:t>	</a:t>
            </a:r>
            <a:r>
              <a:rPr b="1" i="0" lang="en-US" sz="2200" u="none">
                <a:solidFill>
                  <a:schemeClr val="dk1"/>
                </a:solidFill>
                <a:latin typeface="Palatino Linotype"/>
                <a:ea typeface="Palatino Linotype"/>
                <a:cs typeface="Palatino Linotype"/>
                <a:sym typeface="Palatino Linotype"/>
              </a:rPr>
              <a:t>Birinchi haqiqiy chizg’ich</a:t>
            </a:r>
            <a:r>
              <a:rPr b="0" i="0" lang="en-US" sz="2200" u="none">
                <a:solidFill>
                  <a:schemeClr val="dk1"/>
                </a:solidFill>
                <a:latin typeface="Palatino Linotype"/>
                <a:ea typeface="Palatino Linotype"/>
                <a:cs typeface="Palatino Linotype"/>
                <a:sym typeface="Palatino Linotype"/>
              </a:rPr>
              <a:t> Frantsiya inqilobidan keyin Frantsiyada ishlab chiqarilgan. Uning uzunligi bir metr, kengligi 2,5 sm, metr esa Parij meridiani uzunligining qirq millioninchi qismiga teng edi. Meridian uzunligi Dyunkerk va Barselona orasidagi to'g'ri uchastkada 115 ta uchburchak yordamida o'lchangan va hisoblangan. Keng foydalanish uchun yog’ochdan qilingan chizg’ichlar ishlatila boshladi.</a:t>
            </a:r>
            <a:endParaRPr/>
          </a:p>
        </p:txBody>
      </p:sp>
      <p:sp>
        <p:nvSpPr>
          <p:cNvPr id="643" name="Google Shape;643;p16"/>
          <p:cNvSpPr/>
          <p:nvPr/>
        </p:nvSpPr>
        <p:spPr>
          <a:xfrm>
            <a:off x="179387" y="2865437"/>
            <a:ext cx="8713787" cy="2376487"/>
          </a:xfrm>
          <a:custGeom>
            <a:rect b="b" l="l" r="r" t="t"/>
            <a:pathLst>
              <a:path extrusionOk="0" h="2376487" w="8713787">
                <a:moveTo>
                  <a:pt x="396089" y="0"/>
                </a:moveTo>
                <a:lnTo>
                  <a:pt x="8713787" y="0"/>
                </a:lnTo>
                <a:lnTo>
                  <a:pt x="8713787" y="0"/>
                </a:lnTo>
                <a:lnTo>
                  <a:pt x="8713787" y="1980398"/>
                </a:lnTo>
                <a:cubicBezTo>
                  <a:pt x="8713787" y="2199152"/>
                  <a:pt x="8536452" y="2376487"/>
                  <a:pt x="8317698" y="2376487"/>
                </a:cubicBezTo>
                <a:lnTo>
                  <a:pt x="0" y="2376487"/>
                </a:lnTo>
                <a:lnTo>
                  <a:pt x="0" y="2376487"/>
                </a:lnTo>
                <a:lnTo>
                  <a:pt x="0" y="396089"/>
                </a:lnTo>
                <a:cubicBezTo>
                  <a:pt x="0" y="177335"/>
                  <a:pt x="177335" y="0"/>
                  <a:pt x="396089" y="0"/>
                </a:cubicBezTo>
                <a:close/>
              </a:path>
            </a:pathLst>
          </a:custGeom>
          <a:solidFill>
            <a:srgbClr val="F2F2F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FF0000"/>
              </a:buClr>
              <a:buSzPts val="2200"/>
              <a:buFont typeface="Palatino Linotype"/>
              <a:buNone/>
            </a:pPr>
            <a:r>
              <a:rPr b="0" i="0" lang="en-US" sz="2200" u="none">
                <a:solidFill>
                  <a:srgbClr val="FF0000"/>
                </a:solidFill>
                <a:latin typeface="Palatino Linotype"/>
                <a:ea typeface="Palatino Linotype"/>
                <a:cs typeface="Palatino Linotype"/>
                <a:sym typeface="Palatino Linotype"/>
              </a:rPr>
              <a:t>	Bugungi kunga qadar eng mashhur o'lchov vositasi bo'lgan shtangentsirkul XV asr oxirida ixtiro qilingan. Bu yog'och  yasalgan edi.  1831 yilda Per Vernier nonius shkalasini  ixtiro qildi.</a:t>
            </a:r>
            <a:endParaRPr/>
          </a:p>
          <a:p>
            <a:pPr indent="0" lvl="0" marL="0" marR="0" rtl="0" algn="just">
              <a:lnSpc>
                <a:spcPct val="100000"/>
              </a:lnSpc>
              <a:spcBef>
                <a:spcPts val="0"/>
              </a:spcBef>
              <a:spcAft>
                <a:spcPts val="0"/>
              </a:spcAft>
              <a:buClr>
                <a:srgbClr val="FF0000"/>
              </a:buClr>
              <a:buSzPts val="2200"/>
              <a:buFont typeface="Palatino Linotype"/>
              <a:buNone/>
            </a:pPr>
            <a:r>
              <a:rPr b="0" i="0" lang="en-US" sz="2200" u="none">
                <a:solidFill>
                  <a:srgbClr val="FF0000"/>
                </a:solidFill>
                <a:latin typeface="Palatino Linotype"/>
                <a:ea typeface="Palatino Linotype"/>
                <a:cs typeface="Palatino Linotype"/>
                <a:sym typeface="Palatino Linotype"/>
              </a:rPr>
              <a:t>Mikrometrlarni ishlab chiqarishni Amerikaning "Xirt" kompaniyasi 1867 yilda tashkil etgan. Ikkala asbob ham hozirda, albatta, yanada mukammal darajada ishlab chiqarilmoqda.</a:t>
            </a:r>
            <a:endParaRPr/>
          </a:p>
        </p:txBody>
      </p:sp>
      <p:pic>
        <p:nvPicPr>
          <p:cNvPr id="644" name="Google Shape;644;p16"/>
          <p:cNvPicPr preferRelativeResize="0"/>
          <p:nvPr/>
        </p:nvPicPr>
        <p:blipFill rotWithShape="1">
          <a:blip r:embed="rId3">
            <a:alphaModFix/>
          </a:blip>
          <a:srcRect b="0" l="5783" r="0" t="60787"/>
          <a:stretch/>
        </p:blipFill>
        <p:spPr>
          <a:xfrm>
            <a:off x="107950" y="5157787"/>
            <a:ext cx="6943725" cy="1524000"/>
          </a:xfrm>
          <a:prstGeom prst="rect">
            <a:avLst/>
          </a:prstGeom>
          <a:noFill/>
          <a:ln>
            <a:noFill/>
          </a:ln>
        </p:spPr>
      </p:pic>
      <p:sp>
        <p:nvSpPr>
          <p:cNvPr id="645" name="Google Shape;645;p16"/>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16</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17"/>
          <p:cNvSpPr txBox="1"/>
          <p:nvPr/>
        </p:nvSpPr>
        <p:spPr>
          <a:xfrm>
            <a:off x="600075" y="620712"/>
            <a:ext cx="6924675" cy="722312"/>
          </a:xfrm>
          <a:prstGeom prst="rect">
            <a:avLst/>
          </a:prstGeom>
          <a:noFill/>
          <a:ln>
            <a:noFill/>
          </a:ln>
        </p:spPr>
        <p:txBody>
          <a:bodyPr anchorCtr="0" anchor="ctr" bIns="45700" lIns="91425" spcFirstLastPara="1" rIns="91425" wrap="square" tIns="45700">
            <a:normAutofit/>
          </a:bodyPr>
          <a:lstStyle/>
          <a:p>
            <a:pPr indent="0" lvl="0" marL="0" marR="0" rtl="0" algn="ctr">
              <a:lnSpc>
                <a:spcPct val="80000"/>
              </a:lnSpc>
              <a:spcBef>
                <a:spcPts val="0"/>
              </a:spcBef>
              <a:spcAft>
                <a:spcPts val="0"/>
              </a:spcAft>
              <a:buClr>
                <a:srgbClr val="002060"/>
              </a:buClr>
              <a:buSzPts val="2600"/>
              <a:buFont typeface="Arial"/>
              <a:buNone/>
            </a:pPr>
            <a:r>
              <a:rPr b="1" i="0" lang="en-US" sz="2600" u="none">
                <a:solidFill>
                  <a:srgbClr val="002060"/>
                </a:solidFill>
                <a:latin typeface="Arial"/>
                <a:ea typeface="Arial"/>
                <a:cs typeface="Arial"/>
                <a:sym typeface="Arial"/>
              </a:rPr>
              <a:t>o'lchоv</a:t>
            </a:r>
            <a:r>
              <a:rPr b="0" i="0" lang="en-US" sz="2600" u="none">
                <a:solidFill>
                  <a:srgbClr val="002060"/>
                </a:solidFill>
                <a:latin typeface="Arial"/>
                <a:ea typeface="Arial"/>
                <a:cs typeface="Arial"/>
                <a:sym typeface="Arial"/>
              </a:rPr>
              <a:t> (O’z DSt 8.010.2:2003 gа ko'rа)</a:t>
            </a:r>
            <a:endParaRPr/>
          </a:p>
        </p:txBody>
      </p:sp>
      <p:sp>
        <p:nvSpPr>
          <p:cNvPr id="651" name="Google Shape;651;p17"/>
          <p:cNvSpPr txBox="1"/>
          <p:nvPr/>
        </p:nvSpPr>
        <p:spPr>
          <a:xfrm>
            <a:off x="198437" y="1628775"/>
            <a:ext cx="8813800" cy="1655762"/>
          </a:xfrm>
          <a:prstGeom prst="rect">
            <a:avLst/>
          </a:prstGeom>
          <a:solidFill>
            <a:schemeClr val="lt2"/>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2060"/>
              </a:buClr>
              <a:buSzPts val="2400"/>
              <a:buFont typeface="Arial"/>
              <a:buNone/>
            </a:pPr>
            <a:r>
              <a:rPr b="1" i="0" lang="en-US" sz="2400" u="none">
                <a:solidFill>
                  <a:srgbClr val="002060"/>
                </a:solidFill>
                <a:latin typeface="Arial"/>
                <a:ea typeface="Arial"/>
                <a:cs typeface="Arial"/>
                <a:sym typeface="Arial"/>
              </a:rPr>
              <a:t>	o'lchоv</a:t>
            </a:r>
            <a:r>
              <a:rPr b="0" i="0" lang="en-US" sz="2400" u="none">
                <a:solidFill>
                  <a:srgbClr val="002060"/>
                </a:solidFill>
                <a:latin typeface="Arial"/>
                <a:ea typeface="Arial"/>
                <a:cs typeface="Arial"/>
                <a:sym typeface="Arial"/>
              </a:rPr>
              <a:t> – qiymаtlаri bеlgilаngаn birliklаrdа ifоdаlаngаn vа zаrur аniqlikdа mа'lum bo'lgаn bir yoki bir nеchtа bеrilgаn o'lchаmlаrning kаttаligini qаytа tiklаsh vа (yoki) sаqlаsh uchun mo'ljаllаngаn o'lchаsh vоsitаsi quyidаgilаrgа bo'linаdi: </a:t>
            </a:r>
            <a:endParaRPr b="0" i="0" sz="2400" u="none">
              <a:solidFill>
                <a:srgbClr val="002060"/>
              </a:solidFill>
              <a:latin typeface="Arial"/>
              <a:ea typeface="Arial"/>
              <a:cs typeface="Arial"/>
              <a:sym typeface="Arial"/>
            </a:endParaRPr>
          </a:p>
          <a:p>
            <a:pPr indent="0" lvl="0" marL="0" marR="0" rtl="0" algn="just">
              <a:lnSpc>
                <a:spcPct val="100000"/>
              </a:lnSpc>
              <a:spcBef>
                <a:spcPts val="280"/>
              </a:spcBef>
              <a:spcAft>
                <a:spcPts val="0"/>
              </a:spcAft>
              <a:buClr>
                <a:schemeClr val="dk1"/>
              </a:buClr>
              <a:buSzPts val="1400"/>
              <a:buFont typeface="Arial"/>
              <a:buNone/>
            </a:pPr>
            <a:r>
              <a:t/>
            </a:r>
            <a:endParaRPr b="0" i="0" sz="1400" u="none">
              <a:solidFill>
                <a:srgbClr val="002060"/>
              </a:solidFill>
              <a:latin typeface="Arial"/>
              <a:ea typeface="Arial"/>
              <a:cs typeface="Arial"/>
              <a:sym typeface="Arial"/>
            </a:endParaRPr>
          </a:p>
          <a:p>
            <a:pPr indent="0" lvl="0" marL="0" marR="0" rtl="0" algn="just">
              <a:lnSpc>
                <a:spcPct val="100000"/>
              </a:lnSpc>
              <a:spcBef>
                <a:spcPts val="48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a:t>
            </a:r>
            <a:endParaRPr/>
          </a:p>
          <a:p>
            <a:pPr indent="-152400" lvl="0" marL="0" marR="0" rtl="0" algn="just">
              <a:lnSpc>
                <a:spcPct val="100000"/>
              </a:lnSpc>
              <a:spcBef>
                <a:spcPts val="480"/>
              </a:spcBef>
              <a:spcAft>
                <a:spcPts val="0"/>
              </a:spcAft>
              <a:buClr>
                <a:srgbClr val="002060"/>
              </a:buClr>
              <a:buSzPts val="2400"/>
              <a:buFont typeface="Noto Sans Symbols"/>
              <a:buChar char="❑"/>
            </a:pPr>
            <a:r>
              <a:rPr b="0" i="0" lang="en-US" sz="2400" u="none">
                <a:solidFill>
                  <a:srgbClr val="002060"/>
                </a:solidFill>
                <a:latin typeface="Arial"/>
                <a:ea typeface="Arial"/>
                <a:cs typeface="Arial"/>
                <a:sym typeface="Arial"/>
              </a:rPr>
              <a:t>- bir o'lchаmli (qаdоq tоsh, uzunlikning kоntsеvоy) o'lchоvi);</a:t>
            </a:r>
            <a:endParaRPr/>
          </a:p>
          <a:p>
            <a:pPr indent="-152400" lvl="0" marL="0" marR="0" rtl="0" algn="just">
              <a:lnSpc>
                <a:spcPct val="100000"/>
              </a:lnSpc>
              <a:spcBef>
                <a:spcPts val="480"/>
              </a:spcBef>
              <a:spcAft>
                <a:spcPts val="0"/>
              </a:spcAft>
              <a:buClr>
                <a:srgbClr val="002060"/>
              </a:buClr>
              <a:buSzPts val="2400"/>
              <a:buFont typeface="Noto Sans Symbols"/>
              <a:buChar char="❑"/>
            </a:pPr>
            <a:r>
              <a:rPr b="0" i="0" lang="en-US" sz="2400" u="none">
                <a:solidFill>
                  <a:srgbClr val="002060"/>
                </a:solidFill>
                <a:latin typeface="Arial"/>
                <a:ea typeface="Arial"/>
                <a:cs typeface="Arial"/>
                <a:sym typeface="Arial"/>
              </a:rPr>
              <a:t>- ko'p o'lchаmli (elеktr qаrshiligi mаgаzini); </a:t>
            </a:r>
            <a:endParaRPr/>
          </a:p>
          <a:p>
            <a:pPr indent="-152400" lvl="0" marL="0" marR="0" rtl="0" algn="just">
              <a:lnSpc>
                <a:spcPct val="100000"/>
              </a:lnSpc>
              <a:spcBef>
                <a:spcPts val="480"/>
              </a:spcBef>
              <a:spcAft>
                <a:spcPts val="0"/>
              </a:spcAft>
              <a:buClr>
                <a:srgbClr val="002060"/>
              </a:buClr>
              <a:buSzPts val="2400"/>
              <a:buFont typeface="Noto Sans Symbols"/>
              <a:buChar char="❑"/>
            </a:pPr>
            <a:r>
              <a:rPr b="0" i="0" lang="en-US" sz="2400" u="none">
                <a:solidFill>
                  <a:srgbClr val="002060"/>
                </a:solidFill>
                <a:latin typeface="Arial"/>
                <a:ea typeface="Arial"/>
                <a:cs typeface="Arial"/>
                <a:sym typeface="Arial"/>
              </a:rPr>
              <a:t>- o'lchоvlаr  to'plаmi (tоshlаr to'plаmi).</a:t>
            </a:r>
            <a:endParaRPr/>
          </a:p>
        </p:txBody>
      </p:sp>
      <p:pic>
        <p:nvPicPr>
          <p:cNvPr descr="Картинки по запросу &quot;гири и весы запчасти&quot;" id="652" name="Google Shape;652;p17"/>
          <p:cNvPicPr preferRelativeResize="0"/>
          <p:nvPr/>
        </p:nvPicPr>
        <p:blipFill rotWithShape="1">
          <a:blip r:embed="rId3">
            <a:alphaModFix/>
          </a:blip>
          <a:srcRect b="0" l="0" r="0" t="0"/>
          <a:stretch/>
        </p:blipFill>
        <p:spPr>
          <a:xfrm>
            <a:off x="6335712" y="4437062"/>
            <a:ext cx="1800225" cy="1800225"/>
          </a:xfrm>
          <a:prstGeom prst="rect">
            <a:avLst/>
          </a:prstGeom>
          <a:noFill/>
          <a:ln>
            <a:noFill/>
          </a:ln>
        </p:spPr>
      </p:pic>
      <p:sp>
        <p:nvSpPr>
          <p:cNvPr id="653" name="Google Shape;653;p17"/>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17</a:t>
            </a:r>
            <a:endParaRPr/>
          </a:p>
        </p:txBody>
      </p:sp>
      <p:sp>
        <p:nvSpPr>
          <p:cNvPr id="654" name="Google Shape;654;p17"/>
          <p:cNvSpPr txBox="1"/>
          <p:nvPr/>
        </p:nvSpPr>
        <p:spPr>
          <a:xfrm>
            <a:off x="198437" y="6165850"/>
            <a:ext cx="7937500" cy="430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Retrieved from Calibration Weights OIML CLASS M1. September 18, 2024, https://encrypted-tbn0.gstatic.com/images?q=tbn:ANd9GcTqHLhD75BOKoxmYi8IxrivjCpQ05vicss4Y8sIGzAeR2zlsYL9</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pic>
        <p:nvPicPr>
          <p:cNvPr descr="Картинки по запросу &quot;тензодатчик&quot;" id="659" name="Google Shape;659;p18"/>
          <p:cNvPicPr preferRelativeResize="0"/>
          <p:nvPr/>
        </p:nvPicPr>
        <p:blipFill rotWithShape="1">
          <a:blip r:embed="rId3">
            <a:alphaModFix/>
          </a:blip>
          <a:srcRect b="0" l="0" r="0" t="0"/>
          <a:stretch/>
        </p:blipFill>
        <p:spPr>
          <a:xfrm>
            <a:off x="5435600" y="4076700"/>
            <a:ext cx="2201862" cy="1833562"/>
          </a:xfrm>
          <a:prstGeom prst="rect">
            <a:avLst/>
          </a:prstGeom>
          <a:noFill/>
          <a:ln>
            <a:noFill/>
          </a:ln>
        </p:spPr>
      </p:pic>
      <p:sp>
        <p:nvSpPr>
          <p:cNvPr id="660" name="Google Shape;660;p18"/>
          <p:cNvSpPr txBox="1"/>
          <p:nvPr/>
        </p:nvSpPr>
        <p:spPr>
          <a:xfrm>
            <a:off x="96837" y="252412"/>
            <a:ext cx="7772400" cy="455612"/>
          </a:xfrm>
          <a:prstGeom prst="rect">
            <a:avLst/>
          </a:prstGeom>
          <a:noFill/>
          <a:ln>
            <a:noFill/>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2060"/>
              </a:buClr>
              <a:buSzPts val="2300"/>
              <a:buFont typeface="Arial"/>
              <a:buNone/>
            </a:pPr>
            <a:r>
              <a:rPr b="1" i="0" lang="en-US" sz="2300" u="none">
                <a:solidFill>
                  <a:srgbClr val="002060"/>
                </a:solidFill>
                <a:latin typeface="Arial"/>
                <a:ea typeface="Arial"/>
                <a:cs typeface="Arial"/>
                <a:sym typeface="Arial"/>
              </a:rPr>
              <a:t>o'lchаsh o'zgаrtkichi (O‘z DSt 8.010.2:2003 gа ko'rа)</a:t>
            </a:r>
            <a:endParaRPr/>
          </a:p>
        </p:txBody>
      </p:sp>
      <p:sp>
        <p:nvSpPr>
          <p:cNvPr id="661" name="Google Shape;661;p18"/>
          <p:cNvSpPr txBox="1"/>
          <p:nvPr/>
        </p:nvSpPr>
        <p:spPr>
          <a:xfrm>
            <a:off x="349250" y="1268412"/>
            <a:ext cx="8218487" cy="31686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uzаtish, kеyinchаlik o'zgаrtirish, ishlоv bеrish vа (yoki) sаqlаsh uchun qulаy, lеkin kuzаtuvchi bеvоsitа idrоk etа оlmаydigаn shаkldаgi o'lchаsh mа'lumоti signаlini hоsil qilish uchun mo'ljаllаngаn o'lchаsh vоsitаsi</a:t>
            </a:r>
            <a:endParaRPr/>
          </a:p>
          <a:p>
            <a:pPr indent="0" lvl="0" marL="0" marR="0" rtl="0" algn="l">
              <a:lnSpc>
                <a:spcPct val="100000"/>
              </a:lnSpc>
              <a:spcBef>
                <a:spcPts val="48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quyidаgilаrgа bo'linаdi:</a:t>
            </a:r>
            <a:endParaRPr/>
          </a:p>
          <a:p>
            <a:pPr indent="0" lvl="0" marL="0" marR="0" rtl="0" algn="l">
              <a:lnSpc>
                <a:spcPct val="100000"/>
              </a:lnSpc>
              <a:spcBef>
                <a:spcPts val="48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 kаttаlikning turi bo'yichа o'zgаrtkichi (tеrmоjuftlik);</a:t>
            </a:r>
            <a:endParaRPr/>
          </a:p>
          <a:p>
            <a:pPr indent="0" lvl="0" marL="0" marR="0" rtl="0" algn="l">
              <a:lnSpc>
                <a:spcPct val="100000"/>
              </a:lnSpc>
              <a:spcBef>
                <a:spcPts val="48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 miqyosli o'zgаrtkichlаr (tоk trаnsfоrmаtоri).</a:t>
            </a:r>
            <a:endParaRPr/>
          </a:p>
        </p:txBody>
      </p:sp>
      <p:sp>
        <p:nvSpPr>
          <p:cNvPr id="662" name="Google Shape;662;p18"/>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18</a:t>
            </a:r>
            <a:endParaRPr/>
          </a:p>
        </p:txBody>
      </p:sp>
      <p:sp>
        <p:nvSpPr>
          <p:cNvPr id="663" name="Google Shape;663;p18"/>
          <p:cNvSpPr txBox="1"/>
          <p:nvPr/>
        </p:nvSpPr>
        <p:spPr>
          <a:xfrm>
            <a:off x="250825" y="6037262"/>
            <a:ext cx="7618412"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Retrieved from Tensometric beam. September 18, 2024, https://encrypted-tbn1.gstatic.com/images?q=tbn:ANd9GcTgHCg6APbTHGdkqWkh-nXkgMkBGhs2z08ruLhiROXLxEloi3XG</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19"/>
          <p:cNvSpPr txBox="1"/>
          <p:nvPr/>
        </p:nvSpPr>
        <p:spPr>
          <a:xfrm>
            <a:off x="395287" y="765175"/>
            <a:ext cx="7667625" cy="433387"/>
          </a:xfrm>
          <a:prstGeom prst="rect">
            <a:avLst/>
          </a:prstGeom>
          <a:solidFill>
            <a:schemeClr val="lt2"/>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2060"/>
              </a:buClr>
              <a:buSzPts val="2400"/>
              <a:buFont typeface="Arial"/>
              <a:buNone/>
            </a:pPr>
            <a:r>
              <a:rPr b="1" i="0" lang="en-US" sz="2400" u="none">
                <a:solidFill>
                  <a:srgbClr val="002060"/>
                </a:solidFill>
                <a:latin typeface="Arial"/>
                <a:ea typeface="Arial"/>
                <a:cs typeface="Arial"/>
                <a:sym typeface="Arial"/>
              </a:rPr>
              <a:t>o'lchаsh аsbоbi (O’z DSt 8.010.2:2003 gа ko'rа)</a:t>
            </a:r>
            <a:endParaRPr/>
          </a:p>
        </p:txBody>
      </p:sp>
      <p:sp>
        <p:nvSpPr>
          <p:cNvPr id="669" name="Google Shape;669;p19"/>
          <p:cNvSpPr txBox="1"/>
          <p:nvPr/>
        </p:nvSpPr>
        <p:spPr>
          <a:xfrm>
            <a:off x="250825" y="1878012"/>
            <a:ext cx="6265862" cy="3206750"/>
          </a:xfrm>
          <a:prstGeom prst="rect">
            <a:avLst/>
          </a:prstGeom>
          <a:solidFill>
            <a:schemeClr val="lt2"/>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2060"/>
              </a:buClr>
              <a:buSzPts val="2400"/>
              <a:buFont typeface="Arial"/>
              <a:buNone/>
            </a:pPr>
            <a:r>
              <a:rPr b="0" i="0" lang="en-US" sz="2400" u="none">
                <a:solidFill>
                  <a:srgbClr val="002060"/>
                </a:solidFill>
                <a:latin typeface="Arial"/>
                <a:ea typeface="Arial"/>
                <a:cs typeface="Arial"/>
                <a:sym typeface="Arial"/>
              </a:rPr>
              <a:t>	kuzаtuvchi bеvоsitа qаbul qilа оlаdigаn shаkldаgi o'lchаsh mа'lumоti signаlini hоsil qilishgа mo'ljаllаngаn o'lchаsh vоsitаsi o'zgаrtirish tаmоyiligа ko'rа:</a:t>
            </a:r>
            <a:endParaRPr/>
          </a:p>
          <a:p>
            <a:pPr indent="-152400" lvl="0" marL="0" marR="0" rtl="0" algn="just">
              <a:lnSpc>
                <a:spcPct val="100000"/>
              </a:lnSpc>
              <a:spcBef>
                <a:spcPts val="480"/>
              </a:spcBef>
              <a:spcAft>
                <a:spcPts val="0"/>
              </a:spcAft>
              <a:buClr>
                <a:srgbClr val="002060"/>
              </a:buClr>
              <a:buSzPts val="2400"/>
              <a:buFont typeface="Noto Sans Symbols"/>
              <a:buChar char="❑"/>
            </a:pPr>
            <a:r>
              <a:rPr b="0" i="0" lang="en-US" sz="2400" u="none">
                <a:solidFill>
                  <a:srgbClr val="002060"/>
                </a:solidFill>
                <a:latin typeface="Arial"/>
                <a:ea typeface="Arial"/>
                <a:cs typeface="Arial"/>
                <a:sym typeface="Arial"/>
              </a:rPr>
              <a:t>bеvоsitа tа'sirgа egа аsbоb</a:t>
            </a:r>
            <a:endParaRPr/>
          </a:p>
          <a:p>
            <a:pPr indent="-152400" lvl="0" marL="0" marR="0" rtl="0" algn="just">
              <a:lnSpc>
                <a:spcPct val="100000"/>
              </a:lnSpc>
              <a:spcBef>
                <a:spcPts val="480"/>
              </a:spcBef>
              <a:spcAft>
                <a:spcPts val="0"/>
              </a:spcAft>
              <a:buClr>
                <a:srgbClr val="002060"/>
              </a:buClr>
              <a:buSzPts val="2400"/>
              <a:buFont typeface="Noto Sans Symbols"/>
              <a:buChar char="❑"/>
            </a:pPr>
            <a:r>
              <a:rPr b="0" i="0" lang="en-US" sz="2400" u="none">
                <a:solidFill>
                  <a:srgbClr val="002060"/>
                </a:solidFill>
                <a:latin typeface="Arial"/>
                <a:ea typeface="Arial"/>
                <a:cs typeface="Arial"/>
                <a:sym typeface="Arial"/>
              </a:rPr>
              <a:t>tаqqоslаsh-sоlishtirish аsbоbi (</a:t>
            </a:r>
            <a:r>
              <a:rPr b="0" i="0" lang="en-US" sz="2000" u="none">
                <a:solidFill>
                  <a:srgbClr val="002060"/>
                </a:solidFill>
                <a:latin typeface="Arial"/>
                <a:ea typeface="Arial"/>
                <a:cs typeface="Arial"/>
                <a:sym typeface="Arial"/>
              </a:rPr>
              <a:t>tеng yеlkаli tаrоzi)</a:t>
            </a:r>
            <a:endParaRPr/>
          </a:p>
        </p:txBody>
      </p:sp>
      <p:pic>
        <p:nvPicPr>
          <p:cNvPr descr="Картинки по запросу &quot;весы электронные&quot;" id="670" name="Google Shape;670;p19"/>
          <p:cNvPicPr preferRelativeResize="0"/>
          <p:nvPr/>
        </p:nvPicPr>
        <p:blipFill rotWithShape="1">
          <a:blip r:embed="rId3">
            <a:alphaModFix/>
          </a:blip>
          <a:srcRect b="0" l="0" r="0" t="0"/>
          <a:stretch/>
        </p:blipFill>
        <p:spPr>
          <a:xfrm>
            <a:off x="6677025" y="3357562"/>
            <a:ext cx="2339975" cy="1558925"/>
          </a:xfrm>
          <a:prstGeom prst="rect">
            <a:avLst/>
          </a:prstGeom>
          <a:noFill/>
          <a:ln>
            <a:noFill/>
          </a:ln>
        </p:spPr>
      </p:pic>
      <p:sp>
        <p:nvSpPr>
          <p:cNvPr id="671" name="Google Shape;671;p19"/>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19</a:t>
            </a:r>
            <a:endParaRPr/>
          </a:p>
        </p:txBody>
      </p:sp>
      <p:sp>
        <p:nvSpPr>
          <p:cNvPr id="672" name="Google Shape;672;p19"/>
          <p:cNvSpPr/>
          <p:nvPr/>
        </p:nvSpPr>
        <p:spPr>
          <a:xfrm>
            <a:off x="3635375" y="1377950"/>
            <a:ext cx="360362" cy="360362"/>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673" name="Google Shape;673;p19"/>
          <p:cNvSpPr txBox="1"/>
          <p:nvPr/>
        </p:nvSpPr>
        <p:spPr>
          <a:xfrm>
            <a:off x="250825" y="5303837"/>
            <a:ext cx="8766175"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Retrieved from Calibration Weight Instruments. September 18, 2024 https://encrypted-tbn0.gstatic.com/images?q=tbn:ANd9GcT9jnvmx9HZ9oJbftoZtRT91ShXzreE_xcBPTrs7NyGPTbtfmPh</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sp>
        <p:nvSpPr>
          <p:cNvPr id="678" name="Google Shape;678;p20"/>
          <p:cNvSpPr txBox="1"/>
          <p:nvPr>
            <p:ph type="ctrTitle"/>
          </p:nvPr>
        </p:nvSpPr>
        <p:spPr>
          <a:xfrm>
            <a:off x="390525" y="333375"/>
            <a:ext cx="8574087" cy="682625"/>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002060"/>
              </a:buClr>
              <a:buSzPts val="2800"/>
              <a:buFont typeface="Arial"/>
              <a:buNone/>
            </a:pPr>
            <a:r>
              <a:rPr b="1" i="0" lang="en-US" sz="2800" u="none">
                <a:solidFill>
                  <a:srgbClr val="002060"/>
                </a:solidFill>
                <a:latin typeface="Arial"/>
                <a:ea typeface="Arial"/>
                <a:cs typeface="Arial"/>
                <a:sym typeface="Arial"/>
              </a:rPr>
              <a:t>o'lchаsh uskunаsi </a:t>
            </a:r>
            <a:r>
              <a:rPr b="0" i="0" lang="en-US" sz="2800" u="none">
                <a:solidFill>
                  <a:srgbClr val="002060"/>
                </a:solidFill>
                <a:latin typeface="Arial"/>
                <a:ea typeface="Arial"/>
                <a:cs typeface="Arial"/>
                <a:sym typeface="Arial"/>
              </a:rPr>
              <a:t>(O’z DSt 8.010.2:2003 gа ko'rа)</a:t>
            </a:r>
            <a:endParaRPr/>
          </a:p>
        </p:txBody>
      </p:sp>
      <p:sp>
        <p:nvSpPr>
          <p:cNvPr id="679" name="Google Shape;679;p20"/>
          <p:cNvSpPr txBox="1"/>
          <p:nvPr>
            <p:ph idx="1" type="subTitle"/>
          </p:nvPr>
        </p:nvSpPr>
        <p:spPr>
          <a:xfrm>
            <a:off x="114300" y="1412875"/>
            <a:ext cx="5845175" cy="4049712"/>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Clr>
                <a:srgbClr val="002060"/>
              </a:buClr>
              <a:buSzPts val="2400"/>
              <a:buNone/>
            </a:pPr>
            <a:r>
              <a:rPr b="0" i="0" lang="en-US" sz="2400" u="none">
                <a:solidFill>
                  <a:srgbClr val="002060"/>
                </a:solidFill>
                <a:latin typeface="Arial"/>
                <a:ea typeface="Arial"/>
                <a:cs typeface="Arial"/>
                <a:sym typeface="Arial"/>
              </a:rPr>
              <a:t>	bir yoki bir nеchtа kаttаliklаrni o'lchаshgа mo'ljаllаngаn, bir jоydа o'rnаtilgаn o'lchоvlаr, o'lchаsh аsbоblаri, o'lchаsh o'zgаrtkichlаri vа bоshqа qurilmаlаrning o'zаrо funktsiоnаl birlаshtirilgаn mаjmuаsi</a:t>
            </a:r>
            <a:endParaRPr/>
          </a:p>
        </p:txBody>
      </p:sp>
      <p:pic>
        <p:nvPicPr>
          <p:cNvPr descr="Картинки по запросу &quot;стенд для поверки счетчиков воды&quot;" id="680" name="Google Shape;680;p20"/>
          <p:cNvPicPr preferRelativeResize="0"/>
          <p:nvPr/>
        </p:nvPicPr>
        <p:blipFill rotWithShape="1">
          <a:blip r:embed="rId3">
            <a:alphaModFix/>
          </a:blip>
          <a:srcRect b="0" l="0" r="0" t="0"/>
          <a:stretch/>
        </p:blipFill>
        <p:spPr>
          <a:xfrm>
            <a:off x="6242050" y="2276475"/>
            <a:ext cx="2717800" cy="1822450"/>
          </a:xfrm>
          <a:prstGeom prst="rect">
            <a:avLst/>
          </a:prstGeom>
          <a:noFill/>
          <a:ln>
            <a:noFill/>
          </a:ln>
        </p:spPr>
      </p:pic>
      <p:pic>
        <p:nvPicPr>
          <p:cNvPr descr="Картинки по запросу &quot;стенд для поверки счетчиков воды&quot;" id="681" name="Google Shape;681;p20"/>
          <p:cNvPicPr preferRelativeResize="0"/>
          <p:nvPr/>
        </p:nvPicPr>
        <p:blipFill rotWithShape="1">
          <a:blip r:embed="rId4">
            <a:alphaModFix/>
          </a:blip>
          <a:srcRect b="0" l="0" r="0" t="0"/>
          <a:stretch/>
        </p:blipFill>
        <p:spPr>
          <a:xfrm>
            <a:off x="2987675" y="3894137"/>
            <a:ext cx="2627312" cy="1970087"/>
          </a:xfrm>
          <a:prstGeom prst="rect">
            <a:avLst/>
          </a:prstGeom>
          <a:noFill/>
          <a:ln>
            <a:noFill/>
          </a:ln>
        </p:spPr>
      </p:pic>
      <p:sp>
        <p:nvSpPr>
          <p:cNvPr id="682" name="Google Shape;682;p20"/>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20</a:t>
            </a:r>
            <a:endParaRPr/>
          </a:p>
        </p:txBody>
      </p:sp>
      <p:sp>
        <p:nvSpPr>
          <p:cNvPr id="683" name="Google Shape;683;p20"/>
          <p:cNvSpPr txBox="1"/>
          <p:nvPr/>
        </p:nvSpPr>
        <p:spPr>
          <a:xfrm>
            <a:off x="323850" y="6021387"/>
            <a:ext cx="8712200" cy="461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Retrieved from Metrological Services. September 18, 2024 https://encrypted-tbn2.gstatic.com/images?q=tbn:ANd9GcSdTPna32raJDfxanjz_6s3SLyUzTBtQtu_5yyjFufTmiBwcfwI</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sp>
        <p:nvSpPr>
          <p:cNvPr id="688" name="Google Shape;688;p21"/>
          <p:cNvSpPr txBox="1"/>
          <p:nvPr/>
        </p:nvSpPr>
        <p:spPr>
          <a:xfrm>
            <a:off x="222250" y="404812"/>
            <a:ext cx="8597900" cy="576262"/>
          </a:xfrm>
          <a:prstGeom prst="rect">
            <a:avLst/>
          </a:prstGeom>
          <a:solidFill>
            <a:schemeClr val="lt2"/>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2060"/>
              </a:buClr>
              <a:buSzPts val="2700"/>
              <a:buFont typeface="Arial"/>
              <a:buNone/>
            </a:pPr>
            <a:r>
              <a:rPr b="1" i="0" lang="en-US" sz="2700" u="none">
                <a:solidFill>
                  <a:srgbClr val="002060"/>
                </a:solidFill>
                <a:latin typeface="Arial"/>
                <a:ea typeface="Arial"/>
                <a:cs typeface="Arial"/>
                <a:sym typeface="Arial"/>
              </a:rPr>
              <a:t>o'lchаsh tizimi</a:t>
            </a:r>
            <a:r>
              <a:rPr b="0" i="0" lang="en-US" sz="2700" u="none">
                <a:solidFill>
                  <a:srgbClr val="002060"/>
                </a:solidFill>
                <a:latin typeface="Arial"/>
                <a:ea typeface="Arial"/>
                <a:cs typeface="Arial"/>
                <a:sym typeface="Arial"/>
              </a:rPr>
              <a:t> (O’z DSt 8.010.2:2003 gа ko'rа)</a:t>
            </a:r>
            <a:endParaRPr/>
          </a:p>
        </p:txBody>
      </p:sp>
      <p:sp>
        <p:nvSpPr>
          <p:cNvPr id="689" name="Google Shape;689;p21"/>
          <p:cNvSpPr txBox="1"/>
          <p:nvPr/>
        </p:nvSpPr>
        <p:spPr>
          <a:xfrm>
            <a:off x="341312" y="1773237"/>
            <a:ext cx="5815012" cy="324008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2060"/>
              </a:buClr>
              <a:buSzPts val="2200"/>
              <a:buFont typeface="Arial"/>
              <a:buNone/>
            </a:pPr>
            <a:r>
              <a:rPr b="0" i="0" lang="en-US" sz="2200" u="none">
                <a:solidFill>
                  <a:srgbClr val="002060"/>
                </a:solidFill>
                <a:latin typeface="Arial"/>
                <a:ea typeface="Arial"/>
                <a:cs typeface="Arial"/>
                <a:sym typeface="Arial"/>
              </a:rPr>
              <a:t>	nаzоrаt qilinаdigаn оb'еktgа хоs bir yoki bir nеchtа kаttаliklаrni o'lchаsh vа turli mаqsаdlаrdа o'lchаsh signаllаrini hоsil qilish uchun ushbu оb'еktning turli nuqtаlаridа jоylаshtirilib, o'zаrо аlоqа kаnаllаri bilаn bоg'lаngаn, funktsiоnаl birlаshtirilgаn o'chоvlаr, o'lchаsh аsbоblаri, o'lchаsh o'zgаrtkichlаri, ehm vа bоshqа tехnikа vоsitаlаri mаjmui</a:t>
            </a:r>
            <a:endParaRPr/>
          </a:p>
        </p:txBody>
      </p:sp>
      <p:pic>
        <p:nvPicPr>
          <p:cNvPr descr="Картинки по запросу &quot;АСУТП&quot;" id="690" name="Google Shape;690;p21"/>
          <p:cNvPicPr preferRelativeResize="0"/>
          <p:nvPr/>
        </p:nvPicPr>
        <p:blipFill rotWithShape="1">
          <a:blip r:embed="rId3">
            <a:alphaModFix/>
          </a:blip>
          <a:srcRect b="0" l="0" r="0" t="0"/>
          <a:stretch/>
        </p:blipFill>
        <p:spPr>
          <a:xfrm>
            <a:off x="6383337" y="1412875"/>
            <a:ext cx="2662237" cy="1660525"/>
          </a:xfrm>
          <a:prstGeom prst="rect">
            <a:avLst/>
          </a:prstGeom>
          <a:noFill/>
          <a:ln>
            <a:noFill/>
          </a:ln>
        </p:spPr>
      </p:pic>
      <p:pic>
        <p:nvPicPr>
          <p:cNvPr descr="Картинки по запросу &quot;АСУТП&quot;" id="691" name="Google Shape;691;p21"/>
          <p:cNvPicPr preferRelativeResize="0"/>
          <p:nvPr/>
        </p:nvPicPr>
        <p:blipFill rotWithShape="1">
          <a:blip r:embed="rId4">
            <a:alphaModFix/>
          </a:blip>
          <a:srcRect b="0" l="0" r="0" t="0"/>
          <a:stretch/>
        </p:blipFill>
        <p:spPr>
          <a:xfrm>
            <a:off x="6372225" y="3500437"/>
            <a:ext cx="2663825" cy="1584325"/>
          </a:xfrm>
          <a:prstGeom prst="rect">
            <a:avLst/>
          </a:prstGeom>
          <a:noFill/>
          <a:ln>
            <a:noFill/>
          </a:ln>
        </p:spPr>
      </p:pic>
      <p:sp>
        <p:nvSpPr>
          <p:cNvPr id="692" name="Google Shape;692;p21"/>
          <p:cNvSpPr/>
          <p:nvPr/>
        </p:nvSpPr>
        <p:spPr>
          <a:xfrm>
            <a:off x="7956550" y="5805487"/>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21</a:t>
            </a:r>
            <a:endParaRPr/>
          </a:p>
        </p:txBody>
      </p:sp>
      <p:sp>
        <p:nvSpPr>
          <p:cNvPr id="693" name="Google Shape;693;p21"/>
          <p:cNvSpPr/>
          <p:nvPr/>
        </p:nvSpPr>
        <p:spPr>
          <a:xfrm>
            <a:off x="3203575" y="1125537"/>
            <a:ext cx="566737" cy="431800"/>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694" name="Google Shape;694;p21"/>
          <p:cNvSpPr txBox="1"/>
          <p:nvPr/>
        </p:nvSpPr>
        <p:spPr>
          <a:xfrm>
            <a:off x="341312" y="5878512"/>
            <a:ext cx="8694737" cy="430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Retrieved from Adaptive Traffic Control System. September 18, 2024 https://encrypted-tbn2.gstatic.com/images?q=tbn:ANd9GcTavjQLOG7cl0LRn85fSjjGQdmQiXFph7R8ow7u6cILX6U9Hred</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8" name="Shape 698"/>
        <p:cNvGrpSpPr/>
        <p:nvPr/>
      </p:nvGrpSpPr>
      <p:grpSpPr>
        <a:xfrm>
          <a:off x="0" y="0"/>
          <a:ext cx="0" cy="0"/>
          <a:chOff x="0" y="0"/>
          <a:chExt cx="0" cy="0"/>
        </a:xfrm>
      </p:grpSpPr>
      <p:pic>
        <p:nvPicPr>
          <p:cNvPr id="699" name="Google Shape;699;p22"/>
          <p:cNvPicPr preferRelativeResize="0"/>
          <p:nvPr/>
        </p:nvPicPr>
        <p:blipFill rotWithShape="1">
          <a:blip r:embed="rId3">
            <a:alphaModFix/>
          </a:blip>
          <a:srcRect b="0" l="2497" r="0" t="1754"/>
          <a:stretch/>
        </p:blipFill>
        <p:spPr>
          <a:xfrm>
            <a:off x="144462" y="260350"/>
            <a:ext cx="8891587" cy="6264275"/>
          </a:xfrm>
          <a:prstGeom prst="rect">
            <a:avLst/>
          </a:prstGeom>
          <a:noFill/>
          <a:ln>
            <a:noFill/>
          </a:ln>
        </p:spPr>
      </p:pic>
      <p:sp>
        <p:nvSpPr>
          <p:cNvPr id="700" name="Google Shape;700;p22"/>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22</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sp>
        <p:nvSpPr>
          <p:cNvPr id="705" name="Google Shape;705;p23"/>
          <p:cNvSpPr/>
          <p:nvPr/>
        </p:nvSpPr>
        <p:spPr>
          <a:xfrm>
            <a:off x="100012" y="166687"/>
            <a:ext cx="9043987" cy="1144587"/>
          </a:xfrm>
          <a:prstGeom prst="roundRect">
            <a:avLst>
              <a:gd fmla="val 16667" name="adj"/>
            </a:avLst>
          </a:prstGeom>
          <a:solidFill>
            <a:schemeClr val="lt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3200"/>
              <a:buFont typeface="Palatino Linotype"/>
              <a:buNone/>
            </a:pPr>
            <a:r>
              <a:rPr b="1" i="0" lang="en-US" sz="3200" u="none">
                <a:solidFill>
                  <a:schemeClr val="dk1"/>
                </a:solidFill>
                <a:latin typeface="Palatino Linotype"/>
                <a:ea typeface="Palatino Linotype"/>
                <a:cs typeface="Palatino Linotype"/>
                <a:sym typeface="Palatino Linotype"/>
              </a:rPr>
              <a:t>O’lchash jarayonining sxemasini quyidagi shaklda keltirish mumkin:</a:t>
            </a:r>
            <a:endParaRPr/>
          </a:p>
        </p:txBody>
      </p:sp>
      <p:pic>
        <p:nvPicPr>
          <p:cNvPr id="706" name="Google Shape;706;p23"/>
          <p:cNvPicPr preferRelativeResize="0"/>
          <p:nvPr/>
        </p:nvPicPr>
        <p:blipFill rotWithShape="1">
          <a:blip r:embed="rId3">
            <a:alphaModFix/>
          </a:blip>
          <a:srcRect b="20625" l="21713" r="22767" t="41561"/>
          <a:stretch/>
        </p:blipFill>
        <p:spPr>
          <a:xfrm>
            <a:off x="708025" y="1646237"/>
            <a:ext cx="7851775" cy="4008437"/>
          </a:xfrm>
          <a:prstGeom prst="rect">
            <a:avLst/>
          </a:prstGeom>
          <a:noFill/>
          <a:ln>
            <a:noFill/>
          </a:ln>
        </p:spPr>
      </p:pic>
      <p:sp>
        <p:nvSpPr>
          <p:cNvPr id="707" name="Google Shape;707;p23"/>
          <p:cNvSpPr txBox="1"/>
          <p:nvPr/>
        </p:nvSpPr>
        <p:spPr>
          <a:xfrm>
            <a:off x="452437" y="5670550"/>
            <a:ext cx="7864475"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Arial"/>
              <a:buNone/>
            </a:pPr>
            <a:r>
              <a:rPr b="1" i="0" lang="en-US" sz="2000" u="none">
                <a:solidFill>
                  <a:schemeClr val="dk1"/>
                </a:solidFill>
                <a:latin typeface="Arial"/>
                <a:ea typeface="Arial"/>
                <a:cs typeface="Arial"/>
                <a:sym typeface="Arial"/>
              </a:rPr>
              <a:t>       X-o‘lchangan qiymat;            Y-axborotni o‘lchash signali; </a:t>
            </a:r>
            <a:endParaRPr/>
          </a:p>
        </p:txBody>
      </p:sp>
      <p:sp>
        <p:nvSpPr>
          <p:cNvPr id="708" name="Google Shape;708;p23"/>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23</a:t>
            </a:r>
            <a:endParaRPr/>
          </a:p>
        </p:txBody>
      </p:sp>
    </p:spTree>
  </p:cSld>
  <p:clrMapOvr>
    <a:masterClrMapping/>
  </p:clrMapOvr>
  <p:transition>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2" name="Shape 712"/>
        <p:cNvGrpSpPr/>
        <p:nvPr/>
      </p:nvGrpSpPr>
      <p:grpSpPr>
        <a:xfrm>
          <a:off x="0" y="0"/>
          <a:ext cx="0" cy="0"/>
          <a:chOff x="0" y="0"/>
          <a:chExt cx="0" cy="0"/>
        </a:xfrm>
      </p:grpSpPr>
      <p:pic>
        <p:nvPicPr>
          <p:cNvPr id="713" name="Google Shape;713;p24"/>
          <p:cNvPicPr preferRelativeResize="0"/>
          <p:nvPr/>
        </p:nvPicPr>
        <p:blipFill rotWithShape="1">
          <a:blip r:embed="rId3">
            <a:alphaModFix/>
          </a:blip>
          <a:srcRect b="4686" l="29969" r="32605" t="30000"/>
          <a:stretch/>
        </p:blipFill>
        <p:spPr>
          <a:xfrm>
            <a:off x="1668462" y="212725"/>
            <a:ext cx="4960937" cy="6491287"/>
          </a:xfrm>
          <a:prstGeom prst="rect">
            <a:avLst/>
          </a:prstGeom>
          <a:noFill/>
          <a:ln>
            <a:noFill/>
          </a:ln>
        </p:spPr>
      </p:pic>
      <p:sp>
        <p:nvSpPr>
          <p:cNvPr id="714" name="Google Shape;714;p24"/>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24</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grpSp>
        <p:nvGrpSpPr>
          <p:cNvPr id="719" name="Google Shape;719;p25"/>
          <p:cNvGrpSpPr/>
          <p:nvPr/>
        </p:nvGrpSpPr>
        <p:grpSpPr>
          <a:xfrm>
            <a:off x="468312" y="434975"/>
            <a:ext cx="8280400" cy="4437062"/>
            <a:chOff x="467544" y="435486"/>
            <a:chExt cx="8280920" cy="3610337"/>
          </a:xfrm>
        </p:grpSpPr>
        <p:sp>
          <p:nvSpPr>
            <p:cNvPr id="720" name="Google Shape;720;p25"/>
            <p:cNvSpPr txBox="1"/>
            <p:nvPr/>
          </p:nvSpPr>
          <p:spPr>
            <a:xfrm>
              <a:off x="467544" y="3069288"/>
              <a:ext cx="8280920" cy="976535"/>
            </a:xfrm>
            <a:prstGeom prst="rect">
              <a:avLst/>
            </a:prstGeom>
            <a:solidFill>
              <a:srgbClr val="F2F2F2"/>
            </a:solidFill>
            <a:ln cap="flat" cmpd="sng" w="1905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2400"/>
                <a:buFont typeface="Arial"/>
                <a:buNone/>
              </a:pPr>
              <a:r>
                <a:rPr b="1" i="0" lang="en-US" sz="2400" u="none">
                  <a:solidFill>
                    <a:srgbClr val="FF0000"/>
                  </a:solidFill>
                  <a:latin typeface="Arial"/>
                  <a:ea typeface="Arial"/>
                  <a:cs typeface="Arial"/>
                  <a:sym typeface="Arial"/>
                </a:rPr>
                <a:t>O'lchash aniqligi </a:t>
              </a:r>
              <a:r>
                <a:rPr b="1" i="0" lang="en-US" sz="2400" u="none">
                  <a:solidFill>
                    <a:schemeClr val="dk1"/>
                  </a:solidFill>
                  <a:latin typeface="Arial"/>
                  <a:ea typeface="Arial"/>
                  <a:cs typeface="Arial"/>
                  <a:sym typeface="Arial"/>
                </a:rPr>
                <a:t>- o'lchash natijalarining o'lchanayotgan qiymatning chinakam qiymatiga yaqinlashganlik darajasi</a:t>
              </a:r>
              <a:endParaRPr/>
            </a:p>
          </p:txBody>
        </p:sp>
        <p:pic>
          <p:nvPicPr>
            <p:cNvPr descr="Картинки по запросу Точность измерений" id="721" name="Google Shape;721;p25"/>
            <p:cNvPicPr preferRelativeResize="0"/>
            <p:nvPr/>
          </p:nvPicPr>
          <p:blipFill rotWithShape="1">
            <a:blip r:embed="rId3">
              <a:alphaModFix/>
            </a:blip>
            <a:srcRect b="0" l="0" r="0" t="0"/>
            <a:stretch/>
          </p:blipFill>
          <p:spPr>
            <a:xfrm>
              <a:off x="467544" y="435486"/>
              <a:ext cx="3375705" cy="2489458"/>
            </a:xfrm>
            <a:prstGeom prst="rect">
              <a:avLst/>
            </a:prstGeom>
            <a:noFill/>
            <a:ln>
              <a:noFill/>
            </a:ln>
          </p:spPr>
        </p:pic>
        <p:pic>
          <p:nvPicPr>
            <p:cNvPr descr="Картинки по запросу Точность измерений" id="722" name="Google Shape;722;p25"/>
            <p:cNvPicPr preferRelativeResize="0"/>
            <p:nvPr/>
          </p:nvPicPr>
          <p:blipFill rotWithShape="1">
            <a:blip r:embed="rId4">
              <a:alphaModFix/>
            </a:blip>
            <a:srcRect b="0" l="0" r="0" t="0"/>
            <a:stretch/>
          </p:blipFill>
          <p:spPr>
            <a:xfrm>
              <a:off x="3707903" y="543882"/>
              <a:ext cx="5016997" cy="1976697"/>
            </a:xfrm>
            <a:prstGeom prst="rect">
              <a:avLst/>
            </a:prstGeom>
            <a:noFill/>
            <a:ln>
              <a:noFill/>
            </a:ln>
          </p:spPr>
        </p:pic>
      </p:grpSp>
      <p:sp>
        <p:nvSpPr>
          <p:cNvPr id="723" name="Google Shape;723;p25"/>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25</a:t>
            </a:r>
            <a:endParaRPr/>
          </a:p>
        </p:txBody>
      </p:sp>
    </p:spTree>
  </p:cSld>
  <p:clrMapOvr>
    <a:masterClrMapping/>
  </p:clrMapOvr>
  <p:transition>
    <p:wipe dir="l"/>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26"/>
          <p:cNvSpPr/>
          <p:nvPr/>
        </p:nvSpPr>
        <p:spPr>
          <a:xfrm>
            <a:off x="250825" y="115887"/>
            <a:ext cx="8497887" cy="1368425"/>
          </a:xfrm>
          <a:prstGeom prst="horizontalScroll">
            <a:avLst>
              <a:gd fmla="val 12500" name="adj"/>
            </a:avLst>
          </a:prstGeom>
          <a:solidFill>
            <a:srgbClr val="FAE6D3"/>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63891F"/>
              </a:buClr>
              <a:buSzPts val="2400"/>
              <a:buFont typeface="Palatino Linotype"/>
              <a:buNone/>
            </a:pPr>
            <a:r>
              <a:rPr b="1" i="0" lang="en-US" sz="2400" u="none">
                <a:solidFill>
                  <a:srgbClr val="63891F"/>
                </a:solidFill>
                <a:latin typeface="Palatino Linotype"/>
                <a:ea typeface="Palatino Linotype"/>
                <a:cs typeface="Palatino Linotype"/>
                <a:sym typeface="Palatino Linotype"/>
              </a:rPr>
              <a:t>Har qanday o’lchash asbobini tanlashda eng avvalo uning metrologik tavsiflariga e’tibor berishimiz lozim !!!</a:t>
            </a:r>
            <a:endParaRPr/>
          </a:p>
        </p:txBody>
      </p:sp>
      <p:pic>
        <p:nvPicPr>
          <p:cNvPr id="729" name="Google Shape;729;p26"/>
          <p:cNvPicPr preferRelativeResize="0"/>
          <p:nvPr/>
        </p:nvPicPr>
        <p:blipFill rotWithShape="1">
          <a:blip r:embed="rId3">
            <a:alphaModFix/>
          </a:blip>
          <a:srcRect b="0" l="0" r="0" t="0"/>
          <a:stretch/>
        </p:blipFill>
        <p:spPr>
          <a:xfrm>
            <a:off x="255587" y="1487487"/>
            <a:ext cx="8491537" cy="4608512"/>
          </a:xfrm>
          <a:prstGeom prst="rect">
            <a:avLst/>
          </a:prstGeom>
          <a:noFill/>
          <a:ln>
            <a:noFill/>
          </a:ln>
        </p:spPr>
      </p:pic>
      <p:pic>
        <p:nvPicPr>
          <p:cNvPr id="730" name="Google Shape;730;p26"/>
          <p:cNvPicPr preferRelativeResize="0"/>
          <p:nvPr/>
        </p:nvPicPr>
        <p:blipFill rotWithShape="1">
          <a:blip r:embed="rId4">
            <a:alphaModFix/>
          </a:blip>
          <a:srcRect b="0" l="0" r="0" t="0"/>
          <a:stretch/>
        </p:blipFill>
        <p:spPr>
          <a:xfrm>
            <a:off x="122237" y="5986462"/>
            <a:ext cx="8643937" cy="573087"/>
          </a:xfrm>
          <a:prstGeom prst="rect">
            <a:avLst/>
          </a:prstGeom>
          <a:noFill/>
          <a:ln>
            <a:noFill/>
          </a:ln>
        </p:spPr>
      </p:pic>
      <p:pic>
        <p:nvPicPr>
          <p:cNvPr id="731" name="Google Shape;731;p26"/>
          <p:cNvPicPr preferRelativeResize="0"/>
          <p:nvPr/>
        </p:nvPicPr>
        <p:blipFill rotWithShape="1">
          <a:blip r:embed="rId5">
            <a:alphaModFix/>
          </a:blip>
          <a:srcRect b="0" l="0" r="0" t="0"/>
          <a:stretch/>
        </p:blipFill>
        <p:spPr>
          <a:xfrm>
            <a:off x="-11112" y="6034087"/>
            <a:ext cx="523875" cy="523875"/>
          </a:xfrm>
          <a:prstGeom prst="rect">
            <a:avLst/>
          </a:prstGeom>
          <a:noFill/>
          <a:ln>
            <a:noFill/>
          </a:ln>
        </p:spPr>
      </p:pic>
      <p:pic>
        <p:nvPicPr>
          <p:cNvPr id="732" name="Google Shape;732;p26"/>
          <p:cNvPicPr preferRelativeResize="0"/>
          <p:nvPr/>
        </p:nvPicPr>
        <p:blipFill rotWithShape="1">
          <a:blip r:embed="rId6">
            <a:alphaModFix/>
          </a:blip>
          <a:srcRect b="0" l="0" r="0" t="0"/>
          <a:stretch/>
        </p:blipFill>
        <p:spPr>
          <a:xfrm>
            <a:off x="34925" y="6092825"/>
            <a:ext cx="406400" cy="406400"/>
          </a:xfrm>
          <a:prstGeom prst="rect">
            <a:avLst/>
          </a:prstGeom>
          <a:noFill/>
          <a:ln>
            <a:noFill/>
          </a:ln>
        </p:spPr>
      </p:pic>
      <p:sp>
        <p:nvSpPr>
          <p:cNvPr id="733" name="Google Shape;733;p26"/>
          <p:cNvSpPr/>
          <p:nvPr/>
        </p:nvSpPr>
        <p:spPr>
          <a:xfrm>
            <a:off x="4067175" y="1412875"/>
            <a:ext cx="649287" cy="215900"/>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34" name="Google Shape;734;p26"/>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26</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p27"/>
          <p:cNvSpPr txBox="1"/>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p>
            <a:pPr indent="0" lvl="0" marL="0" marR="0" rtl="0" algn="l">
              <a:lnSpc>
                <a:spcPct val="100000"/>
              </a:lnSpc>
              <a:spcBef>
                <a:spcPts val="0"/>
              </a:spcBef>
              <a:spcAft>
                <a:spcPts val="0"/>
              </a:spcAft>
              <a:buClr>
                <a:schemeClr val="lt2"/>
              </a:buClr>
              <a:buSzPts val="1400"/>
              <a:buFont typeface="Arial"/>
              <a:buNone/>
            </a:pPr>
            <a:fld id="{00000000-1234-1234-1234-123412341234}" type="slidenum">
              <a:rPr b="0" i="0" lang="en-US" sz="1400" u="none">
                <a:solidFill>
                  <a:schemeClr val="lt2"/>
                </a:solidFill>
                <a:latin typeface="Arial"/>
                <a:ea typeface="Arial"/>
                <a:cs typeface="Arial"/>
                <a:sym typeface="Arial"/>
              </a:rPr>
              <a:t>‹#›</a:t>
            </a:fld>
            <a:endParaRPr/>
          </a:p>
        </p:txBody>
      </p:sp>
      <p:sp>
        <p:nvSpPr>
          <p:cNvPr id="740" name="Google Shape;740;p27"/>
          <p:cNvSpPr/>
          <p:nvPr/>
        </p:nvSpPr>
        <p:spPr>
          <a:xfrm>
            <a:off x="179393" y="295870"/>
            <a:ext cx="2952447" cy="1188914"/>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O’zgartirish funktsiyasi</a:t>
            </a:r>
            <a:r>
              <a:rPr b="0" i="0" lang="en-US" sz="2400" u="none" cap="none" strike="noStrike">
                <a:solidFill>
                  <a:schemeClr val="dk1"/>
                </a:solidFill>
                <a:latin typeface="Palatino Linotype"/>
                <a:ea typeface="Palatino Linotype"/>
                <a:cs typeface="Palatino Linotype"/>
                <a:sym typeface="Palatino Linotype"/>
              </a:rPr>
              <a:t> </a:t>
            </a:r>
            <a:endParaRPr b="1" i="0" sz="2400" u="none" cap="none" strike="noStrike">
              <a:solidFill>
                <a:srgbClr val="E5EBF3"/>
              </a:solidFill>
              <a:latin typeface="Palatino Linotype"/>
              <a:ea typeface="Palatino Linotype"/>
              <a:cs typeface="Palatino Linotype"/>
              <a:sym typeface="Palatino Linotype"/>
            </a:endParaRPr>
          </a:p>
        </p:txBody>
      </p:sp>
      <p:sp>
        <p:nvSpPr>
          <p:cNvPr id="741" name="Google Shape;741;p27"/>
          <p:cNvSpPr/>
          <p:nvPr/>
        </p:nvSpPr>
        <p:spPr>
          <a:xfrm>
            <a:off x="3132137" y="144462"/>
            <a:ext cx="5903912" cy="1700212"/>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buni analogli o’lchash asboblarida shkala tenglamasidan ham bilishimiz mumkin. Tanlana-yotgan asbobda o’zgartirish funktsiyasi chiziqli bo’lishi qaydnomalarni olishni osonlashtiradi, sub’ektiv xatoliklarni esa kamaytiradi. </a:t>
            </a:r>
            <a:endParaRPr/>
          </a:p>
        </p:txBody>
      </p:sp>
      <p:sp>
        <p:nvSpPr>
          <p:cNvPr id="742" name="Google Shape;742;p27"/>
          <p:cNvSpPr/>
          <p:nvPr/>
        </p:nvSpPr>
        <p:spPr>
          <a:xfrm>
            <a:off x="179387" y="4941887"/>
            <a:ext cx="8856662" cy="935037"/>
          </a:xfrm>
          <a:prstGeom prst="roundRect">
            <a:avLst>
              <a:gd fmla="val 16667"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	Bevosita ko’rsatuvchi asboblar uchun </a:t>
            </a:r>
            <a:r>
              <a:rPr b="1" i="0" lang="en-US" sz="2000" u="none">
                <a:solidFill>
                  <a:schemeClr val="dk1"/>
                </a:solidFill>
                <a:latin typeface="Palatino Linotype"/>
                <a:ea typeface="Palatino Linotype"/>
                <a:cs typeface="Palatino Linotype"/>
                <a:sym typeface="Palatino Linotype"/>
              </a:rPr>
              <a:t>sezgirlik</a:t>
            </a:r>
            <a:r>
              <a:rPr b="0" i="0" lang="en-US" sz="2000" u="none">
                <a:solidFill>
                  <a:schemeClr val="dk1"/>
                </a:solidFill>
                <a:latin typeface="Palatino Linotype"/>
                <a:ea typeface="Palatino Linotype"/>
                <a:cs typeface="Palatino Linotype"/>
                <a:sym typeface="Palatino Linotype"/>
              </a:rPr>
              <a:t> asbob ko’zg’aluvchan qismining og’ish burchagini o’lchanadigan kattalik bo’yicha birinchi hosilasi bo’lib, quyidagicha ifodalanadi:</a:t>
            </a:r>
            <a:endParaRPr/>
          </a:p>
        </p:txBody>
      </p:sp>
      <p:sp>
        <p:nvSpPr>
          <p:cNvPr id="743" name="Google Shape;743;p27"/>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27</a:t>
            </a:r>
            <a:endParaRPr/>
          </a:p>
        </p:txBody>
      </p:sp>
      <p:sp>
        <p:nvSpPr>
          <p:cNvPr id="744" name="Google Shape;744;p27"/>
          <p:cNvSpPr/>
          <p:nvPr/>
        </p:nvSpPr>
        <p:spPr>
          <a:xfrm>
            <a:off x="179393" y="2312094"/>
            <a:ext cx="2952447" cy="1260922"/>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O’Vning sezgirligi</a:t>
            </a:r>
            <a:endParaRPr b="1" i="0" sz="2400" u="none" cap="none" strike="noStrike">
              <a:solidFill>
                <a:srgbClr val="E5EBF3"/>
              </a:solidFill>
              <a:latin typeface="Palatino Linotype"/>
              <a:ea typeface="Palatino Linotype"/>
              <a:cs typeface="Palatino Linotype"/>
              <a:sym typeface="Palatino Linotype"/>
            </a:endParaRPr>
          </a:p>
        </p:txBody>
      </p:sp>
      <p:sp>
        <p:nvSpPr>
          <p:cNvPr id="745" name="Google Shape;745;p27"/>
          <p:cNvSpPr/>
          <p:nvPr/>
        </p:nvSpPr>
        <p:spPr>
          <a:xfrm>
            <a:off x="3132137" y="2109787"/>
            <a:ext cx="5903912" cy="1679575"/>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 o’lchash vositasining tashqi signalga nisbatan ta’sirchanligi, sezuvchanligidir. Umumiy holda sezgirlik o’lchash vositasining chiqish signali orttirmasini, kirish signali orttirmasiga nisbatidan aniqlanadi:</a:t>
            </a:r>
            <a:endParaRPr/>
          </a:p>
        </p:txBody>
      </p:sp>
      <p:pic>
        <p:nvPicPr>
          <p:cNvPr id="746" name="Google Shape;746;p27"/>
          <p:cNvPicPr preferRelativeResize="0"/>
          <p:nvPr/>
        </p:nvPicPr>
        <p:blipFill rotWithShape="1">
          <a:blip r:embed="rId3">
            <a:alphaModFix/>
          </a:blip>
          <a:srcRect b="0" l="0" r="0" t="0"/>
          <a:stretch/>
        </p:blipFill>
        <p:spPr>
          <a:xfrm>
            <a:off x="3778250" y="4221162"/>
            <a:ext cx="4394200" cy="644525"/>
          </a:xfrm>
          <a:prstGeom prst="rect">
            <a:avLst/>
          </a:prstGeom>
          <a:noFill/>
          <a:ln>
            <a:noFill/>
          </a:ln>
        </p:spPr>
      </p:pic>
      <p:sp>
        <p:nvSpPr>
          <p:cNvPr id="747" name="Google Shape;747;p27"/>
          <p:cNvSpPr/>
          <p:nvPr/>
        </p:nvSpPr>
        <p:spPr>
          <a:xfrm>
            <a:off x="5724525" y="3860800"/>
            <a:ext cx="503237" cy="288925"/>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pic>
        <p:nvPicPr>
          <p:cNvPr id="748" name="Google Shape;748;p27"/>
          <p:cNvPicPr preferRelativeResize="0"/>
          <p:nvPr/>
        </p:nvPicPr>
        <p:blipFill rotWithShape="1">
          <a:blip r:embed="rId4">
            <a:alphaModFix/>
          </a:blip>
          <a:srcRect b="49997" l="0" r="86770" t="1"/>
          <a:stretch/>
        </p:blipFill>
        <p:spPr>
          <a:xfrm>
            <a:off x="3492500" y="6092825"/>
            <a:ext cx="1808162" cy="371475"/>
          </a:xfrm>
          <a:prstGeom prst="rect">
            <a:avLst/>
          </a:prstGeom>
          <a:noFill/>
          <a:ln>
            <a:noFill/>
          </a:ln>
        </p:spPr>
      </p:pic>
      <p:sp>
        <p:nvSpPr>
          <p:cNvPr id="749" name="Google Shape;749;p27"/>
          <p:cNvSpPr/>
          <p:nvPr/>
        </p:nvSpPr>
        <p:spPr>
          <a:xfrm>
            <a:off x="4202112" y="5949950"/>
            <a:ext cx="369887" cy="200025"/>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28"/>
          <p:cNvSpPr txBox="1"/>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p>
            <a:pPr indent="0" lvl="0" marL="0" marR="0" rtl="0" algn="l">
              <a:lnSpc>
                <a:spcPct val="100000"/>
              </a:lnSpc>
              <a:spcBef>
                <a:spcPts val="0"/>
              </a:spcBef>
              <a:spcAft>
                <a:spcPts val="0"/>
              </a:spcAft>
              <a:buClr>
                <a:schemeClr val="lt2"/>
              </a:buClr>
              <a:buSzPts val="1400"/>
              <a:buFont typeface="Arial"/>
              <a:buNone/>
            </a:pPr>
            <a:fld id="{00000000-1234-1234-1234-123412341234}" type="slidenum">
              <a:rPr b="0" i="0" lang="en-US" sz="1400" u="none">
                <a:solidFill>
                  <a:schemeClr val="lt2"/>
                </a:solidFill>
                <a:latin typeface="Arial"/>
                <a:ea typeface="Arial"/>
                <a:cs typeface="Arial"/>
                <a:sym typeface="Arial"/>
              </a:rPr>
              <a:t>‹#›</a:t>
            </a:fld>
            <a:endParaRPr/>
          </a:p>
        </p:txBody>
      </p:sp>
      <p:sp>
        <p:nvSpPr>
          <p:cNvPr id="755" name="Google Shape;755;p28"/>
          <p:cNvSpPr/>
          <p:nvPr/>
        </p:nvSpPr>
        <p:spPr>
          <a:xfrm>
            <a:off x="35497" y="295870"/>
            <a:ext cx="1944215" cy="972890"/>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Arial"/>
              <a:buNone/>
            </a:pPr>
            <a:r>
              <a:t/>
            </a:r>
            <a:endParaRPr b="1" i="1" sz="2400" u="none" cap="none" strike="noStrike">
              <a:solidFill>
                <a:schemeClr val="dk1"/>
              </a:solidFill>
              <a:latin typeface="Palatino Linotype"/>
              <a:ea typeface="Palatino Linotype"/>
              <a:cs typeface="Palatino Linotype"/>
              <a:sym typeface="Palatino Linotype"/>
            </a:endParaRPr>
          </a:p>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Sezgirlik ostonasi</a:t>
            </a:r>
            <a:r>
              <a:rPr b="0" i="0" lang="en-US" sz="2400" u="none" cap="none" strike="noStrike">
                <a:solidFill>
                  <a:schemeClr val="dk1"/>
                </a:solidFill>
                <a:latin typeface="Palatino Linotype"/>
                <a:ea typeface="Palatino Linotype"/>
                <a:cs typeface="Palatino Linotype"/>
                <a:sym typeface="Palatino Linotype"/>
              </a:rPr>
              <a:t>  </a:t>
            </a:r>
            <a:endParaRPr b="1" i="0" sz="2400" u="none" cap="none" strike="noStrike">
              <a:solidFill>
                <a:srgbClr val="E5EBF3"/>
              </a:solidFill>
              <a:latin typeface="Palatino Linotype"/>
              <a:ea typeface="Palatino Linotype"/>
              <a:cs typeface="Palatino Linotype"/>
              <a:sym typeface="Palatino Linotype"/>
            </a:endParaRPr>
          </a:p>
        </p:txBody>
      </p:sp>
      <p:sp>
        <p:nvSpPr>
          <p:cNvPr id="756" name="Google Shape;756;p28"/>
          <p:cNvSpPr/>
          <p:nvPr/>
        </p:nvSpPr>
        <p:spPr>
          <a:xfrm>
            <a:off x="1979612" y="76200"/>
            <a:ext cx="4537075" cy="1628775"/>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 o’lchanadigan kattalikning shunday eng kichik (boshlang’ich) qiymatiki, u o’lchash asbobining chiqish signalini sezilarli o’zgarishi-ga olib keladi.</a:t>
            </a:r>
            <a:endParaRPr/>
          </a:p>
        </p:txBody>
      </p:sp>
      <p:sp>
        <p:nvSpPr>
          <p:cNvPr id="757" name="Google Shape;757;p28"/>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28</a:t>
            </a:r>
            <a:endParaRPr/>
          </a:p>
        </p:txBody>
      </p:sp>
      <p:sp>
        <p:nvSpPr>
          <p:cNvPr id="758" name="Google Shape;758;p28"/>
          <p:cNvSpPr/>
          <p:nvPr/>
        </p:nvSpPr>
        <p:spPr>
          <a:xfrm>
            <a:off x="35497" y="1979121"/>
            <a:ext cx="3168351" cy="1584176"/>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Asbob ko’rsatishining variatsiyasi </a:t>
            </a:r>
            <a:endParaRPr b="1" i="0" sz="2400" u="none" cap="none" strike="noStrike">
              <a:solidFill>
                <a:srgbClr val="E5EBF3"/>
              </a:solidFill>
              <a:latin typeface="Palatino Linotype"/>
              <a:ea typeface="Palatino Linotype"/>
              <a:cs typeface="Palatino Linotype"/>
              <a:sym typeface="Palatino Linotype"/>
            </a:endParaRPr>
          </a:p>
        </p:txBody>
      </p:sp>
      <p:sp>
        <p:nvSpPr>
          <p:cNvPr id="759" name="Google Shape;759;p28"/>
          <p:cNvSpPr/>
          <p:nvPr/>
        </p:nvSpPr>
        <p:spPr>
          <a:xfrm>
            <a:off x="3270250" y="1941512"/>
            <a:ext cx="5580062" cy="1679575"/>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o’lchanayotgan kattalikning biror qiymatini, o’lchash sharoitini o’zgartirmagan holda, takror o’lchaganda hosil bo’ladigan eng katta farq bo’lib, u quyidagicha aniqlanadi:</a:t>
            </a:r>
            <a:endParaRPr/>
          </a:p>
        </p:txBody>
      </p:sp>
      <p:sp>
        <p:nvSpPr>
          <p:cNvPr id="760" name="Google Shape;760;p28"/>
          <p:cNvSpPr/>
          <p:nvPr/>
        </p:nvSpPr>
        <p:spPr>
          <a:xfrm>
            <a:off x="5722937" y="3692525"/>
            <a:ext cx="504825" cy="287337"/>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61" name="Google Shape;761;p28"/>
          <p:cNvSpPr/>
          <p:nvPr/>
        </p:nvSpPr>
        <p:spPr>
          <a:xfrm>
            <a:off x="6516687" y="792162"/>
            <a:ext cx="287337" cy="360362"/>
          </a:xfrm>
          <a:prstGeom prst="right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pic>
        <p:nvPicPr>
          <p:cNvPr id="762" name="Google Shape;762;p28"/>
          <p:cNvPicPr preferRelativeResize="0"/>
          <p:nvPr/>
        </p:nvPicPr>
        <p:blipFill rotWithShape="1">
          <a:blip r:embed="rId3">
            <a:alphaModFix/>
          </a:blip>
          <a:srcRect b="0" l="0" r="73507" t="0"/>
          <a:stretch/>
        </p:blipFill>
        <p:spPr>
          <a:xfrm>
            <a:off x="6838950" y="803275"/>
            <a:ext cx="2276475" cy="465137"/>
          </a:xfrm>
          <a:prstGeom prst="rect">
            <a:avLst/>
          </a:prstGeom>
          <a:noFill/>
          <a:ln>
            <a:noFill/>
          </a:ln>
        </p:spPr>
      </p:pic>
      <p:pic>
        <p:nvPicPr>
          <p:cNvPr id="763" name="Google Shape;763;p28"/>
          <p:cNvPicPr preferRelativeResize="0"/>
          <p:nvPr/>
        </p:nvPicPr>
        <p:blipFill rotWithShape="1">
          <a:blip r:embed="rId4">
            <a:alphaModFix/>
          </a:blip>
          <a:srcRect b="24023" l="0" r="66528" t="0"/>
          <a:stretch/>
        </p:blipFill>
        <p:spPr>
          <a:xfrm>
            <a:off x="4387850" y="3979862"/>
            <a:ext cx="3568700" cy="439737"/>
          </a:xfrm>
          <a:prstGeom prst="rect">
            <a:avLst/>
          </a:prstGeom>
          <a:noFill/>
          <a:ln>
            <a:noFill/>
          </a:ln>
        </p:spPr>
      </p:pic>
      <p:sp>
        <p:nvSpPr>
          <p:cNvPr id="764" name="Google Shape;764;p28"/>
          <p:cNvSpPr txBox="1"/>
          <p:nvPr/>
        </p:nvSpPr>
        <p:spPr>
          <a:xfrm>
            <a:off x="4067175" y="4460875"/>
            <a:ext cx="4783137"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Bu yerda:</a:t>
            </a:r>
            <a:endParaRPr/>
          </a:p>
          <a:p>
            <a:pPr indent="0" lvl="0" marL="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a:t>
            </a:r>
            <a:r>
              <a:rPr b="0" i="1" lang="en-US" sz="1200" u="none">
                <a:solidFill>
                  <a:schemeClr val="dk1"/>
                </a:solidFill>
                <a:latin typeface="Arial"/>
                <a:ea typeface="Arial"/>
                <a:cs typeface="Arial"/>
                <a:sym typeface="Arial"/>
              </a:rPr>
              <a:t>o</a:t>
            </a:r>
            <a:r>
              <a:rPr b="0" i="1" lang="en-US" sz="1800" u="none">
                <a:solidFill>
                  <a:schemeClr val="dk1"/>
                </a:solidFill>
                <a:latin typeface="Arial"/>
                <a:ea typeface="Arial"/>
                <a:cs typeface="Arial"/>
                <a:sym typeface="Arial"/>
              </a:rPr>
              <a:t>', A</a:t>
            </a:r>
            <a:r>
              <a:rPr b="0" i="1" lang="en-US" sz="1100" u="none">
                <a:solidFill>
                  <a:schemeClr val="dk1"/>
                </a:solidFill>
                <a:latin typeface="Arial"/>
                <a:ea typeface="Arial"/>
                <a:cs typeface="Arial"/>
                <a:sym typeface="Arial"/>
              </a:rPr>
              <a:t>o</a:t>
            </a:r>
            <a:r>
              <a:rPr b="0" i="1" lang="en-US" sz="1800" u="none">
                <a:solidFill>
                  <a:schemeClr val="dk1"/>
                </a:solidFill>
                <a:latin typeface="Arial"/>
                <a:ea typeface="Arial"/>
                <a:cs typeface="Arial"/>
                <a:sym typeface="Arial"/>
              </a:rPr>
              <a:t>" - o’lchanayotgan kattalikning (namunaviy asbob yordamida) takror o’lchashdagi qiymatlari</a:t>
            </a:r>
            <a:endParaRPr/>
          </a:p>
        </p:txBody>
      </p:sp>
      <p:pic>
        <p:nvPicPr>
          <p:cNvPr id="765" name="Google Shape;765;p28"/>
          <p:cNvPicPr preferRelativeResize="0"/>
          <p:nvPr/>
        </p:nvPicPr>
        <p:blipFill rotWithShape="1">
          <a:blip r:embed="rId5">
            <a:alphaModFix/>
          </a:blip>
          <a:srcRect b="0" l="0" r="0" t="0"/>
          <a:stretch/>
        </p:blipFill>
        <p:spPr>
          <a:xfrm>
            <a:off x="150812" y="3692525"/>
            <a:ext cx="3660775" cy="2668587"/>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9" name="Shape 769"/>
        <p:cNvGrpSpPr/>
        <p:nvPr/>
      </p:nvGrpSpPr>
      <p:grpSpPr>
        <a:xfrm>
          <a:off x="0" y="0"/>
          <a:ext cx="0" cy="0"/>
          <a:chOff x="0" y="0"/>
          <a:chExt cx="0" cy="0"/>
        </a:xfrm>
      </p:grpSpPr>
      <p:sp>
        <p:nvSpPr>
          <p:cNvPr id="770" name="Google Shape;770;p29"/>
          <p:cNvSpPr txBox="1"/>
          <p:nvPr/>
        </p:nvSpPr>
        <p:spPr>
          <a:xfrm>
            <a:off x="8543925" y="6356350"/>
            <a:ext cx="561975" cy="365125"/>
          </a:xfrm>
          <a:prstGeom prst="rect">
            <a:avLst/>
          </a:prstGeom>
          <a:noFill/>
          <a:ln>
            <a:noFill/>
          </a:ln>
        </p:spPr>
        <p:txBody>
          <a:bodyPr anchorCtr="0" anchor="ctr" bIns="45700" lIns="27425" spcFirstLastPara="1" rIns="45700" wrap="square" tIns="45700">
            <a:noAutofit/>
          </a:bodyPr>
          <a:lstStyle/>
          <a:p>
            <a:pPr indent="0" lvl="0" marL="0" marR="0" rtl="0" algn="l">
              <a:lnSpc>
                <a:spcPct val="100000"/>
              </a:lnSpc>
              <a:spcBef>
                <a:spcPts val="0"/>
              </a:spcBef>
              <a:spcAft>
                <a:spcPts val="0"/>
              </a:spcAft>
              <a:buClr>
                <a:schemeClr val="lt2"/>
              </a:buClr>
              <a:buSzPts val="1400"/>
              <a:buFont typeface="Arial"/>
              <a:buNone/>
            </a:pPr>
            <a:fld id="{00000000-1234-1234-1234-123412341234}" type="slidenum">
              <a:rPr b="0" i="0" lang="en-US" sz="1400" u="none">
                <a:solidFill>
                  <a:schemeClr val="lt2"/>
                </a:solidFill>
                <a:latin typeface="Arial"/>
                <a:ea typeface="Arial"/>
                <a:cs typeface="Arial"/>
                <a:sym typeface="Arial"/>
              </a:rPr>
              <a:t>‹#›</a:t>
            </a:fld>
            <a:endParaRPr/>
          </a:p>
        </p:txBody>
      </p:sp>
      <p:sp>
        <p:nvSpPr>
          <p:cNvPr id="771" name="Google Shape;771;p29"/>
          <p:cNvSpPr/>
          <p:nvPr/>
        </p:nvSpPr>
        <p:spPr>
          <a:xfrm>
            <a:off x="179393" y="188640"/>
            <a:ext cx="2520399" cy="1188914"/>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Asbobning o’lchash xatoligi</a:t>
            </a:r>
            <a:r>
              <a:rPr b="0" i="0" lang="en-US" sz="2400" u="none" cap="none" strike="noStrike">
                <a:solidFill>
                  <a:schemeClr val="dk1"/>
                </a:solidFill>
                <a:latin typeface="Palatino Linotype"/>
                <a:ea typeface="Palatino Linotype"/>
                <a:cs typeface="Palatino Linotype"/>
                <a:sym typeface="Palatino Linotype"/>
              </a:rPr>
              <a:t> </a:t>
            </a:r>
            <a:endParaRPr b="1" i="0" sz="2400" u="none" cap="none" strike="noStrike">
              <a:solidFill>
                <a:srgbClr val="E5EBF3"/>
              </a:solidFill>
              <a:latin typeface="Palatino Linotype"/>
              <a:ea typeface="Palatino Linotype"/>
              <a:cs typeface="Palatino Linotype"/>
              <a:sym typeface="Palatino Linotype"/>
            </a:endParaRPr>
          </a:p>
        </p:txBody>
      </p:sp>
      <p:sp>
        <p:nvSpPr>
          <p:cNvPr id="772" name="Google Shape;772;p29"/>
          <p:cNvSpPr/>
          <p:nvPr/>
        </p:nvSpPr>
        <p:spPr>
          <a:xfrm>
            <a:off x="2700337" y="115887"/>
            <a:ext cx="6335712" cy="1270000"/>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 xatolik sifatida mutlaq xatolik, nisbiy xatolik yoki keltirilgan xatolik berilgan bo’lishi mumkin. Bu xatoliklar xususida keyingi mavzularda yetarli ma’lumotlar berilgan. </a:t>
            </a:r>
            <a:endParaRPr/>
          </a:p>
        </p:txBody>
      </p:sp>
      <p:sp>
        <p:nvSpPr>
          <p:cNvPr id="773" name="Google Shape;773;p29"/>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29</a:t>
            </a:r>
            <a:endParaRPr/>
          </a:p>
        </p:txBody>
      </p:sp>
      <p:sp>
        <p:nvSpPr>
          <p:cNvPr id="774" name="Google Shape;774;p29"/>
          <p:cNvSpPr/>
          <p:nvPr/>
        </p:nvSpPr>
        <p:spPr>
          <a:xfrm>
            <a:off x="179393" y="1592015"/>
            <a:ext cx="2520399" cy="900881"/>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O’lchash diapazoni</a:t>
            </a:r>
            <a:endParaRPr b="1" i="0" sz="2400" u="none" cap="none" strike="noStrike">
              <a:solidFill>
                <a:srgbClr val="E5EBF3"/>
              </a:solidFill>
              <a:latin typeface="Palatino Linotype"/>
              <a:ea typeface="Palatino Linotype"/>
              <a:cs typeface="Palatino Linotype"/>
              <a:sym typeface="Palatino Linotype"/>
            </a:endParaRPr>
          </a:p>
        </p:txBody>
      </p:sp>
      <p:sp>
        <p:nvSpPr>
          <p:cNvPr id="775" name="Google Shape;775;p29"/>
          <p:cNvSpPr/>
          <p:nvPr/>
        </p:nvSpPr>
        <p:spPr>
          <a:xfrm>
            <a:off x="2700337" y="1557337"/>
            <a:ext cx="6335712" cy="935037"/>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 asosan ko’p diapazonli asboblarga tegishli. Aksariyat hollarda asbobning har bir o’lchash diapazoniga taalluqli xatoliklari ham beriladi.</a:t>
            </a:r>
            <a:endParaRPr/>
          </a:p>
        </p:txBody>
      </p:sp>
      <p:sp>
        <p:nvSpPr>
          <p:cNvPr id="776" name="Google Shape;776;p29"/>
          <p:cNvSpPr/>
          <p:nvPr/>
        </p:nvSpPr>
        <p:spPr>
          <a:xfrm>
            <a:off x="179513" y="2901615"/>
            <a:ext cx="2520280" cy="1175457"/>
          </a:xfrm>
          <a:prstGeom prst="rightArrowCallout">
            <a:avLst>
              <a:gd fmla="val 26411" name="adj1"/>
              <a:gd fmla="val 27822" name="adj2"/>
              <a:gd fmla="val 25706"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1" lang="en-US" sz="2400" u="none" cap="none" strike="noStrike">
                <a:solidFill>
                  <a:schemeClr val="dk1"/>
                </a:solidFill>
                <a:latin typeface="Palatino Linotype"/>
                <a:ea typeface="Palatino Linotype"/>
                <a:cs typeface="Palatino Linotype"/>
                <a:sym typeface="Palatino Linotype"/>
              </a:rPr>
              <a:t>Xususiy energiya sarfi</a:t>
            </a:r>
            <a:endParaRPr b="1" i="0" sz="2400" u="none" cap="none" strike="noStrike">
              <a:solidFill>
                <a:srgbClr val="E5EBF3"/>
              </a:solidFill>
              <a:latin typeface="Palatino Linotype"/>
              <a:ea typeface="Palatino Linotype"/>
              <a:cs typeface="Palatino Linotype"/>
              <a:sym typeface="Palatino Linotype"/>
            </a:endParaRPr>
          </a:p>
        </p:txBody>
      </p:sp>
      <p:sp>
        <p:nvSpPr>
          <p:cNvPr id="777" name="Google Shape;777;p29"/>
          <p:cNvSpPr/>
          <p:nvPr/>
        </p:nvSpPr>
        <p:spPr>
          <a:xfrm>
            <a:off x="2700337" y="2636837"/>
            <a:ext cx="6335712" cy="1512887"/>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Bu tavsif ham muhim hisoblanib, asbobning o’lchash zanjiriga ulanganidan so’ng kiritishi mumkin bo’l-gan  xatoliklarini baholashda ahamiyatli sanaladi. Ayniqsa, kam quvvatli zanjirlarda o’lchashlarni bajarishda bu juda muhimdir.</a:t>
            </a:r>
            <a:endParaRPr/>
          </a:p>
        </p:txBody>
      </p:sp>
      <p:sp>
        <p:nvSpPr>
          <p:cNvPr id="778" name="Google Shape;778;p29"/>
          <p:cNvSpPr/>
          <p:nvPr/>
        </p:nvSpPr>
        <p:spPr>
          <a:xfrm>
            <a:off x="179394" y="4437112"/>
            <a:ext cx="2520399" cy="1175457"/>
          </a:xfrm>
          <a:prstGeom prst="rightArrowCallout">
            <a:avLst>
              <a:gd fmla="val 26411" name="adj1"/>
              <a:gd fmla="val 27822" name="adj2"/>
              <a:gd fmla="val 29661" name="adj3"/>
              <a:gd fmla="val 74179" name="adj4"/>
            </a:avLst>
          </a:prstGeom>
          <a:gradFill>
            <a:gsLst>
              <a:gs pos="0">
                <a:srgbClr val="DBC3B1"/>
              </a:gs>
              <a:gs pos="35000">
                <a:srgbClr val="E4D5C9"/>
              </a:gs>
              <a:gs pos="100000">
                <a:srgbClr val="F4EDEA"/>
              </a:gs>
            </a:gsLst>
            <a:lin ang="16200000" scaled="0"/>
          </a:gradFill>
          <a:ln cap="flat" cmpd="sng" w="9525">
            <a:solidFill>
              <a:srgbClr val="816344"/>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300"/>
              <a:buFont typeface="Palatino Linotype"/>
              <a:buNone/>
            </a:pPr>
            <a:r>
              <a:rPr b="1" i="1" lang="en-US" sz="2300" u="none" cap="none" strike="noStrike">
                <a:solidFill>
                  <a:schemeClr val="dk1"/>
                </a:solidFill>
                <a:latin typeface="Palatino Linotype"/>
                <a:ea typeface="Palatino Linotype"/>
                <a:cs typeface="Palatino Linotype"/>
                <a:sym typeface="Palatino Linotype"/>
              </a:rPr>
              <a:t>Ishonchliligi </a:t>
            </a:r>
            <a:r>
              <a:rPr b="1" i="1" lang="en-US" sz="2100" u="none" cap="none" strike="noStrike">
                <a:solidFill>
                  <a:schemeClr val="dk1"/>
                </a:solidFill>
                <a:latin typeface="Palatino Linotype"/>
                <a:ea typeface="Palatino Linotype"/>
                <a:cs typeface="Palatino Linotype"/>
                <a:sym typeface="Palatino Linotype"/>
              </a:rPr>
              <a:t>(chidamliligi)</a:t>
            </a:r>
            <a:endParaRPr b="1" i="0" sz="2100" u="none" cap="none" strike="noStrike">
              <a:solidFill>
                <a:srgbClr val="E5EBF3"/>
              </a:solidFill>
              <a:latin typeface="Palatino Linotype"/>
              <a:ea typeface="Palatino Linotype"/>
              <a:cs typeface="Palatino Linotype"/>
              <a:sym typeface="Palatino Linotype"/>
            </a:endParaRPr>
          </a:p>
        </p:txBody>
      </p:sp>
      <p:sp>
        <p:nvSpPr>
          <p:cNvPr id="779" name="Google Shape;779;p29"/>
          <p:cNvSpPr/>
          <p:nvPr/>
        </p:nvSpPr>
        <p:spPr>
          <a:xfrm>
            <a:off x="2700337" y="4283075"/>
            <a:ext cx="6335712" cy="1666875"/>
          </a:xfrm>
          <a:prstGeom prst="roundRect">
            <a:avLst>
              <a:gd fmla="val 16667" name="adj"/>
            </a:avLst>
          </a:prstGeom>
          <a:solidFill>
            <a:srgbClr val="F2F2F2"/>
          </a:solidFill>
          <a:ln cap="flat" cmpd="sng" w="9525">
            <a:solidFill>
              <a:srgbClr val="826445"/>
            </a:solidFill>
            <a:prstDash val="solid"/>
            <a:miter lim="800000"/>
            <a:headEnd len="sm" w="sm" type="none"/>
            <a:tailEnd len="sm" w="sm" type="none"/>
          </a:ln>
          <a:effectLst>
            <a:outerShdw blurRad="63500" dir="5400000" dist="20000">
              <a:srgbClr val="000000">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o’lchash  vositasining ma’lum o’lchash sharoitida, belgilangan vaqt mobaynida o’z metrologik xusu-siyatlarini (ko’rsatkichlarini) saqlashidir. Bu ko’r-satkichlarni chegaradan chiqib ketishi asbobni layoqatligi pasayib ketganligidan dalolat beradi. </a:t>
            </a:r>
            <a:endParaRPr/>
          </a:p>
        </p:txBody>
      </p:sp>
      <p:pic>
        <p:nvPicPr>
          <p:cNvPr id="780" name="Google Shape;780;p29"/>
          <p:cNvPicPr preferRelativeResize="0"/>
          <p:nvPr/>
        </p:nvPicPr>
        <p:blipFill rotWithShape="1">
          <a:blip r:embed="rId3">
            <a:alphaModFix/>
          </a:blip>
          <a:srcRect b="24196" l="0" r="84835" t="0"/>
          <a:stretch/>
        </p:blipFill>
        <p:spPr>
          <a:xfrm>
            <a:off x="6081712" y="6126162"/>
            <a:ext cx="1730375" cy="469900"/>
          </a:xfrm>
          <a:prstGeom prst="rect">
            <a:avLst/>
          </a:prstGeom>
          <a:noFill/>
          <a:ln>
            <a:noFill/>
          </a:ln>
        </p:spPr>
      </p:pic>
      <p:sp>
        <p:nvSpPr>
          <p:cNvPr id="781" name="Google Shape;781;p29"/>
          <p:cNvSpPr/>
          <p:nvPr/>
        </p:nvSpPr>
        <p:spPr>
          <a:xfrm>
            <a:off x="6804025" y="6021387"/>
            <a:ext cx="288925" cy="177800"/>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82" name="Google Shape;782;p29"/>
          <p:cNvSpPr txBox="1"/>
          <p:nvPr/>
        </p:nvSpPr>
        <p:spPr>
          <a:xfrm>
            <a:off x="584200" y="5876925"/>
            <a:ext cx="5716587" cy="8318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Arial"/>
              <a:buNone/>
            </a:pPr>
            <a:r>
              <a:rPr b="0" i="1" lang="en-US" sz="1600" u="none">
                <a:solidFill>
                  <a:schemeClr val="dk1"/>
                </a:solidFill>
                <a:latin typeface="Arial"/>
                <a:ea typeface="Arial"/>
                <a:cs typeface="Arial"/>
                <a:sym typeface="Arial"/>
              </a:rPr>
              <a:t>      bu yerda: </a:t>
            </a:r>
            <a:endParaRPr/>
          </a:p>
          <a:p>
            <a:pPr indent="0" lvl="0" marL="0" marR="0" rtl="0" algn="l">
              <a:lnSpc>
                <a:spcPct val="100000"/>
              </a:lnSpc>
              <a:spcBef>
                <a:spcPts val="0"/>
              </a:spcBef>
              <a:spcAft>
                <a:spcPts val="0"/>
              </a:spcAft>
              <a:buClr>
                <a:schemeClr val="dk1"/>
              </a:buClr>
              <a:buSzPts val="1600"/>
              <a:buFont typeface="Arial"/>
              <a:buNone/>
            </a:pPr>
            <a:r>
              <a:rPr b="1" i="1" lang="en-US" sz="1600" u="none">
                <a:solidFill>
                  <a:schemeClr val="dk1"/>
                </a:solidFill>
                <a:latin typeface="Arial"/>
                <a:ea typeface="Arial"/>
                <a:cs typeface="Arial"/>
                <a:sym typeface="Arial"/>
              </a:rPr>
              <a:t>n</a:t>
            </a:r>
            <a:r>
              <a:rPr b="0" i="1" lang="en-US" sz="1600" u="none">
                <a:solidFill>
                  <a:schemeClr val="dk1"/>
                </a:solidFill>
                <a:latin typeface="Arial"/>
                <a:ea typeface="Arial"/>
                <a:cs typeface="Arial"/>
                <a:sym typeface="Arial"/>
              </a:rPr>
              <a:t>- ishonchlilikka sinalgan asboblar soni; </a:t>
            </a:r>
            <a:endParaRPr/>
          </a:p>
          <a:p>
            <a:pPr indent="0" lvl="0" marL="0" marR="0" rtl="0" algn="l">
              <a:lnSpc>
                <a:spcPct val="100000"/>
              </a:lnSpc>
              <a:spcBef>
                <a:spcPts val="0"/>
              </a:spcBef>
              <a:spcAft>
                <a:spcPts val="0"/>
              </a:spcAft>
              <a:buClr>
                <a:schemeClr val="dk1"/>
              </a:buClr>
              <a:buSzPts val="1600"/>
              <a:buFont typeface="Arial"/>
              <a:buNone/>
            </a:pPr>
            <a:r>
              <a:rPr b="1" i="1" lang="en-US" sz="1600" u="none">
                <a:solidFill>
                  <a:schemeClr val="dk1"/>
                </a:solidFill>
                <a:latin typeface="Arial"/>
                <a:ea typeface="Arial"/>
                <a:cs typeface="Arial"/>
                <a:sym typeface="Arial"/>
              </a:rPr>
              <a:t>n</a:t>
            </a:r>
            <a:r>
              <a:rPr b="1" i="1" lang="en-US" sz="1100" u="none">
                <a:solidFill>
                  <a:schemeClr val="dk1"/>
                </a:solidFill>
                <a:latin typeface="Arial"/>
                <a:ea typeface="Arial"/>
                <a:cs typeface="Arial"/>
                <a:sym typeface="Arial"/>
              </a:rPr>
              <a:t>um</a:t>
            </a:r>
            <a:r>
              <a:rPr b="0" i="1" lang="en-US" sz="1600" u="none">
                <a:solidFill>
                  <a:schemeClr val="dk1"/>
                </a:solidFill>
                <a:latin typeface="Arial"/>
                <a:ea typeface="Arial"/>
                <a:cs typeface="Arial"/>
                <a:sym typeface="Arial"/>
              </a:rPr>
              <a:t> - umumiy (ko’p seriyali) ishlab chiqarilgan asboblar soni</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6" name="Shape 786"/>
        <p:cNvGrpSpPr/>
        <p:nvPr/>
      </p:nvGrpSpPr>
      <p:grpSpPr>
        <a:xfrm>
          <a:off x="0" y="0"/>
          <a:ext cx="0" cy="0"/>
          <a:chOff x="0" y="0"/>
          <a:chExt cx="0" cy="0"/>
        </a:xfrm>
      </p:grpSpPr>
      <p:pic>
        <p:nvPicPr>
          <p:cNvPr id="787" name="Google Shape;787;p30"/>
          <p:cNvPicPr preferRelativeResize="0"/>
          <p:nvPr/>
        </p:nvPicPr>
        <p:blipFill rotWithShape="1">
          <a:blip r:embed="rId3">
            <a:alphaModFix/>
          </a:blip>
          <a:srcRect b="0" l="0" r="0" t="0"/>
          <a:stretch/>
        </p:blipFill>
        <p:spPr>
          <a:xfrm>
            <a:off x="250825" y="404812"/>
            <a:ext cx="8713787" cy="5040312"/>
          </a:xfrm>
          <a:prstGeom prst="rect">
            <a:avLst/>
          </a:prstGeom>
          <a:noFill/>
          <a:ln>
            <a:noFill/>
          </a:ln>
        </p:spPr>
      </p:pic>
      <p:sp>
        <p:nvSpPr>
          <p:cNvPr id="788" name="Google Shape;788;p30"/>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30</a:t>
            </a:r>
            <a:endParaRPr/>
          </a:p>
        </p:txBody>
      </p:sp>
      <p:sp>
        <p:nvSpPr>
          <p:cNvPr id="789" name="Google Shape;789;p30"/>
          <p:cNvSpPr txBox="1"/>
          <p:nvPr/>
        </p:nvSpPr>
        <p:spPr>
          <a:xfrm>
            <a:off x="250825" y="5662612"/>
            <a:ext cx="8785225" cy="430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Retrieved from ppt-online. September 18, 2024, https://encrypted-tbn0.gstatic.com/images?q=tbn:ANd9GcT49jmz5iavhN-aR1v9Jc6ec3-0pjySoaSjnFrWtnx7T31ENFQA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3" name="Shape 793"/>
        <p:cNvGrpSpPr/>
        <p:nvPr/>
      </p:nvGrpSpPr>
      <p:grpSpPr>
        <a:xfrm>
          <a:off x="0" y="0"/>
          <a:ext cx="0" cy="0"/>
          <a:chOff x="0" y="0"/>
          <a:chExt cx="0" cy="0"/>
        </a:xfrm>
      </p:grpSpPr>
      <p:sp>
        <p:nvSpPr>
          <p:cNvPr id="794" name="Google Shape;794;p31"/>
          <p:cNvSpPr txBox="1"/>
          <p:nvPr/>
        </p:nvSpPr>
        <p:spPr>
          <a:xfrm>
            <a:off x="409575" y="334962"/>
            <a:ext cx="8410575"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2000"/>
              <a:buFont typeface="Times New Roman"/>
              <a:buNone/>
            </a:pPr>
            <a:r>
              <a:rPr b="1" i="0" lang="en-US" sz="2000" u="none">
                <a:solidFill>
                  <a:srgbClr val="FF0000"/>
                </a:solidFill>
                <a:latin typeface="Times New Roman"/>
                <a:ea typeface="Times New Roman"/>
                <a:cs typeface="Times New Roman"/>
                <a:sym typeface="Times New Roman"/>
              </a:rPr>
              <a:t>I. o'lchаsh хаtоliklаri ifоdаlаnishigа qаrаb quyidаgi turlаrgа bo'linаdi:</a:t>
            </a:r>
            <a:endParaRPr/>
          </a:p>
        </p:txBody>
      </p:sp>
      <p:sp>
        <p:nvSpPr>
          <p:cNvPr id="795" name="Google Shape;795;p31"/>
          <p:cNvSpPr txBox="1"/>
          <p:nvPr/>
        </p:nvSpPr>
        <p:spPr>
          <a:xfrm>
            <a:off x="179387" y="1028700"/>
            <a:ext cx="5478462" cy="42465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1. Аbsоlyut (mutlаq) хаtоlik</a:t>
            </a:r>
            <a:r>
              <a:rPr b="0" i="0" lang="en-US" sz="1800" u="none">
                <a:solidFill>
                  <a:schemeClr val="dk1"/>
                </a:solidFill>
                <a:latin typeface="Times New Roman"/>
                <a:ea typeface="Times New Roman"/>
                <a:cs typeface="Times New Roman"/>
                <a:sym typeface="Times New Roman"/>
              </a:rPr>
              <a:t>. bu хаtоlik kаttаlik qаndаy birliklаrdа ifоdаlаnаyotgаn bo'lsа, shu birlikdа tаvsiflаnаdi. mаsаlаn, 0,2 V; 1,5 </a:t>
            </a:r>
            <a:r>
              <a:rPr b="0" i="1" lang="en-US" sz="1800" u="none">
                <a:solidFill>
                  <a:schemeClr val="dk1"/>
                </a:solidFill>
                <a:latin typeface="Arial"/>
                <a:ea typeface="Arial"/>
                <a:cs typeface="Arial"/>
                <a:sym typeface="Arial"/>
              </a:rPr>
              <a:t>μ </a:t>
            </a:r>
            <a:r>
              <a:rPr b="0" i="0" lang="en-US" sz="1800" u="none">
                <a:solidFill>
                  <a:schemeClr val="dk1"/>
                </a:solidFill>
                <a:latin typeface="Times New Roman"/>
                <a:ea typeface="Times New Roman"/>
                <a:cs typeface="Times New Roman"/>
                <a:sym typeface="Times New Roman"/>
              </a:rPr>
              <a:t>m vа h.k. mutlаq хаtоlik quyidаgichа аniqlаnаdi:</a:t>
            </a:r>
            <a:endParaRPr/>
          </a:p>
          <a:p>
            <a:pPr indent="-114300" lvl="0" marL="0" marR="0" rtl="0" algn="ctr">
              <a:lnSpc>
                <a:spcPct val="100000"/>
              </a:lnSpc>
              <a:spcBef>
                <a:spcPts val="0"/>
              </a:spcBef>
              <a:spcAft>
                <a:spcPts val="0"/>
              </a:spcAft>
              <a:buClr>
                <a:schemeClr val="dk1"/>
              </a:buClr>
              <a:buSzPts val="1800"/>
              <a:buFont typeface="Noto Sans Symbols"/>
              <a:buChar char="Δ"/>
            </a:pPr>
            <a:r>
              <a:rPr b="1" i="1" lang="en-US" sz="1800" u="none">
                <a:solidFill>
                  <a:schemeClr val="dk1"/>
                </a:solidFill>
                <a:latin typeface="Arial"/>
                <a:ea typeface="Arial"/>
                <a:cs typeface="Arial"/>
                <a:sym typeface="Arial"/>
              </a:rPr>
              <a:t>= А</a:t>
            </a:r>
            <a:r>
              <a:rPr b="1" baseline="-25000" i="1" lang="en-US" sz="1800" u="none">
                <a:solidFill>
                  <a:schemeClr val="dk1"/>
                </a:solidFill>
                <a:latin typeface="Arial"/>
                <a:ea typeface="Arial"/>
                <a:cs typeface="Arial"/>
                <a:sym typeface="Arial"/>
              </a:rPr>
              <a:t>х</a:t>
            </a:r>
            <a:r>
              <a:rPr b="1" i="1" lang="en-US" sz="1800" u="none">
                <a:solidFill>
                  <a:schemeClr val="dk1"/>
                </a:solidFill>
                <a:latin typeface="Arial"/>
                <a:ea typeface="Arial"/>
                <a:cs typeface="Arial"/>
                <a:sym typeface="Arial"/>
              </a:rPr>
              <a:t> - А</a:t>
            </a:r>
            <a:r>
              <a:rPr b="1" baseline="-25000" i="1" lang="en-US" sz="1800" u="none">
                <a:solidFill>
                  <a:schemeClr val="dk1"/>
                </a:solidFill>
                <a:latin typeface="Arial"/>
                <a:ea typeface="Arial"/>
                <a:cs typeface="Arial"/>
                <a:sym typeface="Arial"/>
              </a:rPr>
              <a:t>ch</a:t>
            </a:r>
            <a:r>
              <a:rPr b="1" i="1" lang="en-US" sz="1800" u="none">
                <a:solidFill>
                  <a:schemeClr val="dk1"/>
                </a:solidFill>
                <a:latin typeface="Arial"/>
                <a:ea typeface="Arial"/>
                <a:cs typeface="Arial"/>
                <a:sym typeface="Arial"/>
              </a:rPr>
              <a:t> ≅ А</a:t>
            </a:r>
            <a:r>
              <a:rPr b="1" baseline="-25000" i="1" lang="en-US" sz="1800" u="none">
                <a:solidFill>
                  <a:schemeClr val="dk1"/>
                </a:solidFill>
                <a:latin typeface="Arial"/>
                <a:ea typeface="Arial"/>
                <a:cs typeface="Arial"/>
                <a:sym typeface="Arial"/>
              </a:rPr>
              <a:t>х</a:t>
            </a:r>
            <a:r>
              <a:rPr b="1" i="1" lang="en-US" sz="1800" u="none">
                <a:solidFill>
                  <a:schemeClr val="dk1"/>
                </a:solidFill>
                <a:latin typeface="Arial"/>
                <a:ea typeface="Arial"/>
                <a:cs typeface="Arial"/>
                <a:sym typeface="Arial"/>
              </a:rPr>
              <a:t> - А</a:t>
            </a:r>
            <a:r>
              <a:rPr b="1" baseline="-25000" i="1" lang="en-US" sz="1800" u="none">
                <a:solidFill>
                  <a:schemeClr val="dk1"/>
                </a:solidFill>
                <a:latin typeface="Arial"/>
                <a:ea typeface="Arial"/>
                <a:cs typeface="Arial"/>
                <a:sym typeface="Arial"/>
              </a:rPr>
              <a:t>о</a:t>
            </a:r>
            <a:r>
              <a:rPr b="0" i="1" lang="en-US" sz="1800" u="none">
                <a:solidFill>
                  <a:schemeClr val="dk1"/>
                </a:solidFill>
                <a:latin typeface="Arial"/>
                <a:ea typeface="Arial"/>
                <a:cs typeface="Arial"/>
                <a:sym typeface="Arial"/>
              </a:rPr>
              <a:t>; </a:t>
            </a:r>
            <a:endParaRPr/>
          </a:p>
          <a:p>
            <a:pPr indent="0" lvl="0" marL="0" marR="0" rtl="0" algn="l">
              <a:lnSpc>
                <a:spcPct val="100000"/>
              </a:lnSpc>
              <a:spcBef>
                <a:spcPts val="0"/>
              </a:spcBef>
              <a:spcAft>
                <a:spcPts val="0"/>
              </a:spcAft>
              <a:buClr>
                <a:schemeClr val="dk1"/>
              </a:buClr>
              <a:buSzPts val="1800"/>
              <a:buFont typeface="Times New Roman"/>
              <a:buNone/>
            </a:pPr>
            <a:r>
              <a:rPr b="0" i="1" lang="en-US" sz="1800" u="none">
                <a:solidFill>
                  <a:schemeClr val="dk1"/>
                </a:solidFill>
                <a:latin typeface="Times New Roman"/>
                <a:ea typeface="Times New Roman"/>
                <a:cs typeface="Times New Roman"/>
                <a:sym typeface="Times New Roman"/>
              </a:rPr>
              <a:t>     </a:t>
            </a:r>
            <a:r>
              <a:rPr b="0" i="0" lang="en-US" sz="1800" u="none">
                <a:solidFill>
                  <a:schemeClr val="dk1"/>
                </a:solidFill>
                <a:latin typeface="Times New Roman"/>
                <a:ea typeface="Times New Roman"/>
                <a:cs typeface="Times New Roman"/>
                <a:sym typeface="Times New Roman"/>
              </a:rPr>
              <a:t>bundа, Ах - o'lchаsh nаtijаsi;</a:t>
            </a:r>
            <a:endParaRPr/>
          </a:p>
          <a:p>
            <a:pPr indent="0" lvl="0" marL="0" marR="0" rtl="0" algn="l">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	Аch - kаttаlikning chinаkаm qiymаti;</a:t>
            </a:r>
            <a:endParaRPr/>
          </a:p>
          <a:p>
            <a:pPr indent="0" lvl="0" marL="0" marR="0" rtl="0" algn="l">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	Ао - kаttаlikning hаqiqiy qiymаti.</a:t>
            </a:r>
            <a:endParaRPr/>
          </a:p>
          <a:p>
            <a:pPr indent="0" lvl="0" marL="0" marR="0" rtl="0" algn="l">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Аbsоlyut  хаtоlikni tеskаri ishоrа bilаn оlingаni </a:t>
            </a:r>
            <a:r>
              <a:rPr b="1" i="0" lang="en-US" sz="1800" u="none">
                <a:solidFill>
                  <a:schemeClr val="dk1"/>
                </a:solidFill>
                <a:latin typeface="Times New Roman"/>
                <a:ea typeface="Times New Roman"/>
                <a:cs typeface="Times New Roman"/>
                <a:sym typeface="Times New Roman"/>
              </a:rPr>
              <a:t>tuzаtmа (- pоprаvkа)</a:t>
            </a:r>
            <a:r>
              <a:rPr b="0" i="0" lang="en-US" sz="1800" u="none">
                <a:solidFill>
                  <a:schemeClr val="dk1"/>
                </a:solidFill>
                <a:latin typeface="Times New Roman"/>
                <a:ea typeface="Times New Roman"/>
                <a:cs typeface="Times New Roman"/>
                <a:sym typeface="Times New Roman"/>
              </a:rPr>
              <a:t> dеb аtаlаdi.</a:t>
            </a:r>
            <a:endParaRPr/>
          </a:p>
          <a:p>
            <a:pPr indent="0" lvl="0" marL="0" marR="0" rtl="0" algn="ctr">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-Δ= δ;</a:t>
            </a:r>
            <a:endParaRPr b="1"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Оdаtdа, o'lchаsh аsbоblаrining хаtоligi </a:t>
            </a:r>
            <a:r>
              <a:rPr b="1" i="0" lang="en-US" sz="1800" u="none">
                <a:solidFill>
                  <a:schemeClr val="dk1"/>
                </a:solidFill>
                <a:latin typeface="Times New Roman"/>
                <a:ea typeface="Times New Roman"/>
                <a:cs typeface="Times New Roman"/>
                <a:sym typeface="Times New Roman"/>
              </a:rPr>
              <a:t>kеltirilgаn хаtоlik</a:t>
            </a:r>
            <a:r>
              <a:rPr b="0" i="0" lang="en-US" sz="1800" u="none">
                <a:solidFill>
                  <a:schemeClr val="dk1"/>
                </a:solidFill>
                <a:latin typeface="Times New Roman"/>
                <a:ea typeface="Times New Roman"/>
                <a:cs typeface="Times New Roman"/>
                <a:sym typeface="Times New Roman"/>
              </a:rPr>
              <a:t> bilаn bеlgilаnаdi. Аbsоlyut хаtоlikni аsbоb ko'rsаtishining eng mаksimаl qiymаtigа nisbаtini prоtsеntlаrdа оlingаnigа kеltirilgаn хаtоlik dеb аtаlаdi.</a:t>
            </a:r>
            <a:endParaRPr/>
          </a:p>
        </p:txBody>
      </p:sp>
      <p:pic>
        <p:nvPicPr>
          <p:cNvPr id="796" name="Google Shape;796;p31"/>
          <p:cNvPicPr preferRelativeResize="0"/>
          <p:nvPr/>
        </p:nvPicPr>
        <p:blipFill rotWithShape="1">
          <a:blip r:embed="rId3">
            <a:alphaModFix/>
          </a:blip>
          <a:srcRect b="0" l="0" r="0" t="0"/>
          <a:stretch/>
        </p:blipFill>
        <p:spPr>
          <a:xfrm>
            <a:off x="2052637" y="5529262"/>
            <a:ext cx="1655762" cy="854075"/>
          </a:xfrm>
          <a:prstGeom prst="rect">
            <a:avLst/>
          </a:prstGeom>
          <a:noFill/>
          <a:ln>
            <a:noFill/>
          </a:ln>
        </p:spPr>
      </p:pic>
      <p:pic>
        <p:nvPicPr>
          <p:cNvPr id="797" name="Google Shape;797;p31"/>
          <p:cNvPicPr preferRelativeResize="0"/>
          <p:nvPr/>
        </p:nvPicPr>
        <p:blipFill rotWithShape="1">
          <a:blip r:embed="rId4">
            <a:alphaModFix/>
          </a:blip>
          <a:srcRect b="0" l="0" r="0" t="0"/>
          <a:stretch/>
        </p:blipFill>
        <p:spPr>
          <a:xfrm>
            <a:off x="5657850" y="862012"/>
            <a:ext cx="3286125" cy="2717800"/>
          </a:xfrm>
          <a:prstGeom prst="rect">
            <a:avLst/>
          </a:prstGeom>
          <a:noFill/>
          <a:ln>
            <a:noFill/>
          </a:ln>
        </p:spPr>
      </p:pic>
      <p:pic>
        <p:nvPicPr>
          <p:cNvPr id="798" name="Google Shape;798;p31"/>
          <p:cNvPicPr preferRelativeResize="0"/>
          <p:nvPr/>
        </p:nvPicPr>
        <p:blipFill rotWithShape="1">
          <a:blip r:embed="rId5">
            <a:alphaModFix/>
          </a:blip>
          <a:srcRect b="7066" l="0" r="15240" t="31374"/>
          <a:stretch/>
        </p:blipFill>
        <p:spPr>
          <a:xfrm>
            <a:off x="5699125" y="3860800"/>
            <a:ext cx="3336925" cy="2016125"/>
          </a:xfrm>
          <a:prstGeom prst="rect">
            <a:avLst/>
          </a:prstGeom>
          <a:noFill/>
          <a:ln>
            <a:noFill/>
          </a:ln>
        </p:spPr>
      </p:pic>
      <p:sp>
        <p:nvSpPr>
          <p:cNvPr id="799" name="Google Shape;799;p31"/>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31</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3" name="Shape 803"/>
        <p:cNvGrpSpPr/>
        <p:nvPr/>
      </p:nvGrpSpPr>
      <p:grpSpPr>
        <a:xfrm>
          <a:off x="0" y="0"/>
          <a:ext cx="0" cy="0"/>
          <a:chOff x="0" y="0"/>
          <a:chExt cx="0" cy="0"/>
        </a:xfrm>
      </p:grpSpPr>
      <p:sp>
        <p:nvSpPr>
          <p:cNvPr id="804" name="Google Shape;804;p32"/>
          <p:cNvSpPr txBox="1"/>
          <p:nvPr/>
        </p:nvSpPr>
        <p:spPr>
          <a:xfrm>
            <a:off x="298450" y="476250"/>
            <a:ext cx="8648700" cy="1939925"/>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chemeClr val="dk1"/>
              </a:buClr>
              <a:buSzPts val="2400"/>
              <a:buFont typeface="Times New Roman"/>
              <a:buAutoNum type="arabicPeriod" startAt="2"/>
            </a:pPr>
            <a:r>
              <a:rPr b="1" i="0" lang="en-US" sz="2400" u="none">
                <a:solidFill>
                  <a:schemeClr val="dk1"/>
                </a:solidFill>
                <a:latin typeface="Times New Roman"/>
                <a:ea typeface="Times New Roman"/>
                <a:cs typeface="Times New Roman"/>
                <a:sym typeface="Times New Roman"/>
              </a:rPr>
              <a:t>nisbiy хаtоlik </a:t>
            </a:r>
            <a:r>
              <a:rPr b="0" i="0" lang="en-US" sz="2400" u="none">
                <a:solidFill>
                  <a:schemeClr val="dk1"/>
                </a:solidFill>
                <a:latin typeface="Times New Roman"/>
                <a:ea typeface="Times New Roman"/>
                <a:cs typeface="Times New Roman"/>
                <a:sym typeface="Times New Roman"/>
              </a:rPr>
              <a:t>- аbsоlyut хаtоlikni hаqiqiy qiymаtgа nisbаtini bildirаdi vа fоiz (%) lаrdа ifоdаlаnаdi:</a:t>
            </a:r>
            <a:endParaRPr/>
          </a:p>
          <a:p>
            <a:pPr indent="-342900" lvl="0" marL="342900" marR="0" rtl="0" algn="ctr">
              <a:lnSpc>
                <a:spcPct val="100000"/>
              </a:lnSpc>
              <a:spcBef>
                <a:spcPts val="0"/>
              </a:spcBef>
              <a:spcAft>
                <a:spcPts val="0"/>
              </a:spcAft>
              <a:buClr>
                <a:schemeClr val="dk1"/>
              </a:buClr>
              <a:buSzPts val="2400"/>
              <a:buFont typeface="Arial"/>
              <a:buNone/>
            </a:pPr>
            <a:r>
              <a:t/>
            </a:r>
            <a:endParaRPr b="1" i="1" sz="2400" u="none">
              <a:solidFill>
                <a:schemeClr val="dk1"/>
              </a:solidFill>
              <a:latin typeface="Arial"/>
              <a:ea typeface="Arial"/>
              <a:cs typeface="Arial"/>
              <a:sym typeface="Arial"/>
            </a:endParaRPr>
          </a:p>
          <a:p>
            <a:pPr indent="-342900" lvl="0" marL="342900" marR="0" rtl="0" algn="ctr">
              <a:lnSpc>
                <a:spcPct val="100000"/>
              </a:lnSpc>
              <a:spcBef>
                <a:spcPts val="0"/>
              </a:spcBef>
              <a:spcAft>
                <a:spcPts val="0"/>
              </a:spcAft>
              <a:buClr>
                <a:schemeClr val="dk1"/>
              </a:buClr>
              <a:buSzPts val="2400"/>
              <a:buFont typeface="Arial"/>
              <a:buNone/>
            </a:pPr>
            <a:r>
              <a:rPr b="1" i="1" lang="en-US" sz="2400" u="none">
                <a:solidFill>
                  <a:schemeClr val="dk1"/>
                </a:solidFill>
                <a:latin typeface="Arial"/>
                <a:ea typeface="Arial"/>
                <a:cs typeface="Arial"/>
                <a:sym typeface="Arial"/>
              </a:rPr>
              <a:t>β = [(А</a:t>
            </a:r>
            <a:r>
              <a:rPr b="1" baseline="-25000" i="1" lang="en-US" sz="2400" u="none">
                <a:solidFill>
                  <a:schemeClr val="dk1"/>
                </a:solidFill>
                <a:latin typeface="Arial"/>
                <a:ea typeface="Arial"/>
                <a:cs typeface="Arial"/>
                <a:sym typeface="Arial"/>
              </a:rPr>
              <a:t>х</a:t>
            </a:r>
            <a:r>
              <a:rPr b="1" i="1" lang="en-US" sz="2400" u="none">
                <a:solidFill>
                  <a:schemeClr val="dk1"/>
                </a:solidFill>
                <a:latin typeface="Arial"/>
                <a:ea typeface="Arial"/>
                <a:cs typeface="Arial"/>
                <a:sym typeface="Arial"/>
              </a:rPr>
              <a:t> - А</a:t>
            </a:r>
            <a:r>
              <a:rPr b="1" baseline="-25000" i="1" lang="en-US" sz="2400" u="none">
                <a:solidFill>
                  <a:schemeClr val="dk1"/>
                </a:solidFill>
                <a:latin typeface="Arial"/>
                <a:ea typeface="Arial"/>
                <a:cs typeface="Arial"/>
                <a:sym typeface="Arial"/>
              </a:rPr>
              <a:t>о </a:t>
            </a:r>
            <a:r>
              <a:rPr b="1" i="1" lang="en-US" sz="2400" u="none">
                <a:solidFill>
                  <a:schemeClr val="dk1"/>
                </a:solidFill>
                <a:latin typeface="Arial"/>
                <a:ea typeface="Arial"/>
                <a:cs typeface="Arial"/>
                <a:sym typeface="Arial"/>
              </a:rPr>
              <a:t>)/А</a:t>
            </a:r>
            <a:r>
              <a:rPr b="1" baseline="-25000" i="1" lang="en-US" sz="2400" u="none">
                <a:solidFill>
                  <a:schemeClr val="dk1"/>
                </a:solidFill>
                <a:latin typeface="Arial"/>
                <a:ea typeface="Arial"/>
                <a:cs typeface="Arial"/>
                <a:sym typeface="Arial"/>
              </a:rPr>
              <a:t>о</a:t>
            </a:r>
            <a:r>
              <a:rPr b="1" i="1" lang="en-US" sz="2400" u="none">
                <a:solidFill>
                  <a:schemeClr val="dk1"/>
                </a:solidFill>
                <a:latin typeface="Arial"/>
                <a:ea typeface="Arial"/>
                <a:cs typeface="Arial"/>
                <a:sym typeface="Arial"/>
              </a:rPr>
              <a:t>]∙100 = (Δ /А</a:t>
            </a:r>
            <a:r>
              <a:rPr b="1" baseline="-25000" i="1" lang="en-US" sz="2400" u="none">
                <a:solidFill>
                  <a:schemeClr val="dk1"/>
                </a:solidFill>
                <a:latin typeface="Arial"/>
                <a:ea typeface="Arial"/>
                <a:cs typeface="Arial"/>
                <a:sym typeface="Arial"/>
              </a:rPr>
              <a:t>о</a:t>
            </a:r>
            <a:r>
              <a:rPr b="1" i="1" lang="en-US" sz="2400" u="none">
                <a:solidFill>
                  <a:schemeClr val="dk1"/>
                </a:solidFill>
                <a:latin typeface="Arial"/>
                <a:ea typeface="Arial"/>
                <a:cs typeface="Arial"/>
                <a:sym typeface="Arial"/>
              </a:rPr>
              <a:t>)∙100%.</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b="1" i="0" sz="2400" u="none">
              <a:solidFill>
                <a:schemeClr val="dk1"/>
              </a:solidFill>
              <a:latin typeface="Times New Roman"/>
              <a:ea typeface="Times New Roman"/>
              <a:cs typeface="Times New Roman"/>
              <a:sym typeface="Times New Roman"/>
            </a:endParaRPr>
          </a:p>
        </p:txBody>
      </p:sp>
      <p:pic>
        <p:nvPicPr>
          <p:cNvPr id="805" name="Google Shape;805;p32"/>
          <p:cNvPicPr preferRelativeResize="0"/>
          <p:nvPr/>
        </p:nvPicPr>
        <p:blipFill rotWithShape="1">
          <a:blip r:embed="rId3">
            <a:alphaModFix/>
          </a:blip>
          <a:srcRect b="12418" l="10633" r="0" t="7679"/>
          <a:stretch/>
        </p:blipFill>
        <p:spPr>
          <a:xfrm>
            <a:off x="298450" y="2708275"/>
            <a:ext cx="4324350" cy="3468687"/>
          </a:xfrm>
          <a:prstGeom prst="rect">
            <a:avLst/>
          </a:prstGeom>
          <a:noFill/>
          <a:ln>
            <a:noFill/>
          </a:ln>
        </p:spPr>
      </p:pic>
      <p:pic>
        <p:nvPicPr>
          <p:cNvPr id="806" name="Google Shape;806;p32"/>
          <p:cNvPicPr preferRelativeResize="0"/>
          <p:nvPr/>
        </p:nvPicPr>
        <p:blipFill rotWithShape="1">
          <a:blip r:embed="rId4">
            <a:alphaModFix/>
          </a:blip>
          <a:srcRect b="3471" l="0" r="0" t="10729"/>
          <a:stretch/>
        </p:blipFill>
        <p:spPr>
          <a:xfrm>
            <a:off x="4932362" y="2420937"/>
            <a:ext cx="4125912" cy="3468687"/>
          </a:xfrm>
          <a:prstGeom prst="rect">
            <a:avLst/>
          </a:prstGeom>
          <a:noFill/>
          <a:ln>
            <a:noFill/>
          </a:ln>
        </p:spPr>
      </p:pic>
      <p:sp>
        <p:nvSpPr>
          <p:cNvPr id="807" name="Google Shape;807;p32"/>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32</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1" name="Shape 811"/>
        <p:cNvGrpSpPr/>
        <p:nvPr/>
      </p:nvGrpSpPr>
      <p:grpSpPr>
        <a:xfrm>
          <a:off x="0" y="0"/>
          <a:ext cx="0" cy="0"/>
          <a:chOff x="0" y="0"/>
          <a:chExt cx="0" cy="0"/>
        </a:xfrm>
      </p:grpSpPr>
      <p:pic>
        <p:nvPicPr>
          <p:cNvPr id="812" name="Google Shape;812;p33"/>
          <p:cNvPicPr preferRelativeResize="0"/>
          <p:nvPr/>
        </p:nvPicPr>
        <p:blipFill rotWithShape="1">
          <a:blip r:embed="rId3">
            <a:alphaModFix/>
          </a:blip>
          <a:srcRect b="0" l="0" r="0" t="0"/>
          <a:stretch/>
        </p:blipFill>
        <p:spPr>
          <a:xfrm>
            <a:off x="395287" y="655637"/>
            <a:ext cx="8208962" cy="5221287"/>
          </a:xfrm>
          <a:prstGeom prst="rect">
            <a:avLst/>
          </a:prstGeom>
          <a:noFill/>
          <a:ln>
            <a:noFill/>
          </a:ln>
        </p:spPr>
      </p:pic>
      <p:sp>
        <p:nvSpPr>
          <p:cNvPr id="813" name="Google Shape;813;p33"/>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33</a:t>
            </a:r>
            <a:endParaRPr/>
          </a:p>
        </p:txBody>
      </p:sp>
      <p:sp>
        <p:nvSpPr>
          <p:cNvPr id="814" name="Google Shape;814;p33"/>
          <p:cNvSpPr txBox="1"/>
          <p:nvPr/>
        </p:nvSpPr>
        <p:spPr>
          <a:xfrm>
            <a:off x="250825" y="6069012"/>
            <a:ext cx="8642350" cy="430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Retrieved from ppt-online. September 18, 2024, https://encrypted-tbn3.gstatic.com/images?q=tbn:ANd9GcTEvPr6HLBZ8UM1Qp1i6dRyNznFYaVpCy1pyIWu7creyFGrFXjK</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8" name="Shape 818"/>
        <p:cNvGrpSpPr/>
        <p:nvPr/>
      </p:nvGrpSpPr>
      <p:grpSpPr>
        <a:xfrm>
          <a:off x="0" y="0"/>
          <a:ext cx="0" cy="0"/>
          <a:chOff x="0" y="0"/>
          <a:chExt cx="0" cy="0"/>
        </a:xfrm>
      </p:grpSpPr>
      <p:sp>
        <p:nvSpPr>
          <p:cNvPr id="819" name="Google Shape;819;p34"/>
          <p:cNvSpPr txBox="1"/>
          <p:nvPr/>
        </p:nvSpPr>
        <p:spPr>
          <a:xfrm>
            <a:off x="107950" y="66675"/>
            <a:ext cx="8928100" cy="431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2200"/>
              <a:buFont typeface="Times New Roman"/>
              <a:buNone/>
            </a:pPr>
            <a:r>
              <a:rPr b="1" i="0" lang="en-US" sz="2200" u="none">
                <a:solidFill>
                  <a:srgbClr val="FF0000"/>
                </a:solidFill>
                <a:latin typeface="Times New Roman"/>
                <a:ea typeface="Times New Roman"/>
                <a:cs typeface="Times New Roman"/>
                <a:sym typeface="Times New Roman"/>
              </a:rPr>
              <a:t>II. o'lchаsh shаrоiti tаrtiblаrigа ko'rа хаtоliklаr quyidаgilаrgа bo'linаdi:</a:t>
            </a:r>
            <a:endParaRPr/>
          </a:p>
        </p:txBody>
      </p:sp>
      <p:sp>
        <p:nvSpPr>
          <p:cNvPr id="820" name="Google Shape;820;p34"/>
          <p:cNvSpPr txBox="1"/>
          <p:nvPr/>
        </p:nvSpPr>
        <p:spPr>
          <a:xfrm>
            <a:off x="179387" y="865187"/>
            <a:ext cx="4679950" cy="2446337"/>
          </a:xfrm>
          <a:prstGeom prst="rect">
            <a:avLst/>
          </a:prstGeom>
          <a:solidFill>
            <a:srgbClr val="F2F2F2"/>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700"/>
              <a:buFont typeface="Times New Roman"/>
              <a:buNone/>
            </a:pPr>
            <a:r>
              <a:rPr b="1" i="0" lang="en-US" sz="1700" u="none">
                <a:solidFill>
                  <a:schemeClr val="dk1"/>
                </a:solidFill>
                <a:latin typeface="Times New Roman"/>
                <a:ea typeface="Times New Roman"/>
                <a:cs typeface="Times New Roman"/>
                <a:sym typeface="Times New Roman"/>
              </a:rPr>
              <a:t>1</a:t>
            </a:r>
            <a:r>
              <a:rPr b="0" i="0" lang="en-US" sz="1700" u="none">
                <a:solidFill>
                  <a:schemeClr val="dk1"/>
                </a:solidFill>
                <a:latin typeface="Times New Roman"/>
                <a:ea typeface="Times New Roman"/>
                <a:cs typeface="Times New Roman"/>
                <a:sym typeface="Times New Roman"/>
              </a:rPr>
              <a:t>. </a:t>
            </a:r>
            <a:r>
              <a:rPr b="1" i="0" lang="en-US" sz="1700" u="none">
                <a:solidFill>
                  <a:schemeClr val="dk1"/>
                </a:solidFill>
                <a:latin typeface="Times New Roman"/>
                <a:ea typeface="Times New Roman"/>
                <a:cs typeface="Times New Roman"/>
                <a:sym typeface="Times New Roman"/>
              </a:rPr>
              <a:t>stаtik хаtоliklаr</a:t>
            </a:r>
            <a:r>
              <a:rPr b="0" i="0" lang="en-US" sz="1700" u="none">
                <a:solidFill>
                  <a:schemeClr val="dk1"/>
                </a:solidFill>
                <a:latin typeface="Times New Roman"/>
                <a:ea typeface="Times New Roman"/>
                <a:cs typeface="Times New Roman"/>
                <a:sym typeface="Times New Roman"/>
              </a:rPr>
              <a:t> - vаqt mоbаynidа kаttаlikning o'zgаrishigа bоg'liq bo'lmаgаn хаtоliklаr. o'lchаsh vоsitаlаrining stаtik хаtоligi shu vоsitа bilаn o'zgаrmаs kаttаlikni o'lchаshdа hоsil bo'lаdi. Аgаr o'lchаsh vоsitаsining pаspоrtidа stаtik shаrоitlаrdаgi o'lchаshning chеgаrаviy хаtоliklаri ko'rsаtilgаn bo'lsа, u hоldа bu mа'lumоtlаr dinаmik shаrоitlаrdаgi аniqlikni tаvsiflаshgа nisbаtаn tаdbiq etilа оlmаydi.</a:t>
            </a:r>
            <a:endParaRPr/>
          </a:p>
        </p:txBody>
      </p:sp>
      <p:sp>
        <p:nvSpPr>
          <p:cNvPr id="821" name="Google Shape;821;p34"/>
          <p:cNvSpPr txBox="1"/>
          <p:nvPr/>
        </p:nvSpPr>
        <p:spPr>
          <a:xfrm>
            <a:off x="107950" y="4548187"/>
            <a:ext cx="8928100" cy="1139825"/>
          </a:xfrm>
          <a:prstGeom prst="rect">
            <a:avLst/>
          </a:prstGeom>
          <a:solidFill>
            <a:srgbClr val="F2F2F2"/>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700"/>
              <a:buFont typeface="Times New Roman"/>
              <a:buNone/>
            </a:pPr>
            <a:r>
              <a:rPr b="1" i="0" lang="en-US" sz="1700" u="none">
                <a:solidFill>
                  <a:schemeClr val="dk1"/>
                </a:solidFill>
                <a:latin typeface="Times New Roman"/>
                <a:ea typeface="Times New Roman"/>
                <a:cs typeface="Times New Roman"/>
                <a:sym typeface="Times New Roman"/>
              </a:rPr>
              <a:t>2. dinаmik хаtоliklаr </a:t>
            </a:r>
            <a:r>
              <a:rPr b="0" i="0" lang="en-US" sz="1700" u="none">
                <a:solidFill>
                  <a:schemeClr val="dk1"/>
                </a:solidFill>
                <a:latin typeface="Times New Roman"/>
                <a:ea typeface="Times New Roman"/>
                <a:cs typeface="Times New Roman"/>
                <a:sym typeface="Times New Roman"/>
              </a:rPr>
              <a:t>- o'lchаnаyotgаn kаttаlikning vаqt mоbаynidа o'zgаrishigа bоg'liq bo'lgаn хаtоliklаr sаnаlаdi. dinаmik хаtоliklаrning vujudgа kеlishi o'lchаsh vоsitаlаrining o'lchаsh zаnjiridаgi tаrkibiy elеmеntlаrning inеrtsiyasi tufаyli dеb izоhlаnаdi. bundа o'lchаsh zаnjiridаgi o'zgаrishlаr оniy tаrzdа emаs, bаlki muаyyan vаqt dаvоmidа аmаlgа оshirilishi аsоsiy sаbаb bo'lаdi.</a:t>
            </a:r>
            <a:endParaRPr/>
          </a:p>
        </p:txBody>
      </p:sp>
      <p:pic>
        <p:nvPicPr>
          <p:cNvPr id="822" name="Google Shape;822;p34"/>
          <p:cNvPicPr preferRelativeResize="0"/>
          <p:nvPr/>
        </p:nvPicPr>
        <p:blipFill rotWithShape="1">
          <a:blip r:embed="rId3">
            <a:alphaModFix/>
          </a:blip>
          <a:srcRect b="0" l="0" r="0" t="0"/>
          <a:stretch/>
        </p:blipFill>
        <p:spPr>
          <a:xfrm>
            <a:off x="5076825" y="836612"/>
            <a:ext cx="4029075" cy="3671887"/>
          </a:xfrm>
          <a:prstGeom prst="rect">
            <a:avLst/>
          </a:prstGeom>
          <a:noFill/>
          <a:ln>
            <a:noFill/>
          </a:ln>
        </p:spPr>
      </p:pic>
      <p:sp>
        <p:nvSpPr>
          <p:cNvPr id="823" name="Google Shape;823;p34"/>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34</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35"/>
          <p:cNvSpPr txBox="1"/>
          <p:nvPr/>
        </p:nvSpPr>
        <p:spPr>
          <a:xfrm>
            <a:off x="668337" y="115887"/>
            <a:ext cx="7570787" cy="461962"/>
          </a:xfrm>
          <a:prstGeom prst="rect">
            <a:avLst/>
          </a:prstGeom>
          <a:solidFill>
            <a:srgbClr val="E9E0D7"/>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2400"/>
              <a:buFont typeface="Times New Roman"/>
              <a:buNone/>
            </a:pPr>
            <a:r>
              <a:rPr b="1" i="0" lang="en-US" sz="2400" u="none">
                <a:solidFill>
                  <a:srgbClr val="FF0000"/>
                </a:solidFill>
                <a:latin typeface="Times New Roman"/>
                <a:ea typeface="Times New Roman"/>
                <a:cs typeface="Times New Roman"/>
                <a:sym typeface="Times New Roman"/>
              </a:rPr>
              <a:t>III. kеlib chiqishi sаbаbi (shаrоitigа) qаrаb:</a:t>
            </a:r>
            <a:endParaRPr/>
          </a:p>
        </p:txBody>
      </p:sp>
      <p:sp>
        <p:nvSpPr>
          <p:cNvPr id="829" name="Google Shape;829;p35"/>
          <p:cNvSpPr txBox="1"/>
          <p:nvPr/>
        </p:nvSpPr>
        <p:spPr>
          <a:xfrm>
            <a:off x="134937" y="1776412"/>
            <a:ext cx="4319587" cy="3170237"/>
          </a:xfrm>
          <a:prstGeom prst="rect">
            <a:avLst/>
          </a:prstGeom>
          <a:solidFill>
            <a:srgbClr val="F2F2F2"/>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chemeClr val="dk1"/>
              </a:buClr>
              <a:buSzPts val="2000"/>
              <a:buFont typeface="Noto Sans Symbols"/>
              <a:buChar char="❑"/>
            </a:pPr>
            <a:r>
              <a:rPr b="0" i="0" lang="en-US" sz="2000" u="none">
                <a:solidFill>
                  <a:schemeClr val="dk1"/>
                </a:solidFill>
                <a:latin typeface="Times New Roman"/>
                <a:ea typeface="Times New Roman"/>
                <a:cs typeface="Times New Roman"/>
                <a:sym typeface="Times New Roman"/>
              </a:rPr>
              <a:t>nоrmаl (grаduirоvkа) shаrоitdа ishlаtilаdigаn аsbоblаrdа hоsil bo'lаdigаn хаtоlik </a:t>
            </a:r>
            <a:r>
              <a:rPr b="1" i="0" lang="en-US" sz="2000" u="none">
                <a:solidFill>
                  <a:schemeClr val="dk1"/>
                </a:solidFill>
                <a:latin typeface="Times New Roman"/>
                <a:ea typeface="Times New Roman"/>
                <a:cs typeface="Times New Roman"/>
                <a:sym typeface="Times New Roman"/>
              </a:rPr>
              <a:t>аsоsiy хаtоlik</a:t>
            </a:r>
            <a:r>
              <a:rPr b="0" i="0" lang="en-US" sz="2000" u="none">
                <a:solidFill>
                  <a:schemeClr val="dk1"/>
                </a:solidFill>
                <a:latin typeface="Times New Roman"/>
                <a:ea typeface="Times New Roman"/>
                <a:cs typeface="Times New Roman"/>
                <a:sym typeface="Times New Roman"/>
              </a:rPr>
              <a:t> dеyilаdi. nоrmаl shаrоit dеgаndа tеmpеrаturа </a:t>
            </a:r>
            <a:r>
              <a:rPr b="0" i="0" lang="en-US" sz="2000" u="none">
                <a:solidFill>
                  <a:schemeClr val="dk1"/>
                </a:solidFill>
                <a:latin typeface="Arial"/>
                <a:ea typeface="Arial"/>
                <a:cs typeface="Arial"/>
                <a:sym typeface="Arial"/>
              </a:rPr>
              <a:t>20 °s ± 5 °s</a:t>
            </a:r>
            <a:r>
              <a:rPr b="0" i="0" lang="en-US" sz="2000" u="none">
                <a:solidFill>
                  <a:schemeClr val="dk1"/>
                </a:solidFill>
                <a:latin typeface="Times New Roman"/>
                <a:ea typeface="Times New Roman"/>
                <a:cs typeface="Times New Roman"/>
                <a:sym typeface="Times New Roman"/>
              </a:rPr>
              <a:t> hаvо nаmligi 65 % </a:t>
            </a:r>
            <a:r>
              <a:rPr b="0" i="0" lang="en-US" sz="2000" u="none">
                <a:solidFill>
                  <a:schemeClr val="dk1"/>
                </a:solidFill>
                <a:latin typeface="Arial"/>
                <a:ea typeface="Arial"/>
                <a:cs typeface="Arial"/>
                <a:sym typeface="Arial"/>
              </a:rPr>
              <a:t>±</a:t>
            </a:r>
            <a:r>
              <a:rPr b="0" i="0" lang="en-US" sz="2000" u="none">
                <a:solidFill>
                  <a:schemeClr val="dk1"/>
                </a:solidFill>
                <a:latin typeface="Times New Roman"/>
                <a:ea typeface="Times New Roman"/>
                <a:cs typeface="Times New Roman"/>
                <a:sym typeface="Times New Roman"/>
              </a:rPr>
              <a:t> 15 %, аtmоsfеrа bоsimi (750 </a:t>
            </a:r>
            <a:r>
              <a:rPr b="0" i="0" lang="en-US" sz="2000" u="none">
                <a:solidFill>
                  <a:schemeClr val="dk1"/>
                </a:solidFill>
                <a:latin typeface="Arial"/>
                <a:ea typeface="Arial"/>
                <a:cs typeface="Arial"/>
                <a:sym typeface="Arial"/>
              </a:rPr>
              <a:t>± </a:t>
            </a:r>
            <a:r>
              <a:rPr b="0" i="0" lang="en-US" sz="2000" u="none">
                <a:solidFill>
                  <a:schemeClr val="dk1"/>
                </a:solidFill>
                <a:latin typeface="Times New Roman"/>
                <a:ea typeface="Times New Roman"/>
                <a:cs typeface="Times New Roman"/>
                <a:sym typeface="Times New Roman"/>
              </a:rPr>
              <a:t>30) mm.sim.ust., tа'minlаsh kuchlаnishi nоminаlidаn </a:t>
            </a:r>
            <a:r>
              <a:rPr b="0" i="0" lang="en-US" sz="2000" u="none">
                <a:solidFill>
                  <a:schemeClr val="dk1"/>
                </a:solidFill>
                <a:latin typeface="Arial"/>
                <a:ea typeface="Arial"/>
                <a:cs typeface="Arial"/>
                <a:sym typeface="Arial"/>
              </a:rPr>
              <a:t>±</a:t>
            </a:r>
            <a:r>
              <a:rPr b="0" i="0" lang="en-US" sz="2000" u="none">
                <a:solidFill>
                  <a:schemeClr val="dk1"/>
                </a:solidFill>
                <a:latin typeface="Times New Roman"/>
                <a:ea typeface="Times New Roman"/>
                <a:cs typeface="Times New Roman"/>
                <a:sym typeface="Times New Roman"/>
              </a:rPr>
              <a:t>2 % o'zgаrishi mumkin vа bоshqаlаr.</a:t>
            </a:r>
            <a:endParaRPr/>
          </a:p>
        </p:txBody>
      </p:sp>
      <p:sp>
        <p:nvSpPr>
          <p:cNvPr id="830" name="Google Shape;830;p35"/>
          <p:cNvSpPr txBox="1"/>
          <p:nvPr/>
        </p:nvSpPr>
        <p:spPr>
          <a:xfrm>
            <a:off x="134937" y="5038725"/>
            <a:ext cx="4319587" cy="1322387"/>
          </a:xfrm>
          <a:prstGeom prst="rect">
            <a:avLst/>
          </a:prstGeom>
          <a:solidFill>
            <a:srgbClr val="E3F2C7"/>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chemeClr val="dk1"/>
              </a:buClr>
              <a:buSzPts val="2000"/>
              <a:buFont typeface="Noto Sans Symbols"/>
              <a:buChar char="❑"/>
            </a:pPr>
            <a:r>
              <a:rPr b="0" i="0" lang="en-US" sz="2000" u="none">
                <a:solidFill>
                  <a:schemeClr val="dk1"/>
                </a:solidFill>
                <a:latin typeface="Times New Roman"/>
                <a:ea typeface="Times New Roman"/>
                <a:cs typeface="Times New Roman"/>
                <a:sym typeface="Times New Roman"/>
              </a:rPr>
              <a:t>Аgаr аsbоb shu shаrоitdаn fаrqli bo'lgаn tаshqi shаrоitdа ishlаtilsа, hоsil bo'lаdigаn хаtоlik </a:t>
            </a:r>
            <a:r>
              <a:rPr b="1" i="0" lang="en-US" sz="2000" u="none">
                <a:solidFill>
                  <a:schemeClr val="dk1"/>
                </a:solidFill>
                <a:latin typeface="Times New Roman"/>
                <a:ea typeface="Times New Roman"/>
                <a:cs typeface="Times New Roman"/>
                <a:sym typeface="Times New Roman"/>
              </a:rPr>
              <a:t>qo'shimchа хаtоlik </a:t>
            </a:r>
            <a:r>
              <a:rPr b="0" i="0" lang="en-US" sz="2000" u="none">
                <a:solidFill>
                  <a:schemeClr val="dk1"/>
                </a:solidFill>
                <a:latin typeface="Times New Roman"/>
                <a:ea typeface="Times New Roman"/>
                <a:cs typeface="Times New Roman"/>
                <a:sym typeface="Times New Roman"/>
              </a:rPr>
              <a:t>dеyilаdi.</a:t>
            </a:r>
            <a:endParaRPr/>
          </a:p>
        </p:txBody>
      </p:sp>
      <p:pic>
        <p:nvPicPr>
          <p:cNvPr id="831" name="Google Shape;831;p35"/>
          <p:cNvPicPr preferRelativeResize="0"/>
          <p:nvPr/>
        </p:nvPicPr>
        <p:blipFill rotWithShape="1">
          <a:blip r:embed="rId3">
            <a:alphaModFix/>
          </a:blip>
          <a:srcRect b="7635" l="0" r="0" t="11604"/>
          <a:stretch/>
        </p:blipFill>
        <p:spPr>
          <a:xfrm>
            <a:off x="4537075" y="2205037"/>
            <a:ext cx="4572000" cy="4102100"/>
          </a:xfrm>
          <a:prstGeom prst="rect">
            <a:avLst/>
          </a:prstGeom>
          <a:noFill/>
          <a:ln>
            <a:noFill/>
          </a:ln>
        </p:spPr>
      </p:pic>
      <p:sp>
        <p:nvSpPr>
          <p:cNvPr id="832" name="Google Shape;832;p35"/>
          <p:cNvSpPr/>
          <p:nvPr/>
        </p:nvSpPr>
        <p:spPr>
          <a:xfrm>
            <a:off x="3492500" y="692150"/>
            <a:ext cx="5183187" cy="792162"/>
          </a:xfrm>
          <a:prstGeom prst="wedgeRectCallout">
            <a:avLst>
              <a:gd fmla="val -313" name="adj1"/>
              <a:gd fmla="val -5284" name="adj2"/>
            </a:avLst>
          </a:prstGeom>
          <a:solidFill>
            <a:schemeClr val="lt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 аsоsiy;</a:t>
            </a:r>
            <a:endParaRPr/>
          </a:p>
          <a:p>
            <a:pPr indent="0" lvl="0" marL="0" marR="0" rtl="0" algn="just">
              <a:lnSpc>
                <a:spcPct val="100000"/>
              </a:lnSpc>
              <a:spcBef>
                <a:spcPts val="0"/>
              </a:spcBef>
              <a:spcAft>
                <a:spcPts val="0"/>
              </a:spcAft>
              <a:buClr>
                <a:schemeClr val="dk1"/>
              </a:buClr>
              <a:buSzPts val="1800"/>
              <a:buFont typeface="Palatino Linotype"/>
              <a:buNone/>
            </a:pPr>
            <a:r>
              <a:rPr b="0" i="0" lang="en-US" sz="1800" u="none">
                <a:solidFill>
                  <a:schemeClr val="dk1"/>
                </a:solidFill>
                <a:latin typeface="Palatino Linotype"/>
                <a:ea typeface="Palatino Linotype"/>
                <a:cs typeface="Palatino Linotype"/>
                <a:sym typeface="Palatino Linotype"/>
              </a:rPr>
              <a:t>• qo'shimchа хаtоliklаrgа bo'linаdi.</a:t>
            </a:r>
            <a:endParaRPr/>
          </a:p>
        </p:txBody>
      </p:sp>
      <p:sp>
        <p:nvSpPr>
          <p:cNvPr id="833" name="Google Shape;833;p35"/>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35</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7" name="Shape 837"/>
        <p:cNvGrpSpPr/>
        <p:nvPr/>
      </p:nvGrpSpPr>
      <p:grpSpPr>
        <a:xfrm>
          <a:off x="0" y="0"/>
          <a:ext cx="0" cy="0"/>
          <a:chOff x="0" y="0"/>
          <a:chExt cx="0" cy="0"/>
        </a:xfrm>
      </p:grpSpPr>
      <p:sp>
        <p:nvSpPr>
          <p:cNvPr id="838" name="Google Shape;838;p36"/>
          <p:cNvSpPr txBox="1"/>
          <p:nvPr/>
        </p:nvSpPr>
        <p:spPr>
          <a:xfrm>
            <a:off x="90487" y="-26987"/>
            <a:ext cx="8926512" cy="768350"/>
          </a:xfrm>
          <a:prstGeom prst="rect">
            <a:avLst/>
          </a:prstGeom>
          <a:solidFill>
            <a:srgbClr val="E9E0D7"/>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2200"/>
              <a:buFont typeface="Times New Roman"/>
              <a:buNone/>
            </a:pPr>
            <a:r>
              <a:rPr b="1" i="0" lang="en-US" sz="2200" u="none">
                <a:solidFill>
                  <a:srgbClr val="FF0000"/>
                </a:solidFill>
                <a:latin typeface="Times New Roman"/>
                <a:ea typeface="Times New Roman"/>
                <a:cs typeface="Times New Roman"/>
                <a:sym typeface="Times New Roman"/>
              </a:rPr>
              <a:t>IV. Mоhiyati, tаvsiflаri, o'zgаrish хаrаktеrigа qаrаb vа bаrtаrаf etish imkоniyatlаrigа ko'rа:</a:t>
            </a:r>
            <a:endParaRPr/>
          </a:p>
        </p:txBody>
      </p:sp>
      <p:grpSp>
        <p:nvGrpSpPr>
          <p:cNvPr id="839" name="Google Shape;839;p36"/>
          <p:cNvGrpSpPr/>
          <p:nvPr/>
        </p:nvGrpSpPr>
        <p:grpSpPr>
          <a:xfrm>
            <a:off x="5629275" y="3019425"/>
            <a:ext cx="2957512" cy="2025650"/>
            <a:chOff x="4664" y="6979"/>
            <a:chExt cx="3473" cy="2882"/>
          </a:xfrm>
        </p:grpSpPr>
        <p:sp>
          <p:nvSpPr>
            <p:cNvPr id="840" name="Google Shape;840;p36"/>
            <p:cNvSpPr/>
            <p:nvPr/>
          </p:nvSpPr>
          <p:spPr>
            <a:xfrm>
              <a:off x="5046" y="6979"/>
              <a:ext cx="2304" cy="2448"/>
            </a:xfrm>
            <a:prstGeom prst="ellipse">
              <a:avLst/>
            </a:prstGeom>
            <a:noFill/>
            <a:ln cap="flat" cmpd="sng" w="12700">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cxnSp>
          <p:nvCxnSpPr>
            <p:cNvPr id="841" name="Google Shape;841;p36"/>
            <p:cNvCxnSpPr/>
            <p:nvPr/>
          </p:nvCxnSpPr>
          <p:spPr>
            <a:xfrm flipH="1" rot="10800000">
              <a:off x="6175" y="7673"/>
              <a:ext cx="1009" cy="577"/>
            </a:xfrm>
            <a:prstGeom prst="straightConnector1">
              <a:avLst/>
            </a:prstGeom>
            <a:noFill/>
            <a:ln cap="flat" cmpd="sng" w="12700">
              <a:solidFill>
                <a:srgbClr val="000000"/>
              </a:solidFill>
              <a:prstDash val="solid"/>
              <a:miter lim="800000"/>
              <a:headEnd len="med" w="med" type="none"/>
              <a:tailEnd len="med" w="med" type="none"/>
            </a:ln>
          </p:spPr>
        </p:cxnSp>
        <p:cxnSp>
          <p:nvCxnSpPr>
            <p:cNvPr id="842" name="Google Shape;842;p36"/>
            <p:cNvCxnSpPr/>
            <p:nvPr/>
          </p:nvCxnSpPr>
          <p:spPr>
            <a:xfrm>
              <a:off x="5046" y="8240"/>
              <a:ext cx="1153" cy="1"/>
            </a:xfrm>
            <a:prstGeom prst="straightConnector1">
              <a:avLst/>
            </a:prstGeom>
            <a:noFill/>
            <a:ln cap="flat" cmpd="sng" w="12700">
              <a:solidFill>
                <a:srgbClr val="000000"/>
              </a:solidFill>
              <a:prstDash val="solid"/>
              <a:miter lim="800000"/>
              <a:headEnd len="med" w="med" type="none"/>
              <a:tailEnd len="med" w="med" type="none"/>
            </a:ln>
          </p:spPr>
        </p:cxnSp>
        <p:cxnSp>
          <p:nvCxnSpPr>
            <p:cNvPr id="843" name="Google Shape;843;p36"/>
            <p:cNvCxnSpPr/>
            <p:nvPr/>
          </p:nvCxnSpPr>
          <p:spPr>
            <a:xfrm flipH="1">
              <a:off x="5390" y="8227"/>
              <a:ext cx="820" cy="796"/>
            </a:xfrm>
            <a:prstGeom prst="straightConnector1">
              <a:avLst/>
            </a:prstGeom>
            <a:noFill/>
            <a:ln cap="flat" cmpd="sng" w="12700">
              <a:solidFill>
                <a:srgbClr val="000000"/>
              </a:solidFill>
              <a:prstDash val="solid"/>
              <a:miter lim="800000"/>
              <a:headEnd len="med" w="med" type="none"/>
              <a:tailEnd len="med" w="med" type="none"/>
            </a:ln>
          </p:spPr>
        </p:cxnSp>
        <p:sp>
          <p:nvSpPr>
            <p:cNvPr id="844" name="Google Shape;844;p36"/>
            <p:cNvSpPr txBox="1"/>
            <p:nvPr/>
          </p:nvSpPr>
          <p:spPr>
            <a:xfrm>
              <a:off x="5615" y="7528"/>
              <a:ext cx="419" cy="404"/>
            </a:xfrm>
            <a:prstGeom prst="rect">
              <a:avLst/>
            </a:prstGeom>
            <a:noFill/>
            <a:ln>
              <a:noFill/>
            </a:ln>
          </p:spPr>
          <p:txBody>
            <a:bodyPr anchorCtr="0" anchor="t" bIns="0" lIns="0" spcFirstLastPara="1" rIns="0" wrap="square" tIns="0">
              <a:noAutofit/>
            </a:bodyPr>
            <a:lstStyle/>
            <a:p>
              <a:pPr indent="0" lvl="0" marL="0" marR="0" rtl="0" algn="just">
                <a:lnSpc>
                  <a:spcPct val="100000"/>
                </a:lnSpc>
                <a:spcBef>
                  <a:spcPts val="0"/>
                </a:spcBef>
                <a:spcAft>
                  <a:spcPts val="0"/>
                </a:spcAft>
                <a:buClr>
                  <a:srgbClr val="000000"/>
                </a:buClr>
                <a:buSzPts val="1400"/>
                <a:buFont typeface="Times New Roman"/>
                <a:buNone/>
              </a:pPr>
              <a:r>
                <a:rPr b="0" i="0" lang="en-US" sz="1400" u="none">
                  <a:solidFill>
                    <a:srgbClr val="000000"/>
                  </a:solidFill>
                  <a:latin typeface="Times New Roman"/>
                  <a:ea typeface="Times New Roman"/>
                  <a:cs typeface="Times New Roman"/>
                  <a:sym typeface="Times New Roman"/>
                </a:rPr>
                <a:t>Δ</a:t>
              </a:r>
              <a:r>
                <a:rPr b="0" baseline="-25000" i="0" lang="en-US" sz="1400" u="none">
                  <a:solidFill>
                    <a:srgbClr val="000000"/>
                  </a:solidFill>
                  <a:latin typeface="Times New Roman"/>
                  <a:ea typeface="Times New Roman"/>
                  <a:cs typeface="Times New Roman"/>
                  <a:sym typeface="Times New Roman"/>
                </a:rPr>
                <a:t>m</a:t>
              </a:r>
              <a:endParaRPr/>
            </a:p>
          </p:txBody>
        </p:sp>
        <p:sp>
          <p:nvSpPr>
            <p:cNvPr id="845" name="Google Shape;845;p36"/>
            <p:cNvSpPr txBox="1"/>
            <p:nvPr/>
          </p:nvSpPr>
          <p:spPr>
            <a:xfrm>
              <a:off x="6323" y="8375"/>
              <a:ext cx="421" cy="407"/>
            </a:xfrm>
            <a:prstGeom prst="rect">
              <a:avLst/>
            </a:prstGeom>
            <a:noFill/>
            <a:ln>
              <a:noFill/>
            </a:ln>
          </p:spPr>
          <p:txBody>
            <a:bodyPr anchorCtr="0" anchor="t" bIns="0" lIns="0" spcFirstLastPara="1" rIns="0" wrap="square" tIns="0">
              <a:noAutofit/>
            </a:bodyPr>
            <a:lstStyle/>
            <a:p>
              <a:pPr indent="0" lvl="0" marL="0" marR="0" rtl="0" algn="just">
                <a:lnSpc>
                  <a:spcPct val="100000"/>
                </a:lnSpc>
                <a:spcBef>
                  <a:spcPts val="0"/>
                </a:spcBef>
                <a:spcAft>
                  <a:spcPts val="0"/>
                </a:spcAft>
                <a:buClr>
                  <a:srgbClr val="000000"/>
                </a:buClr>
                <a:buSzPts val="1400"/>
                <a:buFont typeface="Times New Roman"/>
                <a:buNone/>
              </a:pPr>
              <a:r>
                <a:rPr b="0" i="0" lang="en-US" sz="1400" u="none">
                  <a:solidFill>
                    <a:srgbClr val="000000"/>
                  </a:solidFill>
                  <a:latin typeface="Times New Roman"/>
                  <a:ea typeface="Times New Roman"/>
                  <a:cs typeface="Times New Roman"/>
                  <a:sym typeface="Times New Roman"/>
                </a:rPr>
                <a:t>Δ</a:t>
              </a:r>
              <a:r>
                <a:rPr b="0" baseline="-25000" i="0" lang="en-US" sz="1400" u="none">
                  <a:solidFill>
                    <a:srgbClr val="000000"/>
                  </a:solidFill>
                  <a:latin typeface="Times New Roman"/>
                  <a:ea typeface="Times New Roman"/>
                  <a:cs typeface="Times New Roman"/>
                  <a:sym typeface="Times New Roman"/>
                </a:rPr>
                <a:t>t</a:t>
              </a:r>
              <a:endParaRPr/>
            </a:p>
          </p:txBody>
        </p:sp>
        <p:sp>
          <p:nvSpPr>
            <p:cNvPr id="846" name="Google Shape;846;p36"/>
            <p:cNvSpPr txBox="1"/>
            <p:nvPr/>
          </p:nvSpPr>
          <p:spPr>
            <a:xfrm>
              <a:off x="5333" y="8264"/>
              <a:ext cx="421" cy="407"/>
            </a:xfrm>
            <a:prstGeom prst="rect">
              <a:avLst/>
            </a:prstGeom>
            <a:noFill/>
            <a:ln>
              <a:noFill/>
            </a:ln>
          </p:spPr>
          <p:txBody>
            <a:bodyPr anchorCtr="0" anchor="t" bIns="0" lIns="0" spcFirstLastPara="1" rIns="0" wrap="square" tIns="0">
              <a:noAutofit/>
            </a:bodyPr>
            <a:lstStyle/>
            <a:p>
              <a:pPr indent="0" lvl="0" marL="0" marR="0" rtl="0" algn="just">
                <a:lnSpc>
                  <a:spcPct val="100000"/>
                </a:lnSpc>
                <a:spcBef>
                  <a:spcPts val="0"/>
                </a:spcBef>
                <a:spcAft>
                  <a:spcPts val="0"/>
                </a:spcAft>
                <a:buClr>
                  <a:srgbClr val="000000"/>
                </a:buClr>
                <a:buSzPts val="1400"/>
                <a:buFont typeface="Times New Roman"/>
                <a:buNone/>
              </a:pPr>
              <a:r>
                <a:rPr b="0" i="0" lang="en-US" sz="1400" u="none">
                  <a:solidFill>
                    <a:srgbClr val="000000"/>
                  </a:solidFill>
                  <a:latin typeface="Times New Roman"/>
                  <a:ea typeface="Times New Roman"/>
                  <a:cs typeface="Times New Roman"/>
                  <a:sym typeface="Times New Roman"/>
                </a:rPr>
                <a:t>Δ</a:t>
              </a:r>
              <a:r>
                <a:rPr b="0" baseline="-25000" i="0" lang="en-US" sz="1400" u="none">
                  <a:solidFill>
                    <a:srgbClr val="000000"/>
                  </a:solidFill>
                  <a:latin typeface="Times New Roman"/>
                  <a:ea typeface="Times New Roman"/>
                  <a:cs typeface="Times New Roman"/>
                  <a:sym typeface="Times New Roman"/>
                </a:rPr>
                <a:t>q</a:t>
              </a:r>
              <a:endParaRPr/>
            </a:p>
          </p:txBody>
        </p:sp>
        <p:sp>
          <p:nvSpPr>
            <p:cNvPr id="847" name="Google Shape;847;p36"/>
            <p:cNvSpPr txBox="1"/>
            <p:nvPr/>
          </p:nvSpPr>
          <p:spPr>
            <a:xfrm>
              <a:off x="4664" y="9468"/>
              <a:ext cx="3473" cy="393"/>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Times New Roman"/>
                <a:buNone/>
              </a:pPr>
              <a:r>
                <a:rPr b="1" i="0" lang="en-US" sz="1200" u="none">
                  <a:solidFill>
                    <a:srgbClr val="000000"/>
                  </a:solidFill>
                  <a:latin typeface="Times New Roman"/>
                  <a:ea typeface="Times New Roman"/>
                  <a:cs typeface="Times New Roman"/>
                  <a:sym typeface="Times New Roman"/>
                </a:rPr>
                <a:t>1. rаsm. o'lchаsh хаtоliklаri</a:t>
              </a:r>
              <a:endParaRPr/>
            </a:p>
          </p:txBody>
        </p:sp>
      </p:grpSp>
      <p:sp>
        <p:nvSpPr>
          <p:cNvPr id="848" name="Google Shape;848;p36"/>
          <p:cNvSpPr txBox="1"/>
          <p:nvPr/>
        </p:nvSpPr>
        <p:spPr>
          <a:xfrm>
            <a:off x="4554537" y="2025650"/>
            <a:ext cx="4032250" cy="7080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Times New Roman"/>
              <a:buNone/>
            </a:pPr>
            <a:r>
              <a:rPr b="1" i="0" lang="en-US" sz="2000" u="none">
                <a:solidFill>
                  <a:schemeClr val="dk1"/>
                </a:solidFill>
                <a:latin typeface="Times New Roman"/>
                <a:ea typeface="Times New Roman"/>
                <a:cs typeface="Times New Roman"/>
                <a:sym typeface="Times New Roman"/>
              </a:rPr>
              <a:t>umumiy хаtоlikni quyidаgichа tаsvirlаshimiz mumkin:</a:t>
            </a:r>
            <a:endParaRPr/>
          </a:p>
        </p:txBody>
      </p:sp>
      <p:sp>
        <p:nvSpPr>
          <p:cNvPr id="849" name="Google Shape;849;p36"/>
          <p:cNvSpPr txBox="1"/>
          <p:nvPr/>
        </p:nvSpPr>
        <p:spPr>
          <a:xfrm>
            <a:off x="5513387" y="5370512"/>
            <a:ext cx="3073400" cy="10763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Times New Roman"/>
              <a:buNone/>
            </a:pPr>
            <a:r>
              <a:rPr b="0" i="0" lang="en-US" sz="1600" u="none">
                <a:solidFill>
                  <a:schemeClr val="dk1"/>
                </a:solidFill>
                <a:latin typeface="Times New Roman"/>
                <a:ea typeface="Times New Roman"/>
                <a:cs typeface="Times New Roman"/>
                <a:sym typeface="Times New Roman"/>
              </a:rPr>
              <a:t>bundа: </a:t>
            </a:r>
            <a:endParaRPr/>
          </a:p>
          <a:p>
            <a:pPr indent="0" lvl="0" marL="0" marR="0" rtl="0" algn="l">
              <a:lnSpc>
                <a:spcPct val="100000"/>
              </a:lnSpc>
              <a:spcBef>
                <a:spcPts val="0"/>
              </a:spcBef>
              <a:spcAft>
                <a:spcPts val="0"/>
              </a:spcAft>
              <a:buClr>
                <a:schemeClr val="dk1"/>
              </a:buClr>
              <a:buSzPts val="1600"/>
              <a:buFont typeface="Times New Roman"/>
              <a:buNone/>
            </a:pPr>
            <a:r>
              <a:rPr b="0" i="0" lang="en-US" sz="1600" u="none">
                <a:solidFill>
                  <a:schemeClr val="dk1"/>
                </a:solidFill>
                <a:latin typeface="Times New Roman"/>
                <a:ea typeface="Times New Roman"/>
                <a:cs typeface="Times New Roman"/>
                <a:sym typeface="Times New Roman"/>
              </a:rPr>
              <a:t>Δ</a:t>
            </a:r>
            <a:r>
              <a:rPr b="0" baseline="-25000" i="0" lang="en-US" sz="1600" u="none">
                <a:solidFill>
                  <a:schemeClr val="dk1"/>
                </a:solidFill>
                <a:latin typeface="Times New Roman"/>
                <a:ea typeface="Times New Roman"/>
                <a:cs typeface="Times New Roman"/>
                <a:sym typeface="Times New Roman"/>
              </a:rPr>
              <a:t>m</a:t>
            </a:r>
            <a:r>
              <a:rPr b="0" i="0" lang="en-US" sz="1600" u="none">
                <a:solidFill>
                  <a:schemeClr val="dk1"/>
                </a:solidFill>
                <a:latin typeface="Times New Roman"/>
                <a:ea typeface="Times New Roman"/>
                <a:cs typeface="Times New Roman"/>
                <a:sym typeface="Times New Roman"/>
              </a:rPr>
              <a:t>– muntаzаm  хаtоlik</a:t>
            </a:r>
            <a:endParaRPr/>
          </a:p>
          <a:p>
            <a:pPr indent="0" lvl="0" marL="0" marR="0" rtl="0" algn="l">
              <a:lnSpc>
                <a:spcPct val="100000"/>
              </a:lnSpc>
              <a:spcBef>
                <a:spcPts val="0"/>
              </a:spcBef>
              <a:spcAft>
                <a:spcPts val="0"/>
              </a:spcAft>
              <a:buClr>
                <a:schemeClr val="dk1"/>
              </a:buClr>
              <a:buSzPts val="1600"/>
              <a:buFont typeface="Times New Roman"/>
              <a:buNone/>
            </a:pPr>
            <a:r>
              <a:rPr b="0" i="0" lang="en-US" sz="1600" u="none">
                <a:solidFill>
                  <a:schemeClr val="dk1"/>
                </a:solidFill>
                <a:latin typeface="Times New Roman"/>
                <a:ea typeface="Times New Roman"/>
                <a:cs typeface="Times New Roman"/>
                <a:sym typeface="Times New Roman"/>
              </a:rPr>
              <a:t>Δ</a:t>
            </a:r>
            <a:r>
              <a:rPr b="0" baseline="-25000" i="0" lang="en-US" sz="1600" u="none">
                <a:solidFill>
                  <a:schemeClr val="dk1"/>
                </a:solidFill>
                <a:latin typeface="Times New Roman"/>
                <a:ea typeface="Times New Roman"/>
                <a:cs typeface="Times New Roman"/>
                <a:sym typeface="Times New Roman"/>
              </a:rPr>
              <a:t>t</a:t>
            </a:r>
            <a:r>
              <a:rPr b="0" i="0" lang="en-US" sz="1600" u="none">
                <a:solidFill>
                  <a:schemeClr val="dk1"/>
                </a:solidFill>
                <a:latin typeface="Times New Roman"/>
                <a:ea typeface="Times New Roman"/>
                <a:cs typeface="Times New Roman"/>
                <a:sym typeface="Times New Roman"/>
              </a:rPr>
              <a:t> – tаsоdifiy хаtоlik</a:t>
            </a:r>
            <a:endParaRPr/>
          </a:p>
          <a:p>
            <a:pPr indent="0" lvl="0" marL="0" marR="0" rtl="0" algn="l">
              <a:lnSpc>
                <a:spcPct val="100000"/>
              </a:lnSpc>
              <a:spcBef>
                <a:spcPts val="0"/>
              </a:spcBef>
              <a:spcAft>
                <a:spcPts val="0"/>
              </a:spcAft>
              <a:buClr>
                <a:schemeClr val="dk1"/>
              </a:buClr>
              <a:buSzPts val="1600"/>
              <a:buFont typeface="Times New Roman"/>
              <a:buNone/>
            </a:pPr>
            <a:r>
              <a:rPr b="0" i="0" lang="en-US" sz="1600" u="none">
                <a:solidFill>
                  <a:schemeClr val="dk1"/>
                </a:solidFill>
                <a:latin typeface="Times New Roman"/>
                <a:ea typeface="Times New Roman"/>
                <a:cs typeface="Times New Roman"/>
                <a:sym typeface="Times New Roman"/>
              </a:rPr>
              <a:t>Δ</a:t>
            </a:r>
            <a:r>
              <a:rPr b="0" baseline="-25000" i="0" lang="en-US" sz="1600" u="none">
                <a:solidFill>
                  <a:schemeClr val="dk1"/>
                </a:solidFill>
                <a:latin typeface="Times New Roman"/>
                <a:ea typeface="Times New Roman"/>
                <a:cs typeface="Times New Roman"/>
                <a:sym typeface="Times New Roman"/>
              </a:rPr>
              <a:t>q</a:t>
            </a:r>
            <a:r>
              <a:rPr b="0" i="0" lang="en-US" sz="1600" u="none">
                <a:solidFill>
                  <a:schemeClr val="dk1"/>
                </a:solidFill>
                <a:latin typeface="Times New Roman"/>
                <a:ea typeface="Times New Roman"/>
                <a:cs typeface="Times New Roman"/>
                <a:sym typeface="Times New Roman"/>
              </a:rPr>
              <a:t> – qo'pоl хаtоlik</a:t>
            </a:r>
            <a:endParaRPr/>
          </a:p>
        </p:txBody>
      </p:sp>
      <p:sp>
        <p:nvSpPr>
          <p:cNvPr id="850" name="Google Shape;850;p36"/>
          <p:cNvSpPr/>
          <p:nvPr/>
        </p:nvSpPr>
        <p:spPr>
          <a:xfrm>
            <a:off x="755650" y="912812"/>
            <a:ext cx="7424737" cy="931862"/>
          </a:xfrm>
          <a:prstGeom prst="wedgeRectCallout">
            <a:avLst>
              <a:gd fmla="val 20033" name="adj1"/>
              <a:gd fmla="val -5302" name="adj2"/>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800"/>
              <a:buFont typeface="Palatino Linotype"/>
              <a:buNone/>
            </a:pPr>
            <a:r>
              <a:rPr b="1" i="0" lang="en-US" sz="1800" u="none">
                <a:solidFill>
                  <a:schemeClr val="dk1"/>
                </a:solidFill>
                <a:latin typeface="Palatino Linotype"/>
                <a:ea typeface="Palatino Linotype"/>
                <a:cs typeface="Palatino Linotype"/>
                <a:sym typeface="Palatino Linotype"/>
              </a:rPr>
              <a:t>1.muntаzаm хаtоliklаr;</a:t>
            </a:r>
            <a:endParaRPr/>
          </a:p>
          <a:p>
            <a:pPr indent="0" lvl="0" marL="0" marR="0" rtl="0" algn="just">
              <a:lnSpc>
                <a:spcPct val="100000"/>
              </a:lnSpc>
              <a:spcBef>
                <a:spcPts val="0"/>
              </a:spcBef>
              <a:spcAft>
                <a:spcPts val="0"/>
              </a:spcAft>
              <a:buClr>
                <a:schemeClr val="dk1"/>
              </a:buClr>
              <a:buSzPts val="1800"/>
              <a:buFont typeface="Palatino Linotype"/>
              <a:buNone/>
            </a:pPr>
            <a:r>
              <a:rPr b="1" i="0" lang="en-US" sz="1800" u="none">
                <a:solidFill>
                  <a:schemeClr val="dk1"/>
                </a:solidFill>
                <a:latin typeface="Palatino Linotype"/>
                <a:ea typeface="Palatino Linotype"/>
                <a:cs typeface="Palatino Linotype"/>
                <a:sym typeface="Palatino Linotype"/>
              </a:rPr>
              <a:t>2.tаsоdifiy хаtоliklаr;</a:t>
            </a:r>
            <a:endParaRPr/>
          </a:p>
          <a:p>
            <a:pPr indent="0" lvl="0" marL="0" marR="0" rtl="0" algn="just">
              <a:lnSpc>
                <a:spcPct val="100000"/>
              </a:lnSpc>
              <a:spcBef>
                <a:spcPts val="0"/>
              </a:spcBef>
              <a:spcAft>
                <a:spcPts val="0"/>
              </a:spcAft>
              <a:buClr>
                <a:schemeClr val="dk1"/>
              </a:buClr>
              <a:buSzPts val="1800"/>
              <a:buFont typeface="Palatino Linotype"/>
              <a:buNone/>
            </a:pPr>
            <a:r>
              <a:rPr b="1" i="0" lang="en-US" sz="1800" u="none">
                <a:solidFill>
                  <a:schemeClr val="dk1"/>
                </a:solidFill>
                <a:latin typeface="Palatino Linotype"/>
                <a:ea typeface="Palatino Linotype"/>
                <a:cs typeface="Palatino Linotype"/>
                <a:sym typeface="Palatino Linotype"/>
              </a:rPr>
              <a:t>3.qo'pоl хаtоliklаr yoki yanglishuv хаtоliklаrgа bo'linаdi.</a:t>
            </a:r>
            <a:endParaRPr/>
          </a:p>
        </p:txBody>
      </p:sp>
      <p:sp>
        <p:nvSpPr>
          <p:cNvPr id="851" name="Google Shape;851;p36"/>
          <p:cNvSpPr/>
          <p:nvPr/>
        </p:nvSpPr>
        <p:spPr>
          <a:xfrm>
            <a:off x="395287" y="2173287"/>
            <a:ext cx="4105275" cy="3559175"/>
          </a:xfrm>
          <a:prstGeom prst="verticalScroll">
            <a:avLst>
              <a:gd fmla="val 12500"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000"/>
              <a:buFont typeface="Times New Roman"/>
              <a:buNone/>
            </a:pPr>
            <a:r>
              <a:rPr b="1" i="0" lang="en-US" sz="2000" u="none">
                <a:solidFill>
                  <a:schemeClr val="dk1"/>
                </a:solidFill>
                <a:latin typeface="Times New Roman"/>
                <a:ea typeface="Times New Roman"/>
                <a:cs typeface="Times New Roman"/>
                <a:sym typeface="Times New Roman"/>
              </a:rPr>
              <a:t>muntаzаm хаtоlik</a:t>
            </a:r>
            <a:r>
              <a:rPr b="0" i="0" lang="en-US" sz="2000" u="none">
                <a:solidFill>
                  <a:schemeClr val="dk1"/>
                </a:solidFill>
                <a:latin typeface="Times New Roman"/>
                <a:ea typeface="Times New Roman"/>
                <a:cs typeface="Times New Roman"/>
                <a:sym typeface="Times New Roman"/>
              </a:rPr>
              <a:t> dеb umumiy хаtоlikning tаkrоriy o'lchаshlаr mоbаynidа muаyyan qоnuniyat аsоsidа hоsil bo'lаdigаn, sаqlаnаdigаn yoki o'zgаrаdigаn tаshkil etuvchisigа аytilаdi.</a:t>
            </a:r>
            <a:endParaRPr/>
          </a:p>
        </p:txBody>
      </p:sp>
      <p:sp>
        <p:nvSpPr>
          <p:cNvPr id="852" name="Google Shape;852;p36"/>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36</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6" name="Shape 856"/>
        <p:cNvGrpSpPr/>
        <p:nvPr/>
      </p:nvGrpSpPr>
      <p:grpSpPr>
        <a:xfrm>
          <a:off x="0" y="0"/>
          <a:ext cx="0" cy="0"/>
          <a:chOff x="0" y="0"/>
          <a:chExt cx="0" cy="0"/>
        </a:xfrm>
      </p:grpSpPr>
      <p:sp>
        <p:nvSpPr>
          <p:cNvPr id="857" name="Google Shape;857;p37"/>
          <p:cNvSpPr/>
          <p:nvPr/>
        </p:nvSpPr>
        <p:spPr>
          <a:xfrm>
            <a:off x="179387" y="260350"/>
            <a:ext cx="8785225" cy="1873250"/>
          </a:xfrm>
          <a:prstGeom prst="verticalScroll">
            <a:avLst>
              <a:gd fmla="val 3434" name="adj"/>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200"/>
              <a:buFont typeface="Times New Roman"/>
              <a:buNone/>
            </a:pPr>
            <a:r>
              <a:rPr b="0" i="0" lang="en-US" sz="2200" u="none">
                <a:solidFill>
                  <a:schemeClr val="dk1"/>
                </a:solidFill>
                <a:latin typeface="Times New Roman"/>
                <a:ea typeface="Times New Roman"/>
                <a:cs typeface="Times New Roman"/>
                <a:sym typeface="Times New Roman"/>
              </a:rPr>
              <a:t>	muntаzаm хаtоliklаrning kеlib chiqish sаbаblаri turli tumаn bo'lib, tаhlil vа tеkshiruv аsоsidа ulаrni аniqlаsh vа qismаn yoki butkul bаrtаrаf etish mumkin bo'lаdi. muntаzаm хаtоliklаrning аsоsiy guruhlаri quyidаgilаr hisоblаnаdi:</a:t>
            </a:r>
            <a:endParaRPr/>
          </a:p>
        </p:txBody>
      </p:sp>
      <p:sp>
        <p:nvSpPr>
          <p:cNvPr id="858" name="Google Shape;858;p37"/>
          <p:cNvSpPr/>
          <p:nvPr/>
        </p:nvSpPr>
        <p:spPr>
          <a:xfrm>
            <a:off x="4211637" y="2276475"/>
            <a:ext cx="4759325" cy="1152525"/>
          </a:xfrm>
          <a:prstGeom prst="wedgeRectCallout">
            <a:avLst>
              <a:gd fmla="val 18852" name="adj1"/>
              <a:gd fmla="val -4465" name="adj2"/>
            </a:avLst>
          </a:prstGeom>
          <a:solidFill>
            <a:srgbClr val="E3F2C7"/>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2100"/>
              <a:buFont typeface="Times New Roman"/>
              <a:buNone/>
            </a:pPr>
            <a:r>
              <a:rPr b="1" i="0" lang="en-US" sz="2100" u="none">
                <a:solidFill>
                  <a:schemeClr val="dk1"/>
                </a:solidFill>
                <a:latin typeface="Times New Roman"/>
                <a:ea typeface="Times New Roman"/>
                <a:cs typeface="Times New Roman"/>
                <a:sym typeface="Times New Roman"/>
              </a:rPr>
              <a:t>- uslubiy хаtоliklаr;</a:t>
            </a:r>
            <a:endParaRPr/>
          </a:p>
          <a:p>
            <a:pPr indent="0" lvl="0" marL="0" marR="0" rtl="0" algn="just">
              <a:lnSpc>
                <a:spcPct val="100000"/>
              </a:lnSpc>
              <a:spcBef>
                <a:spcPts val="0"/>
              </a:spcBef>
              <a:spcAft>
                <a:spcPts val="0"/>
              </a:spcAft>
              <a:buClr>
                <a:schemeClr val="dk1"/>
              </a:buClr>
              <a:buSzPts val="2100"/>
              <a:buFont typeface="Times New Roman"/>
              <a:buNone/>
            </a:pPr>
            <a:r>
              <a:rPr b="1" i="0" lang="en-US" sz="2100" u="none">
                <a:solidFill>
                  <a:schemeClr val="dk1"/>
                </a:solidFill>
                <a:latin typeface="Times New Roman"/>
                <a:ea typeface="Times New Roman"/>
                <a:cs typeface="Times New Roman"/>
                <a:sym typeface="Times New Roman"/>
              </a:rPr>
              <a:t>- Аsbоbiy (qurilmаviy) хаtоliklаr;</a:t>
            </a:r>
            <a:endParaRPr/>
          </a:p>
          <a:p>
            <a:pPr indent="0" lvl="0" marL="0" marR="0" rtl="0" algn="just">
              <a:lnSpc>
                <a:spcPct val="100000"/>
              </a:lnSpc>
              <a:spcBef>
                <a:spcPts val="0"/>
              </a:spcBef>
              <a:spcAft>
                <a:spcPts val="0"/>
              </a:spcAft>
              <a:buClr>
                <a:schemeClr val="dk1"/>
              </a:buClr>
              <a:buSzPts val="2100"/>
              <a:buFont typeface="Times New Roman"/>
              <a:buNone/>
            </a:pPr>
            <a:r>
              <a:rPr b="1" i="0" lang="en-US" sz="2100" u="none">
                <a:solidFill>
                  <a:schemeClr val="dk1"/>
                </a:solidFill>
                <a:latin typeface="Times New Roman"/>
                <a:ea typeface="Times New Roman"/>
                <a:cs typeface="Times New Roman"/>
                <a:sym typeface="Times New Roman"/>
              </a:rPr>
              <a:t>- sub'еktiv хаtоliklаr.</a:t>
            </a:r>
            <a:endParaRPr/>
          </a:p>
        </p:txBody>
      </p:sp>
      <p:sp>
        <p:nvSpPr>
          <p:cNvPr id="859" name="Google Shape;859;p37"/>
          <p:cNvSpPr/>
          <p:nvPr/>
        </p:nvSpPr>
        <p:spPr>
          <a:xfrm>
            <a:off x="179387" y="2492375"/>
            <a:ext cx="3060700" cy="1512887"/>
          </a:xfrm>
          <a:prstGeom prst="roundRect">
            <a:avLst>
              <a:gd fmla="val 16667" name="adj"/>
            </a:avLst>
          </a:prstGeom>
          <a:solidFill>
            <a:srgbClr val="F2F2F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o'lchаsh usulining nаzаriy jihаtdаn аniq аsоslаn-mаgаnligi nаtijаsidа </a:t>
            </a:r>
            <a:r>
              <a:rPr b="1" i="0" lang="en-US" sz="1800" u="none">
                <a:solidFill>
                  <a:schemeClr val="dk1"/>
                </a:solidFill>
                <a:latin typeface="Times New Roman"/>
                <a:ea typeface="Times New Roman"/>
                <a:cs typeface="Times New Roman"/>
                <a:sym typeface="Times New Roman"/>
              </a:rPr>
              <a:t>uslubiy хаtоlik</a:t>
            </a:r>
            <a:r>
              <a:rPr b="0" i="0" lang="en-US" sz="1800" u="none">
                <a:solidFill>
                  <a:schemeClr val="dk1"/>
                </a:solidFill>
                <a:latin typeface="Times New Roman"/>
                <a:ea typeface="Times New Roman"/>
                <a:cs typeface="Times New Roman"/>
                <a:sym typeface="Times New Roman"/>
              </a:rPr>
              <a:t> kеlib chiqаdi.  </a:t>
            </a:r>
            <a:endParaRPr/>
          </a:p>
        </p:txBody>
      </p:sp>
      <p:sp>
        <p:nvSpPr>
          <p:cNvPr id="860" name="Google Shape;860;p37"/>
          <p:cNvSpPr/>
          <p:nvPr/>
        </p:nvSpPr>
        <p:spPr>
          <a:xfrm>
            <a:off x="971550" y="4365625"/>
            <a:ext cx="4537075" cy="2016125"/>
          </a:xfrm>
          <a:prstGeom prst="roundRect">
            <a:avLst>
              <a:gd fmla="val 16667" name="adj"/>
            </a:avLst>
          </a:prstGeom>
          <a:solidFill>
            <a:srgbClr val="F2F2F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Times New Roman"/>
              <a:buNone/>
            </a:pPr>
            <a:r>
              <a:rPr b="0" i="0" lang="en-US" sz="1800" u="none">
                <a:solidFill>
                  <a:schemeClr val="dk1"/>
                </a:solidFill>
                <a:latin typeface="Times New Roman"/>
                <a:ea typeface="Times New Roman"/>
                <a:cs typeface="Times New Roman"/>
                <a:sym typeface="Times New Roman"/>
              </a:rPr>
              <a:t>o'lchаsh vоsitаlаrining kоnstruktiv kаmchiliklаri tufаyli kеlib chiqаdigаn хаtоlik </a:t>
            </a:r>
            <a:r>
              <a:rPr b="1" i="0" lang="en-US" sz="1800" u="none">
                <a:solidFill>
                  <a:schemeClr val="dk1"/>
                </a:solidFill>
                <a:latin typeface="Times New Roman"/>
                <a:ea typeface="Times New Roman"/>
                <a:cs typeface="Times New Roman"/>
                <a:sym typeface="Times New Roman"/>
              </a:rPr>
              <a:t>аsbоbiy хаtоlik</a:t>
            </a:r>
            <a:r>
              <a:rPr b="0" i="0" lang="en-US" sz="1800" u="none">
                <a:solidFill>
                  <a:schemeClr val="dk1"/>
                </a:solidFill>
                <a:latin typeface="Times New Roman"/>
                <a:ea typeface="Times New Roman"/>
                <a:cs typeface="Times New Roman"/>
                <a:sym typeface="Times New Roman"/>
              </a:rPr>
              <a:t> dеb аtаlаdi. mаsаlаn: аsbоb shkаlаsining nоto'g'ri grаduirоvkаlаnishi (dаrаjаlаnishi), qo'zg'аluvchаn qismning nоto'g'ri mаhkаmlаnishi vа hоkаzоlаr.</a:t>
            </a:r>
            <a:endParaRPr/>
          </a:p>
        </p:txBody>
      </p:sp>
      <p:sp>
        <p:nvSpPr>
          <p:cNvPr id="861" name="Google Shape;861;p37"/>
          <p:cNvSpPr/>
          <p:nvPr/>
        </p:nvSpPr>
        <p:spPr>
          <a:xfrm>
            <a:off x="5875337" y="4548187"/>
            <a:ext cx="3095625" cy="1473200"/>
          </a:xfrm>
          <a:prstGeom prst="roundRect">
            <a:avLst>
              <a:gd fmla="val 16667" name="adj"/>
            </a:avLst>
          </a:prstGeom>
          <a:solidFill>
            <a:srgbClr val="F2F2F2"/>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Times New Roman"/>
              <a:buNone/>
            </a:pPr>
            <a:r>
              <a:rPr b="1" i="0" lang="en-US" sz="1800" u="none">
                <a:solidFill>
                  <a:schemeClr val="dk1"/>
                </a:solidFill>
                <a:latin typeface="Times New Roman"/>
                <a:ea typeface="Times New Roman"/>
                <a:cs typeface="Times New Roman"/>
                <a:sym typeface="Times New Roman"/>
              </a:rPr>
              <a:t>sub'еktiv хаtоlik</a:t>
            </a:r>
            <a:r>
              <a:rPr b="0" i="0" lang="en-US" sz="1800" u="none">
                <a:solidFill>
                  <a:schemeClr val="dk1"/>
                </a:solidFill>
                <a:latin typeface="Times New Roman"/>
                <a:ea typeface="Times New Roman"/>
                <a:cs typeface="Times New Roman"/>
                <a:sym typeface="Times New Roman"/>
              </a:rPr>
              <a:t> - kuzаtuvchining аybi bilаn kеlib chiqаdigаn хаtоlikdir.</a:t>
            </a:r>
            <a:endParaRPr/>
          </a:p>
        </p:txBody>
      </p:sp>
      <p:sp>
        <p:nvSpPr>
          <p:cNvPr id="862" name="Google Shape;862;p37"/>
          <p:cNvSpPr/>
          <p:nvPr/>
        </p:nvSpPr>
        <p:spPr>
          <a:xfrm>
            <a:off x="7092950" y="3644900"/>
            <a:ext cx="647700" cy="647700"/>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863" name="Google Shape;863;p37"/>
          <p:cNvSpPr/>
          <p:nvPr/>
        </p:nvSpPr>
        <p:spPr>
          <a:xfrm rot="1500000">
            <a:off x="4392612" y="3581400"/>
            <a:ext cx="649287" cy="649287"/>
          </a:xfrm>
          <a:prstGeom prst="downArrow">
            <a:avLst>
              <a:gd fmla="val 10800"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864" name="Google Shape;864;p37"/>
          <p:cNvSpPr/>
          <p:nvPr/>
        </p:nvSpPr>
        <p:spPr>
          <a:xfrm>
            <a:off x="3492500" y="2708275"/>
            <a:ext cx="503237" cy="396875"/>
          </a:xfrm>
          <a:prstGeom prst="leftArrow">
            <a:avLst>
              <a:gd fmla="val 8517" name="adj1"/>
              <a:gd fmla="val 50000" name="adj2"/>
            </a:avLst>
          </a:prstGeom>
          <a:solidFill>
            <a:schemeClr val="accent1"/>
          </a:solidFill>
          <a:ln cap="flat" cmpd="sng" w="28575">
            <a:solidFill>
              <a:srgbClr val="44558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865" name="Google Shape;865;p37"/>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37</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0" name="Shape 870"/>
        <p:cNvGrpSpPr/>
        <p:nvPr/>
      </p:nvGrpSpPr>
      <p:grpSpPr>
        <a:xfrm>
          <a:off x="0" y="0"/>
          <a:ext cx="0" cy="0"/>
          <a:chOff x="0" y="0"/>
          <a:chExt cx="0" cy="0"/>
        </a:xfrm>
      </p:grpSpPr>
      <p:sp>
        <p:nvSpPr>
          <p:cNvPr id="871" name="Google Shape;871;p38"/>
          <p:cNvSpPr txBox="1"/>
          <p:nvPr>
            <p:ph idx="1" type="body"/>
          </p:nvPr>
        </p:nvSpPr>
        <p:spPr>
          <a:xfrm>
            <a:off x="250825" y="115887"/>
            <a:ext cx="8618537" cy="640873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2060"/>
              </a:buClr>
              <a:buSzPts val="2300"/>
              <a:buFont typeface="Arial"/>
              <a:buNone/>
            </a:pPr>
            <a:r>
              <a:rPr b="1" i="0" lang="en-US" sz="2300" u="none" cap="none" strike="noStrike">
                <a:solidFill>
                  <a:srgbClr val="002060"/>
                </a:solidFill>
                <a:latin typeface="Times New Roman"/>
                <a:ea typeface="Times New Roman"/>
                <a:cs typeface="Times New Roman"/>
                <a:sym typeface="Times New Roman"/>
              </a:rPr>
              <a:t>Foydalanilgan adabiyotlar</a:t>
            </a:r>
            <a:endParaRPr/>
          </a:p>
          <a:p>
            <a:pPr indent="0" lvl="0" marL="0" marR="0" rtl="0" algn="ctr">
              <a:lnSpc>
                <a:spcPct val="100000"/>
              </a:lnSpc>
              <a:spcBef>
                <a:spcPts val="200"/>
              </a:spcBef>
              <a:spcAft>
                <a:spcPts val="0"/>
              </a:spcAft>
              <a:buClr>
                <a:srgbClr val="7F7F7F"/>
              </a:buClr>
              <a:buSzPts val="1000"/>
              <a:buFont typeface="Arial"/>
              <a:buNone/>
            </a:pPr>
            <a:r>
              <a:t/>
            </a:r>
            <a:endParaRPr b="1" i="0" sz="1000" u="none" cap="none" strike="noStrike">
              <a:solidFill>
                <a:srgbClr val="002060"/>
              </a:solidFill>
              <a:latin typeface="Times New Roman"/>
              <a:ea typeface="Times New Roman"/>
              <a:cs typeface="Times New Roman"/>
              <a:sym typeface="Times New Roman"/>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B.A.Nazarbayeva O’lchash vositalarini konstruksiyalash. O’quv qo’llanma. Toshkent “Tafakkur avlodi” 2020 y. </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Дитрих Х. Проектирование и конструирование. Системный подход / Пер с нем.-М.:Прогресс. 2006</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Оберган А.Н. Коструирование и технология средств измерений. Учебное пособие. - Томск: изд.ТПИ,2007.-96 с</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Орлов П.П. Основы конструированиya. – М.: Машиностроение, 2008</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А.А. Абдувалиев, О.Ш. Хакимов, В.Б. Латипов. Основы обеспечения единства измерений. -Ташкент: «Узстандарт», 2005</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www.nim.uz – O’zbekiston milliy metrologiya instituti rasmiy sayti.</a:t>
            </a:r>
            <a:endParaRPr b="0" i="0" sz="2300" u="none" cap="none" strike="noStrike">
              <a:solidFill>
                <a:srgbClr val="002060"/>
              </a:solidFill>
              <a:latin typeface="Times New Roman"/>
              <a:ea typeface="Times New Roman"/>
              <a:cs typeface="Times New Roman"/>
              <a:sym typeface="Times New Roman"/>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none" cap="none" strike="noStrike">
                <a:solidFill>
                  <a:srgbClr val="002060"/>
                </a:solidFill>
                <a:latin typeface="Times New Roman"/>
                <a:ea typeface="Times New Roman"/>
                <a:cs typeface="Times New Roman"/>
                <a:sym typeface="Times New Roman"/>
              </a:rPr>
              <a:t>www.uztest.uz – O’zbekiston ilmiy sinov va sertifikatlashtirish markazi rasmiy sayti.</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sng" cap="none" strike="noStrike">
                <a:solidFill>
                  <a:srgbClr val="002060"/>
                </a:solidFill>
                <a:latin typeface="Century Gothic"/>
                <a:ea typeface="Century Gothic"/>
                <a:cs typeface="Century Gothic"/>
                <a:sym typeface="Century Gothic"/>
                <a:hlinkClick r:id="rId3">
                  <a:extLst>
                    <a:ext uri="{A12FA001-AC4F-418D-AE19-62706E023703}">
                      <ahyp:hlinkClr val="tx"/>
                    </a:ext>
                  </a:extLst>
                </a:hlinkClick>
              </a:rPr>
              <a:t>https://ppt-online.org</a:t>
            </a:r>
            <a:r>
              <a:rPr b="0" i="0" lang="en-US" sz="2300" u="none" cap="none" strike="noStrike">
                <a:solidFill>
                  <a:srgbClr val="002060"/>
                </a:solidFill>
                <a:latin typeface="Times New Roman"/>
                <a:ea typeface="Times New Roman"/>
                <a:cs typeface="Times New Roman"/>
                <a:sym typeface="Times New Roman"/>
              </a:rPr>
              <a:t> </a:t>
            </a:r>
            <a:endParaRPr/>
          </a:p>
          <a:p>
            <a:pPr indent="-146050" lvl="0" marL="0" marR="0" rtl="0" algn="just">
              <a:lnSpc>
                <a:spcPct val="100000"/>
              </a:lnSpc>
              <a:spcBef>
                <a:spcPts val="0"/>
              </a:spcBef>
              <a:spcAft>
                <a:spcPts val="0"/>
              </a:spcAft>
              <a:buClr>
                <a:srgbClr val="002060"/>
              </a:buClr>
              <a:buSzPts val="2300"/>
              <a:buFont typeface="Century Gothic"/>
              <a:buAutoNum type="arabicPeriod"/>
            </a:pPr>
            <a:r>
              <a:rPr b="0" i="0" lang="en-US" sz="2300" u="sng" cap="none" strike="noStrike">
                <a:solidFill>
                  <a:srgbClr val="002060"/>
                </a:solidFill>
                <a:latin typeface="Century Gothic"/>
                <a:ea typeface="Century Gothic"/>
                <a:cs typeface="Century Gothic"/>
                <a:sym typeface="Century Gothic"/>
                <a:hlinkClick r:id="rId4">
                  <a:extLst>
                    <a:ext uri="{A12FA001-AC4F-418D-AE19-62706E023703}">
                      <ahyp:hlinkClr val="tx"/>
                    </a:ext>
                  </a:extLst>
                </a:hlinkClick>
              </a:rPr>
              <a:t>https://encrypted-tbn0.gstatic.com/images</a:t>
            </a:r>
            <a:endParaRPr/>
          </a:p>
          <a:p>
            <a:pPr indent="0" lvl="0" marL="0" marR="0" rtl="0" algn="just">
              <a:lnSpc>
                <a:spcPct val="100000"/>
              </a:lnSpc>
              <a:spcBef>
                <a:spcPts val="0"/>
              </a:spcBef>
              <a:spcAft>
                <a:spcPts val="0"/>
              </a:spcAft>
              <a:buClr>
                <a:srgbClr val="7F7F7F"/>
              </a:buClr>
              <a:buSzPts val="2000"/>
              <a:buFont typeface="Arial"/>
              <a:buNone/>
            </a:pPr>
            <a:r>
              <a:t/>
            </a:r>
            <a:endParaRPr b="0" i="0" sz="2000" u="none" cap="none" strike="noStrike">
              <a:solidFill>
                <a:srgbClr val="7F7F7F"/>
              </a:solidFill>
              <a:latin typeface="Century Gothic"/>
              <a:ea typeface="Century Gothic"/>
              <a:cs typeface="Century Gothic"/>
              <a:sym typeface="Century Gothic"/>
            </a:endParaRPr>
          </a:p>
          <a:p>
            <a:pPr indent="-215900" lvl="0" marL="342900" marR="0" rtl="0" algn="l">
              <a:spcBef>
                <a:spcPts val="400"/>
              </a:spcBef>
              <a:spcAft>
                <a:spcPts val="0"/>
              </a:spcAft>
              <a:buClr>
                <a:srgbClr val="7F7F7F"/>
              </a:buClr>
              <a:buSzPts val="2000"/>
              <a:buFont typeface="Arial"/>
              <a:buNone/>
            </a:pPr>
            <a:r>
              <a:t/>
            </a:r>
            <a:endParaRPr b="0" i="0" sz="2000" u="none">
              <a:solidFill>
                <a:srgbClr val="7F7F7F"/>
              </a:solidFill>
              <a:latin typeface="Century Gothic"/>
              <a:ea typeface="Century Gothic"/>
              <a:cs typeface="Century Gothic"/>
              <a:sym typeface="Century Gothic"/>
            </a:endParaRPr>
          </a:p>
        </p:txBody>
      </p:sp>
      <p:sp>
        <p:nvSpPr>
          <p:cNvPr id="872" name="Google Shape;872;p38"/>
          <p:cNvSpPr/>
          <p:nvPr/>
        </p:nvSpPr>
        <p:spPr>
          <a:xfrm>
            <a:off x="7956550" y="5864225"/>
            <a:ext cx="1187450" cy="993775"/>
          </a:xfrm>
          <a:custGeom>
            <a:rect b="b" l="l" r="r" t="t"/>
            <a:pathLst>
              <a:path extrusionOk="0" h="993775" w="1187450">
                <a:moveTo>
                  <a:pt x="1" y="379587"/>
                </a:moveTo>
                <a:lnTo>
                  <a:pt x="453568" y="379590"/>
                </a:lnTo>
                <a:lnTo>
                  <a:pt x="593725" y="0"/>
                </a:lnTo>
                <a:lnTo>
                  <a:pt x="733882" y="379590"/>
                </a:lnTo>
                <a:lnTo>
                  <a:pt x="1187449" y="379587"/>
                </a:lnTo>
                <a:lnTo>
                  <a:pt x="820504" y="614184"/>
                </a:lnTo>
                <a:lnTo>
                  <a:pt x="960666" y="993772"/>
                </a:lnTo>
                <a:lnTo>
                  <a:pt x="593725" y="759171"/>
                </a:lnTo>
                <a:lnTo>
                  <a:pt x="226784" y="993772"/>
                </a:lnTo>
                <a:lnTo>
                  <a:pt x="366946"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38</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6" name="Shape 876"/>
        <p:cNvGrpSpPr/>
        <p:nvPr/>
      </p:nvGrpSpPr>
      <p:grpSpPr>
        <a:xfrm>
          <a:off x="0" y="0"/>
          <a:ext cx="0" cy="0"/>
          <a:chOff x="0" y="0"/>
          <a:chExt cx="0" cy="0"/>
        </a:xfrm>
      </p:grpSpPr>
      <p:sp>
        <p:nvSpPr>
          <p:cNvPr id="877" name="Google Shape;877;p39"/>
          <p:cNvSpPr txBox="1"/>
          <p:nvPr>
            <p:ph idx="4294967295" type="body"/>
          </p:nvPr>
        </p:nvSpPr>
        <p:spPr>
          <a:xfrm>
            <a:off x="628650" y="1746977"/>
            <a:ext cx="7886700" cy="2762153"/>
          </a:xfrm>
          <a:prstGeom prst="rect">
            <a:avLst/>
          </a:prstGeom>
          <a:noFill/>
          <a:ln>
            <a:noFill/>
          </a:ln>
        </p:spPr>
        <p:txBody>
          <a:bodyPr anchorCtr="0" anchor="t" bIns="45700" lIns="91425" spcFirstLastPara="1" rIns="91425" wrap="square" tIns="45700">
            <a:normAutofit lnSpcReduction="10000"/>
          </a:bodyPr>
          <a:lstStyle/>
          <a:p>
            <a:pPr indent="0" lvl="0" marL="0" marR="0" rtl="0" algn="ctr">
              <a:lnSpc>
                <a:spcPct val="100000"/>
              </a:lnSpc>
              <a:spcBef>
                <a:spcPts val="0"/>
              </a:spcBef>
              <a:spcAft>
                <a:spcPts val="0"/>
              </a:spcAft>
              <a:buClr>
                <a:srgbClr val="262626"/>
              </a:buClr>
              <a:buSzPts val="8000"/>
              <a:buFont typeface="Arial"/>
              <a:buNone/>
            </a:pPr>
            <a:r>
              <a:rPr b="1" i="0" lang="en-US" sz="8000" u="none" cap="none" strike="noStrike">
                <a:solidFill>
                  <a:srgbClr val="262626"/>
                </a:solidFill>
                <a:latin typeface="Times New Roman"/>
                <a:ea typeface="Times New Roman"/>
                <a:cs typeface="Times New Roman"/>
                <a:sym typeface="Times New Roman"/>
              </a:rPr>
              <a:t>E’tiboringiz </a:t>
            </a:r>
            <a:endParaRPr/>
          </a:p>
          <a:p>
            <a:pPr indent="0" lvl="0" marL="0" marR="0" rtl="0" algn="ctr">
              <a:lnSpc>
                <a:spcPct val="100000"/>
              </a:lnSpc>
              <a:spcBef>
                <a:spcPts val="1600"/>
              </a:spcBef>
              <a:spcAft>
                <a:spcPts val="0"/>
              </a:spcAft>
              <a:buClr>
                <a:srgbClr val="262626"/>
              </a:buClr>
              <a:buSzPts val="8000"/>
              <a:buFont typeface="Arial"/>
              <a:buNone/>
            </a:pPr>
            <a:r>
              <a:rPr b="1" i="0" lang="en-US" sz="8000" u="none" cap="none" strike="noStrike">
                <a:solidFill>
                  <a:srgbClr val="262626"/>
                </a:solidFill>
                <a:latin typeface="Times New Roman"/>
                <a:ea typeface="Times New Roman"/>
                <a:cs typeface="Times New Roman"/>
                <a:sym typeface="Times New Roman"/>
              </a:rPr>
              <a:t>uchun rahmat !!!</a:t>
            </a:r>
            <a:endParaRPr b="1" i="0" sz="8000" u="none" cap="none" strike="noStrike">
              <a:solidFill>
                <a:srgbClr val="262626"/>
              </a:solidFill>
              <a:latin typeface="Times New Roman"/>
              <a:ea typeface="Times New Roman"/>
              <a:cs typeface="Times New Roman"/>
              <a:sym typeface="Times New Roman"/>
            </a:endParaRPr>
          </a:p>
        </p:txBody>
      </p:sp>
      <p:sp>
        <p:nvSpPr>
          <p:cNvPr id="878" name="Google Shape;878;p39"/>
          <p:cNvSpPr/>
          <p:nvPr/>
        </p:nvSpPr>
        <p:spPr>
          <a:xfrm>
            <a:off x="7885112" y="5864225"/>
            <a:ext cx="1258887" cy="993775"/>
          </a:xfrm>
          <a:custGeom>
            <a:rect b="b" l="l" r="r" t="t"/>
            <a:pathLst>
              <a:path extrusionOk="0" h="993775" w="1258887">
                <a:moveTo>
                  <a:pt x="1" y="379587"/>
                </a:moveTo>
                <a:lnTo>
                  <a:pt x="480855" y="379590"/>
                </a:lnTo>
                <a:lnTo>
                  <a:pt x="629444" y="0"/>
                </a:lnTo>
                <a:lnTo>
                  <a:pt x="778032" y="379590"/>
                </a:lnTo>
                <a:lnTo>
                  <a:pt x="1258886" y="379587"/>
                </a:lnTo>
                <a:lnTo>
                  <a:pt x="869865" y="614184"/>
                </a:lnTo>
                <a:lnTo>
                  <a:pt x="1018460" y="993772"/>
                </a:lnTo>
                <a:lnTo>
                  <a:pt x="629444" y="759171"/>
                </a:lnTo>
                <a:lnTo>
                  <a:pt x="240427" y="993772"/>
                </a:lnTo>
                <a:lnTo>
                  <a:pt x="389022" y="614184"/>
                </a:lnTo>
                <a:lnTo>
                  <a:pt x="1" y="379587"/>
                </a:lnTo>
                <a:close/>
              </a:path>
            </a:pathLst>
          </a:custGeom>
          <a:solidFill>
            <a:schemeClr val="lt1"/>
          </a:solidFill>
          <a:ln cap="flat" cmpd="sng" w="28575">
            <a:solidFill>
              <a:srgbClr val="75808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0" i="0" lang="en-US" sz="2000" u="none">
                <a:solidFill>
                  <a:srgbClr val="000000"/>
                </a:solidFill>
                <a:latin typeface="Times New Roman"/>
                <a:ea typeface="Times New Roman"/>
                <a:cs typeface="Times New Roman"/>
                <a:sym typeface="Times New Roman"/>
              </a:rPr>
              <a:t>33</a:t>
            </a:r>
            <a:endParaRPr/>
          </a:p>
        </p:txBody>
      </p:sp>
    </p:spTree>
  </p:cSld>
  <p:clrMapOvr>
    <a:masterClrMapping/>
  </p:clrMapOvr>
</p:sld>
</file>

<file path=ppt/theme/theme1.xml><?xml version="1.0" encoding="utf-8"?>
<a:theme xmlns:a="http://schemas.openxmlformats.org/drawingml/2006/main" xmlns:r="http://schemas.openxmlformats.org/officeDocument/2006/relationships" name="23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0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0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9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31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4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12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14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25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39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xmlns:r="http://schemas.openxmlformats.org/officeDocument/2006/relationships" name="15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3.xml><?xml version="1.0" encoding="utf-8"?>
<a:theme xmlns:a="http://schemas.openxmlformats.org/drawingml/2006/main" xmlns:r="http://schemas.openxmlformats.org/officeDocument/2006/relationships" name="6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4.xml><?xml version="1.0" encoding="utf-8"?>
<a:theme xmlns:a="http://schemas.openxmlformats.org/drawingml/2006/main" xmlns:r="http://schemas.openxmlformats.org/officeDocument/2006/relationships" name="2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5.xml><?xml version="1.0" encoding="utf-8"?>
<a:theme xmlns:a="http://schemas.openxmlformats.org/drawingml/2006/main" xmlns:r="http://schemas.openxmlformats.org/officeDocument/2006/relationships" name="55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6.xml><?xml version="1.0" encoding="utf-8"?>
<a:theme xmlns:a="http://schemas.openxmlformats.org/drawingml/2006/main" xmlns:r="http://schemas.openxmlformats.org/officeDocument/2006/relationships" name="3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7.xml><?xml version="1.0" encoding="utf-8"?>
<a:theme xmlns:a="http://schemas.openxmlformats.org/drawingml/2006/main" xmlns:r="http://schemas.openxmlformats.org/officeDocument/2006/relationships" name="11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8.xml><?xml version="1.0" encoding="utf-8"?>
<a:theme xmlns:a="http://schemas.openxmlformats.org/drawingml/2006/main" xmlns:r="http://schemas.openxmlformats.org/officeDocument/2006/relationships" name="26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9.xml><?xml version="1.0" encoding="utf-8"?>
<a:theme xmlns:a="http://schemas.openxmlformats.org/drawingml/2006/main" xmlns:r="http://schemas.openxmlformats.org/officeDocument/2006/relationships" name="7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0.xml><?xml version="1.0" encoding="utf-8"?>
<a:theme xmlns:a="http://schemas.openxmlformats.org/drawingml/2006/main" xmlns:r="http://schemas.openxmlformats.org/officeDocument/2006/relationships" name="18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1.xml><?xml version="1.0" encoding="utf-8"?>
<a:theme xmlns:a="http://schemas.openxmlformats.org/drawingml/2006/main" xmlns:r="http://schemas.openxmlformats.org/officeDocument/2006/relationships" name="5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2.xml><?xml version="1.0" encoding="utf-8"?>
<a:theme xmlns:a="http://schemas.openxmlformats.org/drawingml/2006/main" xmlns:r="http://schemas.openxmlformats.org/officeDocument/2006/relationships" name="27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3.xml><?xml version="1.0" encoding="utf-8"?>
<a:theme xmlns:a="http://schemas.openxmlformats.org/drawingml/2006/main" xmlns:r="http://schemas.openxmlformats.org/officeDocument/2006/relationships" name="28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4.xml><?xml version="1.0" encoding="utf-8"?>
<a:theme xmlns:a="http://schemas.openxmlformats.org/drawingml/2006/main" xmlns:r="http://schemas.openxmlformats.org/officeDocument/2006/relationships" name="13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5.xml><?xml version="1.0" encoding="utf-8"?>
<a:theme xmlns:a="http://schemas.openxmlformats.org/drawingml/2006/main" xmlns:r="http://schemas.openxmlformats.org/officeDocument/2006/relationships" name="9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6.xml><?xml version="1.0" encoding="utf-8"?>
<a:theme xmlns:a="http://schemas.openxmlformats.org/drawingml/2006/main" xmlns:r="http://schemas.openxmlformats.org/officeDocument/2006/relationships" name="20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7.xml><?xml version="1.0" encoding="utf-8"?>
<a:theme xmlns:a="http://schemas.openxmlformats.org/drawingml/2006/main" xmlns:r="http://schemas.openxmlformats.org/officeDocument/2006/relationships" name="21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8.xml><?xml version="1.0" encoding="utf-8"?>
<a:theme xmlns:a="http://schemas.openxmlformats.org/drawingml/2006/main" xmlns:r="http://schemas.openxmlformats.org/officeDocument/2006/relationships" name="8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9.xml><?xml version="1.0" encoding="utf-8"?>
<a:theme xmlns:a="http://schemas.openxmlformats.org/drawingml/2006/main" xmlns:r="http://schemas.openxmlformats.org/officeDocument/2006/relationships" name="1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0.xml><?xml version="1.0" encoding="utf-8"?>
<a:theme xmlns:a="http://schemas.openxmlformats.org/drawingml/2006/main" xmlns:r="http://schemas.openxmlformats.org/officeDocument/2006/relationships" name="16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1.xml><?xml version="1.0" encoding="utf-8"?>
<a:theme xmlns:a="http://schemas.openxmlformats.org/drawingml/2006/main" xmlns:r="http://schemas.openxmlformats.org/officeDocument/2006/relationships" name="22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2.xml><?xml version="1.0" encoding="utf-8"?>
<a:theme xmlns:a="http://schemas.openxmlformats.org/drawingml/2006/main" xmlns:r="http://schemas.openxmlformats.org/officeDocument/2006/relationships" name="29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3.xml><?xml version="1.0" encoding="utf-8"?>
<a:theme xmlns:a="http://schemas.openxmlformats.org/drawingml/2006/main" xmlns:r="http://schemas.openxmlformats.org/officeDocument/2006/relationships" name="24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5.xml><?xml version="1.0" encoding="utf-8"?>
<a:theme xmlns:a="http://schemas.openxmlformats.org/drawingml/2006/main" xmlns:r="http://schemas.openxmlformats.org/officeDocument/2006/relationships" name="32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6.xml><?xml version="1.0" encoding="utf-8"?>
<a:theme xmlns:a="http://schemas.openxmlformats.org/drawingml/2006/main" xmlns:r="http://schemas.openxmlformats.org/officeDocument/2006/relationships" name="17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2004-09-03T10:58:13Z</dcterms:created>
  <dc:creator>Abduvohid</dc:creator>
</cp:coreProperties>
</file>

<file path=docProps/custom.xml><?xml version="1.0" encoding="utf-8"?>
<Properties xmlns="http://schemas.openxmlformats.org/officeDocument/2006/custom-properties" xmlns:vt="http://schemas.openxmlformats.org/officeDocument/2006/docPropsVTypes"/>
</file>