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0" r:id="rId5"/>
    <p:sldId id="259" r:id="rId6"/>
    <p:sldId id="261" r:id="rId7"/>
    <p:sldId id="262" r:id="rId8"/>
    <p:sldId id="263" r:id="rId9"/>
    <p:sldId id="264" r:id="rId10"/>
    <p:sldId id="265" r:id="rId11"/>
  </p:sldIdLst>
  <p:sldSz cx="9144000" cy="6858000" type="screen4x3"/>
  <p:notesSz cx="6888163" cy="100203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05.10.2019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05.10.2019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05.10.2019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05.10.2019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05.10.2019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05.10.2019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05.10.2019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05.10.2019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05.10.2019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05.10.2019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05.10.2019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05.10.2019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233428" y="404664"/>
            <a:ext cx="267714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Aft>
                <a:spcPts val="0"/>
              </a:spcAft>
            </a:pPr>
            <a:r>
              <a:rPr lang="en-US" sz="3600" b="1" dirty="0">
                <a:solidFill>
                  <a:srgbClr val="FF0000"/>
                </a:solidFill>
                <a:latin typeface="Times New Roman"/>
                <a:ea typeface="Calibri"/>
                <a:cs typeface="Times New Roman"/>
              </a:rPr>
              <a:t>4 – MAVZU.</a:t>
            </a:r>
            <a:endParaRPr lang="ru-RU" sz="1400" dirty="0">
              <a:ea typeface="Calibri"/>
              <a:cs typeface="Times New Roman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79512" y="1268760"/>
            <a:ext cx="878497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n-US" sz="3200" b="1" dirty="0" err="1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Xususiy</a:t>
            </a:r>
            <a:r>
              <a:rPr lang="en-US" sz="3200" b="1" dirty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vaziyatdagi</a:t>
            </a:r>
            <a:r>
              <a:rPr lang="en-US" sz="3200" b="1" dirty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toʻgʻri</a:t>
            </a:r>
            <a:r>
              <a:rPr lang="en-US" sz="3200" b="1" dirty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chiziq</a:t>
            </a:r>
            <a:r>
              <a:rPr lang="en-US" sz="3200" b="1" dirty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. </a:t>
            </a:r>
            <a:endParaRPr lang="ru-RU" sz="3200" b="1" dirty="0" smtClean="0">
              <a:solidFill>
                <a:srgbClr val="002060"/>
              </a:solidFill>
              <a:latin typeface="Times New Roman"/>
              <a:ea typeface="Calibri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en-US" sz="3200" b="1" dirty="0" err="1" smtClean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Fales</a:t>
            </a:r>
            <a:r>
              <a:rPr lang="en-US" sz="3200" b="1" dirty="0" smtClean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teoremasi</a:t>
            </a:r>
            <a:r>
              <a:rPr lang="en-US" sz="3200" b="1" dirty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. </a:t>
            </a:r>
            <a:endParaRPr lang="en-US" sz="3200" b="1" dirty="0" smtClean="0">
              <a:solidFill>
                <a:srgbClr val="002060"/>
              </a:solidFill>
              <a:latin typeface="Times New Roman"/>
              <a:ea typeface="Calibri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en-US" sz="3200" b="1" dirty="0" err="1" smtClean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Toʻgʻri</a:t>
            </a:r>
            <a:r>
              <a:rPr lang="en-US" sz="3200" b="1" dirty="0" smtClean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chiziq</a:t>
            </a:r>
            <a:r>
              <a:rPr lang="en-US" sz="3200" b="1" dirty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kesmasini</a:t>
            </a:r>
            <a:r>
              <a:rPr lang="en-US" sz="3200" b="1" dirty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nisbatga</a:t>
            </a:r>
            <a:r>
              <a:rPr lang="en-US" sz="3200" b="1" dirty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boʻlish</a:t>
            </a:r>
            <a:r>
              <a:rPr lang="en-US" sz="3200" b="1" dirty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. </a:t>
            </a:r>
            <a:endParaRPr lang="ru-RU" sz="2400" dirty="0">
              <a:ea typeface="Calibri"/>
              <a:cs typeface="Times New Roman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611560" y="3286124"/>
            <a:ext cx="8136904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ctr">
              <a:spcAft>
                <a:spcPts val="0"/>
              </a:spcAft>
            </a:pPr>
            <a:r>
              <a:rPr lang="en-US" sz="2800" b="1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Mashgʻulot</a:t>
            </a:r>
            <a:r>
              <a:rPr lang="en-US" sz="2800" b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rejasi</a:t>
            </a:r>
            <a:r>
              <a:rPr lang="en-US" sz="2800" b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:</a:t>
            </a:r>
            <a:endParaRPr lang="ru-RU" sz="2000" dirty="0">
              <a:ea typeface="Calibri"/>
              <a:cs typeface="Times New Roman"/>
            </a:endParaRPr>
          </a:p>
          <a:p>
            <a:pPr indent="449580" algn="ctr">
              <a:spcAft>
                <a:spcPts val="0"/>
              </a:spcAft>
            </a:pPr>
            <a:r>
              <a:rPr lang="en-US" sz="2800" b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 </a:t>
            </a:r>
            <a:endParaRPr lang="ru-RU" sz="2000" dirty="0">
              <a:ea typeface="Calibri"/>
              <a:cs typeface="Times New Roman"/>
            </a:endParaRPr>
          </a:p>
          <a:p>
            <a:pPr marL="342900" lvl="0" indent="-342900" algn="just">
              <a:spcAft>
                <a:spcPts val="0"/>
              </a:spcAft>
              <a:buFont typeface="+mj-lt"/>
              <a:buAutoNum type="arabicPeriod"/>
            </a:pPr>
            <a:r>
              <a:rPr lang="en-US" sz="2800" b="1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Xususiy</a:t>
            </a:r>
            <a:r>
              <a:rPr lang="en-US" sz="2800" b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vaziyatdagi</a:t>
            </a:r>
            <a:r>
              <a:rPr lang="en-US" sz="2800" b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toʻgʻri</a:t>
            </a:r>
            <a:r>
              <a:rPr lang="en-US" sz="2800" b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chiziq</a:t>
            </a:r>
            <a:r>
              <a:rPr lang="en-US" sz="2800" b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;</a:t>
            </a:r>
            <a:endParaRPr lang="ru-RU" sz="2000" dirty="0">
              <a:ea typeface="Calibri"/>
              <a:cs typeface="Times New Roman"/>
            </a:endParaRPr>
          </a:p>
          <a:p>
            <a:pPr marL="342900" lvl="0" indent="-342900" algn="just">
              <a:spcAft>
                <a:spcPts val="0"/>
              </a:spcAft>
              <a:buFont typeface="+mj-lt"/>
              <a:buAutoNum type="arabicPeriod"/>
            </a:pPr>
            <a:r>
              <a:rPr lang="en-US" sz="2800" b="1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Fales</a:t>
            </a:r>
            <a:r>
              <a:rPr lang="en-US" sz="2800" b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teoremasi</a:t>
            </a:r>
            <a:r>
              <a:rPr lang="en-US" sz="2800" b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. </a:t>
            </a:r>
            <a:r>
              <a:rPr lang="en-US" sz="2800" b="1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Toʻgʻri</a:t>
            </a:r>
            <a:r>
              <a:rPr lang="en-US" sz="2800" b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chiziq</a:t>
            </a:r>
            <a:r>
              <a:rPr lang="en-US" sz="2800" b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kesmasini</a:t>
            </a:r>
            <a:r>
              <a:rPr lang="en-US" sz="2800" b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 </a:t>
            </a:r>
            <a:endParaRPr lang="ru-RU" sz="2800" b="1" dirty="0" smtClean="0">
              <a:solidFill>
                <a:srgbClr val="0000FF"/>
              </a:solidFill>
              <a:latin typeface="Times New Roman"/>
              <a:ea typeface="Calibri"/>
              <a:cs typeface="Times New Roman"/>
            </a:endParaRPr>
          </a:p>
          <a:p>
            <a:pPr marL="342900" lvl="0" indent="-342900" algn="just">
              <a:spcAft>
                <a:spcPts val="0"/>
              </a:spcAft>
              <a:buFont typeface="+mj-lt"/>
              <a:buAutoNum type="arabicPeriod"/>
            </a:pPr>
            <a:r>
              <a:rPr lang="en-US" sz="2800" b="1" dirty="0" err="1" smtClean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nisbatga</a:t>
            </a:r>
            <a:r>
              <a:rPr lang="en-US" sz="2800" b="1" dirty="0" smtClean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boʻlish</a:t>
            </a:r>
            <a:r>
              <a:rPr lang="en-US" sz="2800" b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.</a:t>
            </a:r>
            <a:endParaRPr lang="ru-RU" sz="2000" dirty="0"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9989616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39552" y="836712"/>
            <a:ext cx="8352928" cy="51706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n-US" sz="3200" b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1. </a:t>
            </a:r>
            <a:r>
              <a:rPr lang="en-US" sz="3200" b="1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Xususiy</a:t>
            </a:r>
            <a:r>
              <a:rPr lang="en-US" sz="3200" b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3200" b="1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vaziyatdagi</a:t>
            </a:r>
            <a:r>
              <a:rPr lang="en-US" sz="3200" b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3200" b="1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to‘g‘ri</a:t>
            </a:r>
            <a:r>
              <a:rPr lang="en-US" sz="3200" b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3200" b="1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chiziq</a:t>
            </a:r>
            <a:endParaRPr lang="ru-RU" sz="1400" dirty="0">
              <a:ea typeface="Calibri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en-US" b="1" dirty="0">
                <a:latin typeface="Times New Roman"/>
                <a:ea typeface="Calibri"/>
                <a:cs typeface="Times New Roman"/>
              </a:rPr>
              <a:t> </a:t>
            </a:r>
            <a:endParaRPr lang="ru-RU" sz="1400" dirty="0">
              <a:ea typeface="Calibri"/>
              <a:cs typeface="Times New Roman"/>
            </a:endParaRPr>
          </a:p>
          <a:p>
            <a:pPr algn="just">
              <a:spcAft>
                <a:spcPts val="0"/>
              </a:spcAft>
            </a:pPr>
            <a:r>
              <a:rPr lang="en-US" b="1" dirty="0">
                <a:latin typeface="Times New Roman"/>
                <a:ea typeface="Calibri"/>
                <a:cs typeface="Times New Roman"/>
              </a:rPr>
              <a:t>	</a:t>
            </a:r>
            <a:r>
              <a:rPr lang="en-US" sz="2800" dirty="0" err="1">
                <a:latin typeface="Times New Roman"/>
                <a:ea typeface="Calibri"/>
                <a:cs typeface="Times New Roman"/>
              </a:rPr>
              <a:t>Xususiy</a:t>
            </a:r>
            <a:r>
              <a:rPr lang="en-US" sz="28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Calibri"/>
                <a:cs typeface="Times New Roman"/>
              </a:rPr>
              <a:t>vaziyatdagi</a:t>
            </a:r>
            <a:r>
              <a:rPr lang="en-US" sz="28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Calibri"/>
                <a:cs typeface="Times New Roman"/>
              </a:rPr>
              <a:t>to‘g‘ri</a:t>
            </a:r>
            <a:r>
              <a:rPr lang="en-US" sz="28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Calibri"/>
                <a:cs typeface="Times New Roman"/>
              </a:rPr>
              <a:t>chiziq</a:t>
            </a:r>
            <a:r>
              <a:rPr lang="en-US" sz="2800" dirty="0">
                <a:latin typeface="Times New Roman"/>
                <a:ea typeface="Calibri"/>
                <a:cs typeface="Times New Roman"/>
              </a:rPr>
              <a:t> H, V </a:t>
            </a:r>
            <a:r>
              <a:rPr lang="en-US" sz="2800" dirty="0" err="1">
                <a:latin typeface="Times New Roman"/>
                <a:ea typeface="Calibri"/>
                <a:cs typeface="Times New Roman"/>
              </a:rPr>
              <a:t>va</a:t>
            </a:r>
            <a:r>
              <a:rPr lang="en-US" sz="2800" dirty="0">
                <a:latin typeface="Times New Roman"/>
                <a:ea typeface="Calibri"/>
                <a:cs typeface="Times New Roman"/>
              </a:rPr>
              <a:t> W – </a:t>
            </a:r>
            <a:r>
              <a:rPr lang="en-US" sz="2800" dirty="0" err="1">
                <a:latin typeface="Times New Roman"/>
                <a:ea typeface="Calibri"/>
                <a:cs typeface="Times New Roman"/>
              </a:rPr>
              <a:t>tekisliklarga</a:t>
            </a:r>
            <a:r>
              <a:rPr lang="en-US" sz="28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Calibri"/>
                <a:cs typeface="Times New Roman"/>
              </a:rPr>
              <a:t>nisbatan</a:t>
            </a:r>
            <a:r>
              <a:rPr lang="en-US" sz="28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Calibri"/>
                <a:cs typeface="Times New Roman"/>
              </a:rPr>
              <a:t>quyidagi</a:t>
            </a:r>
            <a:r>
              <a:rPr lang="en-US" sz="28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Calibri"/>
                <a:cs typeface="Times New Roman"/>
              </a:rPr>
              <a:t>holatlarda</a:t>
            </a:r>
            <a:r>
              <a:rPr lang="en-US" sz="28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Calibri"/>
                <a:cs typeface="Times New Roman"/>
              </a:rPr>
              <a:t>joylashgan</a:t>
            </a:r>
            <a:r>
              <a:rPr lang="en-US" sz="28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Calibri"/>
                <a:cs typeface="Times New Roman"/>
              </a:rPr>
              <a:t>bo‘lishi</a:t>
            </a:r>
            <a:r>
              <a:rPr lang="en-US" sz="28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Calibri"/>
                <a:cs typeface="Times New Roman"/>
              </a:rPr>
              <a:t>mumkin</a:t>
            </a:r>
            <a:r>
              <a:rPr lang="en-US" sz="2800" dirty="0" smtClean="0">
                <a:latin typeface="Times New Roman"/>
                <a:ea typeface="Calibri"/>
                <a:cs typeface="Times New Roman"/>
              </a:rPr>
              <a:t>:</a:t>
            </a:r>
            <a:endParaRPr lang="ru-RU" sz="2000" dirty="0">
              <a:ea typeface="Calibri"/>
              <a:cs typeface="Times New Roman"/>
            </a:endParaRPr>
          </a:p>
          <a:p>
            <a:pPr marL="342900" lvl="0" indent="-342900" algn="just">
              <a:spcAft>
                <a:spcPts val="0"/>
              </a:spcAft>
              <a:buFont typeface="+mj-lt"/>
              <a:buAutoNum type="arabicPeriod"/>
            </a:pPr>
            <a:r>
              <a:rPr lang="en-US" sz="2800" dirty="0" err="1">
                <a:latin typeface="Times New Roman"/>
                <a:ea typeface="Calibri"/>
                <a:cs typeface="Times New Roman"/>
              </a:rPr>
              <a:t>Fazoda</a:t>
            </a:r>
            <a:r>
              <a:rPr lang="en-US" sz="28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Calibri"/>
                <a:cs typeface="Times New Roman"/>
              </a:rPr>
              <a:t>to‘g‘ri</a:t>
            </a:r>
            <a:r>
              <a:rPr lang="en-US" sz="28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Calibri"/>
                <a:cs typeface="Times New Roman"/>
              </a:rPr>
              <a:t>chiziq</a:t>
            </a:r>
            <a:r>
              <a:rPr lang="en-US" sz="2800" dirty="0">
                <a:latin typeface="Times New Roman"/>
                <a:ea typeface="Calibri"/>
                <a:cs typeface="Times New Roman"/>
              </a:rPr>
              <a:t> H,V </a:t>
            </a:r>
            <a:r>
              <a:rPr lang="en-US" sz="2800" dirty="0" err="1">
                <a:latin typeface="Times New Roman"/>
                <a:ea typeface="Calibri"/>
                <a:cs typeface="Times New Roman"/>
              </a:rPr>
              <a:t>va</a:t>
            </a:r>
            <a:r>
              <a:rPr lang="en-US" sz="2800" dirty="0">
                <a:latin typeface="Times New Roman"/>
                <a:ea typeface="Calibri"/>
                <a:cs typeface="Times New Roman"/>
              </a:rPr>
              <a:t> W-</a:t>
            </a:r>
            <a:r>
              <a:rPr lang="en-US" sz="2800" dirty="0" err="1">
                <a:latin typeface="Times New Roman"/>
                <a:ea typeface="Calibri"/>
                <a:cs typeface="Times New Roman"/>
              </a:rPr>
              <a:t>tekisliklarga</a:t>
            </a:r>
            <a:r>
              <a:rPr lang="en-US" sz="2800" dirty="0">
                <a:latin typeface="Times New Roman"/>
                <a:ea typeface="Calibri"/>
                <a:cs typeface="Times New Roman"/>
              </a:rPr>
              <a:t> parallel </a:t>
            </a:r>
            <a:r>
              <a:rPr lang="en-US" sz="2800" dirty="0" err="1">
                <a:latin typeface="Times New Roman"/>
                <a:ea typeface="Calibri"/>
                <a:cs typeface="Times New Roman"/>
              </a:rPr>
              <a:t>joylashadi</a:t>
            </a:r>
            <a:r>
              <a:rPr lang="en-US" sz="2800" dirty="0">
                <a:latin typeface="Times New Roman"/>
                <a:ea typeface="Calibri"/>
                <a:cs typeface="Times New Roman"/>
              </a:rPr>
              <a:t>.        (AB)</a:t>
            </a:r>
            <a:r>
              <a:rPr lang="en-US" sz="2800" b="1" dirty="0">
                <a:latin typeface="Times New Roman"/>
                <a:ea typeface="Calibri"/>
                <a:cs typeface="Times New Roman"/>
                <a:sym typeface="Symbol"/>
              </a:rPr>
              <a:t></a:t>
            </a:r>
            <a:r>
              <a:rPr lang="en-US" sz="2800" dirty="0">
                <a:latin typeface="Times New Roman"/>
                <a:ea typeface="Calibri"/>
                <a:cs typeface="Times New Roman"/>
              </a:rPr>
              <a:t>H, (CD)</a:t>
            </a:r>
            <a:r>
              <a:rPr lang="en-US" sz="2800" b="1" dirty="0">
                <a:latin typeface="Times New Roman"/>
                <a:ea typeface="Calibri"/>
                <a:cs typeface="Times New Roman"/>
                <a:sym typeface="Symbol"/>
              </a:rPr>
              <a:t></a:t>
            </a:r>
            <a:r>
              <a:rPr lang="en-US" sz="2800" dirty="0">
                <a:latin typeface="Times New Roman"/>
                <a:ea typeface="Calibri"/>
                <a:cs typeface="Times New Roman"/>
              </a:rPr>
              <a:t>V </a:t>
            </a:r>
            <a:r>
              <a:rPr lang="en-US" sz="2800" dirty="0" err="1">
                <a:latin typeface="Times New Roman"/>
                <a:ea typeface="Calibri"/>
                <a:cs typeface="Times New Roman"/>
              </a:rPr>
              <a:t>va</a:t>
            </a:r>
            <a:r>
              <a:rPr lang="en-US" sz="2800" dirty="0">
                <a:latin typeface="Times New Roman"/>
                <a:ea typeface="Calibri"/>
                <a:cs typeface="Times New Roman"/>
              </a:rPr>
              <a:t> (EF)</a:t>
            </a:r>
            <a:r>
              <a:rPr lang="en-US" sz="2800" b="1" dirty="0">
                <a:latin typeface="Times New Roman"/>
                <a:ea typeface="Calibri"/>
                <a:cs typeface="Times New Roman"/>
                <a:sym typeface="Symbol"/>
              </a:rPr>
              <a:t></a:t>
            </a:r>
            <a:r>
              <a:rPr lang="en-US" sz="2800" dirty="0">
                <a:latin typeface="Times New Roman"/>
                <a:ea typeface="Calibri"/>
                <a:cs typeface="Times New Roman"/>
              </a:rPr>
              <a:t>W;</a:t>
            </a:r>
            <a:endParaRPr lang="ru-RU" sz="2000" dirty="0">
              <a:ea typeface="Calibri"/>
              <a:cs typeface="Times New Roman"/>
            </a:endParaRPr>
          </a:p>
          <a:p>
            <a:pPr marL="342900" lvl="0" indent="-342900" algn="just">
              <a:spcAft>
                <a:spcPts val="0"/>
              </a:spcAft>
              <a:buFont typeface="+mj-lt"/>
              <a:buAutoNum type="arabicPeriod"/>
            </a:pPr>
            <a:r>
              <a:rPr lang="en-US" sz="2800" dirty="0" err="1">
                <a:latin typeface="Times New Roman"/>
                <a:ea typeface="Calibri"/>
                <a:cs typeface="Times New Roman"/>
              </a:rPr>
              <a:t>Fazoda</a:t>
            </a:r>
            <a:r>
              <a:rPr lang="en-US" sz="28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Calibri"/>
                <a:cs typeface="Times New Roman"/>
              </a:rPr>
              <a:t>to‘g‘ri</a:t>
            </a:r>
            <a:r>
              <a:rPr lang="en-US" sz="28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Calibri"/>
                <a:cs typeface="Times New Roman"/>
              </a:rPr>
              <a:t>chiziq</a:t>
            </a:r>
            <a:r>
              <a:rPr lang="en-US" sz="2800" dirty="0">
                <a:latin typeface="Times New Roman"/>
                <a:ea typeface="Calibri"/>
                <a:cs typeface="Times New Roman"/>
              </a:rPr>
              <a:t> H,V </a:t>
            </a:r>
            <a:r>
              <a:rPr lang="en-US" sz="2800" dirty="0" err="1">
                <a:latin typeface="Times New Roman"/>
                <a:ea typeface="Calibri"/>
                <a:cs typeface="Times New Roman"/>
              </a:rPr>
              <a:t>va</a:t>
            </a:r>
            <a:r>
              <a:rPr lang="en-US" sz="2800" dirty="0">
                <a:latin typeface="Times New Roman"/>
                <a:ea typeface="Calibri"/>
                <a:cs typeface="Times New Roman"/>
              </a:rPr>
              <a:t> W-</a:t>
            </a:r>
            <a:r>
              <a:rPr lang="en-US" sz="2800" dirty="0" err="1">
                <a:latin typeface="Times New Roman"/>
                <a:ea typeface="Calibri"/>
                <a:cs typeface="Times New Roman"/>
              </a:rPr>
              <a:t>tekisliklarga</a:t>
            </a:r>
            <a:r>
              <a:rPr lang="en-US" sz="28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Calibri"/>
                <a:cs typeface="Times New Roman"/>
              </a:rPr>
              <a:t>perpendikulyar</a:t>
            </a:r>
            <a:r>
              <a:rPr lang="en-US" sz="28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Calibri"/>
                <a:cs typeface="Times New Roman"/>
              </a:rPr>
              <a:t>joylashadi</a:t>
            </a:r>
            <a:r>
              <a:rPr lang="en-US" sz="2800" dirty="0">
                <a:latin typeface="Times New Roman"/>
                <a:ea typeface="Calibri"/>
                <a:cs typeface="Times New Roman"/>
              </a:rPr>
              <a:t>. (AB)</a:t>
            </a:r>
            <a:r>
              <a:rPr lang="en-US" sz="2800" dirty="0">
                <a:latin typeface="Cambria Math"/>
                <a:ea typeface="Calibri"/>
                <a:cs typeface="Times New Roman"/>
              </a:rPr>
              <a:t>⊥</a:t>
            </a:r>
            <a:r>
              <a:rPr lang="en-US" sz="2800" dirty="0">
                <a:latin typeface="Times New Roman"/>
                <a:ea typeface="Calibri"/>
                <a:cs typeface="Times New Roman"/>
              </a:rPr>
              <a:t>H, (CD)</a:t>
            </a:r>
            <a:r>
              <a:rPr lang="en-US" sz="2800" dirty="0">
                <a:latin typeface="Cambria Math"/>
                <a:ea typeface="Calibri"/>
                <a:cs typeface="Times New Roman"/>
              </a:rPr>
              <a:t>⊥</a:t>
            </a:r>
            <a:r>
              <a:rPr lang="en-US" sz="2800" dirty="0">
                <a:latin typeface="Times New Roman"/>
                <a:ea typeface="Calibri"/>
                <a:cs typeface="Times New Roman"/>
              </a:rPr>
              <a:t>V</a:t>
            </a:r>
            <a:r>
              <a:rPr lang="en-US" sz="2800" dirty="0">
                <a:latin typeface="Cambria Math"/>
                <a:ea typeface="Calibri"/>
                <a:cs typeface="Times New Roman"/>
              </a:rPr>
              <a:t> </a:t>
            </a:r>
            <a:r>
              <a:rPr lang="en-US" sz="2800" dirty="0" err="1">
                <a:latin typeface="Cambria Math"/>
                <a:ea typeface="Calibri"/>
                <a:cs typeface="Times New Roman"/>
              </a:rPr>
              <a:t>va</a:t>
            </a:r>
            <a:r>
              <a:rPr lang="en-US" sz="2800" dirty="0">
                <a:latin typeface="Cambria Math"/>
                <a:ea typeface="Calibri"/>
                <a:cs typeface="Times New Roman"/>
              </a:rPr>
              <a:t> (EF)⊥</a:t>
            </a:r>
            <a:r>
              <a:rPr lang="en-US" sz="2800" dirty="0">
                <a:latin typeface="Times New Roman"/>
                <a:ea typeface="Calibri"/>
                <a:cs typeface="Times New Roman"/>
              </a:rPr>
              <a:t>W;</a:t>
            </a:r>
            <a:endParaRPr lang="ru-RU" sz="2000" dirty="0">
              <a:ea typeface="Calibri"/>
              <a:cs typeface="Times New Roman"/>
            </a:endParaRPr>
          </a:p>
          <a:p>
            <a:pPr marL="342900" lvl="0" indent="-342900" algn="just">
              <a:spcAft>
                <a:spcPts val="0"/>
              </a:spcAft>
              <a:buFont typeface="+mj-lt"/>
              <a:buAutoNum type="arabicPeriod"/>
            </a:pPr>
            <a:r>
              <a:rPr lang="en-US" sz="2800" dirty="0" err="1">
                <a:latin typeface="Times New Roman"/>
                <a:ea typeface="Calibri"/>
                <a:cs typeface="Times New Roman"/>
              </a:rPr>
              <a:t>To‘g‘ri</a:t>
            </a:r>
            <a:r>
              <a:rPr lang="en-US" sz="28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Calibri"/>
                <a:cs typeface="Times New Roman"/>
              </a:rPr>
              <a:t>chiziq</a:t>
            </a:r>
            <a:r>
              <a:rPr lang="en-US" sz="2800" dirty="0">
                <a:latin typeface="Times New Roman"/>
                <a:ea typeface="Calibri"/>
                <a:cs typeface="Times New Roman"/>
              </a:rPr>
              <a:t> H, V </a:t>
            </a:r>
            <a:r>
              <a:rPr lang="en-US" sz="2800" dirty="0" err="1">
                <a:latin typeface="Times New Roman"/>
                <a:ea typeface="Calibri"/>
                <a:cs typeface="Times New Roman"/>
              </a:rPr>
              <a:t>va</a:t>
            </a:r>
            <a:r>
              <a:rPr lang="en-US" sz="2800" dirty="0">
                <a:latin typeface="Times New Roman"/>
                <a:ea typeface="Calibri"/>
                <a:cs typeface="Times New Roman"/>
              </a:rPr>
              <a:t> W-</a:t>
            </a:r>
            <a:r>
              <a:rPr lang="en-US" sz="2800" dirty="0" err="1">
                <a:latin typeface="Times New Roman"/>
                <a:ea typeface="Calibri"/>
                <a:cs typeface="Times New Roman"/>
              </a:rPr>
              <a:t>tekisliklarga</a:t>
            </a:r>
            <a:r>
              <a:rPr lang="en-US" sz="28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Calibri"/>
                <a:cs typeface="Times New Roman"/>
              </a:rPr>
              <a:t>tegishli</a:t>
            </a:r>
            <a:r>
              <a:rPr lang="en-US" sz="28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Calibri"/>
                <a:cs typeface="Times New Roman"/>
              </a:rPr>
              <a:t>bo‘ladi</a:t>
            </a:r>
            <a:r>
              <a:rPr lang="en-US" sz="2800" dirty="0">
                <a:latin typeface="Times New Roman"/>
                <a:ea typeface="Calibri"/>
                <a:cs typeface="Times New Roman"/>
              </a:rPr>
              <a:t>. (AB)</a:t>
            </a:r>
            <a:r>
              <a:rPr lang="en-US" sz="2800" dirty="0">
                <a:latin typeface="Cambria Math"/>
                <a:ea typeface="Calibri"/>
                <a:cs typeface="Times New Roman"/>
              </a:rPr>
              <a:t>∈</a:t>
            </a:r>
            <a:r>
              <a:rPr lang="en-US" sz="2800" dirty="0">
                <a:latin typeface="Times New Roman"/>
                <a:ea typeface="Calibri"/>
                <a:cs typeface="Times New Roman"/>
              </a:rPr>
              <a:t>H, (CD)</a:t>
            </a:r>
            <a:r>
              <a:rPr lang="en-US" sz="2800" dirty="0">
                <a:latin typeface="Cambria Math"/>
                <a:ea typeface="Calibri"/>
                <a:cs typeface="Times New Roman"/>
              </a:rPr>
              <a:t>∈</a:t>
            </a:r>
            <a:r>
              <a:rPr lang="en-US" sz="2800" dirty="0">
                <a:latin typeface="Times New Roman"/>
                <a:ea typeface="Calibri"/>
                <a:cs typeface="Times New Roman"/>
              </a:rPr>
              <a:t>V </a:t>
            </a:r>
            <a:r>
              <a:rPr lang="en-US" sz="2800" dirty="0" err="1">
                <a:latin typeface="Times New Roman"/>
                <a:ea typeface="Calibri"/>
                <a:cs typeface="Times New Roman"/>
              </a:rPr>
              <a:t>va</a:t>
            </a:r>
            <a:r>
              <a:rPr lang="en-US" sz="2800" dirty="0">
                <a:latin typeface="Times New Roman"/>
                <a:ea typeface="Calibri"/>
                <a:cs typeface="Times New Roman"/>
              </a:rPr>
              <a:t> (EF)</a:t>
            </a:r>
            <a:r>
              <a:rPr lang="en-US" sz="2800" dirty="0">
                <a:latin typeface="Cambria Math"/>
                <a:ea typeface="Calibri"/>
                <a:cs typeface="Times New Roman"/>
              </a:rPr>
              <a:t>∈</a:t>
            </a:r>
            <a:r>
              <a:rPr lang="en-US" sz="2800" dirty="0">
                <a:latin typeface="Times New Roman"/>
                <a:ea typeface="Calibri"/>
                <a:cs typeface="Times New Roman"/>
              </a:rPr>
              <a:t>W.</a:t>
            </a:r>
            <a:endParaRPr lang="ru-RU" sz="2000" dirty="0"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098483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67544" y="251356"/>
            <a:ext cx="828092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b="1" dirty="0">
                <a:solidFill>
                  <a:srgbClr val="0000FF"/>
                </a:solidFill>
                <a:latin typeface="Times New Roman"/>
                <a:ea typeface="Calibri"/>
              </a:rPr>
              <a:t>H,V </a:t>
            </a:r>
            <a:r>
              <a:rPr lang="en-US" b="1" dirty="0" err="1">
                <a:solidFill>
                  <a:srgbClr val="0000FF"/>
                </a:solidFill>
                <a:latin typeface="Times New Roman"/>
                <a:ea typeface="Calibri"/>
              </a:rPr>
              <a:t>va</a:t>
            </a:r>
            <a:r>
              <a:rPr lang="en-US" b="1" dirty="0">
                <a:solidFill>
                  <a:srgbClr val="0000FF"/>
                </a:solidFill>
                <a:latin typeface="Times New Roman"/>
                <a:ea typeface="Calibri"/>
              </a:rPr>
              <a:t> W </a:t>
            </a:r>
            <a:r>
              <a:rPr lang="en-US" b="1" dirty="0" err="1">
                <a:solidFill>
                  <a:srgbClr val="0000FF"/>
                </a:solidFill>
                <a:latin typeface="Times New Roman"/>
                <a:ea typeface="Calibri"/>
              </a:rPr>
              <a:t>tekisliklarga</a:t>
            </a:r>
            <a:r>
              <a:rPr lang="en-US" b="1" dirty="0">
                <a:solidFill>
                  <a:srgbClr val="0000FF"/>
                </a:solidFill>
                <a:latin typeface="Times New Roman"/>
                <a:ea typeface="Calibri"/>
              </a:rPr>
              <a:t> parallel </a:t>
            </a:r>
            <a:r>
              <a:rPr lang="en-US" b="1" dirty="0" err="1">
                <a:solidFill>
                  <a:srgbClr val="0000FF"/>
                </a:solidFill>
                <a:latin typeface="Times New Roman"/>
                <a:ea typeface="Calibri"/>
              </a:rPr>
              <a:t>joylashgan</a:t>
            </a:r>
            <a:r>
              <a:rPr lang="en-US" b="1" dirty="0">
                <a:solidFill>
                  <a:srgbClr val="0000FF"/>
                </a:solidFill>
                <a:latin typeface="Times New Roman"/>
                <a:ea typeface="Calibri"/>
              </a:rPr>
              <a:t> </a:t>
            </a:r>
            <a:r>
              <a:rPr lang="en-US" b="1" dirty="0" err="1">
                <a:solidFill>
                  <a:srgbClr val="0000FF"/>
                </a:solidFill>
                <a:latin typeface="Times New Roman"/>
                <a:ea typeface="Calibri"/>
              </a:rPr>
              <a:t>to‘g‘ri</a:t>
            </a:r>
            <a:r>
              <a:rPr lang="en-US" b="1" dirty="0">
                <a:solidFill>
                  <a:srgbClr val="0000FF"/>
                </a:solidFill>
                <a:latin typeface="Times New Roman"/>
                <a:ea typeface="Calibri"/>
              </a:rPr>
              <a:t> </a:t>
            </a:r>
            <a:r>
              <a:rPr lang="en-US" b="1" dirty="0" err="1">
                <a:solidFill>
                  <a:srgbClr val="0000FF"/>
                </a:solidFill>
                <a:latin typeface="Times New Roman"/>
                <a:ea typeface="Calibri"/>
              </a:rPr>
              <a:t>chiziqlar</a:t>
            </a: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3049788" y="692696"/>
            <a:ext cx="304442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>
                <a:solidFill>
                  <a:srgbClr val="0000FF"/>
                </a:solidFill>
                <a:latin typeface="Times New Roman"/>
                <a:ea typeface="Calibri"/>
              </a:rPr>
              <a:t>1.1. </a:t>
            </a:r>
            <a:r>
              <a:rPr lang="en-US" b="1" dirty="0" err="1">
                <a:solidFill>
                  <a:srgbClr val="0000FF"/>
                </a:solidFill>
                <a:latin typeface="Times New Roman"/>
                <a:ea typeface="Calibri"/>
              </a:rPr>
              <a:t>Gorizontal</a:t>
            </a:r>
            <a:r>
              <a:rPr lang="en-US" b="1" dirty="0">
                <a:solidFill>
                  <a:srgbClr val="0000FF"/>
                </a:solidFill>
                <a:latin typeface="Times New Roman"/>
                <a:ea typeface="Calibri"/>
              </a:rPr>
              <a:t> </a:t>
            </a:r>
            <a:r>
              <a:rPr lang="en-US" b="1" dirty="0" err="1">
                <a:solidFill>
                  <a:srgbClr val="0000FF"/>
                </a:solidFill>
                <a:latin typeface="Times New Roman"/>
                <a:ea typeface="Calibri"/>
              </a:rPr>
              <a:t>to‘g‘ri</a:t>
            </a:r>
            <a:r>
              <a:rPr lang="en-US" b="1" dirty="0">
                <a:solidFill>
                  <a:srgbClr val="0000FF"/>
                </a:solidFill>
                <a:latin typeface="Times New Roman"/>
                <a:ea typeface="Calibri"/>
              </a:rPr>
              <a:t> </a:t>
            </a:r>
            <a:r>
              <a:rPr lang="en-US" b="1" dirty="0" err="1">
                <a:solidFill>
                  <a:srgbClr val="0000FF"/>
                </a:solidFill>
                <a:latin typeface="Times New Roman"/>
                <a:ea typeface="Calibri"/>
              </a:rPr>
              <a:t>chiziq</a:t>
            </a:r>
            <a:r>
              <a:rPr lang="en-US" b="1" dirty="0">
                <a:solidFill>
                  <a:srgbClr val="0000FF"/>
                </a:solidFill>
                <a:latin typeface="Times New Roman"/>
                <a:ea typeface="Calibri"/>
              </a:rPr>
              <a:t> </a:t>
            </a:r>
            <a:endParaRPr lang="ru-RU" dirty="0"/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471609119"/>
              </p:ext>
            </p:extLst>
          </p:nvPr>
        </p:nvGraphicFramePr>
        <p:xfrm>
          <a:off x="611560" y="1196752"/>
          <a:ext cx="8136904" cy="1037988"/>
        </p:xfrm>
        <a:graphic>
          <a:graphicData uri="http://schemas.openxmlformats.org/drawingml/2006/table">
            <a:tbl>
              <a:tblPr firstRow="1" firstCol="1" bandRow="1"/>
              <a:tblGrid>
                <a:gridCol w="8136904"/>
              </a:tblGrid>
              <a:tr h="1037988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000" b="1" i="1" dirty="0" smtClean="0">
                          <a:solidFill>
                            <a:srgbClr val="7030A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        </a:t>
                      </a:r>
                      <a:r>
                        <a:rPr lang="en-US" sz="2000" b="1" i="1" dirty="0" err="1" smtClean="0">
                          <a:solidFill>
                            <a:srgbClr val="7030A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Ta’rif</a:t>
                      </a:r>
                      <a:r>
                        <a:rPr lang="en-US" sz="2000" b="1" i="1" dirty="0">
                          <a:solidFill>
                            <a:srgbClr val="7030A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.</a:t>
                      </a:r>
                      <a:r>
                        <a:rPr lang="en-US" sz="2000" dirty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000" b="1" i="1" dirty="0" err="1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Fazoda</a:t>
                      </a:r>
                      <a:r>
                        <a:rPr lang="en-US" sz="2000" b="1" i="1" dirty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000" b="1" i="1" dirty="0" err="1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joylashgan</a:t>
                      </a:r>
                      <a:r>
                        <a:rPr lang="en-US" sz="2000" b="1" i="1" dirty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(AB) </a:t>
                      </a:r>
                      <a:r>
                        <a:rPr lang="en-US" sz="2000" b="1" i="1" dirty="0" err="1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to‘g‘ri</a:t>
                      </a:r>
                      <a:r>
                        <a:rPr lang="en-US" sz="2000" b="1" i="1" dirty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000" b="1" i="1" dirty="0" err="1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chiziq</a:t>
                      </a:r>
                      <a:r>
                        <a:rPr lang="en-US" sz="2000" b="1" i="1" dirty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H </a:t>
                      </a:r>
                      <a:r>
                        <a:rPr lang="en-US" sz="2000" b="1" i="1" dirty="0" err="1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tekislikka</a:t>
                      </a:r>
                      <a:r>
                        <a:rPr lang="en-US" sz="2000" b="1" i="1" dirty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parallel </a:t>
                      </a:r>
                      <a:r>
                        <a:rPr lang="en-US" sz="2000" b="1" i="1" dirty="0" err="1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bo‘lib</a:t>
                      </a:r>
                      <a:r>
                        <a:rPr lang="en-US" sz="2000" b="1" i="1" dirty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, </a:t>
                      </a:r>
                      <a:r>
                        <a:rPr lang="en-US" sz="2000" b="1" i="1" dirty="0" err="1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qolgan</a:t>
                      </a:r>
                      <a:r>
                        <a:rPr lang="en-US" sz="2000" b="1" i="1" dirty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V </a:t>
                      </a:r>
                      <a:r>
                        <a:rPr lang="en-US" sz="2000" b="1" i="1" dirty="0" err="1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va</a:t>
                      </a:r>
                      <a:r>
                        <a:rPr lang="en-US" sz="2000" b="1" i="1" dirty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W </a:t>
                      </a:r>
                      <a:r>
                        <a:rPr lang="en-US" sz="2000" b="1" i="1" dirty="0" err="1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tekisliklarga</a:t>
                      </a:r>
                      <a:r>
                        <a:rPr lang="en-US" sz="2000" b="1" i="1" dirty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000" b="1" i="1" dirty="0" err="1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ogʻib</a:t>
                      </a:r>
                      <a:r>
                        <a:rPr lang="en-US" sz="2000" b="1" i="1" dirty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000" b="1" i="1" dirty="0" err="1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oʻtkir</a:t>
                      </a:r>
                      <a:r>
                        <a:rPr lang="en-US" sz="2000" b="1" i="1" dirty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000" b="1" i="1" dirty="0" err="1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burchak</a:t>
                      </a:r>
                      <a:r>
                        <a:rPr lang="en-US" sz="2000" b="1" i="1" dirty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000" b="1" i="1" dirty="0" err="1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hosil</a:t>
                      </a:r>
                      <a:r>
                        <a:rPr lang="en-US" sz="2000" b="1" i="1" dirty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000" b="1" i="1" dirty="0" err="1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qilsa</a:t>
                      </a:r>
                      <a:r>
                        <a:rPr lang="en-US" sz="2000" b="1" i="1" dirty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, </a:t>
                      </a:r>
                      <a:r>
                        <a:rPr lang="en-US" sz="2000" b="1" i="1" dirty="0" err="1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ushbu</a:t>
                      </a:r>
                      <a:r>
                        <a:rPr lang="en-US" sz="2000" b="1" i="1" dirty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000" b="1" i="1" dirty="0" err="1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to‘g‘ri</a:t>
                      </a:r>
                      <a:r>
                        <a:rPr lang="en-US" sz="2000" b="1" i="1" dirty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000" b="1" i="1" dirty="0" err="1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chiziq</a:t>
                      </a:r>
                      <a:r>
                        <a:rPr lang="en-US" sz="2000" b="1" i="1" dirty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, </a:t>
                      </a:r>
                      <a:r>
                        <a:rPr lang="en-US" sz="2000" b="1" i="1" dirty="0" err="1">
                          <a:solidFill>
                            <a:srgbClr val="FF000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gorizontal</a:t>
                      </a:r>
                      <a:r>
                        <a:rPr lang="en-US" sz="2000" b="1" i="1" dirty="0">
                          <a:solidFill>
                            <a:srgbClr val="FF000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000" b="1" i="1" dirty="0" err="1">
                          <a:solidFill>
                            <a:srgbClr val="FF000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to‘g‘ri</a:t>
                      </a:r>
                      <a:r>
                        <a:rPr lang="en-US" sz="2000" b="1" i="1" dirty="0">
                          <a:solidFill>
                            <a:srgbClr val="FF000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000" b="1" i="1" dirty="0" err="1">
                          <a:solidFill>
                            <a:srgbClr val="FF000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chiziq</a:t>
                      </a:r>
                      <a:r>
                        <a:rPr lang="en-US" sz="2000" b="1" i="1" dirty="0">
                          <a:solidFill>
                            <a:srgbClr val="FF000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000" b="1" i="1" dirty="0" err="1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deyiladi</a:t>
                      </a:r>
                      <a:r>
                        <a:rPr lang="en-US" sz="2000" b="1" i="1" dirty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(30,31-chizmalar).</a:t>
                      </a:r>
                      <a:endParaRPr lang="ru-RU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</a:tr>
            </a:tbl>
          </a:graphicData>
        </a:graphic>
      </p:graphicFrame>
      <p:sp>
        <p:nvSpPr>
          <p:cNvPr id="7" name="Прямоугольник 6"/>
          <p:cNvSpPr/>
          <p:nvPr/>
        </p:nvSpPr>
        <p:spPr>
          <a:xfrm>
            <a:off x="683568" y="2276872"/>
            <a:ext cx="806489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dirty="0">
                <a:latin typeface="Times New Roman"/>
                <a:ea typeface="Calibri"/>
              </a:rPr>
              <a:t>(AB)</a:t>
            </a:r>
            <a:r>
              <a:rPr lang="en-US" b="1" dirty="0">
                <a:latin typeface="Times New Roman"/>
                <a:ea typeface="Calibri"/>
                <a:cs typeface="Times New Roman"/>
                <a:sym typeface="Symbol"/>
              </a:rPr>
              <a:t></a:t>
            </a:r>
            <a:r>
              <a:rPr lang="en-US" dirty="0">
                <a:latin typeface="Times New Roman"/>
                <a:ea typeface="Calibri"/>
              </a:rPr>
              <a:t>H  </a:t>
            </a:r>
            <a:r>
              <a:rPr lang="en-US" dirty="0">
                <a:latin typeface="Cambria Math"/>
                <a:ea typeface="Calibri"/>
                <a:cs typeface="Times New Roman"/>
              </a:rPr>
              <a:t>⟹ </a:t>
            </a:r>
            <a:r>
              <a:rPr lang="en-US" dirty="0">
                <a:latin typeface="Times New Roman"/>
                <a:ea typeface="Calibri"/>
              </a:rPr>
              <a:t>(A</a:t>
            </a:r>
            <a:r>
              <a:rPr lang="en-US" dirty="0">
                <a:latin typeface="Symbol"/>
                <a:ea typeface="Calibri"/>
                <a:cs typeface="Times New Roman"/>
              </a:rPr>
              <a:t>²</a:t>
            </a:r>
            <a:r>
              <a:rPr lang="en-US" dirty="0">
                <a:latin typeface="Times New Roman"/>
                <a:ea typeface="Calibri"/>
              </a:rPr>
              <a:t>B</a:t>
            </a:r>
            <a:r>
              <a:rPr lang="en-US" dirty="0">
                <a:latin typeface="Symbol"/>
                <a:ea typeface="Calibri"/>
                <a:cs typeface="Times New Roman"/>
              </a:rPr>
              <a:t>²</a:t>
            </a:r>
            <a:r>
              <a:rPr lang="en-US" dirty="0">
                <a:latin typeface="Times New Roman"/>
                <a:ea typeface="Calibri"/>
              </a:rPr>
              <a:t>)</a:t>
            </a:r>
            <a:r>
              <a:rPr lang="en-US" b="1" dirty="0">
                <a:latin typeface="Times New Roman"/>
                <a:ea typeface="Calibri"/>
                <a:cs typeface="Times New Roman"/>
                <a:sym typeface="Symbol"/>
              </a:rPr>
              <a:t></a:t>
            </a:r>
            <a:r>
              <a:rPr lang="en-US" dirty="0">
                <a:latin typeface="Times New Roman"/>
                <a:ea typeface="Calibri"/>
              </a:rPr>
              <a:t>[ox), (A</a:t>
            </a:r>
            <a:r>
              <a:rPr lang="en-US" dirty="0">
                <a:latin typeface="Symbol"/>
                <a:ea typeface="Calibri"/>
                <a:cs typeface="Times New Roman"/>
              </a:rPr>
              <a:t>¢²</a:t>
            </a:r>
            <a:r>
              <a:rPr lang="en-US" dirty="0">
                <a:latin typeface="Times New Roman"/>
                <a:ea typeface="Calibri"/>
              </a:rPr>
              <a:t>B</a:t>
            </a:r>
            <a:r>
              <a:rPr lang="en-US" dirty="0">
                <a:latin typeface="Symbol"/>
                <a:ea typeface="Calibri"/>
                <a:cs typeface="Times New Roman"/>
              </a:rPr>
              <a:t>¢²</a:t>
            </a:r>
            <a:r>
              <a:rPr lang="en-US" dirty="0">
                <a:latin typeface="Times New Roman"/>
                <a:ea typeface="Calibri"/>
              </a:rPr>
              <a:t>)</a:t>
            </a:r>
            <a:r>
              <a:rPr lang="en-US" b="1" dirty="0">
                <a:latin typeface="Times New Roman"/>
                <a:ea typeface="Calibri"/>
                <a:cs typeface="Times New Roman"/>
                <a:sym typeface="Symbol"/>
              </a:rPr>
              <a:t></a:t>
            </a:r>
            <a:r>
              <a:rPr lang="en-US" dirty="0">
                <a:latin typeface="Times New Roman"/>
                <a:ea typeface="Calibri"/>
              </a:rPr>
              <a:t>[</a:t>
            </a:r>
            <a:r>
              <a:rPr lang="en-US" dirty="0" err="1">
                <a:latin typeface="Times New Roman"/>
                <a:ea typeface="Calibri"/>
              </a:rPr>
              <a:t>oy</a:t>
            </a:r>
            <a:r>
              <a:rPr lang="en-US" dirty="0">
                <a:latin typeface="Times New Roman"/>
                <a:ea typeface="Calibri"/>
              </a:rPr>
              <a:t>) </a:t>
            </a:r>
            <a:r>
              <a:rPr lang="en-US" dirty="0">
                <a:latin typeface="Cambria Math"/>
                <a:ea typeface="Calibri"/>
                <a:cs typeface="Times New Roman"/>
              </a:rPr>
              <a:t>∧</a:t>
            </a:r>
            <a:r>
              <a:rPr lang="en-US" dirty="0">
                <a:latin typeface="Times New Roman"/>
                <a:ea typeface="Calibri"/>
              </a:rPr>
              <a:t> </a:t>
            </a:r>
            <a:r>
              <a:rPr lang="en-US" b="1" dirty="0">
                <a:latin typeface="Times New Roman"/>
                <a:ea typeface="Calibri"/>
                <a:cs typeface="Times New Roman"/>
                <a:sym typeface="Symbol"/>
              </a:rPr>
              <a:t></a:t>
            </a:r>
            <a:r>
              <a:rPr lang="en-US" b="1" dirty="0">
                <a:solidFill>
                  <a:srgbClr val="FF0000"/>
                </a:solidFill>
                <a:latin typeface="Times New Roman"/>
                <a:ea typeface="Calibri"/>
              </a:rPr>
              <a:t>A</a:t>
            </a:r>
            <a:r>
              <a:rPr lang="en-US" b="1" dirty="0">
                <a:solidFill>
                  <a:srgbClr val="FF0000"/>
                </a:solidFill>
                <a:latin typeface="Symbol"/>
                <a:ea typeface="Calibri"/>
                <a:cs typeface="Times New Roman"/>
              </a:rPr>
              <a:t>¢</a:t>
            </a:r>
            <a:r>
              <a:rPr lang="en-US" b="1" dirty="0">
                <a:solidFill>
                  <a:srgbClr val="FF0000"/>
                </a:solidFill>
                <a:latin typeface="Times New Roman"/>
                <a:ea typeface="Calibri"/>
              </a:rPr>
              <a:t>B</a:t>
            </a:r>
            <a:r>
              <a:rPr lang="en-US" b="1" dirty="0">
                <a:solidFill>
                  <a:srgbClr val="FF0000"/>
                </a:solidFill>
                <a:latin typeface="Symbol"/>
                <a:ea typeface="Calibri"/>
                <a:cs typeface="Times New Roman"/>
              </a:rPr>
              <a:t>¢</a:t>
            </a:r>
            <a:r>
              <a:rPr lang="en-US" b="1" dirty="0">
                <a:latin typeface="Times New Roman"/>
                <a:ea typeface="Calibri"/>
                <a:cs typeface="Times New Roman"/>
                <a:sym typeface="Symbol"/>
              </a:rPr>
              <a:t></a:t>
            </a:r>
            <a:r>
              <a:rPr lang="en-US" b="1" dirty="0">
                <a:latin typeface="Times New Roman"/>
                <a:ea typeface="Calibri"/>
              </a:rPr>
              <a:t>-</a:t>
            </a:r>
            <a:r>
              <a:rPr lang="en-US" dirty="0" err="1">
                <a:latin typeface="Times New Roman"/>
                <a:ea typeface="Calibri"/>
              </a:rPr>
              <a:t>haqiqiy</a:t>
            </a:r>
            <a:r>
              <a:rPr lang="en-US" dirty="0">
                <a:latin typeface="Times New Roman"/>
                <a:ea typeface="Calibri"/>
              </a:rPr>
              <a:t> </a:t>
            </a:r>
            <a:r>
              <a:rPr lang="en-US" dirty="0" err="1">
                <a:latin typeface="Times New Roman"/>
                <a:ea typeface="Calibri"/>
              </a:rPr>
              <a:t>uzunlik</a:t>
            </a:r>
            <a:r>
              <a:rPr lang="en-US" dirty="0">
                <a:latin typeface="Times New Roman"/>
                <a:ea typeface="Calibri"/>
              </a:rPr>
              <a:t>.</a:t>
            </a:r>
            <a:endParaRPr lang="ru-RU" dirty="0"/>
          </a:p>
        </p:txBody>
      </p:sp>
      <p:pic>
        <p:nvPicPr>
          <p:cNvPr id="1025" name="Picture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43608" y="2714747"/>
            <a:ext cx="6997006" cy="36665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Прямоугольник 7"/>
          <p:cNvSpPr/>
          <p:nvPr/>
        </p:nvSpPr>
        <p:spPr>
          <a:xfrm>
            <a:off x="7089689" y="6093296"/>
            <a:ext cx="165877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>
                <a:latin typeface="Times New Roman"/>
                <a:ea typeface="Calibri"/>
              </a:rPr>
              <a:t>30 – </a:t>
            </a:r>
            <a:r>
              <a:rPr lang="en-US" dirty="0" err="1">
                <a:latin typeface="Times New Roman"/>
                <a:ea typeface="Calibri"/>
              </a:rPr>
              <a:t>chizma</a:t>
            </a:r>
            <a:r>
              <a:rPr lang="en-US" dirty="0">
                <a:latin typeface="Times New Roman"/>
                <a:ea typeface="Calibri"/>
              </a:rPr>
              <a:t>.</a:t>
            </a:r>
            <a:endParaRPr lang="ru-RU" dirty="0"/>
          </a:p>
        </p:txBody>
      </p:sp>
      <p:pic>
        <p:nvPicPr>
          <p:cNvPr id="10" name="Picture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52767" y="2712043"/>
            <a:ext cx="6997006" cy="36665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" name="Прямоугольник 10"/>
          <p:cNvSpPr/>
          <p:nvPr/>
        </p:nvSpPr>
        <p:spPr>
          <a:xfrm>
            <a:off x="7098848" y="6090592"/>
            <a:ext cx="137088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>
                <a:latin typeface="Times New Roman"/>
                <a:ea typeface="Calibri"/>
              </a:rPr>
              <a:t>31 </a:t>
            </a:r>
            <a:r>
              <a:rPr lang="en-US" dirty="0">
                <a:latin typeface="Times New Roman"/>
                <a:ea typeface="Calibri"/>
              </a:rPr>
              <a:t>– </a:t>
            </a:r>
            <a:r>
              <a:rPr lang="en-US" dirty="0" err="1">
                <a:latin typeface="Times New Roman"/>
                <a:ea typeface="Calibri"/>
              </a:rPr>
              <a:t>chizma</a:t>
            </a:r>
            <a:r>
              <a:rPr lang="en-US" dirty="0">
                <a:latin typeface="Times New Roman"/>
                <a:ea typeface="Calibri"/>
              </a:rPr>
              <a:t>.</a:t>
            </a:r>
            <a:endParaRPr lang="ru-RU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467544" y="6110856"/>
            <a:ext cx="165877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>
                <a:latin typeface="Times New Roman"/>
                <a:ea typeface="Calibri"/>
              </a:rPr>
              <a:t>30 – </a:t>
            </a:r>
            <a:r>
              <a:rPr lang="en-US" dirty="0" err="1">
                <a:latin typeface="Times New Roman"/>
                <a:ea typeface="Calibri"/>
              </a:rPr>
              <a:t>chizma</a:t>
            </a:r>
            <a:r>
              <a:rPr lang="en-US" dirty="0">
                <a:latin typeface="Times New Roman"/>
                <a:ea typeface="Calibri"/>
              </a:rPr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1388608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51520" y="335846"/>
            <a:ext cx="8640960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n-US" sz="2400" b="1" i="1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Gorizontal</a:t>
            </a:r>
            <a:r>
              <a:rPr lang="en-US" sz="2400" b="1" i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b="1" i="1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to‘g‘ri</a:t>
            </a:r>
            <a:r>
              <a:rPr lang="en-US" sz="2400" b="1" i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b="1" i="1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chiziqning</a:t>
            </a:r>
            <a:r>
              <a:rPr lang="en-US" sz="2400" b="1" i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b="1" i="1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xususiyatlari</a:t>
            </a:r>
            <a:r>
              <a:rPr lang="en-US" sz="2400" b="1" i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:</a:t>
            </a:r>
            <a:endParaRPr lang="ru-RU" dirty="0">
              <a:ea typeface="Calibri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en-US" sz="2400" i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 </a:t>
            </a:r>
            <a:endParaRPr lang="ru-RU" dirty="0">
              <a:ea typeface="Calibri"/>
              <a:cs typeface="Times New Roman"/>
            </a:endParaRPr>
          </a:p>
          <a:p>
            <a:pPr marL="342900" lvl="0" indent="-342900" algn="just">
              <a:spcAft>
                <a:spcPts val="0"/>
              </a:spcAft>
              <a:buFont typeface="+mj-lt"/>
              <a:buAutoNum type="alphaLcParenR"/>
            </a:pPr>
            <a:r>
              <a:rPr lang="en-US" sz="2400" dirty="0">
                <a:latin typeface="Times New Roman"/>
                <a:ea typeface="Calibri"/>
                <a:cs typeface="Times New Roman"/>
              </a:rPr>
              <a:t>(AB)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gorizontal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to‘g‘ri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chiziqning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(A</a:t>
            </a:r>
            <a:r>
              <a:rPr lang="en-US" sz="2400" dirty="0">
                <a:latin typeface="Symbol"/>
                <a:ea typeface="Calibri"/>
                <a:cs typeface="Times New Roman"/>
              </a:rPr>
              <a:t>¢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B</a:t>
            </a:r>
            <a:r>
              <a:rPr lang="en-US" sz="2400" dirty="0">
                <a:latin typeface="Symbol"/>
                <a:ea typeface="Calibri"/>
                <a:cs typeface="Times New Roman"/>
              </a:rPr>
              <a:t>¢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)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gorizontal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proyeksiyasi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,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o‘zining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haqiqiy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uzunligiga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teng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bo‘lib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proyeksiyalanadi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(AB)=</a:t>
            </a:r>
            <a:r>
              <a:rPr lang="en-US" sz="2400" b="1" dirty="0">
                <a:latin typeface="Times New Roman"/>
                <a:ea typeface="Calibri"/>
                <a:cs typeface="Times New Roman"/>
                <a:sym typeface="Symbol"/>
              </a:rPr>
              <a:t>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A</a:t>
            </a:r>
            <a:r>
              <a:rPr lang="en-US" sz="2400" dirty="0">
                <a:latin typeface="Symbol"/>
                <a:ea typeface="Calibri"/>
                <a:cs typeface="Times New Roman"/>
              </a:rPr>
              <a:t>¢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B</a:t>
            </a:r>
            <a:r>
              <a:rPr lang="en-US" sz="2400" dirty="0">
                <a:latin typeface="Symbol"/>
                <a:ea typeface="Calibri"/>
                <a:cs typeface="Times New Roman"/>
              </a:rPr>
              <a:t>¢</a:t>
            </a:r>
            <a:r>
              <a:rPr lang="en-US" sz="2400" b="1" dirty="0">
                <a:latin typeface="Times New Roman"/>
                <a:ea typeface="Calibri"/>
                <a:cs typeface="Times New Roman"/>
                <a:sym typeface="Symbol"/>
              </a:rPr>
              <a:t>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;</a:t>
            </a:r>
            <a:endParaRPr lang="ru-RU" dirty="0">
              <a:ea typeface="Calibri"/>
              <a:cs typeface="Times New Roman"/>
            </a:endParaRPr>
          </a:p>
          <a:p>
            <a:pPr marL="342900" lvl="0" indent="-342900" algn="just">
              <a:spcAft>
                <a:spcPts val="0"/>
              </a:spcAft>
              <a:buFont typeface="+mj-lt"/>
              <a:buAutoNum type="alphaLcParenR"/>
            </a:pPr>
            <a:r>
              <a:rPr lang="en-US" sz="2400" dirty="0">
                <a:latin typeface="Times New Roman"/>
                <a:ea typeface="Calibri"/>
                <a:cs typeface="Times New Roman"/>
              </a:rPr>
              <a:t>(AB)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gorizontal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to‘g‘ri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chiziqning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(A</a:t>
            </a:r>
            <a:r>
              <a:rPr lang="en-US" sz="2400" dirty="0">
                <a:latin typeface="Symbol"/>
                <a:ea typeface="Calibri"/>
                <a:cs typeface="Times New Roman"/>
              </a:rPr>
              <a:t>²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B</a:t>
            </a:r>
            <a:r>
              <a:rPr lang="en-US" sz="2400" dirty="0">
                <a:latin typeface="Symbol"/>
                <a:ea typeface="Calibri"/>
                <a:cs typeface="Times New Roman"/>
              </a:rPr>
              <a:t>²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) frontal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proyeksiyasi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[ox)-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o‘qqa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parallel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proyeksiyalanadi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, (A</a:t>
            </a:r>
            <a:r>
              <a:rPr lang="en-US" sz="2400" dirty="0">
                <a:latin typeface="Symbol"/>
                <a:ea typeface="Calibri"/>
                <a:cs typeface="Times New Roman"/>
              </a:rPr>
              <a:t>²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B</a:t>
            </a:r>
            <a:r>
              <a:rPr lang="en-US" sz="2400" dirty="0">
                <a:latin typeface="Symbol"/>
                <a:ea typeface="Calibri"/>
                <a:cs typeface="Times New Roman"/>
              </a:rPr>
              <a:t>²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)</a:t>
            </a:r>
            <a:r>
              <a:rPr lang="en-US" sz="2400" b="1" dirty="0">
                <a:latin typeface="Times New Roman"/>
                <a:ea typeface="Calibri"/>
                <a:cs typeface="Times New Roman"/>
                <a:sym typeface="Symbol"/>
              </a:rPr>
              <a:t>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[ox);</a:t>
            </a:r>
            <a:endParaRPr lang="ru-RU" dirty="0">
              <a:ea typeface="Calibri"/>
              <a:cs typeface="Times New Roman"/>
            </a:endParaRPr>
          </a:p>
          <a:p>
            <a:pPr marL="342900" lvl="0" indent="-342900" algn="just">
              <a:spcAft>
                <a:spcPts val="0"/>
              </a:spcAft>
              <a:buFont typeface="+mj-lt"/>
              <a:buAutoNum type="alphaLcParenR"/>
            </a:pPr>
            <a:r>
              <a:rPr lang="en-US" sz="2400" dirty="0">
                <a:latin typeface="Times New Roman"/>
                <a:ea typeface="Calibri"/>
                <a:cs typeface="Times New Roman"/>
              </a:rPr>
              <a:t>(AB)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gorizontal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to‘g‘ri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chiziqning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(A</a:t>
            </a:r>
            <a:r>
              <a:rPr lang="en-US" sz="2400" dirty="0">
                <a:latin typeface="Symbol"/>
                <a:ea typeface="Calibri"/>
                <a:cs typeface="Times New Roman"/>
              </a:rPr>
              <a:t>¢²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B</a:t>
            </a:r>
            <a:r>
              <a:rPr lang="en-US" sz="2400" dirty="0">
                <a:latin typeface="Symbol"/>
                <a:ea typeface="Calibri"/>
                <a:cs typeface="Times New Roman"/>
              </a:rPr>
              <a:t>¢²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)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profil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proyeksiyasi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[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oy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)-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o‘qqa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parallel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proyeksiyalanadi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, (A</a:t>
            </a:r>
            <a:r>
              <a:rPr lang="en-US" sz="2400" dirty="0">
                <a:latin typeface="Symbol"/>
                <a:ea typeface="Calibri"/>
                <a:cs typeface="Times New Roman"/>
              </a:rPr>
              <a:t>¢²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B</a:t>
            </a:r>
            <a:r>
              <a:rPr lang="en-US" sz="2400" dirty="0">
                <a:latin typeface="Symbol"/>
                <a:ea typeface="Calibri"/>
                <a:cs typeface="Times New Roman"/>
              </a:rPr>
              <a:t>¢²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)</a:t>
            </a:r>
            <a:r>
              <a:rPr lang="en-US" sz="2400" b="1" dirty="0">
                <a:latin typeface="Times New Roman"/>
                <a:ea typeface="Calibri"/>
                <a:cs typeface="Times New Roman"/>
                <a:sym typeface="Symbol"/>
              </a:rPr>
              <a:t>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[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oy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);</a:t>
            </a:r>
            <a:endParaRPr lang="ru-RU" dirty="0">
              <a:ea typeface="Calibri"/>
              <a:cs typeface="Times New Roman"/>
            </a:endParaRPr>
          </a:p>
          <a:p>
            <a:pPr marL="342900" lvl="0" indent="-342900" algn="just">
              <a:spcAft>
                <a:spcPts val="0"/>
              </a:spcAft>
              <a:buFont typeface="+mj-lt"/>
              <a:buAutoNum type="alphaLcParenR"/>
            </a:pPr>
            <a:r>
              <a:rPr lang="en-US" sz="2400" dirty="0">
                <a:latin typeface="Times New Roman"/>
                <a:ea typeface="Calibri"/>
                <a:cs typeface="Times New Roman"/>
              </a:rPr>
              <a:t>(AB)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gorizontal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to‘g‘ri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chiziqning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(A</a:t>
            </a:r>
            <a:r>
              <a:rPr lang="en-US" sz="2400" dirty="0">
                <a:latin typeface="Symbol"/>
                <a:ea typeface="Calibri"/>
                <a:cs typeface="Times New Roman"/>
              </a:rPr>
              <a:t>²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B</a:t>
            </a:r>
            <a:r>
              <a:rPr lang="en-US" sz="2400" dirty="0">
                <a:latin typeface="Symbol"/>
                <a:ea typeface="Calibri"/>
                <a:cs typeface="Times New Roman"/>
              </a:rPr>
              <a:t>²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)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va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(A</a:t>
            </a:r>
            <a:r>
              <a:rPr lang="en-US" sz="2400" dirty="0">
                <a:latin typeface="Symbol"/>
                <a:ea typeface="Calibri"/>
                <a:cs typeface="Times New Roman"/>
              </a:rPr>
              <a:t>¢²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B</a:t>
            </a:r>
            <a:r>
              <a:rPr lang="en-US" sz="2400" dirty="0">
                <a:latin typeface="Symbol"/>
                <a:ea typeface="Calibri"/>
                <a:cs typeface="Times New Roman"/>
              </a:rPr>
              <a:t>¢²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)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proyeksiyalari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,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o‘zining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haqiqiy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uzunligidan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qisqarib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proyeksiyalanadi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, (A</a:t>
            </a:r>
            <a:r>
              <a:rPr lang="en-US" sz="2400" dirty="0">
                <a:latin typeface="Symbol"/>
                <a:ea typeface="Calibri"/>
                <a:cs typeface="Times New Roman"/>
              </a:rPr>
              <a:t>²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B</a:t>
            </a:r>
            <a:r>
              <a:rPr lang="en-US" sz="2400" dirty="0">
                <a:latin typeface="Symbol"/>
                <a:ea typeface="Calibri"/>
                <a:cs typeface="Times New Roman"/>
              </a:rPr>
              <a:t>²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)&lt;</a:t>
            </a:r>
            <a:r>
              <a:rPr lang="en-US" sz="2400" b="1" dirty="0">
                <a:latin typeface="Times New Roman"/>
                <a:ea typeface="Calibri"/>
                <a:cs typeface="Times New Roman"/>
                <a:sym typeface="Symbol"/>
              </a:rPr>
              <a:t>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AB</a:t>
            </a:r>
            <a:r>
              <a:rPr lang="en-US" sz="2400" b="1" dirty="0">
                <a:latin typeface="Times New Roman"/>
                <a:ea typeface="Calibri"/>
                <a:cs typeface="Times New Roman"/>
                <a:sym typeface="Symbol"/>
              </a:rPr>
              <a:t></a:t>
            </a:r>
            <a:r>
              <a:rPr lang="en-US" sz="2400" dirty="0">
                <a:latin typeface="Cambria Math"/>
                <a:ea typeface="Calibri"/>
                <a:cs typeface="Times New Roman"/>
              </a:rPr>
              <a:t>∧(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A</a:t>
            </a:r>
            <a:r>
              <a:rPr lang="en-US" sz="2400" dirty="0">
                <a:latin typeface="Symbol"/>
                <a:ea typeface="Calibri"/>
                <a:cs typeface="Times New Roman"/>
              </a:rPr>
              <a:t>¢²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B</a:t>
            </a:r>
            <a:r>
              <a:rPr lang="en-US" sz="2400" dirty="0">
                <a:latin typeface="Symbol"/>
                <a:ea typeface="Calibri"/>
                <a:cs typeface="Times New Roman"/>
              </a:rPr>
              <a:t>¢²</a:t>
            </a:r>
            <a:r>
              <a:rPr lang="en-US" sz="2400" dirty="0">
                <a:latin typeface="Cambria Math"/>
                <a:ea typeface="Calibri"/>
                <a:cs typeface="Times New Roman"/>
              </a:rPr>
              <a:t>)&lt;</a:t>
            </a:r>
            <a:r>
              <a:rPr lang="en-US" sz="2400" b="1" dirty="0">
                <a:latin typeface="Cambria Math"/>
                <a:ea typeface="Calibri"/>
                <a:cs typeface="Times New Roman"/>
                <a:sym typeface="Symbol"/>
              </a:rPr>
              <a:t>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AB</a:t>
            </a:r>
            <a:r>
              <a:rPr lang="en-US" sz="2400" b="1" dirty="0">
                <a:latin typeface="Cambria Math"/>
                <a:ea typeface="Calibri"/>
                <a:cs typeface="Times New Roman"/>
                <a:sym typeface="Symbol"/>
              </a:rPr>
              <a:t></a:t>
            </a:r>
            <a:r>
              <a:rPr lang="en-US" sz="2400" dirty="0">
                <a:latin typeface="Cambria Math"/>
                <a:ea typeface="Calibri"/>
                <a:cs typeface="Times New Roman"/>
              </a:rPr>
              <a:t>;</a:t>
            </a:r>
            <a:endParaRPr lang="ru-RU" dirty="0">
              <a:ea typeface="Calibri"/>
              <a:cs typeface="Times New Roman"/>
            </a:endParaRPr>
          </a:p>
          <a:p>
            <a:pPr marL="342900" lvl="0" indent="-342900" algn="just">
              <a:spcAft>
                <a:spcPts val="0"/>
              </a:spcAft>
              <a:buFont typeface="+mj-lt"/>
              <a:buAutoNum type="alphaLcParenR"/>
            </a:pPr>
            <a:r>
              <a:rPr lang="en-US" sz="2400" dirty="0">
                <a:latin typeface="Cambria Math"/>
                <a:ea typeface="Calibri"/>
                <a:cs typeface="Times New Roman"/>
              </a:rPr>
              <a:t>(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AB</a:t>
            </a:r>
            <a:r>
              <a:rPr lang="en-US" sz="2400" dirty="0">
                <a:latin typeface="Cambria Math"/>
                <a:ea typeface="Calibri"/>
                <a:cs typeface="Times New Roman"/>
              </a:rPr>
              <a:t>)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gorizontal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to‘g‘ri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chiziq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V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va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W-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tekisliklar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bilan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o‘tkir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burchak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tashkil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etadi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, (AB)</a:t>
            </a:r>
            <a:r>
              <a:rPr lang="en-US" sz="2400" dirty="0">
                <a:latin typeface="Swis721 LtEx BT"/>
                <a:ea typeface="Calibri"/>
                <a:cs typeface="Times New Roman"/>
              </a:rPr>
              <a:t>^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V=</a:t>
            </a:r>
            <a:r>
              <a:rPr lang="en-US" sz="2400" dirty="0">
                <a:latin typeface="Cambria Math"/>
                <a:ea typeface="Calibri"/>
                <a:cs typeface="Times New Roman"/>
              </a:rPr>
              <a:t>∠β&lt;90</a:t>
            </a:r>
            <a:r>
              <a:rPr lang="en-US" sz="2400" baseline="30000" dirty="0">
                <a:latin typeface="Cambria Math"/>
                <a:ea typeface="Calibri"/>
                <a:cs typeface="Times New Roman"/>
              </a:rPr>
              <a:t>0</a:t>
            </a:r>
            <a:r>
              <a:rPr lang="en-US" sz="2400" dirty="0">
                <a:latin typeface="Cambria Math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va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(AB)</a:t>
            </a:r>
            <a:r>
              <a:rPr lang="en-US" sz="2400" dirty="0">
                <a:latin typeface="Swis721 LtEx BT"/>
                <a:ea typeface="Calibri"/>
                <a:cs typeface="Times New Roman"/>
              </a:rPr>
              <a:t>^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W=</a:t>
            </a:r>
            <a:r>
              <a:rPr lang="en-US" sz="2400" dirty="0">
                <a:latin typeface="Cambria Math"/>
                <a:ea typeface="Calibri"/>
                <a:cs typeface="Times New Roman"/>
              </a:rPr>
              <a:t>∠γ&lt;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90</a:t>
            </a:r>
            <a:r>
              <a:rPr lang="en-US" sz="2400" baseline="30000" dirty="0">
                <a:latin typeface="Times New Roman"/>
                <a:ea typeface="Calibri"/>
                <a:cs typeface="Times New Roman"/>
              </a:rPr>
              <a:t>0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;</a:t>
            </a:r>
            <a:endParaRPr lang="ru-RU" dirty="0">
              <a:ea typeface="Calibri"/>
              <a:cs typeface="Times New Roman"/>
            </a:endParaRPr>
          </a:p>
          <a:p>
            <a:r>
              <a:rPr lang="en-US" sz="2400" dirty="0" err="1">
                <a:latin typeface="Times New Roman"/>
                <a:ea typeface="Calibri"/>
              </a:rPr>
              <a:t>Gorizontal</a:t>
            </a:r>
            <a:r>
              <a:rPr lang="en-US" sz="2400" dirty="0">
                <a:latin typeface="Times New Roman"/>
                <a:ea typeface="Calibri"/>
              </a:rPr>
              <a:t> </a:t>
            </a:r>
            <a:r>
              <a:rPr lang="en-US" sz="2400" dirty="0" err="1">
                <a:latin typeface="Times New Roman"/>
                <a:ea typeface="Calibri"/>
              </a:rPr>
              <a:t>proyeksiyada</a:t>
            </a:r>
            <a:r>
              <a:rPr lang="en-US" sz="2400" dirty="0">
                <a:latin typeface="Times New Roman"/>
                <a:ea typeface="Calibri"/>
              </a:rPr>
              <a:t> </a:t>
            </a:r>
            <a:r>
              <a:rPr lang="en-US" sz="2400" dirty="0">
                <a:latin typeface="Cambria Math"/>
                <a:ea typeface="Calibri"/>
                <a:cs typeface="Times New Roman"/>
              </a:rPr>
              <a:t>∠β </a:t>
            </a:r>
            <a:r>
              <a:rPr lang="en-US" sz="2400" dirty="0" err="1">
                <a:latin typeface="Times New Roman"/>
                <a:ea typeface="Calibri"/>
              </a:rPr>
              <a:t>va</a:t>
            </a:r>
            <a:r>
              <a:rPr lang="en-US" sz="2400" dirty="0">
                <a:latin typeface="Cambria Math"/>
                <a:ea typeface="Calibri"/>
                <a:cs typeface="Times New Roman"/>
              </a:rPr>
              <a:t> ∠γ </a:t>
            </a:r>
            <a:r>
              <a:rPr lang="en-US" sz="2400" dirty="0" err="1">
                <a:latin typeface="Times New Roman"/>
                <a:ea typeface="Calibri"/>
              </a:rPr>
              <a:t>oʻzining</a:t>
            </a:r>
            <a:r>
              <a:rPr lang="en-US" sz="2400" dirty="0">
                <a:latin typeface="Times New Roman"/>
                <a:ea typeface="Calibri"/>
              </a:rPr>
              <a:t> </a:t>
            </a:r>
            <a:r>
              <a:rPr lang="en-US" sz="2400" dirty="0" err="1">
                <a:latin typeface="Times New Roman"/>
                <a:ea typeface="Calibri"/>
              </a:rPr>
              <a:t>haqiqiy</a:t>
            </a:r>
            <a:r>
              <a:rPr lang="en-US" sz="2400" dirty="0">
                <a:latin typeface="Times New Roman"/>
                <a:ea typeface="Calibri"/>
              </a:rPr>
              <a:t> </a:t>
            </a:r>
            <a:r>
              <a:rPr lang="en-US" sz="2400" dirty="0" err="1">
                <a:latin typeface="Times New Roman"/>
                <a:ea typeface="Calibri"/>
              </a:rPr>
              <a:t>kattaligiga</a:t>
            </a:r>
            <a:r>
              <a:rPr lang="en-US" sz="2400" dirty="0">
                <a:latin typeface="Times New Roman"/>
                <a:ea typeface="Calibri"/>
              </a:rPr>
              <a:t> </a:t>
            </a:r>
            <a:r>
              <a:rPr lang="en-US" sz="2400" dirty="0" err="1">
                <a:latin typeface="Times New Roman"/>
                <a:ea typeface="Calibri"/>
              </a:rPr>
              <a:t>teng</a:t>
            </a:r>
            <a:r>
              <a:rPr lang="en-US" sz="2400" dirty="0">
                <a:latin typeface="Times New Roman"/>
                <a:ea typeface="Calibri"/>
              </a:rPr>
              <a:t> </a:t>
            </a:r>
            <a:r>
              <a:rPr lang="en-US" sz="2400" dirty="0" err="1">
                <a:latin typeface="Times New Roman"/>
                <a:ea typeface="Calibri"/>
              </a:rPr>
              <a:t>boʻladi</a:t>
            </a:r>
            <a:r>
              <a:rPr lang="en-US" sz="2400" dirty="0">
                <a:latin typeface="Times New Roman"/>
                <a:ea typeface="Calibri"/>
              </a:rPr>
              <a:t>.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xmlns="" val="28174649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41026" y="260648"/>
            <a:ext cx="266194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>
                <a:solidFill>
                  <a:srgbClr val="0000FF"/>
                </a:solidFill>
                <a:latin typeface="Times New Roman"/>
                <a:ea typeface="Calibri"/>
              </a:rPr>
              <a:t>1.2. Frontal </a:t>
            </a:r>
            <a:r>
              <a:rPr lang="en-US" b="1" dirty="0" err="1">
                <a:solidFill>
                  <a:srgbClr val="0000FF"/>
                </a:solidFill>
                <a:latin typeface="Times New Roman"/>
                <a:ea typeface="Calibri"/>
              </a:rPr>
              <a:t>to‘g‘ri</a:t>
            </a:r>
            <a:r>
              <a:rPr lang="en-US" b="1" dirty="0">
                <a:solidFill>
                  <a:srgbClr val="0000FF"/>
                </a:solidFill>
                <a:latin typeface="Times New Roman"/>
                <a:ea typeface="Calibri"/>
              </a:rPr>
              <a:t> </a:t>
            </a:r>
            <a:r>
              <a:rPr lang="en-US" b="1" dirty="0" err="1">
                <a:solidFill>
                  <a:srgbClr val="0000FF"/>
                </a:solidFill>
                <a:latin typeface="Times New Roman"/>
                <a:ea typeface="Calibri"/>
              </a:rPr>
              <a:t>chiziq</a:t>
            </a:r>
            <a:endParaRPr lang="ru-RU" dirty="0"/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414708739"/>
              </p:ext>
            </p:extLst>
          </p:nvPr>
        </p:nvGraphicFramePr>
        <p:xfrm>
          <a:off x="251520" y="629980"/>
          <a:ext cx="8640960" cy="1036320"/>
        </p:xfrm>
        <a:graphic>
          <a:graphicData uri="http://schemas.openxmlformats.org/drawingml/2006/table">
            <a:tbl>
              <a:tblPr firstRow="1" firstCol="1" bandRow="1"/>
              <a:tblGrid>
                <a:gridCol w="8640960"/>
              </a:tblGrid>
              <a:tr h="0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400" dirty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        </a:t>
                      </a:r>
                      <a:r>
                        <a:rPr lang="en-US" sz="2200" b="1" i="1" dirty="0" err="1">
                          <a:solidFill>
                            <a:srgbClr val="7030A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Ta’rif</a:t>
                      </a:r>
                      <a:r>
                        <a:rPr lang="en-US" sz="2200" b="1" i="1" dirty="0">
                          <a:solidFill>
                            <a:srgbClr val="7030A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.</a:t>
                      </a:r>
                      <a:r>
                        <a:rPr lang="en-US" sz="2200" dirty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200" b="1" i="1" dirty="0" err="1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Fazoda</a:t>
                      </a:r>
                      <a:r>
                        <a:rPr lang="en-US" sz="2200" b="1" i="1" dirty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200" b="1" i="1" dirty="0" err="1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joylashgan</a:t>
                      </a:r>
                      <a:r>
                        <a:rPr lang="en-US" sz="2200" b="1" i="1" dirty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(CD) </a:t>
                      </a:r>
                      <a:r>
                        <a:rPr lang="en-US" sz="2200" b="1" i="1" dirty="0" err="1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to‘g‘ri</a:t>
                      </a:r>
                      <a:r>
                        <a:rPr lang="en-US" sz="2200" b="1" i="1" dirty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200" b="1" i="1" dirty="0" err="1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chiziq</a:t>
                      </a:r>
                      <a:r>
                        <a:rPr lang="en-US" sz="2200" b="1" i="1" dirty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V </a:t>
                      </a:r>
                      <a:r>
                        <a:rPr lang="en-US" sz="2200" b="1" i="1" dirty="0" err="1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tekislikka</a:t>
                      </a:r>
                      <a:r>
                        <a:rPr lang="en-US" sz="2200" b="1" i="1" dirty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parallel </a:t>
                      </a:r>
                      <a:r>
                        <a:rPr lang="en-US" sz="2200" b="1" i="1" dirty="0" err="1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bo‘lib</a:t>
                      </a:r>
                      <a:r>
                        <a:rPr lang="en-US" sz="2200" b="1" i="1" dirty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, </a:t>
                      </a:r>
                      <a:r>
                        <a:rPr lang="en-US" sz="2200" b="1" i="1" dirty="0" err="1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qolgan</a:t>
                      </a:r>
                      <a:r>
                        <a:rPr lang="en-US" sz="2200" b="1" i="1" dirty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H </a:t>
                      </a:r>
                      <a:r>
                        <a:rPr lang="en-US" sz="2200" b="1" i="1" dirty="0" err="1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va</a:t>
                      </a:r>
                      <a:r>
                        <a:rPr lang="en-US" sz="2200" b="1" i="1" dirty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W </a:t>
                      </a:r>
                      <a:r>
                        <a:rPr lang="en-US" sz="2200" b="1" i="1" dirty="0" err="1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tekisliklarga</a:t>
                      </a:r>
                      <a:r>
                        <a:rPr lang="en-US" sz="2200" b="1" i="1" dirty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200" b="1" i="1" dirty="0" err="1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ogʻib</a:t>
                      </a:r>
                      <a:r>
                        <a:rPr lang="en-US" sz="2200" b="1" i="1" dirty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200" b="1" i="1" dirty="0" err="1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oʻtkir</a:t>
                      </a:r>
                      <a:r>
                        <a:rPr lang="en-US" sz="2200" b="1" i="1" dirty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200" b="1" i="1" dirty="0" err="1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burchak</a:t>
                      </a:r>
                      <a:r>
                        <a:rPr lang="en-US" sz="2200" b="1" i="1" dirty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200" b="1" i="1" dirty="0" err="1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hosil</a:t>
                      </a:r>
                      <a:r>
                        <a:rPr lang="en-US" sz="2200" b="1" i="1" dirty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200" b="1" i="1" dirty="0" err="1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qilsa</a:t>
                      </a:r>
                      <a:r>
                        <a:rPr lang="en-US" sz="2200" b="1" i="1" dirty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, </a:t>
                      </a:r>
                      <a:r>
                        <a:rPr lang="en-US" sz="2200" b="1" i="1" dirty="0" err="1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ushbu</a:t>
                      </a:r>
                      <a:r>
                        <a:rPr lang="en-US" sz="2200" b="1" i="1" dirty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200" b="1" i="1" dirty="0" err="1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to‘g‘ri</a:t>
                      </a:r>
                      <a:r>
                        <a:rPr lang="en-US" sz="2200" b="1" i="1" dirty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200" b="1" i="1" dirty="0" err="1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chiziq</a:t>
                      </a:r>
                      <a:r>
                        <a:rPr lang="en-US" sz="2200" b="1" i="1" dirty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 </a:t>
                      </a:r>
                      <a:r>
                        <a:rPr lang="en-US" sz="2200" b="1" i="1" dirty="0" err="1">
                          <a:solidFill>
                            <a:srgbClr val="FF000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frontall</a:t>
                      </a:r>
                      <a:r>
                        <a:rPr lang="en-US" sz="2200" b="1" i="1" dirty="0">
                          <a:solidFill>
                            <a:srgbClr val="FF000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200" b="1" i="1" dirty="0" err="1">
                          <a:solidFill>
                            <a:srgbClr val="FF000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to‘g‘ri</a:t>
                      </a:r>
                      <a:r>
                        <a:rPr lang="en-US" sz="2200" b="1" i="1" dirty="0">
                          <a:solidFill>
                            <a:srgbClr val="FF000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200" b="1" i="1" dirty="0" err="1">
                          <a:solidFill>
                            <a:srgbClr val="FF000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chiziq</a:t>
                      </a:r>
                      <a:r>
                        <a:rPr lang="en-US" sz="2200" b="1" i="1" dirty="0">
                          <a:solidFill>
                            <a:srgbClr val="FF000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200" b="1" i="1" dirty="0" err="1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deyiladi</a:t>
                      </a:r>
                      <a:r>
                        <a:rPr lang="en-US" sz="2200" b="1" i="1" dirty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(32, 33-chizmalar).</a:t>
                      </a:r>
                      <a:endParaRPr lang="ru-RU" sz="2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</a:tr>
            </a:tbl>
          </a:graphicData>
        </a:graphic>
      </p:graphicFrame>
      <p:sp>
        <p:nvSpPr>
          <p:cNvPr id="4" name="Прямоугольник 3"/>
          <p:cNvSpPr/>
          <p:nvPr/>
        </p:nvSpPr>
        <p:spPr>
          <a:xfrm>
            <a:off x="539552" y="1772816"/>
            <a:ext cx="813690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dirty="0">
                <a:latin typeface="Times New Roman"/>
                <a:ea typeface="Calibri"/>
              </a:rPr>
              <a:t>(CD)</a:t>
            </a:r>
            <a:r>
              <a:rPr lang="en-US" b="1" dirty="0">
                <a:latin typeface="Times New Roman"/>
                <a:ea typeface="Calibri"/>
                <a:cs typeface="Times New Roman"/>
                <a:sym typeface="Symbol"/>
              </a:rPr>
              <a:t></a:t>
            </a:r>
            <a:r>
              <a:rPr lang="en-US" dirty="0">
                <a:latin typeface="Times New Roman"/>
                <a:ea typeface="Calibri"/>
              </a:rPr>
              <a:t>V  </a:t>
            </a:r>
            <a:r>
              <a:rPr lang="en-US" dirty="0">
                <a:latin typeface="Cambria Math"/>
                <a:ea typeface="Calibri"/>
                <a:cs typeface="Times New Roman"/>
              </a:rPr>
              <a:t>⟹ </a:t>
            </a:r>
            <a:r>
              <a:rPr lang="en-US" dirty="0">
                <a:latin typeface="Times New Roman"/>
                <a:ea typeface="Calibri"/>
              </a:rPr>
              <a:t>(C</a:t>
            </a:r>
            <a:r>
              <a:rPr lang="en-US" dirty="0">
                <a:latin typeface="Symbol"/>
                <a:ea typeface="Calibri"/>
                <a:cs typeface="Times New Roman"/>
              </a:rPr>
              <a:t>¢</a:t>
            </a:r>
            <a:r>
              <a:rPr lang="en-US" dirty="0">
                <a:latin typeface="Times New Roman"/>
                <a:ea typeface="Calibri"/>
              </a:rPr>
              <a:t>D</a:t>
            </a:r>
            <a:r>
              <a:rPr lang="en-US" dirty="0">
                <a:latin typeface="Symbol"/>
                <a:ea typeface="Calibri"/>
                <a:cs typeface="Times New Roman"/>
              </a:rPr>
              <a:t>¢</a:t>
            </a:r>
            <a:r>
              <a:rPr lang="en-US" dirty="0">
                <a:latin typeface="Times New Roman"/>
                <a:ea typeface="Calibri"/>
              </a:rPr>
              <a:t>)</a:t>
            </a:r>
            <a:r>
              <a:rPr lang="en-US" b="1" dirty="0">
                <a:latin typeface="Times New Roman"/>
                <a:ea typeface="Calibri"/>
                <a:cs typeface="Times New Roman"/>
                <a:sym typeface="Symbol"/>
              </a:rPr>
              <a:t></a:t>
            </a:r>
            <a:r>
              <a:rPr lang="en-US" dirty="0">
                <a:latin typeface="Times New Roman"/>
                <a:ea typeface="Calibri"/>
              </a:rPr>
              <a:t>[ox), (C</a:t>
            </a:r>
            <a:r>
              <a:rPr lang="en-US" dirty="0">
                <a:latin typeface="Symbol"/>
                <a:ea typeface="Calibri"/>
                <a:cs typeface="Times New Roman"/>
              </a:rPr>
              <a:t>¢²</a:t>
            </a:r>
            <a:r>
              <a:rPr lang="en-US" dirty="0">
                <a:latin typeface="Times New Roman"/>
                <a:ea typeface="Calibri"/>
              </a:rPr>
              <a:t>D</a:t>
            </a:r>
            <a:r>
              <a:rPr lang="en-US" dirty="0">
                <a:latin typeface="Symbol"/>
                <a:ea typeface="Calibri"/>
                <a:cs typeface="Times New Roman"/>
              </a:rPr>
              <a:t>¢²</a:t>
            </a:r>
            <a:r>
              <a:rPr lang="en-US" dirty="0">
                <a:latin typeface="Times New Roman"/>
                <a:ea typeface="Calibri"/>
              </a:rPr>
              <a:t>)</a:t>
            </a:r>
            <a:r>
              <a:rPr lang="en-US" b="1" dirty="0">
                <a:latin typeface="Times New Roman"/>
                <a:ea typeface="Calibri"/>
                <a:cs typeface="Times New Roman"/>
                <a:sym typeface="Symbol"/>
              </a:rPr>
              <a:t></a:t>
            </a:r>
            <a:r>
              <a:rPr lang="en-US" dirty="0">
                <a:latin typeface="Times New Roman"/>
                <a:ea typeface="Calibri"/>
              </a:rPr>
              <a:t>[</a:t>
            </a:r>
            <a:r>
              <a:rPr lang="en-US" dirty="0" err="1">
                <a:latin typeface="Times New Roman"/>
                <a:ea typeface="Calibri"/>
              </a:rPr>
              <a:t>oz</a:t>
            </a:r>
            <a:r>
              <a:rPr lang="en-US" dirty="0">
                <a:latin typeface="Times New Roman"/>
                <a:ea typeface="Calibri"/>
              </a:rPr>
              <a:t>) </a:t>
            </a:r>
            <a:r>
              <a:rPr lang="en-US" dirty="0">
                <a:latin typeface="Cambria Math"/>
                <a:ea typeface="Calibri"/>
                <a:cs typeface="Times New Roman"/>
              </a:rPr>
              <a:t>∧</a:t>
            </a:r>
            <a:r>
              <a:rPr lang="en-US" dirty="0">
                <a:latin typeface="Times New Roman"/>
                <a:ea typeface="Calibri"/>
              </a:rPr>
              <a:t> </a:t>
            </a:r>
            <a:r>
              <a:rPr lang="en-US" b="1" dirty="0">
                <a:latin typeface="Times New Roman"/>
                <a:ea typeface="Calibri"/>
                <a:cs typeface="Times New Roman"/>
                <a:sym typeface="Symbol"/>
              </a:rPr>
              <a:t></a:t>
            </a:r>
            <a:r>
              <a:rPr lang="en-US" b="1" dirty="0">
                <a:solidFill>
                  <a:srgbClr val="FF0000"/>
                </a:solidFill>
                <a:latin typeface="Times New Roman"/>
                <a:ea typeface="Calibri"/>
              </a:rPr>
              <a:t>C</a:t>
            </a:r>
            <a:r>
              <a:rPr lang="en-US" b="1" dirty="0">
                <a:solidFill>
                  <a:srgbClr val="FF0000"/>
                </a:solidFill>
                <a:latin typeface="Symbol"/>
                <a:ea typeface="Calibri"/>
                <a:cs typeface="Times New Roman"/>
              </a:rPr>
              <a:t>²</a:t>
            </a:r>
            <a:r>
              <a:rPr lang="en-US" b="1" dirty="0">
                <a:solidFill>
                  <a:srgbClr val="FF0000"/>
                </a:solidFill>
                <a:latin typeface="Times New Roman"/>
                <a:ea typeface="Calibri"/>
              </a:rPr>
              <a:t>D</a:t>
            </a:r>
            <a:r>
              <a:rPr lang="en-US" b="1" dirty="0">
                <a:solidFill>
                  <a:srgbClr val="FF0000"/>
                </a:solidFill>
                <a:latin typeface="Symbol"/>
                <a:ea typeface="Calibri"/>
                <a:cs typeface="Times New Roman"/>
              </a:rPr>
              <a:t>²</a:t>
            </a:r>
            <a:r>
              <a:rPr lang="en-US" b="1" dirty="0">
                <a:latin typeface="Times New Roman"/>
                <a:ea typeface="Calibri"/>
                <a:cs typeface="Times New Roman"/>
                <a:sym typeface="Symbol"/>
              </a:rPr>
              <a:t></a:t>
            </a:r>
            <a:r>
              <a:rPr lang="en-US" b="1" dirty="0">
                <a:latin typeface="Times New Roman"/>
                <a:ea typeface="Calibri"/>
              </a:rPr>
              <a:t>-</a:t>
            </a:r>
            <a:r>
              <a:rPr lang="en-US" dirty="0" err="1">
                <a:latin typeface="Times New Roman"/>
                <a:ea typeface="Calibri"/>
              </a:rPr>
              <a:t>haqiqiy</a:t>
            </a:r>
            <a:r>
              <a:rPr lang="en-US" dirty="0">
                <a:latin typeface="Times New Roman"/>
                <a:ea typeface="Calibri"/>
              </a:rPr>
              <a:t> </a:t>
            </a:r>
            <a:r>
              <a:rPr lang="en-US" dirty="0" err="1">
                <a:latin typeface="Times New Roman"/>
                <a:ea typeface="Calibri"/>
              </a:rPr>
              <a:t>uzunlik</a:t>
            </a:r>
            <a:r>
              <a:rPr lang="en-US" dirty="0">
                <a:latin typeface="Times New Roman"/>
                <a:ea typeface="Calibri"/>
              </a:rPr>
              <a:t>.</a:t>
            </a:r>
            <a:endParaRPr lang="ru-RU" dirty="0"/>
          </a:p>
        </p:txBody>
      </p:sp>
      <p:pic>
        <p:nvPicPr>
          <p:cNvPr id="2049" name="Picture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9552" y="2204864"/>
            <a:ext cx="7677893" cy="39577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1976976" y="6156012"/>
            <a:ext cx="137088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>
                <a:latin typeface="Times New Roman"/>
                <a:ea typeface="Calibri"/>
              </a:rPr>
              <a:t>32 – </a:t>
            </a:r>
            <a:r>
              <a:rPr lang="en-US" dirty="0" err="1">
                <a:latin typeface="Times New Roman"/>
                <a:ea typeface="Calibri"/>
              </a:rPr>
              <a:t>chizma</a:t>
            </a:r>
            <a:r>
              <a:rPr lang="en-US" dirty="0">
                <a:latin typeface="Times New Roman"/>
                <a:ea typeface="Calibri"/>
              </a:rPr>
              <a:t>.</a:t>
            </a:r>
            <a:endParaRPr lang="ru-RU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5796136" y="6165304"/>
            <a:ext cx="137088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>
                <a:latin typeface="Times New Roman"/>
                <a:ea typeface="Calibri"/>
              </a:rPr>
              <a:t>33 </a:t>
            </a:r>
            <a:r>
              <a:rPr lang="en-US" dirty="0">
                <a:latin typeface="Times New Roman"/>
                <a:ea typeface="Calibri"/>
              </a:rPr>
              <a:t>– </a:t>
            </a:r>
            <a:r>
              <a:rPr lang="en-US" dirty="0" err="1">
                <a:latin typeface="Times New Roman"/>
                <a:ea typeface="Calibri"/>
              </a:rPr>
              <a:t>chizma</a:t>
            </a:r>
            <a:r>
              <a:rPr lang="en-US" dirty="0">
                <a:latin typeface="Times New Roman"/>
                <a:ea typeface="Calibri"/>
              </a:rPr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0246710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1520" y="404664"/>
            <a:ext cx="8568952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n-US" sz="2400" b="1" i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Frontal </a:t>
            </a:r>
            <a:r>
              <a:rPr lang="en-US" sz="2400" b="1" i="1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to‘g‘ri</a:t>
            </a:r>
            <a:r>
              <a:rPr lang="en-US" sz="2400" b="1" i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b="1" i="1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chiziqning</a:t>
            </a:r>
            <a:r>
              <a:rPr lang="en-US" sz="2400" b="1" i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b="1" i="1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xususiyatlari</a:t>
            </a:r>
            <a:r>
              <a:rPr lang="en-US" sz="2400" b="1" i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:</a:t>
            </a:r>
            <a:endParaRPr lang="ru-RU" dirty="0">
              <a:ea typeface="Calibri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en-US" sz="2400" i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 </a:t>
            </a:r>
            <a:endParaRPr lang="ru-RU" dirty="0">
              <a:ea typeface="Calibri"/>
              <a:cs typeface="Times New Roman"/>
            </a:endParaRPr>
          </a:p>
          <a:p>
            <a:pPr marL="342900" lvl="0" indent="-342900" algn="just">
              <a:spcAft>
                <a:spcPts val="0"/>
              </a:spcAft>
              <a:buFont typeface="+mj-lt"/>
              <a:buAutoNum type="alphaLcParenR"/>
            </a:pPr>
            <a:r>
              <a:rPr lang="en-US" sz="2400" dirty="0">
                <a:latin typeface="Times New Roman"/>
                <a:ea typeface="Calibri"/>
                <a:cs typeface="Times New Roman"/>
              </a:rPr>
              <a:t>(CD) frontal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to‘g‘ri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chiziqning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(C</a:t>
            </a:r>
            <a:r>
              <a:rPr lang="en-US" sz="2400" dirty="0">
                <a:latin typeface="Symbol"/>
                <a:ea typeface="Calibri"/>
                <a:cs typeface="Times New Roman"/>
              </a:rPr>
              <a:t>¢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D</a:t>
            </a:r>
            <a:r>
              <a:rPr lang="en-US" sz="2400" dirty="0">
                <a:latin typeface="Symbol"/>
                <a:ea typeface="Calibri"/>
                <a:cs typeface="Times New Roman"/>
              </a:rPr>
              <a:t>¢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)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gorizontal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proyeksiyasi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[ox)-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o‘qqa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parallel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proyeksiyalanadi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, (C</a:t>
            </a:r>
            <a:r>
              <a:rPr lang="en-US" sz="2400" dirty="0">
                <a:latin typeface="Symbol"/>
                <a:ea typeface="Calibri"/>
                <a:cs typeface="Times New Roman"/>
              </a:rPr>
              <a:t>¢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D</a:t>
            </a:r>
            <a:r>
              <a:rPr lang="en-US" sz="2400" dirty="0">
                <a:latin typeface="Symbol"/>
                <a:ea typeface="Calibri"/>
                <a:cs typeface="Times New Roman"/>
              </a:rPr>
              <a:t>¢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)</a:t>
            </a:r>
            <a:r>
              <a:rPr lang="en-US" sz="2400" b="1" dirty="0">
                <a:latin typeface="Times New Roman"/>
                <a:ea typeface="Calibri"/>
                <a:cs typeface="Times New Roman"/>
                <a:sym typeface="Symbol"/>
              </a:rPr>
              <a:t>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[ox);</a:t>
            </a:r>
            <a:endParaRPr lang="ru-RU" dirty="0">
              <a:ea typeface="Calibri"/>
              <a:cs typeface="Times New Roman"/>
            </a:endParaRPr>
          </a:p>
          <a:p>
            <a:pPr marL="342900" lvl="0" indent="-342900" algn="just">
              <a:spcAft>
                <a:spcPts val="0"/>
              </a:spcAft>
              <a:buFont typeface="+mj-lt"/>
              <a:buAutoNum type="alphaLcParenR"/>
            </a:pPr>
            <a:r>
              <a:rPr lang="en-US" sz="2400" dirty="0">
                <a:latin typeface="Times New Roman"/>
                <a:ea typeface="Calibri"/>
                <a:cs typeface="Times New Roman"/>
              </a:rPr>
              <a:t>(CD) frontal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to‘g‘ri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chiziqning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(C</a:t>
            </a:r>
            <a:r>
              <a:rPr lang="en-US" sz="2400" dirty="0">
                <a:latin typeface="Symbol"/>
                <a:ea typeface="Calibri"/>
                <a:cs typeface="Times New Roman"/>
              </a:rPr>
              <a:t>²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D</a:t>
            </a:r>
            <a:r>
              <a:rPr lang="en-US" sz="2400" dirty="0">
                <a:latin typeface="Symbol"/>
                <a:ea typeface="Calibri"/>
                <a:cs typeface="Times New Roman"/>
              </a:rPr>
              <a:t>²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) frontal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proyeksiyasi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,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o‘zining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haqiqiy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uzunligiga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teng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bo‘lib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proyeksiyalanadi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, (CD)=</a:t>
            </a:r>
            <a:r>
              <a:rPr lang="en-US" sz="2400" b="1" dirty="0">
                <a:latin typeface="Times New Roman"/>
                <a:ea typeface="Calibri"/>
                <a:cs typeface="Times New Roman"/>
                <a:sym typeface="Symbol"/>
              </a:rPr>
              <a:t>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C</a:t>
            </a:r>
            <a:r>
              <a:rPr lang="en-US" sz="2400" dirty="0">
                <a:latin typeface="Symbol"/>
                <a:ea typeface="Calibri"/>
                <a:cs typeface="Times New Roman"/>
              </a:rPr>
              <a:t>²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D</a:t>
            </a:r>
            <a:r>
              <a:rPr lang="en-US" sz="2400" dirty="0">
                <a:latin typeface="Symbol"/>
                <a:ea typeface="Calibri"/>
                <a:cs typeface="Times New Roman"/>
              </a:rPr>
              <a:t>²</a:t>
            </a:r>
            <a:r>
              <a:rPr lang="en-US" sz="2400" b="1" dirty="0">
                <a:latin typeface="Times New Roman"/>
                <a:ea typeface="Calibri"/>
                <a:cs typeface="Times New Roman"/>
                <a:sym typeface="Symbol"/>
              </a:rPr>
              <a:t>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;</a:t>
            </a:r>
            <a:endParaRPr lang="ru-RU" dirty="0">
              <a:ea typeface="Calibri"/>
              <a:cs typeface="Times New Roman"/>
            </a:endParaRPr>
          </a:p>
          <a:p>
            <a:pPr marL="342900" lvl="0" indent="-342900" algn="just">
              <a:spcAft>
                <a:spcPts val="0"/>
              </a:spcAft>
              <a:buFont typeface="+mj-lt"/>
              <a:buAutoNum type="alphaLcParenR"/>
            </a:pPr>
            <a:r>
              <a:rPr lang="en-US" sz="2400" dirty="0">
                <a:latin typeface="Times New Roman"/>
                <a:ea typeface="Calibri"/>
                <a:cs typeface="Times New Roman"/>
              </a:rPr>
              <a:t>(CD) frontal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to‘g‘ri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chiziqning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(C</a:t>
            </a:r>
            <a:r>
              <a:rPr lang="en-US" sz="2400" dirty="0">
                <a:latin typeface="Symbol"/>
                <a:ea typeface="Calibri"/>
                <a:cs typeface="Times New Roman"/>
              </a:rPr>
              <a:t>¢²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D</a:t>
            </a:r>
            <a:r>
              <a:rPr lang="en-US" sz="2400" dirty="0">
                <a:latin typeface="Symbol"/>
                <a:ea typeface="Calibri"/>
                <a:cs typeface="Times New Roman"/>
              </a:rPr>
              <a:t>²¢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)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profil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proyeksiyasi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[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oz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)-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o‘qqa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parallel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proyeksiyalanadi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, (C</a:t>
            </a:r>
            <a:r>
              <a:rPr lang="en-US" sz="2400" dirty="0">
                <a:latin typeface="Symbol"/>
                <a:ea typeface="Calibri"/>
                <a:cs typeface="Times New Roman"/>
              </a:rPr>
              <a:t>¢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D</a:t>
            </a:r>
            <a:r>
              <a:rPr lang="en-US" sz="2400" dirty="0">
                <a:latin typeface="Symbol"/>
                <a:ea typeface="Calibri"/>
                <a:cs typeface="Times New Roman"/>
              </a:rPr>
              <a:t>¢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)</a:t>
            </a:r>
            <a:r>
              <a:rPr lang="en-US" sz="2400" b="1" dirty="0">
                <a:latin typeface="Times New Roman"/>
                <a:ea typeface="Calibri"/>
                <a:cs typeface="Times New Roman"/>
                <a:sym typeface="Symbol"/>
              </a:rPr>
              <a:t>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[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oz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);</a:t>
            </a:r>
            <a:endParaRPr lang="ru-RU" dirty="0">
              <a:ea typeface="Calibri"/>
              <a:cs typeface="Times New Roman"/>
            </a:endParaRPr>
          </a:p>
          <a:p>
            <a:pPr marL="342900" lvl="0" indent="-342900" algn="just">
              <a:spcAft>
                <a:spcPts val="0"/>
              </a:spcAft>
              <a:buFont typeface="+mj-lt"/>
              <a:buAutoNum type="alphaLcParenR"/>
            </a:pPr>
            <a:r>
              <a:rPr lang="en-US" sz="2400" dirty="0">
                <a:latin typeface="Times New Roman"/>
                <a:ea typeface="Calibri"/>
                <a:cs typeface="Times New Roman"/>
              </a:rPr>
              <a:t>(CD) frontal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to‘g‘ri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chiziqning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(C</a:t>
            </a:r>
            <a:r>
              <a:rPr lang="en-US" sz="2400" dirty="0">
                <a:latin typeface="Symbol"/>
                <a:ea typeface="Calibri"/>
                <a:cs typeface="Times New Roman"/>
              </a:rPr>
              <a:t>¢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D</a:t>
            </a:r>
            <a:r>
              <a:rPr lang="en-US" sz="2400" dirty="0">
                <a:latin typeface="Symbol"/>
                <a:ea typeface="Calibri"/>
                <a:cs typeface="Times New Roman"/>
              </a:rPr>
              <a:t>¢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)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va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(C</a:t>
            </a:r>
            <a:r>
              <a:rPr lang="en-US" sz="2400" dirty="0">
                <a:latin typeface="Symbol"/>
                <a:ea typeface="Calibri"/>
                <a:cs typeface="Times New Roman"/>
              </a:rPr>
              <a:t>¢²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D</a:t>
            </a:r>
            <a:r>
              <a:rPr lang="en-US" sz="2400" dirty="0">
                <a:latin typeface="Symbol"/>
                <a:ea typeface="Calibri"/>
                <a:cs typeface="Times New Roman"/>
              </a:rPr>
              <a:t>¢²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)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proyeksiyalari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,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o‘zining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haqiqiy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uzunligidan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qisqarib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proyeksiyalanadi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, (C</a:t>
            </a:r>
            <a:r>
              <a:rPr lang="en-US" sz="2400" dirty="0">
                <a:latin typeface="Symbol"/>
                <a:ea typeface="Calibri"/>
                <a:cs typeface="Times New Roman"/>
              </a:rPr>
              <a:t>¢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D</a:t>
            </a:r>
            <a:r>
              <a:rPr lang="en-US" sz="2400" dirty="0">
                <a:latin typeface="Symbol"/>
                <a:ea typeface="Calibri"/>
                <a:cs typeface="Times New Roman"/>
              </a:rPr>
              <a:t>¢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)&lt;</a:t>
            </a:r>
            <a:r>
              <a:rPr lang="en-US" sz="2400" b="1" dirty="0">
                <a:latin typeface="Times New Roman"/>
                <a:ea typeface="Calibri"/>
                <a:cs typeface="Times New Roman"/>
                <a:sym typeface="Symbol"/>
              </a:rPr>
              <a:t>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CD</a:t>
            </a:r>
            <a:r>
              <a:rPr lang="en-US" sz="2400" b="1" dirty="0">
                <a:latin typeface="Times New Roman"/>
                <a:ea typeface="Calibri"/>
                <a:cs typeface="Times New Roman"/>
                <a:sym typeface="Symbol"/>
              </a:rPr>
              <a:t></a:t>
            </a:r>
            <a:r>
              <a:rPr lang="en-US" sz="2400" dirty="0">
                <a:latin typeface="Cambria Math"/>
                <a:ea typeface="Calibri"/>
                <a:cs typeface="Times New Roman"/>
              </a:rPr>
              <a:t>∧(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C</a:t>
            </a:r>
            <a:r>
              <a:rPr lang="en-US" sz="2400" dirty="0">
                <a:latin typeface="Symbol"/>
                <a:ea typeface="Calibri"/>
                <a:cs typeface="Times New Roman"/>
              </a:rPr>
              <a:t>¢²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D</a:t>
            </a:r>
            <a:r>
              <a:rPr lang="en-US" sz="2400" dirty="0">
                <a:latin typeface="Symbol"/>
                <a:ea typeface="Calibri"/>
                <a:cs typeface="Times New Roman"/>
              </a:rPr>
              <a:t>¢²</a:t>
            </a:r>
            <a:r>
              <a:rPr lang="en-US" sz="2400" dirty="0">
                <a:latin typeface="Cambria Math"/>
                <a:ea typeface="Calibri"/>
                <a:cs typeface="Times New Roman"/>
              </a:rPr>
              <a:t>)&lt;</a:t>
            </a:r>
            <a:r>
              <a:rPr lang="en-US" sz="2400" b="1" dirty="0">
                <a:latin typeface="Cambria Math"/>
                <a:ea typeface="Calibri"/>
                <a:cs typeface="Times New Roman"/>
                <a:sym typeface="Symbol"/>
              </a:rPr>
              <a:t>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CD</a:t>
            </a:r>
            <a:r>
              <a:rPr lang="en-US" sz="2400" b="1" dirty="0">
                <a:latin typeface="Cambria Math"/>
                <a:ea typeface="Calibri"/>
                <a:cs typeface="Times New Roman"/>
                <a:sym typeface="Symbol"/>
              </a:rPr>
              <a:t></a:t>
            </a:r>
            <a:r>
              <a:rPr lang="en-US" sz="2400" dirty="0">
                <a:latin typeface="Cambria Math"/>
                <a:ea typeface="Calibri"/>
                <a:cs typeface="Times New Roman"/>
              </a:rPr>
              <a:t>;</a:t>
            </a:r>
            <a:endParaRPr lang="ru-RU" dirty="0">
              <a:ea typeface="Calibri"/>
              <a:cs typeface="Times New Roman"/>
            </a:endParaRPr>
          </a:p>
          <a:p>
            <a:pPr marL="342900" lvl="0" indent="-342900" algn="just">
              <a:spcAft>
                <a:spcPts val="0"/>
              </a:spcAft>
              <a:buFont typeface="+mj-lt"/>
              <a:buAutoNum type="alphaLcParenR"/>
            </a:pPr>
            <a:r>
              <a:rPr lang="en-US" sz="2400" dirty="0">
                <a:latin typeface="Cambria Math"/>
                <a:ea typeface="Calibri"/>
                <a:cs typeface="Times New Roman"/>
              </a:rPr>
              <a:t>(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CD</a:t>
            </a:r>
            <a:r>
              <a:rPr lang="en-US" sz="2400" dirty="0">
                <a:latin typeface="Cambria Math"/>
                <a:ea typeface="Calibri"/>
                <a:cs typeface="Times New Roman"/>
              </a:rPr>
              <a:t>)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frontal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to‘g‘ri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chiziq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H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va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W-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tekisliklar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bilan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o‘tkir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burchak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tashkil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etadi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, (CD)</a:t>
            </a:r>
            <a:r>
              <a:rPr lang="en-US" sz="2400" dirty="0">
                <a:latin typeface="Swis721 LtEx BT"/>
                <a:ea typeface="Calibri"/>
                <a:cs typeface="Times New Roman"/>
              </a:rPr>
              <a:t>^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H=</a:t>
            </a:r>
            <a:r>
              <a:rPr lang="en-US" sz="2400" dirty="0">
                <a:latin typeface="Cambria Math"/>
                <a:ea typeface="Calibri"/>
                <a:cs typeface="Times New Roman"/>
              </a:rPr>
              <a:t>∠α&lt;90</a:t>
            </a:r>
            <a:r>
              <a:rPr lang="en-US" sz="2400" baseline="30000" dirty="0">
                <a:latin typeface="Cambria Math"/>
                <a:ea typeface="Calibri"/>
                <a:cs typeface="Times New Roman"/>
              </a:rPr>
              <a:t>0</a:t>
            </a:r>
            <a:r>
              <a:rPr lang="en-US" sz="2400" dirty="0">
                <a:latin typeface="Cambria Math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va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(CD)</a:t>
            </a:r>
            <a:r>
              <a:rPr lang="en-US" sz="2400" dirty="0">
                <a:latin typeface="Swis721 LtEx BT"/>
                <a:ea typeface="Calibri"/>
                <a:cs typeface="Times New Roman"/>
              </a:rPr>
              <a:t>^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W=</a:t>
            </a:r>
            <a:r>
              <a:rPr lang="en-US" sz="2400" dirty="0">
                <a:latin typeface="Cambria Math"/>
                <a:ea typeface="Calibri"/>
                <a:cs typeface="Times New Roman"/>
              </a:rPr>
              <a:t>∠γ&lt;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90</a:t>
            </a:r>
            <a:r>
              <a:rPr lang="en-US" sz="2400" baseline="30000" dirty="0">
                <a:latin typeface="Times New Roman"/>
                <a:ea typeface="Calibri"/>
                <a:cs typeface="Times New Roman"/>
              </a:rPr>
              <a:t>0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;</a:t>
            </a:r>
            <a:endParaRPr lang="ru-RU" dirty="0">
              <a:ea typeface="Calibri"/>
              <a:cs typeface="Times New Roman"/>
            </a:endParaRPr>
          </a:p>
          <a:p>
            <a:pPr marL="342900" lvl="0" indent="-342900" algn="just">
              <a:spcAft>
                <a:spcPts val="0"/>
              </a:spcAft>
              <a:buFont typeface="+mj-lt"/>
              <a:buAutoNum type="alphaLcParenR"/>
            </a:pPr>
            <a:r>
              <a:rPr lang="en-US" sz="2400" dirty="0">
                <a:latin typeface="Times New Roman"/>
                <a:ea typeface="Calibri"/>
                <a:cs typeface="Times New Roman"/>
              </a:rPr>
              <a:t>Frontal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proyeksiyada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>
                <a:latin typeface="Cambria Math"/>
                <a:ea typeface="Calibri"/>
                <a:cs typeface="Times New Roman"/>
              </a:rPr>
              <a:t>∠α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va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>
                <a:latin typeface="Cambria Math"/>
                <a:ea typeface="Calibri"/>
                <a:cs typeface="Times New Roman"/>
              </a:rPr>
              <a:t>∠γ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oʻzining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haqiqiy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kattaligiga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teng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boʻladi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.</a:t>
            </a:r>
            <a:endParaRPr lang="ru-RU" dirty="0"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2674332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949985" y="188640"/>
            <a:ext cx="324403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Aft>
                <a:spcPts val="0"/>
              </a:spcAft>
            </a:pPr>
            <a:r>
              <a:rPr lang="en-US" sz="2400" b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1.3. </a:t>
            </a:r>
            <a:r>
              <a:rPr lang="en-US" sz="2400" b="1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Profil</a:t>
            </a:r>
            <a:r>
              <a:rPr lang="en-US" sz="2400" b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b="1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to‘g‘ri</a:t>
            </a:r>
            <a:r>
              <a:rPr lang="en-US" sz="2400" b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b="1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chiziq</a:t>
            </a:r>
            <a:endParaRPr lang="ru-RU" dirty="0">
              <a:ea typeface="Calibri"/>
              <a:cs typeface="Times New Roman"/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075683971"/>
              </p:ext>
            </p:extLst>
          </p:nvPr>
        </p:nvGraphicFramePr>
        <p:xfrm>
          <a:off x="107504" y="885840"/>
          <a:ext cx="8784976" cy="975360"/>
        </p:xfrm>
        <a:graphic>
          <a:graphicData uri="http://schemas.openxmlformats.org/drawingml/2006/table">
            <a:tbl>
              <a:tblPr firstRow="1" firstCol="1" bandRow="1"/>
              <a:tblGrid>
                <a:gridCol w="8784976"/>
              </a:tblGrid>
              <a:tr h="0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400" dirty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      </a:t>
                      </a:r>
                      <a:r>
                        <a:rPr lang="en-US" sz="2000" b="1" i="1" dirty="0" err="1">
                          <a:solidFill>
                            <a:srgbClr val="7030A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Ta’rif</a:t>
                      </a:r>
                      <a:r>
                        <a:rPr lang="en-US" sz="2000" b="1" i="1" dirty="0">
                          <a:solidFill>
                            <a:srgbClr val="7030A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.</a:t>
                      </a:r>
                      <a:r>
                        <a:rPr lang="en-US" sz="2000" b="1" i="1" dirty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000" b="1" i="1" dirty="0" err="1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Fazoda</a:t>
                      </a:r>
                      <a:r>
                        <a:rPr lang="en-US" sz="2000" b="1" i="1" dirty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000" b="1" i="1" dirty="0" err="1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joylashgan</a:t>
                      </a:r>
                      <a:r>
                        <a:rPr lang="en-US" sz="2000" b="1" i="1" dirty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(EF) </a:t>
                      </a:r>
                      <a:r>
                        <a:rPr lang="en-US" sz="2000" b="1" i="1" dirty="0" err="1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to‘g‘ri</a:t>
                      </a:r>
                      <a:r>
                        <a:rPr lang="en-US" sz="2000" b="1" i="1" dirty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000" b="1" i="1" dirty="0" err="1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chiziq</a:t>
                      </a:r>
                      <a:r>
                        <a:rPr lang="en-US" sz="2000" b="1" i="1" dirty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W </a:t>
                      </a:r>
                      <a:r>
                        <a:rPr lang="en-US" sz="2000" b="1" i="1" dirty="0" err="1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tekislikka</a:t>
                      </a:r>
                      <a:r>
                        <a:rPr lang="en-US" sz="2000" b="1" i="1" dirty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parallel </a:t>
                      </a:r>
                      <a:r>
                        <a:rPr lang="en-US" sz="2000" b="1" i="1" dirty="0" err="1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bo‘lib</a:t>
                      </a:r>
                      <a:r>
                        <a:rPr lang="en-US" sz="2000" b="1" i="1" dirty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, </a:t>
                      </a:r>
                      <a:r>
                        <a:rPr lang="en-US" sz="2000" b="1" i="1" dirty="0" err="1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qolgan</a:t>
                      </a:r>
                      <a:r>
                        <a:rPr lang="en-US" sz="2000" b="1" i="1" dirty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H </a:t>
                      </a:r>
                      <a:r>
                        <a:rPr lang="en-US" sz="2000" b="1" i="1" dirty="0" err="1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va</a:t>
                      </a:r>
                      <a:r>
                        <a:rPr lang="en-US" sz="2000" b="1" i="1" dirty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V </a:t>
                      </a:r>
                      <a:r>
                        <a:rPr lang="en-US" sz="2000" b="1" i="1" dirty="0" err="1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tekisliklarga</a:t>
                      </a:r>
                      <a:r>
                        <a:rPr lang="en-US" sz="2000" b="1" i="1" dirty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000" b="1" i="1" dirty="0" err="1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ogʻib</a:t>
                      </a:r>
                      <a:r>
                        <a:rPr lang="en-US" sz="2000" b="1" i="1" dirty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000" b="1" i="1" dirty="0" err="1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oʻtkir</a:t>
                      </a:r>
                      <a:r>
                        <a:rPr lang="en-US" sz="2000" b="1" i="1" dirty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000" b="1" i="1" dirty="0" err="1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burchak</a:t>
                      </a:r>
                      <a:r>
                        <a:rPr lang="en-US" sz="2000" b="1" i="1" dirty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000" b="1" i="1" dirty="0" err="1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hosil</a:t>
                      </a:r>
                      <a:r>
                        <a:rPr lang="en-US" sz="2000" b="1" i="1" dirty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000" b="1" i="1" dirty="0" err="1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qilsa</a:t>
                      </a:r>
                      <a:r>
                        <a:rPr lang="en-US" sz="2000" b="1" i="1" dirty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, </a:t>
                      </a:r>
                      <a:r>
                        <a:rPr lang="en-US" sz="2000" b="1" i="1" dirty="0" err="1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ushbu</a:t>
                      </a:r>
                      <a:r>
                        <a:rPr lang="en-US" sz="2000" b="1" i="1" dirty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000" b="1" i="1" dirty="0" err="1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to‘g‘ri</a:t>
                      </a:r>
                      <a:r>
                        <a:rPr lang="en-US" sz="2000" b="1" i="1" dirty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000" b="1" i="1" dirty="0" err="1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chiziq</a:t>
                      </a:r>
                      <a:r>
                        <a:rPr lang="en-US" sz="2000" b="1" i="1" dirty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,</a:t>
                      </a:r>
                      <a:r>
                        <a:rPr lang="en-US" sz="2000" b="1" i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0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000" b="1" i="1" dirty="0" err="1">
                          <a:solidFill>
                            <a:srgbClr val="FF000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profil</a:t>
                      </a:r>
                      <a:r>
                        <a:rPr lang="en-US" sz="2000" b="1" i="1" dirty="0">
                          <a:solidFill>
                            <a:srgbClr val="FF000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000" b="1" i="1" dirty="0" err="1">
                          <a:solidFill>
                            <a:srgbClr val="FF000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to‘g‘ri</a:t>
                      </a:r>
                      <a:r>
                        <a:rPr lang="en-US" sz="2000" b="1" i="1" dirty="0">
                          <a:solidFill>
                            <a:srgbClr val="FF000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000" b="1" i="1" dirty="0" err="1">
                          <a:solidFill>
                            <a:srgbClr val="FF000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chiziq</a:t>
                      </a:r>
                      <a:r>
                        <a:rPr lang="en-US" sz="2000" dirty="0">
                          <a:solidFill>
                            <a:srgbClr val="FF000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000" b="1" i="1" dirty="0" err="1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deyiladi</a:t>
                      </a:r>
                      <a:r>
                        <a:rPr lang="en-US" sz="2000" b="1" i="1" dirty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(34,35-chizmalar).</a:t>
                      </a:r>
                      <a:endParaRPr lang="ru-RU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</a:tr>
            </a:tbl>
          </a:graphicData>
        </a:graphic>
      </p:graphicFrame>
      <p:sp>
        <p:nvSpPr>
          <p:cNvPr id="4" name="Прямоугольник 3"/>
          <p:cNvSpPr/>
          <p:nvPr/>
        </p:nvSpPr>
        <p:spPr>
          <a:xfrm>
            <a:off x="467544" y="1988840"/>
            <a:ext cx="820891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dirty="0">
                <a:latin typeface="Times New Roman"/>
                <a:ea typeface="Calibri"/>
              </a:rPr>
              <a:t>(EF)</a:t>
            </a:r>
            <a:r>
              <a:rPr lang="en-US" b="1" dirty="0">
                <a:latin typeface="Times New Roman"/>
                <a:ea typeface="Calibri"/>
                <a:cs typeface="Times New Roman"/>
                <a:sym typeface="Symbol"/>
              </a:rPr>
              <a:t></a:t>
            </a:r>
            <a:r>
              <a:rPr lang="en-US" dirty="0">
                <a:latin typeface="Times New Roman"/>
                <a:ea typeface="Calibri"/>
              </a:rPr>
              <a:t>W  </a:t>
            </a:r>
            <a:r>
              <a:rPr lang="en-US" dirty="0">
                <a:latin typeface="Cambria Math"/>
                <a:ea typeface="Calibri"/>
                <a:cs typeface="Times New Roman"/>
              </a:rPr>
              <a:t>⟹ </a:t>
            </a:r>
            <a:r>
              <a:rPr lang="en-US" dirty="0">
                <a:latin typeface="Times New Roman"/>
                <a:ea typeface="Calibri"/>
              </a:rPr>
              <a:t>(E</a:t>
            </a:r>
            <a:r>
              <a:rPr lang="en-US" dirty="0">
                <a:latin typeface="Symbol"/>
                <a:ea typeface="Calibri"/>
                <a:cs typeface="Times New Roman"/>
              </a:rPr>
              <a:t>¢</a:t>
            </a:r>
            <a:r>
              <a:rPr lang="en-US" dirty="0">
                <a:latin typeface="Times New Roman"/>
                <a:ea typeface="Calibri"/>
              </a:rPr>
              <a:t>F</a:t>
            </a:r>
            <a:r>
              <a:rPr lang="en-US" dirty="0">
                <a:latin typeface="Symbol"/>
                <a:ea typeface="Calibri"/>
                <a:cs typeface="Times New Roman"/>
              </a:rPr>
              <a:t>¢</a:t>
            </a:r>
            <a:r>
              <a:rPr lang="en-US" dirty="0">
                <a:latin typeface="Times New Roman"/>
                <a:ea typeface="Calibri"/>
              </a:rPr>
              <a:t>)</a:t>
            </a:r>
            <a:r>
              <a:rPr lang="en-US" b="1" dirty="0">
                <a:latin typeface="Times New Roman"/>
                <a:ea typeface="Calibri"/>
                <a:cs typeface="Times New Roman"/>
                <a:sym typeface="Symbol"/>
              </a:rPr>
              <a:t></a:t>
            </a:r>
            <a:r>
              <a:rPr lang="en-US" dirty="0">
                <a:latin typeface="Times New Roman"/>
                <a:ea typeface="Calibri"/>
              </a:rPr>
              <a:t>[</a:t>
            </a:r>
            <a:r>
              <a:rPr lang="en-US" dirty="0" err="1">
                <a:latin typeface="Times New Roman"/>
                <a:ea typeface="Calibri"/>
              </a:rPr>
              <a:t>oy</a:t>
            </a:r>
            <a:r>
              <a:rPr lang="en-US" dirty="0">
                <a:latin typeface="Times New Roman"/>
                <a:ea typeface="Calibri"/>
              </a:rPr>
              <a:t>), (E</a:t>
            </a:r>
            <a:r>
              <a:rPr lang="en-US" dirty="0">
                <a:latin typeface="Symbol"/>
                <a:ea typeface="Calibri"/>
                <a:cs typeface="Times New Roman"/>
              </a:rPr>
              <a:t>²</a:t>
            </a:r>
            <a:r>
              <a:rPr lang="en-US" dirty="0">
                <a:latin typeface="Times New Roman"/>
                <a:ea typeface="Calibri"/>
              </a:rPr>
              <a:t>F</a:t>
            </a:r>
            <a:r>
              <a:rPr lang="en-US" dirty="0">
                <a:latin typeface="Symbol"/>
                <a:ea typeface="Calibri"/>
                <a:cs typeface="Times New Roman"/>
              </a:rPr>
              <a:t>²</a:t>
            </a:r>
            <a:r>
              <a:rPr lang="en-US" dirty="0">
                <a:latin typeface="Times New Roman"/>
                <a:ea typeface="Calibri"/>
              </a:rPr>
              <a:t>)</a:t>
            </a:r>
            <a:r>
              <a:rPr lang="en-US" b="1" dirty="0">
                <a:latin typeface="Times New Roman"/>
                <a:ea typeface="Calibri"/>
                <a:cs typeface="Times New Roman"/>
                <a:sym typeface="Symbol"/>
              </a:rPr>
              <a:t></a:t>
            </a:r>
            <a:r>
              <a:rPr lang="en-US" dirty="0">
                <a:latin typeface="Times New Roman"/>
                <a:ea typeface="Calibri"/>
              </a:rPr>
              <a:t>[</a:t>
            </a:r>
            <a:r>
              <a:rPr lang="en-US" dirty="0" err="1">
                <a:latin typeface="Times New Roman"/>
                <a:ea typeface="Calibri"/>
              </a:rPr>
              <a:t>oz</a:t>
            </a:r>
            <a:r>
              <a:rPr lang="en-US" dirty="0">
                <a:latin typeface="Times New Roman"/>
                <a:ea typeface="Calibri"/>
              </a:rPr>
              <a:t>) </a:t>
            </a:r>
            <a:r>
              <a:rPr lang="en-US" dirty="0">
                <a:latin typeface="Cambria Math"/>
                <a:ea typeface="Calibri"/>
                <a:cs typeface="Times New Roman"/>
              </a:rPr>
              <a:t>∧</a:t>
            </a:r>
            <a:r>
              <a:rPr lang="en-US" dirty="0">
                <a:latin typeface="Times New Roman"/>
                <a:ea typeface="Calibri"/>
              </a:rPr>
              <a:t> </a:t>
            </a:r>
            <a:r>
              <a:rPr lang="en-US" b="1" dirty="0">
                <a:latin typeface="Times New Roman"/>
                <a:ea typeface="Calibri"/>
                <a:cs typeface="Times New Roman"/>
                <a:sym typeface="Symbol"/>
              </a:rPr>
              <a:t></a:t>
            </a:r>
            <a:r>
              <a:rPr lang="en-US" b="1" dirty="0">
                <a:solidFill>
                  <a:srgbClr val="FF0000"/>
                </a:solidFill>
                <a:latin typeface="Times New Roman"/>
                <a:ea typeface="Calibri"/>
              </a:rPr>
              <a:t>E</a:t>
            </a:r>
            <a:r>
              <a:rPr lang="en-US" b="1" dirty="0">
                <a:solidFill>
                  <a:srgbClr val="FF0000"/>
                </a:solidFill>
                <a:latin typeface="Symbol"/>
                <a:ea typeface="Calibri"/>
                <a:cs typeface="Times New Roman"/>
              </a:rPr>
              <a:t>¢²</a:t>
            </a:r>
            <a:r>
              <a:rPr lang="en-US" b="1" dirty="0">
                <a:solidFill>
                  <a:srgbClr val="FF0000"/>
                </a:solidFill>
                <a:latin typeface="Times New Roman"/>
                <a:ea typeface="Calibri"/>
              </a:rPr>
              <a:t>F</a:t>
            </a:r>
            <a:r>
              <a:rPr lang="en-US" b="1" dirty="0">
                <a:solidFill>
                  <a:srgbClr val="FF0000"/>
                </a:solidFill>
                <a:latin typeface="Symbol"/>
                <a:ea typeface="Calibri"/>
                <a:cs typeface="Times New Roman"/>
              </a:rPr>
              <a:t>¢²</a:t>
            </a:r>
            <a:r>
              <a:rPr lang="en-US" b="1" dirty="0">
                <a:latin typeface="Times New Roman"/>
                <a:ea typeface="Calibri"/>
                <a:cs typeface="Times New Roman"/>
                <a:sym typeface="Symbol"/>
              </a:rPr>
              <a:t></a:t>
            </a:r>
            <a:r>
              <a:rPr lang="en-US" b="1" dirty="0">
                <a:latin typeface="Times New Roman"/>
                <a:ea typeface="Calibri"/>
              </a:rPr>
              <a:t>-</a:t>
            </a:r>
            <a:r>
              <a:rPr lang="en-US" dirty="0" err="1">
                <a:latin typeface="Times New Roman"/>
                <a:ea typeface="Calibri"/>
              </a:rPr>
              <a:t>haqiqiy</a:t>
            </a:r>
            <a:r>
              <a:rPr lang="en-US" dirty="0">
                <a:latin typeface="Times New Roman"/>
                <a:ea typeface="Calibri"/>
              </a:rPr>
              <a:t> </a:t>
            </a:r>
            <a:r>
              <a:rPr lang="en-US" dirty="0" err="1">
                <a:latin typeface="Times New Roman"/>
                <a:ea typeface="Calibri"/>
              </a:rPr>
              <a:t>uzunlik</a:t>
            </a:r>
            <a:r>
              <a:rPr lang="en-US" dirty="0">
                <a:latin typeface="Times New Roman"/>
                <a:ea typeface="Calibri"/>
              </a:rPr>
              <a:t>.</a:t>
            </a:r>
            <a:endParaRPr lang="ru-RU" dirty="0"/>
          </a:p>
        </p:txBody>
      </p:sp>
      <p:pic>
        <p:nvPicPr>
          <p:cNvPr id="3073" name="Picture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95536" y="2420888"/>
            <a:ext cx="8309842" cy="38164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1579097" y="6309320"/>
            <a:ext cx="137088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>
                <a:latin typeface="Times New Roman"/>
                <a:ea typeface="Calibri"/>
              </a:rPr>
              <a:t>34 – </a:t>
            </a:r>
            <a:r>
              <a:rPr lang="en-US" dirty="0" err="1">
                <a:latin typeface="Times New Roman"/>
                <a:ea typeface="Calibri"/>
              </a:rPr>
              <a:t>chizma</a:t>
            </a:r>
            <a:r>
              <a:rPr lang="en-US" dirty="0">
                <a:latin typeface="Times New Roman"/>
                <a:ea typeface="Calibri"/>
              </a:rPr>
              <a:t>.</a:t>
            </a:r>
            <a:endParaRPr lang="ru-RU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6444208" y="6309320"/>
            <a:ext cx="137088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>
                <a:latin typeface="Times New Roman"/>
                <a:ea typeface="Calibri"/>
              </a:rPr>
              <a:t>35 </a:t>
            </a:r>
            <a:r>
              <a:rPr lang="en-US" dirty="0">
                <a:latin typeface="Times New Roman"/>
                <a:ea typeface="Calibri"/>
              </a:rPr>
              <a:t>– </a:t>
            </a:r>
            <a:r>
              <a:rPr lang="en-US" dirty="0" err="1">
                <a:latin typeface="Times New Roman"/>
                <a:ea typeface="Calibri"/>
              </a:rPr>
              <a:t>chizma</a:t>
            </a:r>
            <a:r>
              <a:rPr lang="en-US" dirty="0">
                <a:latin typeface="Times New Roman"/>
                <a:ea typeface="Calibri"/>
              </a:rPr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8214630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9512" y="116632"/>
            <a:ext cx="885698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n-US" b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2.  H, V  </a:t>
            </a:r>
            <a:r>
              <a:rPr lang="en-US" b="1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va</a:t>
            </a:r>
            <a:r>
              <a:rPr lang="en-US" b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  W </a:t>
            </a:r>
            <a:r>
              <a:rPr lang="en-US" b="1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tekisliklarga</a:t>
            </a:r>
            <a:r>
              <a:rPr lang="en-US" b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b="1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perpendikulyar</a:t>
            </a:r>
            <a:r>
              <a:rPr lang="en-US" b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b="1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joylashgan</a:t>
            </a:r>
            <a:r>
              <a:rPr lang="en-US" b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b="1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proyeksiyalovchi</a:t>
            </a:r>
            <a:r>
              <a:rPr lang="en-US" b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b="1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to‘g‘ri</a:t>
            </a:r>
            <a:r>
              <a:rPr lang="en-US" b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b="1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chiziqlar</a:t>
            </a:r>
            <a:endParaRPr lang="ru-RU" sz="1400" dirty="0">
              <a:ea typeface="Calibri"/>
              <a:cs typeface="Times New Roman"/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936250893"/>
              </p:ext>
            </p:extLst>
          </p:nvPr>
        </p:nvGraphicFramePr>
        <p:xfrm>
          <a:off x="323528" y="980728"/>
          <a:ext cx="8496944" cy="914400"/>
        </p:xfrm>
        <a:graphic>
          <a:graphicData uri="http://schemas.openxmlformats.org/drawingml/2006/table">
            <a:tbl>
              <a:tblPr firstRow="1" firstCol="1" bandRow="1"/>
              <a:tblGrid>
                <a:gridCol w="8496944"/>
              </a:tblGrid>
              <a:tr h="0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    </a:t>
                      </a:r>
                      <a:r>
                        <a:rPr lang="en-US" sz="2000" b="1" i="1" dirty="0" err="1">
                          <a:solidFill>
                            <a:srgbClr val="7030A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Ta’rif</a:t>
                      </a:r>
                      <a:r>
                        <a:rPr lang="en-US" sz="2000" b="1" i="1" dirty="0">
                          <a:solidFill>
                            <a:srgbClr val="7030A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.</a:t>
                      </a:r>
                      <a:r>
                        <a:rPr lang="en-US" sz="2000" b="1" i="1" dirty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000" b="1" i="1" dirty="0" err="1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Fazoda</a:t>
                      </a:r>
                      <a:r>
                        <a:rPr lang="en-US" sz="2000" b="1" i="1" dirty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000" b="1" i="1" dirty="0" err="1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joylashgan</a:t>
                      </a:r>
                      <a:r>
                        <a:rPr lang="en-US" sz="2000" b="1" i="1" dirty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000" b="1" i="1" dirty="0" err="1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to‘g‘ri</a:t>
                      </a:r>
                      <a:r>
                        <a:rPr lang="en-US" sz="2000" b="1" i="1" dirty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000" b="1" i="1" dirty="0" err="1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chiziq</a:t>
                      </a:r>
                      <a:r>
                        <a:rPr lang="en-US" sz="2000" b="1" i="1" dirty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H, V </a:t>
                      </a:r>
                      <a:r>
                        <a:rPr lang="en-US" sz="2000" b="1" i="1" dirty="0" err="1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va</a:t>
                      </a:r>
                      <a:r>
                        <a:rPr lang="en-US" sz="2000" b="1" i="1" dirty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W-</a:t>
                      </a:r>
                      <a:r>
                        <a:rPr lang="en-US" sz="2000" b="1" i="1" dirty="0" err="1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tekisliklardan</a:t>
                      </a:r>
                      <a:r>
                        <a:rPr lang="en-US" sz="2000" b="1" i="1" dirty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000" b="1" i="1" dirty="0" err="1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biriga</a:t>
                      </a:r>
                      <a:r>
                        <a:rPr lang="en-US" sz="2000" b="1" i="1" dirty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000" b="1" i="1" dirty="0" err="1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perpendikulyar</a:t>
                      </a:r>
                      <a:r>
                        <a:rPr lang="en-US" sz="2000" b="1" i="1" dirty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000" b="1" i="1" dirty="0" err="1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bo‘lsa</a:t>
                      </a:r>
                      <a:r>
                        <a:rPr lang="en-US" sz="2000" b="1" i="1" dirty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, </a:t>
                      </a:r>
                      <a:r>
                        <a:rPr lang="en-US" sz="2000" b="1" i="1" dirty="0" err="1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ushbu</a:t>
                      </a:r>
                      <a:r>
                        <a:rPr lang="en-US" sz="2000" b="1" i="1" dirty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000" b="1" i="1" dirty="0" err="1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to‘g‘ri</a:t>
                      </a:r>
                      <a:r>
                        <a:rPr lang="en-US" sz="2000" b="1" i="1" dirty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000" b="1" i="1" dirty="0" err="1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chiziq</a:t>
                      </a:r>
                      <a:r>
                        <a:rPr lang="en-US" sz="2000" b="1" i="1" dirty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000" b="1" i="1" dirty="0" err="1">
                          <a:solidFill>
                            <a:srgbClr val="FF000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proyeksiyalovchi</a:t>
                      </a:r>
                      <a:r>
                        <a:rPr lang="en-US" sz="2000" b="1" i="1" dirty="0">
                          <a:solidFill>
                            <a:srgbClr val="FF000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000" b="1" i="1" dirty="0" err="1">
                          <a:solidFill>
                            <a:srgbClr val="FF000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to‘g‘ri</a:t>
                      </a:r>
                      <a:r>
                        <a:rPr lang="en-US" sz="2000" b="1" i="1" dirty="0">
                          <a:solidFill>
                            <a:srgbClr val="FF000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000" b="1" i="1" dirty="0" err="1">
                          <a:solidFill>
                            <a:srgbClr val="FF000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chiziq</a:t>
                      </a:r>
                      <a:r>
                        <a:rPr lang="en-US" sz="2000" b="1" i="1" dirty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000" b="1" i="1" dirty="0" err="1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deyiladi</a:t>
                      </a:r>
                      <a:r>
                        <a:rPr lang="en-US" sz="2000" b="1" i="1" dirty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.</a:t>
                      </a:r>
                      <a:endParaRPr lang="ru-RU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</a:tr>
            </a:tbl>
          </a:graphicData>
        </a:graphic>
      </p:graphicFrame>
      <p:sp>
        <p:nvSpPr>
          <p:cNvPr id="4" name="Прямоугольник 3"/>
          <p:cNvSpPr/>
          <p:nvPr/>
        </p:nvSpPr>
        <p:spPr>
          <a:xfrm>
            <a:off x="323528" y="1973739"/>
            <a:ext cx="864096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n-US" sz="2800" b="1" i="1" dirty="0" err="1" smtClean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Proyeksiyalovchi</a:t>
            </a:r>
            <a:r>
              <a:rPr lang="en-US" sz="2800" b="1" i="1" dirty="0" smtClean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b="1" i="1" dirty="0" err="1" smtClean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to‘g‘ri</a:t>
            </a:r>
            <a:r>
              <a:rPr lang="en-US" sz="2800" b="1" i="1" dirty="0" smtClean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b="1" i="1" dirty="0" err="1" smtClean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chiziqning</a:t>
            </a:r>
            <a:r>
              <a:rPr lang="en-US" sz="2800" b="1" i="1" dirty="0" smtClean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b="1" i="1" dirty="0" err="1" smtClean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xususiyatlari</a:t>
            </a:r>
            <a:r>
              <a:rPr lang="en-US" sz="2800" b="1" i="1" dirty="0" smtClean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:</a:t>
            </a:r>
            <a:endParaRPr lang="ru-RU" sz="2800" dirty="0" smtClean="0">
              <a:ea typeface="Calibri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en-US" sz="2800" b="1" i="1" dirty="0" smtClean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 </a:t>
            </a:r>
            <a:endParaRPr lang="ru-RU" sz="2800" dirty="0" smtClean="0">
              <a:ea typeface="Calibri"/>
              <a:cs typeface="Times New Roman"/>
            </a:endParaRPr>
          </a:p>
          <a:p>
            <a:pPr marL="342900" lvl="0" indent="-342900" algn="just">
              <a:spcAft>
                <a:spcPts val="0"/>
              </a:spcAft>
              <a:buFont typeface="+mj-lt"/>
              <a:buAutoNum type="arabicPeriod"/>
            </a:pPr>
            <a:r>
              <a:rPr lang="en-US" sz="2800" dirty="0" err="1" smtClean="0">
                <a:latin typeface="Times New Roman"/>
                <a:ea typeface="Calibri"/>
                <a:cs typeface="Times New Roman"/>
              </a:rPr>
              <a:t>Proyeksiyalovchi</a:t>
            </a:r>
            <a:r>
              <a:rPr lang="en-US" sz="2800" dirty="0" smtClean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dirty="0" err="1" smtClean="0">
                <a:latin typeface="Times New Roman"/>
                <a:ea typeface="Calibri"/>
                <a:cs typeface="Times New Roman"/>
              </a:rPr>
              <a:t>to‘g‘ri</a:t>
            </a:r>
            <a:r>
              <a:rPr lang="en-US" sz="2800" dirty="0" smtClean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dirty="0" err="1" smtClean="0">
                <a:latin typeface="Times New Roman"/>
                <a:ea typeface="Calibri"/>
                <a:cs typeface="Times New Roman"/>
              </a:rPr>
              <a:t>chiziq</a:t>
            </a:r>
            <a:r>
              <a:rPr lang="en-US" sz="2800" dirty="0" smtClean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dirty="0" err="1" smtClean="0">
                <a:latin typeface="Times New Roman"/>
                <a:ea typeface="Calibri"/>
                <a:cs typeface="Times New Roman"/>
              </a:rPr>
              <a:t>perpendikulyar</a:t>
            </a:r>
            <a:r>
              <a:rPr lang="en-US" sz="2800" dirty="0" smtClean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dirty="0" err="1" smtClean="0">
                <a:latin typeface="Times New Roman"/>
                <a:ea typeface="Calibri"/>
                <a:cs typeface="Times New Roman"/>
              </a:rPr>
              <a:t>joylashgan</a:t>
            </a:r>
            <a:r>
              <a:rPr lang="en-US" sz="2800" dirty="0" smtClean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dirty="0" err="1" smtClean="0">
                <a:latin typeface="Times New Roman"/>
                <a:ea typeface="Calibri"/>
                <a:cs typeface="Times New Roman"/>
              </a:rPr>
              <a:t>proyeksiya</a:t>
            </a:r>
            <a:r>
              <a:rPr lang="en-US" sz="2800" dirty="0" smtClean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dirty="0" err="1" smtClean="0">
                <a:latin typeface="Times New Roman"/>
                <a:ea typeface="Calibri"/>
                <a:cs typeface="Times New Roman"/>
              </a:rPr>
              <a:t>tekislikka</a:t>
            </a:r>
            <a:r>
              <a:rPr lang="en-US" sz="2800" dirty="0" smtClean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dirty="0" err="1" smtClean="0">
                <a:latin typeface="Times New Roman"/>
                <a:ea typeface="Calibri"/>
                <a:cs typeface="Times New Roman"/>
              </a:rPr>
              <a:t>nuqta</a:t>
            </a:r>
            <a:r>
              <a:rPr lang="en-US" sz="2800" dirty="0" smtClean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dirty="0" err="1" smtClean="0">
                <a:latin typeface="Times New Roman"/>
                <a:ea typeface="Calibri"/>
                <a:cs typeface="Times New Roman"/>
              </a:rPr>
              <a:t>bo‘lib</a:t>
            </a:r>
            <a:r>
              <a:rPr lang="en-US" sz="2800" dirty="0" smtClean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dirty="0" err="1" smtClean="0">
                <a:latin typeface="Times New Roman"/>
                <a:ea typeface="Calibri"/>
                <a:cs typeface="Times New Roman"/>
              </a:rPr>
              <a:t>proyeksiyalanadi</a:t>
            </a:r>
            <a:r>
              <a:rPr lang="en-US" sz="2800" dirty="0" smtClean="0">
                <a:latin typeface="Times New Roman"/>
                <a:ea typeface="Calibri"/>
                <a:cs typeface="Times New Roman"/>
              </a:rPr>
              <a:t>;</a:t>
            </a:r>
            <a:endParaRPr lang="ru-RU" sz="2800" dirty="0" smtClean="0">
              <a:ea typeface="Calibri"/>
              <a:cs typeface="Times New Roman"/>
            </a:endParaRPr>
          </a:p>
          <a:p>
            <a:pPr marL="342900" lvl="0" indent="-342900" algn="just">
              <a:spcAft>
                <a:spcPts val="0"/>
              </a:spcAft>
              <a:buFont typeface="+mj-lt"/>
              <a:buAutoNum type="arabicPeriod"/>
            </a:pPr>
            <a:r>
              <a:rPr lang="en-US" sz="2800" dirty="0" err="1" smtClean="0">
                <a:latin typeface="Times New Roman"/>
                <a:ea typeface="Calibri"/>
                <a:cs typeface="Times New Roman"/>
              </a:rPr>
              <a:t>Proyeksiyalovchi</a:t>
            </a:r>
            <a:r>
              <a:rPr lang="en-US" sz="2800" dirty="0" smtClean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dirty="0" err="1" smtClean="0">
                <a:latin typeface="Times New Roman"/>
                <a:ea typeface="Calibri"/>
                <a:cs typeface="Times New Roman"/>
              </a:rPr>
              <a:t>to‘g‘ri</a:t>
            </a:r>
            <a:r>
              <a:rPr lang="en-US" sz="2800" dirty="0" smtClean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dirty="0" err="1" smtClean="0">
                <a:latin typeface="Times New Roman"/>
                <a:ea typeface="Calibri"/>
                <a:cs typeface="Times New Roman"/>
              </a:rPr>
              <a:t>chiziq</a:t>
            </a:r>
            <a:r>
              <a:rPr lang="en-US" sz="2800" dirty="0" smtClean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dirty="0" err="1" smtClean="0">
                <a:latin typeface="Times New Roman"/>
                <a:ea typeface="Calibri"/>
                <a:cs typeface="Times New Roman"/>
              </a:rPr>
              <a:t>qo‘gan</a:t>
            </a:r>
            <a:r>
              <a:rPr lang="en-US" sz="2800" dirty="0" smtClean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dirty="0" err="1" smtClean="0">
                <a:latin typeface="Times New Roman"/>
                <a:ea typeface="Calibri"/>
                <a:cs typeface="Times New Roman"/>
              </a:rPr>
              <a:t>ikki</a:t>
            </a:r>
            <a:r>
              <a:rPr lang="en-US" sz="2800" dirty="0" smtClean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dirty="0" err="1" smtClean="0">
                <a:latin typeface="Times New Roman"/>
                <a:ea typeface="Calibri"/>
                <a:cs typeface="Times New Roman"/>
              </a:rPr>
              <a:t>proyeksiya</a:t>
            </a:r>
            <a:r>
              <a:rPr lang="en-US" sz="2800" dirty="0" smtClean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dirty="0" err="1" smtClean="0">
                <a:latin typeface="Times New Roman"/>
                <a:ea typeface="Calibri"/>
                <a:cs typeface="Times New Roman"/>
              </a:rPr>
              <a:t>tekisliklarga</a:t>
            </a:r>
            <a:r>
              <a:rPr lang="en-US" sz="2800" dirty="0" smtClean="0">
                <a:latin typeface="Times New Roman"/>
                <a:ea typeface="Calibri"/>
                <a:cs typeface="Times New Roman"/>
              </a:rPr>
              <a:t> parallel </a:t>
            </a:r>
            <a:r>
              <a:rPr lang="en-US" sz="2800" dirty="0" err="1" smtClean="0">
                <a:latin typeface="Times New Roman"/>
                <a:ea typeface="Calibri"/>
                <a:cs typeface="Times New Roman"/>
              </a:rPr>
              <a:t>bo‘lib</a:t>
            </a:r>
            <a:r>
              <a:rPr lang="en-US" sz="2800" dirty="0" smtClean="0">
                <a:latin typeface="Times New Roman"/>
                <a:ea typeface="Calibri"/>
                <a:cs typeface="Times New Roman"/>
              </a:rPr>
              <a:t>, </a:t>
            </a:r>
            <a:r>
              <a:rPr lang="en-US" sz="2800" dirty="0" err="1" smtClean="0">
                <a:latin typeface="Times New Roman"/>
                <a:ea typeface="Calibri"/>
                <a:cs typeface="Times New Roman"/>
              </a:rPr>
              <a:t>uning</a:t>
            </a:r>
            <a:r>
              <a:rPr lang="en-US" sz="2800" dirty="0" smtClean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dirty="0" err="1" smtClean="0">
                <a:latin typeface="Times New Roman"/>
                <a:ea typeface="Calibri"/>
                <a:cs typeface="Times New Roman"/>
              </a:rPr>
              <a:t>o‘sha</a:t>
            </a:r>
            <a:r>
              <a:rPr lang="en-US" sz="2800" dirty="0" smtClean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dirty="0" err="1" smtClean="0">
                <a:latin typeface="Times New Roman"/>
                <a:ea typeface="Calibri"/>
                <a:cs typeface="Times New Roman"/>
              </a:rPr>
              <a:t>tekisliklardagi</a:t>
            </a:r>
            <a:r>
              <a:rPr lang="en-US" sz="2800" dirty="0" smtClean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dirty="0" err="1" smtClean="0">
                <a:latin typeface="Times New Roman"/>
                <a:ea typeface="Calibri"/>
                <a:cs typeface="Times New Roman"/>
              </a:rPr>
              <a:t>proyeksiyalari</a:t>
            </a:r>
            <a:r>
              <a:rPr lang="en-US" sz="2800" dirty="0" smtClean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dirty="0" err="1" smtClean="0">
                <a:latin typeface="Times New Roman"/>
                <a:ea typeface="Calibri"/>
                <a:cs typeface="Times New Roman"/>
              </a:rPr>
              <a:t>haqiqiy</a:t>
            </a:r>
            <a:r>
              <a:rPr lang="en-US" sz="2800" dirty="0" smtClean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dirty="0" err="1" smtClean="0">
                <a:latin typeface="Times New Roman"/>
                <a:ea typeface="Calibri"/>
                <a:cs typeface="Times New Roman"/>
              </a:rPr>
              <a:t>uzunligiga</a:t>
            </a:r>
            <a:r>
              <a:rPr lang="en-US" sz="2800" dirty="0" smtClean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dirty="0" err="1" smtClean="0">
                <a:latin typeface="Times New Roman"/>
                <a:ea typeface="Calibri"/>
                <a:cs typeface="Times New Roman"/>
              </a:rPr>
              <a:t>teng</a:t>
            </a:r>
            <a:r>
              <a:rPr lang="en-US" sz="2800" dirty="0" smtClean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dirty="0" err="1" smtClean="0">
                <a:latin typeface="Times New Roman"/>
                <a:ea typeface="Calibri"/>
                <a:cs typeface="Times New Roman"/>
              </a:rPr>
              <a:t>bo‘lib</a:t>
            </a:r>
            <a:r>
              <a:rPr lang="en-US" sz="2800" dirty="0" smtClean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dirty="0" err="1" smtClean="0">
                <a:latin typeface="Times New Roman"/>
                <a:ea typeface="Calibri"/>
                <a:cs typeface="Times New Roman"/>
              </a:rPr>
              <a:t>proyeksiyalanadi</a:t>
            </a:r>
            <a:r>
              <a:rPr lang="en-US" sz="2800" dirty="0" smtClean="0">
                <a:latin typeface="Times New Roman"/>
                <a:ea typeface="Calibri"/>
                <a:cs typeface="Times New Roman"/>
              </a:rPr>
              <a:t>.</a:t>
            </a:r>
            <a:endParaRPr lang="ru-RU" sz="2800" dirty="0"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6379535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9512" y="188640"/>
            <a:ext cx="864096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47675" algn="ctr">
              <a:spcAft>
                <a:spcPts val="0"/>
              </a:spcAft>
            </a:pPr>
            <a:r>
              <a:rPr lang="en-US" b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2.1. </a:t>
            </a:r>
            <a:r>
              <a:rPr lang="en-US" b="1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Gorizontal</a:t>
            </a:r>
            <a:r>
              <a:rPr lang="en-US" b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b="1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proyeksiyalovchi</a:t>
            </a:r>
            <a:r>
              <a:rPr lang="en-US" b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b="1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to‘g‘ri</a:t>
            </a:r>
            <a:r>
              <a:rPr lang="en-US" b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b="1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chiziq</a:t>
            </a:r>
            <a:endParaRPr lang="ru-RU" sz="1400" dirty="0">
              <a:ea typeface="Calibri"/>
              <a:cs typeface="Times New Roman"/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6112318"/>
              </p:ext>
            </p:extLst>
          </p:nvPr>
        </p:nvGraphicFramePr>
        <p:xfrm>
          <a:off x="395536" y="764704"/>
          <a:ext cx="8424936" cy="609600"/>
        </p:xfrm>
        <a:graphic>
          <a:graphicData uri="http://schemas.openxmlformats.org/drawingml/2006/table">
            <a:tbl>
              <a:tblPr firstRow="1" firstCol="1" bandRow="1"/>
              <a:tblGrid>
                <a:gridCol w="8424936"/>
              </a:tblGrid>
              <a:tr h="0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000" b="1" i="1" dirty="0" err="1">
                          <a:solidFill>
                            <a:srgbClr val="7030A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Ta’rif</a:t>
                      </a:r>
                      <a:r>
                        <a:rPr lang="en-US" sz="2000" b="1" i="1" dirty="0">
                          <a:solidFill>
                            <a:srgbClr val="7030A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.</a:t>
                      </a:r>
                      <a:r>
                        <a:rPr lang="en-US" sz="20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000" b="1" i="1" dirty="0" err="1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Fazoda</a:t>
                      </a:r>
                      <a:r>
                        <a:rPr lang="en-US" sz="2000" b="1" i="1" dirty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000" b="1" i="1" dirty="0" err="1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joylashgan</a:t>
                      </a:r>
                      <a:r>
                        <a:rPr lang="en-US" sz="2000" b="1" i="1" dirty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(AB) </a:t>
                      </a:r>
                      <a:r>
                        <a:rPr lang="en-US" sz="2000" b="1" i="1" dirty="0" err="1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to‘g‘ri</a:t>
                      </a:r>
                      <a:r>
                        <a:rPr lang="en-US" sz="2000" b="1" i="1" dirty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000" b="1" i="1" dirty="0" err="1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chiziq</a:t>
                      </a:r>
                      <a:r>
                        <a:rPr lang="en-US" sz="2000" b="1" i="1" dirty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H-</a:t>
                      </a:r>
                      <a:r>
                        <a:rPr lang="en-US" sz="2000" b="1" i="1" dirty="0" err="1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tekislikka</a:t>
                      </a:r>
                      <a:r>
                        <a:rPr lang="en-US" sz="2000" b="1" i="1" dirty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000" b="1" i="1" dirty="0" err="1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perpendikulyar</a:t>
                      </a:r>
                      <a:r>
                        <a:rPr lang="en-US" sz="2000" b="1" i="1" dirty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000" b="1" i="1" dirty="0" err="1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bo‘lsa</a:t>
                      </a:r>
                      <a:r>
                        <a:rPr lang="en-US" sz="2000" b="1" i="1" dirty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, </a:t>
                      </a:r>
                      <a:r>
                        <a:rPr lang="en-US" sz="2000" b="1" i="1" dirty="0" err="1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ushbu</a:t>
                      </a:r>
                      <a:r>
                        <a:rPr lang="en-US" sz="2000" b="1" i="1" dirty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000" b="1" i="1" dirty="0" err="1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to‘g‘ri</a:t>
                      </a:r>
                      <a:r>
                        <a:rPr lang="en-US" sz="2000" b="1" i="1" dirty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000" b="1" i="1" dirty="0" err="1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chiziq</a:t>
                      </a:r>
                      <a:r>
                        <a:rPr lang="en-US" sz="2000" b="1" i="1" dirty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000" b="1" i="1" dirty="0" err="1">
                          <a:solidFill>
                            <a:srgbClr val="FF000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gorizontal</a:t>
                      </a:r>
                      <a:r>
                        <a:rPr lang="en-US" sz="2000" b="1" i="1" dirty="0">
                          <a:solidFill>
                            <a:srgbClr val="FF000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000" b="1" i="1" dirty="0" err="1">
                          <a:solidFill>
                            <a:srgbClr val="FF000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proyeksiyalovchi</a:t>
                      </a:r>
                      <a:r>
                        <a:rPr lang="en-US" sz="2000" b="1" i="1" dirty="0">
                          <a:solidFill>
                            <a:srgbClr val="FF000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000" b="1" i="1" dirty="0" err="1">
                          <a:solidFill>
                            <a:srgbClr val="FF000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to‘g‘ri</a:t>
                      </a:r>
                      <a:r>
                        <a:rPr lang="en-US" sz="2000" b="1" i="1" dirty="0">
                          <a:solidFill>
                            <a:srgbClr val="FF000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000" b="1" i="1" dirty="0" err="1">
                          <a:solidFill>
                            <a:srgbClr val="FF000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chiziq</a:t>
                      </a:r>
                      <a:r>
                        <a:rPr lang="en-US" sz="2000" b="1" i="1" dirty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000" b="1" i="1" dirty="0" err="1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deyiladi</a:t>
                      </a:r>
                      <a:r>
                        <a:rPr lang="en-US" sz="2000" b="1" i="1" dirty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.</a:t>
                      </a:r>
                      <a:endParaRPr lang="ru-RU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</a:tr>
            </a:tbl>
          </a:graphicData>
        </a:graphic>
      </p:graphicFrame>
      <p:sp>
        <p:nvSpPr>
          <p:cNvPr id="4" name="Прямоугольник 3"/>
          <p:cNvSpPr/>
          <p:nvPr/>
        </p:nvSpPr>
        <p:spPr>
          <a:xfrm>
            <a:off x="395536" y="1556792"/>
            <a:ext cx="842493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>
                <a:latin typeface="Times New Roman"/>
                <a:ea typeface="Calibri"/>
              </a:rPr>
              <a:t>(</a:t>
            </a:r>
            <a:r>
              <a:rPr lang="en-US" dirty="0">
                <a:latin typeface="Times New Roman"/>
                <a:ea typeface="Calibri"/>
              </a:rPr>
              <a:t>AB</a:t>
            </a:r>
            <a:r>
              <a:rPr lang="ru-RU" dirty="0">
                <a:latin typeface="Times New Roman"/>
                <a:ea typeface="Calibri"/>
              </a:rPr>
              <a:t>)</a:t>
            </a:r>
            <a:r>
              <a:rPr lang="ru-RU" dirty="0">
                <a:latin typeface="Cambria Math"/>
                <a:ea typeface="Calibri"/>
                <a:cs typeface="Times New Roman"/>
              </a:rPr>
              <a:t>⊥</a:t>
            </a:r>
            <a:r>
              <a:rPr lang="en-US" dirty="0">
                <a:latin typeface="Times New Roman"/>
                <a:ea typeface="Calibri"/>
              </a:rPr>
              <a:t>H</a:t>
            </a:r>
            <a:r>
              <a:rPr lang="en-US" dirty="0">
                <a:latin typeface="Cambria Math"/>
                <a:ea typeface="Calibri"/>
                <a:cs typeface="Times New Roman"/>
              </a:rPr>
              <a:t>⟹</a:t>
            </a:r>
            <a:r>
              <a:rPr lang="en-US" dirty="0">
                <a:latin typeface="Times New Roman"/>
                <a:ea typeface="Calibri"/>
              </a:rPr>
              <a:t>A</a:t>
            </a:r>
            <a:r>
              <a:rPr lang="en-US" dirty="0">
                <a:latin typeface="Symbol"/>
                <a:ea typeface="Calibri"/>
                <a:cs typeface="Times New Roman"/>
              </a:rPr>
              <a:t>¢</a:t>
            </a:r>
            <a:r>
              <a:rPr lang="ru-RU" dirty="0">
                <a:latin typeface="Cambria Math"/>
                <a:ea typeface="Calibri"/>
                <a:cs typeface="Times New Roman"/>
              </a:rPr>
              <a:t>≡</a:t>
            </a:r>
            <a:r>
              <a:rPr lang="en-US" dirty="0">
                <a:latin typeface="Times New Roman"/>
                <a:ea typeface="Calibri"/>
              </a:rPr>
              <a:t>B</a:t>
            </a:r>
            <a:r>
              <a:rPr lang="en-US" dirty="0">
                <a:latin typeface="Symbol"/>
                <a:ea typeface="Calibri"/>
                <a:cs typeface="Times New Roman"/>
              </a:rPr>
              <a:t>¢, </a:t>
            </a:r>
            <a:r>
              <a:rPr lang="en-US" b="1" dirty="0">
                <a:latin typeface="Symbol"/>
                <a:ea typeface="Calibri"/>
                <a:cs typeface="Times New Roman"/>
                <a:sym typeface="Symbol"/>
              </a:rPr>
              <a:t></a:t>
            </a:r>
            <a:r>
              <a:rPr lang="en-US" b="1" dirty="0">
                <a:solidFill>
                  <a:srgbClr val="FF0000"/>
                </a:solidFill>
                <a:latin typeface="Times New Roman"/>
                <a:ea typeface="Calibri"/>
              </a:rPr>
              <a:t>A</a:t>
            </a:r>
            <a:r>
              <a:rPr lang="en-US" b="1" dirty="0">
                <a:solidFill>
                  <a:srgbClr val="FF0000"/>
                </a:solidFill>
                <a:latin typeface="Symbol"/>
                <a:ea typeface="Calibri"/>
                <a:cs typeface="Times New Roman"/>
              </a:rPr>
              <a:t>²</a:t>
            </a:r>
            <a:r>
              <a:rPr lang="en-US" b="1" dirty="0">
                <a:solidFill>
                  <a:srgbClr val="FF0000"/>
                </a:solidFill>
                <a:latin typeface="Times New Roman"/>
                <a:ea typeface="Calibri"/>
              </a:rPr>
              <a:t>B</a:t>
            </a:r>
            <a:r>
              <a:rPr lang="en-US" b="1" dirty="0">
                <a:solidFill>
                  <a:srgbClr val="FF0000"/>
                </a:solidFill>
                <a:latin typeface="Symbol"/>
                <a:ea typeface="Calibri"/>
                <a:cs typeface="Times New Roman"/>
              </a:rPr>
              <a:t>²</a:t>
            </a:r>
            <a:r>
              <a:rPr lang="en-US" b="1" dirty="0">
                <a:ea typeface="Calibri"/>
                <a:cs typeface="Times New Roman"/>
                <a:sym typeface="Symbol"/>
              </a:rPr>
              <a:t></a:t>
            </a:r>
            <a:r>
              <a:rPr lang="en-US" dirty="0">
                <a:latin typeface="Symbol"/>
                <a:ea typeface="Calibri"/>
                <a:cs typeface="Times New Roman"/>
              </a:rPr>
              <a:t>=</a:t>
            </a:r>
            <a:r>
              <a:rPr lang="en-US" b="1" dirty="0">
                <a:latin typeface="Symbol"/>
                <a:ea typeface="Calibri"/>
                <a:cs typeface="Times New Roman"/>
                <a:sym typeface="Symbol"/>
              </a:rPr>
              <a:t></a:t>
            </a:r>
            <a:r>
              <a:rPr lang="en-US" b="1" dirty="0">
                <a:solidFill>
                  <a:srgbClr val="FF0000"/>
                </a:solidFill>
                <a:latin typeface="Times New Roman"/>
                <a:ea typeface="Calibri"/>
              </a:rPr>
              <a:t>A</a:t>
            </a:r>
            <a:r>
              <a:rPr lang="en-US" b="1" dirty="0">
                <a:solidFill>
                  <a:srgbClr val="FF0000"/>
                </a:solidFill>
                <a:latin typeface="Symbol"/>
                <a:ea typeface="Calibri"/>
                <a:cs typeface="Times New Roman"/>
              </a:rPr>
              <a:t>¢²B¢²</a:t>
            </a:r>
            <a:r>
              <a:rPr lang="en-US" b="1" dirty="0">
                <a:ea typeface="Calibri"/>
                <a:cs typeface="Times New Roman"/>
                <a:sym typeface="Symbol"/>
              </a:rPr>
              <a:t></a:t>
            </a:r>
            <a:r>
              <a:rPr lang="en-US" b="1" dirty="0">
                <a:latin typeface="Symbol"/>
                <a:ea typeface="Calibri"/>
                <a:cs typeface="Times New Roman"/>
              </a:rPr>
              <a:t>-</a:t>
            </a:r>
            <a:r>
              <a:rPr lang="en-US" dirty="0" err="1">
                <a:latin typeface="Times New Roman"/>
                <a:ea typeface="Calibri"/>
              </a:rPr>
              <a:t>haqiqiy</a:t>
            </a:r>
            <a:r>
              <a:rPr lang="en-US" dirty="0">
                <a:latin typeface="Times New Roman"/>
                <a:ea typeface="Calibri"/>
              </a:rPr>
              <a:t> </a:t>
            </a:r>
            <a:r>
              <a:rPr lang="en-US" dirty="0" err="1">
                <a:latin typeface="Times New Roman"/>
                <a:ea typeface="Calibri"/>
              </a:rPr>
              <a:t>uzunlik</a:t>
            </a:r>
            <a:r>
              <a:rPr lang="ru-RU" dirty="0">
                <a:latin typeface="Times New Roman"/>
                <a:ea typeface="Calibri"/>
              </a:rPr>
              <a:t> (36,37-</a:t>
            </a:r>
            <a:r>
              <a:rPr lang="en-US" dirty="0" err="1">
                <a:latin typeface="Times New Roman"/>
                <a:ea typeface="Calibri"/>
              </a:rPr>
              <a:t>chizmalar</a:t>
            </a:r>
            <a:r>
              <a:rPr lang="ru-RU" dirty="0">
                <a:latin typeface="Times New Roman"/>
                <a:ea typeface="Calibri"/>
              </a:rPr>
              <a:t>).</a:t>
            </a:r>
            <a:endParaRPr lang="ru-RU" dirty="0"/>
          </a:p>
        </p:txBody>
      </p:sp>
      <p:pic>
        <p:nvPicPr>
          <p:cNvPr id="5121" name="Picture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99592" y="2132855"/>
            <a:ext cx="7488832" cy="34067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1403648" y="5661248"/>
            <a:ext cx="137088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>
                <a:latin typeface="Times New Roman"/>
                <a:ea typeface="Calibri"/>
              </a:rPr>
              <a:t>36 – </a:t>
            </a:r>
            <a:r>
              <a:rPr lang="en-US" dirty="0" err="1">
                <a:latin typeface="Times New Roman"/>
                <a:ea typeface="Calibri"/>
              </a:rPr>
              <a:t>chizma</a:t>
            </a:r>
            <a:r>
              <a:rPr lang="en-US" dirty="0">
                <a:latin typeface="Times New Roman"/>
                <a:ea typeface="Calibri"/>
              </a:rPr>
              <a:t>.</a:t>
            </a:r>
            <a:endParaRPr lang="ru-RU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5940152" y="5733256"/>
            <a:ext cx="137088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>
                <a:latin typeface="Times New Roman"/>
                <a:ea typeface="Calibri"/>
              </a:rPr>
              <a:t>37 </a:t>
            </a:r>
            <a:r>
              <a:rPr lang="en-US" dirty="0">
                <a:latin typeface="Times New Roman"/>
                <a:ea typeface="Calibri"/>
              </a:rPr>
              <a:t>– </a:t>
            </a:r>
            <a:r>
              <a:rPr lang="en-US" dirty="0" err="1">
                <a:latin typeface="Times New Roman"/>
                <a:ea typeface="Calibri"/>
              </a:rPr>
              <a:t>chizma</a:t>
            </a:r>
            <a:r>
              <a:rPr lang="en-US" dirty="0">
                <a:latin typeface="Times New Roman"/>
                <a:ea typeface="Calibri"/>
              </a:rPr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42871751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306762"/>
            <a:ext cx="8258762" cy="61940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95</TotalTime>
  <Words>388</Words>
  <Application>Microsoft Office PowerPoint</Application>
  <PresentationFormat>Экран (4:3)</PresentationFormat>
  <Paragraphs>59</Paragraphs>
  <Slides>10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ALISHER</dc:creator>
  <cp:lastModifiedBy>asilbek1992</cp:lastModifiedBy>
  <cp:revision>11</cp:revision>
  <cp:lastPrinted>2016-05-27T07:32:09Z</cp:lastPrinted>
  <dcterms:created xsi:type="dcterms:W3CDTF">2015-09-11T06:42:29Z</dcterms:created>
  <dcterms:modified xsi:type="dcterms:W3CDTF">2019-10-05T07:32:53Z</dcterms:modified>
</cp:coreProperties>
</file>