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1"/>
  </p:notesMasterIdLst>
  <p:sldIdLst>
    <p:sldId id="322" r:id="rId2"/>
    <p:sldId id="323" r:id="rId3"/>
    <p:sldId id="256" r:id="rId4"/>
    <p:sldId id="288" r:id="rId5"/>
    <p:sldId id="327" r:id="rId6"/>
    <p:sldId id="293" r:id="rId7"/>
    <p:sldId id="328" r:id="rId8"/>
    <p:sldId id="294" r:id="rId9"/>
    <p:sldId id="295" r:id="rId10"/>
    <p:sldId id="296" r:id="rId11"/>
    <p:sldId id="291" r:id="rId12"/>
    <p:sldId id="287" r:id="rId13"/>
    <p:sldId id="292" r:id="rId14"/>
    <p:sldId id="297" r:id="rId15"/>
    <p:sldId id="300" r:id="rId16"/>
    <p:sldId id="298" r:id="rId17"/>
    <p:sldId id="301" r:id="rId18"/>
    <p:sldId id="304" r:id="rId19"/>
    <p:sldId id="305" r:id="rId20"/>
    <p:sldId id="303" r:id="rId21"/>
    <p:sldId id="306" r:id="rId22"/>
    <p:sldId id="307" r:id="rId23"/>
    <p:sldId id="302" r:id="rId24"/>
    <p:sldId id="308" r:id="rId25"/>
    <p:sldId id="309" r:id="rId26"/>
    <p:sldId id="310" r:id="rId27"/>
    <p:sldId id="311" r:id="rId28"/>
    <p:sldId id="312" r:id="rId29"/>
    <p:sldId id="314" r:id="rId30"/>
    <p:sldId id="315" r:id="rId31"/>
    <p:sldId id="319" r:id="rId32"/>
    <p:sldId id="317" r:id="rId33"/>
    <p:sldId id="313" r:id="rId34"/>
    <p:sldId id="316" r:id="rId35"/>
    <p:sldId id="321" r:id="rId36"/>
    <p:sldId id="320" r:id="rId37"/>
    <p:sldId id="329" r:id="rId38"/>
    <p:sldId id="330" r:id="rId39"/>
    <p:sldId id="325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190" y="-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4D16AA-E8D8-49BA-91DE-73AF1B6ABFE2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8113273-FE4E-4005-BAEF-4DA68150423E}">
      <dgm:prSet phldrT="[Текст]" custT="1"/>
      <dgm:spPr/>
      <dgm:t>
        <a:bodyPr/>
        <a:lstStyle/>
        <a:p>
          <a:pPr algn="just"/>
          <a:r>
            <a:rPr lang="en-US" sz="2000" b="1" dirty="0" err="1" smtClean="0"/>
            <a:t>manometr</a:t>
          </a:r>
          <a:r>
            <a:rPr lang="en-US" sz="2000" dirty="0" smtClean="0"/>
            <a:t> — </a:t>
          </a:r>
          <a:r>
            <a:rPr lang="en-US" sz="2000" dirty="0" err="1" smtClean="0"/>
            <a:t>mutlaq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ortiqcha</a:t>
          </a:r>
          <a:r>
            <a:rPr lang="en-US" sz="2000" dirty="0" smtClean="0"/>
            <a:t> </a:t>
          </a:r>
          <a:r>
            <a:rPr lang="en-US" sz="2000" dirty="0" err="1" smtClean="0"/>
            <a:t>bosimni</a:t>
          </a:r>
          <a:r>
            <a:rPr lang="en-US" sz="2000" dirty="0" smtClean="0"/>
            <a:t> </a:t>
          </a:r>
          <a:r>
            <a:rPr lang="en-US" sz="2000" dirty="0" err="1" smtClean="0"/>
            <a:t>o’lchaydi</a:t>
          </a:r>
          <a:endParaRPr lang="ru-RU" sz="2000" dirty="0"/>
        </a:p>
      </dgm:t>
    </dgm:pt>
    <dgm:pt modelId="{3A25AE34-0887-4F9A-8C1C-10092575DB19}" type="parTrans" cxnId="{754C0446-45EC-42B9-9967-9F3E50958056}">
      <dgm:prSet/>
      <dgm:spPr/>
      <dgm:t>
        <a:bodyPr/>
        <a:lstStyle/>
        <a:p>
          <a:pPr algn="just"/>
          <a:endParaRPr lang="ru-RU" sz="2000"/>
        </a:p>
      </dgm:t>
    </dgm:pt>
    <dgm:pt modelId="{6EF6D9C5-8495-4EA8-AA2A-BDEE3E554E7A}" type="sibTrans" cxnId="{754C0446-45EC-42B9-9967-9F3E50958056}">
      <dgm:prSet/>
      <dgm:spPr/>
      <dgm:t>
        <a:bodyPr/>
        <a:lstStyle/>
        <a:p>
          <a:pPr algn="just"/>
          <a:endParaRPr lang="ru-RU" sz="2000"/>
        </a:p>
      </dgm:t>
    </dgm:pt>
    <dgm:pt modelId="{83E5DE1F-48B2-4277-AC9A-40A23361B3C9}">
      <dgm:prSet phldrT="[Текст]" custT="1"/>
      <dgm:spPr/>
      <dgm:t>
        <a:bodyPr/>
        <a:lstStyle/>
        <a:p>
          <a:pPr algn="just"/>
          <a:r>
            <a:rPr lang="en-US" sz="2000" b="1" dirty="0" err="1" smtClean="0"/>
            <a:t>barometr</a:t>
          </a:r>
          <a:r>
            <a:rPr lang="en-US" sz="2000" dirty="0" smtClean="0"/>
            <a:t> — </a:t>
          </a:r>
          <a:r>
            <a:rPr lang="en-US" sz="2000" dirty="0" err="1" smtClean="0"/>
            <a:t>atmosfera</a:t>
          </a:r>
          <a:r>
            <a:rPr lang="en-US" sz="2000" dirty="0" smtClean="0"/>
            <a:t> </a:t>
          </a:r>
          <a:r>
            <a:rPr lang="en-US" sz="2000" dirty="0" err="1" smtClean="0"/>
            <a:t>bosimini</a:t>
          </a:r>
          <a:r>
            <a:rPr lang="en-US" sz="2000" dirty="0" smtClean="0"/>
            <a:t> </a:t>
          </a:r>
          <a:r>
            <a:rPr lang="en-US" sz="2000" dirty="0" err="1" smtClean="0"/>
            <a:t>o’lchaydi</a:t>
          </a:r>
          <a:endParaRPr lang="ru-RU" sz="2000" dirty="0"/>
        </a:p>
      </dgm:t>
    </dgm:pt>
    <dgm:pt modelId="{329FFAD5-EF4F-451C-8FCF-F8C3D3C926AB}" type="parTrans" cxnId="{A10F4F7F-9CD9-4015-AA94-87AFA324A7AA}">
      <dgm:prSet/>
      <dgm:spPr/>
      <dgm:t>
        <a:bodyPr/>
        <a:lstStyle/>
        <a:p>
          <a:pPr algn="just"/>
          <a:endParaRPr lang="ru-RU" sz="2000"/>
        </a:p>
      </dgm:t>
    </dgm:pt>
    <dgm:pt modelId="{0D91B4B5-E229-43F9-8B1B-F376F3678FD2}" type="sibTrans" cxnId="{A10F4F7F-9CD9-4015-AA94-87AFA324A7AA}">
      <dgm:prSet/>
      <dgm:spPr/>
      <dgm:t>
        <a:bodyPr/>
        <a:lstStyle/>
        <a:p>
          <a:pPr algn="just"/>
          <a:endParaRPr lang="ru-RU" sz="2000"/>
        </a:p>
      </dgm:t>
    </dgm:pt>
    <dgm:pt modelId="{3D532787-E1EC-4CF3-89FF-6A55E225E2B0}">
      <dgm:prSet phldrT="[Текст]" custT="1"/>
      <dgm:spPr/>
      <dgm:t>
        <a:bodyPr/>
        <a:lstStyle/>
        <a:p>
          <a:pPr algn="just"/>
          <a:r>
            <a:rPr lang="en-US" sz="2000" b="1" dirty="0" err="1" smtClean="0"/>
            <a:t>vakuummetr</a:t>
          </a:r>
          <a:r>
            <a:rPr lang="en-US" sz="2000" b="1" dirty="0" smtClean="0"/>
            <a:t> </a:t>
          </a:r>
          <a:r>
            <a:rPr lang="en-US" sz="2000" dirty="0" smtClean="0"/>
            <a:t>— </a:t>
          </a:r>
          <a:r>
            <a:rPr lang="en-US" sz="2000" dirty="0" err="1" smtClean="0"/>
            <a:t>berk</a:t>
          </a:r>
          <a:r>
            <a:rPr lang="en-US" sz="2000" dirty="0" smtClean="0"/>
            <a:t> </a:t>
          </a:r>
          <a:r>
            <a:rPr lang="en-US" sz="2000" dirty="0" err="1" smtClean="0"/>
            <a:t>idish</a:t>
          </a:r>
          <a:r>
            <a:rPr lang="en-US" sz="2000" dirty="0" smtClean="0"/>
            <a:t> </a:t>
          </a:r>
          <a:r>
            <a:rPr lang="en-US" sz="2000" dirty="0" err="1" smtClean="0"/>
            <a:t>ichidagi</a:t>
          </a:r>
          <a:r>
            <a:rPr lang="en-US" sz="2000" dirty="0" smtClean="0"/>
            <a:t> </a:t>
          </a:r>
          <a:r>
            <a:rPr lang="en-US" sz="2000" dirty="0" err="1" smtClean="0"/>
            <a:t>suyuqlik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gaz</a:t>
          </a:r>
          <a:r>
            <a:rPr lang="en-US" sz="2000" dirty="0" smtClean="0"/>
            <a:t> </a:t>
          </a:r>
          <a:r>
            <a:rPr lang="en-US" sz="2000" dirty="0" err="1" smtClean="0"/>
            <a:t>bosimining</a:t>
          </a:r>
          <a:r>
            <a:rPr lang="en-US" sz="2000" dirty="0" smtClean="0"/>
            <a:t> </a:t>
          </a:r>
          <a:r>
            <a:rPr lang="en-US" sz="2000" dirty="0" err="1" smtClean="0"/>
            <a:t>siyraklanishini</a:t>
          </a:r>
          <a:r>
            <a:rPr lang="en-US" sz="2000" dirty="0" smtClean="0"/>
            <a:t> </a:t>
          </a:r>
          <a:r>
            <a:rPr lang="en-US" sz="2000" dirty="0" err="1" smtClean="0"/>
            <a:t>o’lchaydi</a:t>
          </a:r>
          <a:endParaRPr lang="ru-RU" sz="2000" dirty="0"/>
        </a:p>
      </dgm:t>
    </dgm:pt>
    <dgm:pt modelId="{F0D66E79-2506-44B9-AD37-0B0EE53ACB42}" type="parTrans" cxnId="{F604048B-4491-4D2C-9F93-6AA1DA913C16}">
      <dgm:prSet/>
      <dgm:spPr/>
      <dgm:t>
        <a:bodyPr/>
        <a:lstStyle/>
        <a:p>
          <a:pPr algn="just"/>
          <a:endParaRPr lang="ru-RU" sz="2000"/>
        </a:p>
      </dgm:t>
    </dgm:pt>
    <dgm:pt modelId="{4F5EEB41-9C4F-4B7A-AA0E-97CE419FDA14}" type="sibTrans" cxnId="{F604048B-4491-4D2C-9F93-6AA1DA913C16}">
      <dgm:prSet/>
      <dgm:spPr/>
      <dgm:t>
        <a:bodyPr/>
        <a:lstStyle/>
        <a:p>
          <a:pPr algn="just"/>
          <a:endParaRPr lang="ru-RU" sz="2000"/>
        </a:p>
      </dgm:t>
    </dgm:pt>
    <dgm:pt modelId="{69ACC16F-F176-4B60-88E4-2A113EFD4C46}">
      <dgm:prSet custT="1"/>
      <dgm:spPr/>
      <dgm:t>
        <a:bodyPr/>
        <a:lstStyle/>
        <a:p>
          <a:pPr algn="just"/>
          <a:r>
            <a:rPr lang="en-US" sz="2000" b="1" dirty="0" err="1" smtClean="0"/>
            <a:t>manovakuummetr</a:t>
          </a:r>
          <a:r>
            <a:rPr lang="en-US" sz="2000" dirty="0" smtClean="0"/>
            <a:t> — </a:t>
          </a:r>
          <a:r>
            <a:rPr lang="en-US" sz="2000" dirty="0" err="1" smtClean="0"/>
            <a:t>ortiqcha</a:t>
          </a:r>
          <a:r>
            <a:rPr lang="en-US" sz="2000" dirty="0" smtClean="0"/>
            <a:t> </a:t>
          </a:r>
          <a:r>
            <a:rPr lang="en-US" sz="2000" dirty="0" err="1" smtClean="0"/>
            <a:t>bosim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siyraklanishlarni</a:t>
          </a:r>
          <a:r>
            <a:rPr lang="en-US" sz="2000" dirty="0" smtClean="0"/>
            <a:t> </a:t>
          </a:r>
          <a:r>
            <a:rPr lang="en-US" sz="2000" dirty="0" err="1" smtClean="0"/>
            <a:t>o’lchaydi</a:t>
          </a:r>
          <a:endParaRPr lang="ru-RU" sz="2000" dirty="0"/>
        </a:p>
      </dgm:t>
    </dgm:pt>
    <dgm:pt modelId="{ED352396-0234-4ABE-A401-A0390BFB53E5}" type="parTrans" cxnId="{1E50075B-0C9D-4E34-ABE2-9B6FB20E4147}">
      <dgm:prSet/>
      <dgm:spPr/>
      <dgm:t>
        <a:bodyPr/>
        <a:lstStyle/>
        <a:p>
          <a:pPr algn="just"/>
          <a:endParaRPr lang="ru-RU" sz="2000"/>
        </a:p>
      </dgm:t>
    </dgm:pt>
    <dgm:pt modelId="{99DD5596-015F-4043-AD9A-117C742A9FA1}" type="sibTrans" cxnId="{1E50075B-0C9D-4E34-ABE2-9B6FB20E4147}">
      <dgm:prSet/>
      <dgm:spPr/>
      <dgm:t>
        <a:bodyPr/>
        <a:lstStyle/>
        <a:p>
          <a:pPr algn="just"/>
          <a:endParaRPr lang="ru-RU" sz="2000"/>
        </a:p>
      </dgm:t>
    </dgm:pt>
    <dgm:pt modelId="{2ECBBFFD-06BE-432D-8A10-3B57A669B15F}">
      <dgm:prSet custT="1"/>
      <dgm:spPr/>
      <dgm:t>
        <a:bodyPr/>
        <a:lstStyle/>
        <a:p>
          <a:pPr algn="just"/>
          <a:r>
            <a:rPr lang="en-US" sz="2000" b="1" dirty="0" err="1" smtClean="0"/>
            <a:t>naporomer</a:t>
          </a:r>
          <a:r>
            <a:rPr lang="en-US" sz="2000" dirty="0" smtClean="0"/>
            <a:t> — </a:t>
          </a:r>
          <a:r>
            <a:rPr lang="en-US" sz="2000" dirty="0" err="1" smtClean="0"/>
            <a:t>kichik</a:t>
          </a:r>
          <a:r>
            <a:rPr lang="en-US" sz="2000" dirty="0" smtClean="0"/>
            <a:t> </a:t>
          </a:r>
          <a:r>
            <a:rPr lang="en-US" sz="2000" dirty="0" err="1" smtClean="0"/>
            <a:t>qiymatli</a:t>
          </a:r>
          <a:r>
            <a:rPr lang="en-US" sz="2000" dirty="0" smtClean="0"/>
            <a:t> </a:t>
          </a:r>
          <a:r>
            <a:rPr lang="en-US" sz="2000" dirty="0" err="1" smtClean="0"/>
            <a:t>ortiqcha</a:t>
          </a:r>
          <a:r>
            <a:rPr lang="en-US" sz="2000" dirty="0" smtClean="0"/>
            <a:t> </a:t>
          </a:r>
          <a:r>
            <a:rPr lang="en-US" sz="2000" dirty="0" err="1" smtClean="0"/>
            <a:t>bosimni</a:t>
          </a:r>
          <a:r>
            <a:rPr lang="en-US" sz="2000" dirty="0" smtClean="0"/>
            <a:t> </a:t>
          </a:r>
          <a:r>
            <a:rPr lang="en-US" sz="2000" dirty="0" err="1" smtClean="0"/>
            <a:t>o’lchaydi</a:t>
          </a:r>
          <a:endParaRPr lang="ru-RU" sz="2000" dirty="0"/>
        </a:p>
      </dgm:t>
    </dgm:pt>
    <dgm:pt modelId="{28848A9C-2A3F-41F4-AE59-FBBD228D5DB2}" type="parTrans" cxnId="{5884098A-673F-4358-A548-FA3509CF89C5}">
      <dgm:prSet/>
      <dgm:spPr/>
      <dgm:t>
        <a:bodyPr/>
        <a:lstStyle/>
        <a:p>
          <a:pPr algn="just"/>
          <a:endParaRPr lang="ru-RU" sz="2000"/>
        </a:p>
      </dgm:t>
    </dgm:pt>
    <dgm:pt modelId="{E8D28EE4-7D3B-4165-8EDA-51BEA4A04B4C}" type="sibTrans" cxnId="{5884098A-673F-4358-A548-FA3509CF89C5}">
      <dgm:prSet/>
      <dgm:spPr/>
      <dgm:t>
        <a:bodyPr/>
        <a:lstStyle/>
        <a:p>
          <a:pPr algn="just"/>
          <a:endParaRPr lang="ru-RU" sz="2000"/>
        </a:p>
      </dgm:t>
    </dgm:pt>
    <dgm:pt modelId="{583E4F57-0393-4BD6-92AA-6370DC588AB7}">
      <dgm:prSet custT="1"/>
      <dgm:spPr/>
      <dgm:t>
        <a:bodyPr/>
        <a:lstStyle/>
        <a:p>
          <a:pPr algn="just"/>
          <a:r>
            <a:rPr lang="en-US" sz="2000" b="1" dirty="0" err="1" smtClean="0"/>
            <a:t>tyagomer</a:t>
          </a:r>
          <a:r>
            <a:rPr lang="en-US" sz="2000" b="1" dirty="0" smtClean="0"/>
            <a:t> </a:t>
          </a:r>
          <a:r>
            <a:rPr lang="en-US" sz="2000" dirty="0" smtClean="0"/>
            <a:t>— </a:t>
          </a:r>
          <a:r>
            <a:rPr lang="en-US" sz="2000" dirty="0" err="1" smtClean="0"/>
            <a:t>kichik</a:t>
          </a:r>
          <a:r>
            <a:rPr lang="en-US" sz="2000" dirty="0" smtClean="0"/>
            <a:t> </a:t>
          </a:r>
          <a:r>
            <a:rPr lang="en-US" sz="2000" dirty="0" err="1" smtClean="0"/>
            <a:t>qiymatli</a:t>
          </a:r>
          <a:r>
            <a:rPr lang="en-US" sz="2000" dirty="0" smtClean="0"/>
            <a:t> </a:t>
          </a:r>
          <a:r>
            <a:rPr lang="en-US" sz="2000" dirty="0" err="1" smtClean="0"/>
            <a:t>siyraklanishni</a:t>
          </a:r>
          <a:r>
            <a:rPr lang="en-US" sz="2000" dirty="0" smtClean="0"/>
            <a:t> </a:t>
          </a:r>
          <a:r>
            <a:rPr lang="en-US" sz="2000" dirty="0" err="1" smtClean="0"/>
            <a:t>o’lchaydi</a:t>
          </a:r>
          <a:endParaRPr lang="ru-RU" sz="2000" dirty="0"/>
        </a:p>
      </dgm:t>
    </dgm:pt>
    <dgm:pt modelId="{08F2403E-4DD6-4F4E-A327-4AEAB5CC7BFC}" type="parTrans" cxnId="{2B4298E1-88A2-4CE9-B03F-FA792413FC45}">
      <dgm:prSet/>
      <dgm:spPr/>
      <dgm:t>
        <a:bodyPr/>
        <a:lstStyle/>
        <a:p>
          <a:pPr algn="just"/>
          <a:endParaRPr lang="ru-RU" sz="2000"/>
        </a:p>
      </dgm:t>
    </dgm:pt>
    <dgm:pt modelId="{BD8E359A-6061-422B-944A-D5C5B10FF876}" type="sibTrans" cxnId="{2B4298E1-88A2-4CE9-B03F-FA792413FC45}">
      <dgm:prSet/>
      <dgm:spPr/>
      <dgm:t>
        <a:bodyPr/>
        <a:lstStyle/>
        <a:p>
          <a:pPr algn="just"/>
          <a:endParaRPr lang="ru-RU" sz="2000"/>
        </a:p>
      </dgm:t>
    </dgm:pt>
    <dgm:pt modelId="{81151BE3-9F1D-4E27-A571-88CEC4B94B12}">
      <dgm:prSet custT="1"/>
      <dgm:spPr/>
      <dgm:t>
        <a:bodyPr/>
        <a:lstStyle/>
        <a:p>
          <a:pPr algn="just"/>
          <a:r>
            <a:rPr lang="en-US" sz="2000" b="1" dirty="0" err="1" smtClean="0"/>
            <a:t>differensial</a:t>
          </a:r>
          <a:r>
            <a:rPr lang="en-US" sz="2000" b="1" dirty="0" smtClean="0"/>
            <a:t> </a:t>
          </a:r>
          <a:r>
            <a:rPr lang="en-US" sz="2000" b="1" dirty="0" err="1" smtClean="0"/>
            <a:t>manometr</a:t>
          </a:r>
          <a:r>
            <a:rPr lang="en-US" sz="2000" b="1" dirty="0" smtClean="0"/>
            <a:t> </a:t>
          </a:r>
          <a:r>
            <a:rPr lang="en-US" sz="2000" dirty="0" smtClean="0"/>
            <a:t>— </a:t>
          </a:r>
          <a:r>
            <a:rPr lang="en-US" sz="2000" dirty="0" err="1" smtClean="0"/>
            <a:t>ikki</a:t>
          </a:r>
          <a:r>
            <a:rPr lang="en-US" sz="2000" dirty="0" smtClean="0"/>
            <a:t> </a:t>
          </a:r>
          <a:r>
            <a:rPr lang="en-US" sz="2000" dirty="0" err="1" smtClean="0"/>
            <a:t>bosim</a:t>
          </a:r>
          <a:r>
            <a:rPr lang="en-US" sz="2000" dirty="0" smtClean="0"/>
            <a:t> </a:t>
          </a:r>
          <a:r>
            <a:rPr lang="en-US" sz="2000" dirty="0" err="1" smtClean="0"/>
            <a:t>ayirmasini</a:t>
          </a:r>
          <a:r>
            <a:rPr lang="en-US" sz="2000" dirty="0" smtClean="0"/>
            <a:t> (</a:t>
          </a:r>
          <a:r>
            <a:rPr lang="en-US" sz="2000" dirty="0" err="1" smtClean="0"/>
            <a:t>bosimlar</a:t>
          </a:r>
          <a:r>
            <a:rPr lang="en-US" sz="2000" dirty="0" smtClean="0"/>
            <a:t> </a:t>
          </a:r>
          <a:r>
            <a:rPr lang="en-US" sz="2000" dirty="0" err="1" smtClean="0"/>
            <a:t>farqini</a:t>
          </a:r>
          <a:r>
            <a:rPr lang="en-US" sz="2000" dirty="0" smtClean="0"/>
            <a:t>) </a:t>
          </a:r>
          <a:r>
            <a:rPr lang="en-US" sz="2000" dirty="0" err="1" smtClean="0"/>
            <a:t>o’lchaydi</a:t>
          </a:r>
          <a:endParaRPr lang="ru-RU" sz="2000" dirty="0"/>
        </a:p>
      </dgm:t>
    </dgm:pt>
    <dgm:pt modelId="{48822AF4-7187-4D75-A7BF-C832B23FA4C1}" type="parTrans" cxnId="{646A0CBC-C85B-4967-BCEF-FF72FC10FBA6}">
      <dgm:prSet/>
      <dgm:spPr/>
      <dgm:t>
        <a:bodyPr/>
        <a:lstStyle/>
        <a:p>
          <a:pPr algn="just"/>
          <a:endParaRPr lang="ru-RU" sz="2000"/>
        </a:p>
      </dgm:t>
    </dgm:pt>
    <dgm:pt modelId="{EC750B04-012F-43D9-BB9C-BB54FB3430F3}" type="sibTrans" cxnId="{646A0CBC-C85B-4967-BCEF-FF72FC10FBA6}">
      <dgm:prSet/>
      <dgm:spPr/>
      <dgm:t>
        <a:bodyPr/>
        <a:lstStyle/>
        <a:p>
          <a:pPr algn="just"/>
          <a:endParaRPr lang="ru-RU" sz="2000"/>
        </a:p>
      </dgm:t>
    </dgm:pt>
    <dgm:pt modelId="{532F76DE-BE58-493C-92D7-1E023DA06A2D}" type="pres">
      <dgm:prSet presAssocID="{454D16AA-E8D8-49BA-91DE-73AF1B6ABFE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56BB07E-A522-4771-8D9B-01E5BE7E2200}" type="pres">
      <dgm:prSet presAssocID="{454D16AA-E8D8-49BA-91DE-73AF1B6ABFE2}" presName="Name1" presStyleCnt="0"/>
      <dgm:spPr/>
    </dgm:pt>
    <dgm:pt modelId="{B4287C99-E4A2-4B6C-9F41-B8E9E37791F6}" type="pres">
      <dgm:prSet presAssocID="{454D16AA-E8D8-49BA-91DE-73AF1B6ABFE2}" presName="cycle" presStyleCnt="0"/>
      <dgm:spPr/>
    </dgm:pt>
    <dgm:pt modelId="{A6B16C5D-9C9B-4646-AC6D-11A4D9E90667}" type="pres">
      <dgm:prSet presAssocID="{454D16AA-E8D8-49BA-91DE-73AF1B6ABFE2}" presName="srcNode" presStyleLbl="node1" presStyleIdx="0" presStyleCnt="7"/>
      <dgm:spPr/>
    </dgm:pt>
    <dgm:pt modelId="{C6A7FDE8-FECA-4B28-8535-1F48C3FCD778}" type="pres">
      <dgm:prSet presAssocID="{454D16AA-E8D8-49BA-91DE-73AF1B6ABFE2}" presName="conn" presStyleLbl="parChTrans1D2" presStyleIdx="0" presStyleCnt="1"/>
      <dgm:spPr/>
      <dgm:t>
        <a:bodyPr/>
        <a:lstStyle/>
        <a:p>
          <a:endParaRPr lang="ru-RU"/>
        </a:p>
      </dgm:t>
    </dgm:pt>
    <dgm:pt modelId="{76F7301A-8D5A-4F70-95A9-279620D1F44C}" type="pres">
      <dgm:prSet presAssocID="{454D16AA-E8D8-49BA-91DE-73AF1B6ABFE2}" presName="extraNode" presStyleLbl="node1" presStyleIdx="0" presStyleCnt="7"/>
      <dgm:spPr/>
    </dgm:pt>
    <dgm:pt modelId="{2025E315-3092-4EFC-8274-A563526F6CBD}" type="pres">
      <dgm:prSet presAssocID="{454D16AA-E8D8-49BA-91DE-73AF1B6ABFE2}" presName="dstNode" presStyleLbl="node1" presStyleIdx="0" presStyleCnt="7"/>
      <dgm:spPr/>
    </dgm:pt>
    <dgm:pt modelId="{1CA5E611-8861-4205-B89E-A67629760F7F}" type="pres">
      <dgm:prSet presAssocID="{88113273-FE4E-4005-BAEF-4DA68150423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DA3CBC-B0AB-4772-8252-38A66A280D92}" type="pres">
      <dgm:prSet presAssocID="{88113273-FE4E-4005-BAEF-4DA68150423E}" presName="accent_1" presStyleCnt="0"/>
      <dgm:spPr/>
    </dgm:pt>
    <dgm:pt modelId="{83EF5BC1-D4B8-4F17-9D19-E6D3F54C2AF4}" type="pres">
      <dgm:prSet presAssocID="{88113273-FE4E-4005-BAEF-4DA68150423E}" presName="accentRepeatNode" presStyleLbl="solidFgAcc1" presStyleIdx="0" presStyleCnt="7"/>
      <dgm:spPr/>
    </dgm:pt>
    <dgm:pt modelId="{10F8C5F1-B0FA-410D-A1A7-210CC33DBC44}" type="pres">
      <dgm:prSet presAssocID="{83E5DE1F-48B2-4277-AC9A-40A23361B3C9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009AA2-DB35-42CA-9135-73DC041CCF2D}" type="pres">
      <dgm:prSet presAssocID="{83E5DE1F-48B2-4277-AC9A-40A23361B3C9}" presName="accent_2" presStyleCnt="0"/>
      <dgm:spPr/>
    </dgm:pt>
    <dgm:pt modelId="{FD452E01-7085-4BB4-AD94-613483A6DE89}" type="pres">
      <dgm:prSet presAssocID="{83E5DE1F-48B2-4277-AC9A-40A23361B3C9}" presName="accentRepeatNode" presStyleLbl="solidFgAcc1" presStyleIdx="1" presStyleCnt="7"/>
      <dgm:spPr/>
    </dgm:pt>
    <dgm:pt modelId="{50CB950F-E790-4DBE-B027-7C7C0A2B3501}" type="pres">
      <dgm:prSet presAssocID="{3D532787-E1EC-4CF3-89FF-6A55E225E2B0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54D0BE-6545-4CAD-9B63-D879D2C7D465}" type="pres">
      <dgm:prSet presAssocID="{3D532787-E1EC-4CF3-89FF-6A55E225E2B0}" presName="accent_3" presStyleCnt="0"/>
      <dgm:spPr/>
    </dgm:pt>
    <dgm:pt modelId="{ADEBF729-A8B7-4F3B-9D12-879C35C89DD9}" type="pres">
      <dgm:prSet presAssocID="{3D532787-E1EC-4CF3-89FF-6A55E225E2B0}" presName="accentRepeatNode" presStyleLbl="solidFgAcc1" presStyleIdx="2" presStyleCnt="7"/>
      <dgm:spPr/>
    </dgm:pt>
    <dgm:pt modelId="{A91DFF1E-89CA-4891-95F2-C325459F3D98}" type="pres">
      <dgm:prSet presAssocID="{69ACC16F-F176-4B60-88E4-2A113EFD4C46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898E5A-9015-43BE-989D-E95F147C3299}" type="pres">
      <dgm:prSet presAssocID="{69ACC16F-F176-4B60-88E4-2A113EFD4C46}" presName="accent_4" presStyleCnt="0"/>
      <dgm:spPr/>
    </dgm:pt>
    <dgm:pt modelId="{73B30160-ABEB-44E3-BA8F-2A9077966F2F}" type="pres">
      <dgm:prSet presAssocID="{69ACC16F-F176-4B60-88E4-2A113EFD4C46}" presName="accentRepeatNode" presStyleLbl="solidFgAcc1" presStyleIdx="3" presStyleCnt="7"/>
      <dgm:spPr/>
    </dgm:pt>
    <dgm:pt modelId="{ACE00683-D858-482B-87C4-EE2544296885}" type="pres">
      <dgm:prSet presAssocID="{2ECBBFFD-06BE-432D-8A10-3B57A669B15F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971283-1236-4F8F-8C6A-8E089E9BA869}" type="pres">
      <dgm:prSet presAssocID="{2ECBBFFD-06BE-432D-8A10-3B57A669B15F}" presName="accent_5" presStyleCnt="0"/>
      <dgm:spPr/>
    </dgm:pt>
    <dgm:pt modelId="{7E77E07F-F878-4AEB-8506-B9C6A40F3793}" type="pres">
      <dgm:prSet presAssocID="{2ECBBFFD-06BE-432D-8A10-3B57A669B15F}" presName="accentRepeatNode" presStyleLbl="solidFgAcc1" presStyleIdx="4" presStyleCnt="7"/>
      <dgm:spPr/>
    </dgm:pt>
    <dgm:pt modelId="{C43EE667-FE45-4492-9A4A-E650382846BE}" type="pres">
      <dgm:prSet presAssocID="{583E4F57-0393-4BD6-92AA-6370DC588AB7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FCAD47-D20F-473E-B68E-BB3CE96A9CE1}" type="pres">
      <dgm:prSet presAssocID="{583E4F57-0393-4BD6-92AA-6370DC588AB7}" presName="accent_6" presStyleCnt="0"/>
      <dgm:spPr/>
    </dgm:pt>
    <dgm:pt modelId="{3E98796A-B24E-4564-B1A3-F4EE0634E648}" type="pres">
      <dgm:prSet presAssocID="{583E4F57-0393-4BD6-92AA-6370DC588AB7}" presName="accentRepeatNode" presStyleLbl="solidFgAcc1" presStyleIdx="5" presStyleCnt="7"/>
      <dgm:spPr/>
    </dgm:pt>
    <dgm:pt modelId="{42E984E0-44D5-41FC-9160-571A4C21BDBC}" type="pres">
      <dgm:prSet presAssocID="{81151BE3-9F1D-4E27-A571-88CEC4B94B12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3F4DE5-F1F3-4145-8A19-B05FD5103965}" type="pres">
      <dgm:prSet presAssocID="{81151BE3-9F1D-4E27-A571-88CEC4B94B12}" presName="accent_7" presStyleCnt="0"/>
      <dgm:spPr/>
    </dgm:pt>
    <dgm:pt modelId="{43D31073-4A86-4F8B-BE64-D077F447E201}" type="pres">
      <dgm:prSet presAssocID="{81151BE3-9F1D-4E27-A571-88CEC4B94B12}" presName="accentRepeatNode" presStyleLbl="solidFgAcc1" presStyleIdx="6" presStyleCnt="7"/>
      <dgm:spPr/>
    </dgm:pt>
  </dgm:ptLst>
  <dgm:cxnLst>
    <dgm:cxn modelId="{D5F1E6FF-DCB2-4938-888C-D2F2C6B082A0}" type="presOf" srcId="{69ACC16F-F176-4B60-88E4-2A113EFD4C46}" destId="{A91DFF1E-89CA-4891-95F2-C325459F3D98}" srcOrd="0" destOrd="0" presId="urn:microsoft.com/office/officeart/2008/layout/VerticalCurvedList"/>
    <dgm:cxn modelId="{646A0CBC-C85B-4967-BCEF-FF72FC10FBA6}" srcId="{454D16AA-E8D8-49BA-91DE-73AF1B6ABFE2}" destId="{81151BE3-9F1D-4E27-A571-88CEC4B94B12}" srcOrd="6" destOrd="0" parTransId="{48822AF4-7187-4D75-A7BF-C832B23FA4C1}" sibTransId="{EC750B04-012F-43D9-BB9C-BB54FB3430F3}"/>
    <dgm:cxn modelId="{2B4298E1-88A2-4CE9-B03F-FA792413FC45}" srcId="{454D16AA-E8D8-49BA-91DE-73AF1B6ABFE2}" destId="{583E4F57-0393-4BD6-92AA-6370DC588AB7}" srcOrd="5" destOrd="0" parTransId="{08F2403E-4DD6-4F4E-A327-4AEAB5CC7BFC}" sibTransId="{BD8E359A-6061-422B-944A-D5C5B10FF876}"/>
    <dgm:cxn modelId="{754C0446-45EC-42B9-9967-9F3E50958056}" srcId="{454D16AA-E8D8-49BA-91DE-73AF1B6ABFE2}" destId="{88113273-FE4E-4005-BAEF-4DA68150423E}" srcOrd="0" destOrd="0" parTransId="{3A25AE34-0887-4F9A-8C1C-10092575DB19}" sibTransId="{6EF6D9C5-8495-4EA8-AA2A-BDEE3E554E7A}"/>
    <dgm:cxn modelId="{80DD775E-E4EB-43E3-9520-8CC3BD293BB3}" type="presOf" srcId="{6EF6D9C5-8495-4EA8-AA2A-BDEE3E554E7A}" destId="{C6A7FDE8-FECA-4B28-8535-1F48C3FCD778}" srcOrd="0" destOrd="0" presId="urn:microsoft.com/office/officeart/2008/layout/VerticalCurvedList"/>
    <dgm:cxn modelId="{F3B5A294-0C84-4A8F-B48B-07E8742E801A}" type="presOf" srcId="{3D532787-E1EC-4CF3-89FF-6A55E225E2B0}" destId="{50CB950F-E790-4DBE-B027-7C7C0A2B3501}" srcOrd="0" destOrd="0" presId="urn:microsoft.com/office/officeart/2008/layout/VerticalCurvedList"/>
    <dgm:cxn modelId="{1E50075B-0C9D-4E34-ABE2-9B6FB20E4147}" srcId="{454D16AA-E8D8-49BA-91DE-73AF1B6ABFE2}" destId="{69ACC16F-F176-4B60-88E4-2A113EFD4C46}" srcOrd="3" destOrd="0" parTransId="{ED352396-0234-4ABE-A401-A0390BFB53E5}" sibTransId="{99DD5596-015F-4043-AD9A-117C742A9FA1}"/>
    <dgm:cxn modelId="{A54AB3E1-086B-4918-B876-DAC3D40A2BB7}" type="presOf" srcId="{83E5DE1F-48B2-4277-AC9A-40A23361B3C9}" destId="{10F8C5F1-B0FA-410D-A1A7-210CC33DBC44}" srcOrd="0" destOrd="0" presId="urn:microsoft.com/office/officeart/2008/layout/VerticalCurvedList"/>
    <dgm:cxn modelId="{F604048B-4491-4D2C-9F93-6AA1DA913C16}" srcId="{454D16AA-E8D8-49BA-91DE-73AF1B6ABFE2}" destId="{3D532787-E1EC-4CF3-89FF-6A55E225E2B0}" srcOrd="2" destOrd="0" parTransId="{F0D66E79-2506-44B9-AD37-0B0EE53ACB42}" sibTransId="{4F5EEB41-9C4F-4B7A-AA0E-97CE419FDA14}"/>
    <dgm:cxn modelId="{94296DD3-2E9B-41D1-B8E0-4CEE1050E299}" type="presOf" srcId="{454D16AA-E8D8-49BA-91DE-73AF1B6ABFE2}" destId="{532F76DE-BE58-493C-92D7-1E023DA06A2D}" srcOrd="0" destOrd="0" presId="urn:microsoft.com/office/officeart/2008/layout/VerticalCurvedList"/>
    <dgm:cxn modelId="{A10F4F7F-9CD9-4015-AA94-87AFA324A7AA}" srcId="{454D16AA-E8D8-49BA-91DE-73AF1B6ABFE2}" destId="{83E5DE1F-48B2-4277-AC9A-40A23361B3C9}" srcOrd="1" destOrd="0" parTransId="{329FFAD5-EF4F-451C-8FCF-F8C3D3C926AB}" sibTransId="{0D91B4B5-E229-43F9-8B1B-F376F3678FD2}"/>
    <dgm:cxn modelId="{1106E9B5-9407-4F93-97FD-40653805BC8A}" type="presOf" srcId="{583E4F57-0393-4BD6-92AA-6370DC588AB7}" destId="{C43EE667-FE45-4492-9A4A-E650382846BE}" srcOrd="0" destOrd="0" presId="urn:microsoft.com/office/officeart/2008/layout/VerticalCurvedList"/>
    <dgm:cxn modelId="{BB4D6BD5-9002-43B5-B875-A1667A1CF1AF}" type="presOf" srcId="{88113273-FE4E-4005-BAEF-4DA68150423E}" destId="{1CA5E611-8861-4205-B89E-A67629760F7F}" srcOrd="0" destOrd="0" presId="urn:microsoft.com/office/officeart/2008/layout/VerticalCurvedList"/>
    <dgm:cxn modelId="{A4F13102-4464-4797-A2C5-F3DBFDC4F7CC}" type="presOf" srcId="{2ECBBFFD-06BE-432D-8A10-3B57A669B15F}" destId="{ACE00683-D858-482B-87C4-EE2544296885}" srcOrd="0" destOrd="0" presId="urn:microsoft.com/office/officeart/2008/layout/VerticalCurvedList"/>
    <dgm:cxn modelId="{5884098A-673F-4358-A548-FA3509CF89C5}" srcId="{454D16AA-E8D8-49BA-91DE-73AF1B6ABFE2}" destId="{2ECBBFFD-06BE-432D-8A10-3B57A669B15F}" srcOrd="4" destOrd="0" parTransId="{28848A9C-2A3F-41F4-AE59-FBBD228D5DB2}" sibTransId="{E8D28EE4-7D3B-4165-8EDA-51BEA4A04B4C}"/>
    <dgm:cxn modelId="{A25FA4A2-C919-42B4-B2D9-24F88644ECC5}" type="presOf" srcId="{81151BE3-9F1D-4E27-A571-88CEC4B94B12}" destId="{42E984E0-44D5-41FC-9160-571A4C21BDBC}" srcOrd="0" destOrd="0" presId="urn:microsoft.com/office/officeart/2008/layout/VerticalCurvedList"/>
    <dgm:cxn modelId="{4503B823-A1D3-4F43-AF6F-AFA170B20159}" type="presParOf" srcId="{532F76DE-BE58-493C-92D7-1E023DA06A2D}" destId="{656BB07E-A522-4771-8D9B-01E5BE7E2200}" srcOrd="0" destOrd="0" presId="urn:microsoft.com/office/officeart/2008/layout/VerticalCurvedList"/>
    <dgm:cxn modelId="{8F3BA5D3-958C-4364-992B-DD1D3ABBD3CF}" type="presParOf" srcId="{656BB07E-A522-4771-8D9B-01E5BE7E2200}" destId="{B4287C99-E4A2-4B6C-9F41-B8E9E37791F6}" srcOrd="0" destOrd="0" presId="urn:microsoft.com/office/officeart/2008/layout/VerticalCurvedList"/>
    <dgm:cxn modelId="{D708A5D6-14DB-4ADF-A173-D7B798A7400C}" type="presParOf" srcId="{B4287C99-E4A2-4B6C-9F41-B8E9E37791F6}" destId="{A6B16C5D-9C9B-4646-AC6D-11A4D9E90667}" srcOrd="0" destOrd="0" presId="urn:microsoft.com/office/officeart/2008/layout/VerticalCurvedList"/>
    <dgm:cxn modelId="{A2816E0E-62D7-4889-A1A0-99D804071B27}" type="presParOf" srcId="{B4287C99-E4A2-4B6C-9F41-B8E9E37791F6}" destId="{C6A7FDE8-FECA-4B28-8535-1F48C3FCD778}" srcOrd="1" destOrd="0" presId="urn:microsoft.com/office/officeart/2008/layout/VerticalCurvedList"/>
    <dgm:cxn modelId="{E6BB6994-BC3E-429F-9DD9-EF719863E515}" type="presParOf" srcId="{B4287C99-E4A2-4B6C-9F41-B8E9E37791F6}" destId="{76F7301A-8D5A-4F70-95A9-279620D1F44C}" srcOrd="2" destOrd="0" presId="urn:microsoft.com/office/officeart/2008/layout/VerticalCurvedList"/>
    <dgm:cxn modelId="{763BAB3F-C386-4C48-9493-6ED63FE148C4}" type="presParOf" srcId="{B4287C99-E4A2-4B6C-9F41-B8E9E37791F6}" destId="{2025E315-3092-4EFC-8274-A563526F6CBD}" srcOrd="3" destOrd="0" presId="urn:microsoft.com/office/officeart/2008/layout/VerticalCurvedList"/>
    <dgm:cxn modelId="{B94CE49B-FB71-4BD2-9393-2D5A3A73D278}" type="presParOf" srcId="{656BB07E-A522-4771-8D9B-01E5BE7E2200}" destId="{1CA5E611-8861-4205-B89E-A67629760F7F}" srcOrd="1" destOrd="0" presId="urn:microsoft.com/office/officeart/2008/layout/VerticalCurvedList"/>
    <dgm:cxn modelId="{6C8F9E81-A2AA-4DD4-AAE7-7D147D5FB4C4}" type="presParOf" srcId="{656BB07E-A522-4771-8D9B-01E5BE7E2200}" destId="{BDDA3CBC-B0AB-4772-8252-38A66A280D92}" srcOrd="2" destOrd="0" presId="urn:microsoft.com/office/officeart/2008/layout/VerticalCurvedList"/>
    <dgm:cxn modelId="{83BCF867-4AE7-4301-B8BB-6A15F1D04370}" type="presParOf" srcId="{BDDA3CBC-B0AB-4772-8252-38A66A280D92}" destId="{83EF5BC1-D4B8-4F17-9D19-E6D3F54C2AF4}" srcOrd="0" destOrd="0" presId="urn:microsoft.com/office/officeart/2008/layout/VerticalCurvedList"/>
    <dgm:cxn modelId="{0F259D2E-39F5-4F38-B733-B1DEE02E0ABE}" type="presParOf" srcId="{656BB07E-A522-4771-8D9B-01E5BE7E2200}" destId="{10F8C5F1-B0FA-410D-A1A7-210CC33DBC44}" srcOrd="3" destOrd="0" presId="urn:microsoft.com/office/officeart/2008/layout/VerticalCurvedList"/>
    <dgm:cxn modelId="{3E618A1E-93D1-4C6C-B784-884E42EE2279}" type="presParOf" srcId="{656BB07E-A522-4771-8D9B-01E5BE7E2200}" destId="{36009AA2-DB35-42CA-9135-73DC041CCF2D}" srcOrd="4" destOrd="0" presId="urn:microsoft.com/office/officeart/2008/layout/VerticalCurvedList"/>
    <dgm:cxn modelId="{88EC52AD-468D-4F8E-B48E-63CFD1B4E283}" type="presParOf" srcId="{36009AA2-DB35-42CA-9135-73DC041CCF2D}" destId="{FD452E01-7085-4BB4-AD94-613483A6DE89}" srcOrd="0" destOrd="0" presId="urn:microsoft.com/office/officeart/2008/layout/VerticalCurvedList"/>
    <dgm:cxn modelId="{BB5DD56D-A441-4287-B9F8-F97CE73535EA}" type="presParOf" srcId="{656BB07E-A522-4771-8D9B-01E5BE7E2200}" destId="{50CB950F-E790-4DBE-B027-7C7C0A2B3501}" srcOrd="5" destOrd="0" presId="urn:microsoft.com/office/officeart/2008/layout/VerticalCurvedList"/>
    <dgm:cxn modelId="{58C98765-EF61-442C-BCCF-662AC5839B02}" type="presParOf" srcId="{656BB07E-A522-4771-8D9B-01E5BE7E2200}" destId="{8154D0BE-6545-4CAD-9B63-D879D2C7D465}" srcOrd="6" destOrd="0" presId="urn:microsoft.com/office/officeart/2008/layout/VerticalCurvedList"/>
    <dgm:cxn modelId="{A327DB13-62F6-4BD4-999B-4B61A023C0A7}" type="presParOf" srcId="{8154D0BE-6545-4CAD-9B63-D879D2C7D465}" destId="{ADEBF729-A8B7-4F3B-9D12-879C35C89DD9}" srcOrd="0" destOrd="0" presId="urn:microsoft.com/office/officeart/2008/layout/VerticalCurvedList"/>
    <dgm:cxn modelId="{9F12DF57-C740-4AEC-A1A2-46FA9C9699B3}" type="presParOf" srcId="{656BB07E-A522-4771-8D9B-01E5BE7E2200}" destId="{A91DFF1E-89CA-4891-95F2-C325459F3D98}" srcOrd="7" destOrd="0" presId="urn:microsoft.com/office/officeart/2008/layout/VerticalCurvedList"/>
    <dgm:cxn modelId="{31C38B76-00C7-41B0-B881-56F1B22F7DC0}" type="presParOf" srcId="{656BB07E-A522-4771-8D9B-01E5BE7E2200}" destId="{6E898E5A-9015-43BE-989D-E95F147C3299}" srcOrd="8" destOrd="0" presId="urn:microsoft.com/office/officeart/2008/layout/VerticalCurvedList"/>
    <dgm:cxn modelId="{1E91BF91-4CFC-4453-AB3F-CC9AEC53C10C}" type="presParOf" srcId="{6E898E5A-9015-43BE-989D-E95F147C3299}" destId="{73B30160-ABEB-44E3-BA8F-2A9077966F2F}" srcOrd="0" destOrd="0" presId="urn:microsoft.com/office/officeart/2008/layout/VerticalCurvedList"/>
    <dgm:cxn modelId="{2C33E5CC-5F0C-4427-86B8-4F66830695C8}" type="presParOf" srcId="{656BB07E-A522-4771-8D9B-01E5BE7E2200}" destId="{ACE00683-D858-482B-87C4-EE2544296885}" srcOrd="9" destOrd="0" presId="urn:microsoft.com/office/officeart/2008/layout/VerticalCurvedList"/>
    <dgm:cxn modelId="{99F8B8F6-705B-420C-9299-BB1E8726A074}" type="presParOf" srcId="{656BB07E-A522-4771-8D9B-01E5BE7E2200}" destId="{B1971283-1236-4F8F-8C6A-8E089E9BA869}" srcOrd="10" destOrd="0" presId="urn:microsoft.com/office/officeart/2008/layout/VerticalCurvedList"/>
    <dgm:cxn modelId="{7A58F76A-DDB0-4A54-9865-E15F89734EF1}" type="presParOf" srcId="{B1971283-1236-4F8F-8C6A-8E089E9BA869}" destId="{7E77E07F-F878-4AEB-8506-B9C6A40F3793}" srcOrd="0" destOrd="0" presId="urn:microsoft.com/office/officeart/2008/layout/VerticalCurvedList"/>
    <dgm:cxn modelId="{80986CAB-7701-463C-9771-2258A07D20CA}" type="presParOf" srcId="{656BB07E-A522-4771-8D9B-01E5BE7E2200}" destId="{C43EE667-FE45-4492-9A4A-E650382846BE}" srcOrd="11" destOrd="0" presId="urn:microsoft.com/office/officeart/2008/layout/VerticalCurvedList"/>
    <dgm:cxn modelId="{5BF27C97-3E7C-4EBA-8B7B-4009C478D9CE}" type="presParOf" srcId="{656BB07E-A522-4771-8D9B-01E5BE7E2200}" destId="{20FCAD47-D20F-473E-B68E-BB3CE96A9CE1}" srcOrd="12" destOrd="0" presId="urn:microsoft.com/office/officeart/2008/layout/VerticalCurvedList"/>
    <dgm:cxn modelId="{EF167CCD-A23C-4C0F-BD02-04607E388949}" type="presParOf" srcId="{20FCAD47-D20F-473E-B68E-BB3CE96A9CE1}" destId="{3E98796A-B24E-4564-B1A3-F4EE0634E648}" srcOrd="0" destOrd="0" presId="urn:microsoft.com/office/officeart/2008/layout/VerticalCurvedList"/>
    <dgm:cxn modelId="{7327DE13-EEDF-4DD6-B512-E9BDF81625A4}" type="presParOf" srcId="{656BB07E-A522-4771-8D9B-01E5BE7E2200}" destId="{42E984E0-44D5-41FC-9160-571A4C21BDBC}" srcOrd="13" destOrd="0" presId="urn:microsoft.com/office/officeart/2008/layout/VerticalCurvedList"/>
    <dgm:cxn modelId="{FE670F0F-F50A-4662-BF85-E0E3AEC3C969}" type="presParOf" srcId="{656BB07E-A522-4771-8D9B-01E5BE7E2200}" destId="{D33F4DE5-F1F3-4145-8A19-B05FD5103965}" srcOrd="14" destOrd="0" presId="urn:microsoft.com/office/officeart/2008/layout/VerticalCurvedList"/>
    <dgm:cxn modelId="{A5C23807-2981-4558-8290-BA085CC08692}" type="presParOf" srcId="{D33F4DE5-F1F3-4145-8A19-B05FD5103965}" destId="{43D31073-4A86-4F8B-BE64-D077F447E20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A7FDE8-FECA-4B28-8535-1F48C3FCD778}">
      <dsp:nvSpPr>
        <dsp:cNvPr id="0" name=""/>
        <dsp:cNvSpPr/>
      </dsp:nvSpPr>
      <dsp:spPr>
        <a:xfrm>
          <a:off x="-6526614" y="-998943"/>
          <a:ext cx="7774303" cy="7774303"/>
        </a:xfrm>
        <a:prstGeom prst="blockArc">
          <a:avLst>
            <a:gd name="adj1" fmla="val 18900000"/>
            <a:gd name="adj2" fmla="val 2700000"/>
            <a:gd name="adj3" fmla="val 278"/>
          </a:avLst>
        </a:pr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A5E611-8861-4205-B89E-A67629760F7F}">
      <dsp:nvSpPr>
        <dsp:cNvPr id="0" name=""/>
        <dsp:cNvSpPr/>
      </dsp:nvSpPr>
      <dsp:spPr>
        <a:xfrm>
          <a:off x="405215" y="262595"/>
          <a:ext cx="8661669" cy="52496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manometr</a:t>
          </a:r>
          <a:r>
            <a:rPr lang="en-US" sz="2000" kern="1200" dirty="0" smtClean="0"/>
            <a:t> — </a:t>
          </a:r>
          <a:r>
            <a:rPr lang="en-US" sz="2000" kern="1200" dirty="0" err="1" smtClean="0"/>
            <a:t>mutlaq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ortiqcha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bosimni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o’lchaydi</a:t>
          </a:r>
          <a:endParaRPr lang="ru-RU" sz="2000" kern="1200" dirty="0"/>
        </a:p>
      </dsp:txBody>
      <dsp:txXfrm>
        <a:off x="405215" y="262595"/>
        <a:ext cx="8661669" cy="524960"/>
      </dsp:txXfrm>
    </dsp:sp>
    <dsp:sp modelId="{83EF5BC1-D4B8-4F17-9D19-E6D3F54C2AF4}">
      <dsp:nvSpPr>
        <dsp:cNvPr id="0" name=""/>
        <dsp:cNvSpPr/>
      </dsp:nvSpPr>
      <dsp:spPr>
        <a:xfrm>
          <a:off x="77115" y="196975"/>
          <a:ext cx="656200" cy="65620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0F8C5F1-B0FA-410D-A1A7-210CC33DBC44}">
      <dsp:nvSpPr>
        <dsp:cNvPr id="0" name=""/>
        <dsp:cNvSpPr/>
      </dsp:nvSpPr>
      <dsp:spPr>
        <a:xfrm>
          <a:off x="880614" y="1050499"/>
          <a:ext cx="8186270" cy="524960"/>
        </a:xfrm>
        <a:prstGeom prst="rect">
          <a:avLst/>
        </a:prstGeom>
        <a:gradFill rotWithShape="0">
          <a:gsLst>
            <a:gs pos="0">
              <a:schemeClr val="accent4">
                <a:hueOff val="515079"/>
                <a:satOff val="5614"/>
                <a:lumOff val="-1177"/>
                <a:alphaOff val="0"/>
                <a:tint val="50000"/>
                <a:satMod val="300000"/>
              </a:schemeClr>
            </a:gs>
            <a:gs pos="35000">
              <a:schemeClr val="accent4">
                <a:hueOff val="515079"/>
                <a:satOff val="5614"/>
                <a:lumOff val="-1177"/>
                <a:alphaOff val="0"/>
                <a:tint val="37000"/>
                <a:satMod val="300000"/>
              </a:schemeClr>
            </a:gs>
            <a:gs pos="100000">
              <a:schemeClr val="accent4">
                <a:hueOff val="515079"/>
                <a:satOff val="5614"/>
                <a:lumOff val="-117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barometr</a:t>
          </a:r>
          <a:r>
            <a:rPr lang="en-US" sz="2000" kern="1200" dirty="0" smtClean="0"/>
            <a:t> — </a:t>
          </a:r>
          <a:r>
            <a:rPr lang="en-US" sz="2000" kern="1200" dirty="0" err="1" smtClean="0"/>
            <a:t>atmosfera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bosimini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o’lchaydi</a:t>
          </a:r>
          <a:endParaRPr lang="ru-RU" sz="2000" kern="1200" dirty="0"/>
        </a:p>
      </dsp:txBody>
      <dsp:txXfrm>
        <a:off x="880614" y="1050499"/>
        <a:ext cx="8186270" cy="524960"/>
      </dsp:txXfrm>
    </dsp:sp>
    <dsp:sp modelId="{FD452E01-7085-4BB4-AD94-613483A6DE89}">
      <dsp:nvSpPr>
        <dsp:cNvPr id="0" name=""/>
        <dsp:cNvSpPr/>
      </dsp:nvSpPr>
      <dsp:spPr>
        <a:xfrm>
          <a:off x="552514" y="984878"/>
          <a:ext cx="656200" cy="65620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515079"/>
              <a:satOff val="5614"/>
              <a:lumOff val="-11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0CB950F-E790-4DBE-B027-7C7C0A2B3501}">
      <dsp:nvSpPr>
        <dsp:cNvPr id="0" name=""/>
        <dsp:cNvSpPr/>
      </dsp:nvSpPr>
      <dsp:spPr>
        <a:xfrm>
          <a:off x="1141130" y="1837824"/>
          <a:ext cx="7925753" cy="524960"/>
        </a:xfrm>
        <a:prstGeom prst="rect">
          <a:avLst/>
        </a:prstGeom>
        <a:gradFill rotWithShape="0">
          <a:gsLst>
            <a:gs pos="0">
              <a:schemeClr val="accent4">
                <a:hueOff val="1030158"/>
                <a:satOff val="11228"/>
                <a:lumOff val="-2353"/>
                <a:alphaOff val="0"/>
                <a:tint val="50000"/>
                <a:satMod val="300000"/>
              </a:schemeClr>
            </a:gs>
            <a:gs pos="35000">
              <a:schemeClr val="accent4">
                <a:hueOff val="1030158"/>
                <a:satOff val="11228"/>
                <a:lumOff val="-2353"/>
                <a:alphaOff val="0"/>
                <a:tint val="37000"/>
                <a:satMod val="300000"/>
              </a:schemeClr>
            </a:gs>
            <a:gs pos="100000">
              <a:schemeClr val="accent4">
                <a:hueOff val="1030158"/>
                <a:satOff val="11228"/>
                <a:lumOff val="-235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vakuummetr</a:t>
          </a:r>
          <a:r>
            <a:rPr lang="en-US" sz="2000" b="1" kern="1200" dirty="0" smtClean="0"/>
            <a:t> </a:t>
          </a:r>
          <a:r>
            <a:rPr lang="en-US" sz="2000" kern="1200" dirty="0" smtClean="0"/>
            <a:t>— </a:t>
          </a:r>
          <a:r>
            <a:rPr lang="en-US" sz="2000" kern="1200" dirty="0" err="1" smtClean="0"/>
            <a:t>berk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idish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ichidagi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suyuqlik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gaz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bosimining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siyraklanishini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o’lchaydi</a:t>
          </a:r>
          <a:endParaRPr lang="ru-RU" sz="2000" kern="1200" dirty="0"/>
        </a:p>
      </dsp:txBody>
      <dsp:txXfrm>
        <a:off x="1141130" y="1837824"/>
        <a:ext cx="7925753" cy="524960"/>
      </dsp:txXfrm>
    </dsp:sp>
    <dsp:sp modelId="{ADEBF729-A8B7-4F3B-9D12-879C35C89DD9}">
      <dsp:nvSpPr>
        <dsp:cNvPr id="0" name=""/>
        <dsp:cNvSpPr/>
      </dsp:nvSpPr>
      <dsp:spPr>
        <a:xfrm>
          <a:off x="813030" y="1772204"/>
          <a:ext cx="656200" cy="65620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1030158"/>
              <a:satOff val="11228"/>
              <a:lumOff val="-235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A91DFF1E-89CA-4891-95F2-C325459F3D98}">
      <dsp:nvSpPr>
        <dsp:cNvPr id="0" name=""/>
        <dsp:cNvSpPr/>
      </dsp:nvSpPr>
      <dsp:spPr>
        <a:xfrm>
          <a:off x="1224311" y="2625727"/>
          <a:ext cx="7842573" cy="524960"/>
        </a:xfrm>
        <a:prstGeom prst="rect">
          <a:avLst/>
        </a:prstGeom>
        <a:gradFill rotWithShape="0">
          <a:gsLst>
            <a:gs pos="0">
              <a:schemeClr val="accent4">
                <a:hueOff val="1545236"/>
                <a:satOff val="16843"/>
                <a:lumOff val="-3530"/>
                <a:alphaOff val="0"/>
                <a:tint val="50000"/>
                <a:satMod val="300000"/>
              </a:schemeClr>
            </a:gs>
            <a:gs pos="35000">
              <a:schemeClr val="accent4">
                <a:hueOff val="1545236"/>
                <a:satOff val="16843"/>
                <a:lumOff val="-3530"/>
                <a:alphaOff val="0"/>
                <a:tint val="37000"/>
                <a:satMod val="300000"/>
              </a:schemeClr>
            </a:gs>
            <a:gs pos="100000">
              <a:schemeClr val="accent4">
                <a:hueOff val="1545236"/>
                <a:satOff val="16843"/>
                <a:lumOff val="-35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manovakuummetr</a:t>
          </a:r>
          <a:r>
            <a:rPr lang="en-US" sz="2000" kern="1200" dirty="0" smtClean="0"/>
            <a:t> — </a:t>
          </a:r>
          <a:r>
            <a:rPr lang="en-US" sz="2000" kern="1200" dirty="0" err="1" smtClean="0"/>
            <a:t>ortiqcha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bosim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siyraklanishlarni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o’lchaydi</a:t>
          </a:r>
          <a:endParaRPr lang="ru-RU" sz="2000" kern="1200" dirty="0"/>
        </a:p>
      </dsp:txBody>
      <dsp:txXfrm>
        <a:off x="1224311" y="2625727"/>
        <a:ext cx="7842573" cy="524960"/>
      </dsp:txXfrm>
    </dsp:sp>
    <dsp:sp modelId="{73B30160-ABEB-44E3-BA8F-2A9077966F2F}">
      <dsp:nvSpPr>
        <dsp:cNvPr id="0" name=""/>
        <dsp:cNvSpPr/>
      </dsp:nvSpPr>
      <dsp:spPr>
        <a:xfrm>
          <a:off x="896210" y="2560107"/>
          <a:ext cx="656200" cy="65620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1545236"/>
              <a:satOff val="16843"/>
              <a:lumOff val="-35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ACE00683-D858-482B-87C4-EE2544296885}">
      <dsp:nvSpPr>
        <dsp:cNvPr id="0" name=""/>
        <dsp:cNvSpPr/>
      </dsp:nvSpPr>
      <dsp:spPr>
        <a:xfrm>
          <a:off x="1141130" y="3413630"/>
          <a:ext cx="7925753" cy="524960"/>
        </a:xfrm>
        <a:prstGeom prst="rect">
          <a:avLst/>
        </a:prstGeom>
        <a:gradFill rotWithShape="0">
          <a:gsLst>
            <a:gs pos="0">
              <a:schemeClr val="accent4">
                <a:hueOff val="2060315"/>
                <a:satOff val="22457"/>
                <a:lumOff val="-4706"/>
                <a:alphaOff val="0"/>
                <a:tint val="50000"/>
                <a:satMod val="300000"/>
              </a:schemeClr>
            </a:gs>
            <a:gs pos="35000">
              <a:schemeClr val="accent4">
                <a:hueOff val="2060315"/>
                <a:satOff val="22457"/>
                <a:lumOff val="-4706"/>
                <a:alphaOff val="0"/>
                <a:tint val="37000"/>
                <a:satMod val="300000"/>
              </a:schemeClr>
            </a:gs>
            <a:gs pos="100000">
              <a:schemeClr val="accent4">
                <a:hueOff val="2060315"/>
                <a:satOff val="22457"/>
                <a:lumOff val="-470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naporomer</a:t>
          </a:r>
          <a:r>
            <a:rPr lang="en-US" sz="2000" kern="1200" dirty="0" smtClean="0"/>
            <a:t> — </a:t>
          </a:r>
          <a:r>
            <a:rPr lang="en-US" sz="2000" kern="1200" dirty="0" err="1" smtClean="0"/>
            <a:t>kichik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qiymatli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ortiqcha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bosimni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o’lchaydi</a:t>
          </a:r>
          <a:endParaRPr lang="ru-RU" sz="2000" kern="1200" dirty="0"/>
        </a:p>
      </dsp:txBody>
      <dsp:txXfrm>
        <a:off x="1141130" y="3413630"/>
        <a:ext cx="7925753" cy="524960"/>
      </dsp:txXfrm>
    </dsp:sp>
    <dsp:sp modelId="{7E77E07F-F878-4AEB-8506-B9C6A40F3793}">
      <dsp:nvSpPr>
        <dsp:cNvPr id="0" name=""/>
        <dsp:cNvSpPr/>
      </dsp:nvSpPr>
      <dsp:spPr>
        <a:xfrm>
          <a:off x="813030" y="3348010"/>
          <a:ext cx="656200" cy="65620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2060315"/>
              <a:satOff val="22457"/>
              <a:lumOff val="-470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43EE667-FE45-4492-9A4A-E650382846BE}">
      <dsp:nvSpPr>
        <dsp:cNvPr id="0" name=""/>
        <dsp:cNvSpPr/>
      </dsp:nvSpPr>
      <dsp:spPr>
        <a:xfrm>
          <a:off x="880614" y="4200956"/>
          <a:ext cx="8186270" cy="524960"/>
        </a:xfrm>
        <a:prstGeom prst="rect">
          <a:avLst/>
        </a:prstGeom>
        <a:gradFill rotWithShape="0">
          <a:gsLst>
            <a:gs pos="0">
              <a:schemeClr val="accent4">
                <a:hueOff val="2575394"/>
                <a:satOff val="28071"/>
                <a:lumOff val="-5883"/>
                <a:alphaOff val="0"/>
                <a:tint val="50000"/>
                <a:satMod val="300000"/>
              </a:schemeClr>
            </a:gs>
            <a:gs pos="35000">
              <a:schemeClr val="accent4">
                <a:hueOff val="2575394"/>
                <a:satOff val="28071"/>
                <a:lumOff val="-5883"/>
                <a:alphaOff val="0"/>
                <a:tint val="37000"/>
                <a:satMod val="300000"/>
              </a:schemeClr>
            </a:gs>
            <a:gs pos="100000">
              <a:schemeClr val="accent4">
                <a:hueOff val="2575394"/>
                <a:satOff val="28071"/>
                <a:lumOff val="-588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tyagomer</a:t>
          </a:r>
          <a:r>
            <a:rPr lang="en-US" sz="2000" b="1" kern="1200" dirty="0" smtClean="0"/>
            <a:t> </a:t>
          </a:r>
          <a:r>
            <a:rPr lang="en-US" sz="2000" kern="1200" dirty="0" smtClean="0"/>
            <a:t>— </a:t>
          </a:r>
          <a:r>
            <a:rPr lang="en-US" sz="2000" kern="1200" dirty="0" err="1" smtClean="0"/>
            <a:t>kichik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qiymatli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siyraklanishni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o’lchaydi</a:t>
          </a:r>
          <a:endParaRPr lang="ru-RU" sz="2000" kern="1200" dirty="0"/>
        </a:p>
      </dsp:txBody>
      <dsp:txXfrm>
        <a:off x="880614" y="4200956"/>
        <a:ext cx="8186270" cy="524960"/>
      </dsp:txXfrm>
    </dsp:sp>
    <dsp:sp modelId="{3E98796A-B24E-4564-B1A3-F4EE0634E648}">
      <dsp:nvSpPr>
        <dsp:cNvPr id="0" name=""/>
        <dsp:cNvSpPr/>
      </dsp:nvSpPr>
      <dsp:spPr>
        <a:xfrm>
          <a:off x="552514" y="4135336"/>
          <a:ext cx="656200" cy="65620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2575394"/>
              <a:satOff val="28071"/>
              <a:lumOff val="-588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2E984E0-44D5-41FC-9160-571A4C21BDBC}">
      <dsp:nvSpPr>
        <dsp:cNvPr id="0" name=""/>
        <dsp:cNvSpPr/>
      </dsp:nvSpPr>
      <dsp:spPr>
        <a:xfrm>
          <a:off x="405215" y="4988859"/>
          <a:ext cx="8661669" cy="524960"/>
        </a:xfrm>
        <a:prstGeom prst="rect">
          <a:avLst/>
        </a:prstGeom>
        <a:gradFill rotWithShape="0">
          <a:gsLst>
            <a:gs pos="0">
              <a:schemeClr val="accent4">
                <a:hueOff val="3090473"/>
                <a:satOff val="33685"/>
                <a:lumOff val="-7059"/>
                <a:alphaOff val="0"/>
                <a:tint val="50000"/>
                <a:satMod val="300000"/>
              </a:schemeClr>
            </a:gs>
            <a:gs pos="35000">
              <a:schemeClr val="accent4">
                <a:hueOff val="3090473"/>
                <a:satOff val="33685"/>
                <a:lumOff val="-7059"/>
                <a:alphaOff val="0"/>
                <a:tint val="37000"/>
                <a:satMod val="300000"/>
              </a:schemeClr>
            </a:gs>
            <a:gs pos="100000">
              <a:schemeClr val="accent4">
                <a:hueOff val="3090473"/>
                <a:satOff val="33685"/>
                <a:lumOff val="-705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50800" rIns="50800" bIns="508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differensial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manometr</a:t>
          </a:r>
          <a:r>
            <a:rPr lang="en-US" sz="2000" b="1" kern="1200" dirty="0" smtClean="0"/>
            <a:t> </a:t>
          </a:r>
          <a:r>
            <a:rPr lang="en-US" sz="2000" kern="1200" dirty="0" smtClean="0"/>
            <a:t>— </a:t>
          </a:r>
          <a:r>
            <a:rPr lang="en-US" sz="2000" kern="1200" dirty="0" err="1" smtClean="0"/>
            <a:t>ikki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bosim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ayirmasini</a:t>
          </a:r>
          <a:r>
            <a:rPr lang="en-US" sz="2000" kern="1200" dirty="0" smtClean="0"/>
            <a:t> (</a:t>
          </a:r>
          <a:r>
            <a:rPr lang="en-US" sz="2000" kern="1200" dirty="0" err="1" smtClean="0"/>
            <a:t>bosimlar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farqini</a:t>
          </a:r>
          <a:r>
            <a:rPr lang="en-US" sz="2000" kern="1200" dirty="0" smtClean="0"/>
            <a:t>) </a:t>
          </a:r>
          <a:r>
            <a:rPr lang="en-US" sz="2000" kern="1200" dirty="0" err="1" smtClean="0"/>
            <a:t>o’lchaydi</a:t>
          </a:r>
          <a:endParaRPr lang="ru-RU" sz="2000" kern="1200" dirty="0"/>
        </a:p>
      </dsp:txBody>
      <dsp:txXfrm>
        <a:off x="405215" y="4988859"/>
        <a:ext cx="8661669" cy="524960"/>
      </dsp:txXfrm>
    </dsp:sp>
    <dsp:sp modelId="{43D31073-4A86-4F8B-BE64-D077F447E201}">
      <dsp:nvSpPr>
        <dsp:cNvPr id="0" name=""/>
        <dsp:cNvSpPr/>
      </dsp:nvSpPr>
      <dsp:spPr>
        <a:xfrm>
          <a:off x="77115" y="4923239"/>
          <a:ext cx="656200" cy="65620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3090473"/>
              <a:satOff val="33685"/>
              <a:lumOff val="-705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A8705-21E3-4FA1-93A8-F460E3903C11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DA1C8-B2CC-461D-BD0E-B1CC6AC427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062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7975" cy="3089275"/>
          </a:xfrm>
          <a:ln/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289">
              <a:defRPr sz="3500">
                <a:solidFill>
                  <a:schemeClr val="tx1"/>
                </a:solidFill>
                <a:latin typeface="Arial" pitchFamily="34" charset="0"/>
              </a:defRPr>
            </a:lvl1pPr>
            <a:lvl2pPr marL="1070888" indent="-411880" defTabSz="915289">
              <a:defRPr sz="3500">
                <a:solidFill>
                  <a:schemeClr val="tx1"/>
                </a:solidFill>
                <a:latin typeface="Arial" pitchFamily="34" charset="0"/>
              </a:defRPr>
            </a:lvl2pPr>
            <a:lvl3pPr marL="1647520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3pPr>
            <a:lvl4pPr marL="2306528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4pPr>
            <a:lvl5pPr marL="2965536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5pPr>
            <a:lvl6pPr marL="3624544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6pPr>
            <a:lvl7pPr marL="4283553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7pPr>
            <a:lvl8pPr marL="4942561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8pPr>
            <a:lvl9pPr marL="5601569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45A6EC6-32A0-4A8F-9A79-C4A9E3A813BC}" type="slidenum">
              <a:rPr lang="en-US" altLang="ru-RU" sz="1200">
                <a:solidFill>
                  <a:srgbClr val="000000"/>
                </a:solidFill>
              </a:rPr>
              <a:pPr/>
              <a:t>1</a:t>
            </a:fld>
            <a:endParaRPr lang="en-US" altLang="ru-RU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DA1C8-B2CC-461D-BD0E-B1CC6AC4274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3867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DA1C8-B2CC-461D-BD0E-B1CC6AC4274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868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>
            <a:spLocks noGrp="1" noChangeArrowheads="1"/>
          </p:cNvSpPr>
          <p:nvPr>
            <p:ph type="sldNum" sz="quarter" idx="10"/>
            <p:custDataLst>
              <p:tags r:id="rId1"/>
            </p:custDataLst>
          </p:nvPr>
        </p:nvSpPr>
        <p:spPr>
          <a:xfrm>
            <a:off x="8658528" y="6481175"/>
            <a:ext cx="481196" cy="376947"/>
          </a:xfrm>
          <a:prstGeom prst="rect">
            <a:avLst/>
          </a:prstGeom>
          <a:ln/>
        </p:spPr>
        <p:txBody>
          <a:bodyPr lIns="80864" tIns="40437" rIns="80864" bIns="40437"/>
          <a:lstStyle>
            <a:lvl1pPr>
              <a:defRPr/>
            </a:lvl1pPr>
          </a:lstStyle>
          <a:p>
            <a:pPr>
              <a:defRPr/>
            </a:pPr>
            <a:fld id="{33165D75-8BD6-478F-82B4-C99BCB918BA6}" type="slidenum">
              <a:rPr lang="ru-RU" sz="1400" b="1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r>
              <a:rPr lang="ru-RU" sz="1400" b="1" dirty="0">
                <a:solidFill>
                  <a:srgbClr val="000000"/>
                </a:solidFill>
                <a:latin typeface="Arial" charset="0"/>
              </a:rPr>
              <a:t> 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700342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3.wdp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fayllar.org/bu-gun-ozellikle-ulkemizde-elektrik-enerjisi-uretimi.html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9.wdp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s://encrypted-tbn1.gstatic.com/images?q=tbn:ANd9GcRYJ62RpKq1BFmkh4-AkFy6ezT4aWAX643LMHbZQ2kPpbJnVoW7" TargetMode="External"/><Relationship Id="rId3" Type="http://schemas.openxmlformats.org/officeDocument/2006/relationships/hyperlink" Target="https://encrypted-tbn3.gstatic.com/images?q=tbn:ANd9GcTahJ5f0QTSpFn9dSZJtYSJPbHy-f7vSa5r1N0Cbq-vAF7iPw1p" TargetMode="External"/><Relationship Id="rId7" Type="http://schemas.openxmlformats.org/officeDocument/2006/relationships/hyperlink" Target="https://encrypted-tbn2.gstatic.com/images?q=tbn:ANd9GcRgrUCZpPkKbMVSnNwv9WWCvrd3OYibBphEKGe8yAOKVs1LtUiQ" TargetMode="External"/><Relationship Id="rId2" Type="http://schemas.openxmlformats.org/officeDocument/2006/relationships/hyperlink" Target="https://encrypted-tbn2.gstatic.com/images?q=tbn:ANd9GcTxQqME6lOU959oVfCJsRzRPlUHa4cvm1F6wU42-2f7QcrsYyU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crypted-tbn0.gstatic.com/images?q=tbn:ANd9GcRhokWFP0zt74C7Ij4IE9UmGtf8oJ4-ca5ooTh40iGqbto93kAo" TargetMode="External"/><Relationship Id="rId11" Type="http://schemas.openxmlformats.org/officeDocument/2006/relationships/hyperlink" Target="https://encrypted-tbn2.gstatic.com/images?q=tbn:ANd9GcQrQG81FuNZXe2OzCV7wpf1p16gXAEyFQSsKZWZLpitG8kzAc-j" TargetMode="External"/><Relationship Id="rId5" Type="http://schemas.openxmlformats.org/officeDocument/2006/relationships/hyperlink" Target="https://encrypted-tbn1.gstatic.com/images?q=tbn:ANd9GcSdyk3k3fOwVcNDWvej-xUymloncD-Lk3CbFVTFHw-LyDW7Hl2d" TargetMode="External"/><Relationship Id="rId10" Type="http://schemas.openxmlformats.org/officeDocument/2006/relationships/hyperlink" Target="https://encrypted-tbn0.gstatic.com/images?q=tbn:ANd9GcRocBdRgwdk3yoKLZPdpLtTIRIHqmuHFNLyi1hwG_4z-MgzELgp" TargetMode="External"/><Relationship Id="rId4" Type="http://schemas.openxmlformats.org/officeDocument/2006/relationships/hyperlink" Target="https://encrypted-tbn3.gstatic.com/images?q=tbn:ANd9GcS0ZkkvBIw-UJN7Q2Nqa2RwQ33ya96A2ha3vgox9-hQJQPJaFnO" TargetMode="External"/><Relationship Id="rId9" Type="http://schemas.openxmlformats.org/officeDocument/2006/relationships/hyperlink" Target="https://encrypted-tbn0.gstatic.com/images?q=tbn:ANd9GcStXWfFnpKQ3HdaOxMRETnjTmIQSk_xqqSCg9ZoEct52YlzHjuQ" TargetMode="Externa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s://encrypted-tbn3.gstatic.com/images?q=tbn:ANd9GcTRL_mZtQz9JidpbOQtOosXJqVcng5OXQ3uTGdWyYvtB0Q8nPbI" TargetMode="External"/><Relationship Id="rId3" Type="http://schemas.openxmlformats.org/officeDocument/2006/relationships/hyperlink" Target="https://encrypted-tbn2.gstatic.com/images?q=tbn:ANd9GcRnV3QFQLfAh6A1oWgorQkyjcvsYFIOEf8KbGMuStKqJR4lcLLv" TargetMode="External"/><Relationship Id="rId7" Type="http://schemas.openxmlformats.org/officeDocument/2006/relationships/hyperlink" Target="https://encrypted-tbn0.gstatic.com/images?q=tbn:ANd9GcQOefh-XeIp4IeuMggN5kPlCvKDTNGru20JJlEV5oSum1GzVtCm" TargetMode="External"/><Relationship Id="rId12" Type="http://schemas.openxmlformats.org/officeDocument/2006/relationships/hyperlink" Target="https://encrypted-tbn0.gstatic.com/images?q=tbn:ANd9GcRzA-AeKYVQFUZXUBMIr95Y4ChdQyBLs5Obj_9WFJcTHCgsE0Ry" TargetMode="External"/><Relationship Id="rId2" Type="http://schemas.openxmlformats.org/officeDocument/2006/relationships/hyperlink" Target="https://encrypted-tbn2.gstatic.com/images?q=tbn:ANd9GcQwE16RGRBsutXNvoNB3ZAlQjI9_7qbLYgOTSCw-0uTwGNOW_M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crypted-tbn2.gstatic.com/images?q=tbn:ANd9GcTaAjAQd0UWQjdwBP-ZLj7nD_r70YpJE1Que_hC2aZ32Ya6hsd1" TargetMode="External"/><Relationship Id="rId11" Type="http://schemas.openxmlformats.org/officeDocument/2006/relationships/hyperlink" Target="https://encrypted-tbn1.gstatic.com/images?q=tbn:ANd9GcRNil7MtgNf2aQZhcBjYbMc899TdZpxj4PP5IFsw7m7XkV7gbgX" TargetMode="External"/><Relationship Id="rId5" Type="http://schemas.openxmlformats.org/officeDocument/2006/relationships/hyperlink" Target="https://encrypted-tbn2.gstatic.com/images?q=tbn:ANd9GcTtPzqeLNDpaYBLG2jaFC2dGzTgy2aykFl5-dV1bNc2npp7NdJR" TargetMode="External"/><Relationship Id="rId10" Type="http://schemas.openxmlformats.org/officeDocument/2006/relationships/hyperlink" Target="https://encrypted-tbn0.gstatic.com/images?q=tbn:ANd9GcRXtMhwgJ9IYOqPhwq6N1QISot0AGVTRhHBTqsAAnLOx6DSGZJ5" TargetMode="External"/><Relationship Id="rId4" Type="http://schemas.openxmlformats.org/officeDocument/2006/relationships/hyperlink" Target="https://encrypted-tbn2.gstatic.com/images?q=tbn:ANd9GcQXIDeEuF0A6wvkLZ-48G02NDGPsFbd-sTwIgvPRZfHhv5uU-6a" TargetMode="External"/><Relationship Id="rId9" Type="http://schemas.openxmlformats.org/officeDocument/2006/relationships/hyperlink" Target="https://encrypted-tbn0.gstatic.com/images?q=tbn:ANd9GcRdRXmI3qdDe9b1dy8r0ch8Kma6Ai8jjh2r2VRmVEwyNzRMMbD_" TargetMode="Externa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latin typeface="Palatino Linotype" pitchFamily="18" charset="0"/>
                <a:cs typeface="Times New Roman" panose="02020603050405020304" pitchFamily="18" charset="0"/>
              </a:rPr>
              <a:t>COURSE: CONSRUCTION OF MEASURING INSTRUMENTS </a:t>
            </a:r>
            <a:endParaRPr lang="ru-RU" sz="3000" b="1" dirty="0" smtClean="0">
              <a:solidFill>
                <a:schemeClr val="accent5">
                  <a:lumMod val="75000"/>
                </a:schemeClr>
              </a:solidFill>
              <a:latin typeface="Palatino Linotype" pitchFamily="18" charset="0"/>
              <a:cs typeface="Times New Roman" panose="02020603050405020304" pitchFamily="18" charset="0"/>
            </a:endParaRPr>
          </a:p>
        </p:txBody>
      </p:sp>
      <p:sp>
        <p:nvSpPr>
          <p:cNvPr id="69636" name="Прямоугольник 1"/>
          <p:cNvSpPr>
            <a:spLocks noChangeArrowheads="1"/>
          </p:cNvSpPr>
          <p:nvPr/>
        </p:nvSpPr>
        <p:spPr bwMode="auto">
          <a:xfrm>
            <a:off x="287338" y="2636838"/>
            <a:ext cx="8605837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algn="ctr"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Week </a:t>
            </a:r>
            <a:r>
              <a:rPr lang="ru-RU" altLang="ru-RU" sz="3000" b="1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8</a:t>
            </a:r>
            <a:r>
              <a:rPr lang="en-US" altLang="ru-RU" sz="3000" b="1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.</a:t>
            </a:r>
            <a:r>
              <a:rPr lang="en-US" altLang="ru-RU" sz="3000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</a:rPr>
              <a:t>Temperature and pressure sensors.</a:t>
            </a:r>
            <a:endParaRPr lang="en-US" altLang="ru-RU" sz="3000" dirty="0">
              <a:solidFill>
                <a:srgbClr val="000000"/>
              </a:solidFill>
              <a:latin typeface="Palatino Linotype" pitchFamily="18" charset="0"/>
              <a:cs typeface="Times New Roman" pitchFamily="18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Palatino Linotype" pitchFamily="18" charset="0"/>
              <a:cs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B.Khamdamov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(</a:t>
            </a:r>
            <a:r>
              <a:rPr lang="en-US" altLang="ru-RU" sz="3000" dirty="0" err="1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Andijan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Machine Building Institute)</a:t>
            </a:r>
          </a:p>
        </p:txBody>
      </p:sp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19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1147762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O’LCHASH ASBOBLARINI KONSTRUKSIYALASH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3086100"/>
            <a:ext cx="9144000" cy="19882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sz="2800" b="1" dirty="0">
                <a:solidFill>
                  <a:prstClr val="black"/>
                </a:solidFill>
                <a:cs typeface="Times New Roman" panose="02020603050405020304" pitchFamily="18" charset="0"/>
              </a:rPr>
              <a:t>8</a:t>
            </a:r>
            <a:r>
              <a:rPr lang="en-US" sz="2800" b="1" dirty="0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-</a:t>
            </a:r>
            <a:r>
              <a:rPr lang="en-US" sz="2800" b="1" dirty="0" err="1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Ma’ruza</a:t>
            </a:r>
            <a:r>
              <a:rPr lang="en-US" sz="28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/>
              <a:t>Temperatura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bosim</a:t>
            </a:r>
            <a:r>
              <a:rPr lang="en-US" sz="2800" dirty="0"/>
              <a:t> </a:t>
            </a:r>
            <a:r>
              <a:rPr lang="en-US" sz="2800" dirty="0" err="1"/>
              <a:t>datchiklari</a:t>
            </a:r>
            <a:r>
              <a:rPr lang="en-US" sz="2800" dirty="0" smtClean="0">
                <a:solidFill>
                  <a:prstClr val="black"/>
                </a:solidFill>
                <a:latin typeface="+mn-lt"/>
              </a:rPr>
              <a:t>. </a:t>
            </a:r>
            <a:endParaRPr lang="en-US" sz="2800" dirty="0">
              <a:solidFill>
                <a:prstClr val="black"/>
              </a:solidFill>
              <a:latin typeface="+mn-lt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en-US" sz="2800" b="1" dirty="0">
              <a:solidFill>
                <a:prstClr val="black">
                  <a:lumMod val="50000"/>
                  <a:lumOff val="50000"/>
                </a:prstClr>
              </a:solidFill>
              <a:latin typeface="+mn-lt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Ma’ruzachi</a:t>
            </a:r>
            <a:r>
              <a:rPr lang="en-US" sz="28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PhD.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B.Xamdamov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Andijon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Mashinasozlik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Instituti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7" name="10-конечная звезда 6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31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916832"/>
            <a:ext cx="8136904" cy="1944216"/>
          </a:xfrm>
        </p:spPr>
        <p:txBody>
          <a:bodyPr>
            <a:noAutofit/>
          </a:bodyPr>
          <a:lstStyle/>
          <a:p>
            <a:r>
              <a:rPr lang="uz-Cyrl-UZ" sz="32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Reja:</a:t>
            </a:r>
            <a:endParaRPr lang="ru-RU" sz="32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just"/>
            <a:r>
              <a:rPr lang="uz-Cyrl-UZ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8.1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Temperatura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datchigi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uning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turlari</a:t>
            </a:r>
            <a:endParaRPr lang="ru-RU" sz="32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just"/>
            <a:r>
              <a:rPr lang="ru-RU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8.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2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Bosim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datchigi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uning</a:t>
            </a:r>
            <a:r>
              <a:rPr lang="en-US" sz="3200" dirty="0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+mn-lt"/>
                <a:cs typeface="Times New Roman" pitchFamily="18" charset="0"/>
              </a:rPr>
              <a:t>turlari</a:t>
            </a:r>
            <a:endParaRPr lang="ru-RU" sz="3200" dirty="0" smtClean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just"/>
            <a:endParaRPr lang="ru-RU" sz="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404664"/>
            <a:ext cx="8424936" cy="1008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prstClr val="black"/>
                </a:solidFill>
                <a:ea typeface="Calibri" panose="020F0502020204030204" pitchFamily="34" charset="0"/>
              </a:rPr>
              <a:t>8</a:t>
            </a:r>
            <a:r>
              <a:rPr lang="en-US" sz="3200" b="1" dirty="0" smtClean="0">
                <a:solidFill>
                  <a:prstClr val="black"/>
                </a:solidFill>
                <a:ea typeface="Calibri" panose="020F0502020204030204" pitchFamily="34" charset="0"/>
              </a:rPr>
              <a:t>-</a:t>
            </a:r>
            <a:r>
              <a:rPr lang="en-US" sz="3200" b="1" dirty="0" err="1" smtClean="0">
                <a:solidFill>
                  <a:prstClr val="black"/>
                </a:solidFill>
                <a:ea typeface="Calibri" panose="020F0502020204030204" pitchFamily="34" charset="0"/>
              </a:rPr>
              <a:t>Mavzu</a:t>
            </a:r>
            <a:r>
              <a:rPr lang="en-US" sz="3200" b="1" dirty="0">
                <a:solidFill>
                  <a:prstClr val="black"/>
                </a:solidFill>
                <a:ea typeface="Calibri" panose="020F0502020204030204" pitchFamily="34" charset="0"/>
              </a:rPr>
              <a:t>: </a:t>
            </a:r>
            <a:r>
              <a:rPr lang="en-US" sz="3200" b="1" dirty="0" err="1" smtClean="0">
                <a:cs typeface="Times New Roman" pitchFamily="18" charset="0"/>
              </a:rPr>
              <a:t>Temperatura</a:t>
            </a:r>
            <a:r>
              <a:rPr lang="en-US" sz="3200" b="1" dirty="0" smtClean="0">
                <a:cs typeface="Times New Roman" pitchFamily="18" charset="0"/>
              </a:rPr>
              <a:t> </a:t>
            </a:r>
            <a:r>
              <a:rPr lang="en-US" sz="3200" b="1" dirty="0" err="1">
                <a:cs typeface="Times New Roman" pitchFamily="18" charset="0"/>
              </a:rPr>
              <a:t>va</a:t>
            </a:r>
            <a:r>
              <a:rPr lang="en-US" sz="3200" b="1" dirty="0">
                <a:cs typeface="Times New Roman" pitchFamily="18" charset="0"/>
              </a:rPr>
              <a:t> </a:t>
            </a:r>
            <a:r>
              <a:rPr lang="en-US" sz="3200" b="1" dirty="0" err="1">
                <a:cs typeface="Times New Roman" pitchFamily="18" charset="0"/>
              </a:rPr>
              <a:t>bosim</a:t>
            </a:r>
            <a:r>
              <a:rPr lang="en-US" sz="3200" b="1" dirty="0">
                <a:cs typeface="Times New Roman" pitchFamily="18" charset="0"/>
              </a:rPr>
              <a:t> </a:t>
            </a:r>
            <a:r>
              <a:rPr lang="en-US" sz="3200" b="1" dirty="0" err="1">
                <a:cs typeface="Times New Roman" pitchFamily="18" charset="0"/>
              </a:rPr>
              <a:t>datchiklari</a:t>
            </a:r>
            <a:r>
              <a:rPr lang="en-US" sz="3200" b="1" dirty="0" smtClean="0">
                <a:cs typeface="Times New Roman" pitchFamily="18" charset="0"/>
              </a:rPr>
              <a:t>.</a:t>
            </a:r>
            <a:endParaRPr lang="ru-RU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676" y="3663950"/>
            <a:ext cx="3024187" cy="319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68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E7260-8C84-4D86-8F86-9B736FA3FBE1}" type="slidenum">
              <a:rPr lang="ru-RU" altLang="ru-RU" smtClean="0"/>
              <a:pPr>
                <a:defRPr/>
              </a:pPr>
              <a:t>4</a:t>
            </a:fld>
            <a:endParaRPr lang="ru-RU" altLang="ru-RU"/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15" t="29263" r="11049" b="9721"/>
          <a:stretch>
            <a:fillRect/>
          </a:stretch>
        </p:blipFill>
        <p:spPr bwMode="auto">
          <a:xfrm>
            <a:off x="460375" y="549275"/>
            <a:ext cx="8458200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18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96944" cy="432048"/>
          </a:xfrm>
        </p:spPr>
        <p:txBody>
          <a:bodyPr>
            <a:noAutofit/>
          </a:bodyPr>
          <a:lstStyle/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Sanoatda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qo`llaniladigan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temperatura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o`lchash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vositalari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2083903"/>
              </p:ext>
            </p:extLst>
          </p:nvPr>
        </p:nvGraphicFramePr>
        <p:xfrm>
          <a:off x="179512" y="692696"/>
          <a:ext cx="8784976" cy="6043451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926201">
                  <a:extLst>
                    <a:ext uri="{9D8B030D-6E8A-4147-A177-3AD203B41FA5}">
                      <a16:colId xmlns="" xmlns:a16="http://schemas.microsoft.com/office/drawing/2014/main" val="2609356523"/>
                    </a:ext>
                  </a:extLst>
                </a:gridCol>
                <a:gridCol w="4002801">
                  <a:extLst>
                    <a:ext uri="{9D8B030D-6E8A-4147-A177-3AD203B41FA5}">
                      <a16:colId xmlns="" xmlns:a16="http://schemas.microsoft.com/office/drawing/2014/main" val="3441357279"/>
                    </a:ext>
                  </a:extLst>
                </a:gridCol>
                <a:gridCol w="1610769">
                  <a:extLst>
                    <a:ext uri="{9D8B030D-6E8A-4147-A177-3AD203B41FA5}">
                      <a16:colId xmlns="" xmlns:a16="http://schemas.microsoft.com/office/drawing/2014/main" val="3534356069"/>
                    </a:ext>
                  </a:extLst>
                </a:gridCol>
                <a:gridCol w="1245205">
                  <a:extLst>
                    <a:ext uri="{9D8B030D-6E8A-4147-A177-3AD203B41FA5}">
                      <a16:colId xmlns="" xmlns:a16="http://schemas.microsoft.com/office/drawing/2014/main" val="2838523917"/>
                    </a:ext>
                  </a:extLst>
                </a:gridCol>
              </a:tblGrid>
              <a:tr h="73906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Termometrik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xususiyatlar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O`lchash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vositasining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nomlanishi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O`lchash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diapazoni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="1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quyi</a:t>
                      </a:r>
                      <a:r>
                        <a:rPr lang="ru-RU" sz="20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yuqori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07406620"/>
                  </a:ext>
                </a:extLst>
              </a:tr>
              <a:tr h="83752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Issiqlikdan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kengayish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Suyuqlikli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shisha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termometrlar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Dilatometrik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bimetal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termometrlar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extLst>
                  <a:ext uri="{0D108BD9-81ED-4DB2-BD59-A6C34878D82A}">
                    <a16:rowId xmlns="" xmlns:a16="http://schemas.microsoft.com/office/drawing/2014/main" val="6404228"/>
                  </a:ext>
                </a:extLst>
              </a:tr>
              <a:tr h="109097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O`zgarmas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hajmida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bosimining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o`zgarishi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Manometrik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termometrlar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Gazli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Suyuqlikli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Bug`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suyuqlikli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kondensatsion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—150(-267)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—150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—50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extLst>
                  <a:ext uri="{0D108BD9-81ED-4DB2-BD59-A6C34878D82A}">
                    <a16:rowId xmlns="" xmlns:a16="http://schemas.microsoft.com/office/drawing/2014/main" val="689376938"/>
                  </a:ext>
                </a:extLst>
              </a:tr>
              <a:tr h="58769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Termoelektrik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effekt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TEYuK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Termoelektrik</a:t>
                      </a:r>
                      <a:r>
                        <a:rPr lang="en-US" sz="20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termometrlar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—200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extLst>
                  <a:ext uri="{0D108BD9-81ED-4DB2-BD59-A6C34878D82A}">
                    <a16:rowId xmlns="" xmlns:a16="http://schemas.microsoft.com/office/drawing/2014/main" val="2182075259"/>
                  </a:ext>
                </a:extLst>
              </a:tr>
              <a:tr h="89860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Elektr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qarshiligi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o`zgarishi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Metalli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qarshilik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termometrlari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Yarim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o`tkazgichli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qarshilik</a:t>
                      </a:r>
                      <a:r>
                        <a:rPr lang="en-US" sz="20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termometrlari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—272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extLst>
                  <a:ext uri="{0D108BD9-81ED-4DB2-BD59-A6C34878D82A}">
                    <a16:rowId xmlns="" xmlns:a16="http://schemas.microsoft.com/office/drawing/2014/main" val="2625507192"/>
                  </a:ext>
                </a:extLst>
              </a:tr>
              <a:tr h="139075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Issiqlikdan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nurlanish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Pirometrlar</a:t>
                      </a: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Kvazimonoxromatik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pirometrlar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Spektral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nisbatli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pirometrlar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To`liq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nurlanish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pirometrlari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5632" marR="45632" marT="0" marB="0"/>
                </a:tc>
                <a:extLst>
                  <a:ext uri="{0D108BD9-81ED-4DB2-BD59-A6C34878D82A}">
                    <a16:rowId xmlns="" xmlns:a16="http://schemas.microsoft.com/office/drawing/2014/main" val="1310029896"/>
                  </a:ext>
                </a:extLst>
              </a:tr>
            </a:tbl>
          </a:graphicData>
        </a:graphic>
      </p:graphicFrame>
      <p:sp>
        <p:nvSpPr>
          <p:cNvPr id="4" name="10-конечная звезда 3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4720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A9DD1-E099-4327-9652-26BADA1D2947}" type="slidenum">
              <a:rPr lang="ru-RU" altLang="ru-RU" smtClean="0"/>
              <a:pPr>
                <a:defRPr/>
              </a:pPr>
              <a:t>6</a:t>
            </a:fld>
            <a:endParaRPr lang="ru-RU" alt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359571" y="4869160"/>
            <a:ext cx="12961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[3]</a:t>
            </a:r>
            <a:endParaRPr lang="ru-RU" sz="105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81" t="40011" r="11225" b="25034"/>
          <a:stretch/>
        </p:blipFill>
        <p:spPr bwMode="auto">
          <a:xfrm>
            <a:off x="5106501" y="1296217"/>
            <a:ext cx="3802284" cy="3366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s://encrypted-tbn2.gstatic.com/images?q=tbn:ANd9GcTxQqME6lOU959oVfCJsRzRPlUHa4cvm1F6wU42-2f7QcrsYyU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908720"/>
            <a:ext cx="3506957" cy="474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23528" y="116632"/>
            <a:ext cx="820891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Чизикли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кенгайиш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термометрлари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04997" y="5577344"/>
            <a:ext cx="8640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[2]</a:t>
            </a:r>
            <a:endParaRPr lang="ru-RU" sz="1050" dirty="0"/>
          </a:p>
        </p:txBody>
      </p:sp>
      <p:sp>
        <p:nvSpPr>
          <p:cNvPr id="8" name="10-конечная звезда 7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87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24936" cy="73457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Shishali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suyuqlikli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termometrlarda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qo`llaniladigan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termoelektrik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moddalar</a:t>
            </a:r>
            <a:endParaRPr lang="ru-RU" sz="2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4605843"/>
              </p:ext>
            </p:extLst>
          </p:nvPr>
        </p:nvGraphicFramePr>
        <p:xfrm>
          <a:off x="179512" y="980728"/>
          <a:ext cx="8568953" cy="5544615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800200">
                  <a:extLst>
                    <a:ext uri="{9D8B030D-6E8A-4147-A177-3AD203B41FA5}">
                      <a16:colId xmlns="" xmlns:a16="http://schemas.microsoft.com/office/drawing/2014/main" val="2093212834"/>
                    </a:ext>
                  </a:extLst>
                </a:gridCol>
                <a:gridCol w="1728192">
                  <a:extLst>
                    <a:ext uri="{9D8B030D-6E8A-4147-A177-3AD203B41FA5}">
                      <a16:colId xmlns="" xmlns:a16="http://schemas.microsoft.com/office/drawing/2014/main" val="3500356917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4131652698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3766586514"/>
                    </a:ext>
                  </a:extLst>
                </a:gridCol>
                <a:gridCol w="1224136">
                  <a:extLst>
                    <a:ext uri="{9D8B030D-6E8A-4147-A177-3AD203B41FA5}">
                      <a16:colId xmlns="" xmlns:a16="http://schemas.microsoft.com/office/drawing/2014/main" val="3385855374"/>
                    </a:ext>
                  </a:extLst>
                </a:gridCol>
                <a:gridCol w="1368153">
                  <a:extLst>
                    <a:ext uri="{9D8B030D-6E8A-4147-A177-3AD203B41FA5}">
                      <a16:colId xmlns="" xmlns:a16="http://schemas.microsoft.com/office/drawing/2014/main" val="2620813463"/>
                    </a:ext>
                  </a:extLst>
                </a:gridCol>
              </a:tblGrid>
              <a:tr h="1226593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Hajmiy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kengayish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koeff</a:t>
                      </a:r>
                      <a:r>
                        <a:rPr lang="en-US" sz="20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Symbol" panose="05050102010706020507" pitchFamily="18" charset="2"/>
                        </a:rPr>
                        <a:t>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grad</a:t>
                      </a:r>
                      <a:r>
                        <a:rPr lang="ru-RU" sz="2000" b="1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—1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O`rtacha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temperatura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Qo`llanish</a:t>
                      </a:r>
                      <a:r>
                        <a:rPr lang="en-US" sz="20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chegarasi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ru-RU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26939452"/>
                  </a:ext>
                </a:extLst>
              </a:tr>
              <a:tr h="607577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qotishi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qaynashi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yuqori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extLst>
                  <a:ext uri="{0D108BD9-81ED-4DB2-BD59-A6C34878D82A}">
                    <a16:rowId xmlns="" xmlns:a16="http://schemas.microsoft.com/office/drawing/2014/main" val="1740075609"/>
                  </a:ext>
                </a:extLst>
              </a:tr>
              <a:tr h="4906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Metil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spirti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0,00115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—95,8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65,6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—80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extLst>
                  <a:ext uri="{0D108BD9-81ED-4DB2-BD59-A6C34878D82A}">
                    <a16:rowId xmlns="" xmlns:a16="http://schemas.microsoft.com/office/drawing/2014/main" val="4257332041"/>
                  </a:ext>
                </a:extLst>
              </a:tr>
              <a:tr h="4497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Etil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spirti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0,00103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—114,5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78,0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—80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extLst>
                  <a:ext uri="{0D108BD9-81ED-4DB2-BD59-A6C34878D82A}">
                    <a16:rowId xmlns="" xmlns:a16="http://schemas.microsoft.com/office/drawing/2014/main" val="78521747"/>
                  </a:ext>
                </a:extLst>
              </a:tr>
              <a:tr h="3986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Kerosin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0,00093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extLst>
                  <a:ext uri="{0D108BD9-81ED-4DB2-BD59-A6C34878D82A}">
                    <a16:rowId xmlns="" xmlns:a16="http://schemas.microsoft.com/office/drawing/2014/main" val="4171239847"/>
                  </a:ext>
                </a:extLst>
              </a:tr>
              <a:tr h="5008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Petroley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efiri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0,00140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—120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extLst>
                  <a:ext uri="{0D108BD9-81ED-4DB2-BD59-A6C34878D82A}">
                    <a16:rowId xmlns="" xmlns:a16="http://schemas.microsoft.com/office/drawing/2014/main" val="27533553"/>
                  </a:ext>
                </a:extLst>
              </a:tr>
              <a:tr h="4701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Pentan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0,00170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—200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—190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extLst>
                  <a:ext uri="{0D108BD9-81ED-4DB2-BD59-A6C34878D82A}">
                    <a16:rowId xmlns="" xmlns:a16="http://schemas.microsoft.com/office/drawing/2014/main" val="2832792937"/>
                  </a:ext>
                </a:extLst>
              </a:tr>
              <a:tr h="4906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Toluol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0,00107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—97,2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109,8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—80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extLst>
                  <a:ext uri="{0D108BD9-81ED-4DB2-BD59-A6C34878D82A}">
                    <a16:rowId xmlns="" xmlns:a16="http://schemas.microsoft.com/office/drawing/2014/main" val="1551924854"/>
                  </a:ext>
                </a:extLst>
              </a:tr>
              <a:tr h="4088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Galliy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29,8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2070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extLst>
                  <a:ext uri="{0D108BD9-81ED-4DB2-BD59-A6C34878D82A}">
                    <a16:rowId xmlns="" xmlns:a16="http://schemas.microsoft.com/office/drawing/2014/main" val="2397413724"/>
                  </a:ext>
                </a:extLst>
              </a:tr>
              <a:tr h="5008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Simob</a:t>
                      </a:r>
                      <a:endParaRPr lang="ru-RU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0,00016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—38,9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356,6</a:t>
                      </a:r>
                      <a:endParaRPr lang="ru-RU" sz="2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—35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600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9848" marR="59848" marT="0" marB="0" anchor="ctr"/>
                </a:tc>
                <a:extLst>
                  <a:ext uri="{0D108BD9-81ED-4DB2-BD59-A6C34878D82A}">
                    <a16:rowId xmlns="" xmlns:a16="http://schemas.microsoft.com/office/drawing/2014/main" val="2436782585"/>
                  </a:ext>
                </a:extLst>
              </a:tr>
            </a:tbl>
          </a:graphicData>
        </a:graphic>
      </p:graphicFrame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47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972A5-A700-4D05-A926-45332DDFBC2D}" type="slidenum">
              <a:rPr lang="ru-RU" altLang="ru-RU" smtClean="0"/>
              <a:pPr>
                <a:defRPr/>
              </a:pPr>
              <a:t>8</a:t>
            </a:fld>
            <a:endParaRPr lang="ru-RU" alt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61" t="20366" r="16858" b="71497"/>
          <a:stretch/>
        </p:blipFill>
        <p:spPr bwMode="auto">
          <a:xfrm>
            <a:off x="1691680" y="402043"/>
            <a:ext cx="5888182" cy="811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ttps://encrypted-tbn1.gstatic.com/images?q=tbn:ANd9GcSdyk3k3fOwVcNDWvej-xUymloncD-Lk3CbFVTFHw-LyDW7Hl2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1844824"/>
            <a:ext cx="3543616" cy="343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36096" y="5210615"/>
            <a:ext cx="121465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[5]</a:t>
            </a:r>
            <a:endParaRPr lang="ru-RU" sz="1050" dirty="0"/>
          </a:p>
        </p:txBody>
      </p:sp>
      <p:pic>
        <p:nvPicPr>
          <p:cNvPr id="2052" name="Picture 4" descr="https://encrypted-tbn3.gstatic.com/images?q=tbn:ANd9GcS0ZkkvBIw-UJN7Q2Nqa2RwQ33ya96A2ha3vgox9-hQJQPJaF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1916831"/>
            <a:ext cx="2788041" cy="2788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19672" y="4534043"/>
            <a:ext cx="5760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[4]</a:t>
            </a:r>
            <a:endParaRPr lang="ru-RU" sz="1050" dirty="0"/>
          </a:p>
        </p:txBody>
      </p:sp>
      <p:sp>
        <p:nvSpPr>
          <p:cNvPr id="8" name="10-конечная звезда 7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38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8D1B09-4DBE-4DBB-818E-9F019DBA0B2B}" type="slidenum">
              <a:rPr lang="ru-RU" altLang="ru-RU" smtClean="0"/>
              <a:pPr>
                <a:defRPr/>
              </a:pPr>
              <a:t>9</a:t>
            </a:fld>
            <a:endParaRPr lang="ru-RU" altLang="ru-RU"/>
          </a:p>
        </p:txBody>
      </p:sp>
      <p:pic>
        <p:nvPicPr>
          <p:cNvPr id="4505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782" t="22678" r="15651" b="66181"/>
          <a:stretch/>
        </p:blipFill>
        <p:spPr bwMode="auto">
          <a:xfrm>
            <a:off x="1638850" y="260648"/>
            <a:ext cx="6442363" cy="11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50893" y="5522748"/>
            <a:ext cx="12961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[6]</a:t>
            </a:r>
            <a:endParaRPr lang="ru-RU" sz="1050" dirty="0"/>
          </a:p>
        </p:txBody>
      </p:sp>
      <p:pic>
        <p:nvPicPr>
          <p:cNvPr id="3076" name="Picture 4" descr="Термометры сопротивления платиновые 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511" b="13039"/>
          <a:stretch/>
        </p:blipFill>
        <p:spPr bwMode="auto">
          <a:xfrm>
            <a:off x="1281514" y="1700807"/>
            <a:ext cx="7034902" cy="382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0-конечная звезда 5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2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C8744C-87D8-4617-B5F8-72242741AD7C}" type="slidenum">
              <a:rPr lang="ru-RU" altLang="ru-RU" smtClean="0"/>
              <a:pPr>
                <a:defRPr/>
              </a:pPr>
              <a:t>10</a:t>
            </a:fld>
            <a:endParaRPr lang="ru-RU" altLang="ru-RU"/>
          </a:p>
        </p:txBody>
      </p:sp>
      <p:pic>
        <p:nvPicPr>
          <p:cNvPr id="4813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81" t="24928" r="14370" b="67038"/>
          <a:stretch/>
        </p:blipFill>
        <p:spPr bwMode="auto">
          <a:xfrm>
            <a:off x="1475656" y="260648"/>
            <a:ext cx="6324600" cy="777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352839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2656" y="4972162"/>
            <a:ext cx="2286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[7]</a:t>
            </a:r>
            <a:endParaRPr lang="ru-RU" sz="105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700" y="1037888"/>
            <a:ext cx="3528392" cy="2346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67944" y="3408098"/>
            <a:ext cx="50760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[8]</a:t>
            </a:r>
            <a:endParaRPr lang="ru-RU" sz="105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912" y="3990115"/>
            <a:ext cx="1905000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95196" y="6252295"/>
            <a:ext cx="16167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[9]</a:t>
            </a:r>
            <a:endParaRPr lang="ru-RU" sz="1050" dirty="0"/>
          </a:p>
        </p:txBody>
      </p:sp>
      <p:sp>
        <p:nvSpPr>
          <p:cNvPr id="10" name="10-конечная звезда 9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58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7400" y="116632"/>
            <a:ext cx="5607050" cy="584200"/>
          </a:xfrm>
        </p:spPr>
        <p:txBody>
          <a:bodyPr lIns="80165" tIns="40083" rIns="80165" bIns="40083"/>
          <a:lstStyle/>
          <a:p>
            <a:pPr>
              <a:defRPr/>
            </a:pPr>
            <a:r>
              <a:rPr lang="en-AU" sz="2500" b="1" dirty="0" err="1">
                <a:solidFill>
                  <a:schemeClr val="tx2">
                    <a:satMod val="13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Temperaturani</a:t>
            </a:r>
            <a:r>
              <a:rPr lang="en-AU" sz="2500" b="1" dirty="0">
                <a:solidFill>
                  <a:schemeClr val="tx2">
                    <a:satMod val="13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500" b="1" dirty="0" err="1">
                <a:solidFill>
                  <a:schemeClr val="tx2">
                    <a:satMod val="13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sz="2500" b="1" dirty="0">
                <a:solidFill>
                  <a:schemeClr val="tx2">
                    <a:satMod val="13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sz="2500" b="1" dirty="0" err="1">
                <a:solidFill>
                  <a:schemeClr val="tx2">
                    <a:satMod val="13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endParaRPr lang="ru-RU" sz="2500" b="1" dirty="0">
              <a:solidFill>
                <a:schemeClr val="tx2">
                  <a:satMod val="13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>
          <a:xfrm>
            <a:off x="323528" y="836713"/>
            <a:ext cx="8650610" cy="2880320"/>
          </a:xfr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txBody>
          <a:bodyPr>
            <a:noAutofit/>
          </a:bodyPr>
          <a:lstStyle/>
          <a:p>
            <a:pPr marL="315913" indent="-244475" algn="just">
              <a:lnSpc>
                <a:spcPct val="110000"/>
              </a:lnSpc>
            </a:pP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Issiqlikning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bir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jismdan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ikkinchisiga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o'tishi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temperaturaning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tashuvchisi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bo'lgan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modda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molekulalarining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ichki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energiya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miqdoriga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bog'liqligini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ko'rsatadi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.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Shuning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uchun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temperaturani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aniqlash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ishchi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moddaning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fizik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xususiyatlarining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o'zgarishini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kuzatish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orqali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amalga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oshiriladi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.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Bunday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o'lchash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usuli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o'lchanadigan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muhit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temperaturaining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mutlaq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qiymatini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bermaydi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, ammo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ishchi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moddaning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shartli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ravishda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nol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deb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qabul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qilingan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boshlang'ich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temperaturasiga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nisbatan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farqni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beradi</a:t>
            </a:r>
            <a:r>
              <a:rPr lang="en-A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  <a:r>
              <a:rPr lang="ru-RU" altLang="ru-R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1259632" y="3832225"/>
            <a:ext cx="7482731" cy="2621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926" tIns="47968" rIns="95926" bIns="47968"/>
          <a:lstStyle>
            <a:lvl1pPr marL="298602" indent="-231091" algn="l" rtl="0" eaLnBrk="0" fontAlgn="base" hangingPunct="0">
              <a:spcBef>
                <a:spcPts val="496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6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3207" indent="-193438" algn="l" rtl="0" eaLnBrk="0" fontAlgn="base" hangingPunct="0">
              <a:spcBef>
                <a:spcPts val="45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24435" indent="-186947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97107" indent="-141511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0687" indent="-14930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33879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0587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7040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42388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71593" indent="0" algn="just" eaLnBrk="1" hangingPunct="1">
              <a:buFont typeface="Wingdings 2" panose="05020102010507070707" pitchFamily="18" charset="2"/>
              <a:buNone/>
              <a:defRPr/>
            </a:pPr>
            <a:r>
              <a:rPr lang="en-AU" alt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Temperaturani</a:t>
            </a:r>
            <a:r>
              <a:rPr lang="en-AU" alt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just" eaLnBrk="1" hangingPunct="1">
              <a:defRPr/>
            </a:pP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hajmning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kengayishi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algn="just" eaLnBrk="1" hangingPunct="1">
              <a:defRPr/>
            </a:pP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bosimning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yopiq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tizimdagi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o'zgarishi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algn="just" eaLnBrk="1" hangingPunct="1">
              <a:defRPr/>
            </a:pP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qarshiligining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o'zgarishi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algn="just" eaLnBrk="1" hangingPunct="1">
              <a:defRPr/>
            </a:pP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EYuKning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bo'lishi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algn="just" eaLnBrk="1" hangingPunct="1">
              <a:defRPr/>
            </a:pP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nurlanish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intensivligi</a:t>
            </a:r>
            <a:r>
              <a:rPr lang="en-AU" alt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71593" indent="0" algn="just" eaLnBrk="1" hangingPunct="1">
              <a:buFont typeface="Wingdings 2" panose="05020102010507070707" pitchFamily="18" charset="2"/>
              <a:buNone/>
              <a:defRPr/>
            </a:pPr>
            <a:r>
              <a:rPr lang="en-AU" alt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AU" alt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AU" alt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hodisalar</a:t>
            </a:r>
            <a:r>
              <a:rPr lang="en-AU" alt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qo'llaniladi</a:t>
            </a:r>
            <a:r>
              <a:rPr lang="en-AU" alt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1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46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476672"/>
            <a:ext cx="8136904" cy="316835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Hozirgi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kunda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harorat</a:t>
            </a:r>
            <a:r>
              <a:rPr lang="ru-RU" sz="2400" b="1" dirty="0" smtClean="0">
                <a:solidFill>
                  <a:schemeClr val="tx1"/>
                </a:solidFill>
              </a:rPr>
              <a:t>  </a:t>
            </a:r>
            <a:r>
              <a:rPr lang="en-US" sz="2400" b="1" dirty="0" err="1" smtClean="0">
                <a:solidFill>
                  <a:schemeClr val="tx1"/>
                </a:solidFill>
              </a:rPr>
              <a:t>datchiklarning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eng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keng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tarqalgan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turlari</a:t>
            </a:r>
            <a:r>
              <a:rPr lang="en-US" sz="2400" b="1" dirty="0" smtClean="0">
                <a:solidFill>
                  <a:schemeClr val="tx1"/>
                </a:solidFill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solidFill>
                  <a:schemeClr val="tx1"/>
                </a:solidFill>
              </a:rPr>
              <a:t>Rezistiv</a:t>
            </a: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solidFill>
                  <a:schemeClr val="tx1"/>
                </a:solidFill>
              </a:rPr>
              <a:t>Termoelektrik</a:t>
            </a: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solidFill>
                  <a:schemeClr val="tx1"/>
                </a:solidFill>
              </a:rPr>
              <a:t>yarim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o’tkazgichli</a:t>
            </a: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solidFill>
                  <a:schemeClr val="tx1"/>
                </a:solidFill>
              </a:rPr>
              <a:t>Optik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solidFill>
                  <a:schemeClr val="tx1"/>
                </a:solidFill>
              </a:rPr>
              <a:t>pyezoelektrik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detektorlar</a:t>
            </a:r>
            <a:endParaRPr lang="en-US" sz="2400" dirty="0" smtClean="0">
              <a:solidFill>
                <a:schemeClr val="tx1"/>
              </a:solidFill>
            </a:endParaRPr>
          </a:p>
          <a:p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323528" y="4365104"/>
            <a:ext cx="8568952" cy="1800200"/>
          </a:xfrm>
          <a:prstGeom prst="wedgeRectCallout">
            <a:avLst>
              <a:gd name="adj1" fmla="val -45376"/>
              <a:gd name="adj2" fmla="val -985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 smtClean="0">
                <a:solidFill>
                  <a:schemeClr val="tx1"/>
                </a:solidFill>
              </a:rPr>
              <a:t>	</a:t>
            </a:r>
            <a:r>
              <a:rPr lang="en-US" sz="2400" b="1" dirty="0" err="1" smtClean="0">
                <a:solidFill>
                  <a:schemeClr val="tx1"/>
                </a:solidFill>
              </a:rPr>
              <a:t>Haroratni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o’lchash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har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doim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energiyaning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unchalik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katta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bo’lmagan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porsiyasini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ob’yektdan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bu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energiyani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elektr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signaliga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aylantirishi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lozim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bo’lgan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datchikka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uzatishdan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iborat</a:t>
            </a:r>
            <a:r>
              <a:rPr lang="en-US" sz="2400" b="1" dirty="0" smtClean="0">
                <a:solidFill>
                  <a:schemeClr val="tx1"/>
                </a:solidFill>
              </a:rPr>
              <a:t>  </a:t>
            </a:r>
            <a:r>
              <a:rPr lang="en-US" sz="2400" b="1" dirty="0" err="1" smtClean="0">
                <a:solidFill>
                  <a:schemeClr val="tx1"/>
                </a:solidFill>
              </a:rPr>
              <a:t>bo’ladi</a:t>
            </a:r>
            <a:r>
              <a:rPr lang="en-US" sz="2400" b="1" dirty="0">
                <a:solidFill>
                  <a:schemeClr val="tx1"/>
                </a:solidFill>
              </a:rPr>
              <a:t>.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10-конечная звезда 5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81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395536" y="620688"/>
            <a:ext cx="8568952" cy="5400600"/>
          </a:xfrm>
          <a:prstGeom prst="vertic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smtClean="0"/>
              <a:t>	</a:t>
            </a:r>
            <a:r>
              <a:rPr lang="en-US" sz="2400" dirty="0" err="1"/>
              <a:t>Kontaktli</a:t>
            </a:r>
            <a:r>
              <a:rPr lang="en-US" sz="2400" dirty="0"/>
              <a:t> </a:t>
            </a:r>
            <a:r>
              <a:rPr lang="en-US" sz="2400" dirty="0" err="1"/>
              <a:t>detektor</a:t>
            </a:r>
            <a:r>
              <a:rPr lang="en-US" sz="2400" dirty="0"/>
              <a:t> (</a:t>
            </a:r>
            <a:r>
              <a:rPr lang="en-US" sz="2400" dirty="0" err="1"/>
              <a:t>zond</a:t>
            </a:r>
            <a:r>
              <a:rPr lang="en-US" sz="2400" dirty="0"/>
              <a:t>) </a:t>
            </a:r>
            <a:r>
              <a:rPr lang="en-US" sz="2400" dirty="0" err="1" smtClean="0"/>
              <a:t>ob’yektning</a:t>
            </a:r>
            <a:r>
              <a:rPr lang="en-US" sz="2400" dirty="0" smtClean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 smtClean="0"/>
              <a:t>tashqarisiga</a:t>
            </a:r>
            <a:r>
              <a:rPr lang="en-US" sz="2400" dirty="0" smtClean="0"/>
              <a:t> </a:t>
            </a:r>
            <a:r>
              <a:rPr lang="en-US" sz="2400" dirty="0" err="1" smtClean="0"/>
              <a:t>joylashtirilganda</a:t>
            </a:r>
            <a:r>
              <a:rPr lang="en-US" sz="2400" dirty="0" smtClean="0"/>
              <a:t> </a:t>
            </a:r>
            <a:r>
              <a:rPr lang="en-US" sz="2400" dirty="0" err="1" smtClean="0"/>
              <a:t>ob’yekt</a:t>
            </a:r>
            <a:r>
              <a:rPr lang="en-US" sz="2400" dirty="0" smtClean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zond</a:t>
            </a:r>
            <a:r>
              <a:rPr lang="en-US" sz="2400" dirty="0"/>
              <a:t> </a:t>
            </a:r>
            <a:r>
              <a:rPr lang="en-US" sz="2400" dirty="0" err="1" smtClean="0"/>
              <a:t>o’rtasida</a:t>
            </a:r>
            <a:r>
              <a:rPr lang="en-US" sz="2400" dirty="0" smtClean="0"/>
              <a:t> </a:t>
            </a:r>
            <a:r>
              <a:rPr lang="en-US" sz="2400" dirty="0" err="1"/>
              <a:t>issiqlik</a:t>
            </a:r>
            <a:r>
              <a:rPr lang="en-US" sz="2400" dirty="0"/>
              <a:t> </a:t>
            </a:r>
            <a:r>
              <a:rPr lang="en-US" sz="2400" dirty="0" err="1" smtClean="0"/>
              <a:t>o’tkazuvchanlik</a:t>
            </a:r>
            <a:r>
              <a:rPr lang="en-US" sz="2400" dirty="0" smtClean="0"/>
              <a:t> </a:t>
            </a:r>
            <a:r>
              <a:rPr lang="en-US" sz="2400" dirty="0" err="1" smtClean="0"/>
              <a:t>hisobiga</a:t>
            </a:r>
            <a:r>
              <a:rPr lang="en-US" sz="2400" dirty="0" smtClean="0"/>
              <a:t> </a:t>
            </a:r>
            <a:r>
              <a:rPr lang="en-US" sz="2400" dirty="0" err="1"/>
              <a:t>issiqlik</a:t>
            </a:r>
            <a:r>
              <a:rPr lang="en-US" sz="2400" dirty="0"/>
              <a:t> </a:t>
            </a:r>
            <a:r>
              <a:rPr lang="en-US" sz="2400" dirty="0" err="1"/>
              <a:t>uzatilishi</a:t>
            </a:r>
            <a:r>
              <a:rPr lang="en-US" sz="2400" dirty="0"/>
              <a:t> </a:t>
            </a:r>
            <a:r>
              <a:rPr lang="en-US" sz="2400" dirty="0" err="1"/>
              <a:t>sodir</a:t>
            </a:r>
            <a:r>
              <a:rPr lang="en-US" sz="2400" dirty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. </a:t>
            </a:r>
            <a:r>
              <a:rPr lang="en-US" sz="2400" dirty="0" err="1" smtClean="0"/>
              <a:t>Bunda</a:t>
            </a:r>
            <a:r>
              <a:rPr lang="en-US" sz="2400" dirty="0" smtClean="0"/>
              <a:t> </a:t>
            </a:r>
            <a:r>
              <a:rPr lang="en-US" sz="2400" dirty="0" err="1" smtClean="0"/>
              <a:t>zondning</a:t>
            </a:r>
            <a:r>
              <a:rPr lang="en-US" sz="2400" dirty="0" smtClean="0"/>
              <a:t> </a:t>
            </a:r>
            <a:r>
              <a:rPr lang="en-US" sz="2400" dirty="0" err="1" smtClean="0"/>
              <a:t>tarkibiga</a:t>
            </a:r>
            <a:r>
              <a:rPr lang="en-US" sz="2400" dirty="0" smtClean="0"/>
              <a:t> </a:t>
            </a:r>
            <a:r>
              <a:rPr lang="en-US" sz="2400" dirty="0" err="1"/>
              <a:t>kiradigan</a:t>
            </a:r>
            <a:r>
              <a:rPr lang="en-US" sz="2400" dirty="0"/>
              <a:t> </a:t>
            </a:r>
            <a:r>
              <a:rPr lang="en-US" sz="2400" dirty="0" err="1"/>
              <a:t>sezgir</a:t>
            </a:r>
            <a:r>
              <a:rPr lang="en-US" sz="2400" dirty="0"/>
              <a:t> </a:t>
            </a:r>
            <a:r>
              <a:rPr lang="en-US" sz="2400" dirty="0" smtClean="0"/>
              <a:t>element </a:t>
            </a:r>
            <a:r>
              <a:rPr lang="en-US" sz="2400" dirty="0" err="1" smtClean="0"/>
              <a:t>qiziydi</a:t>
            </a:r>
            <a:r>
              <a:rPr lang="en-US" sz="2400" dirty="0" smtClean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sovuydi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smtClean="0"/>
              <a:t>	</a:t>
            </a:r>
            <a:r>
              <a:rPr lang="en-US" sz="2400" dirty="0" err="1" smtClean="0"/>
              <a:t>Issiqlik</a:t>
            </a:r>
            <a:r>
              <a:rPr lang="en-US" sz="2400" dirty="0" smtClean="0"/>
              <a:t> </a:t>
            </a:r>
            <a:r>
              <a:rPr lang="en-US" sz="2400" dirty="0" err="1"/>
              <a:t>nurlanish</a:t>
            </a:r>
            <a:r>
              <a:rPr lang="en-US" sz="2400" dirty="0"/>
              <a:t> </a:t>
            </a:r>
            <a:r>
              <a:rPr lang="en-US" sz="2400" dirty="0" err="1"/>
              <a:t>yordamida</a:t>
            </a:r>
            <a:r>
              <a:rPr lang="en-US" sz="2400" dirty="0"/>
              <a:t> </a:t>
            </a:r>
            <a:r>
              <a:rPr lang="en-US" sz="2400" dirty="0" err="1"/>
              <a:t>uzatilganda</a:t>
            </a:r>
            <a:r>
              <a:rPr lang="en-US" sz="2400" dirty="0"/>
              <a:t> </a:t>
            </a:r>
            <a:r>
              <a:rPr lang="en-US" sz="2400" dirty="0" err="1" smtClean="0"/>
              <a:t>issiqlik</a:t>
            </a:r>
            <a:r>
              <a:rPr lang="en-US" sz="2400" dirty="0" smtClean="0"/>
              <a:t> </a:t>
            </a:r>
            <a:r>
              <a:rPr lang="en-US" sz="2400" dirty="0" err="1"/>
              <a:t>energiyasi</a:t>
            </a:r>
            <a:r>
              <a:rPr lang="en-US" sz="2400" dirty="0"/>
              <a:t> IQ </a:t>
            </a:r>
            <a:r>
              <a:rPr lang="en-US" sz="2400" dirty="0" err="1"/>
              <a:t>nurlanish</a:t>
            </a:r>
            <a:r>
              <a:rPr lang="en-US" sz="2400" dirty="0"/>
              <a:t> </a:t>
            </a:r>
            <a:r>
              <a:rPr lang="en-US" sz="2400" dirty="0" err="1" smtClean="0"/>
              <a:t>ko’rinishida</a:t>
            </a:r>
            <a:r>
              <a:rPr lang="en-US" sz="2400" dirty="0" smtClean="0"/>
              <a:t> </a:t>
            </a:r>
            <a:r>
              <a:rPr lang="en-US" sz="2400" dirty="0" err="1" smtClean="0"/>
              <a:t>ob’yektning</a:t>
            </a:r>
            <a:r>
              <a:rPr lang="en-US" sz="2400" dirty="0" smtClean="0"/>
              <a:t> </a:t>
            </a:r>
            <a:r>
              <a:rPr lang="en-US" sz="2400" dirty="0" err="1"/>
              <a:t>harorati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optik</a:t>
            </a:r>
            <a:r>
              <a:rPr lang="en-US" sz="2400" dirty="0"/>
              <a:t> </a:t>
            </a:r>
            <a:r>
              <a:rPr lang="en-US" sz="2400" dirty="0" err="1" smtClean="0"/>
              <a:t>bog’lanishining</a:t>
            </a:r>
            <a:r>
              <a:rPr lang="en-US" sz="2400" dirty="0" smtClean="0"/>
              <a:t> </a:t>
            </a:r>
            <a:r>
              <a:rPr lang="en-US" sz="2400" dirty="0" err="1"/>
              <a:t>tipiga</a:t>
            </a:r>
            <a:r>
              <a:rPr lang="en-US" sz="2400" dirty="0"/>
              <a:t> </a:t>
            </a:r>
            <a:r>
              <a:rPr lang="en-US" sz="2400" dirty="0" err="1" smtClean="0"/>
              <a:t>bog’liq</a:t>
            </a:r>
            <a:r>
              <a:rPr lang="en-US" sz="2400" dirty="0" smtClean="0"/>
              <a:t> </a:t>
            </a:r>
            <a:r>
              <a:rPr lang="en-US" sz="2400" dirty="0" err="1" smtClean="0"/>
              <a:t>holda</a:t>
            </a:r>
            <a:r>
              <a:rPr lang="en-US" sz="2400" dirty="0" smtClean="0"/>
              <a:t> </a:t>
            </a:r>
            <a:r>
              <a:rPr lang="en-US" sz="2400" dirty="0" err="1" smtClean="0"/>
              <a:t>datchik</a:t>
            </a:r>
            <a:r>
              <a:rPr lang="en-US" sz="2400" dirty="0" smtClean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 smtClean="0"/>
              <a:t>yutiladi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undan</a:t>
            </a:r>
            <a:r>
              <a:rPr lang="en-US" sz="2400" dirty="0"/>
              <a:t> </a:t>
            </a:r>
            <a:r>
              <a:rPr lang="en-US" sz="2400" dirty="0" err="1"/>
              <a:t>ajralib</a:t>
            </a:r>
            <a:r>
              <a:rPr lang="en-US" sz="2400" dirty="0"/>
              <a:t> </a:t>
            </a:r>
            <a:r>
              <a:rPr lang="en-US" sz="2400" dirty="0" err="1"/>
              <a:t>chiqadi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88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11560" y="404664"/>
            <a:ext cx="7704856" cy="9361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Haroratni</a:t>
            </a:r>
            <a:r>
              <a:rPr lang="en-US" sz="3200" b="1" dirty="0" smtClean="0"/>
              <a:t>  </a:t>
            </a:r>
            <a:r>
              <a:rPr lang="en-US" sz="3200" b="1" dirty="0" err="1" smtClean="0"/>
              <a:t>o’lchashning</a:t>
            </a:r>
            <a:r>
              <a:rPr lang="en-US" sz="3200" b="1" dirty="0" smtClean="0"/>
              <a:t>  </a:t>
            </a:r>
            <a:r>
              <a:rPr lang="en-US" sz="3200" b="1" dirty="0" err="1" smtClean="0"/>
              <a:t>ikkita</a:t>
            </a:r>
            <a:r>
              <a:rPr lang="en-US" sz="3200" b="1" dirty="0" smtClean="0"/>
              <a:t>  </a:t>
            </a:r>
            <a:r>
              <a:rPr lang="en-US" sz="3200" b="1" dirty="0" err="1" smtClean="0"/>
              <a:t>asosiy</a:t>
            </a:r>
            <a:r>
              <a:rPr lang="en-US" sz="3200" b="1" dirty="0" smtClean="0"/>
              <a:t> </a:t>
            </a:r>
            <a:r>
              <a:rPr lang="en-US" sz="3200" b="1" dirty="0" err="1"/>
              <a:t>uslubi</a:t>
            </a:r>
            <a:r>
              <a:rPr lang="en-US" sz="3200" b="1" dirty="0"/>
              <a:t> </a:t>
            </a:r>
            <a:r>
              <a:rPr lang="en-US" sz="3200" b="1" dirty="0" err="1"/>
              <a:t>mavjud</a:t>
            </a:r>
            <a:r>
              <a:rPr lang="en-US" sz="3200" b="1" dirty="0"/>
              <a:t>:</a:t>
            </a:r>
            <a:endParaRPr lang="ru-RU" sz="32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1772816"/>
            <a:ext cx="3168352" cy="10081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</a:rPr>
              <a:t>muvozanatli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48064" y="1772816"/>
            <a:ext cx="3672408" cy="10081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</a:rPr>
              <a:t>bashorat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qilinadigan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>
                <a:solidFill>
                  <a:schemeClr val="tx1"/>
                </a:solidFill>
              </a:rPr>
              <a:t>(</a:t>
            </a:r>
            <a:r>
              <a:rPr lang="en-US" sz="2400" b="1" dirty="0" err="1">
                <a:solidFill>
                  <a:schemeClr val="tx1"/>
                </a:solidFill>
              </a:rPr>
              <a:t>prognozli</a:t>
            </a:r>
            <a:r>
              <a:rPr lang="en-US" sz="2400" b="1" dirty="0" smtClean="0">
                <a:solidFill>
                  <a:schemeClr val="tx1"/>
                </a:solidFill>
              </a:rPr>
              <a:t>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165840" y="3140968"/>
            <a:ext cx="4284476" cy="3096344"/>
          </a:xfrm>
          <a:prstGeom prst="wedgeRectCallout">
            <a:avLst>
              <a:gd name="adj1" fmla="val -38974"/>
              <a:gd name="adj2" fmla="val -69408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err="1" smtClean="0">
                <a:solidFill>
                  <a:schemeClr val="tx1"/>
                </a:solidFill>
              </a:rPr>
              <a:t>Haroratni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o’lchash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o’lchanadigan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yuza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bilan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zondda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joylashgan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sezgir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smtClean="0">
                <a:solidFill>
                  <a:schemeClr val="tx1"/>
                </a:solidFill>
              </a:rPr>
              <a:t>element </a:t>
            </a:r>
            <a:r>
              <a:rPr lang="en-US" sz="2200" dirty="0" err="1" smtClean="0">
                <a:solidFill>
                  <a:schemeClr val="tx1"/>
                </a:solidFill>
              </a:rPr>
              <a:t>o’rtasida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issiqlik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muvozanati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boshlanganda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ya’ni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datchik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bilan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o’lchanadigan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ob’yekt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o‘rtasida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sezilarli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harorat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farqi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bo’lmaganda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o’tkaziladi</a:t>
            </a:r>
            <a:r>
              <a:rPr lang="en-US" sz="2200" dirty="0">
                <a:solidFill>
                  <a:schemeClr val="tx1"/>
                </a:solidFill>
              </a:rPr>
              <a:t>.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8" name="Прямоугольная выноска 7"/>
          <p:cNvSpPr/>
          <p:nvPr/>
        </p:nvSpPr>
        <p:spPr>
          <a:xfrm>
            <a:off x="4716016" y="3140968"/>
            <a:ext cx="4284476" cy="3096344"/>
          </a:xfrm>
          <a:prstGeom prst="wedgeRectCallout">
            <a:avLst>
              <a:gd name="adj1" fmla="val 45683"/>
              <a:gd name="adj2" fmla="val -64486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Bashorat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uslubida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o’lchashlarni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o’tkazish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jarayonida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issiqlik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muvozanati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boshlanmaydi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joriy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haroratning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qiymati</a:t>
            </a:r>
            <a:r>
              <a:rPr lang="en-US" sz="2400" dirty="0" smtClean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datchik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haroratining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o‘zgarish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tezligi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bo'yicha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aniqlanadi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9" name="10-конечная звезда 8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18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476672"/>
            <a:ext cx="655272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</a:rPr>
              <a:t>Termorezistiv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datchiklar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1043608" y="1551464"/>
            <a:ext cx="7704856" cy="1440160"/>
          </a:xfrm>
          <a:prstGeom prst="wedgeRectCallout">
            <a:avLst>
              <a:gd name="adj1" fmla="val -47037"/>
              <a:gd name="adj2" fmla="val -81417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Termorezistiv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datchiklarning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afzalliklari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yuqori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sezgirligi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</a:rPr>
              <a:t>interfeysli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sxemalarni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yaratishning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oddiyligi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uzoq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muddatli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barqarorlik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bo‘lib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hisoblanadi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5576" y="3284984"/>
            <a:ext cx="8136904" cy="72008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tx1"/>
                </a:solidFill>
              </a:rPr>
              <a:t>guruh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4451568"/>
            <a:ext cx="2376264" cy="8640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</a:rPr>
              <a:t>rezistiv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harorat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datchiklari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>
                <a:solidFill>
                  <a:schemeClr val="tx1"/>
                </a:solidFill>
              </a:rPr>
              <a:t>(RHD</a:t>
            </a:r>
            <a:r>
              <a:rPr lang="en-US" sz="2000" b="1" dirty="0" smtClean="0">
                <a:solidFill>
                  <a:schemeClr val="tx1"/>
                </a:solidFill>
              </a:rPr>
              <a:t>)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91880" y="4451568"/>
            <a:ext cx="2376264" cy="86409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dirty="0">
                <a:solidFill>
                  <a:schemeClr val="tx1"/>
                </a:solidFill>
              </a:rPr>
              <a:t>p-n </a:t>
            </a:r>
            <a:r>
              <a:rPr lang="en-US" sz="2400" b="1" dirty="0" err="1" smtClean="0">
                <a:solidFill>
                  <a:schemeClr val="tx1"/>
                </a:solidFill>
              </a:rPr>
              <a:t>o’tishli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detektorlar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16216" y="4437112"/>
            <a:ext cx="2376264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termistorlar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1331640" y="4005064"/>
            <a:ext cx="50405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4644008" y="4005064"/>
            <a:ext cx="50405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7596336" y="4015720"/>
            <a:ext cx="50405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10-конечная звезда 12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02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52" t="31129" r="50000" b="25312"/>
          <a:stretch/>
        </p:blipFill>
        <p:spPr bwMode="auto">
          <a:xfrm>
            <a:off x="582545" y="908720"/>
            <a:ext cx="7920880" cy="443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3" y="5661248"/>
            <a:ext cx="84184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[10]</a:t>
            </a:r>
            <a:endParaRPr lang="ru-RU" sz="1100" dirty="0"/>
          </a:p>
        </p:txBody>
      </p:sp>
      <p:sp>
        <p:nvSpPr>
          <p:cNvPr id="3" name="TextBox 2"/>
          <p:cNvSpPr txBox="1"/>
          <p:nvPr/>
        </p:nvSpPr>
        <p:spPr>
          <a:xfrm>
            <a:off x="2483768" y="222687"/>
            <a:ext cx="4118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Температура </a:t>
            </a:r>
            <a:r>
              <a:rPr lang="ru-RU" sz="2800" b="1" dirty="0" err="1" smtClean="0"/>
              <a:t>датчиги</a:t>
            </a:r>
            <a:endParaRPr lang="ru-RU" sz="2800" b="1" dirty="0"/>
          </a:p>
        </p:txBody>
      </p:sp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2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323528" y="476672"/>
            <a:ext cx="8676456" cy="3960440"/>
          </a:xfrm>
          <a:prstGeom prst="vertic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Barcha</a:t>
            </a:r>
            <a:r>
              <a:rPr lang="en-US" sz="2800" dirty="0"/>
              <a:t> </a:t>
            </a:r>
            <a:r>
              <a:rPr lang="en-US" sz="2800" dirty="0" err="1"/>
              <a:t>metallar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 smtClean="0"/>
              <a:t>qotishmalarning</a:t>
            </a:r>
            <a:r>
              <a:rPr lang="en-US" sz="2800" dirty="0" smtClean="0"/>
              <a:t> </a:t>
            </a:r>
            <a:r>
              <a:rPr lang="en-US" sz="2800" b="1" dirty="0" err="1" smtClean="0"/>
              <a:t>solishtirma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qarshiligi</a:t>
            </a:r>
            <a:r>
              <a:rPr lang="en-US" sz="2800" dirty="0" smtClean="0"/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haroratga</a:t>
            </a:r>
            <a:r>
              <a:rPr lang="en-US" sz="2800" dirty="0"/>
              <a:t> </a:t>
            </a:r>
            <a:r>
              <a:rPr lang="en-US" sz="2800" dirty="0" err="1" smtClean="0"/>
              <a:t>bog’liq</a:t>
            </a:r>
            <a:r>
              <a:rPr lang="en-US" sz="2800" dirty="0" smtClean="0"/>
              <a:t> </a:t>
            </a:r>
            <a:r>
              <a:rPr lang="en-US" sz="2800" dirty="0" err="1" smtClean="0"/>
              <a:t>bo’lganligi</a:t>
            </a:r>
            <a:r>
              <a:rPr lang="en-US" sz="2800" dirty="0" smtClean="0"/>
              <a:t> </a:t>
            </a:r>
            <a:r>
              <a:rPr lang="en-US" sz="2800" dirty="0" err="1"/>
              <a:t>sababli</a:t>
            </a:r>
            <a:r>
              <a:rPr lang="en-US" sz="2800" dirty="0"/>
              <a:t> </a:t>
            </a:r>
            <a:r>
              <a:rPr lang="en-US" sz="2800" dirty="0" err="1"/>
              <a:t>ular</a:t>
            </a:r>
            <a:r>
              <a:rPr lang="en-US" sz="2800" dirty="0"/>
              <a:t> </a:t>
            </a:r>
            <a:r>
              <a:rPr lang="en-US" sz="2800" dirty="0" err="1"/>
              <a:t>asosida</a:t>
            </a:r>
            <a:r>
              <a:rPr lang="en-US" sz="2800" dirty="0"/>
              <a:t> </a:t>
            </a:r>
            <a:r>
              <a:rPr lang="en-US" sz="2800" dirty="0" err="1" smtClean="0"/>
              <a:t>haroratni</a:t>
            </a:r>
            <a:r>
              <a:rPr lang="en-US" sz="2800" dirty="0" smtClean="0"/>
              <a:t> </a:t>
            </a:r>
            <a:r>
              <a:rPr lang="en-US" sz="2800" dirty="0" err="1" smtClean="0"/>
              <a:t>o’lchaydigan</a:t>
            </a:r>
            <a:r>
              <a:rPr lang="en-US" sz="2800" dirty="0" smtClean="0"/>
              <a:t> </a:t>
            </a:r>
            <a:r>
              <a:rPr lang="en-US" sz="2800" dirty="0" err="1"/>
              <a:t>sezgir</a:t>
            </a:r>
            <a:r>
              <a:rPr lang="en-US" sz="2800" dirty="0"/>
              <a:t> </a:t>
            </a:r>
            <a:r>
              <a:rPr lang="en-US" sz="2800" dirty="0" smtClean="0"/>
              <a:t>element </a:t>
            </a:r>
            <a:r>
              <a:rPr lang="en-US" sz="2800" dirty="0" err="1" smtClean="0"/>
              <a:t>sifatida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ishlatish</a:t>
            </a:r>
            <a:r>
              <a:rPr lang="en-US" sz="2800" dirty="0" smtClean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 </a:t>
            </a:r>
            <a:r>
              <a:rPr lang="en-US" sz="2800" dirty="0" err="1" smtClean="0"/>
              <a:t>Harorat</a:t>
            </a:r>
            <a:r>
              <a:rPr lang="en-US" sz="2800" dirty="0" smtClean="0"/>
              <a:t> </a:t>
            </a:r>
            <a:r>
              <a:rPr lang="en-US" sz="2800" dirty="0" err="1" smtClean="0"/>
              <a:t>detektorlarini</a:t>
            </a:r>
            <a:r>
              <a:rPr lang="en-US" sz="2800" dirty="0" smtClean="0"/>
              <a:t> </a:t>
            </a:r>
            <a:r>
              <a:rPr lang="en-US" sz="2800" dirty="0" err="1"/>
              <a:t>tayyorlash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barcha</a:t>
            </a:r>
            <a:r>
              <a:rPr lang="en-US" sz="2800" dirty="0"/>
              <a:t> </a:t>
            </a:r>
            <a:r>
              <a:rPr lang="en-US" sz="2800" dirty="0" err="1"/>
              <a:t>metallar</a:t>
            </a:r>
            <a:r>
              <a:rPr lang="en-US" sz="2800" dirty="0"/>
              <a:t> </a:t>
            </a:r>
            <a:r>
              <a:rPr lang="en-US" sz="2800" dirty="0" err="1" smtClean="0"/>
              <a:t>to‘gri</a:t>
            </a:r>
            <a:r>
              <a:rPr lang="en-US" sz="2800" dirty="0" smtClean="0"/>
              <a:t> </a:t>
            </a:r>
            <a:r>
              <a:rPr lang="en-US" sz="2800" dirty="0" err="1" smtClean="0"/>
              <a:t>kelsada</a:t>
            </a:r>
            <a:r>
              <a:rPr lang="en-US" sz="2800" dirty="0" smtClean="0"/>
              <a:t>, </a:t>
            </a:r>
            <a:r>
              <a:rPr lang="en-US" sz="2800" dirty="0" err="1" smtClean="0"/>
              <a:t>ushbu</a:t>
            </a:r>
            <a:r>
              <a:rPr lang="en-US" sz="2800" dirty="0" smtClean="0"/>
              <a:t> </a:t>
            </a:r>
            <a:r>
              <a:rPr lang="en-US" sz="2800" dirty="0" err="1"/>
              <a:t>maqsadlar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asosan</a:t>
            </a:r>
            <a:r>
              <a:rPr lang="en-US" sz="2800" dirty="0"/>
              <a:t> </a:t>
            </a:r>
            <a:r>
              <a:rPr lang="en-US" sz="2800" dirty="0" err="1"/>
              <a:t>faqat</a:t>
            </a:r>
            <a:r>
              <a:rPr lang="en-US" sz="2800" dirty="0"/>
              <a:t> </a:t>
            </a:r>
            <a:r>
              <a:rPr lang="en-US" sz="2800" b="1" dirty="0" err="1"/>
              <a:t>platina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foydalaniladi</a:t>
            </a:r>
            <a:r>
              <a:rPr lang="en-US" sz="2800" dirty="0"/>
              <a:t>.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5013176"/>
            <a:ext cx="8568952" cy="122413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600°C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yuqori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haroratlarni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o’lchash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volfram</a:t>
            </a:r>
            <a:r>
              <a:rPr lang="en-US" sz="2400" dirty="0" err="1">
                <a:solidFill>
                  <a:schemeClr val="tx1"/>
                </a:solidFill>
              </a:rPr>
              <a:t>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rezistiv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datchiklar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qo'llaniladi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10-конечная звезда 5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57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332656"/>
            <a:ext cx="7704856" cy="7200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RHD lar </a:t>
            </a:r>
            <a:r>
              <a:rPr lang="en-US" sz="2800" b="1" dirty="0" err="1">
                <a:solidFill>
                  <a:srgbClr val="C00000"/>
                </a:solidFill>
              </a:rPr>
              <a:t>bir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nechta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tipda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ishlab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chiqariladi</a:t>
            </a:r>
            <a:r>
              <a:rPr lang="en-US" sz="2800" b="1" dirty="0">
                <a:solidFill>
                  <a:srgbClr val="C00000"/>
                </a:solidFill>
              </a:rPr>
              <a:t>: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1520" y="1648820"/>
            <a:ext cx="2736304" cy="108012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</a:rPr>
              <a:t>Yupqa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plyonkali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>
                <a:solidFill>
                  <a:schemeClr val="tx1"/>
                </a:solidFill>
              </a:rPr>
              <a:t>RHD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4221088"/>
            <a:ext cx="2736304" cy="7200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</a:rPr>
              <a:t>Simli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>
                <a:solidFill>
                  <a:schemeClr val="tx1"/>
                </a:solidFill>
              </a:rPr>
              <a:t>RHD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95936" y="1484784"/>
            <a:ext cx="4824536" cy="129614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i-FI" sz="2000" dirty="0" smtClean="0"/>
              <a:t>mos </a:t>
            </a:r>
            <a:r>
              <a:rPr lang="fi-FI" sz="2000" dirty="0"/>
              <a:t>keluvchi taglikka, </a:t>
            </a:r>
            <a:r>
              <a:rPr lang="fi-FI" sz="2000" dirty="0" smtClean="0"/>
              <a:t>masalan, </a:t>
            </a:r>
            <a:r>
              <a:rPr lang="en-US" sz="2000" dirty="0" err="1" smtClean="0"/>
              <a:t>kremniy</a:t>
            </a:r>
            <a:r>
              <a:rPr lang="en-US" sz="2000" dirty="0" smtClean="0"/>
              <a:t> </a:t>
            </a:r>
            <a:r>
              <a:rPr lang="en-US" sz="2000" dirty="0" err="1"/>
              <a:t>mikromembranaga</a:t>
            </a:r>
            <a:r>
              <a:rPr lang="en-US" sz="2000" dirty="0"/>
              <a:t> </a:t>
            </a:r>
            <a:r>
              <a:rPr lang="en-US" sz="2000" dirty="0" err="1"/>
              <a:t>qoplangan</a:t>
            </a:r>
            <a:r>
              <a:rPr lang="en-US" sz="2000" dirty="0"/>
              <a:t> </a:t>
            </a:r>
            <a:r>
              <a:rPr lang="en-US" sz="2000" dirty="0" smtClean="0"/>
              <a:t>platina </a:t>
            </a:r>
            <a:r>
              <a:rPr lang="en-US" sz="2000" dirty="0" err="1" smtClean="0"/>
              <a:t>yoki</a:t>
            </a:r>
            <a:r>
              <a:rPr lang="en-US" sz="2000" dirty="0" smtClean="0"/>
              <a:t> </a:t>
            </a:r>
            <a:r>
              <a:rPr lang="en-US" sz="2000" dirty="0" err="1" smtClean="0"/>
              <a:t>uning</a:t>
            </a:r>
            <a:r>
              <a:rPr lang="en-US" sz="2000" dirty="0" smtClean="0"/>
              <a:t> </a:t>
            </a:r>
            <a:r>
              <a:rPr lang="en-US" sz="2000" dirty="0" err="1" smtClean="0"/>
              <a:t>qotishmalarining</a:t>
            </a:r>
            <a:r>
              <a:rPr lang="en-US" sz="2000" dirty="0" smtClean="0"/>
              <a:t> </a:t>
            </a:r>
            <a:r>
              <a:rPr lang="en-US" sz="2000" dirty="0" err="1"/>
              <a:t>yupqa</a:t>
            </a:r>
            <a:r>
              <a:rPr lang="en-US" sz="2000" dirty="0"/>
              <a:t> </a:t>
            </a:r>
            <a:r>
              <a:rPr lang="en-US" sz="2000" dirty="0" err="1"/>
              <a:t>qatlamidan</a:t>
            </a:r>
            <a:r>
              <a:rPr lang="en-US" sz="2000" dirty="0"/>
              <a:t> </a:t>
            </a:r>
            <a:r>
              <a:rPr lang="en-US" sz="2000" dirty="0" err="1"/>
              <a:t>ishlanadi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3203848" y="1916832"/>
            <a:ext cx="576064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779912" y="3645024"/>
            <a:ext cx="5040560" cy="208823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i-FI" sz="2000" dirty="0" smtClean="0"/>
              <a:t>ularda </a:t>
            </a:r>
            <a:r>
              <a:rPr lang="fi-FI" sz="2000" dirty="0"/>
              <a:t>platina sim keramik </a:t>
            </a:r>
            <a:r>
              <a:rPr lang="fi-FI" sz="2000" dirty="0" smtClean="0"/>
              <a:t>trubkaning ichiga </a:t>
            </a:r>
            <a:r>
              <a:rPr lang="fi-FI" sz="2000" dirty="0"/>
              <a:t>o‘ralgan va </a:t>
            </a:r>
            <a:r>
              <a:rPr lang="fi-FI" sz="2000" dirty="0" smtClean="0"/>
              <a:t>yuqori haroratbardosh </a:t>
            </a:r>
            <a:r>
              <a:rPr lang="fi-FI" sz="2000" dirty="0"/>
              <a:t>yelim yordamida </a:t>
            </a:r>
            <a:r>
              <a:rPr lang="fi-FI" sz="2000" dirty="0" smtClean="0"/>
              <a:t>unga mahkamlangan bo’ladi</a:t>
            </a:r>
            <a:r>
              <a:rPr lang="fi-FI" sz="2000" dirty="0"/>
              <a:t>. Bunday konstruksiya juda </a:t>
            </a:r>
            <a:r>
              <a:rPr lang="fi-FI" sz="2000" dirty="0" smtClean="0"/>
              <a:t>yuqori barqarorlikka </a:t>
            </a:r>
            <a:r>
              <a:rPr lang="fi-FI" sz="2000" dirty="0"/>
              <a:t>ega </a:t>
            </a:r>
            <a:r>
              <a:rPr lang="fi-FI" sz="2000" dirty="0" smtClean="0"/>
              <a:t>bo’lgan datchiklarni </a:t>
            </a:r>
            <a:r>
              <a:rPr lang="fi-FI" sz="2000" dirty="0"/>
              <a:t>tayyorlash imkonini </a:t>
            </a:r>
            <a:r>
              <a:rPr lang="fi-FI" sz="2000" dirty="0" smtClean="0"/>
              <a:t>beradi</a:t>
            </a:r>
            <a:r>
              <a:rPr lang="en-US" sz="2000" dirty="0" smtClean="0"/>
              <a:t>.</a:t>
            </a:r>
            <a:endParaRPr lang="ru-RU" sz="2000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2987824" y="4365104"/>
            <a:ext cx="576064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10-конечная звезда 10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28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404664"/>
            <a:ext cx="8280920" cy="10081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Sanoatda</a:t>
            </a:r>
            <a:r>
              <a:rPr lang="en-US" sz="2400" dirty="0">
                <a:solidFill>
                  <a:schemeClr val="tx1"/>
                </a:solidFill>
              </a:rPr>
              <a:t> past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yuqori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haroratlar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alohida</a:t>
            </a:r>
            <a:endParaRPr lang="en-US" sz="2400" dirty="0">
              <a:solidFill>
                <a:schemeClr val="tx1"/>
              </a:solidFill>
            </a:endParaRPr>
          </a:p>
          <a:p>
            <a:pPr algn="ctr"/>
            <a:r>
              <a:rPr lang="en-US" sz="2400" dirty="0" err="1">
                <a:solidFill>
                  <a:schemeClr val="tx1"/>
                </a:solidFill>
              </a:rPr>
              <a:t>approksimatsiyalardan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foydalanish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qabul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qilingan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700808"/>
            <a:ext cx="8784976" cy="10081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/>
                </a:solidFill>
              </a:rPr>
              <a:t>Kallendar</a:t>
            </a:r>
            <a:r>
              <a:rPr lang="en-US" sz="2400" dirty="0" smtClean="0">
                <a:solidFill>
                  <a:schemeClr val="tx1"/>
                </a:solidFill>
              </a:rPr>
              <a:t>-Van </a:t>
            </a:r>
            <a:r>
              <a:rPr lang="en-US" sz="2400" dirty="0" err="1" smtClean="0">
                <a:solidFill>
                  <a:schemeClr val="tx1"/>
                </a:solidFill>
              </a:rPr>
              <a:t>Dasen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platinali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detektorning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uzatish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funksiyasi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quyidagi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ifodani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taklif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qilgan</a:t>
            </a:r>
            <a:r>
              <a:rPr lang="en-US" sz="2400" dirty="0">
                <a:solidFill>
                  <a:schemeClr val="tx1"/>
                </a:solidFill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179512" y="2877056"/>
            <a:ext cx="2232248" cy="767968"/>
          </a:xfrm>
          <a:prstGeom prst="wedgeRectCallout">
            <a:avLst>
              <a:gd name="adj1" fmla="val 84306"/>
              <a:gd name="adj2" fmla="val -20394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- 200...</a:t>
            </a:r>
            <a:r>
              <a:rPr lang="en-US" sz="2400" b="1" dirty="0" smtClean="0">
                <a:solidFill>
                  <a:schemeClr val="tx1"/>
                </a:solidFill>
              </a:rPr>
              <a:t>0 °C </a:t>
            </a:r>
            <a:r>
              <a:rPr lang="en-US" sz="2400" b="1" dirty="0" err="1">
                <a:solidFill>
                  <a:schemeClr val="tx1"/>
                </a:solidFill>
              </a:rPr>
              <a:t>diapazonda</a:t>
            </a:r>
            <a:r>
              <a:rPr lang="en-US" sz="2400" b="1" dirty="0">
                <a:solidFill>
                  <a:schemeClr val="tx1"/>
                </a:solidFill>
              </a:rPr>
              <a:t>: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14" t="44094" r="26995" b="47047"/>
          <a:stretch/>
        </p:blipFill>
        <p:spPr bwMode="auto">
          <a:xfrm>
            <a:off x="3275856" y="2868418"/>
            <a:ext cx="5688632" cy="632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ая выноска 12"/>
          <p:cNvSpPr/>
          <p:nvPr/>
        </p:nvSpPr>
        <p:spPr>
          <a:xfrm>
            <a:off x="179512" y="3861048"/>
            <a:ext cx="2232248" cy="864096"/>
          </a:xfrm>
          <a:prstGeom prst="wedgeRectCallout">
            <a:avLst>
              <a:gd name="adj1" fmla="val 84306"/>
              <a:gd name="adj2" fmla="val -20394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0...200 °C </a:t>
            </a:r>
            <a:r>
              <a:rPr lang="en-US" sz="2400" b="1" dirty="0" err="1">
                <a:solidFill>
                  <a:schemeClr val="tx1"/>
                </a:solidFill>
              </a:rPr>
              <a:t>diapazonda</a:t>
            </a:r>
            <a:r>
              <a:rPr lang="en-US" sz="2400" b="1" dirty="0">
                <a:solidFill>
                  <a:schemeClr val="tx1"/>
                </a:solidFill>
              </a:rPr>
              <a:t>: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057" t="58303" r="36471" b="34374"/>
          <a:stretch/>
        </p:blipFill>
        <p:spPr bwMode="auto">
          <a:xfrm>
            <a:off x="3261752" y="3840872"/>
            <a:ext cx="4550608" cy="6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179512" y="4941168"/>
            <a:ext cx="8784976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000" b="1" dirty="0" smtClean="0"/>
              <a:t>A, B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C </a:t>
            </a:r>
            <a:r>
              <a:rPr lang="en-US" sz="2000" b="1" dirty="0" err="1" smtClean="0"/>
              <a:t>konstantalar</a:t>
            </a:r>
            <a:r>
              <a:rPr lang="en-US" sz="2000" b="1" dirty="0" smtClean="0"/>
              <a:t> </a:t>
            </a:r>
            <a:r>
              <a:rPr lang="en-US" sz="2000" b="1" dirty="0" err="1"/>
              <a:t>platinaning</a:t>
            </a:r>
            <a:r>
              <a:rPr lang="en-US" sz="2000" b="1" dirty="0"/>
              <a:t> </a:t>
            </a:r>
            <a:r>
              <a:rPr lang="en-US" sz="2000" b="1" dirty="0" err="1"/>
              <a:t>xususiyatlari</a:t>
            </a:r>
            <a:r>
              <a:rPr lang="en-US" sz="2000" b="1" dirty="0"/>
              <a:t> </a:t>
            </a:r>
            <a:r>
              <a:rPr lang="en-US" sz="2000" b="1" dirty="0" err="1" smtClean="0"/>
              <a:t>bilan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belgilanadi</a:t>
            </a:r>
            <a:r>
              <a:rPr lang="en-US" sz="2000" b="1" dirty="0"/>
              <a:t>. </a:t>
            </a:r>
            <a:r>
              <a:rPr lang="en-US" sz="2000" b="1" dirty="0" err="1"/>
              <a:t>Xuddi</a:t>
            </a:r>
            <a:r>
              <a:rPr lang="en-US" sz="2000" b="1" dirty="0"/>
              <a:t> </a:t>
            </a:r>
            <a:r>
              <a:rPr lang="en-US" sz="2000" b="1" dirty="0" err="1" smtClean="0"/>
              <a:t>o‘sha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approksimatsiyani</a:t>
            </a:r>
            <a:r>
              <a:rPr lang="en-US" sz="2000" b="1" dirty="0" smtClean="0"/>
              <a:t> </a:t>
            </a:r>
            <a:r>
              <a:rPr lang="en-US" sz="2000" b="1" dirty="0" err="1"/>
              <a:t>quyidagi</a:t>
            </a:r>
            <a:r>
              <a:rPr lang="en-US" sz="2000" b="1" dirty="0"/>
              <a:t> </a:t>
            </a:r>
            <a:r>
              <a:rPr lang="en-US" sz="2000" b="1" dirty="0" err="1" smtClean="0"/>
              <a:t>ko‘rinishda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taqdim</a:t>
            </a:r>
            <a:r>
              <a:rPr lang="en-US" sz="2000" b="1" dirty="0" smtClean="0"/>
              <a:t> </a:t>
            </a:r>
            <a:r>
              <a:rPr lang="en-US" sz="2000" b="1" dirty="0" err="1"/>
              <a:t>qilish</a:t>
            </a:r>
            <a:r>
              <a:rPr lang="en-US" sz="2000" b="1" dirty="0"/>
              <a:t> </a:t>
            </a:r>
            <a:r>
              <a:rPr lang="en-US" sz="2000" b="1" dirty="0" err="1"/>
              <a:t>mumkin</a:t>
            </a:r>
            <a:r>
              <a:rPr lang="en-US" sz="2000" b="1" dirty="0"/>
              <a:t>:</a:t>
            </a:r>
            <a:endParaRPr lang="ru-RU" sz="2000" b="1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381" t="47592" r="38378" b="46707"/>
          <a:stretch/>
        </p:blipFill>
        <p:spPr bwMode="auto">
          <a:xfrm>
            <a:off x="1417320" y="5775960"/>
            <a:ext cx="6971104" cy="652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10-конечная звезда 9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71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EBE8B8-42CE-4561-8C98-A38C112D96CE}" type="slidenum">
              <a:rPr lang="ru-RU" altLang="ru-RU" smtClean="0"/>
              <a:pPr>
                <a:defRPr/>
              </a:pPr>
              <a:t>20</a:t>
            </a:fld>
            <a:endParaRPr lang="ru-RU" altLang="ru-RU"/>
          </a:p>
        </p:txBody>
      </p:sp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19723" y="116632"/>
            <a:ext cx="6635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C00000"/>
                </a:solidFill>
              </a:rPr>
              <a:t>Standart</a:t>
            </a:r>
            <a:r>
              <a:rPr lang="en-US" sz="3200" b="1" dirty="0" smtClean="0">
                <a:solidFill>
                  <a:srgbClr val="C00000"/>
                </a:solidFill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</a:rPr>
              <a:t>termoelektr</a:t>
            </a:r>
            <a:r>
              <a:rPr lang="en-US" sz="3200" b="1" dirty="0" smtClean="0">
                <a:solidFill>
                  <a:srgbClr val="C00000"/>
                </a:solidFill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</a:rPr>
              <a:t>termometrlar</a:t>
            </a:r>
            <a:endParaRPr lang="ru-RU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672839"/>
              </p:ext>
            </p:extLst>
          </p:nvPr>
        </p:nvGraphicFramePr>
        <p:xfrm>
          <a:off x="323528" y="764704"/>
          <a:ext cx="8352927" cy="5669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8352"/>
                <a:gridCol w="1695892"/>
                <a:gridCol w="1695115"/>
                <a:gridCol w="1793568"/>
              </a:tblGrid>
              <a:tr h="648072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Termoelektrik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termometrlarda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termoparalarning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turlari</a:t>
                      </a:r>
                      <a:endParaRPr lang="ru-RU" sz="2000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/>
                        <a:t>O’lchash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chegarasi</a:t>
                      </a:r>
                      <a:r>
                        <a:rPr lang="en-US" sz="2000" b="1" dirty="0" smtClean="0"/>
                        <a:t>, 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endParaRPr lang="ru-RU" sz="2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 smtClean="0"/>
                        <a:t>Yuqori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o</a:t>
                      </a:r>
                      <a:r>
                        <a:rPr lang="en-US" sz="2000" b="1" dirty="0" err="1" smtClean="0"/>
                        <a:t>’lchash</a:t>
                      </a:r>
                      <a:r>
                        <a:rPr lang="en-US" sz="2000" b="1" dirty="0" smtClean="0"/>
                        <a:t> </a:t>
                      </a:r>
                      <a:r>
                        <a:rPr lang="en-US" sz="2000" b="1" dirty="0" err="1" smtClean="0"/>
                        <a:t>chegarasi</a:t>
                      </a:r>
                      <a:r>
                        <a:rPr lang="en-US" sz="2000" b="1" dirty="0" smtClean="0"/>
                        <a:t>, 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endParaRPr lang="ru-RU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8704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Uzoq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vaqt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qo’llanishda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Qisqa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vaqt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qo’llanishda</a:t>
                      </a:r>
                      <a:endParaRPr lang="ru-RU" sz="2000" dirty="0"/>
                    </a:p>
                  </a:txBody>
                  <a:tcPr/>
                </a:tc>
              </a:tr>
              <a:tr h="387042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Mis</a:t>
                      </a:r>
                      <a:r>
                        <a:rPr lang="en-US" sz="2000" dirty="0" smtClean="0"/>
                        <a:t> – </a:t>
                      </a:r>
                      <a:r>
                        <a:rPr lang="en-US" sz="2000" dirty="0" err="1" smtClean="0"/>
                        <a:t>kopelli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-200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600</a:t>
                      </a:r>
                      <a:endParaRPr lang="ru-RU" sz="2000" dirty="0"/>
                    </a:p>
                  </a:txBody>
                  <a:tcPr/>
                </a:tc>
              </a:tr>
              <a:tr h="387042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Mis-mis-nikelli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-200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600</a:t>
                      </a:r>
                      <a:endParaRPr lang="ru-RU" sz="2000" dirty="0"/>
                    </a:p>
                  </a:txBody>
                  <a:tcPr/>
                </a:tc>
              </a:tr>
              <a:tr h="387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Temis-mis-nikelli</a:t>
                      </a:r>
                      <a:endParaRPr lang="ru-RU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-200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900</a:t>
                      </a:r>
                      <a:endParaRPr lang="ru-RU" sz="2000" dirty="0"/>
                    </a:p>
                  </a:txBody>
                  <a:tcPr/>
                </a:tc>
              </a:tr>
              <a:tr h="387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Xromel-kopelli</a:t>
                      </a:r>
                      <a:endParaRPr lang="ru-RU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-50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800</a:t>
                      </a:r>
                      <a:endParaRPr lang="ru-RU" sz="2000" dirty="0"/>
                    </a:p>
                  </a:txBody>
                  <a:tcPr/>
                </a:tc>
              </a:tr>
              <a:tr h="387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Nikel-xrom-mis-nikelli</a:t>
                      </a:r>
                      <a:endParaRPr lang="ru-RU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-100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900</a:t>
                      </a:r>
                      <a:endParaRPr lang="ru-RU" sz="2000" dirty="0"/>
                    </a:p>
                  </a:txBody>
                  <a:tcPr/>
                </a:tc>
              </a:tr>
              <a:tr h="387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Nikel-xrom-nikelli-alyuminiyli</a:t>
                      </a:r>
                      <a:endParaRPr lang="ru-RU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-200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1300</a:t>
                      </a:r>
                      <a:endParaRPr lang="ru-RU" sz="2000" dirty="0"/>
                    </a:p>
                  </a:txBody>
                  <a:tcPr/>
                </a:tc>
              </a:tr>
              <a:tr h="387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Platinarodiy</a:t>
                      </a:r>
                      <a:r>
                        <a:rPr lang="en-US" sz="2000" dirty="0" smtClean="0"/>
                        <a:t> (10% li)</a:t>
                      </a:r>
                      <a:endParaRPr lang="ru-RU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1300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1600</a:t>
                      </a:r>
                      <a:endParaRPr lang="ru-RU" sz="2000" dirty="0"/>
                    </a:p>
                  </a:txBody>
                  <a:tcPr/>
                </a:tc>
              </a:tr>
              <a:tr h="387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Platinarodiy</a:t>
                      </a:r>
                      <a:r>
                        <a:rPr lang="en-US" sz="2000" dirty="0" smtClean="0"/>
                        <a:t> (30% li)</a:t>
                      </a:r>
                      <a:endParaRPr lang="ru-RU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-300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1600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1800</a:t>
                      </a:r>
                      <a:endParaRPr lang="ru-RU" sz="2000" dirty="0"/>
                    </a:p>
                  </a:txBody>
                  <a:tcPr/>
                </a:tc>
              </a:tr>
              <a:tr h="387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Volframreniy</a:t>
                      </a:r>
                      <a:r>
                        <a:rPr lang="en-US" sz="2000" dirty="0" smtClean="0"/>
                        <a:t> (5% li)</a:t>
                      </a:r>
                      <a:endParaRPr lang="ru-RU" sz="2000" dirty="0" smtClean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</a:t>
                      </a:r>
                      <a:endParaRPr lang="ru-RU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2200</a:t>
                      </a:r>
                      <a:endParaRPr lang="ru-RU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2500</a:t>
                      </a:r>
                      <a:endParaRPr lang="ru-RU" sz="2000" dirty="0"/>
                    </a:p>
                  </a:txBody>
                  <a:tcPr/>
                </a:tc>
              </a:tr>
              <a:tr h="387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Volframreniy</a:t>
                      </a:r>
                      <a:r>
                        <a:rPr lang="en-US" sz="2000" dirty="0" smtClean="0"/>
                        <a:t> (20% li)</a:t>
                      </a:r>
                      <a:endParaRPr lang="ru-RU" sz="2000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410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D2AFE7-1C7C-41F7-A363-AB57ED6BFAE7}" type="slidenum">
              <a:rPr lang="ru-RU" altLang="ru-RU" smtClean="0"/>
              <a:pPr>
                <a:defRPr/>
              </a:pPr>
              <a:t>21</a:t>
            </a:fld>
            <a:endParaRPr lang="ru-RU" altLang="ru-RU"/>
          </a:p>
        </p:txBody>
      </p:sp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8" t="19093" r="9441" b="13533"/>
          <a:stretch>
            <a:fillRect/>
          </a:stretch>
        </p:blipFill>
        <p:spPr bwMode="auto">
          <a:xfrm>
            <a:off x="-3003" y="116632"/>
            <a:ext cx="9056445" cy="6552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26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C3E609-3FD9-429F-A234-38DB763BA534}" type="slidenum">
              <a:rPr lang="ru-RU" altLang="ru-RU" smtClean="0"/>
              <a:pPr>
                <a:defRPr/>
              </a:pPr>
              <a:t>22</a:t>
            </a:fld>
            <a:endParaRPr lang="ru-RU" altLang="ru-RU"/>
          </a:p>
        </p:txBody>
      </p:sp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07363"/>
              </p:ext>
            </p:extLst>
          </p:nvPr>
        </p:nvGraphicFramePr>
        <p:xfrm>
          <a:off x="827583" y="620688"/>
          <a:ext cx="7729041" cy="481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76347"/>
                <a:gridCol w="2576347"/>
                <a:gridCol w="2576347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err="1" smtClean="0"/>
                        <a:t>Nurlanish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pirometrlarining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turlari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err="1" smtClean="0"/>
                        <a:t>O’lchash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chegarasi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err="1" smtClean="0"/>
                        <a:t>Xatolik</a:t>
                      </a:r>
                      <a:r>
                        <a:rPr lang="en-US" sz="3200" b="1" dirty="0" smtClean="0"/>
                        <a:t> </a:t>
                      </a:r>
                      <a:r>
                        <a:rPr lang="en-US" sz="3200" b="1" dirty="0" err="1" smtClean="0"/>
                        <a:t>darajasi</a:t>
                      </a:r>
                      <a:endParaRPr lang="ru-RU" sz="3200" b="1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Optik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pirometrlar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800 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800" b="0" baseline="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endParaRPr lang="en-US" sz="28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</a:rPr>
                        <a:t> 10 000 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en-US" sz="28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800" b="0" baseline="0" dirty="0" err="1" smtClean="0">
                          <a:solidFill>
                            <a:schemeClr val="tx1"/>
                          </a:solidFill>
                        </a:rPr>
                        <a:t>gacha</a:t>
                      </a:r>
                      <a:endParaRPr lang="ru-RU" sz="28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1,5 %</a:t>
                      </a:r>
                      <a:endParaRPr lang="ru-RU" sz="2800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err="1" smtClean="0"/>
                        <a:t>Rangli</a:t>
                      </a:r>
                      <a:r>
                        <a:rPr lang="en-US" sz="2800" dirty="0" smtClean="0"/>
                        <a:t>  </a:t>
                      </a:r>
                      <a:r>
                        <a:rPr lang="en-US" sz="2800" dirty="0" err="1" smtClean="0"/>
                        <a:t>pirometrlar</a:t>
                      </a:r>
                      <a:endParaRPr lang="ru-RU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800 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800" b="0" baseline="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endParaRPr lang="en-US" sz="28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</a:rPr>
                        <a:t>2 000 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en-US" sz="28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800" b="0" baseline="0" dirty="0" err="1" smtClean="0">
                          <a:solidFill>
                            <a:schemeClr val="tx1"/>
                          </a:solidFill>
                        </a:rPr>
                        <a:t>gacha</a:t>
                      </a:r>
                      <a:endParaRPr lang="ru-RU" sz="28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1,0 %</a:t>
                      </a:r>
                      <a:endParaRPr lang="ru-RU" sz="2800" dirty="0" smtClean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err="1" smtClean="0"/>
                        <a:t>Radiatsion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dirty="0" err="1" smtClean="0"/>
                        <a:t>pirometrlar</a:t>
                      </a:r>
                      <a:endParaRPr lang="ru-RU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- 50 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800" b="0" baseline="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endParaRPr lang="en-US" sz="28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</a:rPr>
                        <a:t> 3 500 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en-US" sz="28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800" b="0" baseline="0" dirty="0" err="1" smtClean="0">
                          <a:solidFill>
                            <a:schemeClr val="tx1"/>
                          </a:solidFill>
                        </a:rPr>
                        <a:t>gacha</a:t>
                      </a:r>
                      <a:endParaRPr lang="ru-RU" sz="28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2,5 %</a:t>
                      </a:r>
                      <a:endParaRPr lang="ru-RU" sz="280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829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404664"/>
            <a:ext cx="7488832" cy="8640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</a:rPr>
              <a:t>Temperatura</a:t>
            </a:r>
            <a:r>
              <a:rPr lang="en-US" sz="3200" b="1" dirty="0" smtClean="0">
                <a:solidFill>
                  <a:schemeClr val="tx1"/>
                </a:solidFill>
              </a:rPr>
              <a:t>  </a:t>
            </a:r>
            <a:r>
              <a:rPr lang="en-US" sz="3200" b="1" dirty="0" err="1" smtClean="0">
                <a:solidFill>
                  <a:schemeClr val="tx1"/>
                </a:solidFill>
              </a:rPr>
              <a:t>optik</a:t>
            </a:r>
            <a:r>
              <a:rPr lang="en-US" sz="3200" b="1" dirty="0" smtClean="0">
                <a:solidFill>
                  <a:schemeClr val="tx1"/>
                </a:solidFill>
              </a:rPr>
              <a:t>  </a:t>
            </a:r>
            <a:r>
              <a:rPr lang="en-US" sz="3200" b="1" dirty="0" err="1" smtClean="0">
                <a:solidFill>
                  <a:schemeClr val="tx1"/>
                </a:solidFill>
              </a:rPr>
              <a:t>datchiklari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52856"/>
            <a:ext cx="2160240" cy="12961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Flouressent</a:t>
            </a:r>
            <a:r>
              <a:rPr lang="en-US" sz="2400" b="1" dirty="0"/>
              <a:t> </a:t>
            </a:r>
            <a:r>
              <a:rPr lang="en-US" sz="2400" b="1" dirty="0" err="1"/>
              <a:t>datchiklar</a:t>
            </a:r>
            <a:endParaRPr lang="ru-RU" sz="24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55776" y="1876088"/>
            <a:ext cx="2520280" cy="129614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Interferometrik</a:t>
            </a:r>
            <a:r>
              <a:rPr lang="en-US" sz="2400" b="1" dirty="0" smtClean="0"/>
              <a:t> </a:t>
            </a:r>
            <a:r>
              <a:rPr lang="en-US" sz="2400" b="1" dirty="0" err="1"/>
              <a:t>datchiklar</a:t>
            </a:r>
            <a:endParaRPr lang="ru-RU" sz="24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92080" y="1852464"/>
            <a:ext cx="3672408" cy="129614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err="1"/>
              <a:t>Haroratdan</a:t>
            </a:r>
            <a:r>
              <a:rPr lang="en-US" sz="2200" b="1" dirty="0"/>
              <a:t> </a:t>
            </a:r>
            <a:r>
              <a:rPr lang="en-US" sz="2200" b="1" dirty="0" err="1"/>
              <a:t>rangini</a:t>
            </a:r>
            <a:r>
              <a:rPr lang="en-US" sz="2200" b="1" dirty="0"/>
              <a:t> </a:t>
            </a:r>
            <a:r>
              <a:rPr lang="en-US" sz="2200" b="1" dirty="0" err="1" smtClean="0"/>
              <a:t>o‘zgartiradigan</a:t>
            </a:r>
            <a:r>
              <a:rPr lang="en-US" sz="2200" b="1" dirty="0" smtClean="0"/>
              <a:t> </a:t>
            </a:r>
            <a:r>
              <a:rPr lang="en-US" sz="2200" b="1" dirty="0" err="1"/>
              <a:t>eritmalar</a:t>
            </a:r>
            <a:r>
              <a:rPr lang="en-US" sz="2200" b="1" dirty="0"/>
              <a:t> </a:t>
            </a:r>
            <a:r>
              <a:rPr lang="en-US" sz="2200" b="1" dirty="0" err="1" smtClean="0"/>
              <a:t>asosidagi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datchiklar</a:t>
            </a:r>
            <a:endParaRPr lang="ru-RU" sz="2200" b="1" dirty="0"/>
          </a:p>
        </p:txBody>
      </p:sp>
      <p:sp>
        <p:nvSpPr>
          <p:cNvPr id="8" name="Стрелка вниз 7"/>
          <p:cNvSpPr/>
          <p:nvPr/>
        </p:nvSpPr>
        <p:spPr>
          <a:xfrm>
            <a:off x="1115616" y="1412776"/>
            <a:ext cx="64807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3491880" y="1412776"/>
            <a:ext cx="64807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6804248" y="1405372"/>
            <a:ext cx="64807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19" y="3456424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616" y="3604060"/>
            <a:ext cx="2636440" cy="1974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856" y="5373216"/>
            <a:ext cx="2762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[11]</a:t>
            </a:r>
            <a:endParaRPr lang="ru-RU" sz="11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66824" y="5599549"/>
            <a:ext cx="230923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100" b="1" dirty="0" smtClean="0"/>
              <a:t>[12]</a:t>
            </a:r>
            <a:endParaRPr lang="ru-RU" sz="105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849" y="3540561"/>
            <a:ext cx="2951163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903745" y="5578845"/>
            <a:ext cx="3240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100" b="1" dirty="0" smtClean="0"/>
              <a:t>[13]</a:t>
            </a:r>
            <a:endParaRPr lang="ru-RU" sz="1050" dirty="0"/>
          </a:p>
        </p:txBody>
      </p:sp>
      <p:sp>
        <p:nvSpPr>
          <p:cNvPr id="15" name="10-конечная звезда 1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86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643768" y="188640"/>
            <a:ext cx="4104456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Flouressent</a:t>
            </a:r>
            <a:r>
              <a:rPr lang="en-US" sz="2800" b="1" dirty="0"/>
              <a:t> </a:t>
            </a:r>
            <a:r>
              <a:rPr lang="en-US" sz="2800" b="1" dirty="0" err="1"/>
              <a:t>datchiklar</a:t>
            </a:r>
            <a:endParaRPr lang="ru-RU" sz="2800" b="1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323528" y="1340768"/>
            <a:ext cx="8424936" cy="3132348"/>
          </a:xfrm>
          <a:prstGeom prst="wedgeRectCallout">
            <a:avLst>
              <a:gd name="adj1" fmla="val -792"/>
              <a:gd name="adj2" fmla="val -6434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Bunday</a:t>
            </a:r>
            <a:r>
              <a:rPr lang="en-US" sz="2800" dirty="0"/>
              <a:t> </a:t>
            </a:r>
            <a:r>
              <a:rPr lang="en-US" sz="2800" dirty="0" err="1"/>
              <a:t>datchiklar</a:t>
            </a:r>
            <a:r>
              <a:rPr lang="en-US" sz="2800" dirty="0"/>
              <a:t> </a:t>
            </a:r>
            <a:r>
              <a:rPr lang="en-US" sz="2800" dirty="0" err="1"/>
              <a:t>spektrning</a:t>
            </a:r>
            <a:r>
              <a:rPr lang="en-US" sz="2800" dirty="0"/>
              <a:t> </a:t>
            </a:r>
            <a:r>
              <a:rPr lang="en-US" sz="2800" dirty="0" err="1"/>
              <a:t>ko’rinadigan</a:t>
            </a:r>
            <a:r>
              <a:rPr lang="en-US" sz="2800" dirty="0"/>
              <a:t> </a:t>
            </a:r>
            <a:r>
              <a:rPr lang="en-US" sz="2800" dirty="0" err="1"/>
              <a:t>diapazoni</a:t>
            </a:r>
            <a:r>
              <a:rPr lang="en-US" sz="2800" dirty="0"/>
              <a:t> </a:t>
            </a:r>
            <a:r>
              <a:rPr lang="en-US" sz="2800" dirty="0" err="1"/>
              <a:t>nurlari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qo‘zg‘atishga</a:t>
            </a:r>
            <a:r>
              <a:rPr lang="en-US" sz="2800" dirty="0"/>
              <a:t> </a:t>
            </a:r>
            <a:r>
              <a:rPr lang="en-US" sz="2800" dirty="0" err="1"/>
              <a:t>javob</a:t>
            </a:r>
            <a:r>
              <a:rPr lang="en-US" sz="2800" dirty="0"/>
              <a:t> </a:t>
            </a:r>
            <a:r>
              <a:rPr lang="en-US" sz="2800" dirty="0" err="1"/>
              <a:t>tariqasida</a:t>
            </a:r>
            <a:r>
              <a:rPr lang="en-US" sz="2800" dirty="0"/>
              <a:t> </a:t>
            </a:r>
            <a:r>
              <a:rPr lang="en-US" sz="2800" dirty="0" err="1"/>
              <a:t>ba’zi</a:t>
            </a:r>
            <a:r>
              <a:rPr lang="en-US" sz="2800" dirty="0"/>
              <a:t>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fosforli</a:t>
            </a:r>
            <a:r>
              <a:rPr lang="en-US" sz="2800" dirty="0"/>
              <a:t> </a:t>
            </a:r>
            <a:r>
              <a:rPr lang="en-US" sz="2800" dirty="0" err="1"/>
              <a:t>tarkibiy</a:t>
            </a:r>
            <a:r>
              <a:rPr lang="en-US" sz="2800" dirty="0"/>
              <a:t> </a:t>
            </a:r>
            <a:r>
              <a:rPr lang="en-US" sz="2800" dirty="0" err="1"/>
              <a:t>qismlarning</a:t>
            </a:r>
            <a:r>
              <a:rPr lang="en-US" sz="2800" dirty="0"/>
              <a:t> </a:t>
            </a:r>
            <a:r>
              <a:rPr lang="en-US" sz="2800" dirty="0" err="1"/>
              <a:t>shu’la</a:t>
            </a:r>
            <a:r>
              <a:rPr lang="en-US" sz="2800" dirty="0"/>
              <a:t> </a:t>
            </a:r>
            <a:r>
              <a:rPr lang="en-US" sz="2800" dirty="0" err="1"/>
              <a:t>taratish</a:t>
            </a:r>
            <a:r>
              <a:rPr lang="en-US" sz="2800" dirty="0"/>
              <a:t> </a:t>
            </a:r>
            <a:r>
              <a:rPr lang="en-US" sz="2800" dirty="0" err="1"/>
              <a:t>xususiyati</a:t>
            </a:r>
            <a:r>
              <a:rPr lang="en-US" sz="2800" dirty="0"/>
              <a:t> </a:t>
            </a:r>
            <a:r>
              <a:rPr lang="en-US" sz="2800" dirty="0" err="1"/>
              <a:t>asosida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oshiriladi</a:t>
            </a:r>
            <a:r>
              <a:rPr lang="en-US" sz="2800" dirty="0"/>
              <a:t>. </a:t>
            </a:r>
            <a:r>
              <a:rPr lang="en-US" sz="2800" dirty="0" err="1" smtClean="0"/>
              <a:t>Flouressent</a:t>
            </a:r>
            <a:r>
              <a:rPr lang="en-US" sz="2800" dirty="0" smtClean="0"/>
              <a:t> </a:t>
            </a:r>
            <a:r>
              <a:rPr lang="en-US" sz="2800" dirty="0" err="1" smtClean="0"/>
              <a:t>datchiklarda</a:t>
            </a:r>
            <a:r>
              <a:rPr lang="en-US" sz="2800" dirty="0" smtClean="0"/>
              <a:t> </a:t>
            </a:r>
            <a:r>
              <a:rPr lang="en-US" sz="2800" dirty="0" err="1"/>
              <a:t>sezgir</a:t>
            </a:r>
            <a:r>
              <a:rPr lang="en-US" sz="2800" dirty="0"/>
              <a:t> element </a:t>
            </a:r>
            <a:r>
              <a:rPr lang="en-US" sz="2800" dirty="0" err="1"/>
              <a:t>sifatida</a:t>
            </a:r>
            <a:r>
              <a:rPr lang="en-US" sz="2800" dirty="0"/>
              <a:t> </a:t>
            </a:r>
            <a:r>
              <a:rPr lang="en-US" sz="2800" dirty="0" err="1" smtClean="0"/>
              <a:t>to’rt</a:t>
            </a:r>
            <a:r>
              <a:rPr lang="en-US" sz="2800" dirty="0" smtClean="0"/>
              <a:t> </a:t>
            </a:r>
            <a:r>
              <a:rPr lang="en-US" sz="2800" dirty="0" err="1" smtClean="0"/>
              <a:t>valentli</a:t>
            </a:r>
            <a:r>
              <a:rPr lang="en-US" sz="2800" dirty="0" smtClean="0"/>
              <a:t> </a:t>
            </a:r>
            <a:r>
              <a:rPr lang="en-US" sz="2800" dirty="0" err="1"/>
              <a:t>marganets</a:t>
            </a:r>
            <a:r>
              <a:rPr lang="en-US" sz="2800" dirty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faollashtirilgan</a:t>
            </a:r>
            <a:r>
              <a:rPr lang="en-US" sz="2800" dirty="0" smtClean="0"/>
              <a:t> </a:t>
            </a:r>
            <a:r>
              <a:rPr lang="en-US" sz="2800" dirty="0" err="1"/>
              <a:t>magniy</a:t>
            </a:r>
            <a:r>
              <a:rPr lang="en-US" sz="2800" dirty="0"/>
              <a:t> </a:t>
            </a:r>
            <a:r>
              <a:rPr lang="en-US" sz="2800" dirty="0" err="1" smtClean="0"/>
              <a:t>ftormagnetit</a:t>
            </a:r>
            <a:r>
              <a:rPr lang="en-US" sz="2800" dirty="0" smtClean="0"/>
              <a:t> </a:t>
            </a:r>
            <a:r>
              <a:rPr lang="en-US" sz="2800" dirty="0" err="1" smtClean="0"/>
              <a:t>qo’llaniladi</a:t>
            </a:r>
            <a:r>
              <a:rPr lang="en-US" sz="2800" dirty="0"/>
              <a:t>.</a:t>
            </a:r>
            <a:endParaRPr lang="ru-RU" sz="28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20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267743" y="116632"/>
            <a:ext cx="5659565" cy="5760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Interferometrik</a:t>
            </a:r>
            <a:r>
              <a:rPr lang="en-US" sz="2800" b="1" dirty="0" smtClean="0"/>
              <a:t> </a:t>
            </a:r>
            <a:r>
              <a:rPr lang="en-US" sz="2800" b="1" dirty="0" err="1"/>
              <a:t>datchiklar</a:t>
            </a:r>
            <a:endParaRPr lang="ru-RU" sz="2800" b="1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323528" y="980728"/>
            <a:ext cx="8568952" cy="1656184"/>
          </a:xfrm>
          <a:prstGeom prst="wedgeRectCallout">
            <a:avLst>
              <a:gd name="adj1" fmla="val 38592"/>
              <a:gd name="adj2" fmla="val -7347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Interferometrik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harorat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datchigining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sezgir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elementi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sifatida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ko‘pincha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yupqa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kremniy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qatlamidan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foydalaniladi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chunki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sindirish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koeffitsiyenti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haroratga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bog‘liq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bo’ladi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bu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nur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yo’lining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uzunligini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o‘zgarishiga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olib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keladi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632" y="2937412"/>
            <a:ext cx="2223693" cy="149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10-конечная звезда 5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1026" name="Picture 2" descr="https://encrypted-tbn2.gstatic.com/images?q=tbn:ANd9GcQXIDeEuF0A6wvkLZ-48G02NDGPsFbd-sTwIgvPRZfHhv5uU-6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152" y="2708920"/>
            <a:ext cx="4935016" cy="375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6394664"/>
            <a:ext cx="79928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[14]</a:t>
            </a:r>
            <a:endParaRPr lang="ru-RU" sz="1050" dirty="0"/>
          </a:p>
        </p:txBody>
      </p:sp>
    </p:spTree>
    <p:extLst>
      <p:ext uri="{BB962C8B-B14F-4D97-AF65-F5344CB8AC3E}">
        <p14:creationId xmlns:p14="http://schemas.microsoft.com/office/powerpoint/2010/main" val="96680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11560" y="188640"/>
            <a:ext cx="7992888" cy="7920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Haroratdan</a:t>
            </a:r>
            <a:r>
              <a:rPr lang="en-US" sz="2800" b="1" dirty="0"/>
              <a:t> </a:t>
            </a:r>
            <a:r>
              <a:rPr lang="en-US" sz="2800" b="1" dirty="0" err="1"/>
              <a:t>rangini</a:t>
            </a:r>
            <a:r>
              <a:rPr lang="en-US" sz="2800" b="1" dirty="0"/>
              <a:t> </a:t>
            </a:r>
            <a:r>
              <a:rPr lang="en-US" sz="2800" b="1" dirty="0" err="1" smtClean="0"/>
              <a:t>o‘zgartiradigan</a:t>
            </a:r>
            <a:r>
              <a:rPr lang="en-US" sz="2800" b="1" dirty="0" smtClean="0"/>
              <a:t> </a:t>
            </a:r>
            <a:r>
              <a:rPr lang="en-US" sz="2800" b="1" dirty="0" err="1"/>
              <a:t>eritmalar</a:t>
            </a:r>
            <a:r>
              <a:rPr lang="en-US" sz="2800" b="1" dirty="0"/>
              <a:t> </a:t>
            </a:r>
            <a:r>
              <a:rPr lang="en-US" sz="2800" b="1" dirty="0" err="1" smtClean="0"/>
              <a:t>asosidagi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datchiklar</a:t>
            </a:r>
            <a:endParaRPr lang="ru-RU" sz="2800" b="1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179512" y="1484784"/>
            <a:ext cx="8856984" cy="2808312"/>
          </a:xfrm>
          <a:prstGeom prst="wedgeRectCallout">
            <a:avLst>
              <a:gd name="adj1" fmla="val -43718"/>
              <a:gd name="adj2" fmla="val -73361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Bunday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datchiklar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biotibbiyot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tizimlarida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qo’llaniladi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Xromatik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eritma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sifatida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ko‘pincha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800" dirty="0" smtClean="0">
                <a:solidFill>
                  <a:schemeClr val="tx1"/>
                </a:solidFill>
              </a:rPr>
              <a:t>CoCl</a:t>
            </a:r>
            <a:r>
              <a:rPr lang="en-US" dirty="0" smtClean="0">
                <a:solidFill>
                  <a:schemeClr val="tx1"/>
                </a:solidFill>
              </a:rPr>
              <a:t>2</a:t>
            </a:r>
            <a:r>
              <a:rPr lang="en-US" sz="2800" dirty="0" smtClean="0">
                <a:solidFill>
                  <a:schemeClr val="tx1"/>
                </a:solidFill>
              </a:rPr>
              <a:t>6H</a:t>
            </a:r>
            <a:r>
              <a:rPr lang="en-US" dirty="0" smtClean="0">
                <a:solidFill>
                  <a:schemeClr val="tx1"/>
                </a:solidFill>
              </a:rPr>
              <a:t>2</a:t>
            </a:r>
            <a:r>
              <a:rPr lang="en-US" sz="2800" dirty="0" smtClean="0">
                <a:solidFill>
                  <a:schemeClr val="tx1"/>
                </a:solidFill>
              </a:rPr>
              <a:t>O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(</a:t>
            </a:r>
            <a:r>
              <a:rPr lang="en-US" sz="2400" dirty="0" err="1">
                <a:solidFill>
                  <a:schemeClr val="tx1"/>
                </a:solidFill>
              </a:rPr>
              <a:t>kobalt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xlorid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eritmasi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 smtClean="0">
                <a:solidFill>
                  <a:schemeClr val="tx1"/>
                </a:solidFill>
              </a:rPr>
              <a:t>qo’llaniladi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Bunday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datchiklarning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harakat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tamoyili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ba’zi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bir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xromatik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eritmalar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uchun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xarakterli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bo’lgan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spektrning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ko‘rinadigan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diapazonidagi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nurlanishlarning</a:t>
            </a:r>
            <a:r>
              <a:rPr lang="en-US" sz="2400" dirty="0">
                <a:solidFill>
                  <a:schemeClr val="tx1"/>
                </a:solidFill>
              </a:rPr>
              <a:t> (400...800 nm) </a:t>
            </a:r>
            <a:r>
              <a:rPr lang="en-US" sz="2400" dirty="0" err="1" smtClean="0">
                <a:solidFill>
                  <a:schemeClr val="tx1"/>
                </a:solidFill>
              </a:rPr>
              <a:t>yutilish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koeffitsiyentlarining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haroratga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bog’lanishiga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asoslanadi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0" t="35600" r="12880" b="10960"/>
          <a:stretch/>
        </p:blipFill>
        <p:spPr bwMode="auto">
          <a:xfrm>
            <a:off x="2699792" y="4409717"/>
            <a:ext cx="2952328" cy="1972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15616" y="6237312"/>
            <a:ext cx="75608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[13]</a:t>
            </a:r>
            <a:endParaRPr lang="ru-RU" sz="1050" dirty="0"/>
          </a:p>
        </p:txBody>
      </p:sp>
      <p:sp>
        <p:nvSpPr>
          <p:cNvPr id="7" name="10-конечная звезда 6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1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07704" y="116632"/>
            <a:ext cx="4680520" cy="6480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Bosim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datchiklari</a:t>
            </a:r>
            <a:endParaRPr lang="ru-RU" sz="2800" b="1" dirty="0"/>
          </a:p>
        </p:txBody>
      </p:sp>
      <p:pic>
        <p:nvPicPr>
          <p:cNvPr id="3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76" y="1945639"/>
            <a:ext cx="3722464" cy="169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3579"/>
            <a:ext cx="3498337" cy="1612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0" y="908720"/>
            <a:ext cx="2808287" cy="936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chemeClr val="tx1"/>
                </a:solidFill>
              </a:rPr>
              <a:t>BOSIM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ая выноска 8"/>
          <p:cNvSpPr/>
          <p:nvPr/>
        </p:nvSpPr>
        <p:spPr>
          <a:xfrm>
            <a:off x="3708400" y="836712"/>
            <a:ext cx="5256213" cy="3554859"/>
          </a:xfrm>
          <a:prstGeom prst="wedgeRectCallout">
            <a:avLst>
              <a:gd name="adj1" fmla="val -70308"/>
              <a:gd name="adj2" fmla="val -40111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jism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tomonidan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boshqa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jismning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yuza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birligiga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ta’sir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qiladigan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normal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taqsimlangan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kuchni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tavsiflaydi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. </a:t>
            </a:r>
          </a:p>
          <a:p>
            <a:pPr algn="ctr">
              <a:defRPr/>
            </a:pPr>
            <a:endParaRPr lang="en-US" sz="2400" dirty="0">
              <a:solidFill>
                <a:schemeClr val="tx1"/>
              </a:solidFill>
              <a:latin typeface="Palatino Linotype" pitchFamily="18" charset="0"/>
            </a:endParaRPr>
          </a:p>
          <a:p>
            <a:pPr algn="ctr">
              <a:defRPr/>
            </a:pP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Agar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ta’sir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ko`rsatuvchi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muhit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gaz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suyuqlik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bo'lsa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unda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bosim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ichki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energiyani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aks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ettiradi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asosiy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holat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parametrlaridan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biri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bo`lib</a:t>
            </a:r>
            <a:r>
              <a:rPr lang="en-US" sz="24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Palatino Linotype" pitchFamily="18" charset="0"/>
              </a:rPr>
              <a:t>hisoblanadi</a:t>
            </a:r>
            <a:endParaRPr lang="en-US" sz="24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3744" y="3660562"/>
            <a:ext cx="35274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[15]</a:t>
            </a:r>
            <a:endParaRPr lang="ru-RU" sz="1050" dirty="0"/>
          </a:p>
        </p:txBody>
      </p:sp>
      <p:pic>
        <p:nvPicPr>
          <p:cNvPr id="6146" name="Picture 2" descr="https://encrypted-tbn2.gstatic.com/images?q=tbn:ANd9GcTaAjAQd0UWQjdwBP-ZLj7nD_r70YpJE1Que_hC2aZ32Ya6hsd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7" y="4398987"/>
            <a:ext cx="249555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43744" y="6021288"/>
            <a:ext cx="25560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[16]</a:t>
            </a:r>
            <a:endParaRPr lang="ru-RU" sz="105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418901" y="6126807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ru-RU" sz="1200" b="1" dirty="0" smtClean="0"/>
              <a:t>[17]</a:t>
            </a:r>
            <a:endParaRPr lang="ru-RU" sz="1050" dirty="0"/>
          </a:p>
        </p:txBody>
      </p:sp>
      <p:sp>
        <p:nvSpPr>
          <p:cNvPr id="12" name="10-конечная звезда 11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82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188640"/>
            <a:ext cx="8712968" cy="4631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899592" y="5517232"/>
            <a:ext cx="684076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F – 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tashqi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kuch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, 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S – 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muxitning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erkin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yuzasi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 (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maydon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), 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Δ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F – 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ichki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yuza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 S 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ga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tushayotgan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ru-RU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bosim</a:t>
            </a:r>
            <a:r>
              <a:rPr kumimoji="0" lang="en-US" altLang="ru-RU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t>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5085184"/>
            <a:ext cx="81369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[18]</a:t>
            </a:r>
            <a:endParaRPr lang="ru-RU" sz="11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51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84C66F-B56E-4331-B1DE-910947D1E7D5}" type="slidenum">
              <a:rPr lang="ru-RU" altLang="ru-RU" smtClean="0"/>
              <a:pPr>
                <a:defRPr/>
              </a:pPr>
              <a:t>29</a:t>
            </a:fld>
            <a:endParaRPr lang="ru-RU" alt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27088" y="333375"/>
            <a:ext cx="7632700" cy="719138"/>
          </a:xfrm>
          <a:prstGeom prst="rect">
            <a:avLst/>
          </a:prstGeom>
        </p:spPr>
        <p:txBody>
          <a:bodyPr lIns="90459" tIns="45233" rIns="90459" bIns="4523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endParaRPr lang="ru-RU" sz="3200" b="1" dirty="0">
              <a:solidFill>
                <a:srgbClr val="242852">
                  <a:satMod val="13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259632" y="299558"/>
            <a:ext cx="6984776" cy="11132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Bosimni</a:t>
            </a:r>
            <a:r>
              <a:rPr lang="en-US" sz="2400" b="1" dirty="0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o`lchash</a:t>
            </a:r>
            <a:r>
              <a:rPr lang="en-US" sz="2400" b="1" dirty="0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printsipi</a:t>
            </a:r>
            <a:r>
              <a:rPr lang="en-US" sz="2400" b="1" dirty="0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bo`yicha</a:t>
            </a:r>
            <a:r>
              <a:rPr lang="en-US" sz="2400" b="1" dirty="0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 O`V </a:t>
            </a:r>
            <a:r>
              <a:rPr lang="en-US" sz="2400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lari</a:t>
            </a:r>
            <a:r>
              <a:rPr lang="en-US" sz="2400" b="1" dirty="0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tasnifi</a:t>
            </a:r>
            <a:endParaRPr lang="ru-RU" sz="2400" b="1" dirty="0">
              <a:solidFill>
                <a:srgbClr val="242852">
                  <a:satMod val="13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51520" y="2154133"/>
            <a:ext cx="2160240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t">
              <a:defRPr/>
            </a:pPr>
            <a:r>
              <a:rPr lang="en-US" sz="2400" dirty="0" err="1"/>
              <a:t>Suyuqlikli</a:t>
            </a:r>
            <a:endParaRPr lang="ru-RU" sz="2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195736" y="4149080"/>
            <a:ext cx="2160240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t">
              <a:defRPr/>
            </a:pPr>
            <a:r>
              <a:rPr lang="en-US" sz="2400" dirty="0" err="1" smtClean="0"/>
              <a:t>Deformatsion</a:t>
            </a:r>
            <a:endParaRPr lang="ru-RU" sz="2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355976" y="2348880"/>
            <a:ext cx="2160240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t">
              <a:defRPr/>
            </a:pPr>
            <a:r>
              <a:rPr lang="en-US" sz="2400" dirty="0"/>
              <a:t>Yuk-</a:t>
            </a:r>
            <a:r>
              <a:rPr lang="en-US" sz="2400" dirty="0" err="1"/>
              <a:t>porshenli</a:t>
            </a:r>
            <a:endParaRPr lang="ru-RU" sz="2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516216" y="4217524"/>
            <a:ext cx="2160240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t">
              <a:defRPr/>
            </a:pPr>
            <a:r>
              <a:rPr lang="en-US" sz="2400" dirty="0" err="1"/>
              <a:t>Elektrik</a:t>
            </a:r>
            <a:endParaRPr lang="ru-RU" sz="2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1079500" y="1628775"/>
            <a:ext cx="539750" cy="431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9" name="Стрелка вниз 18"/>
          <p:cNvSpPr/>
          <p:nvPr/>
        </p:nvSpPr>
        <p:spPr>
          <a:xfrm>
            <a:off x="3006725" y="1722438"/>
            <a:ext cx="538163" cy="22113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20" name="Стрелка вниз 19"/>
          <p:cNvSpPr/>
          <p:nvPr/>
        </p:nvSpPr>
        <p:spPr>
          <a:xfrm>
            <a:off x="5165725" y="1754188"/>
            <a:ext cx="539750" cy="431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21" name="Стрелка вниз 20"/>
          <p:cNvSpPr/>
          <p:nvPr/>
        </p:nvSpPr>
        <p:spPr>
          <a:xfrm>
            <a:off x="7326313" y="1754188"/>
            <a:ext cx="539750" cy="2209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3" name="10-конечная звезда 12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30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AE01DB-5445-4DC6-9D68-8C7F5B337A2E}" type="slidenum">
              <a:rPr lang="ru-RU" altLang="ru-RU" smtClean="0"/>
              <a:pPr>
                <a:defRPr/>
              </a:pPr>
              <a:t>30</a:t>
            </a:fld>
            <a:endParaRPr lang="ru-RU" altLang="ru-RU"/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33" y="836712"/>
            <a:ext cx="8713663" cy="410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4" name="Rectangle 3"/>
          <p:cNvSpPr txBox="1">
            <a:spLocks noChangeArrowheads="1"/>
          </p:cNvSpPr>
          <p:nvPr/>
        </p:nvSpPr>
        <p:spPr bwMode="auto">
          <a:xfrm>
            <a:off x="539750" y="44624"/>
            <a:ext cx="83534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3200">
                <a:solidFill>
                  <a:schemeClr val="tx1"/>
                </a:solidFill>
                <a:latin typeface="Corbel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itchFamily="34" charset="0"/>
              <a:buChar char="◦"/>
              <a:defRPr sz="2800">
                <a:solidFill>
                  <a:schemeClr val="tx1"/>
                </a:solidFill>
                <a:latin typeface="Corbel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orbel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000" b="1" dirty="0" err="1">
                <a:solidFill>
                  <a:srgbClr val="376092"/>
                </a:solidFill>
                <a:latin typeface="Arial" charset="0"/>
                <a:cs typeface="Arial" charset="0"/>
              </a:rPr>
              <a:t>Bosim</a:t>
            </a:r>
            <a:r>
              <a:rPr lang="en-AU" altLang="ru-RU" sz="2000" b="1" dirty="0">
                <a:solidFill>
                  <a:srgbClr val="376092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>
                <a:solidFill>
                  <a:srgbClr val="376092"/>
                </a:solidFill>
                <a:latin typeface="Arial" charset="0"/>
                <a:cs typeface="Arial" charset="0"/>
              </a:rPr>
              <a:t>o'lchash</a:t>
            </a:r>
            <a:r>
              <a:rPr lang="en-AU" altLang="ru-RU" sz="2000" b="1" dirty="0">
                <a:solidFill>
                  <a:srgbClr val="376092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>
                <a:solidFill>
                  <a:srgbClr val="376092"/>
                </a:solidFill>
                <a:latin typeface="Arial" charset="0"/>
                <a:cs typeface="Arial" charset="0"/>
              </a:rPr>
              <a:t>asboblari</a:t>
            </a:r>
            <a:endParaRPr lang="en-AU" altLang="ru-RU" sz="2000" b="1" dirty="0">
              <a:solidFill>
                <a:srgbClr val="376092"/>
              </a:solidFill>
              <a:latin typeface="Arial" charset="0"/>
              <a:cs typeface="Arial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900" b="1" dirty="0">
                <a:solidFill>
                  <a:srgbClr val="376092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AU" altLang="ru-RU" sz="2000" b="1" dirty="0" err="1">
                <a:solidFill>
                  <a:srgbClr val="376092"/>
                </a:solidFill>
                <a:latin typeface="Arial" charset="0"/>
                <a:cs typeface="Arial" charset="0"/>
              </a:rPr>
              <a:t>Fizik</a:t>
            </a:r>
            <a:r>
              <a:rPr lang="en-AU" altLang="ru-RU" sz="2000" b="1" dirty="0">
                <a:solidFill>
                  <a:srgbClr val="376092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>
                <a:solidFill>
                  <a:srgbClr val="376092"/>
                </a:solidFill>
                <a:latin typeface="Arial" charset="0"/>
                <a:cs typeface="Arial" charset="0"/>
              </a:rPr>
              <a:t>jarayonning</a:t>
            </a:r>
            <a:r>
              <a:rPr lang="en-AU" altLang="ru-RU" sz="2000" b="1" dirty="0">
                <a:solidFill>
                  <a:srgbClr val="376092"/>
                </a:solidFill>
                <a:latin typeface="Arial" charset="0"/>
                <a:cs typeface="Arial" charset="0"/>
              </a:rPr>
              <a:t> 1, 2, 3 </a:t>
            </a:r>
            <a:r>
              <a:rPr lang="en-AU" altLang="ru-RU" sz="2000" b="1" dirty="0" err="1">
                <a:solidFill>
                  <a:srgbClr val="376092"/>
                </a:solidFill>
                <a:latin typeface="Arial" charset="0"/>
                <a:cs typeface="Arial" charset="0"/>
              </a:rPr>
              <a:t>nuqtalarida</a:t>
            </a:r>
            <a:r>
              <a:rPr lang="en-AU" altLang="ru-RU" sz="2000" b="1" dirty="0">
                <a:solidFill>
                  <a:srgbClr val="376092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>
                <a:solidFill>
                  <a:srgbClr val="376092"/>
                </a:solidFill>
                <a:latin typeface="Arial" charset="0"/>
                <a:cs typeface="Arial" charset="0"/>
              </a:rPr>
              <a:t>o`lchanayotgan</a:t>
            </a:r>
            <a:r>
              <a:rPr lang="en-AU" altLang="ru-RU" sz="2000" b="1" dirty="0">
                <a:solidFill>
                  <a:srgbClr val="376092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>
                <a:solidFill>
                  <a:srgbClr val="376092"/>
                </a:solidFill>
                <a:latin typeface="Arial" charset="0"/>
                <a:cs typeface="Arial" charset="0"/>
              </a:rPr>
              <a:t>bosim</a:t>
            </a:r>
            <a:r>
              <a:rPr lang="en-AU" altLang="ru-RU" sz="2000" b="1" dirty="0">
                <a:solidFill>
                  <a:srgbClr val="376092"/>
                </a:solidFill>
                <a:latin typeface="Arial" charset="0"/>
                <a:cs typeface="Arial" charset="0"/>
              </a:rPr>
              <a:t> </a:t>
            </a:r>
            <a:r>
              <a:rPr lang="en-AU" altLang="ru-RU" sz="2000" b="1" dirty="0" err="1">
                <a:solidFill>
                  <a:srgbClr val="376092"/>
                </a:solidFill>
                <a:latin typeface="Arial" charset="0"/>
                <a:cs typeface="Arial" charset="0"/>
              </a:rPr>
              <a:t>turlari</a:t>
            </a:r>
            <a:endParaRPr lang="ru-RU" altLang="ru-RU" sz="2000" b="1" dirty="0">
              <a:solidFill>
                <a:srgbClr val="376092"/>
              </a:solidFill>
              <a:latin typeface="Arial" charset="0"/>
              <a:cs typeface="Arial" charset="0"/>
            </a:endParaRPr>
          </a:p>
        </p:txBody>
      </p:sp>
      <p:sp>
        <p:nvSpPr>
          <p:cNvPr id="15365" name="Прямоугольник 4"/>
          <p:cNvSpPr>
            <a:spLocks noChangeArrowheads="1"/>
          </p:cNvSpPr>
          <p:nvPr/>
        </p:nvSpPr>
        <p:spPr bwMode="auto">
          <a:xfrm>
            <a:off x="179512" y="5010210"/>
            <a:ext cx="5688161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5046" tIns="37526" rIns="75046" bIns="37526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3200"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itchFamily="34" charset="0"/>
              <a:buChar char="◦"/>
              <a:defRPr sz="2800"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1600" b="1" dirty="0" err="1" smtClean="0">
                <a:latin typeface="Arial" charset="0"/>
                <a:cs typeface="Arial" charset="0"/>
              </a:rPr>
              <a:t>Shartli</a:t>
            </a:r>
            <a:r>
              <a:rPr lang="en-US" altLang="ru-RU" sz="1600" b="1" dirty="0" smtClean="0">
                <a:latin typeface="Arial" charset="0"/>
                <a:cs typeface="Arial" charset="0"/>
              </a:rPr>
              <a:t>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belgilar</a:t>
            </a:r>
            <a:r>
              <a:rPr lang="ru-RU" altLang="ru-RU" sz="1600" b="1" dirty="0">
                <a:latin typeface="Arial" charset="0"/>
                <a:cs typeface="Arial" charset="0"/>
              </a:rPr>
              <a:t>: </a:t>
            </a:r>
            <a:endParaRPr lang="en-US" altLang="ru-RU" sz="1600" b="1" dirty="0">
              <a:latin typeface="Arial" charset="0"/>
              <a:cs typeface="Arial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charset="0"/>
                <a:cs typeface="Arial" charset="0"/>
              </a:rPr>
              <a:t>Р -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bosim</a:t>
            </a:r>
            <a:r>
              <a:rPr lang="ru-RU" altLang="ru-RU" sz="1600" b="1" dirty="0">
                <a:latin typeface="Arial" charset="0"/>
                <a:cs typeface="Arial" charset="0"/>
              </a:rPr>
              <a:t>, </a:t>
            </a:r>
            <a:endParaRPr lang="en-US" altLang="ru-RU" sz="1600" b="1" dirty="0">
              <a:latin typeface="Arial" charset="0"/>
              <a:cs typeface="Arial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charset="0"/>
                <a:cs typeface="Arial" charset="0"/>
              </a:rPr>
              <a:t>ДБ – </a:t>
            </a:r>
            <a:r>
              <a:rPr lang="en-US" altLang="ru-RU" sz="1600" b="1" dirty="0">
                <a:latin typeface="Arial" charset="0"/>
                <a:cs typeface="Arial" charset="0"/>
              </a:rPr>
              <a:t>barometric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bosim</a:t>
            </a:r>
            <a:r>
              <a:rPr lang="ru-RU" altLang="ru-RU" sz="1600" b="1" dirty="0">
                <a:latin typeface="Arial" charset="0"/>
                <a:cs typeface="Arial" charset="0"/>
              </a:rPr>
              <a:t>, </a:t>
            </a:r>
            <a:endParaRPr lang="en-US" altLang="ru-RU" sz="1600" b="1" dirty="0">
              <a:latin typeface="Arial" charset="0"/>
              <a:cs typeface="Arial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charset="0"/>
                <a:cs typeface="Arial" charset="0"/>
              </a:rPr>
              <a:t>ДА –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absolyut</a:t>
            </a:r>
            <a:r>
              <a:rPr lang="en-US" altLang="ru-RU" sz="1600" b="1" dirty="0">
                <a:latin typeface="Arial" charset="0"/>
                <a:cs typeface="Arial" charset="0"/>
              </a:rPr>
              <a:t>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bosim</a:t>
            </a:r>
            <a:r>
              <a:rPr lang="ru-RU" altLang="ru-RU" sz="1600" b="1" dirty="0">
                <a:latin typeface="Arial" charset="0"/>
                <a:cs typeface="Arial" charset="0"/>
              </a:rPr>
              <a:t>, </a:t>
            </a:r>
            <a:endParaRPr lang="en-US" altLang="ru-RU" sz="1600" b="1" dirty="0">
              <a:latin typeface="Arial" charset="0"/>
              <a:cs typeface="Arial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charset="0"/>
                <a:cs typeface="Arial" charset="0"/>
              </a:rPr>
              <a:t>ДИ –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ortiqcha</a:t>
            </a:r>
            <a:r>
              <a:rPr lang="en-US" altLang="ru-RU" sz="1600" b="1" dirty="0">
                <a:latin typeface="Arial" charset="0"/>
                <a:cs typeface="Arial" charset="0"/>
              </a:rPr>
              <a:t>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bosim</a:t>
            </a:r>
            <a:r>
              <a:rPr lang="ru-RU" altLang="ru-RU" sz="1600" b="1" dirty="0">
                <a:latin typeface="Arial" charset="0"/>
                <a:cs typeface="Arial" charset="0"/>
              </a:rPr>
              <a:t>, </a:t>
            </a:r>
            <a:endParaRPr lang="en-US" altLang="ru-RU" sz="1600" b="1" dirty="0">
              <a:latin typeface="Arial" charset="0"/>
              <a:cs typeface="Arial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charset="0"/>
                <a:cs typeface="Arial" charset="0"/>
              </a:rPr>
              <a:t>ДВ –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vakuummetrik</a:t>
            </a:r>
            <a:r>
              <a:rPr lang="en-US" altLang="ru-RU" sz="1600" b="1" dirty="0">
                <a:latin typeface="Arial" charset="0"/>
                <a:cs typeface="Arial" charset="0"/>
              </a:rPr>
              <a:t>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bosim</a:t>
            </a:r>
            <a:r>
              <a:rPr lang="ru-RU" altLang="ru-RU" sz="1600" b="1" dirty="0">
                <a:latin typeface="Arial" charset="0"/>
                <a:cs typeface="Arial" charset="0"/>
              </a:rPr>
              <a:t>, </a:t>
            </a:r>
            <a:endParaRPr lang="en-US" altLang="ru-RU" sz="1600" b="1" dirty="0">
              <a:latin typeface="Arial" charset="0"/>
              <a:cs typeface="Arial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charset="0"/>
                <a:cs typeface="Arial" charset="0"/>
              </a:rPr>
              <a:t>ДД –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differentsial</a:t>
            </a:r>
            <a:r>
              <a:rPr lang="en-US" altLang="ru-RU" sz="1600" b="1" dirty="0">
                <a:latin typeface="Arial" charset="0"/>
                <a:cs typeface="Arial" charset="0"/>
              </a:rPr>
              <a:t> </a:t>
            </a:r>
            <a:r>
              <a:rPr lang="en-US" altLang="ru-RU" sz="1600" b="1" dirty="0" err="1">
                <a:latin typeface="Arial" charset="0"/>
                <a:cs typeface="Arial" charset="0"/>
              </a:rPr>
              <a:t>bosim</a:t>
            </a:r>
            <a:r>
              <a:rPr lang="ru-RU" altLang="ru-RU" sz="1600" b="1" dirty="0">
                <a:latin typeface="Arial" charset="0"/>
                <a:cs typeface="Arial" charset="0"/>
              </a:rPr>
              <a:t>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39750" y="4808185"/>
            <a:ext cx="83781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[19]</a:t>
            </a:r>
            <a:endParaRPr lang="ru-RU" sz="1100" dirty="0"/>
          </a:p>
        </p:txBody>
      </p:sp>
      <p:sp>
        <p:nvSpPr>
          <p:cNvPr id="7" name="10-конечная звезда 6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02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A64E1A-16DF-4841-8F79-38DEF53EE8A4}" type="slidenum">
              <a:rPr lang="ru-RU" altLang="ru-RU" smtClean="0"/>
              <a:pPr>
                <a:defRPr/>
              </a:pPr>
              <a:t>31</a:t>
            </a:fld>
            <a:endParaRPr lang="ru-RU" altLang="ru-RU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58288" cy="681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4742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01B95A-0451-4809-87B4-317CFDBF9136}" type="slidenum">
              <a:rPr lang="ru-RU" altLang="ru-RU" smtClean="0"/>
              <a:pPr>
                <a:defRPr/>
              </a:pPr>
              <a:t>32</a:t>
            </a:fld>
            <a:endParaRPr lang="ru-RU" alt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950" y="115888"/>
            <a:ext cx="8785225" cy="7207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 err="1">
                <a:solidFill>
                  <a:schemeClr val="tx1"/>
                </a:solidFill>
              </a:rPr>
              <a:t>O’lchanayotgan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bosim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kattaligining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turiga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ko‘ra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o’lchash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asboblari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quyidagi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turlarga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bo’linadi</a:t>
            </a:r>
            <a:r>
              <a:rPr lang="en-US" sz="2400" b="1" dirty="0">
                <a:solidFill>
                  <a:schemeClr val="tx1"/>
                </a:solidFill>
              </a:rPr>
              <a:t>: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766690477"/>
              </p:ext>
            </p:extLst>
          </p:nvPr>
        </p:nvGraphicFramePr>
        <p:xfrm>
          <a:off x="0" y="836712"/>
          <a:ext cx="9144000" cy="5776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10-конечная звезда 6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2452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1520" y="260648"/>
            <a:ext cx="2232248" cy="125324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</a:rPr>
              <a:t>Bosim</a:t>
            </a:r>
            <a:r>
              <a:rPr lang="en-US" sz="2800" b="1" dirty="0" smtClean="0">
                <a:solidFill>
                  <a:schemeClr val="tx1"/>
                </a:solidFill>
              </a:rPr>
              <a:t>  </a:t>
            </a:r>
            <a:r>
              <a:rPr lang="en-US" sz="2800" b="1" dirty="0" err="1" smtClean="0">
                <a:solidFill>
                  <a:schemeClr val="tx1"/>
                </a:solidFill>
              </a:rPr>
              <a:t>datchiklari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2982340"/>
            <a:ext cx="8280920" cy="14401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Bosim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datchiklari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tarkibiga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kiradigan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sezgir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elementlar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tashqi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kuchlanish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ta’siri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ostida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deformatsiyalanadigan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mexanik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qurilmalardir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827584" y="1772816"/>
            <a:ext cx="661806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13480" y="4794704"/>
            <a:ext cx="2160240" cy="136815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Suyuqlikli</a:t>
            </a:r>
            <a:endParaRPr lang="ru-RU" sz="28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89666" y="4797152"/>
            <a:ext cx="2160240" cy="136815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prujinali</a:t>
            </a:r>
            <a:endParaRPr lang="ru-RU" sz="28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72200" y="4794704"/>
            <a:ext cx="2304256" cy="136815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elektrik</a:t>
            </a:r>
            <a:endParaRPr lang="ru-RU" sz="28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087786" y="188640"/>
            <a:ext cx="6056214" cy="22322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smtClean="0"/>
              <a:t>– </a:t>
            </a:r>
            <a:r>
              <a:rPr lang="en-US" sz="2200" b="1" dirty="0" err="1"/>
              <a:t>bu</a:t>
            </a:r>
            <a:r>
              <a:rPr lang="en-US" sz="2200" b="1" dirty="0"/>
              <a:t> </a:t>
            </a:r>
            <a:r>
              <a:rPr lang="en-US" sz="2200" b="1" dirty="0" err="1"/>
              <a:t>kirish</a:t>
            </a:r>
            <a:r>
              <a:rPr lang="en-US" sz="2200" b="1" dirty="0"/>
              <a:t> </a:t>
            </a:r>
            <a:r>
              <a:rPr lang="en-US" sz="2200" b="1" dirty="0" err="1"/>
              <a:t>miqdorini</a:t>
            </a:r>
            <a:r>
              <a:rPr lang="en-US" sz="2200" b="1" dirty="0"/>
              <a:t> </a:t>
            </a:r>
            <a:r>
              <a:rPr lang="en-US" sz="2200" b="1" dirty="0" err="1"/>
              <a:t>kompensatsiyalashga</a:t>
            </a:r>
            <a:r>
              <a:rPr lang="en-US" sz="2200" b="1" dirty="0"/>
              <a:t> </a:t>
            </a:r>
            <a:r>
              <a:rPr lang="en-US" sz="2200" b="1" dirty="0" err="1"/>
              <a:t>asoslanib</a:t>
            </a:r>
            <a:r>
              <a:rPr lang="en-US" sz="2200" b="1" dirty="0"/>
              <a:t> </a:t>
            </a:r>
            <a:r>
              <a:rPr lang="en-US" sz="2200" b="1" dirty="0" err="1"/>
              <a:t>suyuqlik</a:t>
            </a:r>
            <a:r>
              <a:rPr lang="en-US" sz="2200" b="1" dirty="0"/>
              <a:t> </a:t>
            </a:r>
            <a:r>
              <a:rPr lang="en-US" sz="2200" b="1" u="sng" dirty="0" err="1">
                <a:solidFill>
                  <a:schemeClr val="tx1"/>
                </a:solidFill>
                <a:hlinkClick r:id="rId2"/>
              </a:rPr>
              <a:t>va</a:t>
            </a:r>
            <a:r>
              <a:rPr lang="en-US" sz="2200" b="1" u="sng" dirty="0">
                <a:solidFill>
                  <a:schemeClr val="tx1"/>
                </a:solidFill>
                <a:hlinkClick r:id="rId2"/>
              </a:rPr>
              <a:t> </a:t>
            </a:r>
            <a:r>
              <a:rPr lang="en-US" sz="2200" b="1" u="sng" dirty="0" err="1" smtClean="0">
                <a:solidFill>
                  <a:schemeClr val="tx1"/>
                </a:solidFill>
                <a:hlinkClick r:id="rId2"/>
              </a:rPr>
              <a:t>gaz</a:t>
            </a:r>
            <a:r>
              <a:rPr lang="en-US" sz="2200" b="1" u="sng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en-US" sz="2200" b="1" u="sng" dirty="0" err="1" smtClean="0">
                <a:solidFill>
                  <a:schemeClr val="tx1"/>
                </a:solidFill>
                <a:hlinkClick r:id="rId2"/>
              </a:rPr>
              <a:t>bosimini</a:t>
            </a:r>
            <a:r>
              <a:rPr lang="en-US" sz="2200" b="1" u="sng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hlinkClick r:id="rId2"/>
              </a:rPr>
              <a:t>elektrik</a:t>
            </a:r>
            <a:r>
              <a:rPr lang="en-US" sz="2200" b="1" dirty="0"/>
              <a:t>, </a:t>
            </a:r>
            <a:r>
              <a:rPr lang="en-US" sz="2200" b="1" dirty="0" err="1"/>
              <a:t>pnevmatik</a:t>
            </a:r>
            <a:r>
              <a:rPr lang="en-US" sz="2200" b="1" dirty="0"/>
              <a:t> </a:t>
            </a:r>
            <a:r>
              <a:rPr lang="en-US" sz="2200" b="1" dirty="0" err="1"/>
              <a:t>va</a:t>
            </a:r>
            <a:r>
              <a:rPr lang="en-US" sz="2200" b="1" dirty="0"/>
              <a:t> </a:t>
            </a:r>
            <a:r>
              <a:rPr lang="en-US" sz="2200" b="1" dirty="0" err="1"/>
              <a:t>boshqa</a:t>
            </a:r>
            <a:r>
              <a:rPr lang="en-US" sz="2200" b="1" dirty="0"/>
              <a:t> </a:t>
            </a:r>
            <a:r>
              <a:rPr lang="en-US" sz="2200" b="1" dirty="0" err="1"/>
              <a:t>turli</a:t>
            </a:r>
            <a:r>
              <a:rPr lang="en-US" sz="2200" b="1" dirty="0"/>
              <a:t> </a:t>
            </a:r>
            <a:r>
              <a:rPr lang="en-US" sz="2200" b="1" dirty="0" err="1"/>
              <a:t>signallarga</a:t>
            </a:r>
            <a:r>
              <a:rPr lang="en-US" sz="2200" b="1" dirty="0"/>
              <a:t> </a:t>
            </a:r>
            <a:r>
              <a:rPr lang="en-US" sz="2200" b="1" dirty="0" err="1"/>
              <a:t>aylantirib</a:t>
            </a:r>
            <a:r>
              <a:rPr lang="en-US" sz="2200" b="1" dirty="0"/>
              <a:t> </a:t>
            </a:r>
            <a:r>
              <a:rPr lang="en-US" sz="2200" b="1" dirty="0" err="1"/>
              <a:t>beruvchi</a:t>
            </a:r>
            <a:r>
              <a:rPr lang="en-US" sz="2200" b="1" dirty="0"/>
              <a:t> </a:t>
            </a:r>
            <a:r>
              <a:rPr lang="en-US" sz="2200" b="1" dirty="0" err="1"/>
              <a:t>o‘zgartgichdir</a:t>
            </a:r>
            <a:r>
              <a:rPr lang="en-US" sz="2200" b="1" dirty="0"/>
              <a:t>. </a:t>
            </a:r>
            <a:endParaRPr lang="ru-RU" sz="2200" b="1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2573720" y="476672"/>
            <a:ext cx="51406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10-конечная звезда 9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3173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24" y="1329794"/>
            <a:ext cx="4283968" cy="3421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76" y="2326240"/>
            <a:ext cx="3786879" cy="1475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7026" y="188640"/>
            <a:ext cx="84385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/>
              <a:t>Bosimni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chiziqli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ko’chishga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aylantirish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uchun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qo’llaniladigan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gofrilangan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metall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diafragma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88024" y="5052328"/>
            <a:ext cx="42484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[21]</a:t>
            </a:r>
            <a:endParaRPr lang="ru-RU" sz="105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495" y="5085184"/>
            <a:ext cx="475082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[20]</a:t>
            </a:r>
            <a:endParaRPr lang="ru-RU" sz="1050" dirty="0"/>
          </a:p>
        </p:txBody>
      </p:sp>
    </p:spTree>
    <p:extLst>
      <p:ext uri="{BB962C8B-B14F-4D97-AF65-F5344CB8AC3E}">
        <p14:creationId xmlns:p14="http://schemas.microsoft.com/office/powerpoint/2010/main" val="29419926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-конечная звезда 2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3074" name="Picture 2" descr="https://encrypted-tbn0.gstatic.com/images?q=tbn:ANd9GcRzA-AeKYVQFUZXUBMIr95Y4ChdQyBLs5Obj_9WFJcTHCgsE0Ry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6632"/>
            <a:ext cx="6408712" cy="5388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5" y="5683390"/>
            <a:ext cx="841848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sz="1200" b="1" dirty="0" smtClean="0"/>
              <a:t>[22]</a:t>
            </a:r>
            <a:endParaRPr lang="ru-RU" sz="1050" dirty="0"/>
          </a:p>
        </p:txBody>
      </p:sp>
      <p:sp>
        <p:nvSpPr>
          <p:cNvPr id="4" name="TextBox 3"/>
          <p:cNvSpPr txBox="1"/>
          <p:nvPr/>
        </p:nvSpPr>
        <p:spPr>
          <a:xfrm>
            <a:off x="890744" y="6102014"/>
            <a:ext cx="76017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A-</a:t>
            </a:r>
            <a:r>
              <a:rPr lang="en-US" sz="2000" b="1" dirty="0" err="1" smtClean="0"/>
              <a:t>rasm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Bosim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ostida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yupka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plastinkaning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deformatsiyalanishi</a:t>
            </a:r>
            <a:endParaRPr lang="en-US" sz="2000" b="1" dirty="0" smtClean="0"/>
          </a:p>
          <a:p>
            <a:r>
              <a:rPr lang="en-US" sz="2000" b="1" dirty="0" smtClean="0"/>
              <a:t>B-</a:t>
            </a:r>
            <a:r>
              <a:rPr lang="en-US" sz="2000" b="1" dirty="0" err="1" smtClean="0"/>
              <a:t>rasm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Membrananing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deformatsiyalanishi</a:t>
            </a:r>
            <a:r>
              <a:rPr lang="en-US" sz="2000" b="1" dirty="0" smtClean="0"/>
              <a:t>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6540079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51520" y="476671"/>
            <a:ext cx="8496944" cy="212403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600" i="1" dirty="0"/>
              <a:t>r</a:t>
            </a:r>
            <a:r>
              <a:rPr lang="en-US" sz="2400" i="1" dirty="0"/>
              <a:t> </a:t>
            </a:r>
            <a:r>
              <a:rPr lang="en-US" sz="2400" dirty="0" err="1" smtClean="0"/>
              <a:t>bosimning</a:t>
            </a:r>
            <a:r>
              <a:rPr lang="en-US" sz="2400" dirty="0" smtClean="0"/>
              <a:t> </a:t>
            </a:r>
            <a:r>
              <a:rPr lang="en-US" sz="2400" dirty="0"/>
              <a:t>past </a:t>
            </a:r>
            <a:r>
              <a:rPr lang="en-US" sz="2400" dirty="0" err="1"/>
              <a:t>qiymatlarida</a:t>
            </a:r>
            <a:r>
              <a:rPr lang="en-US" sz="2400" dirty="0"/>
              <a:t> </a:t>
            </a:r>
            <a:r>
              <a:rPr lang="en-US" sz="2400" dirty="0" err="1"/>
              <a:t>membrana</a:t>
            </a:r>
            <a:r>
              <a:rPr lang="en-US" sz="2400" dirty="0"/>
              <a:t> </a:t>
            </a:r>
            <a:r>
              <a:rPr lang="en-US" sz="2400" dirty="0" err="1"/>
              <a:t>rnarkazining</a:t>
            </a:r>
            <a:r>
              <a:rPr lang="en-US" sz="2400" dirty="0"/>
              <a:t> </a:t>
            </a:r>
            <a:r>
              <a:rPr lang="en-US" sz="4000" i="1" dirty="0" err="1" smtClean="0"/>
              <a:t>z</a:t>
            </a:r>
            <a:r>
              <a:rPr lang="en-US" sz="2000" i="1" dirty="0" err="1" smtClean="0"/>
              <a:t>m</a:t>
            </a:r>
            <a:r>
              <a:rPr lang="en-US" sz="2400" i="1" dirty="0" smtClean="0"/>
              <a:t> </a:t>
            </a:r>
            <a:r>
              <a:rPr lang="en-US" sz="2400" dirty="0" err="1" smtClean="0"/>
              <a:t>chetlashishi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l-GR" sz="3600" i="1" dirty="0" smtClean="0"/>
              <a:t>σ</a:t>
            </a:r>
            <a:r>
              <a:rPr lang="en-US" sz="2000" i="1" dirty="0" smtClean="0"/>
              <a:t>m</a:t>
            </a:r>
            <a:r>
              <a:rPr lang="en-US" sz="2400" i="1" dirty="0" smtClean="0"/>
              <a:t> </a:t>
            </a:r>
            <a:r>
              <a:rPr lang="en-US" sz="2400" dirty="0" err="1"/>
              <a:t>mexanik</a:t>
            </a:r>
            <a:r>
              <a:rPr lang="en-US" sz="2400" dirty="0"/>
              <a:t> </a:t>
            </a:r>
            <a:r>
              <a:rPr lang="en-US" sz="2400" dirty="0" err="1"/>
              <a:t>kuchlanganligi</a:t>
            </a:r>
            <a:r>
              <a:rPr lang="en-US" sz="2400" dirty="0"/>
              <a:t> </a:t>
            </a:r>
            <a:r>
              <a:rPr lang="en-US" sz="2400" dirty="0" err="1" smtClean="0"/>
              <a:t>bosimning</a:t>
            </a:r>
            <a:r>
              <a:rPr lang="en-US" sz="2400" dirty="0" smtClean="0"/>
              <a:t> </a:t>
            </a:r>
            <a:r>
              <a:rPr lang="en-US" sz="2400" dirty="0" err="1" smtClean="0"/>
              <a:t>kvazichiziqli</a:t>
            </a:r>
            <a:r>
              <a:rPr lang="en-US" sz="2400" dirty="0" smtClean="0"/>
              <a:t> </a:t>
            </a:r>
            <a:r>
              <a:rPr lang="en-US" sz="2400" dirty="0" err="1"/>
              <a:t>funksiyalari</a:t>
            </a:r>
            <a:r>
              <a:rPr lang="en-US" sz="2400" dirty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 (</a:t>
            </a:r>
            <a:r>
              <a:rPr lang="en-US" sz="2400" dirty="0" err="1"/>
              <a:t>kuchlanish</a:t>
            </a:r>
            <a:r>
              <a:rPr lang="en-US" sz="2400" dirty="0"/>
              <a:t> N/m2 </a:t>
            </a:r>
            <a:r>
              <a:rPr lang="en-US" sz="2400" dirty="0" smtClean="0"/>
              <a:t>da </a:t>
            </a:r>
            <a:r>
              <a:rPr lang="en-US" sz="2400" dirty="0" err="1" smtClean="0"/>
              <a:t>o’lchanadi</a:t>
            </a:r>
            <a:r>
              <a:rPr lang="en-US" sz="2400" dirty="0"/>
              <a:t>):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835696" y="4869160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r</a:t>
            </a:r>
            <a:r>
              <a:rPr lang="en-US" sz="2400" dirty="0" smtClean="0"/>
              <a:t> – </a:t>
            </a:r>
            <a:r>
              <a:rPr lang="en-US" sz="2400" dirty="0" err="1" smtClean="0"/>
              <a:t>memrananing</a:t>
            </a:r>
            <a:r>
              <a:rPr lang="en-US" sz="2400" dirty="0" smtClean="0"/>
              <a:t> </a:t>
            </a:r>
            <a:r>
              <a:rPr lang="en-US" sz="2400" dirty="0" err="1" smtClean="0"/>
              <a:t>radiusi</a:t>
            </a:r>
            <a:endParaRPr lang="en-US" sz="2400" dirty="0" smtClean="0"/>
          </a:p>
          <a:p>
            <a:r>
              <a:rPr lang="en-US" sz="2400" b="1" dirty="0"/>
              <a:t>g</a:t>
            </a:r>
            <a:r>
              <a:rPr lang="en-US" sz="2400" dirty="0" smtClean="0"/>
              <a:t> – </a:t>
            </a:r>
            <a:r>
              <a:rPr lang="en-US" sz="2400" dirty="0" err="1" smtClean="0"/>
              <a:t>memrananing</a:t>
            </a:r>
            <a:r>
              <a:rPr lang="en-US" sz="2400" dirty="0" smtClean="0"/>
              <a:t> </a:t>
            </a:r>
            <a:r>
              <a:rPr lang="en-US" sz="2400" dirty="0" err="1" smtClean="0"/>
              <a:t>qalinligi</a:t>
            </a:r>
            <a:endParaRPr lang="en-US" sz="2400" dirty="0" smtClean="0"/>
          </a:p>
          <a:p>
            <a:r>
              <a:rPr lang="en-US" sz="2400" b="1" dirty="0" smtClean="0"/>
              <a:t>S</a:t>
            </a:r>
            <a:r>
              <a:rPr lang="en-US" sz="2400" dirty="0" smtClean="0"/>
              <a:t> – radial </a:t>
            </a:r>
            <a:r>
              <a:rPr lang="en-US" sz="2400" dirty="0" err="1" smtClean="0"/>
              <a:t>cho’zilish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708648" y="2600707"/>
                <a:ext cx="2149584" cy="8336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𝑍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</a:rPr>
                            <m:t>𝑚𝑎𝑥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𝜌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</a:rPr>
                            <m:t>4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8648" y="2600707"/>
                <a:ext cx="2149584" cy="83362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59387" y="3645024"/>
                <a:ext cx="2298845" cy="977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sz="2800" i="1" smtClean="0">
                              <a:latin typeface="Cambria Math"/>
                              <a:ea typeface="Cambria Math"/>
                            </a:rPr>
                            <m:t>𝜎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/>
                            </a:rPr>
                            <m:t>𝑚𝑎𝑥</m:t>
                          </m:r>
                        </m:sub>
                      </m:sSub>
                      <m:r>
                        <a:rPr lang="en-US" sz="2800" b="0" i="1" smtClean="0">
                          <a:latin typeface="Cambria Math"/>
                        </a:rPr>
                        <m:t> 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≈ 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𝑔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9387" y="3645024"/>
                <a:ext cx="2298845" cy="97731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40879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764704"/>
            <a:ext cx="8712968" cy="5790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1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1.B.A.Nazarbayeva. </a:t>
            </a:r>
            <a:r>
              <a:rPr lang="en-US" sz="14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14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konstruksiyalash</a:t>
            </a:r>
            <a:r>
              <a:rPr lang="en-US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. Toshkent “</a:t>
            </a:r>
            <a:r>
              <a:rPr lang="en-US" sz="14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avlodi</a:t>
            </a:r>
            <a:r>
              <a:rPr lang="en-US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” 2020 y. </a:t>
            </a:r>
            <a:endParaRPr lang="en-US" sz="1400" b="1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 smtClean="0">
                <a:ea typeface="Calibri"/>
                <a:cs typeface="Times New Roman"/>
              </a:rPr>
              <a:t>2</a:t>
            </a:r>
            <a:r>
              <a:rPr lang="en-US" sz="1400" b="1" dirty="0">
                <a:ea typeface="Calibri"/>
                <a:cs typeface="Times New Roman"/>
              </a:rPr>
              <a:t>. </a:t>
            </a:r>
            <a:r>
              <a:rPr lang="en-US" sz="1400" b="1" dirty="0" smtClean="0">
                <a:ea typeface="Calibri"/>
                <a:cs typeface="Times New Roman"/>
              </a:rPr>
              <a:t>Temperature sensors. [Online images]. </a:t>
            </a:r>
            <a:r>
              <a:rPr lang="en-US" sz="1400" u="sng" dirty="0" smtClean="0">
                <a:ea typeface="Calibri"/>
                <a:cs typeface="Times New Roman"/>
                <a:hlinkClick r:id="rId2"/>
              </a:rPr>
              <a:t>https</a:t>
            </a:r>
            <a:r>
              <a:rPr lang="en-US" sz="1400" u="sng" dirty="0">
                <a:ea typeface="Calibri"/>
                <a:cs typeface="Times New Roman"/>
                <a:hlinkClick r:id="rId2"/>
              </a:rPr>
              <a:t>://encrypted-tbn2.gstatic.com/images?q=tbn:ANd9GcTxQqME6lOU959oVfCJsRzRPlUHa4cvm1F6wU42-2f7QcrsYyUN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3</a:t>
            </a:r>
            <a:r>
              <a:rPr lang="en-US" sz="1400" b="1" dirty="0" smtClean="0">
                <a:ea typeface="Calibri"/>
                <a:cs typeface="Times New Roman"/>
              </a:rPr>
              <a:t>. </a:t>
            </a:r>
            <a:r>
              <a:rPr lang="en-US" sz="1400" b="1" dirty="0">
                <a:ea typeface="Calibri"/>
                <a:cs typeface="Times New Roman"/>
              </a:rPr>
              <a:t>Temperature sensors. Online images</a:t>
            </a:r>
            <a:r>
              <a:rPr lang="en-US" sz="1400" b="1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ea typeface="Calibri"/>
                <a:cs typeface="Times New Roman"/>
                <a:hlinkClick r:id="rId3"/>
              </a:rPr>
              <a:t>https://encrypted-tbn3.gstatic.com/images?q=tbn:ANd9GcTahJ5f0QTSpFn9dSZJtYSJPbHy-f7vSa5r1N0Cbq-vAF7iPw1p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4</a:t>
            </a:r>
            <a:r>
              <a:rPr lang="en-US" sz="1400" b="1" dirty="0" smtClean="0">
                <a:ea typeface="Calibri"/>
                <a:cs typeface="Times New Roman"/>
              </a:rPr>
              <a:t>. </a:t>
            </a:r>
            <a:r>
              <a:rPr lang="en-US" sz="1400" b="1" dirty="0">
                <a:ea typeface="Calibri"/>
                <a:cs typeface="Times New Roman"/>
              </a:rPr>
              <a:t>Temperature </a:t>
            </a:r>
            <a:r>
              <a:rPr lang="en-US" sz="1400" b="1" dirty="0" smtClean="0">
                <a:ea typeface="Calibri"/>
                <a:cs typeface="Times New Roman"/>
              </a:rPr>
              <a:t> instruments</a:t>
            </a:r>
            <a:r>
              <a:rPr lang="en-US" sz="1400" b="1" dirty="0">
                <a:ea typeface="Calibri"/>
                <a:cs typeface="Times New Roman"/>
              </a:rPr>
              <a:t>. </a:t>
            </a:r>
            <a:r>
              <a:rPr lang="en-US" sz="1400" b="1" dirty="0" smtClean="0">
                <a:ea typeface="Calibri"/>
                <a:cs typeface="Times New Roman"/>
              </a:rPr>
              <a:t>PPT-online</a:t>
            </a:r>
            <a:r>
              <a:rPr lang="en-US" sz="1400" b="1" dirty="0">
                <a:ea typeface="Calibri"/>
                <a:cs typeface="Times New Roman"/>
              </a:rPr>
              <a:t>. </a:t>
            </a:r>
            <a:r>
              <a:rPr lang="en-US" sz="1400" b="1" dirty="0" smtClean="0">
                <a:ea typeface="Calibri"/>
                <a:cs typeface="Times New Roman"/>
              </a:rPr>
              <a:t>[Accessed in 2020]. </a:t>
            </a:r>
            <a:r>
              <a:rPr lang="en-US" sz="1400" u="sng" dirty="0" smtClean="0">
                <a:ea typeface="Calibri"/>
                <a:cs typeface="Times New Roman"/>
                <a:hlinkClick r:id="rId4"/>
              </a:rPr>
              <a:t>https</a:t>
            </a:r>
            <a:r>
              <a:rPr lang="en-US" sz="1400" u="sng" dirty="0">
                <a:ea typeface="Calibri"/>
                <a:cs typeface="Times New Roman"/>
                <a:hlinkClick r:id="rId4"/>
              </a:rPr>
              <a:t>://encrypted-tbn3.gstatic.com/images?q=tbn:ANd9GcS0ZkkvBIw-UJN7Q2Nqa2RwQ33ya96A2ha3vgox9-hQJQPJaFnO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5</a:t>
            </a:r>
            <a:r>
              <a:rPr lang="en-US" sz="1400" b="1" dirty="0" smtClean="0">
                <a:ea typeface="Calibri"/>
                <a:cs typeface="Times New Roman"/>
              </a:rPr>
              <a:t>. </a:t>
            </a:r>
            <a:r>
              <a:rPr lang="en-US" sz="1400" b="1" dirty="0">
                <a:ea typeface="Calibri"/>
                <a:cs typeface="Times New Roman"/>
              </a:rPr>
              <a:t>Temperature  instruments. PPT-online. [Accessed in 2020].</a:t>
            </a:r>
            <a:r>
              <a:rPr lang="en-US" sz="1400" b="1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ea typeface="Calibri"/>
                <a:cs typeface="Times New Roman"/>
                <a:hlinkClick r:id="rId5"/>
              </a:rPr>
              <a:t>https://encrypted-tbn1.gstatic.com/images?q=tbn:ANd9GcSdyk3k3fOwVcNDWvej-xUymloncD-Lk3CbFVTFHw-LyDW7Hl2d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6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Temperature  instruments. PPT-online. [Accessed in 2020].</a:t>
            </a:r>
            <a:r>
              <a:rPr lang="en-US" sz="1400" b="1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ea typeface="Calibri"/>
                <a:cs typeface="Times New Roman"/>
                <a:hlinkClick r:id="rId6"/>
              </a:rPr>
              <a:t>https://encrypted-tbn0.gstatic.com/images?q=tbn:ANd9GcRhokWFP0zt74C7Ij4IE9UmGtf8oJ4-ca5ooTh40iGqbto93kAo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7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Temperature  instruments. PPT-online. [Accessed in </a:t>
            </a:r>
            <a:r>
              <a:rPr lang="en-US" sz="1400" b="1" dirty="0" smtClean="0">
                <a:ea typeface="Calibri"/>
                <a:cs typeface="Times New Roman"/>
              </a:rPr>
              <a:t>2022]. </a:t>
            </a:r>
            <a:r>
              <a:rPr lang="en-US" sz="1400" u="sng" dirty="0">
                <a:ea typeface="Calibri"/>
                <a:cs typeface="Times New Roman"/>
                <a:hlinkClick r:id="rId7"/>
              </a:rPr>
              <a:t>https://encrypted-tbn2.gstatic.com/images?q=tbn:ANd9GcRgrUCZpPkKbMVSnNwv9WWCvrd3OYibBphEKGe8yAOKVs1LtUiQ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8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Temperature  instruments. PPT-online. [Accessed in </a:t>
            </a:r>
            <a:r>
              <a:rPr lang="en-US" sz="1400" b="1" dirty="0" smtClean="0">
                <a:ea typeface="Calibri"/>
                <a:cs typeface="Times New Roman"/>
              </a:rPr>
              <a:t>2022]. </a:t>
            </a:r>
            <a:r>
              <a:rPr lang="en-US" sz="1400" u="sng" dirty="0">
                <a:ea typeface="Calibri"/>
                <a:cs typeface="Times New Roman"/>
                <a:hlinkClick r:id="rId8"/>
              </a:rPr>
              <a:t>https://encrypted-tbn1.gstatic.com/images?q=tbn:ANd9GcRYJ62RpKq1BFmkh4-AkFy6ezT4aWAX643LMHbZQ2kPpbJnVoW7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9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Temperature  instruments. PPT-online. [Accessed in </a:t>
            </a:r>
            <a:r>
              <a:rPr lang="en-US" sz="1400" b="1" dirty="0" smtClean="0">
                <a:ea typeface="Calibri"/>
                <a:cs typeface="Times New Roman"/>
              </a:rPr>
              <a:t>2022].  </a:t>
            </a:r>
            <a:r>
              <a:rPr lang="en-US" sz="1400" dirty="0">
                <a:ea typeface="Calibri"/>
                <a:cs typeface="Times New Roman"/>
                <a:hlinkClick r:id="rId9"/>
              </a:rPr>
              <a:t>https://</a:t>
            </a:r>
            <a:r>
              <a:rPr lang="en-US" sz="1400" dirty="0" smtClean="0">
                <a:ea typeface="Calibri"/>
                <a:cs typeface="Times New Roman"/>
                <a:hlinkClick r:id="rId9"/>
              </a:rPr>
              <a:t>encrypted-tbn0.gstatic.com/images?q=tbn:ANd9GcStXWfFnpKQ3HdaOxMRETnjTmIQSk_xqqSCg9ZoEct52YlzHjuQ</a:t>
            </a:r>
            <a:endParaRPr lang="en-US" sz="14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 smtClean="0">
                <a:ea typeface="Calibri"/>
                <a:cs typeface="Times New Roman"/>
              </a:rPr>
              <a:t>10.</a:t>
            </a:r>
            <a:r>
              <a:rPr lang="en-US" sz="1400" b="1" dirty="0">
                <a:ea typeface="Calibri"/>
                <a:cs typeface="Times New Roman"/>
              </a:rPr>
              <a:t> Temperature sensors. </a:t>
            </a:r>
            <a:r>
              <a:rPr lang="en-US" sz="1400" b="1" dirty="0" smtClean="0">
                <a:ea typeface="Calibri"/>
                <a:cs typeface="Times New Roman"/>
              </a:rPr>
              <a:t>[Online images]. </a:t>
            </a:r>
            <a:r>
              <a:rPr lang="en-US" sz="1400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ea typeface="Calibri"/>
                <a:cs typeface="Times New Roman"/>
                <a:hlinkClick r:id="rId10"/>
              </a:rPr>
              <a:t>https://</a:t>
            </a:r>
            <a:r>
              <a:rPr lang="en-US" sz="1400" u="sng" dirty="0" smtClean="0">
                <a:ea typeface="Calibri"/>
                <a:cs typeface="Times New Roman"/>
                <a:hlinkClick r:id="rId10"/>
              </a:rPr>
              <a:t>encrypted-tbn0.gstatic.com/images?q=tbn:ANd9GcRocBdRgwdk3yoKLZPdpLtTIRIHqmuHFNLyi1hwG_4z-MgzELgp</a:t>
            </a:r>
            <a:endParaRPr lang="en-US" sz="1400" u="sng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en-US" sz="1400" b="1" dirty="0">
                <a:ea typeface="Calibri"/>
                <a:cs typeface="Times New Roman"/>
              </a:rPr>
              <a:t>11. </a:t>
            </a:r>
            <a:r>
              <a:rPr lang="en-US" sz="1400" b="1" dirty="0" smtClean="0">
                <a:ea typeface="Calibri"/>
                <a:cs typeface="Times New Roman"/>
              </a:rPr>
              <a:t>Optical </a:t>
            </a:r>
            <a:r>
              <a:rPr lang="en-US" sz="1400" b="1" dirty="0">
                <a:ea typeface="Calibri"/>
                <a:cs typeface="Times New Roman"/>
              </a:rPr>
              <a:t>temperature </a:t>
            </a:r>
            <a:r>
              <a:rPr lang="en-US" sz="1400" b="1" dirty="0" smtClean="0">
                <a:ea typeface="Calibri"/>
                <a:cs typeface="Times New Roman"/>
              </a:rPr>
              <a:t>sensors. [</a:t>
            </a:r>
            <a:r>
              <a:rPr lang="en-US" sz="1400" b="1" dirty="0" err="1" smtClean="0">
                <a:ea typeface="Calibri"/>
                <a:cs typeface="Times New Roman"/>
              </a:rPr>
              <a:t>ppt</a:t>
            </a:r>
            <a:r>
              <a:rPr lang="en-US" sz="1400" b="1" dirty="0" smtClean="0">
                <a:ea typeface="Calibri"/>
                <a:cs typeface="Times New Roman"/>
              </a:rPr>
              <a:t>-online]. </a:t>
            </a:r>
            <a:r>
              <a:rPr lang="en-US" sz="1400" u="sng" dirty="0" smtClean="0">
                <a:solidFill>
                  <a:srgbClr val="0000FF"/>
                </a:solidFill>
                <a:ea typeface="Calibri"/>
                <a:cs typeface="Times New Roman"/>
                <a:hlinkClick r:id="rId11"/>
              </a:rPr>
              <a:t>https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11"/>
              </a:rPr>
              <a:t>://</a:t>
            </a:r>
            <a:r>
              <a:rPr lang="en-US" sz="1400" u="sng" dirty="0" smtClean="0">
                <a:solidFill>
                  <a:srgbClr val="0000FF"/>
                </a:solidFill>
                <a:ea typeface="Calibri"/>
                <a:cs typeface="Times New Roman"/>
                <a:hlinkClick r:id="rId11"/>
              </a:rPr>
              <a:t>encrypted-tbn2.gstatic.com/images?q=tbn:ANd9GcQrQG81FuNZXe2OzCV7wpf1p16gXAEyFQSsKZWZLpitG8kzAc-j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12307" y="116632"/>
            <a:ext cx="30812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10-конечная звезда 5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405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548680"/>
            <a:ext cx="8964488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 smtClean="0">
                <a:ea typeface="Calibri"/>
                <a:cs typeface="Times New Roman"/>
              </a:rPr>
              <a:t>12.</a:t>
            </a:r>
            <a:r>
              <a:rPr lang="en-US" sz="1400" b="1" dirty="0">
                <a:ea typeface="Calibri"/>
                <a:cs typeface="Times New Roman"/>
              </a:rPr>
              <a:t> Optical temperature sensors. [</a:t>
            </a:r>
            <a:r>
              <a:rPr lang="en-US" sz="1400" b="1" dirty="0" err="1">
                <a:ea typeface="Calibri"/>
                <a:cs typeface="Times New Roman"/>
              </a:rPr>
              <a:t>ppt</a:t>
            </a:r>
            <a:r>
              <a:rPr lang="en-US" sz="1400" b="1" dirty="0">
                <a:ea typeface="Calibri"/>
                <a:cs typeface="Times New Roman"/>
              </a:rPr>
              <a:t>-online].</a:t>
            </a:r>
            <a:r>
              <a:rPr lang="en-US" sz="1400" b="1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2"/>
              </a:rPr>
              <a:t>https://encrypted-tbn2.gstatic.com/images?q=tbn:ANd9GcQwE16RGRBsutXNvoNB3ZAlQjI9_7qbLYgOTSCw-0uTwGNOW_M5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13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Optical temperature sensors. [</a:t>
            </a:r>
            <a:r>
              <a:rPr lang="en-US" sz="1400" b="1" dirty="0" err="1">
                <a:ea typeface="Calibri"/>
                <a:cs typeface="Times New Roman"/>
              </a:rPr>
              <a:t>ppt</a:t>
            </a:r>
            <a:r>
              <a:rPr lang="en-US" sz="1400" b="1" dirty="0">
                <a:ea typeface="Calibri"/>
                <a:cs typeface="Times New Roman"/>
              </a:rPr>
              <a:t>-online].</a:t>
            </a:r>
            <a:r>
              <a:rPr lang="en-US" sz="1400" b="1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3"/>
              </a:rPr>
              <a:t>https://encrypted-tbn2.gstatic.com/images?q=tbn:ANd9GcRnV3QFQLfAh6A1oWgorQkyjcvsYFIOEf8KbGMuStKqJR4lcLLv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14. Interferometric </a:t>
            </a:r>
            <a:r>
              <a:rPr lang="en-US" sz="1400" b="1" dirty="0" smtClean="0">
                <a:ea typeface="Calibri"/>
                <a:cs typeface="Times New Roman"/>
              </a:rPr>
              <a:t>sensors. [</a:t>
            </a:r>
            <a:r>
              <a:rPr lang="en-US" sz="1400" b="1" dirty="0" err="1" smtClean="0">
                <a:ea typeface="Calibri"/>
                <a:cs typeface="Times New Roman"/>
              </a:rPr>
              <a:t>ppt</a:t>
            </a:r>
            <a:r>
              <a:rPr lang="en-US" sz="1400" b="1" dirty="0" smtClean="0">
                <a:ea typeface="Calibri"/>
                <a:cs typeface="Times New Roman"/>
              </a:rPr>
              <a:t>-online]. [Accessed in 2015] 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4"/>
              </a:rPr>
              <a:t>https://encrypted-tbn2.gstatic.com/images?q=tbn:ANd9GcQXIDeEuF0A6wvkLZ-48G02NDGPsFbd-sTwIgvPRZfHhv5uU-6a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15. </a:t>
            </a:r>
            <a:r>
              <a:rPr lang="en-US" sz="1400" b="1" dirty="0" smtClean="0">
                <a:ea typeface="Calibri"/>
                <a:cs typeface="Times New Roman"/>
              </a:rPr>
              <a:t>Pressure </a:t>
            </a:r>
            <a:r>
              <a:rPr lang="en-US" sz="1400" b="1" dirty="0">
                <a:ea typeface="Calibri"/>
                <a:cs typeface="Times New Roman"/>
              </a:rPr>
              <a:t>measuring </a:t>
            </a:r>
            <a:r>
              <a:rPr lang="en-US" sz="1400" b="1" dirty="0" smtClean="0">
                <a:ea typeface="Calibri"/>
                <a:cs typeface="Times New Roman"/>
              </a:rPr>
              <a:t>devices. [</a:t>
            </a:r>
            <a:r>
              <a:rPr lang="en-US" sz="1400" b="1" dirty="0" err="1" smtClean="0">
                <a:ea typeface="Calibri"/>
                <a:cs typeface="Times New Roman"/>
              </a:rPr>
              <a:t>ppt</a:t>
            </a:r>
            <a:r>
              <a:rPr lang="en-US" sz="1400" b="1" dirty="0" smtClean="0">
                <a:ea typeface="Calibri"/>
                <a:cs typeface="Times New Roman"/>
              </a:rPr>
              <a:t>-online]. </a:t>
            </a:r>
            <a:r>
              <a:rPr lang="en-US" sz="1400" u="sng" dirty="0" smtClean="0">
                <a:solidFill>
                  <a:srgbClr val="0000FF"/>
                </a:solidFill>
                <a:ea typeface="Calibri"/>
                <a:cs typeface="Times New Roman"/>
                <a:hlinkClick r:id="rId5"/>
              </a:rPr>
              <a:t>https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5"/>
              </a:rPr>
              <a:t>://encrypted-tbn2.gstatic.com/images?q=tbn:ANd9GcTtPzqeLNDpaYBLG2jaFC2dGzTgy2aykFl5-dV1bNc2npp7NdJR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16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Pressure measuring devices. [</a:t>
            </a:r>
            <a:r>
              <a:rPr lang="en-US" sz="1400" b="1" dirty="0" err="1">
                <a:ea typeface="Calibri"/>
                <a:cs typeface="Times New Roman"/>
              </a:rPr>
              <a:t>ppt</a:t>
            </a:r>
            <a:r>
              <a:rPr lang="en-US" sz="1400" b="1" dirty="0">
                <a:ea typeface="Calibri"/>
                <a:cs typeface="Times New Roman"/>
              </a:rPr>
              <a:t>-online].</a:t>
            </a:r>
            <a:r>
              <a:rPr lang="en-US" sz="1400" b="1" dirty="0" smtClean="0">
                <a:ea typeface="Calibri"/>
                <a:cs typeface="Times New Roman"/>
              </a:rPr>
              <a:t> </a:t>
            </a:r>
            <a:r>
              <a:rPr lang="en-US" sz="1400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6"/>
              </a:rPr>
              <a:t>https://encrypted-tbn2.gstatic.com/images?q=tbn:ANd9GcTaAjAQd0UWQjdwBP-ZLj7nD_r70YpJE1Que_hC2aZ32Ya6hsd1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17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Pressure measuring devices. [</a:t>
            </a:r>
            <a:r>
              <a:rPr lang="en-US" sz="1400" b="1" dirty="0" err="1">
                <a:ea typeface="Calibri"/>
                <a:cs typeface="Times New Roman"/>
              </a:rPr>
              <a:t>ppt</a:t>
            </a:r>
            <a:r>
              <a:rPr lang="en-US" sz="1400" b="1" dirty="0">
                <a:ea typeface="Calibri"/>
                <a:cs typeface="Times New Roman"/>
              </a:rPr>
              <a:t>-online]. </a:t>
            </a:r>
            <a:r>
              <a:rPr lang="en-US" sz="1400" u="sng" dirty="0" smtClean="0">
                <a:solidFill>
                  <a:srgbClr val="0000FF"/>
                </a:solidFill>
                <a:ea typeface="Calibri"/>
                <a:cs typeface="Times New Roman"/>
                <a:hlinkClick r:id="rId7"/>
              </a:rPr>
              <a:t>https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7"/>
              </a:rPr>
              <a:t>://encrypted-tbn0.gstatic.com/images?q=tbn:ANd9GcQOefh-XeIp4IeuMggN5kPlCvKDTNGru20JJlEV5oSum1GzVtCm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18. </a:t>
            </a:r>
            <a:r>
              <a:rPr lang="en-US" sz="1400" b="1" dirty="0" smtClean="0">
                <a:ea typeface="Calibri"/>
                <a:cs typeface="Times New Roman"/>
              </a:rPr>
              <a:t>Pressure </a:t>
            </a:r>
            <a:r>
              <a:rPr lang="en-US" sz="1400" b="1" dirty="0">
                <a:ea typeface="Calibri"/>
                <a:cs typeface="Times New Roman"/>
              </a:rPr>
              <a:t>and its </a:t>
            </a:r>
            <a:r>
              <a:rPr lang="en-US" sz="1400" b="1" dirty="0" smtClean="0">
                <a:ea typeface="Calibri"/>
                <a:cs typeface="Times New Roman"/>
              </a:rPr>
              <a:t>measurements [online images]. </a:t>
            </a:r>
            <a:r>
              <a:rPr lang="en-US" sz="1400" b="1" dirty="0">
                <a:ea typeface="Calibri"/>
                <a:cs typeface="Times New Roman"/>
              </a:rPr>
              <a:t>[Accessed in </a:t>
            </a:r>
            <a:r>
              <a:rPr lang="en-US" sz="1400" b="1" dirty="0" smtClean="0">
                <a:ea typeface="Calibri"/>
                <a:cs typeface="Times New Roman"/>
              </a:rPr>
              <a:t>2017] </a:t>
            </a:r>
            <a:r>
              <a:rPr lang="en-US" sz="1400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8"/>
              </a:rPr>
              <a:t>https://encrypted-tbn3.gstatic.com/images?q=tbn:ANd9GcTRL_mZtQz9JidpbOQtOosXJqVcng5OXQ3uTGdWyYvtB0Q8nPbI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19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Pressure and its measurements [online images]. [Accessed in 2017]</a:t>
            </a:r>
            <a:r>
              <a:rPr lang="en-US" sz="1400" b="1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9"/>
              </a:rPr>
              <a:t>https://encrypted-tbn0.gstatic.com/images?q=tbn:ANd9GcRdRXmI3qdDe9b1dy8r0ch8Kma6Ai8jjh2r2VRmVEwyNzRMMbD_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20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Pressure measuring devices. [</a:t>
            </a:r>
            <a:r>
              <a:rPr lang="en-US" sz="1400" b="1" dirty="0" err="1">
                <a:ea typeface="Calibri"/>
                <a:cs typeface="Times New Roman"/>
              </a:rPr>
              <a:t>ppt</a:t>
            </a:r>
            <a:r>
              <a:rPr lang="en-US" sz="1400" b="1" dirty="0">
                <a:ea typeface="Calibri"/>
                <a:cs typeface="Times New Roman"/>
              </a:rPr>
              <a:t>-online].</a:t>
            </a:r>
            <a:r>
              <a:rPr lang="en-US" sz="1400" b="1" dirty="0" smtClean="0">
                <a:ea typeface="Calibri"/>
                <a:cs typeface="Times New Roman"/>
              </a:rPr>
              <a:t> </a:t>
            </a:r>
            <a:r>
              <a:rPr lang="en-US" sz="1400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10"/>
              </a:rPr>
              <a:t>https://encrypted-tbn0.gstatic.com/images?q=tbn:ANd9GcRXtMhwgJ9IYOqPhwq6N1QISot0AGVTRhHBTqsAAnLOx6DSGZJ5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21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Pressure measuring devices. [</a:t>
            </a:r>
            <a:r>
              <a:rPr lang="en-US" sz="1400" b="1" dirty="0" err="1">
                <a:ea typeface="Calibri"/>
                <a:cs typeface="Times New Roman"/>
              </a:rPr>
              <a:t>ppt</a:t>
            </a:r>
            <a:r>
              <a:rPr lang="en-US" sz="1400" b="1" dirty="0">
                <a:ea typeface="Calibri"/>
                <a:cs typeface="Times New Roman"/>
              </a:rPr>
              <a:t>-online]. </a:t>
            </a:r>
            <a:r>
              <a:rPr lang="en-US" sz="1400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11"/>
              </a:rPr>
              <a:t>https://encrypted-tbn1.gstatic.com/images?q=tbn:ANd9GcRNil7MtgNf2aQZhcBjYbMc899TdZpxj4PP5IFsw7m7XkV7gbgX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dirty="0">
                <a:ea typeface="Calibri"/>
                <a:cs typeface="Times New Roman"/>
              </a:rPr>
              <a:t>22</a:t>
            </a:r>
            <a:r>
              <a:rPr lang="en-US" sz="1400" b="1" dirty="0" smtClean="0">
                <a:ea typeface="Calibri"/>
                <a:cs typeface="Times New Roman"/>
              </a:rPr>
              <a:t>.</a:t>
            </a:r>
            <a:r>
              <a:rPr lang="en-US" sz="1400" b="1" dirty="0">
                <a:ea typeface="Calibri"/>
                <a:cs typeface="Times New Roman"/>
              </a:rPr>
              <a:t> Pressure measuring devices. [</a:t>
            </a:r>
            <a:r>
              <a:rPr lang="en-US" sz="1400" b="1" dirty="0" err="1">
                <a:ea typeface="Calibri"/>
                <a:cs typeface="Times New Roman"/>
              </a:rPr>
              <a:t>ppt</a:t>
            </a:r>
            <a:r>
              <a:rPr lang="en-US" sz="1400" b="1" dirty="0">
                <a:ea typeface="Calibri"/>
                <a:cs typeface="Times New Roman"/>
              </a:rPr>
              <a:t>-online].</a:t>
            </a:r>
            <a:r>
              <a:rPr lang="en-US" sz="1400" b="1" dirty="0" smtClean="0">
                <a:ea typeface="Calibri"/>
                <a:cs typeface="Times New Roman"/>
              </a:rPr>
              <a:t> </a:t>
            </a:r>
            <a:r>
              <a:rPr lang="en-US" sz="1400" u="sng" dirty="0">
                <a:solidFill>
                  <a:srgbClr val="0000FF"/>
                </a:solidFill>
                <a:ea typeface="Calibri"/>
                <a:cs typeface="Times New Roman"/>
                <a:hlinkClick r:id="rId12"/>
              </a:rPr>
              <a:t>https://encrypted-tbn0.gstatic.com/images?q=tbn:ANd9GcRzA-AeKYVQFUZXUBMIr95Y4ChdQyBLs5Obj_9WFJcTHCgsE0Ry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5" name="10-конечная звезда 4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789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  <a:extLst/>
        </p:spPr>
        <p:txBody>
          <a:bodyPr rtlCol="0">
            <a:normAutofit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10-конечная звезда 3"/>
          <p:cNvSpPr/>
          <p:nvPr/>
        </p:nvSpPr>
        <p:spPr>
          <a:xfrm>
            <a:off x="8556625" y="6281738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en-US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96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.9kMMp8d0qwbuWETVUwXA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2835</TotalTime>
  <Words>1508</Words>
  <Application>Microsoft Office PowerPoint</Application>
  <PresentationFormat>Экран (4:3)</PresentationFormat>
  <Paragraphs>386</Paragraphs>
  <Slides>39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Sanoatda qo`llaniladigan temperatura o`lchash vositalari</vt:lpstr>
      <vt:lpstr>Презентация PowerPoint</vt:lpstr>
      <vt:lpstr>Shishali suyuqlikli termometrlarda qo`llaniladigan termoelektrik moddalar</vt:lpstr>
      <vt:lpstr>Презентация PowerPoint</vt:lpstr>
      <vt:lpstr>Презентация PowerPoint</vt:lpstr>
      <vt:lpstr>Презентация PowerPoint</vt:lpstr>
      <vt:lpstr>Temperaturani o'lchash usullari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13-mavzu.  Datchik materiallari va tayyorlash texnologiyasi.</dc:title>
  <dc:creator>PC</dc:creator>
  <cp:lastModifiedBy>Komp</cp:lastModifiedBy>
  <cp:revision>92</cp:revision>
  <dcterms:created xsi:type="dcterms:W3CDTF">2022-11-05T12:07:37Z</dcterms:created>
  <dcterms:modified xsi:type="dcterms:W3CDTF">2024-11-01T10:14:27Z</dcterms:modified>
</cp:coreProperties>
</file>