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sldIdLst>
    <p:sldId id="327" r:id="rId2"/>
    <p:sldId id="328" r:id="rId3"/>
    <p:sldId id="330" r:id="rId4"/>
    <p:sldId id="331" r:id="rId5"/>
    <p:sldId id="290" r:id="rId6"/>
    <p:sldId id="332" r:id="rId7"/>
    <p:sldId id="299" r:id="rId8"/>
    <p:sldId id="335" r:id="rId9"/>
    <p:sldId id="334" r:id="rId10"/>
    <p:sldId id="336" r:id="rId11"/>
    <p:sldId id="337" r:id="rId12"/>
    <p:sldId id="338" r:id="rId13"/>
    <p:sldId id="339" r:id="rId14"/>
    <p:sldId id="340" r:id="rId15"/>
    <p:sldId id="322" r:id="rId16"/>
    <p:sldId id="333" r:id="rId17"/>
    <p:sldId id="295" r:id="rId18"/>
    <p:sldId id="293" r:id="rId19"/>
    <p:sldId id="321" r:id="rId20"/>
    <p:sldId id="325" r:id="rId21"/>
    <p:sldId id="341" r:id="rId22"/>
    <p:sldId id="342" r:id="rId23"/>
    <p:sldId id="343" r:id="rId24"/>
    <p:sldId id="326" r:id="rId25"/>
    <p:sldId id="324" r:id="rId26"/>
    <p:sldId id="323" r:id="rId27"/>
    <p:sldId id="344" r:id="rId28"/>
    <p:sldId id="345" r:id="rId29"/>
    <p:sldId id="346" r:id="rId30"/>
    <p:sldId id="347" r:id="rId31"/>
    <p:sldId id="348" r:id="rId32"/>
    <p:sldId id="353" r:id="rId33"/>
    <p:sldId id="352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AECA6"/>
    <a:srgbClr val="E2E4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190" y="-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A8705-21E3-4FA1-93A8-F460E3903C11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DA1C8-B2CC-461D-BD0E-B1CC6AC427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062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0013" y="1141413"/>
            <a:ext cx="4117975" cy="3089275"/>
          </a:xfrm>
          <a:ln/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smtClean="0"/>
          </a:p>
        </p:txBody>
      </p:sp>
      <p:sp>
        <p:nvSpPr>
          <p:cNvPr id="10240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5289">
              <a:defRPr sz="3500">
                <a:solidFill>
                  <a:schemeClr val="tx1"/>
                </a:solidFill>
                <a:latin typeface="Arial" pitchFamily="34" charset="0"/>
              </a:defRPr>
            </a:lvl1pPr>
            <a:lvl2pPr marL="1070888" indent="-411880" defTabSz="915289">
              <a:defRPr sz="3500">
                <a:solidFill>
                  <a:schemeClr val="tx1"/>
                </a:solidFill>
                <a:latin typeface="Arial" pitchFamily="34" charset="0"/>
              </a:defRPr>
            </a:lvl2pPr>
            <a:lvl3pPr marL="1647520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3pPr>
            <a:lvl4pPr marL="2306528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4pPr>
            <a:lvl5pPr marL="2965536" indent="-329504" defTabSz="915289">
              <a:defRPr sz="3500">
                <a:solidFill>
                  <a:schemeClr val="tx1"/>
                </a:solidFill>
                <a:latin typeface="Arial" pitchFamily="34" charset="0"/>
              </a:defRPr>
            </a:lvl5pPr>
            <a:lvl6pPr marL="3624544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6pPr>
            <a:lvl7pPr marL="4283553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7pPr>
            <a:lvl8pPr marL="4942561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8pPr>
            <a:lvl9pPr marL="5601569" indent="-329504" defTabSz="915289" eaLnBrk="0" fontAlgn="base" hangingPunct="0">
              <a:spcBef>
                <a:spcPct val="0"/>
              </a:spcBef>
              <a:spcAft>
                <a:spcPct val="0"/>
              </a:spcAft>
              <a:defRPr sz="35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45A6EC6-32A0-4A8F-9A79-C4A9E3A813BC}" type="slidenum">
              <a:rPr lang="en-US" altLang="ru-RU" sz="1200">
                <a:solidFill>
                  <a:srgbClr val="000000"/>
                </a:solidFill>
              </a:rPr>
              <a:pPr/>
              <a:t>1</a:t>
            </a:fld>
            <a:endParaRPr lang="en-US" altLang="ru-RU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C8C4132-FFCB-44CD-90FC-888AE0F3262D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8DF2194-E179-46C9-AB78-FD1E4B3007E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encrypted-tbn3.gstatic.com/images?q=tbn:ANd9GcREuBwAKXCL0QHSsRcSlNazIHYt5Svlt7gmxFfQl4jFXllVMbzb" TargetMode="External"/><Relationship Id="rId3" Type="http://schemas.openxmlformats.org/officeDocument/2006/relationships/hyperlink" Target="https://encrypted-tbn2.gstatic.com/images?q=tbn:ANd9GcTBnK1fZ0wJniAKyWtGm0cY4tC6U0anBYeRx83854SGJaoZ2rlS" TargetMode="External"/><Relationship Id="rId7" Type="http://schemas.openxmlformats.org/officeDocument/2006/relationships/hyperlink" Target="https://ventilation-conditioning.ru/wp-content/uploads/2018/10/datchik_6.jpg" TargetMode="External"/><Relationship Id="rId2" Type="http://schemas.openxmlformats.org/officeDocument/2006/relationships/hyperlink" Target="https://encrypted-tbn0.gstatic.com/images?q=tbn:ANd9GcSM9z1fx8bDa2X8kIzs-jJsKvRH5LVUTirbCQ&amp;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crypted-tbn0.gstatic.com/images?q=tbn:ANd9GcSM_lzkwPSRlDGEB91oSy0sB1UUnETqwr1fNokwyDokUH-CuPetItc1T8NldNrBJlgiMl4&amp;usqp=CAU" TargetMode="External"/><Relationship Id="rId5" Type="http://schemas.openxmlformats.org/officeDocument/2006/relationships/hyperlink" Target="https://encrypted-tbn2.gstatic.com/images?q=tbn:ANd9GcQgVjmxhcMKHPmy0wokbzFjLN2TzRhYtUi-QkqLcJYg3EOy8qPs" TargetMode="External"/><Relationship Id="rId4" Type="http://schemas.openxmlformats.org/officeDocument/2006/relationships/hyperlink" Target="https://encrypted-tbn1.gstatic.com/images?q=tbn:ANd9GcSRg-MsUFlN_r_gbC_81OwTpyQoReKGAeWTHrbROCOlYCyTHA3h" TargetMode="External"/><Relationship Id="rId9" Type="http://schemas.openxmlformats.org/officeDocument/2006/relationships/hyperlink" Target="https://encrypted-tbn1.gstatic.com/images?q=tbn:ANd9GcRhUxAm8lMjOxYQof3xYeHKyStIZv6M0RdXwVVqLQKa7tjyGYZO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Palatino Linotype" pitchFamily="18" charset="0"/>
                <a:cs typeface="Times New Roman" panose="02020603050405020304" pitchFamily="18" charset="0"/>
              </a:rPr>
              <a:t>COURSE: CONSRUCTION OF MEASURING INSTRUMENTS </a:t>
            </a:r>
            <a:endParaRPr lang="ru-RU" sz="3000" b="1" dirty="0" smtClean="0">
              <a:solidFill>
                <a:schemeClr val="accent5">
                  <a:lumMod val="75000"/>
                </a:schemeClr>
              </a:solidFill>
              <a:latin typeface="Palatino Linotype" pitchFamily="18" charset="0"/>
              <a:cs typeface="Times New Roman" panose="02020603050405020304" pitchFamily="18" charset="0"/>
            </a:endParaRPr>
          </a:p>
        </p:txBody>
      </p:sp>
      <p:sp>
        <p:nvSpPr>
          <p:cNvPr id="69636" name="Прямоугольник 1"/>
          <p:cNvSpPr>
            <a:spLocks noChangeArrowheads="1"/>
          </p:cNvSpPr>
          <p:nvPr/>
        </p:nvSpPr>
        <p:spPr bwMode="auto">
          <a:xfrm>
            <a:off x="287338" y="2636838"/>
            <a:ext cx="8605837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algn="ctr"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Week </a:t>
            </a:r>
            <a:r>
              <a:rPr lang="ru-RU" altLang="ru-RU" sz="30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9</a:t>
            </a:r>
            <a:r>
              <a:rPr lang="en-US" altLang="ru-RU" sz="3000" b="1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.</a:t>
            </a:r>
            <a:r>
              <a:rPr lang="en-US" altLang="ru-RU" sz="3000" dirty="0" smtClean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</a:rPr>
              <a:t>Humidity and chemical sensors.</a:t>
            </a:r>
            <a:endParaRPr lang="en-US" altLang="ru-RU" sz="3000" dirty="0">
              <a:solidFill>
                <a:srgbClr val="000000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Palatino Linotype" pitchFamily="18" charset="0"/>
              <a:cs typeface="Times New Roman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B.Khamdamov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(</a:t>
            </a:r>
            <a:r>
              <a:rPr lang="en-US" altLang="ru-RU" sz="3000" dirty="0" err="1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Andijan</a:t>
            </a:r>
            <a:r>
              <a:rPr lang="en-US" altLang="ru-RU" sz="3000" dirty="0">
                <a:solidFill>
                  <a:srgbClr val="000000"/>
                </a:solidFill>
                <a:latin typeface="Palatino Linotype" pitchFamily="18" charset="0"/>
                <a:cs typeface="Times New Roman" pitchFamily="18" charset="0"/>
              </a:rPr>
              <a:t> Machine Building Institute)</a:t>
            </a:r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34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1147762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O’LCHASH ASBOBLARINI KONSTRUKSIYALASH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3086100"/>
            <a:ext cx="9144000" cy="19882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ru-RU" sz="2800" b="1" dirty="0">
                <a:solidFill>
                  <a:prstClr val="black"/>
                </a:solidFill>
                <a:cs typeface="Times New Roman" panose="02020603050405020304" pitchFamily="18" charset="0"/>
              </a:rPr>
              <a:t>9</a:t>
            </a:r>
            <a:r>
              <a:rPr lang="en-US" sz="2800" b="1" dirty="0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-</a:t>
            </a:r>
            <a:r>
              <a:rPr lang="en-US" sz="2800" b="1" dirty="0" err="1" smtClean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Ma’ruza</a:t>
            </a:r>
            <a:r>
              <a:rPr lang="en-US" sz="28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/>
              <a:t>Namlik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kimyoviy</a:t>
            </a:r>
            <a:r>
              <a:rPr lang="en-US" sz="2800" dirty="0"/>
              <a:t> </a:t>
            </a:r>
            <a:r>
              <a:rPr lang="en-US" sz="2800" dirty="0" err="1"/>
              <a:t>datchiklar</a:t>
            </a:r>
            <a:r>
              <a:rPr lang="en-US" sz="2800" dirty="0" smtClean="0">
                <a:solidFill>
                  <a:prstClr val="black"/>
                </a:solidFill>
                <a:latin typeface="+mn-lt"/>
              </a:rPr>
              <a:t>. </a:t>
            </a:r>
            <a:endParaRPr lang="en-US" sz="2800" dirty="0">
              <a:solidFill>
                <a:prstClr val="black"/>
              </a:solidFill>
              <a:latin typeface="+mn-lt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en-US" sz="2800" b="1" dirty="0">
              <a:solidFill>
                <a:prstClr val="black">
                  <a:lumMod val="50000"/>
                  <a:lumOff val="50000"/>
                </a:prstClr>
              </a:solidFill>
              <a:latin typeface="+mn-lt"/>
              <a:cs typeface="Times New Roman" panose="02020603050405020304" pitchFamily="18" charset="0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Ma’ruzachi</a:t>
            </a:r>
            <a:r>
              <a:rPr lang="en-US" sz="2800" b="1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PhD.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B.Xamdamov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Andijon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Mashinasozlik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Instituti</a:t>
            </a:r>
            <a:r>
              <a:rPr lang="en-US" sz="28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772816"/>
            <a:ext cx="8434456" cy="3672408"/>
          </a:xfrm>
        </p:spPr>
        <p:txBody>
          <a:bodyPr>
            <a:noAutofit/>
          </a:bodyPr>
          <a:lstStyle/>
          <a:p>
            <a:r>
              <a:rPr lang="uz-Cyrl-UZ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Reja:</a:t>
            </a:r>
            <a:endParaRPr lang="ru-RU" sz="2800" dirty="0">
              <a:solidFill>
                <a:schemeClr val="tx1"/>
              </a:solidFill>
              <a:latin typeface="+mn-lt"/>
              <a:cs typeface="Times New Roman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9.1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Namlik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xakida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tushunchalar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9.2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Sigimli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rezistiv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termistorli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namlik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datchiklari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9.3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Kimyoviy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datchiklar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ularning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tasniflanishi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9.4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Intellektual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kimyoviy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datchiklar</a:t>
            </a:r>
            <a:r>
              <a:rPr lang="en-US" sz="28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.</a:t>
            </a:r>
          </a:p>
          <a:p>
            <a:pPr algn="just"/>
            <a:endParaRPr lang="ru-RU" sz="28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404664"/>
            <a:ext cx="8424936" cy="10081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cs typeface="Times New Roman" pitchFamily="18" charset="0"/>
              </a:rPr>
              <a:t>9-</a:t>
            </a:r>
            <a:r>
              <a:rPr lang="en-US" sz="3200" b="1" dirty="0" err="1" smtClean="0">
                <a:cs typeface="Times New Roman" pitchFamily="18" charset="0"/>
              </a:rPr>
              <a:t>Mavzu</a:t>
            </a:r>
            <a:r>
              <a:rPr lang="ru-RU" sz="3200" b="1" dirty="0">
                <a:cs typeface="Times New Roman" pitchFamily="18" charset="0"/>
              </a:rPr>
              <a:t>:</a:t>
            </a:r>
            <a:r>
              <a:rPr lang="en-US" sz="3200" b="1" dirty="0" smtClean="0">
                <a:cs typeface="Times New Roman" pitchFamily="18" charset="0"/>
              </a:rPr>
              <a:t> </a:t>
            </a:r>
            <a:r>
              <a:rPr lang="en-US" sz="3200" b="1" dirty="0" err="1" smtClean="0">
                <a:cs typeface="Times New Roman" pitchFamily="18" charset="0"/>
              </a:rPr>
              <a:t>Namlik</a:t>
            </a:r>
            <a:r>
              <a:rPr lang="en-US" sz="3200" b="1" dirty="0" smtClean="0">
                <a:cs typeface="Times New Roman" pitchFamily="18" charset="0"/>
              </a:rPr>
              <a:t>  </a:t>
            </a:r>
            <a:r>
              <a:rPr lang="en-US" sz="3200" b="1" dirty="0" err="1" smtClean="0">
                <a:cs typeface="Times New Roman" pitchFamily="18" charset="0"/>
              </a:rPr>
              <a:t>va</a:t>
            </a:r>
            <a:r>
              <a:rPr lang="en-US" sz="3200" b="1" dirty="0" smtClean="0">
                <a:cs typeface="Times New Roman" pitchFamily="18" charset="0"/>
              </a:rPr>
              <a:t> </a:t>
            </a:r>
            <a:r>
              <a:rPr lang="en-US" sz="3200" b="1" dirty="0" err="1" smtClean="0">
                <a:cs typeface="Times New Roman" pitchFamily="18" charset="0"/>
              </a:rPr>
              <a:t>kimyoviy</a:t>
            </a:r>
            <a:r>
              <a:rPr lang="en-US" sz="3200" b="1" dirty="0" smtClean="0">
                <a:cs typeface="Times New Roman" pitchFamily="18" charset="0"/>
              </a:rPr>
              <a:t> </a:t>
            </a:r>
            <a:r>
              <a:rPr lang="en-US" sz="3200" b="1" dirty="0" err="1" smtClean="0">
                <a:cs typeface="Times New Roman" pitchFamily="18" charset="0"/>
              </a:rPr>
              <a:t>datchiklar</a:t>
            </a:r>
            <a:r>
              <a:rPr lang="en-US" sz="3200" b="1" dirty="0" smtClean="0">
                <a:cs typeface="Times New Roman" pitchFamily="18" charset="0"/>
              </a:rPr>
              <a:t>.</a:t>
            </a:r>
            <a:endParaRPr lang="ru-RU" sz="3200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99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376922" y="476672"/>
            <a:ext cx="8410369" cy="3024336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 err="1"/>
              <a:t>Suv</a:t>
            </a:r>
            <a:r>
              <a:rPr lang="en-US" sz="2200" dirty="0"/>
              <a:t> </a:t>
            </a:r>
            <a:r>
              <a:rPr lang="en-US" sz="2200" dirty="0" err="1"/>
              <a:t>qurshab</a:t>
            </a:r>
            <a:r>
              <a:rPr lang="en-US" sz="2200" dirty="0"/>
              <a:t> </a:t>
            </a:r>
            <a:r>
              <a:rPr lang="en-US" sz="2200" dirty="0" err="1"/>
              <a:t>turuvchi</a:t>
            </a:r>
            <a:r>
              <a:rPr lang="en-US" sz="2200" dirty="0"/>
              <a:t> </a:t>
            </a:r>
            <a:r>
              <a:rPr lang="en-US" sz="2200" dirty="0" err="1"/>
              <a:t>havo</a:t>
            </a:r>
            <a:r>
              <a:rPr lang="en-US" sz="2200" dirty="0"/>
              <a:t> </a:t>
            </a:r>
            <a:r>
              <a:rPr lang="en-US" sz="2200" dirty="0" err="1"/>
              <a:t>tarkibiga</a:t>
            </a:r>
            <a:r>
              <a:rPr lang="en-US" sz="2200" dirty="0"/>
              <a:t> </a:t>
            </a:r>
            <a:r>
              <a:rPr lang="en-US" sz="2200" dirty="0" err="1"/>
              <a:t>kiradi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barcha</a:t>
            </a:r>
            <a:r>
              <a:rPr lang="en-US" sz="2200" dirty="0"/>
              <a:t> </a:t>
            </a:r>
            <a:r>
              <a:rPr lang="en-US" sz="2200" dirty="0" err="1"/>
              <a:t>tirik</a:t>
            </a:r>
            <a:r>
              <a:rPr lang="en-US" sz="2200" dirty="0"/>
              <a:t> </a:t>
            </a:r>
            <a:r>
              <a:rPr lang="en-US" sz="2200" dirty="0" err="1"/>
              <a:t>mavjudotlar</a:t>
            </a:r>
            <a:r>
              <a:rPr lang="en-US" sz="2200" dirty="0"/>
              <a:t> - </a:t>
            </a:r>
            <a:r>
              <a:rPr lang="en-US" sz="2200" dirty="0" err="1"/>
              <a:t>odamlar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jonivorlar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/>
              <a:t>hayotiy</a:t>
            </a:r>
            <a:r>
              <a:rPr lang="en-US" sz="2200" dirty="0"/>
              <a:t> </a:t>
            </a:r>
            <a:r>
              <a:rPr lang="en-US" sz="2200" dirty="0" err="1"/>
              <a:t>zaruriy</a:t>
            </a:r>
            <a:r>
              <a:rPr lang="en-US" sz="2200" dirty="0"/>
              <a:t> </a:t>
            </a:r>
            <a:r>
              <a:rPr lang="en-US" sz="2200" dirty="0" err="1"/>
              <a:t>modda</a:t>
            </a:r>
            <a:r>
              <a:rPr lang="en-US" sz="2200" dirty="0"/>
              <a:t> </a:t>
            </a:r>
            <a:r>
              <a:rPr lang="en-US" sz="2200" dirty="0" err="1"/>
              <a:t>hisoblanadi</a:t>
            </a:r>
            <a:r>
              <a:rPr lang="en-US" sz="2200" dirty="0"/>
              <a:t>. </a:t>
            </a:r>
            <a:r>
              <a:rPr lang="en-US" sz="2200" dirty="0" err="1"/>
              <a:t>Qurshab</a:t>
            </a:r>
            <a:r>
              <a:rPr lang="en-US" sz="2200" dirty="0"/>
              <a:t> </a:t>
            </a:r>
            <a:r>
              <a:rPr lang="en-US" sz="2200" dirty="0" err="1"/>
              <a:t>turuvchi</a:t>
            </a:r>
            <a:r>
              <a:rPr lang="en-US" sz="2200" dirty="0"/>
              <a:t> </a:t>
            </a:r>
            <a:r>
              <a:rPr lang="en-US" sz="2200" dirty="0" err="1"/>
              <a:t>shart-sharoitlarning</a:t>
            </a:r>
            <a:r>
              <a:rPr lang="en-US" sz="2200" dirty="0"/>
              <a:t> </a:t>
            </a:r>
            <a:r>
              <a:rPr lang="en-US" sz="2200" dirty="0" err="1"/>
              <a:t>qulayligi</a:t>
            </a:r>
            <a:r>
              <a:rPr lang="en-US" sz="2200" dirty="0"/>
              <a:t> </a:t>
            </a:r>
            <a:r>
              <a:rPr lang="en-US" sz="2200" dirty="0" err="1"/>
              <a:t>asosan</a:t>
            </a:r>
            <a:r>
              <a:rPr lang="en-US" sz="2200" dirty="0"/>
              <a:t> </a:t>
            </a:r>
            <a:r>
              <a:rPr lang="en-US" sz="2200" dirty="0" err="1"/>
              <a:t>ikkita</a:t>
            </a:r>
            <a:r>
              <a:rPr lang="en-US" sz="2200" dirty="0"/>
              <a:t> </a:t>
            </a:r>
            <a:r>
              <a:rPr lang="en-US" sz="2200" dirty="0" err="1"/>
              <a:t>omil</a:t>
            </a:r>
            <a:r>
              <a:rPr lang="en-US" sz="2200" dirty="0"/>
              <a:t> – </a:t>
            </a:r>
            <a:r>
              <a:rPr lang="en-US" sz="2200" dirty="0" err="1"/>
              <a:t>nisbiy</a:t>
            </a:r>
            <a:r>
              <a:rPr lang="en-US" sz="2200" dirty="0"/>
              <a:t> </a:t>
            </a:r>
            <a:r>
              <a:rPr lang="en-US" sz="2200" dirty="0" err="1"/>
              <a:t>namlik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harorat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belgilanadi</a:t>
            </a:r>
            <a:r>
              <a:rPr lang="en-US" sz="2200" dirty="0"/>
              <a:t>. </a:t>
            </a:r>
            <a:endParaRPr lang="ru-RU" sz="22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4005064"/>
            <a:ext cx="8712968" cy="194421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Siz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o‘zingizni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qishda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havo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juda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quruq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bo’ladigan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Sibirda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–30 </a:t>
            </a:r>
            <a:r>
              <a:rPr lang="en-US" sz="2400" baseline="30000" dirty="0" err="1" smtClean="0">
                <a:solidFill>
                  <a:schemeClr val="tx1"/>
                </a:solidFill>
              </a:rPr>
              <a:t>o</a:t>
            </a:r>
            <a:r>
              <a:rPr lang="en-US" sz="2000" dirty="0" err="1" smtClean="0">
                <a:solidFill>
                  <a:schemeClr val="tx1"/>
                </a:solidFill>
              </a:rPr>
              <a:t>С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haroratda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juda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yaxshi</a:t>
            </a:r>
            <a:r>
              <a:rPr lang="en-US" sz="2000" dirty="0">
                <a:solidFill>
                  <a:schemeClr val="tx1"/>
                </a:solidFill>
              </a:rPr>
              <a:t> his </a:t>
            </a:r>
            <a:r>
              <a:rPr lang="en-US" sz="2000" dirty="0" err="1">
                <a:solidFill>
                  <a:schemeClr val="tx1"/>
                </a:solidFill>
              </a:rPr>
              <a:t>qilishingiz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mumkin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biroq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ko’l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bo‘yida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joylashgan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hududda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0 </a:t>
            </a:r>
            <a:r>
              <a:rPr lang="en-US" sz="2400" baseline="30000" dirty="0" err="1" smtClean="0">
                <a:solidFill>
                  <a:schemeClr val="tx1"/>
                </a:solidFill>
              </a:rPr>
              <a:t>o</a:t>
            </a:r>
            <a:r>
              <a:rPr lang="en-US" sz="2000" dirty="0" err="1" smtClean="0">
                <a:solidFill>
                  <a:schemeClr val="tx1"/>
                </a:solidFill>
              </a:rPr>
              <a:t>C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haroratda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o‘zingizni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yaxshi</a:t>
            </a:r>
            <a:r>
              <a:rPr lang="en-US" sz="2000" dirty="0">
                <a:solidFill>
                  <a:schemeClr val="tx1"/>
                </a:solidFill>
              </a:rPr>
              <a:t> his </a:t>
            </a:r>
            <a:r>
              <a:rPr lang="en-US" sz="2000" dirty="0" err="1">
                <a:solidFill>
                  <a:schemeClr val="tx1"/>
                </a:solidFill>
              </a:rPr>
              <a:t>qilmasligingiz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mumkin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chunki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yerda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namlik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juda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yuqori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US" sz="2000" b="1" i="1" dirty="0" smtClean="0">
                <a:solidFill>
                  <a:schemeClr val="tx1"/>
                </a:solidFill>
              </a:rPr>
              <a:t>(</a:t>
            </a:r>
            <a:r>
              <a:rPr lang="en-US" sz="2000" b="1" i="1" dirty="0" err="1">
                <a:solidFill>
                  <a:schemeClr val="tx1"/>
                </a:solidFill>
              </a:rPr>
              <a:t>tabiiyki</a:t>
            </a:r>
            <a:r>
              <a:rPr lang="en-US" sz="2000" b="1" i="1" dirty="0">
                <a:solidFill>
                  <a:schemeClr val="tx1"/>
                </a:solidFill>
              </a:rPr>
              <a:t>, </a:t>
            </a:r>
            <a:r>
              <a:rPr lang="en-US" sz="2000" b="1" i="1" dirty="0" err="1">
                <a:solidFill>
                  <a:schemeClr val="tx1"/>
                </a:solidFill>
              </a:rPr>
              <a:t>bu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yerda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faqatgina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iqlim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omillari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hisobga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olinmoqda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va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bu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iqtisodiy</a:t>
            </a:r>
            <a:r>
              <a:rPr lang="en-US" sz="2000" b="1" i="1" dirty="0">
                <a:solidFill>
                  <a:schemeClr val="tx1"/>
                </a:solidFill>
              </a:rPr>
              <a:t>, </a:t>
            </a:r>
            <a:r>
              <a:rPr lang="en-US" sz="2000" b="1" i="1" dirty="0" err="1">
                <a:solidFill>
                  <a:schemeClr val="tx1"/>
                </a:solidFill>
              </a:rPr>
              <a:t>madaniy-maishiy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va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siyosiy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omillarga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aloqador</a:t>
            </a:r>
            <a:r>
              <a:rPr lang="en-US" sz="2000" b="1" i="1" dirty="0">
                <a:solidFill>
                  <a:schemeClr val="tx1"/>
                </a:solidFill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</a:rPr>
              <a:t>bo’lmaydi</a:t>
            </a:r>
            <a:r>
              <a:rPr lang="en-US" sz="2000" b="1" i="1" dirty="0">
                <a:solidFill>
                  <a:schemeClr val="tx1"/>
                </a:solidFill>
              </a:rPr>
              <a:t>).</a:t>
            </a:r>
            <a:endParaRPr lang="ru-RU" sz="2000" b="1" i="1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115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395536" y="764704"/>
            <a:ext cx="8280920" cy="2232248"/>
          </a:xfrm>
          <a:prstGeom prst="wedgeRoundRectCallout">
            <a:avLst>
              <a:gd name="adj1" fmla="val -42917"/>
              <a:gd name="adj2" fmla="val 74191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r>
              <a:rPr lang="en-US" sz="2800" dirty="0" err="1" smtClean="0"/>
              <a:t>Ko’pgina</a:t>
            </a:r>
            <a:r>
              <a:rPr lang="en-US" sz="2800" dirty="0" smtClean="0"/>
              <a:t> </a:t>
            </a:r>
            <a:r>
              <a:rPr lang="en-US" sz="2800" dirty="0" err="1" smtClean="0"/>
              <a:t>qurilmalar</a:t>
            </a:r>
            <a:r>
              <a:rPr lang="en-US" sz="2800" dirty="0" smtClean="0"/>
              <a:t> (</a:t>
            </a:r>
            <a:r>
              <a:rPr lang="en-US" sz="2800" dirty="0" err="1"/>
              <a:t>yuqori</a:t>
            </a:r>
            <a:r>
              <a:rPr lang="en-US" sz="2800" dirty="0"/>
              <a:t> </a:t>
            </a:r>
            <a:r>
              <a:rPr lang="en-US" sz="2800" dirty="0" err="1" smtClean="0"/>
              <a:t>impedansli</a:t>
            </a:r>
            <a:r>
              <a:rPr lang="en-US" sz="2800" dirty="0" smtClean="0"/>
              <a:t> </a:t>
            </a:r>
            <a:r>
              <a:rPr lang="en-US" sz="2800" dirty="0" err="1"/>
              <a:t>elektron</a:t>
            </a:r>
            <a:r>
              <a:rPr lang="en-US" sz="2800" dirty="0"/>
              <a:t> </a:t>
            </a:r>
            <a:r>
              <a:rPr lang="en-US" sz="2800" dirty="0" err="1"/>
              <a:t>sxemalar</a:t>
            </a:r>
            <a:r>
              <a:rPr lang="en-US" sz="2800" dirty="0"/>
              <a:t>, </a:t>
            </a:r>
            <a:r>
              <a:rPr lang="en-US" sz="2800" dirty="0" err="1"/>
              <a:t>elektrostatik</a:t>
            </a:r>
            <a:r>
              <a:rPr lang="en-US" sz="2800" dirty="0"/>
              <a:t> </a:t>
            </a:r>
            <a:r>
              <a:rPr lang="en-US" sz="2800" dirty="0" err="1" smtClean="0"/>
              <a:t>sezgir</a:t>
            </a:r>
            <a:r>
              <a:rPr lang="en-US" sz="2800" dirty="0" smtClean="0"/>
              <a:t> </a:t>
            </a:r>
            <a:r>
              <a:rPr lang="en-US" sz="2800" dirty="0" err="1" smtClean="0"/>
              <a:t>elementlar</a:t>
            </a:r>
            <a:r>
              <a:rPr lang="en-US" sz="2800" dirty="0"/>
              <a:t>, </a:t>
            </a:r>
            <a:r>
              <a:rPr lang="en-US" sz="2800" dirty="0" err="1"/>
              <a:t>yuqori</a:t>
            </a:r>
            <a:r>
              <a:rPr lang="en-US" sz="2800" dirty="0"/>
              <a:t> </a:t>
            </a:r>
            <a:r>
              <a:rPr lang="en-US" sz="2800" dirty="0" err="1"/>
              <a:t>kuchlanishli</a:t>
            </a:r>
            <a:r>
              <a:rPr lang="en-US" sz="2800" dirty="0"/>
              <a:t> </a:t>
            </a:r>
            <a:r>
              <a:rPr lang="en-US" sz="2800" dirty="0" err="1" smtClean="0"/>
              <a:t>asboblar</a:t>
            </a:r>
            <a:r>
              <a:rPr lang="en-US" sz="2800" dirty="0" smtClean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hokazolar</a:t>
            </a:r>
            <a:r>
              <a:rPr lang="en-US" sz="2800" dirty="0" smtClean="0"/>
              <a:t>) </a:t>
            </a:r>
            <a:r>
              <a:rPr lang="en-US" sz="2800" dirty="0" err="1" smtClean="0"/>
              <a:t>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ishlashi</a:t>
            </a:r>
            <a:r>
              <a:rPr lang="en-US" sz="2800" dirty="0" smtClean="0"/>
              <a:t> </a:t>
            </a:r>
            <a:r>
              <a:rPr lang="en-US" sz="2800" b="1" dirty="0" err="1" smtClean="0"/>
              <a:t>namlik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b="1" dirty="0" err="1" smtClean="0"/>
              <a:t>harorat</a:t>
            </a:r>
            <a:r>
              <a:rPr lang="en-US" sz="2800" dirty="0" smtClean="0"/>
              <a:t> </a:t>
            </a:r>
            <a:r>
              <a:rPr lang="en-US" sz="2800" dirty="0" err="1" smtClean="0"/>
              <a:t>darajasiga</a:t>
            </a:r>
            <a:r>
              <a:rPr lang="en-US" sz="2800" dirty="0" smtClean="0"/>
              <a:t> </a:t>
            </a:r>
            <a:r>
              <a:rPr lang="en-US" sz="2800" dirty="0" err="1" smtClean="0"/>
              <a:t>bog’liq</a:t>
            </a:r>
            <a:r>
              <a:rPr lang="en-US" sz="2800" dirty="0" smtClean="0"/>
              <a:t>.</a:t>
            </a:r>
            <a:endParaRPr lang="ru-RU" sz="2800" dirty="0"/>
          </a:p>
        </p:txBody>
      </p:sp>
      <p:sp>
        <p:nvSpPr>
          <p:cNvPr id="3" name="Выноска-облако 2"/>
          <p:cNvSpPr/>
          <p:nvPr/>
        </p:nvSpPr>
        <p:spPr>
          <a:xfrm>
            <a:off x="395536" y="3573016"/>
            <a:ext cx="8064896" cy="2232248"/>
          </a:xfrm>
          <a:prstGeom prst="cloud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Qoidaga</a:t>
            </a:r>
            <a:r>
              <a:rPr lang="en-US" sz="2800" dirty="0"/>
              <a:t> k</a:t>
            </a:r>
            <a:r>
              <a:rPr lang="ru-RU" sz="2800" dirty="0" smtClean="0"/>
              <a:t>о</a:t>
            </a:r>
            <a:r>
              <a:rPr lang="en-US" sz="2800" dirty="0" smtClean="0"/>
              <a:t>’</a:t>
            </a:r>
            <a:r>
              <a:rPr lang="en-US" sz="2800" dirty="0" err="1" smtClean="0"/>
              <a:t>ra</a:t>
            </a:r>
            <a:r>
              <a:rPr lang="ru-RU" sz="2800" dirty="0" smtClean="0"/>
              <a:t>,</a:t>
            </a:r>
            <a:r>
              <a:rPr lang="en-US" sz="2800" dirty="0" smtClean="0"/>
              <a:t> </a:t>
            </a:r>
            <a:r>
              <a:rPr lang="en-US" sz="2800" dirty="0" err="1" smtClean="0"/>
              <a:t>asboblarning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barcha</a:t>
            </a:r>
            <a:r>
              <a:rPr lang="en-US" sz="2800" dirty="0" smtClean="0"/>
              <a:t> </a:t>
            </a:r>
            <a:r>
              <a:rPr lang="en-US" sz="2800" dirty="0" err="1" smtClean="0"/>
              <a:t>tavsiflari</a:t>
            </a:r>
            <a:r>
              <a:rPr lang="en-US" sz="2800" dirty="0" smtClean="0"/>
              <a:t> </a:t>
            </a:r>
            <a:r>
              <a:rPr lang="en-US" sz="2800" dirty="0"/>
              <a:t>50% </a:t>
            </a:r>
            <a:r>
              <a:rPr lang="en-US" sz="2800" dirty="0" err="1"/>
              <a:t>nisbiy</a:t>
            </a:r>
            <a:r>
              <a:rPr lang="en-US" sz="2800" dirty="0"/>
              <a:t> </a:t>
            </a:r>
            <a:r>
              <a:rPr lang="en-US" sz="2800" dirty="0" err="1"/>
              <a:t>namlik</a:t>
            </a: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20-25°C </a:t>
            </a:r>
            <a:r>
              <a:rPr lang="en-US" sz="2800" dirty="0" err="1" smtClean="0"/>
              <a:t>haroratda</a:t>
            </a:r>
            <a:r>
              <a:rPr lang="en-US" sz="2800" dirty="0" smtClean="0"/>
              <a:t> </a:t>
            </a:r>
            <a:r>
              <a:rPr lang="en-US" sz="2800" dirty="0" err="1"/>
              <a:t>aniqlanadi</a:t>
            </a:r>
            <a:r>
              <a:rPr lang="en-US" sz="2800" dirty="0"/>
              <a:t>.</a:t>
            </a:r>
            <a:endParaRPr lang="ru-RU" sz="2800" dirty="0"/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15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395536" y="908720"/>
            <a:ext cx="8208912" cy="3816424"/>
          </a:xfrm>
          <a:prstGeom prst="flowChartDocumen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smtClean="0"/>
              <a:t>Optimal </a:t>
            </a:r>
            <a:r>
              <a:rPr lang="en-US" sz="2400" dirty="0" err="1" smtClean="0"/>
              <a:t>shart-sharoitlarni</a:t>
            </a:r>
            <a:r>
              <a:rPr lang="en-US" sz="2400" dirty="0" smtClean="0"/>
              <a:t>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xonalarda</a:t>
            </a:r>
            <a:r>
              <a:rPr lang="en-US" sz="2400" dirty="0"/>
              <a:t> ham </a:t>
            </a:r>
            <a:r>
              <a:rPr lang="en-US" sz="2400" dirty="0" err="1"/>
              <a:t>ushlab</a:t>
            </a:r>
            <a:r>
              <a:rPr lang="en-US" sz="2400" dirty="0"/>
              <a:t> </a:t>
            </a:r>
            <a:r>
              <a:rPr lang="en-US" sz="2400" dirty="0" err="1"/>
              <a:t>turish</a:t>
            </a:r>
            <a:r>
              <a:rPr lang="en-US" sz="2400" dirty="0"/>
              <a:t> </a:t>
            </a:r>
            <a:r>
              <a:rPr lang="en-US" sz="2400" dirty="0" err="1"/>
              <a:t>tavsiya</a:t>
            </a:r>
            <a:r>
              <a:rPr lang="en-US" sz="2400" dirty="0"/>
              <a:t> </a:t>
            </a:r>
            <a:r>
              <a:rPr lang="en-US" sz="2400" dirty="0" err="1" smtClean="0"/>
              <a:t>qilinadi</a:t>
            </a:r>
            <a:r>
              <a:rPr lang="en-US" sz="2400" dirty="0" smtClean="0"/>
              <a:t>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 smtClean="0"/>
              <a:t>Lekin</a:t>
            </a:r>
            <a:r>
              <a:rPr lang="en-US" sz="2400" dirty="0" smtClean="0"/>
              <a:t> </a:t>
            </a:r>
            <a:r>
              <a:rPr lang="en-US" sz="2400" dirty="0" err="1"/>
              <a:t>ba’zi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istisnolar</a:t>
            </a:r>
            <a:r>
              <a:rPr lang="en-US" sz="2400" dirty="0"/>
              <a:t> </a:t>
            </a:r>
            <a:r>
              <a:rPr lang="en-US" sz="2400" dirty="0" err="1"/>
              <a:t>qilinadi</a:t>
            </a:r>
            <a:r>
              <a:rPr lang="en-US" sz="2400" dirty="0"/>
              <a:t>,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smtClean="0"/>
              <a:t>A </a:t>
            </a:r>
            <a:r>
              <a:rPr lang="en-US" sz="2400" dirty="0" err="1"/>
              <a:t>klassdagi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xonalarida</a:t>
            </a:r>
            <a:r>
              <a:rPr lang="en-US" sz="2400" dirty="0"/>
              <a:t> </a:t>
            </a:r>
            <a:r>
              <a:rPr lang="en-US" sz="2400" dirty="0" err="1"/>
              <a:t>namlik</a:t>
            </a:r>
            <a:r>
              <a:rPr lang="en-US" sz="2400" dirty="0"/>
              <a:t> 38</a:t>
            </a:r>
            <a:r>
              <a:rPr lang="en-US" sz="2400" dirty="0" smtClean="0"/>
              <a:t>%,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 smtClean="0"/>
              <a:t>kasalxonalarning</a:t>
            </a:r>
            <a:r>
              <a:rPr lang="en-US" sz="2400" dirty="0" smtClean="0"/>
              <a:t> </a:t>
            </a:r>
            <a:r>
              <a:rPr lang="en-US" sz="2400" dirty="0" err="1"/>
              <a:t>jarrohlik</a:t>
            </a:r>
            <a:r>
              <a:rPr lang="en-US" sz="2400" dirty="0"/>
              <a:t> </a:t>
            </a:r>
            <a:r>
              <a:rPr lang="en-US" sz="2400" dirty="0" err="1"/>
              <a:t>xonalarida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- 60% </a:t>
            </a:r>
            <a:r>
              <a:rPr lang="en-US" sz="2400" dirty="0" err="1"/>
              <a:t>bo’lishi</a:t>
            </a:r>
            <a:r>
              <a:rPr lang="en-US" sz="2400" dirty="0"/>
              <a:t> </a:t>
            </a:r>
            <a:r>
              <a:rPr lang="en-US" sz="2400" dirty="0" err="1" smtClean="0"/>
              <a:t>lozim</a:t>
            </a:r>
            <a:r>
              <a:rPr lang="en-US" sz="2400" dirty="0" smtClean="0"/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 smtClean="0"/>
              <a:t>Namlik</a:t>
            </a:r>
            <a:r>
              <a:rPr lang="en-US" sz="2400" dirty="0" smtClean="0"/>
              <a:t> </a:t>
            </a:r>
            <a:r>
              <a:rPr lang="en-US" sz="2400" dirty="0" err="1"/>
              <a:t>ko‘plab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chiqarilayotgan</a:t>
            </a:r>
            <a:r>
              <a:rPr lang="en-US" sz="2400" dirty="0"/>
              <a:t> </a:t>
            </a:r>
            <a:r>
              <a:rPr lang="en-US" sz="2400" dirty="0" err="1"/>
              <a:t>buyumlar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materiallarning</a:t>
            </a:r>
            <a:r>
              <a:rPr lang="en-US" sz="2400" dirty="0"/>
              <a:t> </a:t>
            </a:r>
            <a:r>
              <a:rPr lang="en-US" sz="2400" dirty="0" err="1"/>
              <a:t>tarkibiga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467544" y="4941168"/>
            <a:ext cx="8064896" cy="1152128"/>
          </a:xfrm>
          <a:prstGeom prst="wedgeRoundRectCallout">
            <a:avLst>
              <a:gd name="adj1" fmla="val 45649"/>
              <a:gd name="adj2" fmla="val -92625"/>
              <a:gd name="adj3" fmla="val 16667"/>
            </a:avLst>
          </a:prstGeom>
          <a:solidFill>
            <a:srgbClr val="EAEC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/>
                </a:solidFill>
              </a:rPr>
              <a:t>Maxsulotning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sof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vaznini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yoki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konditsion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massasini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aniqlashda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undagi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namlik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miqdorini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ayirmasini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qo’llash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lozim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Misol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uchun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chigitli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pahta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bug’doy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h.k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910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3BF147-9886-4A91-84DA-F1EEF12211BF}" type="slidenum">
              <a:rPr lang="ru-RU" altLang="ru-RU" smtClean="0"/>
              <a:pPr>
                <a:defRPr/>
              </a:pPr>
              <a:t>7</a:t>
            </a:fld>
            <a:endParaRPr lang="ru-RU" alt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67544" y="188640"/>
            <a:ext cx="8424936" cy="15841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i="1" dirty="0" err="1"/>
              <a:t>Namlik</a:t>
            </a:r>
            <a:r>
              <a:rPr lang="en-US" sz="2400" i="1" dirty="0"/>
              <a:t> -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suyuqlik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qattiq</a:t>
            </a:r>
            <a:r>
              <a:rPr lang="en-US" sz="2400" dirty="0"/>
              <a:t> </a:t>
            </a:r>
            <a:r>
              <a:rPr lang="en-US" sz="2400" dirty="0" err="1"/>
              <a:t>jismning</a:t>
            </a:r>
            <a:r>
              <a:rPr lang="en-US" sz="2400" dirty="0"/>
              <a:t> </a:t>
            </a:r>
            <a:r>
              <a:rPr lang="en-US" sz="2400" dirty="0" err="1"/>
              <a:t>tarkibida</a:t>
            </a:r>
            <a:r>
              <a:rPr lang="en-US" sz="2400" dirty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, </a:t>
            </a:r>
            <a:r>
              <a:rPr lang="en-US" sz="2400" dirty="0" err="1" smtClean="0"/>
              <a:t>moddaning</a:t>
            </a:r>
            <a:r>
              <a:rPr lang="en-US" sz="2400" dirty="0" smtClean="0"/>
              <a:t> </a:t>
            </a:r>
            <a:r>
              <a:rPr lang="en-US" sz="2400" dirty="0" err="1"/>
              <a:t>kimyoviy</a:t>
            </a:r>
            <a:r>
              <a:rPr lang="en-US" sz="2400" dirty="0"/>
              <a:t> </a:t>
            </a:r>
            <a:r>
              <a:rPr lang="en-US" sz="2400" dirty="0" err="1"/>
              <a:t>hususiyatlarini</a:t>
            </a:r>
            <a:r>
              <a:rPr lang="en-US" sz="2400" dirty="0"/>
              <a:t> </a:t>
            </a:r>
            <a:r>
              <a:rPr lang="en-US" sz="2400" dirty="0" err="1"/>
              <a:t>o‘zgartirmasdan</a:t>
            </a:r>
            <a:r>
              <a:rPr lang="en-US" sz="2400" dirty="0"/>
              <a:t> </a:t>
            </a:r>
            <a:r>
              <a:rPr lang="en-US" sz="2400" dirty="0" err="1" smtClean="0"/>
              <a:t>chiqarib</a:t>
            </a:r>
            <a:r>
              <a:rPr lang="en-US" sz="2400" dirty="0" smtClean="0"/>
              <a:t> </a:t>
            </a:r>
            <a:r>
              <a:rPr lang="en-US" sz="2400" dirty="0" err="1" smtClean="0"/>
              <a:t>yuborish</a:t>
            </a:r>
            <a:r>
              <a:rPr lang="en-US" sz="2400" dirty="0" smtClean="0"/>
              <a:t> </a:t>
            </a:r>
            <a:r>
              <a:rPr lang="en-US" sz="2400" dirty="0" err="1"/>
              <a:t>mumkin</a:t>
            </a:r>
            <a:r>
              <a:rPr lang="en-US" sz="2400" dirty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miqdoridir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67544" y="2492896"/>
            <a:ext cx="8424936" cy="3600400"/>
          </a:xfrm>
          <a:prstGeom prst="wedgeRoundRectCallout">
            <a:avLst>
              <a:gd name="adj1" fmla="val -46322"/>
              <a:gd name="adj2" fmla="val -7268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/>
              <a:t>Namlik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miqdorini</a:t>
            </a:r>
            <a:r>
              <a:rPr lang="en-US" sz="2400" dirty="0"/>
              <a:t> </a:t>
            </a:r>
            <a:r>
              <a:rPr lang="en-US" sz="2400" dirty="0" err="1"/>
              <a:t>miqdoriy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turlicha</a:t>
            </a:r>
            <a:r>
              <a:rPr lang="en-US" sz="2400" dirty="0"/>
              <a:t> </a:t>
            </a:r>
            <a:r>
              <a:rPr lang="en-US" sz="2400" dirty="0" err="1"/>
              <a:t>birliklar</a:t>
            </a:r>
            <a:r>
              <a:rPr lang="en-US" sz="2400" dirty="0"/>
              <a:t> </a:t>
            </a:r>
            <a:r>
              <a:rPr lang="en-US" sz="2400" dirty="0" err="1"/>
              <a:t>qo’llaniladi</a:t>
            </a:r>
            <a:r>
              <a:rPr lang="en-US" sz="2400" dirty="0"/>
              <a:t>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smtClean="0"/>
              <a:t>SI </a:t>
            </a:r>
            <a:r>
              <a:rPr lang="en-US" sz="2400" dirty="0" err="1"/>
              <a:t>tizimida</a:t>
            </a:r>
            <a:r>
              <a:rPr lang="en-US" sz="2400" dirty="0"/>
              <a:t> </a:t>
            </a:r>
            <a:r>
              <a:rPr lang="en-US" sz="2400" dirty="0" err="1" smtClean="0"/>
              <a:t>gazlarning</a:t>
            </a:r>
            <a:r>
              <a:rPr lang="en-US" sz="2400" dirty="0" smtClean="0"/>
              <a:t> </a:t>
            </a:r>
            <a:r>
              <a:rPr lang="en-US" sz="2400" dirty="0" err="1"/>
              <a:t>namligi</a:t>
            </a:r>
            <a:r>
              <a:rPr lang="en-US" sz="2400" dirty="0"/>
              <a:t> </a:t>
            </a:r>
            <a:r>
              <a:rPr lang="en-US" sz="2400" dirty="0" err="1"/>
              <a:t>ba’zan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kub</a:t>
            </a:r>
            <a:r>
              <a:rPr lang="en-US" sz="2400" dirty="0"/>
              <a:t> </a:t>
            </a:r>
            <a:r>
              <a:rPr lang="en-US" sz="2400" dirty="0" err="1"/>
              <a:t>metrdagi</a:t>
            </a:r>
            <a:r>
              <a:rPr lang="en-US" sz="2400" dirty="0"/>
              <a:t> bug‘ </a:t>
            </a:r>
            <a:r>
              <a:rPr lang="en-US" sz="2400" dirty="0" err="1"/>
              <a:t>miqdori</a:t>
            </a:r>
            <a:r>
              <a:rPr lang="en-US" sz="2400" dirty="0"/>
              <a:t> (</a:t>
            </a:r>
            <a:r>
              <a:rPr lang="en-US" sz="2400" dirty="0" smtClean="0"/>
              <a:t>g/m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sz="2400" dirty="0" smtClean="0"/>
              <a:t>) </a:t>
            </a:r>
            <a:r>
              <a:rPr lang="en-US" sz="2400" dirty="0" err="1"/>
              <a:t>sifatida</a:t>
            </a:r>
            <a:r>
              <a:rPr lang="en-US" sz="2400" dirty="0"/>
              <a:t> </a:t>
            </a:r>
            <a:r>
              <a:rPr lang="en-US" sz="2400" dirty="0" err="1"/>
              <a:t>ifodalanadi</a:t>
            </a:r>
            <a:r>
              <a:rPr lang="en-US" sz="2400" dirty="0"/>
              <a:t>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 smtClean="0"/>
              <a:t>Suyuqliklar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qattiq</a:t>
            </a:r>
            <a:r>
              <a:rPr lang="en-US" sz="2400" dirty="0"/>
              <a:t> </a:t>
            </a:r>
            <a:r>
              <a:rPr lang="en-US" sz="2400" dirty="0" err="1"/>
              <a:t>jismlarda</a:t>
            </a:r>
            <a:r>
              <a:rPr lang="en-US" sz="2400" dirty="0"/>
              <a:t> </a:t>
            </a:r>
            <a:r>
              <a:rPr lang="en-US" sz="2400" dirty="0" err="1"/>
              <a:t>suvning</a:t>
            </a:r>
            <a:r>
              <a:rPr lang="en-US" sz="2400" dirty="0"/>
              <a:t> </a:t>
            </a:r>
            <a:r>
              <a:rPr lang="en-US" sz="2400" dirty="0" err="1"/>
              <a:t>miqdori</a:t>
            </a:r>
            <a:r>
              <a:rPr lang="en-US" sz="2400" dirty="0"/>
              <a:t> </a:t>
            </a:r>
            <a:r>
              <a:rPr lang="en-US" sz="2400" dirty="0" err="1"/>
              <a:t>odatda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massadan</a:t>
            </a:r>
            <a:r>
              <a:rPr lang="en-US" sz="2400" dirty="0"/>
              <a:t> </a:t>
            </a:r>
            <a:r>
              <a:rPr lang="en-US" sz="2400" dirty="0" err="1"/>
              <a:t>foiz</a:t>
            </a:r>
            <a:r>
              <a:rPr lang="en-US" sz="2400" dirty="0"/>
              <a:t> (%)da </a:t>
            </a:r>
            <a:r>
              <a:rPr lang="en-US" sz="2400" dirty="0" err="1"/>
              <a:t>beriladi</a:t>
            </a:r>
            <a:r>
              <a:rPr lang="en-US" sz="2400" dirty="0"/>
              <a:t>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 err="1" smtClean="0"/>
              <a:t>Qiyin</a:t>
            </a:r>
            <a:r>
              <a:rPr lang="en-US" sz="2400" dirty="0" smtClean="0"/>
              <a:t> </a:t>
            </a:r>
            <a:r>
              <a:rPr lang="en-US" sz="2400" dirty="0" err="1"/>
              <a:t>aralashadigan</a:t>
            </a:r>
            <a:r>
              <a:rPr lang="en-US" sz="2400" dirty="0"/>
              <a:t> </a:t>
            </a:r>
            <a:r>
              <a:rPr lang="en-US" sz="2400" dirty="0" err="1"/>
              <a:t>suyuqliklarda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miqdori</a:t>
            </a:r>
            <a:r>
              <a:rPr lang="en-US" sz="2400" dirty="0"/>
              <a:t> million </a:t>
            </a:r>
            <a:r>
              <a:rPr lang="en-US" sz="2400" dirty="0" err="1"/>
              <a:t>og’irlik</a:t>
            </a:r>
            <a:r>
              <a:rPr lang="en-US" sz="2400" dirty="0"/>
              <a:t> </a:t>
            </a:r>
            <a:r>
              <a:rPr lang="en-US" sz="2400" dirty="0" err="1"/>
              <a:t>ulushiga</a:t>
            </a:r>
            <a:r>
              <a:rPr lang="en-US" sz="2400" dirty="0"/>
              <a:t> </a:t>
            </a:r>
            <a:r>
              <a:rPr lang="en-US" sz="2400" dirty="0" err="1"/>
              <a:t>suvning</a:t>
            </a:r>
            <a:r>
              <a:rPr lang="en-US" sz="2400" dirty="0"/>
              <a:t> </a:t>
            </a:r>
            <a:r>
              <a:rPr lang="en-US" sz="2400" dirty="0" err="1"/>
              <a:t>ulushi</a:t>
            </a:r>
            <a:r>
              <a:rPr lang="en-US" sz="2400" dirty="0"/>
              <a:t> (ppm) </a:t>
            </a:r>
            <a:r>
              <a:rPr lang="en-US" sz="2400" dirty="0" err="1"/>
              <a:t>sifatida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475292" y="3694220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3</a:t>
            </a:r>
            <a:endParaRPr lang="ru-RU" sz="16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41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64" r="41284"/>
          <a:stretch/>
        </p:blipFill>
        <p:spPr bwMode="auto">
          <a:xfrm>
            <a:off x="3837976" y="3068960"/>
            <a:ext cx="2030168" cy="85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3BF147-9886-4A91-84DA-F1EEF12211BF}" type="slidenum">
              <a:rPr lang="ru-RU" altLang="ru-RU" smtClean="0"/>
              <a:pPr>
                <a:defRPr/>
              </a:pPr>
              <a:t>8</a:t>
            </a:fld>
            <a:endParaRPr lang="ru-RU" alt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548680"/>
            <a:ext cx="8424936" cy="93610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i="1" dirty="0" err="1" smtClean="0"/>
              <a:t>Solishtirma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namlik</a:t>
            </a:r>
            <a:r>
              <a:rPr lang="en-US" sz="2800" b="1" i="1" dirty="0" smtClean="0"/>
              <a:t> (r) </a:t>
            </a:r>
            <a:r>
              <a:rPr lang="en-US" sz="2400" dirty="0" smtClean="0"/>
              <a:t>-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quruq</a:t>
            </a:r>
            <a:r>
              <a:rPr lang="en-US" sz="2400" dirty="0"/>
              <a:t> </a:t>
            </a:r>
            <a:r>
              <a:rPr lang="en-US" sz="2400" dirty="0" err="1"/>
              <a:t>gazning</a:t>
            </a:r>
            <a:r>
              <a:rPr lang="en-US" sz="2400" dirty="0"/>
              <a:t> </a:t>
            </a:r>
            <a:r>
              <a:rPr lang="en-US" sz="2400" dirty="0" err="1" smtClean="0"/>
              <a:t>massa</a:t>
            </a:r>
            <a:r>
              <a:rPr lang="en-US" sz="2400" dirty="0" smtClean="0"/>
              <a:t> </a:t>
            </a:r>
            <a:r>
              <a:rPr lang="en-US" sz="2400" dirty="0" err="1"/>
              <a:t>birligidagi</a:t>
            </a:r>
            <a:r>
              <a:rPr lang="en-US" sz="2400" dirty="0"/>
              <a:t> </a:t>
            </a:r>
            <a:r>
              <a:rPr lang="en-US" sz="2400" dirty="0" err="1" smtClean="0"/>
              <a:t>suv</a:t>
            </a:r>
            <a:r>
              <a:rPr lang="en-US" sz="2400" dirty="0" smtClean="0"/>
              <a:t> </a:t>
            </a:r>
            <a:r>
              <a:rPr lang="en-US" sz="2400" dirty="0" err="1" smtClean="0"/>
              <a:t>bug’larining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massasidir</a:t>
            </a:r>
            <a:r>
              <a:rPr lang="en-US" sz="2400" dirty="0" smtClean="0"/>
              <a:t>. (g)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7544" y="1772816"/>
            <a:ext cx="8424936" cy="122413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i="1" dirty="0" err="1" smtClean="0"/>
              <a:t>Absolyut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namlik</a:t>
            </a:r>
            <a:r>
              <a:rPr lang="en-US" sz="2800" b="1" i="1" dirty="0" smtClean="0"/>
              <a:t> - </a:t>
            </a:r>
            <a:r>
              <a:rPr lang="en-US" sz="2400" dirty="0"/>
              <a:t>(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 smtClean="0"/>
              <a:t>bug’larining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massa</a:t>
            </a:r>
            <a:r>
              <a:rPr lang="en-US" sz="2400" dirty="0" smtClean="0"/>
              <a:t> </a:t>
            </a:r>
            <a:r>
              <a:rPr lang="en-US" sz="2400" dirty="0" err="1" smtClean="0"/>
              <a:t>konsentratsiyasi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zichligi</a:t>
            </a:r>
            <a:r>
              <a:rPr lang="en-US" sz="2400" dirty="0"/>
              <a:t>) ~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nam</a:t>
            </a:r>
            <a:r>
              <a:rPr lang="en-US" sz="2400" dirty="0"/>
              <a:t> </a:t>
            </a:r>
            <a:r>
              <a:rPr lang="en-US" sz="2400" dirty="0" err="1"/>
              <a:t>gazning</a:t>
            </a:r>
            <a:r>
              <a:rPr lang="en-US" sz="2400" dirty="0"/>
              <a:t> </a:t>
            </a:r>
            <a:r>
              <a:rPr lang="en-US" sz="2400" b="1" dirty="0" smtClean="0"/>
              <a:t>V</a:t>
            </a:r>
            <a:r>
              <a:rPr lang="en-US" sz="2400" dirty="0" smtClean="0"/>
              <a:t> </a:t>
            </a:r>
            <a:r>
              <a:rPr lang="en-US" sz="2400" dirty="0" err="1" smtClean="0"/>
              <a:t>hajm</a:t>
            </a:r>
            <a:r>
              <a:rPr lang="en-US" sz="2400" dirty="0" smtClean="0"/>
              <a:t> </a:t>
            </a:r>
            <a:r>
              <a:rPr lang="en-US" sz="2400" dirty="0" err="1"/>
              <a:t>birligidagi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 smtClean="0"/>
              <a:t>bug’larining</a:t>
            </a:r>
            <a:r>
              <a:rPr lang="en-US" sz="2400" dirty="0" smtClean="0"/>
              <a:t> </a:t>
            </a:r>
            <a:r>
              <a:rPr lang="en-US" sz="2400" b="1" dirty="0" smtClean="0"/>
              <a:t>m</a:t>
            </a:r>
            <a:r>
              <a:rPr lang="en-US" sz="2400" dirty="0" smtClean="0"/>
              <a:t> </a:t>
            </a:r>
            <a:r>
              <a:rPr lang="en-US" sz="2400" dirty="0" err="1" smtClean="0"/>
              <a:t>massasidir</a:t>
            </a:r>
            <a:r>
              <a:rPr lang="en-US" sz="2400" dirty="0" smtClean="0"/>
              <a:t>. (g/m  )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876256" y="29156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>
            <a:off x="3779912" y="3068960"/>
            <a:ext cx="360040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467544" y="4005064"/>
            <a:ext cx="8424936" cy="2304256"/>
          </a:xfrm>
          <a:prstGeom prst="wedgeRoundRectCallout">
            <a:avLst>
              <a:gd name="adj1" fmla="val -44514"/>
              <a:gd name="adj2" fmla="val -77440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100" dirty="0" smtClean="0"/>
              <a:t>	</a:t>
            </a:r>
            <a:r>
              <a:rPr lang="en-US" sz="2100" dirty="0" err="1" smtClean="0"/>
              <a:t>Boshqacha</a:t>
            </a:r>
            <a:r>
              <a:rPr lang="en-US" sz="2100" dirty="0" smtClean="0"/>
              <a:t> </a:t>
            </a:r>
            <a:r>
              <a:rPr lang="en-US" sz="2100" dirty="0" err="1"/>
              <a:t>qilib</a:t>
            </a:r>
            <a:r>
              <a:rPr lang="en-US" sz="2100" dirty="0"/>
              <a:t> </a:t>
            </a:r>
            <a:r>
              <a:rPr lang="en-US" sz="2100" dirty="0" err="1"/>
              <a:t>aytganda</a:t>
            </a:r>
            <a:r>
              <a:rPr lang="en-US" sz="2100" dirty="0"/>
              <a:t>, </a:t>
            </a:r>
            <a:r>
              <a:rPr lang="en-US" sz="2100" b="1" dirty="0" err="1"/>
              <a:t>absolyut</a:t>
            </a:r>
            <a:r>
              <a:rPr lang="en-US" sz="2100" b="1" dirty="0"/>
              <a:t> </a:t>
            </a:r>
            <a:r>
              <a:rPr lang="en-US" sz="2100" b="1" dirty="0" err="1"/>
              <a:t>namlik</a:t>
            </a:r>
            <a:r>
              <a:rPr lang="en-US" sz="2100" b="1" dirty="0"/>
              <a:t> </a:t>
            </a:r>
            <a:r>
              <a:rPr lang="en-US" sz="2100" dirty="0"/>
              <a:t>— </a:t>
            </a:r>
            <a:r>
              <a:rPr lang="en-US" sz="2100" dirty="0" err="1"/>
              <a:t>bu</a:t>
            </a:r>
            <a:r>
              <a:rPr lang="en-US" sz="2100" dirty="0"/>
              <a:t> </a:t>
            </a:r>
            <a:r>
              <a:rPr lang="en-US" sz="2100" dirty="0" err="1"/>
              <a:t>suv</a:t>
            </a:r>
            <a:r>
              <a:rPr lang="en-US" sz="2100" dirty="0"/>
              <a:t> </a:t>
            </a:r>
            <a:r>
              <a:rPr lang="en-US" sz="2100" dirty="0" err="1"/>
              <a:t>bug’larining</a:t>
            </a:r>
            <a:r>
              <a:rPr lang="en-US" sz="2100" dirty="0"/>
              <a:t> </a:t>
            </a:r>
            <a:r>
              <a:rPr lang="en-US" sz="2100" dirty="0" err="1"/>
              <a:t>zichligidir</a:t>
            </a:r>
            <a:r>
              <a:rPr lang="en-US" sz="2100" dirty="0"/>
              <a:t>. </a:t>
            </a:r>
            <a:r>
              <a:rPr lang="en-US" sz="2100" dirty="0" err="1"/>
              <a:t>Uni</a:t>
            </a:r>
            <a:r>
              <a:rPr lang="en-US" sz="2100" dirty="0"/>
              <a:t> </a:t>
            </a:r>
            <a:r>
              <a:rPr lang="en-US" sz="2100" dirty="0" err="1"/>
              <a:t>aniqlash</a:t>
            </a:r>
            <a:r>
              <a:rPr lang="en-US" sz="2100" dirty="0"/>
              <a:t> </a:t>
            </a:r>
            <a:r>
              <a:rPr lang="en-US" sz="2100" dirty="0" err="1"/>
              <a:t>uchun</a:t>
            </a:r>
            <a:r>
              <a:rPr lang="en-US" sz="2100" dirty="0"/>
              <a:t> </a:t>
            </a:r>
            <a:r>
              <a:rPr lang="en-US" sz="2100" dirty="0" err="1"/>
              <a:t>gazning</a:t>
            </a:r>
            <a:r>
              <a:rPr lang="en-US" sz="2100" dirty="0"/>
              <a:t>, </a:t>
            </a:r>
            <a:r>
              <a:rPr lang="en-US" sz="2100" dirty="0" err="1"/>
              <a:t>masalan</a:t>
            </a:r>
            <a:r>
              <a:rPr lang="en-US" sz="2100" dirty="0"/>
              <a:t> </a:t>
            </a:r>
            <a:r>
              <a:rPr lang="en-US" sz="2100" dirty="0" err="1"/>
              <a:t>havoning</a:t>
            </a:r>
            <a:r>
              <a:rPr lang="en-US" sz="2100" dirty="0"/>
              <a:t>, </a:t>
            </a:r>
            <a:r>
              <a:rPr lang="en-US" sz="2100" dirty="0" err="1"/>
              <a:t>ma’lum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miqdori</a:t>
            </a:r>
            <a:r>
              <a:rPr lang="en-US" sz="2100" dirty="0"/>
              <a:t> </a:t>
            </a:r>
            <a:r>
              <a:rPr lang="en-US" sz="2100" dirty="0" err="1"/>
              <a:t>ushbu</a:t>
            </a:r>
            <a:r>
              <a:rPr lang="en-US" sz="2100" dirty="0"/>
              <a:t> </a:t>
            </a:r>
            <a:r>
              <a:rPr lang="en-US" sz="2100" dirty="0" err="1"/>
              <a:t>protseduradan</a:t>
            </a:r>
            <a:r>
              <a:rPr lang="en-US" sz="2100" dirty="0"/>
              <a:t> </a:t>
            </a:r>
            <a:r>
              <a:rPr lang="en-US" sz="2100" dirty="0" err="1"/>
              <a:t>oldin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keyin</a:t>
            </a:r>
            <a:r>
              <a:rPr lang="en-US" sz="2100" dirty="0"/>
              <a:t> </a:t>
            </a:r>
            <a:r>
              <a:rPr lang="en-US" sz="2100" dirty="0" err="1"/>
              <a:t>tortib</a:t>
            </a:r>
            <a:r>
              <a:rPr lang="en-US" sz="2100" dirty="0"/>
              <a:t> </a:t>
            </a:r>
            <a:r>
              <a:rPr lang="en-US" sz="2100" dirty="0" err="1"/>
              <a:t>o’lchanadigan</a:t>
            </a:r>
            <a:r>
              <a:rPr lang="en-US" sz="2100" dirty="0"/>
              <a:t> </a:t>
            </a:r>
            <a:r>
              <a:rPr lang="en-US" sz="2100" dirty="0" err="1"/>
              <a:t>namlikni</a:t>
            </a:r>
            <a:r>
              <a:rPr lang="en-US" sz="2100" dirty="0"/>
              <a:t> </a:t>
            </a:r>
            <a:r>
              <a:rPr lang="en-US" sz="2100" dirty="0" err="1"/>
              <a:t>yutadigan</a:t>
            </a:r>
            <a:r>
              <a:rPr lang="en-US" sz="2100" dirty="0"/>
              <a:t> material (</a:t>
            </a:r>
            <a:r>
              <a:rPr lang="en-US" sz="2100" dirty="0" err="1"/>
              <a:t>masalan</a:t>
            </a:r>
            <a:r>
              <a:rPr lang="en-US" sz="2100" dirty="0"/>
              <a:t>, </a:t>
            </a:r>
            <a:r>
              <a:rPr lang="en-US" sz="2100" dirty="0" err="1"/>
              <a:t>silikatel</a:t>
            </a:r>
            <a:r>
              <a:rPr lang="en-US" sz="2100" dirty="0"/>
              <a:t>) </a:t>
            </a:r>
            <a:r>
              <a:rPr lang="en-US" sz="2100" dirty="0" err="1"/>
              <a:t>orqali</a:t>
            </a:r>
            <a:r>
              <a:rPr lang="en-US" sz="2100" dirty="0"/>
              <a:t> </a:t>
            </a:r>
            <a:r>
              <a:rPr lang="en-US" sz="2100" dirty="0" err="1"/>
              <a:t>o’tkaziladi</a:t>
            </a:r>
            <a:r>
              <a:rPr lang="en-US" sz="2100" dirty="0"/>
              <a:t>. </a:t>
            </a:r>
            <a:r>
              <a:rPr lang="en-US" sz="2100" dirty="0" err="1"/>
              <a:t>Absolyut</a:t>
            </a:r>
            <a:r>
              <a:rPr lang="en-US" sz="2100" dirty="0"/>
              <a:t> </a:t>
            </a:r>
            <a:r>
              <a:rPr lang="en-US" sz="2100" dirty="0" err="1"/>
              <a:t>namlik</a:t>
            </a:r>
            <a:r>
              <a:rPr lang="en-US" sz="2100" dirty="0"/>
              <a:t> </a:t>
            </a:r>
            <a:r>
              <a:rPr lang="en-US" sz="2100" dirty="0" smtClean="0"/>
              <a:t>g/m </a:t>
            </a:r>
            <a:r>
              <a:rPr lang="en-US" sz="2100" dirty="0" err="1"/>
              <a:t>larda</a:t>
            </a:r>
            <a:r>
              <a:rPr lang="en-US" sz="2100" dirty="0"/>
              <a:t> </a:t>
            </a:r>
            <a:r>
              <a:rPr lang="en-US" sz="2100" dirty="0" err="1"/>
              <a:t>o’lchanadi</a:t>
            </a:r>
            <a:r>
              <a:rPr lang="en-US" sz="2100" dirty="0"/>
              <a:t>. </a:t>
            </a:r>
            <a:r>
              <a:rPr lang="en-US" sz="2100" dirty="0" smtClean="0"/>
              <a:t>	</a:t>
            </a:r>
            <a:r>
              <a:rPr lang="en-US" sz="2100" dirty="0" err="1" smtClean="0"/>
              <a:t>Bunday</a:t>
            </a:r>
            <a:r>
              <a:rPr lang="en-US" sz="2100" dirty="0" smtClean="0"/>
              <a:t> </a:t>
            </a:r>
            <a:r>
              <a:rPr lang="en-US" sz="2100" dirty="0" err="1"/>
              <a:t>o’lchashlarning</a:t>
            </a:r>
            <a:r>
              <a:rPr lang="en-US" sz="2100" dirty="0"/>
              <a:t> </a:t>
            </a:r>
            <a:r>
              <a:rPr lang="en-US" sz="2100" dirty="0" err="1"/>
              <a:t>natijalariga</a:t>
            </a:r>
            <a:r>
              <a:rPr lang="en-US" sz="2100" dirty="0"/>
              <a:t> </a:t>
            </a:r>
            <a:r>
              <a:rPr lang="en-US" sz="2100" dirty="0" err="1"/>
              <a:t>atmosfera</a:t>
            </a:r>
            <a:r>
              <a:rPr lang="en-US" sz="2100" dirty="0"/>
              <a:t> </a:t>
            </a:r>
            <a:r>
              <a:rPr lang="en-US" sz="2100" dirty="0" err="1"/>
              <a:t>bosimi</a:t>
            </a:r>
            <a:r>
              <a:rPr lang="en-US" sz="2100" dirty="0"/>
              <a:t> </a:t>
            </a:r>
            <a:r>
              <a:rPr lang="en-US" sz="2100" dirty="0" err="1"/>
              <a:t>ta’sir</a:t>
            </a:r>
            <a:r>
              <a:rPr lang="en-US" sz="2100" dirty="0"/>
              <a:t> </a:t>
            </a:r>
            <a:r>
              <a:rPr lang="en-US" sz="2100" dirty="0" err="1"/>
              <a:t>ko’rsatishi</a:t>
            </a:r>
            <a:r>
              <a:rPr lang="en-US" sz="2100" dirty="0"/>
              <a:t> </a:t>
            </a:r>
            <a:r>
              <a:rPr lang="en-US" sz="2100" dirty="0" err="1"/>
              <a:t>sababli</a:t>
            </a:r>
            <a:r>
              <a:rPr lang="en-US" sz="2100" dirty="0"/>
              <a:t>, </a:t>
            </a:r>
            <a:r>
              <a:rPr lang="en-US" sz="2100" dirty="0" err="1"/>
              <a:t>ular</a:t>
            </a:r>
            <a:r>
              <a:rPr lang="en-US" sz="2100" dirty="0"/>
              <a:t> </a:t>
            </a:r>
            <a:r>
              <a:rPr lang="en-US" sz="2100" dirty="0" err="1"/>
              <a:t>muhandislik</a:t>
            </a:r>
            <a:r>
              <a:rPr lang="en-US" sz="2100" dirty="0"/>
              <a:t> </a:t>
            </a:r>
            <a:r>
              <a:rPr lang="en-US" sz="2100" dirty="0" err="1"/>
              <a:t>amaliyotida</a:t>
            </a:r>
            <a:r>
              <a:rPr lang="en-US" sz="2100" dirty="0"/>
              <a:t> </a:t>
            </a:r>
            <a:r>
              <a:rPr lang="en-US" sz="2100" dirty="0" err="1"/>
              <a:t>kam</a:t>
            </a:r>
            <a:r>
              <a:rPr lang="en-US" sz="2100" dirty="0"/>
              <a:t> </a:t>
            </a:r>
            <a:r>
              <a:rPr lang="en-US" sz="2100" dirty="0" err="1"/>
              <a:t>qo’llaniladi</a:t>
            </a:r>
            <a:r>
              <a:rPr lang="en-US" sz="2100" dirty="0"/>
              <a:t>.</a:t>
            </a:r>
            <a:endParaRPr lang="ru-RU" sz="2100" dirty="0"/>
          </a:p>
        </p:txBody>
      </p:sp>
      <p:sp>
        <p:nvSpPr>
          <p:cNvPr id="13" name="TextBox 12"/>
          <p:cNvSpPr txBox="1"/>
          <p:nvPr/>
        </p:nvSpPr>
        <p:spPr>
          <a:xfrm>
            <a:off x="6444208" y="5253753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3</a:t>
            </a:r>
            <a:endParaRPr lang="ru-RU" sz="1400" dirty="0"/>
          </a:p>
        </p:txBody>
      </p:sp>
      <p:sp>
        <p:nvSpPr>
          <p:cNvPr id="11" name="10-конечная звезда 10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40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404058" y="332656"/>
            <a:ext cx="8458512" cy="165618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i="1" dirty="0" err="1" smtClean="0"/>
              <a:t>Nisbiy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namlik</a:t>
            </a:r>
            <a:r>
              <a:rPr lang="en-US" sz="2800" b="1" i="1" dirty="0" smtClean="0"/>
              <a:t> </a:t>
            </a:r>
            <a:r>
              <a:rPr lang="en-US" sz="2400" dirty="0" smtClean="0"/>
              <a:t>-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havodagi</a:t>
            </a:r>
            <a:r>
              <a:rPr lang="en-US" sz="2400" dirty="0"/>
              <a:t> </a:t>
            </a:r>
            <a:r>
              <a:rPr lang="en-US" sz="2400" dirty="0" err="1" smtClean="0"/>
              <a:t>qandaydir</a:t>
            </a:r>
            <a:r>
              <a:rPr lang="en-US" sz="2400" dirty="0" smtClean="0"/>
              <a:t> -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haroratda</a:t>
            </a:r>
            <a:r>
              <a:rPr lang="en-US" sz="2400" dirty="0" smtClean="0"/>
              <a:t> </a:t>
            </a:r>
            <a:r>
              <a:rPr lang="en-US" sz="2400" dirty="0" err="1" smtClean="0"/>
              <a:t>o’lchangan</a:t>
            </a:r>
            <a:r>
              <a:rPr lang="en-US" sz="2400" dirty="0" smtClean="0"/>
              <a:t> </a:t>
            </a:r>
            <a:r>
              <a:rPr lang="en-US" sz="2400" dirty="0" err="1" smtClean="0"/>
              <a:t>suv</a:t>
            </a:r>
            <a:r>
              <a:rPr lang="en-US" sz="2400" dirty="0" smtClean="0"/>
              <a:t> </a:t>
            </a:r>
            <a:r>
              <a:rPr lang="en-US" sz="2400" dirty="0" err="1" smtClean="0"/>
              <a:t>bug’lari</a:t>
            </a:r>
            <a:r>
              <a:rPr lang="en-US" sz="2400" dirty="0" smtClean="0"/>
              <a:t> </a:t>
            </a:r>
            <a:r>
              <a:rPr lang="en-US" sz="2400" dirty="0" err="1"/>
              <a:t>bosimining</a:t>
            </a:r>
            <a:r>
              <a:rPr lang="en-US" sz="2400" dirty="0"/>
              <a:t> </a:t>
            </a:r>
            <a:r>
              <a:rPr lang="en-US" sz="2400" dirty="0" err="1"/>
              <a:t>huddi</a:t>
            </a:r>
            <a:r>
              <a:rPr lang="en-US" sz="2400" dirty="0"/>
              <a:t> </a:t>
            </a:r>
            <a:r>
              <a:rPr lang="en-US" sz="2400" dirty="0" err="1"/>
              <a:t>o‘sha</a:t>
            </a:r>
            <a:r>
              <a:rPr lang="en-US" sz="2400" dirty="0"/>
              <a:t> </a:t>
            </a:r>
            <a:r>
              <a:rPr lang="en-US" sz="2400" dirty="0" err="1" smtClean="0"/>
              <a:t>haroratdagi</a:t>
            </a:r>
            <a:r>
              <a:rPr lang="en-US" sz="2400" dirty="0" smtClean="0"/>
              <a:t> </a:t>
            </a:r>
            <a:r>
              <a:rPr lang="en-US" sz="2400" dirty="0" err="1" smtClean="0"/>
              <a:t>to‘yingan</a:t>
            </a:r>
            <a:r>
              <a:rPr lang="en-US" sz="2400" dirty="0" smtClean="0"/>
              <a:t> </a:t>
            </a:r>
            <a:r>
              <a:rPr lang="en-US" sz="2400" dirty="0" err="1"/>
              <a:t>bug‘ning</a:t>
            </a:r>
            <a:r>
              <a:rPr lang="en-US" sz="2400" dirty="0"/>
              <a:t> </a:t>
            </a:r>
            <a:r>
              <a:rPr lang="en-US" sz="2400" dirty="0" err="1" smtClean="0"/>
              <a:t>parsial</a:t>
            </a:r>
            <a:r>
              <a:rPr lang="en-US" sz="2400" dirty="0" smtClean="0"/>
              <a:t> </a:t>
            </a:r>
            <a:r>
              <a:rPr lang="en-US" sz="2400" dirty="0" err="1"/>
              <a:t>bosimiga</a:t>
            </a:r>
            <a:r>
              <a:rPr lang="en-US" sz="2400" dirty="0"/>
              <a:t> </a:t>
            </a:r>
            <a:r>
              <a:rPr lang="en-US" sz="2400" dirty="0" err="1"/>
              <a:t>nisbatidir</a:t>
            </a:r>
            <a:r>
              <a:rPr lang="en-US" sz="2400" dirty="0"/>
              <a:t>. </a:t>
            </a:r>
            <a:r>
              <a:rPr lang="en-US" sz="2400" dirty="0" err="1"/>
              <a:t>Nisbiy</a:t>
            </a:r>
            <a:r>
              <a:rPr lang="en-US" sz="2400" dirty="0"/>
              <a:t> </a:t>
            </a:r>
            <a:r>
              <a:rPr lang="en-US" sz="2400" dirty="0" err="1" smtClean="0"/>
              <a:t>namlik</a:t>
            </a:r>
            <a:r>
              <a:rPr lang="en-US" sz="2400" dirty="0" smtClean="0"/>
              <a:t> (RH</a:t>
            </a:r>
            <a:r>
              <a:rPr lang="en-US" sz="2400" dirty="0"/>
              <a:t>)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doim</a:t>
            </a:r>
            <a:r>
              <a:rPr lang="en-US" sz="2400" dirty="0"/>
              <a:t> </a:t>
            </a:r>
            <a:r>
              <a:rPr lang="en-US" sz="2400" dirty="0" err="1" smtClean="0"/>
              <a:t>foizlarda</a:t>
            </a:r>
            <a:r>
              <a:rPr lang="en-US" sz="2400" dirty="0" smtClean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: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62" t="-1" r="41501" b="-17922"/>
          <a:stretch/>
        </p:blipFill>
        <p:spPr bwMode="auto">
          <a:xfrm>
            <a:off x="5652120" y="2555142"/>
            <a:ext cx="2160240" cy="1600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трелка вниз 5"/>
          <p:cNvSpPr/>
          <p:nvPr/>
        </p:nvSpPr>
        <p:spPr>
          <a:xfrm>
            <a:off x="5705229" y="2032930"/>
            <a:ext cx="79208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415534" y="2204864"/>
            <a:ext cx="4444498" cy="4392488"/>
          </a:xfrm>
          <a:prstGeom prst="verticalScroll">
            <a:avLst>
              <a:gd name="adj" fmla="val 8581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N</a:t>
            </a:r>
            <a:r>
              <a:rPr lang="en-US" sz="2400" dirty="0"/>
              <a:t> </a:t>
            </a:r>
            <a:r>
              <a:rPr lang="en-US" sz="2400" dirty="0" err="1"/>
              <a:t>kattalik</a:t>
            </a:r>
            <a:r>
              <a:rPr lang="en-US" sz="2400" dirty="0"/>
              <a:t> bug‘ </a:t>
            </a:r>
            <a:r>
              <a:rPr lang="en-US" sz="2400" dirty="0" err="1"/>
              <a:t>miqdorini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bug’larining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to'yinishi</a:t>
            </a:r>
            <a:r>
              <a:rPr lang="en-US" sz="2400" dirty="0"/>
              <a:t> </a:t>
            </a:r>
            <a:r>
              <a:rPr lang="en-US" sz="2400" dirty="0" err="1"/>
              <a:t>sodir</a:t>
            </a:r>
            <a:r>
              <a:rPr lang="en-US" sz="2400" dirty="0"/>
              <a:t> </a:t>
            </a:r>
            <a:r>
              <a:rPr lang="en-US" sz="2400" dirty="0" err="1"/>
              <a:t>bo’ladigan</a:t>
            </a:r>
            <a:r>
              <a:rPr lang="en-US" sz="2400" dirty="0"/>
              <a:t> </a:t>
            </a:r>
            <a:r>
              <a:rPr lang="en-US" sz="2400" dirty="0" err="1" smtClean="0"/>
              <a:t>konsentratsiyasidan</a:t>
            </a:r>
            <a:r>
              <a:rPr lang="en-US" sz="2400" dirty="0" smtClean="0"/>
              <a:t>, </a:t>
            </a:r>
            <a:r>
              <a:rPr lang="en-US" sz="2400" dirty="0" err="1" smtClean="0"/>
              <a:t>ya’ni</a:t>
            </a:r>
            <a:r>
              <a:rPr lang="en-US" sz="2400" dirty="0" smtClean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haroratda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tomchilari</a:t>
            </a:r>
            <a:r>
              <a:rPr lang="en-US" sz="2400" dirty="0"/>
              <a:t> (</a:t>
            </a:r>
            <a:r>
              <a:rPr lang="en-US" sz="2400" dirty="0" err="1"/>
              <a:t>shudring</a:t>
            </a:r>
            <a:r>
              <a:rPr lang="en-US" sz="2400" dirty="0"/>
              <a:t>) </a:t>
            </a:r>
            <a:r>
              <a:rPr lang="en-US" sz="2400" dirty="0" err="1"/>
              <a:t>hosil</a:t>
            </a:r>
            <a:r>
              <a:rPr lang="en-US" sz="2400" dirty="0"/>
              <a:t> </a:t>
            </a:r>
            <a:r>
              <a:rPr lang="en-US" sz="2400" dirty="0" err="1" smtClean="0"/>
              <a:t>bolishini</a:t>
            </a:r>
            <a:r>
              <a:rPr lang="en-US" sz="2400" dirty="0" smtClean="0"/>
              <a:t> </a:t>
            </a:r>
            <a:r>
              <a:rPr lang="en-US" sz="2400" dirty="0" err="1"/>
              <a:t>foiz</a:t>
            </a:r>
            <a:r>
              <a:rPr lang="en-US" sz="2400" dirty="0"/>
              <a:t> </a:t>
            </a:r>
            <a:r>
              <a:rPr lang="en-US" sz="2400" dirty="0" err="1"/>
              <a:t>ko’rinishida</a:t>
            </a:r>
            <a:r>
              <a:rPr lang="en-US" sz="2400" dirty="0"/>
              <a:t> </a:t>
            </a:r>
            <a:r>
              <a:rPr lang="en-US" sz="2400" dirty="0" err="1"/>
              <a:t>ifodalanadi</a:t>
            </a:r>
            <a:endParaRPr lang="ru-RU" sz="240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610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36385" y="284424"/>
            <a:ext cx="8208911" cy="1656184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Nisbiy</a:t>
            </a:r>
            <a:r>
              <a:rPr lang="en-US" sz="2400" dirty="0"/>
              <a:t> </a:t>
            </a:r>
            <a:r>
              <a:rPr lang="en-US" sz="2400" dirty="0" err="1"/>
              <a:t>namlikning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ta’rifi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: </a:t>
            </a:r>
            <a:endParaRPr lang="en-US" sz="2400" dirty="0" smtClean="0"/>
          </a:p>
          <a:p>
            <a:pPr algn="ctr"/>
            <a:r>
              <a:rPr lang="en-US" sz="2400" b="1" dirty="0" err="1" smtClean="0"/>
              <a:t>nisbiy</a:t>
            </a:r>
            <a:r>
              <a:rPr lang="en-US" sz="2400" b="1" dirty="0" smtClean="0"/>
              <a:t> </a:t>
            </a:r>
            <a:r>
              <a:rPr lang="en-US" sz="2400" b="1" dirty="0" err="1"/>
              <a:t>namlik</a:t>
            </a:r>
            <a:r>
              <a:rPr lang="en-US" sz="2400" dirty="0"/>
              <a:t> –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hajmdagi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bug’larining</a:t>
            </a:r>
            <a:r>
              <a:rPr lang="en-US" sz="2400" dirty="0"/>
              <a:t> </a:t>
            </a:r>
            <a:r>
              <a:rPr lang="en-US" sz="2400" dirty="0" err="1"/>
              <a:t>mol</a:t>
            </a:r>
            <a:r>
              <a:rPr lang="en-US" sz="2400" dirty="0"/>
              <a:t> </a:t>
            </a:r>
            <a:r>
              <a:rPr lang="en-US" sz="2400" dirty="0" err="1"/>
              <a:t>ulushining</a:t>
            </a:r>
            <a:r>
              <a:rPr lang="en-US" sz="2400" dirty="0"/>
              <a:t> </a:t>
            </a:r>
            <a:r>
              <a:rPr lang="en-US" sz="2400" dirty="0" err="1"/>
              <a:t>xuddi</a:t>
            </a:r>
            <a:r>
              <a:rPr lang="en-US" sz="2400" dirty="0"/>
              <a:t> </a:t>
            </a:r>
            <a:r>
              <a:rPr lang="en-US" sz="2400" dirty="0" err="1"/>
              <a:t>o‘sha</a:t>
            </a:r>
            <a:r>
              <a:rPr lang="en-US" sz="2400" dirty="0"/>
              <a:t>  </a:t>
            </a:r>
            <a:r>
              <a:rPr lang="en-US" sz="2400" dirty="0" err="1"/>
              <a:t>hajmdagi</a:t>
            </a:r>
            <a:r>
              <a:rPr lang="en-US" sz="2400" dirty="0"/>
              <a:t> </a:t>
            </a:r>
            <a:r>
              <a:rPr lang="en-US" sz="2400" dirty="0" err="1"/>
              <a:t>to‘yingan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bug’larining</a:t>
            </a:r>
            <a:r>
              <a:rPr lang="en-US" sz="2400" dirty="0"/>
              <a:t> </a:t>
            </a:r>
            <a:r>
              <a:rPr lang="en-US" sz="2400" dirty="0" err="1"/>
              <a:t>mol</a:t>
            </a:r>
            <a:r>
              <a:rPr lang="en-US" sz="2400" dirty="0"/>
              <a:t> </a:t>
            </a:r>
            <a:r>
              <a:rPr lang="en-US" sz="2400" dirty="0" err="1"/>
              <a:t>ulushiga</a:t>
            </a:r>
            <a:r>
              <a:rPr lang="en-US" sz="2400" dirty="0"/>
              <a:t> </a:t>
            </a:r>
            <a:r>
              <a:rPr lang="en-US" sz="2400" dirty="0" err="1"/>
              <a:t>nisbatidir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937211" y="2636912"/>
            <a:ext cx="7708085" cy="1584176"/>
          </a:xfrm>
          <a:prstGeom prst="wedgeRoundRectCallout">
            <a:avLst>
              <a:gd name="adj1" fmla="val 41093"/>
              <a:gd name="adj2" fmla="val -97757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Nam </a:t>
            </a:r>
            <a:r>
              <a:rPr lang="en-US" sz="2400" dirty="0" err="1"/>
              <a:t>havoning</a:t>
            </a:r>
            <a:r>
              <a:rPr lang="en-US" sz="2400" dirty="0"/>
              <a:t> </a:t>
            </a:r>
            <a:r>
              <a:rPr lang="en-US" sz="2400" b="1" i="1" dirty="0"/>
              <a:t>P</a:t>
            </a:r>
            <a:r>
              <a:rPr lang="en-US" sz="2400" b="1" i="1" baseline="-25000" dirty="0"/>
              <a:t>w</a:t>
            </a:r>
            <a:r>
              <a:rPr lang="en-US" sz="2400" dirty="0"/>
              <a:t> </a:t>
            </a:r>
            <a:r>
              <a:rPr lang="en-US" sz="2400" dirty="0" err="1"/>
              <a:t>parsial</a:t>
            </a:r>
            <a:r>
              <a:rPr lang="en-US" sz="2400" dirty="0"/>
              <a:t> </a:t>
            </a:r>
            <a:r>
              <a:rPr lang="en-US" sz="2400" dirty="0" err="1"/>
              <a:t>bosimi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quruq</a:t>
            </a:r>
            <a:r>
              <a:rPr lang="en-US" sz="2400" dirty="0"/>
              <a:t> </a:t>
            </a:r>
            <a:r>
              <a:rPr lang="en-US" sz="2400" dirty="0" err="1"/>
              <a:t>havoning</a:t>
            </a:r>
            <a:r>
              <a:rPr lang="en-US" sz="2400" dirty="0"/>
              <a:t> </a:t>
            </a:r>
            <a:r>
              <a:rPr lang="en-US" sz="2400" b="1" i="1" dirty="0"/>
              <a:t>P</a:t>
            </a:r>
            <a:r>
              <a:rPr lang="en-US" sz="2400" b="1" i="1" baseline="-25000" dirty="0"/>
              <a:t>a</a:t>
            </a:r>
            <a:r>
              <a:rPr lang="en-US" sz="2400" dirty="0"/>
              <a:t> </a:t>
            </a:r>
            <a:r>
              <a:rPr lang="en-US" sz="2400" dirty="0" err="1"/>
              <a:t>parsial</a:t>
            </a:r>
            <a:r>
              <a:rPr lang="en-US" sz="2400" dirty="0"/>
              <a:t> </a:t>
            </a:r>
            <a:r>
              <a:rPr lang="en-US" sz="2400" dirty="0" err="1"/>
              <a:t>bosimining</a:t>
            </a:r>
            <a:r>
              <a:rPr lang="en-US" sz="2400" dirty="0"/>
              <a:t> </a:t>
            </a:r>
            <a:r>
              <a:rPr lang="en-US" sz="2400" dirty="0" err="1"/>
              <a:t>yig’indisi</a:t>
            </a:r>
            <a:r>
              <a:rPr lang="en-US" sz="2400" dirty="0"/>
              <a:t> </a:t>
            </a:r>
            <a:r>
              <a:rPr lang="en-US" sz="2400" dirty="0" err="1"/>
              <a:t>yopiq</a:t>
            </a:r>
            <a:r>
              <a:rPr lang="en-US" sz="2400" dirty="0"/>
              <a:t> </a:t>
            </a:r>
            <a:r>
              <a:rPr lang="en-US" sz="2400" dirty="0" err="1"/>
              <a:t>hajmdagi</a:t>
            </a:r>
            <a:r>
              <a:rPr lang="en-US" sz="2400" dirty="0"/>
              <a:t> </a:t>
            </a:r>
            <a:r>
              <a:rPr lang="en-US" sz="2400" dirty="0" err="1"/>
              <a:t>bosimga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hajm</a:t>
            </a:r>
            <a:r>
              <a:rPr lang="en-US" sz="2400" dirty="0"/>
              <a:t> </a:t>
            </a:r>
            <a:r>
              <a:rPr lang="en-US" sz="2400" dirty="0" err="1"/>
              <a:t>yopiq</a:t>
            </a:r>
            <a:r>
              <a:rPr lang="en-US" sz="2400" dirty="0"/>
              <a:t> </a:t>
            </a:r>
            <a:r>
              <a:rPr lang="en-US" sz="2400" dirty="0" err="1"/>
              <a:t>bo’lmaganda</a:t>
            </a:r>
            <a:r>
              <a:rPr lang="en-US" sz="2400" dirty="0"/>
              <a:t> </a:t>
            </a:r>
            <a:r>
              <a:rPr lang="en-US" sz="2400" b="1" i="1" dirty="0" err="1"/>
              <a:t>P</a:t>
            </a:r>
            <a:r>
              <a:rPr lang="en-US" sz="2400" b="1" i="1" baseline="-25000" dirty="0" err="1"/>
              <a:t>atm</a:t>
            </a:r>
            <a:r>
              <a:rPr lang="en-US" sz="2400" dirty="0"/>
              <a:t> </a:t>
            </a:r>
            <a:r>
              <a:rPr lang="en-US" sz="2400" dirty="0" err="1"/>
              <a:t>atmosfera</a:t>
            </a:r>
            <a:r>
              <a:rPr lang="en-US" sz="2400" dirty="0"/>
              <a:t> </a:t>
            </a:r>
            <a:r>
              <a:rPr lang="en-US" sz="2400" dirty="0" err="1"/>
              <a:t>bosimiga</a:t>
            </a:r>
            <a:r>
              <a:rPr lang="en-US" sz="2400" dirty="0"/>
              <a:t> </a:t>
            </a:r>
            <a:r>
              <a:rPr lang="en-US" sz="2400" dirty="0" err="1"/>
              <a:t>teng</a:t>
            </a:r>
            <a:r>
              <a:rPr lang="en-US" sz="2400" dirty="0"/>
              <a:t> </a:t>
            </a:r>
            <a:r>
              <a:rPr lang="en-US" sz="2400" dirty="0" err="1"/>
              <a:t>bo’ladi</a:t>
            </a:r>
            <a:r>
              <a:rPr lang="en-US" sz="2400" dirty="0"/>
              <a:t>: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67" r="39219"/>
          <a:stretch/>
        </p:blipFill>
        <p:spPr bwMode="auto">
          <a:xfrm>
            <a:off x="2351409" y="5027844"/>
            <a:ext cx="4879690" cy="730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трелка вниз 5"/>
          <p:cNvSpPr/>
          <p:nvPr/>
        </p:nvSpPr>
        <p:spPr>
          <a:xfrm>
            <a:off x="4412898" y="4435370"/>
            <a:ext cx="756713" cy="4693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852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395536" y="404664"/>
            <a:ext cx="8280920" cy="1872208"/>
          </a:xfrm>
          <a:prstGeom prst="flowChartDocumen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Qaynash</a:t>
            </a:r>
            <a:r>
              <a:rPr lang="en-US" sz="2400" dirty="0"/>
              <a:t> </a:t>
            </a:r>
            <a:r>
              <a:rPr lang="en-US" sz="2400" dirty="0" err="1"/>
              <a:t>nuqtasidan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haroratda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bug’lari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hajmdan</a:t>
            </a:r>
            <a:r>
              <a:rPr lang="en-US" sz="2400" dirty="0"/>
              <a:t> </a:t>
            </a:r>
            <a:r>
              <a:rPr lang="en-US" sz="2400" dirty="0" err="1"/>
              <a:t>qolgan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gazlarni</a:t>
            </a:r>
            <a:r>
              <a:rPr lang="en-US" sz="2400" dirty="0"/>
              <a:t> </a:t>
            </a:r>
            <a:r>
              <a:rPr lang="en-US" sz="2400" dirty="0" err="1"/>
              <a:t>siqib</a:t>
            </a:r>
            <a:r>
              <a:rPr lang="en-US" sz="2400" dirty="0"/>
              <a:t> </a:t>
            </a:r>
            <a:r>
              <a:rPr lang="en-US" sz="2400" dirty="0" err="1"/>
              <a:t>chiqaradi</a:t>
            </a:r>
            <a:r>
              <a:rPr lang="en-US" sz="2400" dirty="0"/>
              <a:t>. </a:t>
            </a:r>
            <a:r>
              <a:rPr lang="en-US" sz="2400" dirty="0" err="1"/>
              <a:t>Shunda</a:t>
            </a:r>
            <a:r>
              <a:rPr lang="en-US" sz="2400" dirty="0"/>
              <a:t> </a:t>
            </a:r>
            <a:r>
              <a:rPr lang="en-US" sz="2400" dirty="0" err="1"/>
              <a:t>butun</a:t>
            </a:r>
            <a:r>
              <a:rPr lang="en-US" sz="2400" dirty="0"/>
              <a:t> </a:t>
            </a:r>
            <a:r>
              <a:rPr lang="en-US" sz="2400" dirty="0" err="1"/>
              <a:t>atmosfera</a:t>
            </a:r>
            <a:r>
              <a:rPr lang="en-US" sz="2400" dirty="0"/>
              <a:t> </a:t>
            </a:r>
            <a:r>
              <a:rPr lang="en-US" sz="2400" dirty="0" err="1"/>
              <a:t>faqatgina</a:t>
            </a:r>
            <a:r>
              <a:rPr lang="en-US" sz="2400" dirty="0"/>
              <a:t> </a:t>
            </a:r>
            <a:r>
              <a:rPr lang="en-US" sz="2400" dirty="0" err="1"/>
              <a:t>ortiqcha</a:t>
            </a:r>
            <a:r>
              <a:rPr lang="en-US" sz="2400" dirty="0"/>
              <a:t> </a:t>
            </a:r>
            <a:r>
              <a:rPr lang="en-US" sz="2400" dirty="0" err="1"/>
              <a:t>qizdirilgan</a:t>
            </a:r>
            <a:r>
              <a:rPr lang="en-US" sz="2400" dirty="0"/>
              <a:t> </a:t>
            </a:r>
            <a:r>
              <a:rPr lang="en-US" sz="2400" dirty="0" err="1"/>
              <a:t>bug‘dan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topadi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5" name="Стрелка углом вверх 4"/>
          <p:cNvSpPr/>
          <p:nvPr/>
        </p:nvSpPr>
        <p:spPr>
          <a:xfrm rot="5400000">
            <a:off x="3491880" y="2276872"/>
            <a:ext cx="936104" cy="936104"/>
          </a:xfrm>
          <a:prstGeom prst="bentUp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иугольник 5"/>
          <p:cNvSpPr/>
          <p:nvPr/>
        </p:nvSpPr>
        <p:spPr>
          <a:xfrm>
            <a:off x="611560" y="2420888"/>
            <a:ext cx="2520280" cy="792088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699" b="30562"/>
          <a:stretch/>
        </p:blipFill>
        <p:spPr bwMode="auto">
          <a:xfrm>
            <a:off x="4914487" y="2538606"/>
            <a:ext cx="2199851" cy="674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95536" y="3501008"/>
            <a:ext cx="8280920" cy="29523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/>
              <a:t>100 </a:t>
            </a:r>
            <a:r>
              <a:rPr lang="en-US" sz="2300" baseline="30000" dirty="0" err="1"/>
              <a:t>o</a:t>
            </a:r>
            <a:r>
              <a:rPr lang="en-US" sz="2300" dirty="0" err="1"/>
              <a:t>C</a:t>
            </a:r>
            <a:r>
              <a:rPr lang="en-US" sz="2300" dirty="0"/>
              <a:t> </a:t>
            </a:r>
            <a:r>
              <a:rPr lang="en-US" sz="2300" dirty="0" err="1"/>
              <a:t>dan</a:t>
            </a:r>
            <a:r>
              <a:rPr lang="en-US" sz="2300" dirty="0"/>
              <a:t> </a:t>
            </a:r>
            <a:r>
              <a:rPr lang="en-US" sz="2300" dirty="0" err="1"/>
              <a:t>ortiq</a:t>
            </a:r>
            <a:r>
              <a:rPr lang="en-US" sz="2300" dirty="0"/>
              <a:t> </a:t>
            </a:r>
            <a:r>
              <a:rPr lang="en-US" sz="2300" dirty="0" err="1"/>
              <a:t>haroratlarda</a:t>
            </a:r>
            <a:r>
              <a:rPr lang="en-US" sz="2300" dirty="0"/>
              <a:t> </a:t>
            </a:r>
            <a:r>
              <a:rPr lang="en-US" sz="2300" i="1" dirty="0" smtClean="0"/>
              <a:t>P</a:t>
            </a:r>
            <a:r>
              <a:rPr lang="en-US" sz="2300" i="1" baseline="-25000" dirty="0" smtClean="0"/>
              <a:t>w</a:t>
            </a:r>
            <a:r>
              <a:rPr lang="en-US" sz="2300" i="1" dirty="0" smtClean="0"/>
              <a:t> </a:t>
            </a:r>
            <a:r>
              <a:rPr lang="en-US" sz="2300" dirty="0" err="1"/>
              <a:t>har</a:t>
            </a:r>
            <a:r>
              <a:rPr lang="en-US" sz="2300" dirty="0"/>
              <a:t> </a:t>
            </a:r>
            <a:r>
              <a:rPr lang="en-US" sz="2300" dirty="0" err="1"/>
              <a:t>doim</a:t>
            </a:r>
            <a:r>
              <a:rPr lang="en-US" sz="2300" dirty="0"/>
              <a:t> </a:t>
            </a:r>
            <a:r>
              <a:rPr lang="en-US" sz="2300" i="1" dirty="0" err="1"/>
              <a:t>P</a:t>
            </a:r>
            <a:r>
              <a:rPr lang="en-US" sz="2300" i="1" baseline="-25000" dirty="0" err="1"/>
              <a:t>atm</a:t>
            </a:r>
            <a:r>
              <a:rPr lang="en-US" sz="2300" dirty="0"/>
              <a:t> </a:t>
            </a:r>
            <a:r>
              <a:rPr lang="en-US" sz="2300" dirty="0" err="1"/>
              <a:t>dan</a:t>
            </a:r>
            <a:r>
              <a:rPr lang="en-US" sz="2300" dirty="0"/>
              <a:t> </a:t>
            </a:r>
            <a:r>
              <a:rPr lang="en-US" sz="2300" dirty="0" err="1"/>
              <a:t>yuqori</a:t>
            </a:r>
            <a:r>
              <a:rPr lang="en-US" sz="2300" dirty="0"/>
              <a:t> </a:t>
            </a:r>
            <a:r>
              <a:rPr lang="en-US" sz="2300" dirty="0" err="1"/>
              <a:t>boladi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maksimal</a:t>
            </a:r>
            <a:r>
              <a:rPr lang="en-US" sz="2300" dirty="0"/>
              <a:t> </a:t>
            </a:r>
            <a:r>
              <a:rPr lang="en-US" sz="2300" dirty="0" err="1"/>
              <a:t>nisbiy</a:t>
            </a:r>
            <a:r>
              <a:rPr lang="en-US" sz="2300" dirty="0"/>
              <a:t> </a:t>
            </a:r>
            <a:r>
              <a:rPr lang="en-US" sz="2300" dirty="0" err="1"/>
              <a:t>namlik</a:t>
            </a:r>
            <a:r>
              <a:rPr lang="en-US" sz="2300" dirty="0"/>
              <a:t> </a:t>
            </a:r>
            <a:r>
              <a:rPr lang="en-US" sz="2300" dirty="0" err="1"/>
              <a:t>hech</a:t>
            </a:r>
            <a:r>
              <a:rPr lang="en-US" sz="2300" dirty="0"/>
              <a:t> </a:t>
            </a:r>
            <a:r>
              <a:rPr lang="en-US" sz="2300" dirty="0" err="1"/>
              <a:t>qachon</a:t>
            </a:r>
            <a:r>
              <a:rPr lang="en-US" sz="2300" dirty="0"/>
              <a:t> 100% </a:t>
            </a:r>
            <a:r>
              <a:rPr lang="en-US" sz="2300" dirty="0" err="1"/>
              <a:t>ga</a:t>
            </a:r>
            <a:r>
              <a:rPr lang="en-US" sz="2300" dirty="0"/>
              <a:t> </a:t>
            </a:r>
            <a:r>
              <a:rPr lang="en-US" sz="2300" dirty="0" err="1"/>
              <a:t>erisha</a:t>
            </a:r>
            <a:r>
              <a:rPr lang="en-US" sz="2300" dirty="0"/>
              <a:t> </a:t>
            </a:r>
            <a:r>
              <a:rPr lang="en-US" sz="2300" dirty="0" err="1"/>
              <a:t>olmaydi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smtClean="0"/>
              <a:t>Normal </a:t>
            </a:r>
            <a:r>
              <a:rPr lang="en-US" sz="2300" dirty="0" err="1"/>
              <a:t>atmosfera</a:t>
            </a:r>
            <a:r>
              <a:rPr lang="en-US" sz="2300" dirty="0"/>
              <a:t> </a:t>
            </a:r>
            <a:r>
              <a:rPr lang="en-US" sz="2300" dirty="0" err="1"/>
              <a:t>bosimi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100°C </a:t>
            </a:r>
            <a:r>
              <a:rPr lang="en-US" sz="2300" dirty="0" err="1"/>
              <a:t>haroratda</a:t>
            </a:r>
            <a:r>
              <a:rPr lang="en-US" sz="2300" dirty="0"/>
              <a:t> </a:t>
            </a:r>
            <a:r>
              <a:rPr lang="en-US" sz="2300" dirty="0" err="1"/>
              <a:t>maksimal</a:t>
            </a:r>
            <a:r>
              <a:rPr lang="en-US" sz="2300" dirty="0"/>
              <a:t> </a:t>
            </a:r>
            <a:r>
              <a:rPr lang="en-US" sz="2300" dirty="0" err="1"/>
              <a:t>nisbiy</a:t>
            </a:r>
            <a:r>
              <a:rPr lang="en-US" sz="2300" dirty="0"/>
              <a:t> </a:t>
            </a:r>
            <a:r>
              <a:rPr lang="en-US" sz="2300" dirty="0" err="1"/>
              <a:t>namlik</a:t>
            </a:r>
            <a:r>
              <a:rPr lang="en-US" sz="2300" dirty="0"/>
              <a:t> 100% </a:t>
            </a:r>
            <a:r>
              <a:rPr lang="en-US" sz="2300" dirty="0" err="1"/>
              <a:t>ga</a:t>
            </a:r>
            <a:r>
              <a:rPr lang="en-US" sz="2300" dirty="0"/>
              <a:t> </a:t>
            </a:r>
            <a:r>
              <a:rPr lang="en-US" sz="2300" dirty="0" err="1"/>
              <a:t>teng</a:t>
            </a:r>
            <a:r>
              <a:rPr lang="en-US" sz="2300" dirty="0"/>
              <a:t> </a:t>
            </a:r>
            <a:r>
              <a:rPr lang="en-US" sz="2300" dirty="0" err="1"/>
              <a:t>bo'ladi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smtClean="0"/>
              <a:t>200 </a:t>
            </a:r>
            <a:r>
              <a:rPr lang="en-US" sz="2300" baseline="30000" dirty="0" err="1"/>
              <a:t>o</a:t>
            </a:r>
            <a:r>
              <a:rPr lang="en-US" sz="2300" dirty="0" err="1"/>
              <a:t>C</a:t>
            </a:r>
            <a:r>
              <a:rPr lang="en-US" sz="2300" dirty="0"/>
              <a:t> </a:t>
            </a:r>
            <a:r>
              <a:rPr lang="en-US" sz="2300" dirty="0" err="1"/>
              <a:t>haroratda</a:t>
            </a:r>
            <a:r>
              <a:rPr lang="en-US" sz="2300" dirty="0"/>
              <a:t> </a:t>
            </a:r>
            <a:r>
              <a:rPr lang="en-US" sz="2300" dirty="0" err="1"/>
              <a:t>esa</a:t>
            </a:r>
            <a:r>
              <a:rPr lang="en-US" sz="2300" dirty="0"/>
              <a:t> u </a:t>
            </a:r>
            <a:r>
              <a:rPr lang="en-US" sz="2300" dirty="0" err="1"/>
              <a:t>bor-yo‘g’i</a:t>
            </a:r>
            <a:r>
              <a:rPr lang="en-US" sz="2300" dirty="0"/>
              <a:t> 6% </a:t>
            </a:r>
            <a:r>
              <a:rPr lang="en-US" sz="2300" dirty="0" err="1"/>
              <a:t>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qiladi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smtClean="0"/>
              <a:t>374 </a:t>
            </a:r>
            <a:r>
              <a:rPr lang="en-US" sz="2300" baseline="30000" dirty="0" err="1"/>
              <a:t>o</a:t>
            </a:r>
            <a:r>
              <a:rPr lang="en-US" sz="2300" dirty="0" err="1"/>
              <a:t>C</a:t>
            </a:r>
            <a:r>
              <a:rPr lang="en-US" sz="2300" dirty="0"/>
              <a:t> </a:t>
            </a:r>
            <a:r>
              <a:rPr lang="en-US" sz="2300" dirty="0" err="1"/>
              <a:t>dan</a:t>
            </a:r>
            <a:r>
              <a:rPr lang="en-US" sz="2300" dirty="0"/>
              <a:t> </a:t>
            </a:r>
            <a:r>
              <a:rPr lang="en-US" sz="2300" dirty="0" err="1"/>
              <a:t>yuqori</a:t>
            </a:r>
            <a:r>
              <a:rPr lang="en-US" sz="2300" dirty="0"/>
              <a:t> </a:t>
            </a:r>
            <a:r>
              <a:rPr lang="en-US" sz="2300" dirty="0" err="1"/>
              <a:t>haroratda</a:t>
            </a:r>
            <a:r>
              <a:rPr lang="en-US" sz="2300" dirty="0"/>
              <a:t> </a:t>
            </a:r>
            <a:r>
              <a:rPr lang="en-US" sz="2300" dirty="0" err="1"/>
              <a:t>to‘yingan</a:t>
            </a:r>
            <a:r>
              <a:rPr lang="en-US" sz="2300" dirty="0"/>
              <a:t> </a:t>
            </a:r>
            <a:r>
              <a:rPr lang="en-US" sz="2300" dirty="0" err="1"/>
              <a:t>bug’larning</a:t>
            </a:r>
            <a:r>
              <a:rPr lang="en-US" sz="2300" dirty="0"/>
              <a:t> </a:t>
            </a:r>
            <a:r>
              <a:rPr lang="en-US" sz="2300" dirty="0" err="1"/>
              <a:t>bosimi</a:t>
            </a:r>
            <a:r>
              <a:rPr lang="en-US" sz="2300" dirty="0"/>
              <a:t> </a:t>
            </a:r>
            <a:r>
              <a:rPr lang="en-US" sz="2300" dirty="0" err="1"/>
              <a:t>termodinamik</a:t>
            </a:r>
            <a:r>
              <a:rPr lang="en-US" sz="2300" dirty="0"/>
              <a:t> </a:t>
            </a:r>
            <a:r>
              <a:rPr lang="en-US" sz="2300" dirty="0" err="1"/>
              <a:t>jihatdan</a:t>
            </a:r>
            <a:r>
              <a:rPr lang="en-US" sz="2300" dirty="0"/>
              <a:t> </a:t>
            </a:r>
            <a:r>
              <a:rPr lang="en-US" sz="2300" dirty="0" err="1"/>
              <a:t>aniqlanmagan</a:t>
            </a:r>
            <a:r>
              <a:rPr lang="en-US" sz="2300" dirty="0"/>
              <a:t>.</a:t>
            </a:r>
            <a:endParaRPr lang="ru-RU" sz="2300" dirty="0"/>
          </a:p>
        </p:txBody>
      </p:sp>
      <p:sp>
        <p:nvSpPr>
          <p:cNvPr id="8" name="10-конечная звезда 7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6786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10776" y="297984"/>
            <a:ext cx="8280920" cy="230425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i="1" dirty="0" smtClean="0">
                <a:solidFill>
                  <a:schemeClr val="tx1"/>
                </a:solidFill>
              </a:rPr>
              <a:t>	</a:t>
            </a:r>
            <a:r>
              <a:rPr lang="en-US" sz="2400" b="1" i="1" dirty="0" err="1" smtClean="0">
                <a:solidFill>
                  <a:schemeClr val="tx1"/>
                </a:solidFill>
              </a:rPr>
              <a:t>Shudring</a:t>
            </a:r>
            <a:r>
              <a:rPr lang="en-US" sz="2400" b="1" i="1" dirty="0" smtClean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nuqtasi</a:t>
            </a:r>
            <a:r>
              <a:rPr lang="en-US" sz="2400" b="1" i="1" dirty="0">
                <a:solidFill>
                  <a:schemeClr val="tx1"/>
                </a:solidFill>
              </a:rPr>
              <a:t> - </a:t>
            </a:r>
            <a:r>
              <a:rPr lang="en-US" sz="2400" dirty="0" err="1">
                <a:solidFill>
                  <a:schemeClr val="tx1"/>
                </a:solidFill>
              </a:rPr>
              <a:t>bu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suv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bug’larining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parsial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bosimi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maksimal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bo‘lib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qoladigan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haroratdir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bu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bug‘ning</a:t>
            </a:r>
            <a:r>
              <a:rPr lang="en-US" sz="2400" dirty="0">
                <a:solidFill>
                  <a:schemeClr val="tx1"/>
                </a:solidFill>
              </a:rPr>
              <a:t> bug’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suvning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suyuq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fazasi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muvozanatda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bo’ladigan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to‘yingan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holatiga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mos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keladi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b="1" dirty="0" err="1" smtClean="0">
                <a:solidFill>
                  <a:schemeClr val="tx1"/>
                </a:solidFill>
              </a:rPr>
              <a:t>Shudring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nuqtasi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– </a:t>
            </a:r>
            <a:r>
              <a:rPr lang="en-US" sz="2400" dirty="0" err="1">
                <a:solidFill>
                  <a:schemeClr val="tx1"/>
                </a:solidFill>
              </a:rPr>
              <a:t>bu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havoning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nisbiy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namligi</a:t>
            </a:r>
            <a:r>
              <a:rPr lang="en-US" sz="2400" dirty="0">
                <a:solidFill>
                  <a:schemeClr val="tx1"/>
                </a:solidFill>
              </a:rPr>
              <a:t> 100 % </a:t>
            </a:r>
            <a:r>
              <a:rPr lang="en-US" sz="2400" dirty="0" err="1">
                <a:solidFill>
                  <a:schemeClr val="tx1"/>
                </a:solidFill>
              </a:rPr>
              <a:t>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bo’ladigan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haroratdir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107504" y="2682632"/>
            <a:ext cx="6120680" cy="3651880"/>
          </a:xfrm>
          <a:prstGeom prst="verticalScroll">
            <a:avLst>
              <a:gd name="adj" fmla="val 855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Boshqacha</a:t>
            </a:r>
            <a:r>
              <a:rPr lang="en-US" sz="2400" dirty="0" smtClean="0"/>
              <a:t> </a:t>
            </a:r>
            <a:r>
              <a:rPr lang="en-US" sz="2400" dirty="0" err="1"/>
              <a:t>qilib</a:t>
            </a:r>
            <a:r>
              <a:rPr lang="en-US" sz="2400" dirty="0"/>
              <a:t> </a:t>
            </a:r>
            <a:r>
              <a:rPr lang="en-US" sz="2400" dirty="0" err="1"/>
              <a:t>aytganda</a:t>
            </a:r>
            <a:r>
              <a:rPr lang="en-US" sz="2400" dirty="0"/>
              <a:t>, </a:t>
            </a:r>
            <a:r>
              <a:rPr lang="en-US" sz="2400" dirty="0" err="1"/>
              <a:t>shudring</a:t>
            </a:r>
            <a:r>
              <a:rPr lang="en-US" sz="2400" dirty="0"/>
              <a:t> </a:t>
            </a:r>
            <a:r>
              <a:rPr lang="en-US" sz="2400" dirty="0" err="1"/>
              <a:t>nuqtasi</a:t>
            </a:r>
            <a:r>
              <a:rPr lang="en-US" sz="2400" dirty="0"/>
              <a:t> </a:t>
            </a:r>
            <a:r>
              <a:rPr lang="en-US" sz="2400" dirty="0" err="1"/>
              <a:t>havoning</a:t>
            </a:r>
            <a:r>
              <a:rPr lang="en-US" sz="2400" dirty="0"/>
              <a:t> u </a:t>
            </a:r>
            <a:r>
              <a:rPr lang="en-US" sz="2400" dirty="0" err="1"/>
              <a:t>maksimal</a:t>
            </a:r>
            <a:r>
              <a:rPr lang="en-US" sz="2400" dirty="0"/>
              <a:t> </a:t>
            </a:r>
            <a:r>
              <a:rPr lang="en-US" sz="2400" dirty="0" err="1"/>
              <a:t>namlikka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bo’ladigan</a:t>
            </a:r>
            <a:r>
              <a:rPr lang="en-US" sz="2400" dirty="0"/>
              <a:t> </a:t>
            </a:r>
            <a:r>
              <a:rPr lang="en-US" sz="2400" dirty="0" err="1"/>
              <a:t>haroratini</a:t>
            </a:r>
            <a:r>
              <a:rPr lang="en-US" sz="2400" dirty="0"/>
              <a:t> </a:t>
            </a:r>
            <a:r>
              <a:rPr lang="en-US" sz="2400" dirty="0" err="1"/>
              <a:t>belgilaydi</a:t>
            </a:r>
            <a:r>
              <a:rPr lang="en-US" sz="2400" dirty="0"/>
              <a:t>. </a:t>
            </a:r>
            <a:r>
              <a:rPr lang="en-US" sz="2400" dirty="0" err="1"/>
              <a:t>Havo</a:t>
            </a:r>
            <a:r>
              <a:rPr lang="en-US" sz="2400" dirty="0"/>
              <a:t> </a:t>
            </a:r>
            <a:r>
              <a:rPr lang="en-US" sz="2400" dirty="0" err="1"/>
              <a:t>shudring</a:t>
            </a:r>
            <a:r>
              <a:rPr lang="en-US" sz="2400" dirty="0"/>
              <a:t> </a:t>
            </a:r>
            <a:r>
              <a:rPr lang="en-US" sz="2400" dirty="0" err="1"/>
              <a:t>nuqtasiga</a:t>
            </a:r>
            <a:r>
              <a:rPr lang="en-US" sz="2400" dirty="0"/>
              <a:t> </a:t>
            </a:r>
            <a:r>
              <a:rPr lang="en-US" sz="2400" dirty="0" err="1"/>
              <a:t>qadar</a:t>
            </a:r>
            <a:r>
              <a:rPr lang="en-US" sz="2400" dirty="0"/>
              <a:t> </a:t>
            </a:r>
            <a:r>
              <a:rPr lang="en-US" sz="2400" dirty="0" err="1"/>
              <a:t>sovuganda</a:t>
            </a:r>
            <a:r>
              <a:rPr lang="en-US" sz="2400" dirty="0"/>
              <a:t> u </a:t>
            </a:r>
            <a:r>
              <a:rPr lang="en-US" sz="2400" dirty="0" err="1"/>
              <a:t>to‘yingan</a:t>
            </a:r>
            <a:r>
              <a:rPr lang="en-US" sz="2400" dirty="0"/>
              <a:t> </a:t>
            </a:r>
            <a:r>
              <a:rPr lang="en-US" sz="2400" dirty="0" err="1"/>
              <a:t>bo’lib</a:t>
            </a:r>
            <a:r>
              <a:rPr lang="en-US" sz="2400" dirty="0"/>
              <a:t> </a:t>
            </a:r>
            <a:r>
              <a:rPr lang="en-US" sz="2400" dirty="0" err="1"/>
              <a:t>qoladi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tuman</a:t>
            </a:r>
            <a:r>
              <a:rPr lang="en-US" sz="2400" dirty="0"/>
              <a:t>, </a:t>
            </a:r>
            <a:r>
              <a:rPr lang="en-US" sz="2400" dirty="0" err="1"/>
              <a:t>shudring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qirov</a:t>
            </a:r>
            <a:r>
              <a:rPr lang="en-US" sz="2400" dirty="0"/>
              <a:t> </a:t>
            </a:r>
            <a:r>
              <a:rPr lang="en-US" sz="2400" dirty="0" err="1"/>
              <a:t>tushishiga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endParaRPr lang="ru-RU" sz="24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996952"/>
            <a:ext cx="2143125" cy="2143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084169" y="5595848"/>
            <a:ext cx="30350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[3]</a:t>
            </a:r>
            <a:endParaRPr lang="ru-RU" sz="1100" dirty="0"/>
          </a:p>
        </p:txBody>
      </p:sp>
      <p:sp>
        <p:nvSpPr>
          <p:cNvPr id="7" name="10-конечная звезда 6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002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323528" y="188640"/>
            <a:ext cx="8541476" cy="1728192"/>
          </a:xfrm>
          <a:prstGeom prst="flowChartDocumen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i="1" dirty="0" smtClean="0"/>
              <a:t>	</a:t>
            </a:r>
            <a:r>
              <a:rPr lang="en-US" sz="2400" b="1" i="1" dirty="0" err="1" smtClean="0"/>
              <a:t>Muzlash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nuqtasiпi</a:t>
            </a:r>
            <a:r>
              <a:rPr lang="en-US" sz="2400" b="1" i="1" dirty="0"/>
              <a:t> </a:t>
            </a:r>
            <a:r>
              <a:rPr lang="en-US" sz="2400" dirty="0" err="1"/>
              <a:t>gaz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bug’larining</a:t>
            </a:r>
            <a:r>
              <a:rPr lang="en-US" sz="2400" dirty="0"/>
              <a:t> </a:t>
            </a:r>
            <a:r>
              <a:rPr lang="en-US" sz="2400" dirty="0" err="1"/>
              <a:t>aralashmasi</a:t>
            </a:r>
            <a:r>
              <a:rPr lang="en-US" sz="2400" dirty="0"/>
              <a:t> </a:t>
            </a:r>
            <a:r>
              <a:rPr lang="en-US" sz="2400" dirty="0" err="1"/>
              <a:t>izobarik</a:t>
            </a:r>
            <a:r>
              <a:rPr lang="en-US" sz="2400" dirty="0"/>
              <a:t> </a:t>
            </a:r>
            <a:r>
              <a:rPr lang="en-US" sz="2400" dirty="0" err="1"/>
              <a:t>sovutilganda</a:t>
            </a:r>
            <a:r>
              <a:rPr lang="en-US" sz="2400" dirty="0"/>
              <a:t> (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bosimda</a:t>
            </a:r>
            <a:r>
              <a:rPr lang="en-US" sz="2400" dirty="0"/>
              <a:t>) </a:t>
            </a:r>
            <a:r>
              <a:rPr lang="en-US" sz="2400" dirty="0" err="1"/>
              <a:t>qirov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muz</a:t>
            </a:r>
            <a:r>
              <a:rPr lang="en-US" sz="2400" dirty="0"/>
              <a:t> </a:t>
            </a:r>
            <a:r>
              <a:rPr lang="en-US" sz="2400" dirty="0" err="1"/>
              <a:t>hosil</a:t>
            </a:r>
            <a:r>
              <a:rPr lang="en-US" sz="2400" dirty="0"/>
              <a:t> </a:t>
            </a:r>
            <a:r>
              <a:rPr lang="en-US" sz="2400" dirty="0" err="1"/>
              <a:t>bo’ladigan</a:t>
            </a:r>
            <a:r>
              <a:rPr lang="en-US" sz="2400" dirty="0"/>
              <a:t> (</a:t>
            </a:r>
            <a:r>
              <a:rPr lang="en-US" sz="2400" dirty="0" err="1"/>
              <a:t>kondensatsiyalanish</a:t>
            </a:r>
            <a:r>
              <a:rPr lang="en-US" sz="2400" dirty="0"/>
              <a:t> </a:t>
            </a:r>
            <a:r>
              <a:rPr lang="en-US" sz="2400" dirty="0" err="1"/>
              <a:t>bosqichini</a:t>
            </a:r>
            <a:r>
              <a:rPr lang="en-US" sz="2400" dirty="0"/>
              <a:t> </a:t>
            </a:r>
            <a:r>
              <a:rPr lang="en-US" sz="2400" dirty="0" err="1"/>
              <a:t>bosib</a:t>
            </a:r>
            <a:r>
              <a:rPr lang="en-US" sz="2400" dirty="0"/>
              <a:t> </a:t>
            </a:r>
            <a:r>
              <a:rPr lang="en-US" sz="2400" dirty="0" err="1"/>
              <a:t>o’tmasdan</a:t>
            </a:r>
            <a:r>
              <a:rPr lang="en-US" sz="2400" dirty="0"/>
              <a:t>) </a:t>
            </a:r>
            <a:r>
              <a:rPr lang="en-US" sz="2400" dirty="0" err="1"/>
              <a:t>harorat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</a:t>
            </a:r>
            <a:r>
              <a:rPr lang="en-US" sz="2400" dirty="0" err="1"/>
              <a:t>ta’riflash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</a:t>
            </a:r>
            <a:endParaRPr lang="ru-RU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02" r="35820"/>
          <a:stretch/>
        </p:blipFill>
        <p:spPr bwMode="auto">
          <a:xfrm>
            <a:off x="179512" y="2383221"/>
            <a:ext cx="4742865" cy="564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481191"/>
            <a:ext cx="5596004" cy="1186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Выноска со стрелкой влево 6"/>
          <p:cNvSpPr/>
          <p:nvPr/>
        </p:nvSpPr>
        <p:spPr>
          <a:xfrm>
            <a:off x="4932040" y="1844824"/>
            <a:ext cx="3932964" cy="1872208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280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Suvning</a:t>
            </a:r>
            <a:r>
              <a:rPr lang="en-US" sz="2400" dirty="0"/>
              <a:t> </a:t>
            </a:r>
            <a:r>
              <a:rPr lang="en-US" sz="2400" dirty="0" err="1"/>
              <a:t>yuzasi</a:t>
            </a:r>
            <a:r>
              <a:rPr lang="en-US" sz="2400" dirty="0"/>
              <a:t> </a:t>
            </a:r>
            <a:r>
              <a:rPr lang="en-US" sz="2400" dirty="0" err="1"/>
              <a:t>ustidagi</a:t>
            </a:r>
            <a:r>
              <a:rPr lang="en-US" sz="2400" dirty="0"/>
              <a:t> </a:t>
            </a:r>
            <a:r>
              <a:rPr lang="en-US" sz="2400" dirty="0" err="1"/>
              <a:t>to‘yingan</a:t>
            </a:r>
            <a:r>
              <a:rPr lang="en-US" sz="2400" dirty="0"/>
              <a:t> </a:t>
            </a:r>
            <a:r>
              <a:rPr lang="en-US" sz="2400" dirty="0" err="1"/>
              <a:t>bug’larning</a:t>
            </a:r>
            <a:r>
              <a:rPr lang="en-US" sz="2400" dirty="0"/>
              <a:t> </a:t>
            </a:r>
            <a:r>
              <a:rPr lang="en-US" sz="2400" dirty="0" err="1"/>
              <a:t>bosimini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ifodadan</a:t>
            </a:r>
            <a:r>
              <a:rPr lang="en-US" sz="2400" dirty="0"/>
              <a:t> </a:t>
            </a:r>
            <a:r>
              <a:rPr lang="en-US" sz="2400" dirty="0" err="1"/>
              <a:t>topish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:</a:t>
            </a:r>
            <a:endParaRPr lang="ru-RU" sz="2400" dirty="0"/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611560" y="3861048"/>
            <a:ext cx="8253444" cy="1728192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nisbiy</a:t>
            </a:r>
            <a:r>
              <a:rPr lang="en-US" sz="2400" dirty="0"/>
              <a:t> </a:t>
            </a:r>
            <a:r>
              <a:rPr lang="en-US" sz="2400" dirty="0" err="1"/>
              <a:t>namlik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haroratning</a:t>
            </a:r>
            <a:r>
              <a:rPr lang="en-US" sz="2400" dirty="0"/>
              <a:t> </a:t>
            </a:r>
            <a:r>
              <a:rPr lang="en-US" sz="2400" dirty="0" err="1"/>
              <a:t>kattaligi</a:t>
            </a:r>
            <a:r>
              <a:rPr lang="en-US" sz="2400" dirty="0"/>
              <a:t> </a:t>
            </a:r>
            <a:r>
              <a:rPr lang="en-US" sz="2400" dirty="0" err="1"/>
              <a:t>bo'yicha</a:t>
            </a:r>
            <a:r>
              <a:rPr lang="en-US" sz="2400" dirty="0"/>
              <a:t> </a:t>
            </a:r>
            <a:r>
              <a:rPr lang="en-US" sz="2400" b="1" dirty="0" err="1"/>
              <a:t>shudring</a:t>
            </a:r>
            <a:r>
              <a:rPr lang="en-US" sz="2400" b="1" dirty="0"/>
              <a:t> </a:t>
            </a:r>
            <a:r>
              <a:rPr lang="en-US" sz="2400" b="1" dirty="0" err="1"/>
              <a:t>nuqtasi</a:t>
            </a:r>
            <a:r>
              <a:rPr lang="en-US" sz="2400" b="1" dirty="0"/>
              <a:t> </a:t>
            </a:r>
            <a:r>
              <a:rPr lang="en-US" sz="2400" b="1" i="1" dirty="0"/>
              <a:t>(DP) </a:t>
            </a:r>
            <a:r>
              <a:rPr lang="en-US" sz="2400" dirty="0" err="1"/>
              <a:t>approksamatsion</a:t>
            </a:r>
            <a:r>
              <a:rPr lang="en-US" sz="2400" dirty="0"/>
              <a:t> formula </a:t>
            </a:r>
            <a:r>
              <a:rPr lang="en-US" sz="2400" dirty="0" err="1"/>
              <a:t>orqali</a:t>
            </a:r>
            <a:r>
              <a:rPr lang="en-US" sz="2400" b="1" i="1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9" name="10-конечная звезда 8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586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548680"/>
            <a:ext cx="8208912" cy="22322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Nisbiy</a:t>
            </a:r>
            <a:r>
              <a:rPr lang="en-US" sz="2400" dirty="0"/>
              <a:t> </a:t>
            </a:r>
            <a:r>
              <a:rPr lang="en-US" sz="2400" dirty="0" err="1"/>
              <a:t>namlik</a:t>
            </a:r>
            <a:r>
              <a:rPr lang="en-US" sz="2400" dirty="0"/>
              <a:t> </a:t>
            </a:r>
            <a:r>
              <a:rPr lang="en-US" sz="2400" dirty="0" err="1"/>
              <a:t>haroratga</a:t>
            </a:r>
            <a:r>
              <a:rPr lang="en-US" sz="2400" dirty="0"/>
              <a:t> </a:t>
            </a:r>
            <a:r>
              <a:rPr lang="en-US" sz="2400" dirty="0" err="1"/>
              <a:t>teskari</a:t>
            </a:r>
            <a:r>
              <a:rPr lang="en-US" sz="2400" dirty="0"/>
              <a:t> </a:t>
            </a:r>
            <a:r>
              <a:rPr lang="en-US" sz="2400" dirty="0" err="1"/>
              <a:t>proporsional</a:t>
            </a:r>
            <a:r>
              <a:rPr lang="en-US" sz="2400" dirty="0"/>
              <a:t> </a:t>
            </a:r>
            <a:r>
              <a:rPr lang="en-US" sz="2400" dirty="0" err="1"/>
              <a:t>bo’ladi</a:t>
            </a:r>
            <a:r>
              <a:rPr lang="en-US" sz="2400" dirty="0"/>
              <a:t>. </a:t>
            </a:r>
            <a:r>
              <a:rPr lang="en-US" sz="2400" dirty="0" err="1"/>
              <a:t>Shudring</a:t>
            </a:r>
            <a:r>
              <a:rPr lang="en-US" sz="2400" dirty="0"/>
              <a:t> </a:t>
            </a:r>
            <a:r>
              <a:rPr lang="en-US" sz="2400" dirty="0" err="1"/>
              <a:t>nuqtasi</a:t>
            </a:r>
            <a:r>
              <a:rPr lang="en-US" sz="2400" dirty="0"/>
              <a:t> </a:t>
            </a:r>
            <a:r>
              <a:rPr lang="en-US" sz="2400" dirty="0" err="1"/>
              <a:t>odatda</a:t>
            </a:r>
            <a:r>
              <a:rPr lang="en-US" sz="2400" dirty="0"/>
              <a:t> </a:t>
            </a:r>
            <a:r>
              <a:rPr lang="en-US" sz="2400" dirty="0" err="1"/>
              <a:t>sovuq</a:t>
            </a:r>
            <a:r>
              <a:rPr lang="en-US" sz="2400" dirty="0"/>
              <a:t> </a:t>
            </a:r>
            <a:r>
              <a:rPr lang="en-US" sz="2400" dirty="0" err="1"/>
              <a:t>oyna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 </a:t>
            </a:r>
            <a:r>
              <a:rPr lang="en-US" sz="2400" dirty="0" err="1"/>
              <a:t>Biroq</a:t>
            </a:r>
            <a:r>
              <a:rPr lang="en-US" sz="2400" dirty="0"/>
              <a:t> 0 </a:t>
            </a:r>
            <a:r>
              <a:rPr lang="en-US" sz="2400" baseline="30000" dirty="0" err="1"/>
              <a:t>o</a:t>
            </a:r>
            <a:r>
              <a:rPr lang="en-US" sz="2400" dirty="0" err="1"/>
              <a:t>C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past </a:t>
            </a:r>
            <a:r>
              <a:rPr lang="en-US" sz="2400" dirty="0" err="1"/>
              <a:t>bo’lgan</a:t>
            </a:r>
            <a:r>
              <a:rPr lang="en-US" sz="2400" dirty="0"/>
              <a:t> </a:t>
            </a:r>
            <a:r>
              <a:rPr lang="en-US" sz="2400" dirty="0" err="1"/>
              <a:t>shudring</a:t>
            </a:r>
            <a:r>
              <a:rPr lang="en-US" sz="2400" dirty="0"/>
              <a:t> </a:t>
            </a:r>
            <a:r>
              <a:rPr lang="en-US" sz="2400" dirty="0" err="1"/>
              <a:t>nuqtasi</a:t>
            </a:r>
            <a:r>
              <a:rPr lang="en-US" sz="2400" dirty="0"/>
              <a:t> </a:t>
            </a:r>
            <a:r>
              <a:rPr lang="en-US" sz="2400" dirty="0" err="1"/>
              <a:t>haroratida</a:t>
            </a:r>
            <a:r>
              <a:rPr lang="en-US" sz="2400" dirty="0"/>
              <a:t>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o’lchashlar</a:t>
            </a:r>
            <a:r>
              <a:rPr lang="en-US" sz="2400" dirty="0"/>
              <a:t> </a:t>
            </a:r>
            <a:r>
              <a:rPr lang="en-US" sz="2400" dirty="0" err="1"/>
              <a:t>noaniq</a:t>
            </a:r>
            <a:r>
              <a:rPr lang="en-US" sz="2400" dirty="0"/>
              <a:t> </a:t>
            </a:r>
            <a:r>
              <a:rPr lang="en-US" sz="2400" dirty="0" err="1"/>
              <a:t>bo’lib</a:t>
            </a:r>
            <a:r>
              <a:rPr lang="en-US" sz="2400" dirty="0"/>
              <a:t> </a:t>
            </a:r>
            <a:r>
              <a:rPr lang="en-US" sz="2400" dirty="0" err="1"/>
              <a:t>qoladi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muzlaydi</a:t>
            </a:r>
            <a:r>
              <a:rPr lang="en-US" sz="2400" dirty="0"/>
              <a:t>. Bu </a:t>
            </a:r>
            <a:r>
              <a:rPr lang="en-US" sz="2400" dirty="0" err="1"/>
              <a:t>asta-sekin</a:t>
            </a:r>
            <a:r>
              <a:rPr lang="en-US" sz="2400" dirty="0"/>
              <a:t> </a:t>
            </a:r>
            <a:r>
              <a:rPr lang="en-US" sz="2400" dirty="0" err="1"/>
              <a:t>qor</a:t>
            </a:r>
            <a:r>
              <a:rPr lang="en-US" sz="2400" dirty="0"/>
              <a:t> </a:t>
            </a:r>
            <a:r>
              <a:rPr lang="en-US" sz="2400" dirty="0" err="1"/>
              <a:t>parchalarini</a:t>
            </a:r>
            <a:r>
              <a:rPr lang="en-US" sz="2400" dirty="0"/>
              <a:t> </a:t>
            </a:r>
            <a:r>
              <a:rPr lang="en-US" sz="2400" dirty="0" err="1"/>
              <a:t>eslatadigan</a:t>
            </a:r>
            <a:r>
              <a:rPr lang="en-US" sz="2400" dirty="0"/>
              <a:t> </a:t>
            </a:r>
            <a:r>
              <a:rPr lang="en-US" sz="2400" dirty="0" err="1"/>
              <a:t>kristall</a:t>
            </a:r>
            <a:r>
              <a:rPr lang="en-US" sz="2400" dirty="0"/>
              <a:t> </a:t>
            </a:r>
            <a:r>
              <a:rPr lang="en-US" sz="2400" dirty="0" err="1"/>
              <a:t>panjara</a:t>
            </a:r>
            <a:r>
              <a:rPr lang="en-US" sz="2400" dirty="0"/>
              <a:t> </a:t>
            </a:r>
            <a:r>
              <a:rPr lang="en-US" sz="2400" dirty="0" err="1"/>
              <a:t>hosil</a:t>
            </a:r>
            <a:r>
              <a:rPr lang="en-US" sz="2400" dirty="0"/>
              <a:t> </a:t>
            </a:r>
            <a:r>
              <a:rPr lang="en-US" sz="2400" dirty="0" err="1"/>
              <a:t>bo’lishiga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395536" y="3212976"/>
            <a:ext cx="8136904" cy="3024336"/>
          </a:xfrm>
          <a:prstGeom prst="cloudCallout">
            <a:avLst>
              <a:gd name="adj1" fmla="val 26740"/>
              <a:gd name="adj2" fmla="val -60656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Noldan</a:t>
            </a:r>
            <a:r>
              <a:rPr lang="en-US" sz="2400" dirty="0" smtClean="0"/>
              <a:t> </a:t>
            </a:r>
            <a:r>
              <a:rPr lang="en-US" sz="2400" dirty="0"/>
              <a:t>past </a:t>
            </a:r>
            <a:r>
              <a:rPr lang="en-US" sz="2400" dirty="0" err="1"/>
              <a:t>haroratlarda</a:t>
            </a:r>
            <a:r>
              <a:rPr lang="en-US" sz="2400" dirty="0"/>
              <a:t>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 smtClean="0"/>
              <a:t>uzoq</a:t>
            </a:r>
            <a:r>
              <a:rPr lang="en-US" sz="2400" dirty="0" smtClean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suyuq</a:t>
            </a:r>
            <a:r>
              <a:rPr lang="en-US" sz="2400" dirty="0"/>
              <a:t> </a:t>
            </a:r>
            <a:r>
              <a:rPr lang="en-US" sz="2400" dirty="0" err="1"/>
              <a:t>fazada</a:t>
            </a:r>
            <a:r>
              <a:rPr lang="en-US" sz="2400" dirty="0"/>
              <a:t> </a:t>
            </a:r>
            <a:r>
              <a:rPr lang="en-US" sz="2400" dirty="0" err="1"/>
              <a:t>qo’lishi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Bu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tarkibning</a:t>
            </a:r>
            <a:r>
              <a:rPr lang="en-US" sz="2400" dirty="0"/>
              <a:t> </a:t>
            </a:r>
            <a:r>
              <a:rPr lang="en-US" sz="2400" dirty="0" err="1"/>
              <a:t>aralashuvi</a:t>
            </a:r>
            <a:r>
              <a:rPr lang="en-US" sz="2400" dirty="0"/>
              <a:t>, </a:t>
            </a:r>
            <a:r>
              <a:rPr lang="en-US" sz="2400" dirty="0" err="1"/>
              <a:t>konveksiya</a:t>
            </a:r>
            <a:r>
              <a:rPr lang="en-US" sz="2400" dirty="0"/>
              <a:t> </a:t>
            </a:r>
            <a:r>
              <a:rPr lang="en-US" sz="2400" dirty="0" err="1" smtClean="0"/>
              <a:t>tezligi</a:t>
            </a:r>
            <a:r>
              <a:rPr lang="en-US" sz="2400" dirty="0" smtClean="0"/>
              <a:t>, </a:t>
            </a:r>
            <a:r>
              <a:rPr lang="en-US" sz="2400" dirty="0" err="1" smtClean="0"/>
              <a:t>gazning</a:t>
            </a:r>
            <a:r>
              <a:rPr lang="en-US" sz="2400" dirty="0" smtClean="0"/>
              <a:t> </a:t>
            </a:r>
            <a:r>
              <a:rPr lang="en-US" sz="2400" dirty="0" err="1"/>
              <a:t>harorati</a:t>
            </a:r>
            <a:r>
              <a:rPr lang="en-US" sz="2400" dirty="0"/>
              <a:t>, </a:t>
            </a:r>
            <a:r>
              <a:rPr lang="en-US" sz="2400" dirty="0" err="1"/>
              <a:t>ifloslanish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hokazolarga</a:t>
            </a:r>
            <a:r>
              <a:rPr lang="en-US" sz="2400" dirty="0"/>
              <a:t> </a:t>
            </a:r>
            <a:r>
              <a:rPr lang="en-US" sz="2400" dirty="0" err="1"/>
              <a:t>bog’liq</a:t>
            </a:r>
            <a:r>
              <a:rPr lang="en-US" sz="2400" dirty="0"/>
              <a:t> </a:t>
            </a:r>
            <a:r>
              <a:rPr lang="en-US" sz="2400" dirty="0" err="1"/>
              <a:t>bo’ladi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5396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188640"/>
            <a:ext cx="8352928" cy="9361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To‘yingan</a:t>
            </a:r>
            <a:r>
              <a:rPr lang="en-US" sz="2800" b="1" dirty="0"/>
              <a:t> </a:t>
            </a:r>
            <a:r>
              <a:rPr lang="en-US" sz="2800" b="1" dirty="0" err="1"/>
              <a:t>tuz</a:t>
            </a:r>
            <a:r>
              <a:rPr lang="en-US" sz="2800" b="1" dirty="0"/>
              <a:t> </a:t>
            </a:r>
            <a:r>
              <a:rPr lang="en-US" sz="2800" b="1" dirty="0" err="1"/>
              <a:t>eritmalarining</a:t>
            </a:r>
            <a:r>
              <a:rPr lang="en-US" sz="2800" b="1" dirty="0"/>
              <a:t> </a:t>
            </a:r>
            <a:r>
              <a:rPr lang="en-US" sz="2800" b="1" dirty="0" err="1"/>
              <a:t>nisbiy</a:t>
            </a:r>
            <a:r>
              <a:rPr lang="en-US" sz="2800" b="1" dirty="0"/>
              <a:t> </a:t>
            </a:r>
            <a:r>
              <a:rPr lang="en-US" sz="2800" b="1" dirty="0" err="1"/>
              <a:t>namligi</a:t>
            </a:r>
            <a:endParaRPr lang="ru-RU" sz="2800" b="1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310271"/>
              </p:ext>
            </p:extLst>
          </p:nvPr>
        </p:nvGraphicFramePr>
        <p:xfrm>
          <a:off x="251520" y="1412776"/>
          <a:ext cx="8586817" cy="455676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30544"/>
                <a:gridCol w="1517537"/>
                <a:gridCol w="1399147"/>
                <a:gridCol w="1528299"/>
                <a:gridCol w="1270892"/>
                <a:gridCol w="1240398"/>
              </a:tblGrid>
              <a:tr h="6931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effectLst/>
                        </a:rPr>
                        <a:t>Temperatura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(</a:t>
                      </a:r>
                      <a:r>
                        <a:rPr lang="en-US" sz="2000" b="1" dirty="0" err="1">
                          <a:effectLst/>
                        </a:rPr>
                        <a:t>LiCl</a:t>
                      </a:r>
                      <a:r>
                        <a:rPr lang="en-US" sz="2000" b="1" dirty="0">
                          <a:effectLst/>
                        </a:rPr>
                        <a:t>, H</a:t>
                      </a:r>
                      <a:r>
                        <a:rPr lang="en-US" sz="2000" b="1" baseline="-25000" dirty="0">
                          <a:effectLst/>
                        </a:rPr>
                        <a:t>2</a:t>
                      </a:r>
                      <a:r>
                        <a:rPr lang="en-US" sz="2000" b="1" dirty="0">
                          <a:effectLst/>
                        </a:rPr>
                        <a:t>O)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(</a:t>
                      </a:r>
                      <a:r>
                        <a:rPr lang="en-US" sz="2000" b="1" dirty="0" err="1">
                          <a:effectLst/>
                        </a:rPr>
                        <a:t>MgCl</a:t>
                      </a:r>
                      <a:r>
                        <a:rPr lang="en-US" sz="2000" b="1" dirty="0">
                          <a:effectLst/>
                        </a:rPr>
                        <a:t>, 6H</a:t>
                      </a:r>
                      <a:r>
                        <a:rPr lang="en-US" sz="2000" b="1" baseline="-25000" dirty="0">
                          <a:effectLst/>
                        </a:rPr>
                        <a:t>2</a:t>
                      </a:r>
                      <a:r>
                        <a:rPr lang="en-US" sz="2000" b="1" dirty="0">
                          <a:effectLst/>
                        </a:rPr>
                        <a:t>O)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(Mg(NO</a:t>
                      </a:r>
                      <a:r>
                        <a:rPr lang="en-US" sz="2000" b="1" baseline="-25000" dirty="0">
                          <a:effectLst/>
                        </a:rPr>
                        <a:t>3</a:t>
                      </a:r>
                      <a:r>
                        <a:rPr lang="en-US" sz="2000" b="1" dirty="0">
                          <a:effectLst/>
                        </a:rPr>
                        <a:t>)</a:t>
                      </a:r>
                      <a:r>
                        <a:rPr lang="en-US" sz="2000" b="1" baseline="30000" dirty="0">
                          <a:effectLst/>
                        </a:rPr>
                        <a:t>2</a:t>
                      </a:r>
                      <a:r>
                        <a:rPr lang="en-US" sz="2000" b="1" dirty="0">
                          <a:effectLst/>
                        </a:rPr>
                        <a:t>, 6H</a:t>
                      </a:r>
                      <a:r>
                        <a:rPr lang="en-US" sz="2000" b="1" baseline="-25000" dirty="0">
                          <a:effectLst/>
                        </a:rPr>
                        <a:t>2</a:t>
                      </a:r>
                      <a:r>
                        <a:rPr lang="en-US" sz="2000" b="1" dirty="0">
                          <a:effectLst/>
                        </a:rPr>
                        <a:t>O)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(</a:t>
                      </a:r>
                      <a:r>
                        <a:rPr lang="en-US" sz="2000" b="1" dirty="0" err="1">
                          <a:effectLst/>
                        </a:rPr>
                        <a:t>NaCl</a:t>
                      </a:r>
                      <a:r>
                        <a:rPr lang="en-US" sz="2000" b="1" dirty="0">
                          <a:effectLst/>
                        </a:rPr>
                        <a:t>, 6H</a:t>
                      </a:r>
                      <a:r>
                        <a:rPr lang="en-US" sz="2000" b="1" baseline="-25000" dirty="0">
                          <a:effectLst/>
                        </a:rPr>
                        <a:t>2</a:t>
                      </a:r>
                      <a:r>
                        <a:rPr lang="en-US" sz="2000" b="1" dirty="0">
                          <a:effectLst/>
                        </a:rPr>
                        <a:t>O)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K</a:t>
                      </a:r>
                      <a:r>
                        <a:rPr lang="en-US" sz="2000" b="1" baseline="-25000" dirty="0">
                          <a:effectLst/>
                        </a:rPr>
                        <a:t>2</a:t>
                      </a:r>
                      <a:r>
                        <a:rPr lang="en-US" sz="2000" b="1" dirty="0">
                          <a:effectLst/>
                        </a:rPr>
                        <a:t>SO</a:t>
                      </a:r>
                      <a:r>
                        <a:rPr lang="en-US" sz="2000" b="1" baseline="-25000" dirty="0">
                          <a:effectLst/>
                        </a:rPr>
                        <a:t>4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33,6 ± 0,3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75,7 ± 0,3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98,5 ± 0,9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33,5 ± 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57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75,7 ± 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98,2 ± 0,8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33,3 ± 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75,6 ± 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97,9 ± 0,6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33,1 ± 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75,5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97,6 ± 0,5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25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11,3 ±0,3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32,8 ± 0,3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53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75,3 ± 0,1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97,3 ± 0,5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11,3 ±0,2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32,4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75,1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97,0 ± 0,4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11,3 ±0,2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32,1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74,9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96,7 ± 0,4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11,2 ±0,2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31,6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74,7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96,4 ± 0,4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11,2 ±0,2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31,1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74,5 ± 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96,1 ± 0,4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11,1 ±0,2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30,5 ± 0,1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46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74,6 ± 0,9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95,8 ± 0,5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6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11,0 ±0,2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29,9 ± 0,2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74,5 ± 0,9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15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44FCDE-3A4E-4371-8A8A-61415C0CECA5}" type="slidenum">
              <a:rPr lang="ru-RU" altLang="ru-RU" smtClean="0"/>
              <a:pPr>
                <a:defRPr/>
              </a:pPr>
              <a:t>16</a:t>
            </a:fld>
            <a:endParaRPr lang="ru-RU" alt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50384" y="140648"/>
            <a:ext cx="8640960" cy="192020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000" dirty="0" smtClean="0"/>
              <a:t>	</a:t>
            </a:r>
            <a:r>
              <a:rPr lang="en-US" sz="2000" dirty="0" err="1" smtClean="0"/>
              <a:t>Namlikni</a:t>
            </a:r>
            <a:r>
              <a:rPr lang="en-US" sz="2000" dirty="0" smtClean="0"/>
              <a:t> </a:t>
            </a:r>
            <a:r>
              <a:rPr lang="en-US" sz="2000" dirty="0" err="1" smtClean="0"/>
              <a:t>o’lchash</a:t>
            </a:r>
            <a:r>
              <a:rPr lang="en-US" sz="2000" dirty="0" smtClean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400" b="1" i="1" dirty="0" err="1"/>
              <a:t>gigrometr</a:t>
            </a:r>
            <a:r>
              <a:rPr lang="en-US" sz="2000" i="1" dirty="0"/>
              <a:t> </a:t>
            </a:r>
            <a:r>
              <a:rPr lang="en-US" sz="2000" dirty="0"/>
              <a:t>deb </a:t>
            </a:r>
            <a:r>
              <a:rPr lang="en-US" sz="2000" dirty="0" err="1" smtClean="0"/>
              <a:t>ataluvchi</a:t>
            </a:r>
            <a:r>
              <a:rPr lang="en-US" sz="2000" dirty="0" smtClean="0"/>
              <a:t> </a:t>
            </a:r>
            <a:r>
              <a:rPr lang="en-US" sz="2000" dirty="0" err="1" smtClean="0"/>
              <a:t>priborlardan</a:t>
            </a:r>
            <a:r>
              <a:rPr lang="en-US" sz="2000" dirty="0" smtClean="0"/>
              <a:t> </a:t>
            </a:r>
            <a:r>
              <a:rPr lang="en-US" sz="2000" dirty="0" err="1" smtClean="0"/>
              <a:t>foydalaniladi</a:t>
            </a:r>
            <a:r>
              <a:rPr lang="en-US" sz="2000" dirty="0"/>
              <a:t>. </a:t>
            </a:r>
            <a:endParaRPr lang="en-US" sz="2000" dirty="0" smtClean="0"/>
          </a:p>
          <a:p>
            <a:pPr algn="just"/>
            <a:r>
              <a:rPr lang="en-US" sz="2000" dirty="0" smtClean="0"/>
              <a:t>	</a:t>
            </a:r>
            <a:r>
              <a:rPr lang="en-US" sz="2000" dirty="0" err="1" smtClean="0"/>
              <a:t>Birinchi</a:t>
            </a:r>
            <a:r>
              <a:rPr lang="en-US" sz="2000" dirty="0" smtClean="0"/>
              <a:t> </a:t>
            </a:r>
            <a:r>
              <a:rPr lang="en-US" sz="2000" dirty="0" err="1" smtClean="0"/>
              <a:t>gigrometr</a:t>
            </a:r>
            <a:r>
              <a:rPr lang="en-US" sz="2000" dirty="0" smtClean="0"/>
              <a:t> </a:t>
            </a:r>
            <a:r>
              <a:rPr lang="en-US" sz="2000" dirty="0" err="1"/>
              <a:t>Djon</a:t>
            </a:r>
            <a:r>
              <a:rPr lang="en-US" sz="2000" dirty="0"/>
              <a:t> </a:t>
            </a:r>
            <a:r>
              <a:rPr lang="en-US" sz="2000" dirty="0" err="1"/>
              <a:t>Lesli</a:t>
            </a:r>
            <a:r>
              <a:rPr lang="en-US" sz="2000" dirty="0"/>
              <a:t> (1760-1832) </a:t>
            </a:r>
            <a:r>
              <a:rPr lang="en-US" sz="2000" dirty="0" err="1" smtClean="0"/>
              <a:t>tomonidan</a:t>
            </a:r>
            <a:r>
              <a:rPr lang="en-US" sz="2000" dirty="0" smtClean="0"/>
              <a:t> </a:t>
            </a:r>
            <a:r>
              <a:rPr lang="en-US" sz="2000" dirty="0" err="1" smtClean="0"/>
              <a:t>yaratilgan</a:t>
            </a:r>
            <a:r>
              <a:rPr lang="en-US" sz="2000" dirty="0"/>
              <a:t>. </a:t>
            </a:r>
            <a:r>
              <a:rPr lang="en-US" sz="2000" dirty="0" err="1"/>
              <a:t>Gigrometrning</a:t>
            </a:r>
            <a:r>
              <a:rPr lang="en-US" sz="2000" dirty="0"/>
              <a:t> </a:t>
            </a:r>
            <a:r>
              <a:rPr lang="en-US" sz="2000" dirty="0" err="1"/>
              <a:t>sezgir</a:t>
            </a:r>
            <a:r>
              <a:rPr lang="en-US" sz="2000" dirty="0"/>
              <a:t> </a:t>
            </a:r>
            <a:r>
              <a:rPr lang="en-US" sz="2000" dirty="0" err="1" smtClean="0"/>
              <a:t>elementi</a:t>
            </a:r>
            <a:r>
              <a:rPr lang="en-US" sz="2000" dirty="0" smtClean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 smtClean="0"/>
              <a:t>konsentratsiyasining</a:t>
            </a:r>
            <a:r>
              <a:rPr lang="en-US" sz="2000" dirty="0" smtClean="0"/>
              <a:t> </a:t>
            </a:r>
            <a:r>
              <a:rPr lang="en-US" sz="2000" dirty="0" err="1" smtClean="0"/>
              <a:t>o‘zgarishiga</a:t>
            </a:r>
            <a:r>
              <a:rPr lang="en-US" sz="2000" dirty="0" smtClean="0"/>
              <a:t> </a:t>
            </a:r>
            <a:r>
              <a:rPr lang="en-US" sz="2000" dirty="0" err="1"/>
              <a:t>tanlanma</a:t>
            </a:r>
            <a:r>
              <a:rPr lang="en-US" sz="2000" dirty="0"/>
              <a:t> </a:t>
            </a:r>
            <a:r>
              <a:rPr lang="en-US" sz="2000" dirty="0" err="1"/>
              <a:t>tarzda</a:t>
            </a:r>
            <a:r>
              <a:rPr lang="en-US" sz="2000" dirty="0"/>
              <a:t> </a:t>
            </a:r>
            <a:r>
              <a:rPr lang="en-US" sz="2000" dirty="0" err="1" smtClean="0"/>
              <a:t>reaksiya</a:t>
            </a:r>
            <a:r>
              <a:rPr lang="en-US" sz="2000" dirty="0" smtClean="0"/>
              <a:t> </a:t>
            </a:r>
            <a:r>
              <a:rPr lang="en-US" sz="2000" dirty="0" err="1" smtClean="0"/>
              <a:t>ko’rsatishi</a:t>
            </a:r>
            <a:r>
              <a:rPr lang="en-US" sz="2000" dirty="0" smtClean="0"/>
              <a:t> </a:t>
            </a:r>
            <a:r>
              <a:rPr lang="en-US" sz="2000" dirty="0" err="1"/>
              <a:t>lozim</a:t>
            </a:r>
            <a:r>
              <a:rPr lang="en-US" sz="2000" dirty="0"/>
              <a:t>. 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350" y="2147088"/>
            <a:ext cx="3672408" cy="387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2667" r="65000" b="24666"/>
          <a:stretch/>
        </p:blipFill>
        <p:spPr bwMode="auto">
          <a:xfrm>
            <a:off x="827584" y="2147088"/>
            <a:ext cx="2664296" cy="400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084168" y="6078567"/>
            <a:ext cx="19631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[5]</a:t>
            </a:r>
            <a:endParaRPr lang="ru-RU" sz="11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1336" y="6177939"/>
            <a:ext cx="24079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[4]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82822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8D1B09-4DBE-4DBB-818E-9F019DBA0B2B}" type="slidenum">
              <a:rPr lang="ru-RU" altLang="ru-RU" smtClean="0"/>
              <a:pPr>
                <a:defRPr/>
              </a:pPr>
              <a:t>17</a:t>
            </a:fld>
            <a:endParaRPr lang="ru-RU" alt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043608" y="188640"/>
            <a:ext cx="7128792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Namlik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datchigining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qo’llanish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sohalari</a:t>
            </a:r>
            <a:endParaRPr lang="ru-RU" sz="28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658120"/>
              </p:ext>
            </p:extLst>
          </p:nvPr>
        </p:nvGraphicFramePr>
        <p:xfrm>
          <a:off x="179510" y="1124744"/>
          <a:ext cx="8640962" cy="51333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4408"/>
                <a:gridCol w="2053297"/>
                <a:gridCol w="2292848"/>
                <a:gridCol w="2070409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Tibbiyot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soxasida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Avtomobil-sozlik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Axborot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taxnologi-yalari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Maishiy</a:t>
                      </a:r>
                      <a:r>
                        <a:rPr lang="en-US" sz="2400" b="1" dirty="0" smtClean="0"/>
                        <a:t> </a:t>
                      </a:r>
                      <a:r>
                        <a:rPr lang="en-US" sz="2400" b="1" dirty="0" err="1" smtClean="0"/>
                        <a:t>texnika</a:t>
                      </a:r>
                      <a:endParaRPr lang="ru-RU" sz="2400" b="1" dirty="0"/>
                    </a:p>
                  </a:txBody>
                  <a:tcPr/>
                </a:tc>
              </a:tr>
              <a:tr h="92010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Nafas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olishni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nazorat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qilish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apparatida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Iqlim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nazoratida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Printer / </a:t>
                      </a:r>
                      <a:r>
                        <a:rPr lang="en-US" sz="2000" dirty="0" err="1" smtClean="0"/>
                        <a:t>plotterlarda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Kiyimlarni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quritish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shkaflarida</a:t>
                      </a:r>
                      <a:endParaRPr lang="ru-RU" sz="2000" dirty="0"/>
                    </a:p>
                  </a:txBody>
                  <a:tcPr/>
                </a:tc>
              </a:tr>
              <a:tr h="119613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Yugurish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yolak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anjomida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2000" dirty="0" smtClean="0"/>
                        <a:t>old oynaning tumanlanishini oldini oluvchi qurilmalar</a:t>
                      </a:r>
                      <a:r>
                        <a:rPr lang="en-US" sz="2000" dirty="0" smtClean="0"/>
                        <a:t>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ma'lumotlarni</a:t>
                      </a:r>
                      <a:r>
                        <a:rPr 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qayd</a:t>
                      </a:r>
                      <a:r>
                        <a:rPr 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qilishda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2000" dirty="0" smtClean="0"/>
                        <a:t>Mikroto'lqinli pech</a:t>
                      </a:r>
                      <a:endParaRPr lang="ru-RU" sz="2000" dirty="0"/>
                    </a:p>
                  </a:txBody>
                  <a:tcPr/>
                </a:tc>
              </a:tr>
              <a:tr h="92010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Bolalar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inkubatoriyasida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Dvigatelni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boshqarishda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2000" dirty="0" smtClean="0"/>
                        <a:t>suyuqlik</a:t>
                      </a:r>
                      <a:r>
                        <a:rPr lang="en-US" sz="2000" dirty="0" err="1" smtClean="0"/>
                        <a:t>larni</a:t>
                      </a:r>
                      <a:r>
                        <a:rPr lang="uz-Latn-UZ" sz="2000" dirty="0" smtClean="0"/>
                        <a:t> oqish detektorlari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Muzlatkich-larda</a:t>
                      </a:r>
                      <a:endParaRPr lang="ru-RU" sz="2000" dirty="0"/>
                    </a:p>
                  </a:txBody>
                  <a:tcPr/>
                </a:tc>
              </a:tr>
              <a:tr h="708079">
                <a:tc>
                  <a:txBody>
                    <a:bodyPr/>
                    <a:lstStyle/>
                    <a:p>
                      <a:pPr algn="ctr"/>
                      <a:r>
                        <a:rPr lang="uz-Latn-UZ" sz="2000" dirty="0" smtClean="0"/>
                        <a:t>havo kompressorlari</a:t>
                      </a:r>
                      <a:r>
                        <a:rPr lang="en-US" sz="2000" dirty="0" smtClean="0"/>
                        <a:t>da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Xo’jalik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ob-xavo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stansiyalarida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2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A9DD1-E099-4327-9652-26BADA1D2947}" type="slidenum">
              <a:rPr lang="ru-RU" altLang="ru-RU" smtClean="0"/>
              <a:pPr>
                <a:defRPr/>
              </a:pPr>
              <a:t>18</a:t>
            </a:fld>
            <a:endParaRPr lang="ru-RU" alt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83568" y="476672"/>
            <a:ext cx="7344816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Namlik</a:t>
            </a:r>
            <a:r>
              <a:rPr lang="en-US" sz="2800" b="1" dirty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shudring</a:t>
            </a:r>
            <a:r>
              <a:rPr lang="en-US" sz="2800" b="1" dirty="0" smtClean="0"/>
              <a:t> </a:t>
            </a:r>
            <a:r>
              <a:rPr lang="en-US" sz="2800" b="1" dirty="0" err="1"/>
              <a:t>nuqtasi</a:t>
            </a:r>
            <a:r>
              <a:rPr lang="en-US" sz="2800" b="1" dirty="0"/>
              <a:t> </a:t>
            </a:r>
            <a:r>
              <a:rPr lang="en-US" sz="2800" b="1" dirty="0" err="1"/>
              <a:t>haroratini</a:t>
            </a:r>
            <a:r>
              <a:rPr lang="en-US" sz="2800" b="1" dirty="0"/>
              <a:t> </a:t>
            </a:r>
            <a:r>
              <a:rPr lang="en-US" sz="2800" b="1" dirty="0" err="1" smtClean="0"/>
              <a:t>o’lchash</a:t>
            </a:r>
            <a:r>
              <a:rPr lang="en-US" sz="2800" b="1" dirty="0" smtClean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 smtClean="0"/>
              <a:t>mo’ljallangan</a:t>
            </a:r>
            <a:r>
              <a:rPr lang="en-US" sz="2800" b="1" dirty="0" smtClean="0"/>
              <a:t> </a:t>
            </a:r>
            <a:r>
              <a:rPr lang="en-US" sz="2800" b="1" dirty="0" err="1"/>
              <a:t>datchiklar</a:t>
            </a:r>
            <a:endParaRPr lang="ru-RU" sz="28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2276872"/>
            <a:ext cx="1800200" cy="115212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sig’imli</a:t>
            </a:r>
            <a:endParaRPr lang="ru-RU" sz="24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67744" y="2276872"/>
            <a:ext cx="2232248" cy="115212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elektr</a:t>
            </a:r>
            <a:r>
              <a:rPr lang="en-US" sz="2400" b="1" dirty="0"/>
              <a:t> </a:t>
            </a:r>
            <a:r>
              <a:rPr lang="en-US" sz="2400" b="1" dirty="0" err="1" smtClean="0"/>
              <a:t>o’tkazuvchan</a:t>
            </a:r>
            <a:endParaRPr lang="ru-RU" sz="24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61148" y="2282592"/>
            <a:ext cx="1800200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vibratsion</a:t>
            </a:r>
            <a:endParaRPr lang="ru-RU" sz="24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76256" y="2276872"/>
            <a:ext cx="1800200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optik</a:t>
            </a:r>
            <a:r>
              <a:rPr lang="en-US" sz="2400" b="1" dirty="0"/>
              <a:t> </a:t>
            </a:r>
            <a:r>
              <a:rPr lang="en-US" sz="2400" b="1" dirty="0" err="1"/>
              <a:t>datchiklar</a:t>
            </a:r>
            <a:endParaRPr lang="ru-RU" sz="2400" b="1" dirty="0"/>
          </a:p>
        </p:txBody>
      </p:sp>
      <p:sp>
        <p:nvSpPr>
          <p:cNvPr id="6" name="Стрелка вниз 5"/>
          <p:cNvSpPr/>
          <p:nvPr/>
        </p:nvSpPr>
        <p:spPr>
          <a:xfrm>
            <a:off x="971600" y="1844824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3131840" y="1833032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409220" y="1857440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7524328" y="1857440"/>
            <a:ext cx="5040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15" y="3861048"/>
            <a:ext cx="1597025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23" b="33407"/>
          <a:stretch/>
        </p:blipFill>
        <p:spPr bwMode="auto">
          <a:xfrm>
            <a:off x="2356867" y="4378036"/>
            <a:ext cx="2143125" cy="91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99242" y="5441830"/>
            <a:ext cx="16733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[7]</a:t>
            </a:r>
            <a:endParaRPr lang="ru-RU" sz="11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48665" y="5456257"/>
            <a:ext cx="104586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[6]</a:t>
            </a:r>
            <a:endParaRPr lang="en-US" sz="11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709" y="3645257"/>
            <a:ext cx="900100" cy="1642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4597152" y="5456257"/>
            <a:ext cx="20630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[8]</a:t>
            </a:r>
            <a:endParaRPr lang="ru-RU" sz="11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42" y="4057315"/>
            <a:ext cx="1430060" cy="1034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6876257" y="5471646"/>
            <a:ext cx="22429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[9]</a:t>
            </a:r>
            <a:endParaRPr lang="ru-RU" sz="1100" dirty="0"/>
          </a:p>
        </p:txBody>
      </p:sp>
      <p:sp>
        <p:nvSpPr>
          <p:cNvPr id="20" name="10-конечная звезда 19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87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91680" y="404664"/>
            <a:ext cx="6696744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Namlik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sigimli</a:t>
            </a:r>
            <a:r>
              <a:rPr lang="en-US" sz="2800" b="1" dirty="0" smtClean="0"/>
              <a:t> </a:t>
            </a:r>
            <a:r>
              <a:rPr lang="en-US" sz="2800" b="1" dirty="0" err="1"/>
              <a:t>datchiklari</a:t>
            </a:r>
            <a:r>
              <a:rPr lang="en-US" sz="2800" b="1" dirty="0"/>
              <a:t>.</a:t>
            </a:r>
            <a:endParaRPr lang="ru-RU" sz="2800" b="1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323528" y="1556792"/>
            <a:ext cx="8290792" cy="2160240"/>
          </a:xfrm>
          <a:prstGeom prst="wedgeRectCallout">
            <a:avLst>
              <a:gd name="adj1" fmla="val 44981"/>
              <a:gd name="adj2" fmla="val -75068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b="1" dirty="0" smtClean="0"/>
              <a:t>	</a:t>
            </a:r>
            <a:r>
              <a:rPr lang="en-US" sz="2400" b="1" dirty="0" err="1" smtClean="0"/>
              <a:t>Havo</a:t>
            </a:r>
            <a:r>
              <a:rPr lang="en-US" sz="2400" b="1" dirty="0" smtClean="0"/>
              <a:t> </a:t>
            </a:r>
            <a:r>
              <a:rPr lang="en-US" sz="2400" b="1" dirty="0" err="1"/>
              <a:t>tirqishiga</a:t>
            </a:r>
            <a:r>
              <a:rPr lang="en-US" sz="2400" b="1" dirty="0"/>
              <a:t> </a:t>
            </a:r>
            <a:r>
              <a:rPr lang="en-US" sz="2400" b="1" dirty="0" err="1"/>
              <a:t>ega</a:t>
            </a:r>
            <a:r>
              <a:rPr lang="en-US" sz="2400" b="1" dirty="0"/>
              <a:t> </a:t>
            </a:r>
            <a:r>
              <a:rPr lang="en-US" sz="2400" b="1" dirty="0" err="1" smtClean="0"/>
              <a:t>bo’lgan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kondensatorlardan</a:t>
            </a:r>
            <a:r>
              <a:rPr lang="en-US" sz="2400" b="1" dirty="0" smtClean="0"/>
              <a:t> </a:t>
            </a:r>
            <a:r>
              <a:rPr lang="en-US" sz="2400" b="1" dirty="0" err="1"/>
              <a:t>nisbiy</a:t>
            </a:r>
            <a:r>
              <a:rPr lang="en-US" sz="2400" b="1" dirty="0"/>
              <a:t> </a:t>
            </a:r>
            <a:r>
              <a:rPr lang="en-US" sz="2400" b="1" dirty="0" err="1"/>
              <a:t>namlik</a:t>
            </a:r>
            <a:r>
              <a:rPr lang="en-US" sz="2400" b="1" dirty="0"/>
              <a:t> </a:t>
            </a:r>
            <a:r>
              <a:rPr lang="en-US" sz="2400" b="1" dirty="0" err="1"/>
              <a:t>datchiklari</a:t>
            </a:r>
            <a:r>
              <a:rPr lang="en-US" sz="2400" b="1" dirty="0"/>
              <a:t> </a:t>
            </a:r>
            <a:r>
              <a:rPr lang="en-US" sz="2400" b="1" dirty="0" err="1"/>
              <a:t>sifatida</a:t>
            </a:r>
            <a:r>
              <a:rPr lang="en-US" sz="2400" b="1" dirty="0"/>
              <a:t> </a:t>
            </a:r>
            <a:r>
              <a:rPr lang="en-US" sz="2400" b="1" dirty="0" err="1" smtClean="0"/>
              <a:t>foydalanish</a:t>
            </a:r>
            <a:r>
              <a:rPr lang="en-US" sz="2400" b="1" dirty="0" smtClean="0"/>
              <a:t> </a:t>
            </a:r>
            <a:r>
              <a:rPr lang="en-US" sz="2400" b="1" dirty="0" err="1"/>
              <a:t>mumkin</a:t>
            </a:r>
            <a:r>
              <a:rPr lang="en-US" sz="2400" b="1" dirty="0"/>
              <a:t>, </a:t>
            </a:r>
            <a:r>
              <a:rPr lang="en-US" sz="2400" b="1" dirty="0" err="1"/>
              <a:t>chunki</a:t>
            </a:r>
            <a:r>
              <a:rPr lang="en-US" sz="2400" b="1" dirty="0"/>
              <a:t> </a:t>
            </a:r>
            <a:r>
              <a:rPr lang="en-US" sz="2400" b="1" dirty="0" err="1"/>
              <a:t>havoning</a:t>
            </a:r>
            <a:r>
              <a:rPr lang="en-US" sz="2400" b="1" dirty="0"/>
              <a:t> </a:t>
            </a:r>
            <a:r>
              <a:rPr lang="en-US" sz="2400" b="1" dirty="0" err="1"/>
              <a:t>dielektrik</a:t>
            </a:r>
            <a:r>
              <a:rPr lang="en-US" sz="2400" b="1" dirty="0"/>
              <a:t> </a:t>
            </a:r>
            <a:r>
              <a:rPr lang="en-US" sz="2400" b="1" dirty="0" err="1" smtClean="0"/>
              <a:t>singdiruvchanligi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atmosferadagi</a:t>
            </a:r>
            <a:r>
              <a:rPr lang="en-US" sz="2400" b="1" dirty="0" smtClean="0"/>
              <a:t> </a:t>
            </a:r>
            <a:r>
              <a:rPr lang="en-US" sz="2400" b="1" dirty="0" err="1"/>
              <a:t>suv</a:t>
            </a:r>
            <a:r>
              <a:rPr lang="en-US" sz="2400" b="1" dirty="0"/>
              <a:t> </a:t>
            </a:r>
            <a:r>
              <a:rPr lang="en-US" sz="2400" b="1" dirty="0" err="1" smtClean="0"/>
              <a:t>bug’lari</a:t>
            </a:r>
            <a:r>
              <a:rPr lang="en-US" sz="2400" b="1" dirty="0" smtClean="0"/>
              <a:t> </a:t>
            </a:r>
            <a:r>
              <a:rPr lang="en-US" sz="2400" b="1" dirty="0" err="1"/>
              <a:t>miqdoriga</a:t>
            </a:r>
            <a:r>
              <a:rPr lang="en-US" sz="2400" b="1" dirty="0"/>
              <a:t> </a:t>
            </a:r>
            <a:r>
              <a:rPr lang="en-US" sz="2400" b="1" dirty="0" err="1" smtClean="0"/>
              <a:t>bog’liq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bo’ladi</a:t>
            </a:r>
            <a:endParaRPr lang="ru-RU" sz="2400" b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08" t="82529" r="35159" b="12402"/>
          <a:stretch/>
        </p:blipFill>
        <p:spPr bwMode="auto">
          <a:xfrm>
            <a:off x="2133600" y="3933056"/>
            <a:ext cx="4282440" cy="78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53" t="35771"/>
          <a:stretch/>
        </p:blipFill>
        <p:spPr bwMode="auto">
          <a:xfrm>
            <a:off x="35497" y="5085184"/>
            <a:ext cx="8856984" cy="1204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1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56046" r="62656" b="4941"/>
          <a:stretch/>
        </p:blipFill>
        <p:spPr bwMode="auto">
          <a:xfrm>
            <a:off x="899592" y="188640"/>
            <a:ext cx="5976664" cy="4733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875" t="79413" r="34688" b="7862"/>
          <a:stretch/>
        </p:blipFill>
        <p:spPr bwMode="auto">
          <a:xfrm>
            <a:off x="4067944" y="5243724"/>
            <a:ext cx="4683224" cy="1569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43020" y="5333146"/>
            <a:ext cx="2585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Chiqish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kuchlanishi</a:t>
            </a:r>
            <a:endParaRPr lang="ru-RU" sz="2000" b="1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0182" y="4829483"/>
            <a:ext cx="44644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[10]</a:t>
            </a:r>
            <a:endParaRPr lang="ru-RU" sz="105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03892" y="188640"/>
            <a:ext cx="1539916" cy="36004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ifloslanish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336996" y="1700808"/>
            <a:ext cx="2010868" cy="50405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Termoreaktiv</a:t>
            </a:r>
            <a:r>
              <a:rPr lang="en-US" dirty="0" smtClean="0"/>
              <a:t> </a:t>
            </a:r>
            <a:r>
              <a:rPr lang="en-US" dirty="0" err="1" smtClean="0"/>
              <a:t>polimer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77480" y="2282389"/>
            <a:ext cx="2178496" cy="20631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G’ovakli</a:t>
            </a:r>
            <a:r>
              <a:rPr lang="en-US" dirty="0" smtClean="0"/>
              <a:t> platina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625028" y="2600908"/>
            <a:ext cx="3307012" cy="25202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Termoreaktiv</a:t>
            </a:r>
            <a:r>
              <a:rPr lang="en-US" dirty="0" smtClean="0"/>
              <a:t> </a:t>
            </a:r>
            <a:r>
              <a:rPr lang="en-US" dirty="0" err="1" smtClean="0"/>
              <a:t>polimer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129084" y="2996952"/>
            <a:ext cx="2010868" cy="12601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</a:t>
            </a:r>
            <a:r>
              <a:rPr lang="en-US" dirty="0" smtClean="0"/>
              <a:t>latina </a:t>
            </a:r>
            <a:r>
              <a:rPr lang="en-US" dirty="0" err="1" smtClean="0"/>
              <a:t>qatlami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913060" y="3356992"/>
            <a:ext cx="2730948" cy="50405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Taglik</a:t>
            </a:r>
            <a:r>
              <a:rPr lang="en-US" dirty="0" smtClean="0"/>
              <a:t> (</a:t>
            </a:r>
            <a:r>
              <a:rPr lang="en-US" dirty="0" err="1" smtClean="0"/>
              <a:t>kremniy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4259364"/>
            <a:ext cx="5112568" cy="50405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HIH-3610 </a:t>
            </a:r>
            <a:r>
              <a:rPr lang="en-US" sz="2000" b="1" dirty="0" err="1" smtClean="0"/>
              <a:t>nisbiy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namlik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sig’imli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datchik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konstruksiyasi</a:t>
            </a:r>
            <a:endParaRPr lang="ru-RU" sz="20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220072" y="6345324"/>
            <a:ext cx="2808312" cy="25202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b="1" dirty="0" err="1" smtClean="0"/>
              <a:t>Datchikko’rsatkichi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96751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6" t="5520" r="3909"/>
          <a:stretch/>
        </p:blipFill>
        <p:spPr bwMode="auto">
          <a:xfrm>
            <a:off x="3131840" y="3573016"/>
            <a:ext cx="6019017" cy="208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18" y="4623467"/>
            <a:ext cx="302433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9.4-rasm. </a:t>
            </a:r>
            <a:r>
              <a:rPr lang="en-US" sz="1600" b="1" dirty="0" err="1"/>
              <a:t>Sig’imli</a:t>
            </a:r>
            <a:r>
              <a:rPr lang="en-US" sz="1600" b="1" dirty="0"/>
              <a:t> </a:t>
            </a:r>
            <a:r>
              <a:rPr lang="en-US" sz="1600" b="1" dirty="0" err="1"/>
              <a:t>yupqa</a:t>
            </a:r>
            <a:r>
              <a:rPr lang="en-US" sz="1600" b="1" dirty="0"/>
              <a:t> </a:t>
            </a:r>
            <a:r>
              <a:rPr lang="en-US" sz="1600" b="1" dirty="0" err="1"/>
              <a:t>plyonkali</a:t>
            </a:r>
            <a:r>
              <a:rPr lang="en-US" sz="1600" b="1" dirty="0"/>
              <a:t> </a:t>
            </a:r>
            <a:r>
              <a:rPr lang="en-US" sz="1600" b="1" dirty="0" err="1"/>
              <a:t>namlik</a:t>
            </a:r>
            <a:r>
              <a:rPr lang="en-US" sz="1600" b="1" dirty="0"/>
              <a:t> </a:t>
            </a:r>
            <a:r>
              <a:rPr lang="en-US" sz="1600" b="1" dirty="0" err="1"/>
              <a:t>datchigi</a:t>
            </a:r>
            <a:r>
              <a:rPr lang="en-US" sz="1600" b="1" dirty="0"/>
              <a:t>.</a:t>
            </a:r>
          </a:p>
          <a:p>
            <a:pPr algn="ctr"/>
            <a:r>
              <a:rPr lang="en-US" sz="1600" dirty="0" smtClean="0"/>
              <a:t>A–</a:t>
            </a:r>
            <a:r>
              <a:rPr lang="en-US" sz="1600" dirty="0" err="1" smtClean="0"/>
              <a:t>kondensatorning</a:t>
            </a:r>
            <a:r>
              <a:rPr lang="en-US" sz="1600" dirty="0" smtClean="0"/>
              <a:t> </a:t>
            </a:r>
            <a:r>
              <a:rPr lang="en-US" sz="1600" dirty="0" err="1"/>
              <a:t>plastinkalarini</a:t>
            </a:r>
            <a:r>
              <a:rPr lang="en-US" sz="1600" dirty="0"/>
              <a:t> </a:t>
            </a:r>
            <a:r>
              <a:rPr lang="en-US" sz="1600" dirty="0" err="1" smtClean="0"/>
              <a:t>shakllantiradigan</a:t>
            </a:r>
            <a:r>
              <a:rPr lang="en-US" sz="1600" dirty="0" smtClean="0"/>
              <a:t> </a:t>
            </a:r>
            <a:r>
              <a:rPr lang="en-US" sz="1600" dirty="0" err="1" smtClean="0"/>
              <a:t>taroqsimon</a:t>
            </a:r>
            <a:r>
              <a:rPr lang="en-US" sz="1600" dirty="0" smtClean="0"/>
              <a:t> </a:t>
            </a:r>
            <a:r>
              <a:rPr lang="en-US" sz="1600" dirty="0" err="1"/>
              <a:t>elektrodlar</a:t>
            </a:r>
            <a:r>
              <a:rPr lang="en-US" sz="1600" dirty="0"/>
              <a:t>; </a:t>
            </a:r>
          </a:p>
          <a:p>
            <a:pPr algn="ctr"/>
            <a:r>
              <a:rPr lang="ru-RU" sz="1600" dirty="0" smtClean="0"/>
              <a:t>В </a:t>
            </a:r>
            <a:r>
              <a:rPr lang="ru-RU" sz="1600" dirty="0"/>
              <a:t>– </a:t>
            </a:r>
            <a:r>
              <a:rPr lang="en-US" sz="1600" dirty="0" err="1"/>
              <a:t>datchikning</a:t>
            </a:r>
            <a:r>
              <a:rPr lang="en-US" sz="1600" dirty="0"/>
              <a:t> </a:t>
            </a:r>
            <a:r>
              <a:rPr lang="en-US" sz="1600" dirty="0" err="1"/>
              <a:t>ko’ndalang</a:t>
            </a:r>
            <a:r>
              <a:rPr lang="en-US" sz="1600" dirty="0"/>
              <a:t> </a:t>
            </a:r>
            <a:r>
              <a:rPr lang="en-US" sz="1600" dirty="0" err="1"/>
              <a:t>kesimi</a:t>
            </a:r>
            <a:endParaRPr lang="en-US" sz="1600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251518" y="116632"/>
            <a:ext cx="8568951" cy="3138286"/>
          </a:xfrm>
          <a:prstGeom prst="wedgeRectCallout">
            <a:avLst>
              <a:gd name="adj1" fmla="val 1754"/>
              <a:gd name="adj2" fmla="val 6077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	</a:t>
            </a:r>
            <a:r>
              <a:rPr lang="en-US" dirty="0" err="1" smtClean="0"/>
              <a:t>Yupqa</a:t>
            </a:r>
            <a:r>
              <a:rPr lang="en-US" dirty="0" smtClean="0"/>
              <a:t> </a:t>
            </a:r>
            <a:r>
              <a:rPr lang="en-US" dirty="0" err="1"/>
              <a:t>plyonkali</a:t>
            </a:r>
            <a:r>
              <a:rPr lang="en-US" dirty="0"/>
              <a:t> </a:t>
            </a:r>
            <a:r>
              <a:rPr lang="en-US" dirty="0" err="1"/>
              <a:t>sig’imli</a:t>
            </a:r>
            <a:r>
              <a:rPr lang="en-US" dirty="0"/>
              <a:t> </a:t>
            </a:r>
            <a:r>
              <a:rPr lang="en-US" dirty="0" err="1"/>
              <a:t>namlik</a:t>
            </a:r>
            <a:r>
              <a:rPr lang="en-US" dirty="0"/>
              <a:t> </a:t>
            </a:r>
            <a:r>
              <a:rPr lang="en-US" dirty="0" err="1"/>
              <a:t>datchigi</a:t>
            </a:r>
            <a:r>
              <a:rPr lang="en-US" dirty="0"/>
              <a:t>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taglikda</a:t>
            </a:r>
            <a:r>
              <a:rPr lang="en-US" dirty="0"/>
              <a:t> </a:t>
            </a:r>
            <a:r>
              <a:rPr lang="en-US" dirty="0" err="1"/>
              <a:t>ishlanishi</a:t>
            </a:r>
            <a:r>
              <a:rPr lang="en-US" dirty="0"/>
              <a:t> </a:t>
            </a:r>
            <a:r>
              <a:rPr lang="en-US" dirty="0" err="1" smtClean="0"/>
              <a:t>mumkin</a:t>
            </a:r>
            <a:r>
              <a:rPr lang="en-US" dirty="0"/>
              <a:t>.</a:t>
            </a:r>
            <a:r>
              <a:rPr lang="en-US" dirty="0" smtClean="0"/>
              <a:t>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b="1" i="1" dirty="0"/>
              <a:t>n</a:t>
            </a:r>
            <a:r>
              <a:rPr lang="en-US" dirty="0"/>
              <a:t>-</a:t>
            </a:r>
            <a:r>
              <a:rPr lang="en-US" dirty="0" err="1"/>
              <a:t>tipidagi</a:t>
            </a:r>
            <a:r>
              <a:rPr lang="en-US" dirty="0"/>
              <a:t> </a:t>
            </a:r>
            <a:r>
              <a:rPr lang="en-US" dirty="0" err="1"/>
              <a:t>kremniy</a:t>
            </a:r>
            <a:r>
              <a:rPr lang="en-US" dirty="0"/>
              <a:t> </a:t>
            </a:r>
            <a:r>
              <a:rPr lang="en-US" dirty="0" err="1"/>
              <a:t>taglikda</a:t>
            </a:r>
            <a:r>
              <a:rPr lang="en-US" dirty="0"/>
              <a:t> 3000 </a:t>
            </a:r>
            <a:r>
              <a:rPr lang="en-US" dirty="0" err="1"/>
              <a:t>mkm</a:t>
            </a:r>
            <a:r>
              <a:rPr lang="en-US" dirty="0"/>
              <a:t> </a:t>
            </a:r>
            <a:r>
              <a:rPr lang="en-US" dirty="0" err="1"/>
              <a:t>qalinlikdagi</a:t>
            </a:r>
            <a:r>
              <a:rPr lang="en-US" dirty="0"/>
              <a:t> S</a:t>
            </a:r>
            <a:r>
              <a:rPr lang="en-US" baseline="-25000" dirty="0"/>
              <a:t>i</a:t>
            </a:r>
            <a:r>
              <a:rPr lang="en-US" dirty="0"/>
              <a:t>O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qatlam</a:t>
            </a:r>
            <a:r>
              <a:rPr lang="en-US" dirty="0"/>
              <a:t> </a:t>
            </a:r>
            <a:r>
              <a:rPr lang="en-US" dirty="0" err="1" smtClean="0"/>
              <a:t>yopishtiriladi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alyuminiydan</a:t>
            </a:r>
            <a:r>
              <a:rPr lang="en-US" dirty="0"/>
              <a:t>, </a:t>
            </a:r>
            <a:r>
              <a:rPr lang="en-US" dirty="0" err="1"/>
              <a:t>xromdan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fosfor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legirlangan</a:t>
            </a:r>
            <a:r>
              <a:rPr lang="en-US" dirty="0"/>
              <a:t> </a:t>
            </a:r>
            <a:r>
              <a:rPr lang="en-US" dirty="0" err="1"/>
              <a:t>polikremniydan</a:t>
            </a:r>
            <a:r>
              <a:rPr lang="en-US" dirty="0"/>
              <a:t> </a:t>
            </a:r>
            <a:r>
              <a:rPr lang="en-US" dirty="0" err="1"/>
              <a:t>tayyorlangan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elektrod</a:t>
            </a:r>
            <a:r>
              <a:rPr lang="en-US" dirty="0"/>
              <a:t> </a:t>
            </a:r>
            <a:r>
              <a:rPr lang="en-US" dirty="0" err="1"/>
              <a:t>kiritiladi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fazasidan</a:t>
            </a:r>
            <a:r>
              <a:rPr lang="en-US" dirty="0"/>
              <a:t> </a:t>
            </a:r>
            <a:r>
              <a:rPr lang="en-US" dirty="0" err="1"/>
              <a:t>otirg’izish</a:t>
            </a:r>
            <a:r>
              <a:rPr lang="en-US" dirty="0"/>
              <a:t> </a:t>
            </a:r>
            <a:r>
              <a:rPr lang="en-US" dirty="0" err="1"/>
              <a:t>islubi</a:t>
            </a:r>
            <a:r>
              <a:rPr lang="en-US" dirty="0"/>
              <a:t> </a:t>
            </a:r>
            <a:r>
              <a:rPr lang="en-US" dirty="0" err="1"/>
              <a:t>qo’llaniladi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u past </a:t>
            </a:r>
            <a:r>
              <a:rPr lang="en-US" dirty="0" err="1"/>
              <a:t>bosimda</a:t>
            </a:r>
            <a:r>
              <a:rPr lang="en-US" dirty="0"/>
              <a:t> </a:t>
            </a:r>
            <a:r>
              <a:rPr lang="en-US" dirty="0" err="1"/>
              <a:t>o’tkaziladi</a:t>
            </a:r>
            <a:r>
              <a:rPr lang="en-US" dirty="0"/>
              <a:t>. </a:t>
            </a:r>
            <a:r>
              <a:rPr lang="en-US" dirty="0" err="1"/>
              <a:t>Qurshab</a:t>
            </a:r>
            <a:r>
              <a:rPr lang="en-US" dirty="0"/>
              <a:t> </a:t>
            </a:r>
            <a:r>
              <a:rPr lang="en-US" dirty="0" err="1"/>
              <a:t>turuvchi</a:t>
            </a:r>
            <a:r>
              <a:rPr lang="en-US" dirty="0"/>
              <a:t> </a:t>
            </a:r>
            <a:r>
              <a:rPr lang="en-US" dirty="0" err="1"/>
              <a:t>haroratning</a:t>
            </a:r>
            <a:r>
              <a:rPr lang="en-US" dirty="0"/>
              <a:t> </a:t>
            </a:r>
            <a:r>
              <a:rPr lang="en-US" dirty="0" err="1"/>
              <a:t>o‘zgarishlarini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kompensatsiyalash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o‘sha</a:t>
            </a:r>
            <a:r>
              <a:rPr lang="en-US" dirty="0"/>
              <a:t> </a:t>
            </a:r>
            <a:r>
              <a:rPr lang="en-US" dirty="0" err="1"/>
              <a:t>taglikning</a:t>
            </a:r>
            <a:r>
              <a:rPr lang="en-US" dirty="0"/>
              <a:t> </a:t>
            </a:r>
            <a:r>
              <a:rPr lang="en-US" dirty="0" err="1"/>
              <a:t>o‘zida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termosezgir</a:t>
            </a:r>
            <a:r>
              <a:rPr lang="en-US" dirty="0"/>
              <a:t> </a:t>
            </a:r>
            <a:r>
              <a:rPr lang="en-US" dirty="0" err="1"/>
              <a:t>rezistor</a:t>
            </a:r>
            <a:r>
              <a:rPr lang="en-US" dirty="0"/>
              <a:t> </a:t>
            </a:r>
            <a:r>
              <a:rPr lang="en-US" dirty="0" err="1"/>
              <a:t>shakllantiriladi</a:t>
            </a:r>
            <a:r>
              <a:rPr lang="en-US" dirty="0"/>
              <a:t>. </a:t>
            </a:r>
            <a:r>
              <a:rPr lang="en-US" dirty="0" err="1"/>
              <a:t>Datchikning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qismiga</a:t>
            </a:r>
            <a:r>
              <a:rPr lang="en-US" dirty="0"/>
              <a:t> 300-4000 </a:t>
            </a:r>
            <a:r>
              <a:rPr lang="en-US" dirty="0" err="1"/>
              <a:t>mkm</a:t>
            </a:r>
            <a:r>
              <a:rPr lang="en-US" dirty="0"/>
              <a:t> </a:t>
            </a:r>
            <a:r>
              <a:rPr lang="en-US" dirty="0" err="1"/>
              <a:t>qalinlikdagi</a:t>
            </a:r>
            <a:r>
              <a:rPr lang="en-US" dirty="0"/>
              <a:t> </a:t>
            </a:r>
            <a:r>
              <a:rPr lang="en-US" dirty="0" err="1"/>
              <a:t>dielektrik</a:t>
            </a:r>
            <a:r>
              <a:rPr lang="en-US" dirty="0"/>
              <a:t> </a:t>
            </a:r>
            <a:r>
              <a:rPr lang="en-US" dirty="0" err="1"/>
              <a:t>qatlam</a:t>
            </a:r>
            <a:r>
              <a:rPr lang="en-US" dirty="0"/>
              <a:t> </a:t>
            </a:r>
            <a:r>
              <a:rPr lang="en-US" dirty="0" err="1"/>
              <a:t>qoplanadi</a:t>
            </a:r>
            <a:r>
              <a:rPr lang="en-US" dirty="0"/>
              <a:t>.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materiallardan</a:t>
            </a:r>
            <a:r>
              <a:rPr lang="en-US" dirty="0"/>
              <a:t>,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fazadan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o’tirg’izilgan</a:t>
            </a:r>
            <a:r>
              <a:rPr lang="en-US" dirty="0"/>
              <a:t> S</a:t>
            </a:r>
            <a:r>
              <a:rPr lang="en-US" baseline="-25000" dirty="0"/>
              <a:t>i</a:t>
            </a:r>
            <a:r>
              <a:rPr lang="en-US" dirty="0"/>
              <a:t>O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fosforli</a:t>
            </a:r>
            <a:r>
              <a:rPr lang="en-US" dirty="0"/>
              <a:t> </a:t>
            </a:r>
            <a:r>
              <a:rPr lang="en-US" dirty="0" err="1"/>
              <a:t>silikat</a:t>
            </a:r>
            <a:r>
              <a:rPr lang="en-US" dirty="0"/>
              <a:t> </a:t>
            </a:r>
            <a:r>
              <a:rPr lang="en-US" dirty="0" err="1"/>
              <a:t>shishadan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79912" y="5739157"/>
            <a:ext cx="46805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 smtClean="0"/>
              <a:t>[11]</a:t>
            </a:r>
            <a:endParaRPr lang="ru-RU" sz="1050" dirty="0"/>
          </a:p>
        </p:txBody>
      </p:sp>
    </p:spTree>
    <p:extLst>
      <p:ext uri="{BB962C8B-B14F-4D97-AF65-F5344CB8AC3E}">
        <p14:creationId xmlns:p14="http://schemas.microsoft.com/office/powerpoint/2010/main" val="10302962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нутый угол 3"/>
          <p:cNvSpPr/>
          <p:nvPr/>
        </p:nvSpPr>
        <p:spPr>
          <a:xfrm>
            <a:off x="323528" y="260648"/>
            <a:ext cx="8620640" cy="3384376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200" dirty="0" smtClean="0"/>
              <a:t>	</a:t>
            </a:r>
          </a:p>
          <a:p>
            <a:pPr algn="just"/>
            <a:r>
              <a:rPr lang="en-US" sz="2200" dirty="0"/>
              <a:t>	</a:t>
            </a:r>
            <a:r>
              <a:rPr lang="en-US" sz="2200" dirty="0" smtClean="0"/>
              <a:t>9.5-rasmda </a:t>
            </a:r>
            <a:r>
              <a:rPr lang="en-US" sz="2200" dirty="0" err="1" smtClean="0"/>
              <a:t>yupqa</a:t>
            </a:r>
            <a:r>
              <a:rPr lang="en-US" sz="2200" dirty="0" smtClean="0"/>
              <a:t> </a:t>
            </a:r>
            <a:r>
              <a:rPr lang="en-US" sz="2200" dirty="0" err="1"/>
              <a:t>plyonkali</a:t>
            </a:r>
            <a:r>
              <a:rPr lang="en-US" sz="2200" dirty="0"/>
              <a:t> </a:t>
            </a:r>
            <a:r>
              <a:rPr lang="en-US" sz="2200" dirty="0" err="1"/>
              <a:t>namlik</a:t>
            </a:r>
            <a:r>
              <a:rPr lang="en-US" sz="2200" dirty="0"/>
              <a:t> </a:t>
            </a:r>
            <a:r>
              <a:rPr lang="en-US" sz="2200" dirty="0" err="1"/>
              <a:t>datchigining</a:t>
            </a:r>
            <a:r>
              <a:rPr lang="en-US" sz="2200" dirty="0"/>
              <a:t> </a:t>
            </a:r>
            <a:r>
              <a:rPr lang="en-US" sz="2200" dirty="0" err="1"/>
              <a:t>soddalashtirilgan</a:t>
            </a:r>
            <a:r>
              <a:rPr lang="en-US" sz="2200" dirty="0"/>
              <a:t> </a:t>
            </a:r>
            <a:r>
              <a:rPr lang="en-US" sz="2200" dirty="0" err="1"/>
              <a:t>ekvivalent</a:t>
            </a:r>
            <a:r>
              <a:rPr lang="en-US" sz="2200" dirty="0"/>
              <a:t> </a:t>
            </a:r>
            <a:r>
              <a:rPr lang="en-US" sz="2200" dirty="0" err="1"/>
              <a:t>sxemasi</a:t>
            </a:r>
            <a:r>
              <a:rPr lang="en-US" sz="2200" dirty="0"/>
              <a:t> </a:t>
            </a:r>
            <a:r>
              <a:rPr lang="en-US" sz="2200" dirty="0" err="1"/>
              <a:t>ko’rsatilgan</a:t>
            </a:r>
            <a:r>
              <a:rPr lang="en-US" sz="2200" dirty="0"/>
              <a:t>. </a:t>
            </a:r>
            <a:r>
              <a:rPr lang="en-US" sz="2200" dirty="0" err="1"/>
              <a:t>Sxemaning</a:t>
            </a:r>
            <a:r>
              <a:rPr lang="en-US" sz="2200" dirty="0"/>
              <a:t> </a:t>
            </a:r>
            <a:r>
              <a:rPr lang="en-US" sz="2200" dirty="0" err="1"/>
              <a:t>har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tarkibiy</a:t>
            </a:r>
            <a:r>
              <a:rPr lang="en-US" sz="2200" dirty="0"/>
              <a:t> </a:t>
            </a:r>
            <a:r>
              <a:rPr lang="en-US" sz="2200" dirty="0" err="1"/>
              <a:t>qismi</a:t>
            </a:r>
            <a:r>
              <a:rPr lang="en-US" sz="2200" dirty="0"/>
              <a:t> </a:t>
            </a:r>
            <a:r>
              <a:rPr lang="en-US" sz="2200" i="1" dirty="0"/>
              <a:t>RC</a:t>
            </a:r>
            <a:r>
              <a:rPr lang="en-US" sz="2200" dirty="0"/>
              <a:t> </a:t>
            </a:r>
            <a:r>
              <a:rPr lang="en-US" sz="2200" dirty="0" err="1"/>
              <a:t>uzatishlar</a:t>
            </a:r>
            <a:r>
              <a:rPr lang="en-US" sz="2200" dirty="0"/>
              <a:t> </a:t>
            </a:r>
            <a:r>
              <a:rPr lang="en-US" sz="2200" dirty="0" err="1"/>
              <a:t>liniyasining</a:t>
            </a:r>
            <a:r>
              <a:rPr lang="en-US" sz="2200" dirty="0"/>
              <a:t> </a:t>
            </a:r>
            <a:r>
              <a:rPr lang="en-US" sz="2200" dirty="0" err="1"/>
              <a:t>elementi</a:t>
            </a:r>
            <a:r>
              <a:rPr lang="en-US" sz="2200" dirty="0"/>
              <a:t> </a:t>
            </a:r>
            <a:r>
              <a:rPr lang="en-US" sz="2200" dirty="0" err="1"/>
              <a:t>bo’lib</a:t>
            </a:r>
            <a:r>
              <a:rPr lang="en-US" sz="2200" dirty="0"/>
              <a:t> </a:t>
            </a:r>
            <a:r>
              <a:rPr lang="en-US" sz="2200" dirty="0" err="1"/>
              <a:t>hisoblanadi</a:t>
            </a:r>
            <a:r>
              <a:rPr lang="en-US" sz="2200" dirty="0"/>
              <a:t>. </a:t>
            </a:r>
            <a:r>
              <a:rPr lang="en-US" sz="2200" dirty="0" err="1"/>
              <a:t>Nisbiy</a:t>
            </a:r>
            <a:r>
              <a:rPr lang="en-US" sz="2200" dirty="0"/>
              <a:t> </a:t>
            </a:r>
            <a:r>
              <a:rPr lang="en-US" sz="2200" dirty="0" err="1"/>
              <a:t>namlik</a:t>
            </a:r>
            <a:r>
              <a:rPr lang="en-US" sz="2200" dirty="0"/>
              <a:t> </a:t>
            </a:r>
            <a:r>
              <a:rPr lang="en-US" sz="2200" dirty="0" err="1"/>
              <a:t>oshganda</a:t>
            </a:r>
            <a:r>
              <a:rPr lang="en-US" sz="2200" dirty="0"/>
              <a:t> </a:t>
            </a:r>
            <a:r>
              <a:rPr lang="en-US" sz="2200" dirty="0" err="1"/>
              <a:t>yuza</a:t>
            </a:r>
            <a:r>
              <a:rPr lang="en-US" sz="2200" dirty="0"/>
              <a:t> </a:t>
            </a:r>
            <a:r>
              <a:rPr lang="en-US" sz="2200" dirty="0" err="1"/>
              <a:t>qarshiligining</a:t>
            </a:r>
            <a:r>
              <a:rPr lang="en-US" sz="2200" dirty="0"/>
              <a:t> </a:t>
            </a:r>
            <a:r>
              <a:rPr lang="en-US" sz="2200" dirty="0" err="1"/>
              <a:t>taqsimlanishi</a:t>
            </a:r>
            <a:r>
              <a:rPr lang="en-US" sz="2200" dirty="0"/>
              <a:t> </a:t>
            </a:r>
            <a:r>
              <a:rPr lang="en-US" sz="2200" dirty="0" err="1"/>
              <a:t>kamayadi</a:t>
            </a:r>
            <a:r>
              <a:rPr lang="en-US" sz="2200" dirty="0"/>
              <a:t>, 1 </a:t>
            </a:r>
            <a:r>
              <a:rPr lang="en-US" sz="2200" dirty="0" err="1"/>
              <a:t>va</a:t>
            </a:r>
            <a:r>
              <a:rPr lang="en-US" sz="2200" dirty="0"/>
              <a:t> 2 </a:t>
            </a:r>
            <a:r>
              <a:rPr lang="en-US" sz="2200" dirty="0" err="1"/>
              <a:t>chiqishlar</a:t>
            </a:r>
            <a:r>
              <a:rPr lang="en-US" sz="2200" dirty="0"/>
              <a:t> </a:t>
            </a:r>
            <a:r>
              <a:rPr lang="en-US" sz="2200" dirty="0" err="1"/>
              <a:t>o’rtasidagi</a:t>
            </a:r>
            <a:r>
              <a:rPr lang="en-US" sz="2200" dirty="0"/>
              <a:t> </a:t>
            </a:r>
            <a:r>
              <a:rPr lang="en-US" sz="2200" dirty="0" err="1"/>
              <a:t>ekvivalent</a:t>
            </a:r>
            <a:r>
              <a:rPr lang="en-US" sz="2200" dirty="0"/>
              <a:t> </a:t>
            </a:r>
            <a:r>
              <a:rPr lang="en-US" sz="2200" dirty="0" err="1"/>
              <a:t>sig‘im</a:t>
            </a:r>
            <a:r>
              <a:rPr lang="en-US" sz="2200" dirty="0"/>
              <a:t> </a:t>
            </a:r>
            <a:r>
              <a:rPr lang="en-US" sz="2200" dirty="0" err="1"/>
              <a:t>esa</a:t>
            </a:r>
            <a:r>
              <a:rPr lang="en-US" sz="2200" dirty="0"/>
              <a:t> </a:t>
            </a:r>
            <a:r>
              <a:rPr lang="en-US" sz="2200" dirty="0" err="1"/>
              <a:t>ortadi</a:t>
            </a:r>
            <a:r>
              <a:rPr lang="en-US" sz="2200" dirty="0"/>
              <a:t>. </a:t>
            </a:r>
            <a:r>
              <a:rPr lang="en-US" sz="2200" dirty="0" err="1"/>
              <a:t>Sig’imning</a:t>
            </a:r>
            <a:r>
              <a:rPr lang="en-US" sz="2200" dirty="0"/>
              <a:t> </a:t>
            </a:r>
            <a:r>
              <a:rPr lang="en-US" sz="2200" dirty="0" err="1"/>
              <a:t>kattaligi</a:t>
            </a:r>
            <a:r>
              <a:rPr lang="en-US" sz="2200" dirty="0"/>
              <a:t> </a:t>
            </a:r>
            <a:r>
              <a:rPr lang="en-US" sz="2200" dirty="0" err="1"/>
              <a:t>chastotaga</a:t>
            </a:r>
            <a:r>
              <a:rPr lang="en-US" sz="2200" dirty="0"/>
              <a:t> </a:t>
            </a:r>
            <a:r>
              <a:rPr lang="en-US" sz="2200" dirty="0" err="1"/>
              <a:t>bog’liq</a:t>
            </a:r>
            <a:r>
              <a:rPr lang="en-US" sz="2200" dirty="0"/>
              <a:t> </a:t>
            </a:r>
            <a:r>
              <a:rPr lang="en-US" sz="2200" dirty="0" err="1"/>
              <a:t>bo’ladi</a:t>
            </a:r>
            <a:r>
              <a:rPr lang="en-US" sz="2200" dirty="0"/>
              <a:t>. </a:t>
            </a:r>
            <a:r>
              <a:rPr lang="en-US" sz="2200" dirty="0" err="1"/>
              <a:t>Shundan</a:t>
            </a:r>
            <a:r>
              <a:rPr lang="en-US" sz="2200" dirty="0"/>
              <a:t> </a:t>
            </a:r>
            <a:r>
              <a:rPr lang="en-US" sz="2200" dirty="0" err="1"/>
              <a:t>kelib</a:t>
            </a:r>
            <a:r>
              <a:rPr lang="en-US" sz="2200" dirty="0"/>
              <a:t> </a:t>
            </a:r>
            <a:r>
              <a:rPr lang="en-US" sz="2200" dirty="0" err="1"/>
              <a:t>chiqqan</a:t>
            </a:r>
            <a:r>
              <a:rPr lang="en-US" sz="2200" dirty="0"/>
              <a:t> </a:t>
            </a:r>
            <a:r>
              <a:rPr lang="en-US" sz="2200" dirty="0" err="1"/>
              <a:t>holda</a:t>
            </a:r>
            <a:r>
              <a:rPr lang="en-US" sz="2200" dirty="0"/>
              <a:t>, </a:t>
            </a:r>
            <a:r>
              <a:rPr lang="en-US" sz="2200" dirty="0" err="1"/>
              <a:t>namlikning</a:t>
            </a:r>
            <a:r>
              <a:rPr lang="en-US" sz="2200" dirty="0"/>
              <a:t> past </a:t>
            </a:r>
            <a:r>
              <a:rPr lang="en-US" sz="2200" dirty="0" err="1"/>
              <a:t>qiymatlarini</a:t>
            </a:r>
            <a:r>
              <a:rPr lang="en-US" sz="2200" dirty="0"/>
              <a:t> </a:t>
            </a:r>
            <a:r>
              <a:rPr lang="en-US" sz="2200" dirty="0" err="1"/>
              <a:t>o’lchashda</a:t>
            </a:r>
            <a:r>
              <a:rPr lang="en-US" sz="2200" dirty="0"/>
              <a:t> </a:t>
            </a:r>
            <a:r>
              <a:rPr lang="en-US" sz="2200" dirty="0" err="1"/>
              <a:t>chastota</a:t>
            </a:r>
            <a:r>
              <a:rPr lang="en-US" sz="2200" dirty="0"/>
              <a:t> 100 </a:t>
            </a:r>
            <a:r>
              <a:rPr lang="en-US" sz="2200" dirty="0" err="1"/>
              <a:t>Gs</a:t>
            </a:r>
            <a:r>
              <a:rPr lang="en-US" sz="2200" dirty="0"/>
              <a:t> </a:t>
            </a:r>
            <a:r>
              <a:rPr lang="en-US" sz="2200" dirty="0" err="1"/>
              <a:t>atrofida</a:t>
            </a:r>
            <a:r>
              <a:rPr lang="en-US" sz="2200" dirty="0"/>
              <a:t> </a:t>
            </a:r>
            <a:r>
              <a:rPr lang="en-US" sz="2200" dirty="0" err="1"/>
              <a:t>bo’lishi</a:t>
            </a:r>
            <a:r>
              <a:rPr lang="en-US" sz="2200" dirty="0"/>
              <a:t> </a:t>
            </a:r>
            <a:r>
              <a:rPr lang="en-US" sz="2200" dirty="0" err="1"/>
              <a:t>lozim</a:t>
            </a:r>
            <a:r>
              <a:rPr lang="en-US" sz="2200" dirty="0"/>
              <a:t>., </a:t>
            </a:r>
            <a:r>
              <a:rPr lang="en-US" sz="2200" dirty="0" err="1"/>
              <a:t>namlikning</a:t>
            </a:r>
            <a:r>
              <a:rPr lang="en-US" sz="2200" dirty="0"/>
              <a:t> </a:t>
            </a:r>
            <a:r>
              <a:rPr lang="en-US" sz="2200" dirty="0" err="1"/>
              <a:t>katta</a:t>
            </a:r>
            <a:r>
              <a:rPr lang="en-US" sz="2200" dirty="0"/>
              <a:t> </a:t>
            </a:r>
            <a:r>
              <a:rPr lang="en-US" sz="2200" dirty="0" err="1"/>
              <a:t>qiymatlari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/>
              <a:t>esa</a:t>
            </a:r>
            <a:r>
              <a:rPr lang="en-US" sz="2200" dirty="0"/>
              <a:t> </a:t>
            </a:r>
            <a:r>
              <a:rPr lang="en-US" sz="2200" dirty="0" err="1"/>
              <a:t>uni</a:t>
            </a:r>
            <a:r>
              <a:rPr lang="en-US" sz="2200" dirty="0"/>
              <a:t> 1 – 10 </a:t>
            </a:r>
            <a:r>
              <a:rPr lang="en-US" sz="2200" dirty="0" err="1"/>
              <a:t>kGs</a:t>
            </a:r>
            <a:r>
              <a:rPr lang="en-US" sz="2200" dirty="0"/>
              <a:t> </a:t>
            </a:r>
            <a:r>
              <a:rPr lang="en-US" sz="2200" dirty="0" err="1"/>
              <a:t>oraliqda</a:t>
            </a:r>
            <a:r>
              <a:rPr lang="en-US" sz="2200" dirty="0"/>
              <a:t> </a:t>
            </a:r>
            <a:r>
              <a:rPr lang="en-US" sz="2200" dirty="0" err="1"/>
              <a:t>tanlash</a:t>
            </a:r>
            <a:r>
              <a:rPr lang="en-US" sz="2200" dirty="0"/>
              <a:t> </a:t>
            </a:r>
            <a:r>
              <a:rPr lang="en-US" sz="2200" dirty="0" err="1"/>
              <a:t>lozim</a:t>
            </a:r>
            <a:r>
              <a:rPr lang="en-US" sz="2200" dirty="0"/>
              <a:t> </a:t>
            </a:r>
            <a:r>
              <a:rPr lang="en-US" sz="2200" dirty="0" err="1"/>
              <a:t>bo’ladi</a:t>
            </a:r>
            <a:r>
              <a:rPr lang="en-US" sz="2200" dirty="0"/>
              <a:t>.</a:t>
            </a:r>
            <a:endParaRPr lang="ru-RU" sz="22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031" y="3861048"/>
            <a:ext cx="5293201" cy="1910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2832" y="5669751"/>
            <a:ext cx="8147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9.5- </a:t>
            </a:r>
            <a:r>
              <a:rPr lang="en-US" sz="2400" b="1" dirty="0" err="1"/>
              <a:t>rasm</a:t>
            </a:r>
            <a:r>
              <a:rPr lang="en-US" sz="2400" b="1" dirty="0"/>
              <a:t>. </a:t>
            </a:r>
            <a:r>
              <a:rPr lang="en-US" sz="2400" b="1" dirty="0" err="1"/>
              <a:t>Sig’imli</a:t>
            </a:r>
            <a:r>
              <a:rPr lang="en-US" sz="2400" b="1" dirty="0"/>
              <a:t> </a:t>
            </a:r>
            <a:r>
              <a:rPr lang="en-US" sz="2400" b="1" dirty="0" err="1"/>
              <a:t>yupqa</a:t>
            </a:r>
            <a:r>
              <a:rPr lang="en-US" sz="2400" b="1" dirty="0"/>
              <a:t> </a:t>
            </a:r>
            <a:r>
              <a:rPr lang="en-US" sz="2400" b="1" dirty="0" err="1"/>
              <a:t>plyonkali</a:t>
            </a:r>
            <a:r>
              <a:rPr lang="en-US" sz="2400" b="1" dirty="0"/>
              <a:t> </a:t>
            </a:r>
            <a:r>
              <a:rPr lang="en-US" sz="2400" b="1" dirty="0" err="1"/>
              <a:t>namlik</a:t>
            </a:r>
            <a:r>
              <a:rPr lang="en-US" sz="2400" b="1" dirty="0"/>
              <a:t> </a:t>
            </a:r>
            <a:r>
              <a:rPr lang="en-US" sz="2400" b="1" dirty="0" err="1"/>
              <a:t>datchigining</a:t>
            </a:r>
            <a:r>
              <a:rPr lang="en-US" sz="2400" b="1" dirty="0"/>
              <a:t> </a:t>
            </a:r>
            <a:r>
              <a:rPr lang="en-US" sz="2400" b="1" dirty="0" err="1"/>
              <a:t>soddalashtirilgan</a:t>
            </a:r>
            <a:r>
              <a:rPr lang="en-US" sz="2400" b="1" dirty="0"/>
              <a:t> </a:t>
            </a:r>
            <a:r>
              <a:rPr lang="en-US" sz="2400" b="1" dirty="0" err="1"/>
              <a:t>ekvivalent</a:t>
            </a:r>
            <a:r>
              <a:rPr lang="en-US" sz="2400" b="1" dirty="0"/>
              <a:t> </a:t>
            </a:r>
            <a:r>
              <a:rPr lang="en-US" sz="2400" b="1" dirty="0" err="1"/>
              <a:t>elektr</a:t>
            </a:r>
            <a:r>
              <a:rPr lang="en-US" sz="2400" b="1" dirty="0"/>
              <a:t> </a:t>
            </a:r>
            <a:r>
              <a:rPr lang="en-US" sz="2400" b="1" dirty="0" err="1"/>
              <a:t>sxemasi</a:t>
            </a:r>
            <a:endParaRPr lang="ru-RU" sz="2400" b="1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6330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72008" y="2708920"/>
            <a:ext cx="8964488" cy="3240360"/>
          </a:xfrm>
          <a:prstGeom prst="verticalScroll">
            <a:avLst>
              <a:gd name="adj" fmla="val 12318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/>
                </a:solidFill>
              </a:rPr>
              <a:t>Gigristor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tipidagi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birinchi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datchik</a:t>
            </a:r>
            <a:r>
              <a:rPr lang="en-US" sz="2400" dirty="0">
                <a:solidFill>
                  <a:schemeClr val="tx1"/>
                </a:solidFill>
              </a:rPr>
              <a:t> 1935 </a:t>
            </a:r>
            <a:r>
              <a:rPr lang="en-US" sz="2400" dirty="0" err="1">
                <a:solidFill>
                  <a:schemeClr val="tx1"/>
                </a:solidFill>
              </a:rPr>
              <a:t>yilda</a:t>
            </a:r>
            <a:r>
              <a:rPr lang="en-US" sz="2400" dirty="0">
                <a:solidFill>
                  <a:schemeClr val="tx1"/>
                </a:solidFill>
              </a:rPr>
              <a:t> F.V. </a:t>
            </a:r>
            <a:r>
              <a:rPr lang="en-US" sz="2400" dirty="0" err="1">
                <a:solidFill>
                  <a:schemeClr val="tx1"/>
                </a:solidFill>
              </a:rPr>
              <a:t>Danmor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tomonidan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amalga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oshirilgan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Uning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gigroskopik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plyonkasi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LiCl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ning</a:t>
            </a:r>
            <a:r>
              <a:rPr lang="en-US" sz="2400" dirty="0">
                <a:solidFill>
                  <a:schemeClr val="tx1"/>
                </a:solidFill>
              </a:rPr>
              <a:t> 2-5% li </a:t>
            </a:r>
            <a:r>
              <a:rPr lang="en-US" sz="2400" dirty="0" err="1">
                <a:solidFill>
                  <a:schemeClr val="tx1"/>
                </a:solidFill>
              </a:rPr>
              <a:t>suvdagi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eritmasidan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tashkil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topgan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Gigristorlar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plyonka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sifatida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ba’zan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solishtirma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yuza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qarshiligining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qilinadigan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qiymatlarini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olish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oltingugurt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kislotasi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ishlov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berilgan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polistirol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qo’llaniladi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323528" y="188640"/>
            <a:ext cx="8640960" cy="216024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300" dirty="0" err="1"/>
              <a:t>Ko‘plab</a:t>
            </a:r>
            <a:r>
              <a:rPr lang="en-US" sz="2300" dirty="0"/>
              <a:t> </a:t>
            </a:r>
            <a:r>
              <a:rPr lang="en-US" sz="2300" dirty="0" err="1"/>
              <a:t>nometall</a:t>
            </a:r>
            <a:r>
              <a:rPr lang="en-US" sz="2300" dirty="0"/>
              <a:t> </a:t>
            </a:r>
            <a:r>
              <a:rPr lang="en-US" sz="2300" dirty="0" err="1"/>
              <a:t>o’tkazgichlarning</a:t>
            </a:r>
            <a:r>
              <a:rPr lang="en-US" sz="2300" dirty="0"/>
              <a:t> </a:t>
            </a:r>
            <a:r>
              <a:rPr lang="en-US" sz="2300" dirty="0" err="1"/>
              <a:t>qarshiligi</a:t>
            </a:r>
            <a:r>
              <a:rPr lang="en-US" sz="2300" dirty="0"/>
              <a:t> </a:t>
            </a:r>
            <a:r>
              <a:rPr lang="en-US" sz="2300" dirty="0" err="1"/>
              <a:t>asosan</a:t>
            </a:r>
            <a:r>
              <a:rPr lang="en-US" sz="2300" dirty="0"/>
              <a:t> </a:t>
            </a:r>
            <a:r>
              <a:rPr lang="en-US" sz="2300" dirty="0" err="1"/>
              <a:t>ulardagi</a:t>
            </a:r>
            <a:r>
              <a:rPr lang="en-US" sz="2300" dirty="0"/>
              <a:t> </a:t>
            </a:r>
            <a:r>
              <a:rPr lang="en-US" sz="2300" dirty="0" err="1"/>
              <a:t>suvning</a:t>
            </a:r>
            <a:r>
              <a:rPr lang="en-US" sz="2300" dirty="0"/>
              <a:t> </a:t>
            </a:r>
            <a:r>
              <a:rPr lang="en-US" sz="2300" dirty="0" err="1"/>
              <a:t>miqdoriga</a:t>
            </a:r>
            <a:r>
              <a:rPr lang="en-US" sz="2300" dirty="0"/>
              <a:t> </a:t>
            </a:r>
            <a:r>
              <a:rPr lang="en-US" sz="2300" dirty="0" err="1"/>
              <a:t>bog’liq</a:t>
            </a:r>
            <a:r>
              <a:rPr lang="en-US" sz="2300" dirty="0"/>
              <a:t> </a:t>
            </a:r>
            <a:r>
              <a:rPr lang="en-US" sz="2300" dirty="0" err="1"/>
              <a:t>bo’ladi</a:t>
            </a:r>
            <a:r>
              <a:rPr lang="en-US" sz="2300" dirty="0"/>
              <a:t>. </a:t>
            </a:r>
            <a:r>
              <a:rPr lang="en-US" sz="2300" dirty="0" err="1"/>
              <a:t>Rezistiv</a:t>
            </a:r>
            <a:r>
              <a:rPr lang="en-US" sz="2300" dirty="0"/>
              <a:t> </a:t>
            </a:r>
            <a:r>
              <a:rPr lang="en-US" sz="2300" dirty="0" err="1"/>
              <a:t>namlik</a:t>
            </a:r>
            <a:r>
              <a:rPr lang="en-US" sz="2300" dirty="0"/>
              <a:t> </a:t>
            </a:r>
            <a:r>
              <a:rPr lang="en-US" sz="2300" dirty="0" err="1"/>
              <a:t>datchiklari</a:t>
            </a:r>
            <a:r>
              <a:rPr lang="en-US" sz="2300" dirty="0"/>
              <a:t> </a:t>
            </a:r>
            <a:r>
              <a:rPr lang="en-US" sz="2300" dirty="0" err="1"/>
              <a:t>yoki</a:t>
            </a:r>
            <a:r>
              <a:rPr lang="en-US" sz="2300" dirty="0"/>
              <a:t> </a:t>
            </a:r>
            <a:r>
              <a:rPr lang="en-US" sz="2300" dirty="0" err="1"/>
              <a:t>gigristorlar</a:t>
            </a:r>
            <a:r>
              <a:rPr lang="en-US" sz="2300" dirty="0"/>
              <a:t> </a:t>
            </a:r>
            <a:r>
              <a:rPr lang="en-US" sz="2300" dirty="0" err="1"/>
              <a:t>ana</a:t>
            </a:r>
            <a:r>
              <a:rPr lang="en-US" sz="2300" dirty="0"/>
              <a:t> </a:t>
            </a:r>
            <a:r>
              <a:rPr lang="en-US" sz="2300" dirty="0" err="1"/>
              <a:t>shu</a:t>
            </a:r>
            <a:r>
              <a:rPr lang="en-US" sz="2300" dirty="0"/>
              <a:t> </a:t>
            </a:r>
            <a:r>
              <a:rPr lang="en-US" sz="2300" dirty="0" err="1"/>
              <a:t>tamoyil</a:t>
            </a:r>
            <a:r>
              <a:rPr lang="en-US" sz="2300" dirty="0"/>
              <a:t> </a:t>
            </a:r>
            <a:r>
              <a:rPr lang="en-US" sz="2300" dirty="0" err="1"/>
              <a:t>asosida</a:t>
            </a:r>
            <a:r>
              <a:rPr lang="en-US" sz="2300" dirty="0"/>
              <a:t> </a:t>
            </a:r>
            <a:r>
              <a:rPr lang="en-US" sz="2300" dirty="0" err="1"/>
              <a:t>ishlanadi</a:t>
            </a:r>
            <a:r>
              <a:rPr lang="en-US" sz="2300" dirty="0"/>
              <a:t>. </a:t>
            </a:r>
            <a:endParaRPr lang="ru-RU" sz="23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9705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7" t="8233" r="29015" b="69530"/>
          <a:stretch/>
        </p:blipFill>
        <p:spPr bwMode="auto">
          <a:xfrm>
            <a:off x="2051720" y="188640"/>
            <a:ext cx="4950374" cy="3689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9512" y="4005064"/>
            <a:ext cx="8784976" cy="26642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smtClean="0"/>
              <a:t>	</a:t>
            </a:r>
            <a:r>
              <a:rPr lang="en-US" sz="2400" dirty="0" err="1" smtClean="0"/>
              <a:t>Unda</a:t>
            </a:r>
            <a:r>
              <a:rPr lang="en-US" sz="2400" dirty="0" smtClean="0"/>
              <a:t> </a:t>
            </a:r>
            <a:r>
              <a:rPr lang="en-US" sz="2400" dirty="0" err="1" smtClean="0"/>
              <a:t>nisbatan</a:t>
            </a:r>
            <a:r>
              <a:rPr lang="en-US" sz="2400" dirty="0" smtClean="0"/>
              <a:t> </a:t>
            </a:r>
            <a:r>
              <a:rPr lang="en-US" sz="2400" dirty="0"/>
              <a:t>past </a:t>
            </a:r>
            <a:r>
              <a:rPr lang="en-US" sz="2400" dirty="0" err="1"/>
              <a:t>solishtirma</a:t>
            </a:r>
            <a:r>
              <a:rPr lang="en-US" sz="2400" dirty="0"/>
              <a:t> </a:t>
            </a:r>
            <a:r>
              <a:rPr lang="en-US" sz="2400" dirty="0" err="1" smtClean="0"/>
              <a:t>qarshilikka</a:t>
            </a:r>
            <a:r>
              <a:rPr lang="en-US" sz="2400" dirty="0" smtClean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, </a:t>
            </a:r>
            <a:r>
              <a:rPr lang="en-US" sz="2400" dirty="0" err="1" smtClean="0"/>
              <a:t>qurshab</a:t>
            </a:r>
            <a:r>
              <a:rPr lang="en-US" sz="2400" dirty="0" smtClean="0"/>
              <a:t> </a:t>
            </a:r>
            <a:r>
              <a:rPr lang="en-US" sz="2400" dirty="0" err="1" smtClean="0"/>
              <a:t>turuvchi</a:t>
            </a:r>
            <a:r>
              <a:rPr lang="en-US" sz="2400" dirty="0" smtClean="0"/>
              <a:t> </a:t>
            </a:r>
            <a:r>
              <a:rPr lang="en-US" sz="2400" dirty="0" err="1" smtClean="0"/>
              <a:t>muhitning</a:t>
            </a:r>
            <a:r>
              <a:rPr lang="en-US" sz="2400" dirty="0" smtClean="0"/>
              <a:t> </a:t>
            </a:r>
            <a:r>
              <a:rPr lang="en-US" sz="2400" dirty="0" err="1"/>
              <a:t>namligiga</a:t>
            </a:r>
            <a:r>
              <a:rPr lang="en-US" sz="2400" dirty="0"/>
              <a:t> </a:t>
            </a:r>
            <a:r>
              <a:rPr lang="en-US" sz="2400" dirty="0" err="1"/>
              <a:t>kuchli</a:t>
            </a:r>
            <a:r>
              <a:rPr lang="en-US" sz="2400" dirty="0"/>
              <a:t> </a:t>
            </a:r>
            <a:r>
              <a:rPr lang="en-US" sz="2400" dirty="0" err="1"/>
              <a:t>darajada</a:t>
            </a:r>
            <a:r>
              <a:rPr lang="en-US" sz="2400" dirty="0"/>
              <a:t> </a:t>
            </a:r>
            <a:r>
              <a:rPr lang="en-US" sz="2400" dirty="0" err="1" smtClean="0"/>
              <a:t>bog’liq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materialdan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foydalaniladi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material </a:t>
            </a:r>
            <a:r>
              <a:rPr lang="en-US" sz="2400" dirty="0" err="1"/>
              <a:t>qatlami</a:t>
            </a:r>
            <a:r>
              <a:rPr lang="en-US" sz="2400" dirty="0"/>
              <a:t> </a:t>
            </a:r>
            <a:r>
              <a:rPr lang="en-US" sz="2400" dirty="0" err="1"/>
              <a:t>yetarlicha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 smtClean="0"/>
              <a:t>maydonda</a:t>
            </a:r>
            <a:r>
              <a:rPr lang="en-US" sz="2400" dirty="0" smtClean="0"/>
              <a:t> </a:t>
            </a:r>
            <a:r>
              <a:rPr lang="en-US" sz="2400" dirty="0" err="1" smtClean="0"/>
              <a:t>ikkita</a:t>
            </a:r>
            <a:r>
              <a:rPr lang="en-US" sz="2400" dirty="0" smtClean="0"/>
              <a:t> </a:t>
            </a:r>
            <a:r>
              <a:rPr lang="en-US" sz="2400" dirty="0" err="1"/>
              <a:t>taroqsimon</a:t>
            </a:r>
            <a:r>
              <a:rPr lang="en-US" sz="2400" dirty="0"/>
              <a:t> </a:t>
            </a:r>
            <a:r>
              <a:rPr lang="en-US" sz="2400" dirty="0" err="1"/>
              <a:t>elektrodning</a:t>
            </a:r>
            <a:r>
              <a:rPr lang="en-US" sz="2400" dirty="0"/>
              <a:t> </a:t>
            </a:r>
            <a:r>
              <a:rPr lang="en-US" sz="2400" dirty="0" err="1"/>
              <a:t>ustiga</a:t>
            </a:r>
            <a:r>
              <a:rPr lang="en-US" sz="2400" dirty="0"/>
              <a:t> </a:t>
            </a:r>
            <a:r>
              <a:rPr lang="en-US" sz="2400" dirty="0" err="1"/>
              <a:t>qoplanadi</a:t>
            </a:r>
            <a:r>
              <a:rPr lang="en-US" sz="2400" dirty="0"/>
              <a:t>. U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 smtClean="0"/>
              <a:t>molekulalarini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yutganda</a:t>
            </a:r>
            <a:r>
              <a:rPr lang="en-US" sz="2400" dirty="0" smtClean="0"/>
              <a:t> </a:t>
            </a:r>
            <a:r>
              <a:rPr lang="en-US" sz="2400" dirty="0" err="1"/>
              <a:t>elektrodlar</a:t>
            </a:r>
            <a:r>
              <a:rPr lang="en-US" sz="2400" dirty="0"/>
              <a:t> </a:t>
            </a:r>
            <a:r>
              <a:rPr lang="en-US" sz="2400" dirty="0" err="1"/>
              <a:t>o'rtasidagi</a:t>
            </a:r>
            <a:r>
              <a:rPr lang="en-US" sz="2400" dirty="0"/>
              <a:t> </a:t>
            </a:r>
            <a:r>
              <a:rPr lang="en-US" sz="2400" dirty="0" err="1"/>
              <a:t>qarshilik</a:t>
            </a:r>
            <a:r>
              <a:rPr lang="en-US" sz="2400" dirty="0"/>
              <a:t> </a:t>
            </a:r>
            <a:r>
              <a:rPr lang="en-US" sz="2400" dirty="0" err="1"/>
              <a:t>o‘zgaradi</a:t>
            </a:r>
            <a:r>
              <a:rPr lang="en-US" sz="2400" dirty="0"/>
              <a:t>,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elektron</a:t>
            </a:r>
            <a:r>
              <a:rPr lang="en-US" sz="2400" dirty="0" smtClean="0"/>
              <a:t> </a:t>
            </a:r>
            <a:r>
              <a:rPr lang="en-US" sz="2400" dirty="0" err="1"/>
              <a:t>sxema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qayd</a:t>
            </a:r>
            <a:r>
              <a:rPr lang="en-US" sz="2400" dirty="0"/>
              <a:t> </a:t>
            </a:r>
            <a:r>
              <a:rPr lang="en-US" sz="2400" dirty="0" err="1"/>
              <a:t>qilinadi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21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80200" y="115144"/>
            <a:ext cx="77768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Termistorli</a:t>
            </a:r>
            <a:r>
              <a:rPr lang="en-US" sz="2800" b="1" dirty="0" smtClean="0"/>
              <a:t> </a:t>
            </a:r>
            <a:r>
              <a:rPr lang="en-US" sz="2800" b="1" dirty="0" err="1"/>
              <a:t>namlik</a:t>
            </a:r>
            <a:r>
              <a:rPr lang="en-US" sz="2800" b="1" dirty="0"/>
              <a:t> </a:t>
            </a:r>
            <a:r>
              <a:rPr lang="en-US" sz="2800" b="1" dirty="0" err="1" smtClean="0"/>
              <a:t>datchiklari</a:t>
            </a:r>
            <a:endParaRPr lang="ru-RU" sz="2800" b="1" dirty="0"/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107504" y="836712"/>
            <a:ext cx="8964488" cy="1296144"/>
          </a:xfrm>
          <a:prstGeom prst="wedgeRoundRectCallout">
            <a:avLst>
              <a:gd name="adj1" fmla="val 45077"/>
              <a:gd name="adj2" fmla="val -59655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err="1"/>
              <a:t>Termistorlar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oshirilgan</a:t>
            </a:r>
            <a:r>
              <a:rPr lang="en-US" sz="2400" dirty="0" smtClean="0"/>
              <a:t> </a:t>
            </a:r>
            <a:r>
              <a:rPr lang="en-US" sz="2400" dirty="0" err="1"/>
              <a:t>datchiklar</a:t>
            </a:r>
            <a:r>
              <a:rPr lang="en-US" sz="2400" dirty="0"/>
              <a:t> </a:t>
            </a:r>
            <a:r>
              <a:rPr lang="en-US" sz="2400" dirty="0" err="1"/>
              <a:t>namlikni</a:t>
            </a:r>
            <a:r>
              <a:rPr lang="en-US" sz="2400" dirty="0"/>
              <a:t> </a:t>
            </a:r>
            <a:r>
              <a:rPr lang="en-US" sz="2400" dirty="0" err="1"/>
              <a:t>gazlarning</a:t>
            </a:r>
            <a:r>
              <a:rPr lang="en-US" sz="2400" dirty="0"/>
              <a:t> </a:t>
            </a:r>
            <a:r>
              <a:rPr lang="en-US" sz="2400" dirty="0" err="1"/>
              <a:t>issiqlik</a:t>
            </a:r>
            <a:r>
              <a:rPr lang="en-US" sz="2400" dirty="0"/>
              <a:t> </a:t>
            </a:r>
            <a:r>
              <a:rPr lang="en-US" sz="2400" dirty="0" err="1" smtClean="0"/>
              <a:t>o’tkazuvchanligining</a:t>
            </a:r>
            <a:r>
              <a:rPr lang="en-US" sz="2400" dirty="0" smtClean="0"/>
              <a:t> </a:t>
            </a:r>
            <a:r>
              <a:rPr lang="en-US" sz="2400" dirty="0" err="1"/>
              <a:t>o‘zgarishi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 smtClean="0"/>
              <a:t>o’lchaydi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0" t="33072" r="47894" b="49478"/>
          <a:stretch/>
        </p:blipFill>
        <p:spPr bwMode="auto">
          <a:xfrm>
            <a:off x="1763688" y="2160705"/>
            <a:ext cx="4968552" cy="3759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85136" y="5919936"/>
            <a:ext cx="67256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9.7-rasm. </a:t>
            </a:r>
            <a:r>
              <a:rPr lang="en-US" sz="2000" b="1" dirty="0" err="1"/>
              <a:t>O’z-o’zidan</a:t>
            </a:r>
            <a:r>
              <a:rPr lang="en-US" sz="2000" b="1" dirty="0"/>
              <a:t> </a:t>
            </a:r>
            <a:r>
              <a:rPr lang="en-US" sz="2000" b="1" dirty="0" err="1"/>
              <a:t>qiziydigan</a:t>
            </a:r>
            <a:r>
              <a:rPr lang="en-US" sz="2000" b="1" dirty="0"/>
              <a:t> </a:t>
            </a:r>
            <a:r>
              <a:rPr lang="en-US" sz="2000" b="1" dirty="0" err="1"/>
              <a:t>termistorlarga</a:t>
            </a:r>
            <a:r>
              <a:rPr lang="en-US" sz="2000" b="1" dirty="0"/>
              <a:t> </a:t>
            </a:r>
            <a:r>
              <a:rPr lang="en-US" sz="2000" b="1" dirty="0" err="1"/>
              <a:t>ega</a:t>
            </a:r>
            <a:r>
              <a:rPr lang="en-US" sz="2000" b="1" dirty="0"/>
              <a:t> </a:t>
            </a:r>
            <a:r>
              <a:rPr lang="en-US" sz="2000" b="1" dirty="0" err="1"/>
              <a:t>bo’lgan</a:t>
            </a:r>
            <a:r>
              <a:rPr lang="en-US" sz="2000" b="1" dirty="0"/>
              <a:t> </a:t>
            </a:r>
            <a:r>
              <a:rPr lang="en-US" sz="2000" b="1" dirty="0" err="1"/>
              <a:t>absolyut</a:t>
            </a:r>
            <a:r>
              <a:rPr lang="en-US" sz="2000" b="1" dirty="0"/>
              <a:t> </a:t>
            </a:r>
            <a:r>
              <a:rPr lang="en-US" sz="2000" b="1" dirty="0" err="1"/>
              <a:t>namlik</a:t>
            </a:r>
            <a:r>
              <a:rPr lang="en-US" sz="2000" b="1" dirty="0"/>
              <a:t> </a:t>
            </a:r>
            <a:r>
              <a:rPr lang="en-US" sz="2000" b="1" dirty="0" err="1"/>
              <a:t>datchigi</a:t>
            </a:r>
            <a:endParaRPr lang="ru-RU" sz="2000" b="1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89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верх 3"/>
          <p:cNvSpPr/>
          <p:nvPr/>
        </p:nvSpPr>
        <p:spPr>
          <a:xfrm>
            <a:off x="395536" y="188640"/>
            <a:ext cx="8496944" cy="6192688"/>
          </a:xfrm>
          <a:prstGeom prst="upArrowCallout">
            <a:avLst>
              <a:gd name="adj1" fmla="val 25000"/>
              <a:gd name="adj2" fmla="val 25000"/>
              <a:gd name="adj3" fmla="val 9340"/>
              <a:gd name="adj4" fmla="val 8710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smtClean="0"/>
              <a:t>	</a:t>
            </a:r>
            <a:r>
              <a:rPr lang="en-US" sz="2300" dirty="0" err="1" smtClean="0"/>
              <a:t>Bunday</a:t>
            </a:r>
            <a:r>
              <a:rPr lang="en-US" sz="2300" dirty="0" smtClean="0"/>
              <a:t> </a:t>
            </a:r>
            <a:r>
              <a:rPr lang="en-US" sz="2300" dirty="0" err="1" smtClean="0"/>
              <a:t>datchiklar</a:t>
            </a:r>
            <a:r>
              <a:rPr lang="en-US" sz="2300" dirty="0" smtClean="0"/>
              <a:t> </a:t>
            </a:r>
            <a:r>
              <a:rPr lang="en-US" sz="2300" dirty="0" err="1"/>
              <a:t>korpus</a:t>
            </a:r>
            <a:r>
              <a:rPr lang="en-US" sz="2300" dirty="0"/>
              <a:t> </a:t>
            </a:r>
            <a:r>
              <a:rPr lang="en-US" sz="2300" dirty="0" err="1"/>
              <a:t>orqali</a:t>
            </a:r>
            <a:r>
              <a:rPr lang="en-US" sz="2300" dirty="0"/>
              <a:t> </a:t>
            </a:r>
            <a:r>
              <a:rPr lang="en-US" sz="2300" dirty="0" err="1"/>
              <a:t>issiqlik</a:t>
            </a:r>
            <a:r>
              <a:rPr lang="en-US" sz="2300" dirty="0"/>
              <a:t> </a:t>
            </a:r>
            <a:r>
              <a:rPr lang="en-US" sz="2300" dirty="0" err="1"/>
              <a:t>o‘tkazuvchanlik</a:t>
            </a:r>
            <a:r>
              <a:rPr lang="en-US" sz="2300" dirty="0"/>
              <a:t> </a:t>
            </a:r>
            <a:r>
              <a:rPr lang="en-US" sz="2300" dirty="0" err="1"/>
              <a:t>hisobiga</a:t>
            </a:r>
            <a:r>
              <a:rPr lang="en-US" sz="2300" dirty="0"/>
              <a:t> </a:t>
            </a:r>
            <a:r>
              <a:rPr lang="en-US" sz="2300" dirty="0" err="1" smtClean="0"/>
              <a:t>issiqlik</a:t>
            </a:r>
            <a:r>
              <a:rPr lang="en-US" sz="2300" dirty="0" smtClean="0"/>
              <a:t> </a:t>
            </a:r>
            <a:r>
              <a:rPr lang="en-US" sz="2300" dirty="0" err="1" smtClean="0"/>
              <a:t>yo'qolishini</a:t>
            </a:r>
            <a:r>
              <a:rPr lang="en-US" sz="2300" dirty="0" smtClean="0"/>
              <a:t> </a:t>
            </a:r>
            <a:r>
              <a:rPr lang="en-US" sz="2300" dirty="0" err="1" smtClean="0"/>
              <a:t>kamaytirish</a:t>
            </a:r>
            <a:r>
              <a:rPr lang="en-US" sz="2300" dirty="0" smtClean="0"/>
              <a:t> </a:t>
            </a:r>
            <a:r>
              <a:rPr lang="en-US" sz="2300" dirty="0" err="1" smtClean="0"/>
              <a:t>uchun</a:t>
            </a:r>
            <a:r>
              <a:rPr lang="en-US" sz="2300" dirty="0" smtClean="0"/>
              <a:t> </a:t>
            </a:r>
            <a:r>
              <a:rPr lang="en-US" sz="2300" dirty="0" err="1" smtClean="0"/>
              <a:t>juda</a:t>
            </a:r>
            <a:r>
              <a:rPr lang="en-US" sz="2300" dirty="0" smtClean="0"/>
              <a:t> </a:t>
            </a:r>
            <a:r>
              <a:rPr lang="en-US" sz="2300" dirty="0" err="1" smtClean="0"/>
              <a:t>ingichka</a:t>
            </a:r>
            <a:r>
              <a:rPr lang="en-US" sz="2300" dirty="0" smtClean="0"/>
              <a:t> </a:t>
            </a:r>
            <a:r>
              <a:rPr lang="en-US" sz="2300" dirty="0" err="1" smtClean="0"/>
              <a:t>simlar</a:t>
            </a:r>
            <a:r>
              <a:rPr lang="en-US" sz="2300" dirty="0" smtClean="0"/>
              <a:t> </a:t>
            </a:r>
            <a:r>
              <a:rPr lang="en-US" sz="2300" dirty="0" err="1" smtClean="0"/>
              <a:t>yordamida</a:t>
            </a:r>
            <a:r>
              <a:rPr lang="en-US" sz="2300" dirty="0" smtClean="0"/>
              <a:t> </a:t>
            </a:r>
            <a:r>
              <a:rPr lang="en-US" sz="2300" dirty="0" err="1" smtClean="0"/>
              <a:t>mahkamlangan</a:t>
            </a:r>
            <a:r>
              <a:rPr lang="en-US" sz="2300" dirty="0" smtClean="0"/>
              <a:t> </a:t>
            </a:r>
            <a:r>
              <a:rPr lang="en-US" sz="2300" dirty="0" err="1" smtClean="0"/>
              <a:t>ikkita</a:t>
            </a:r>
            <a:r>
              <a:rPr lang="en-US" sz="2300" dirty="0" smtClean="0"/>
              <a:t> </a:t>
            </a:r>
            <a:r>
              <a:rPr lang="en-US" sz="2300" dirty="0" err="1" smtClean="0"/>
              <a:t>mittigina</a:t>
            </a:r>
            <a:r>
              <a:rPr lang="en-US" sz="2300" dirty="0" smtClean="0"/>
              <a:t> </a:t>
            </a:r>
            <a:r>
              <a:rPr lang="en-US" sz="2300" i="1" dirty="0" smtClean="0"/>
              <a:t>R1 </a:t>
            </a:r>
            <a:r>
              <a:rPr lang="en-US" sz="2300" dirty="0" err="1" smtClean="0"/>
              <a:t>va</a:t>
            </a:r>
            <a:r>
              <a:rPr lang="en-US" sz="2300" dirty="0" smtClean="0"/>
              <a:t> </a:t>
            </a:r>
            <a:r>
              <a:rPr lang="en-US" sz="2300" i="1" dirty="0" smtClean="0"/>
              <a:t>R2 </a:t>
            </a:r>
            <a:r>
              <a:rPr lang="en-US" sz="2300" dirty="0" err="1"/>
              <a:t>termistorlardan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topadi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Tadqiq</a:t>
            </a:r>
            <a:r>
              <a:rPr lang="en-US" sz="2300" dirty="0" smtClean="0"/>
              <a:t> </a:t>
            </a:r>
            <a:r>
              <a:rPr lang="en-US" sz="2300" dirty="0" err="1"/>
              <a:t>qilinadigan</a:t>
            </a:r>
            <a:r>
              <a:rPr lang="en-US" sz="2300" dirty="0"/>
              <a:t> </a:t>
            </a:r>
            <a:r>
              <a:rPr lang="en-US" sz="2300" dirty="0" err="1"/>
              <a:t>gaz</a:t>
            </a:r>
            <a:r>
              <a:rPr lang="en-US" sz="2300" dirty="0"/>
              <a:t> </a:t>
            </a:r>
            <a:r>
              <a:rPr lang="en-US" sz="2300" dirty="0" err="1"/>
              <a:t>unchalik</a:t>
            </a:r>
            <a:r>
              <a:rPr lang="en-US" sz="2300" dirty="0"/>
              <a:t> </a:t>
            </a:r>
            <a:r>
              <a:rPr lang="en-US" sz="2300" dirty="0" err="1"/>
              <a:t>katta</a:t>
            </a:r>
            <a:r>
              <a:rPr lang="en-US" sz="2300" dirty="0"/>
              <a:t> </a:t>
            </a:r>
            <a:r>
              <a:rPr lang="en-US" sz="2300" dirty="0" err="1" smtClean="0"/>
              <a:t>bo’lmagan</a:t>
            </a:r>
            <a:r>
              <a:rPr lang="en-US" sz="2300" dirty="0" smtClean="0"/>
              <a:t> </a:t>
            </a:r>
            <a:r>
              <a:rPr lang="en-US" sz="2300" dirty="0" err="1"/>
              <a:t>ventilyasiya</a:t>
            </a:r>
            <a:r>
              <a:rPr lang="en-US" sz="2300" dirty="0"/>
              <a:t> </a:t>
            </a:r>
            <a:r>
              <a:rPr lang="en-US" sz="2300" dirty="0" err="1"/>
              <a:t>teshiklari</a:t>
            </a:r>
            <a:r>
              <a:rPr lang="en-US" sz="2300" dirty="0"/>
              <a:t> </a:t>
            </a:r>
            <a:r>
              <a:rPr lang="en-US" sz="2300" dirty="0" err="1"/>
              <a:t>orqali</a:t>
            </a:r>
            <a:r>
              <a:rPr lang="en-US" sz="2300" dirty="0"/>
              <a:t> </a:t>
            </a:r>
            <a:r>
              <a:rPr lang="en-US" sz="2300" dirty="0" err="1"/>
              <a:t>chapdagi</a:t>
            </a:r>
            <a:r>
              <a:rPr lang="en-US" sz="2300" dirty="0"/>
              <a:t> </a:t>
            </a:r>
            <a:r>
              <a:rPr lang="en-US" sz="2300" dirty="0" err="1"/>
              <a:t>tennistorga</a:t>
            </a:r>
            <a:r>
              <a:rPr lang="en-US" sz="2300" dirty="0"/>
              <a:t> ta*sir </a:t>
            </a:r>
            <a:r>
              <a:rPr lang="en-US" sz="2300" dirty="0" err="1"/>
              <a:t>ko‘rsatadi</a:t>
            </a:r>
            <a:r>
              <a:rPr lang="en-US" sz="2300" dirty="0"/>
              <a:t>, </a:t>
            </a:r>
            <a:r>
              <a:rPr lang="en-US" sz="2300" dirty="0" err="1"/>
              <a:t>bunda</a:t>
            </a:r>
            <a:r>
              <a:rPr lang="en-US" sz="2300" dirty="0"/>
              <a:t> </a:t>
            </a:r>
            <a:r>
              <a:rPr lang="en-US" sz="2300" dirty="0" err="1"/>
              <a:t>o‘ng</a:t>
            </a:r>
            <a:r>
              <a:rPr lang="en-US" sz="2300" dirty="0"/>
              <a:t> </a:t>
            </a:r>
            <a:r>
              <a:rPr lang="en-US" sz="2300" dirty="0" err="1"/>
              <a:t>termistor</a:t>
            </a:r>
            <a:r>
              <a:rPr lang="en-US" sz="2300" dirty="0"/>
              <a:t> </a:t>
            </a:r>
            <a:r>
              <a:rPr lang="en-US" sz="2300" dirty="0" err="1"/>
              <a:t>quruq</a:t>
            </a:r>
            <a:r>
              <a:rPr lang="en-US" sz="2300" dirty="0"/>
              <a:t> </a:t>
            </a:r>
            <a:r>
              <a:rPr lang="en-US" sz="2300" dirty="0" err="1"/>
              <a:t>havoli</a:t>
            </a:r>
            <a:r>
              <a:rPr lang="en-US" sz="2300" dirty="0"/>
              <a:t> </a:t>
            </a:r>
            <a:r>
              <a:rPr lang="en-US" sz="2300" dirty="0" err="1"/>
              <a:t>germetik</a:t>
            </a:r>
            <a:r>
              <a:rPr lang="en-US" sz="2300" dirty="0"/>
              <a:t> </a:t>
            </a:r>
            <a:r>
              <a:rPr lang="en-US" sz="2300" dirty="0" err="1"/>
              <a:t>kameraga</a:t>
            </a:r>
            <a:r>
              <a:rPr lang="en-US" sz="2300" dirty="0"/>
              <a:t> </a:t>
            </a:r>
            <a:r>
              <a:rPr lang="en-US" sz="2300" dirty="0" err="1"/>
              <a:t>joylashtiriladi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Har</a:t>
            </a:r>
            <a:r>
              <a:rPr lang="en-US" sz="2300" dirty="0" smtClean="0"/>
              <a:t> </a:t>
            </a:r>
            <a:r>
              <a:rPr lang="en-US" sz="2300" dirty="0" err="1"/>
              <a:t>ikkala</a:t>
            </a:r>
            <a:r>
              <a:rPr lang="en-US" sz="2300" dirty="0"/>
              <a:t> </a:t>
            </a:r>
            <a:r>
              <a:rPr lang="en-US" sz="2300" dirty="0" err="1"/>
              <a:t>termistor</a:t>
            </a:r>
            <a:r>
              <a:rPr lang="en-US" sz="2300" dirty="0"/>
              <a:t> </a:t>
            </a:r>
            <a:r>
              <a:rPr lang="en-US" sz="2300" dirty="0" err="1"/>
              <a:t>ko‘prikli</a:t>
            </a:r>
            <a:r>
              <a:rPr lang="en-US" sz="2300" dirty="0"/>
              <a:t> </a:t>
            </a:r>
            <a:r>
              <a:rPr lang="en-US" sz="2300" dirty="0" err="1"/>
              <a:t>sxemaga</a:t>
            </a:r>
            <a:r>
              <a:rPr lang="en-US" sz="2300" dirty="0"/>
              <a:t> </a:t>
            </a:r>
            <a:r>
              <a:rPr lang="en-US" sz="2300" dirty="0" err="1"/>
              <a:t>ulanadi</a:t>
            </a:r>
            <a:r>
              <a:rPr lang="en-US" sz="2300" dirty="0"/>
              <a:t>, </a:t>
            </a:r>
            <a:r>
              <a:rPr lang="en-US" sz="2300" dirty="0" err="1"/>
              <a:t>unga</a:t>
            </a:r>
            <a:r>
              <a:rPr lang="en-US" sz="2300" dirty="0"/>
              <a:t> +E </a:t>
            </a:r>
            <a:r>
              <a:rPr lang="en-US" sz="2300" dirty="0" err="1"/>
              <a:t>kuchlanish</a:t>
            </a:r>
            <a:r>
              <a:rPr lang="en-US" sz="2300" dirty="0"/>
              <a:t> </a:t>
            </a:r>
            <a:r>
              <a:rPr lang="en-US" sz="2300" dirty="0" err="1"/>
              <a:t>beriladi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Termistorlar</a:t>
            </a:r>
            <a:r>
              <a:rPr lang="en-US" sz="2300" dirty="0" smtClean="0"/>
              <a:t> </a:t>
            </a:r>
            <a:r>
              <a:rPr lang="en-US" sz="2300" dirty="0" err="1"/>
              <a:t>orqali</a:t>
            </a:r>
            <a:r>
              <a:rPr lang="en-US" sz="2300" dirty="0"/>
              <a:t> </a:t>
            </a:r>
            <a:r>
              <a:rPr lang="en-US" sz="2300" dirty="0" err="1"/>
              <a:t>tok</a:t>
            </a:r>
            <a:r>
              <a:rPr lang="en-US" sz="2300" dirty="0"/>
              <a:t> </a:t>
            </a:r>
            <a:r>
              <a:rPr lang="en-US" sz="2300" dirty="0" err="1"/>
              <a:t>oqib</a:t>
            </a:r>
            <a:r>
              <a:rPr lang="en-US" sz="2300" dirty="0"/>
              <a:t> o ‘</a:t>
            </a:r>
            <a:r>
              <a:rPr lang="en-US" sz="2300" dirty="0" err="1"/>
              <a:t>tganda</a:t>
            </a:r>
            <a:r>
              <a:rPr lang="en-US" sz="2300" dirty="0"/>
              <a:t> </a:t>
            </a:r>
            <a:r>
              <a:rPr lang="en-US" sz="2300" dirty="0" err="1"/>
              <a:t>ularning</a:t>
            </a:r>
            <a:r>
              <a:rPr lang="en-US" sz="2300" dirty="0"/>
              <a:t> </a:t>
            </a:r>
            <a:r>
              <a:rPr lang="en-US" sz="2300" dirty="0" err="1"/>
              <a:t>harorati</a:t>
            </a:r>
            <a:r>
              <a:rPr lang="en-US" sz="2300" dirty="0"/>
              <a:t> </a:t>
            </a:r>
            <a:r>
              <a:rPr lang="en-US" sz="2300" dirty="0" err="1"/>
              <a:t>qurshab</a:t>
            </a:r>
            <a:r>
              <a:rPr lang="en-US" sz="2300" dirty="0"/>
              <a:t> </a:t>
            </a:r>
            <a:r>
              <a:rPr lang="en-US" sz="2300" dirty="0" err="1"/>
              <a:t>turuvchi</a:t>
            </a:r>
            <a:r>
              <a:rPr lang="en-US" sz="2300" dirty="0"/>
              <a:t> </a:t>
            </a:r>
            <a:r>
              <a:rPr lang="en-US" sz="2300" dirty="0" err="1"/>
              <a:t>muhitning</a:t>
            </a:r>
            <a:r>
              <a:rPr lang="en-US" sz="2300" dirty="0"/>
              <a:t> </a:t>
            </a:r>
            <a:r>
              <a:rPr lang="en-US" sz="2300" dirty="0" err="1"/>
              <a:t>haroratiga</a:t>
            </a:r>
            <a:r>
              <a:rPr lang="en-US" sz="2300" dirty="0"/>
              <a:t> </a:t>
            </a:r>
            <a:r>
              <a:rPr lang="en-US" sz="2300" dirty="0" err="1"/>
              <a:t>nisbatan</a:t>
            </a:r>
            <a:r>
              <a:rPr lang="en-US" sz="2300" dirty="0"/>
              <a:t> 170°C </a:t>
            </a:r>
            <a:r>
              <a:rPr lang="en-US" sz="2300" dirty="0" err="1"/>
              <a:t>gacha</a:t>
            </a:r>
            <a:r>
              <a:rPr lang="en-US" sz="2300" dirty="0"/>
              <a:t> </a:t>
            </a:r>
            <a:r>
              <a:rPr lang="en-US" sz="2300" dirty="0" err="1"/>
              <a:t>ortadi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Havoning</a:t>
            </a:r>
            <a:r>
              <a:rPr lang="en-US" sz="2300" dirty="0" smtClean="0"/>
              <a:t> </a:t>
            </a:r>
            <a:r>
              <a:rPr lang="en-US" sz="2300" dirty="0" err="1"/>
              <a:t>absoiyut</a:t>
            </a:r>
            <a:r>
              <a:rPr lang="en-US" sz="2300" dirty="0"/>
              <a:t> </a:t>
            </a:r>
            <a:r>
              <a:rPr lang="en-US" sz="2300" dirty="0" err="1"/>
              <a:t>namligi</a:t>
            </a:r>
            <a:r>
              <a:rPr lang="en-US" sz="2300" dirty="0"/>
              <a:t> </a:t>
            </a:r>
            <a:r>
              <a:rPr lang="en-US" sz="2300" dirty="0" err="1"/>
              <a:t>nolli</a:t>
            </a:r>
            <a:r>
              <a:rPr lang="en-US" sz="2300" dirty="0"/>
              <a:t> </a:t>
            </a:r>
            <a:r>
              <a:rPr lang="en-US" sz="2300" dirty="0" err="1"/>
              <a:t>qiymatdan</a:t>
            </a:r>
            <a:r>
              <a:rPr lang="en-US" sz="2300" dirty="0"/>
              <a:t> </a:t>
            </a:r>
            <a:r>
              <a:rPr lang="en-US" sz="2300" dirty="0" err="1"/>
              <a:t>chetiashganda</a:t>
            </a:r>
            <a:r>
              <a:rPr lang="en-US" sz="2300" dirty="0"/>
              <a:t> </a:t>
            </a:r>
            <a:r>
              <a:rPr lang="en-US" sz="2300" dirty="0" err="1"/>
              <a:t>chiqish</a:t>
            </a:r>
            <a:r>
              <a:rPr lang="en-US" sz="2300" dirty="0"/>
              <a:t> </a:t>
            </a:r>
            <a:r>
              <a:rPr lang="en-US" sz="2300" dirty="0" err="1"/>
              <a:t>kuchlanishmmg</a:t>
            </a:r>
            <a:r>
              <a:rPr lang="en-US" sz="2300" dirty="0"/>
              <a:t> </a:t>
            </a:r>
            <a:r>
              <a:rPr lang="en-US" sz="2300" dirty="0" err="1" smtClean="0"/>
              <a:t>asta-sekin</a:t>
            </a:r>
            <a:r>
              <a:rPr lang="en-US" sz="2300" dirty="0" smtClean="0"/>
              <a:t> </a:t>
            </a:r>
            <a:r>
              <a:rPr lang="en-US" sz="2300" dirty="0" err="1" smtClean="0"/>
              <a:t>ortishi</a:t>
            </a:r>
            <a:r>
              <a:rPr lang="en-US" sz="2300" dirty="0" smtClean="0"/>
              <a:t> </a:t>
            </a:r>
            <a:r>
              <a:rPr lang="en-US" sz="2300" dirty="0" err="1"/>
              <a:t>sodir</a:t>
            </a:r>
            <a:r>
              <a:rPr lang="en-US" sz="2300" dirty="0"/>
              <a:t> </a:t>
            </a:r>
            <a:r>
              <a:rPr lang="en-US" sz="2300" dirty="0" err="1" smtClean="0"/>
              <a:t>bo’ladi</a:t>
            </a:r>
            <a:r>
              <a:rPr lang="en-US" sz="2300" dirty="0"/>
              <a:t>.</a:t>
            </a:r>
            <a:endParaRPr lang="ru-RU" sz="2300" dirty="0"/>
          </a:p>
        </p:txBody>
      </p:sp>
      <p:sp>
        <p:nvSpPr>
          <p:cNvPr id="3" name="10-конечная звезда 2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120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358592" y="260648"/>
            <a:ext cx="8533888" cy="2376264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200" dirty="0" smtClean="0"/>
              <a:t>	</a:t>
            </a:r>
            <a:r>
              <a:rPr lang="en-US" sz="2200" dirty="0" err="1" smtClean="0"/>
              <a:t>Kimyoviy</a:t>
            </a:r>
            <a:r>
              <a:rPr lang="en-US" sz="2200" dirty="0" smtClean="0"/>
              <a:t> </a:t>
            </a:r>
            <a:r>
              <a:rPr lang="en-US" sz="2200" dirty="0" err="1"/>
              <a:t>datchiklar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ma’lum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kimyoviy</a:t>
            </a:r>
            <a:r>
              <a:rPr lang="en-US" sz="2200" dirty="0"/>
              <a:t> </a:t>
            </a:r>
            <a:r>
              <a:rPr lang="en-US" sz="2200" dirty="0" err="1"/>
              <a:t>moddalarga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kimyoviy</a:t>
            </a:r>
            <a:r>
              <a:rPr lang="en-US" sz="2200" dirty="0"/>
              <a:t> </a:t>
            </a:r>
            <a:r>
              <a:rPr lang="en-US" sz="2200" dirty="0" err="1"/>
              <a:t>reaksiyalarga</a:t>
            </a:r>
            <a:r>
              <a:rPr lang="en-US" sz="2200" dirty="0"/>
              <a:t> </a:t>
            </a:r>
            <a:r>
              <a:rPr lang="en-US" sz="2200" dirty="0" err="1"/>
              <a:t>reaksiya</a:t>
            </a:r>
            <a:r>
              <a:rPr lang="en-US" sz="2200" dirty="0"/>
              <a:t> </a:t>
            </a:r>
            <a:r>
              <a:rPr lang="en-US" sz="2200" dirty="0" err="1"/>
              <a:t>ko’rsatadi</a:t>
            </a:r>
            <a:r>
              <a:rPr lang="en-US" sz="2200" dirty="0"/>
              <a:t>. </a:t>
            </a:r>
            <a:r>
              <a:rPr lang="en-US" sz="2200" dirty="0" err="1"/>
              <a:t>Ularning</a:t>
            </a:r>
            <a:r>
              <a:rPr lang="en-US" sz="2200" dirty="0"/>
              <a:t> </a:t>
            </a:r>
            <a:r>
              <a:rPr lang="en-US" sz="2200" dirty="0" err="1"/>
              <a:t>mo’ljallanishi</a:t>
            </a:r>
            <a:r>
              <a:rPr lang="en-US" sz="2200" dirty="0"/>
              <a:t> - </a:t>
            </a:r>
            <a:r>
              <a:rPr lang="en-US" sz="2200" dirty="0" err="1"/>
              <a:t>gaz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suyuq</a:t>
            </a:r>
            <a:r>
              <a:rPr lang="en-US" sz="2200" dirty="0"/>
              <a:t> </a:t>
            </a:r>
            <a:r>
              <a:rPr lang="en-US" sz="2200" dirty="0" err="1"/>
              <a:t>fazalarda</a:t>
            </a:r>
            <a:r>
              <a:rPr lang="en-US" sz="2200" dirty="0"/>
              <a:t> </a:t>
            </a:r>
            <a:r>
              <a:rPr lang="en-US" sz="2200" dirty="0" err="1"/>
              <a:t>kimyoviy</a:t>
            </a:r>
            <a:r>
              <a:rPr lang="en-US" sz="2200" dirty="0"/>
              <a:t> </a:t>
            </a:r>
            <a:r>
              <a:rPr lang="en-US" sz="2200" dirty="0" err="1"/>
              <a:t>reagentlarni</a:t>
            </a:r>
            <a:r>
              <a:rPr lang="en-US" sz="2200" dirty="0"/>
              <a:t> </a:t>
            </a:r>
            <a:r>
              <a:rPr lang="en-US" sz="2200" dirty="0" err="1"/>
              <a:t>identifikatsiyalash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ularning</a:t>
            </a:r>
            <a:r>
              <a:rPr lang="en-US" sz="2200" dirty="0"/>
              <a:t> </a:t>
            </a:r>
            <a:r>
              <a:rPr lang="en-US" sz="2200" dirty="0" err="1"/>
              <a:t>miqdorini</a:t>
            </a:r>
            <a:r>
              <a:rPr lang="en-US" sz="2200" dirty="0"/>
              <a:t> </a:t>
            </a:r>
            <a:r>
              <a:rPr lang="en-US" sz="2200" dirty="0" err="1"/>
              <a:t>aniqlashdan</a:t>
            </a:r>
            <a:r>
              <a:rPr lang="en-US" sz="2200" dirty="0"/>
              <a:t> </a:t>
            </a:r>
            <a:r>
              <a:rPr lang="en-US" sz="2200" dirty="0" err="1" smtClean="0"/>
              <a:t>iborat</a:t>
            </a:r>
            <a:r>
              <a:rPr lang="en-US" sz="2200" dirty="0" smtClean="0"/>
              <a:t>. </a:t>
            </a:r>
          </a:p>
          <a:p>
            <a:pPr algn="just"/>
            <a:r>
              <a:rPr lang="en-US" sz="2200" dirty="0"/>
              <a:t>	</a:t>
            </a:r>
            <a:r>
              <a:rPr lang="en-US" sz="2200" dirty="0" err="1" smtClean="0"/>
              <a:t>Kimyoviy</a:t>
            </a:r>
            <a:r>
              <a:rPr lang="en-US" sz="2200" dirty="0" smtClean="0"/>
              <a:t> </a:t>
            </a:r>
            <a:r>
              <a:rPr lang="en-US" sz="2200" dirty="0" err="1"/>
              <a:t>datchiklar</a:t>
            </a:r>
            <a:r>
              <a:rPr lang="en-US" sz="2200" dirty="0"/>
              <a:t> </a:t>
            </a:r>
            <a:r>
              <a:rPr lang="en-US" sz="2200" dirty="0" err="1"/>
              <a:t>qattiq</a:t>
            </a:r>
            <a:r>
              <a:rPr lang="en-US" sz="2200" dirty="0"/>
              <a:t> </a:t>
            </a:r>
            <a:r>
              <a:rPr lang="en-US" sz="2200" dirty="0" err="1"/>
              <a:t>jismlar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/>
              <a:t>amalda</a:t>
            </a:r>
            <a:r>
              <a:rPr lang="en-US" sz="2200" dirty="0"/>
              <a:t> </a:t>
            </a:r>
            <a:r>
              <a:rPr lang="en-US" sz="2200" dirty="0" err="1"/>
              <a:t>qo’llanilmaydi</a:t>
            </a:r>
            <a:endParaRPr lang="ru-RU" sz="2200" dirty="0"/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371560" y="2886472"/>
            <a:ext cx="8424936" cy="3168352"/>
          </a:xfrm>
          <a:prstGeom prst="wedgeRectCallout">
            <a:avLst>
              <a:gd name="adj1" fmla="val 43745"/>
              <a:gd name="adj2" fmla="val -6474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200" dirty="0" err="1"/>
              <a:t>Ilmiy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amaliy</a:t>
            </a:r>
            <a:r>
              <a:rPr lang="en-US" sz="2200" dirty="0"/>
              <a:t> </a:t>
            </a:r>
            <a:r>
              <a:rPr lang="en-US" sz="2200" dirty="0" err="1"/>
              <a:t>tadqiqotlarda</a:t>
            </a:r>
            <a:r>
              <a:rPr lang="en-US" sz="2200" dirty="0"/>
              <a:t> </a:t>
            </a:r>
            <a:r>
              <a:rPr lang="en-US" sz="2200" dirty="0" err="1"/>
              <a:t>kimyoviy</a:t>
            </a:r>
            <a:r>
              <a:rPr lang="en-US" sz="2200" dirty="0"/>
              <a:t> </a:t>
            </a:r>
            <a:r>
              <a:rPr lang="en-US" sz="2200" dirty="0" err="1"/>
              <a:t>datchiklardan</a:t>
            </a:r>
            <a:r>
              <a:rPr lang="en-US" sz="2200" dirty="0"/>
              <a:t> </a:t>
            </a:r>
            <a:r>
              <a:rPr lang="en-US" sz="2200" dirty="0" err="1"/>
              <a:t>ko’pgina</a:t>
            </a:r>
            <a:r>
              <a:rPr lang="en-US" sz="2200" dirty="0"/>
              <a:t> </a:t>
            </a:r>
            <a:r>
              <a:rPr lang="en-US" sz="2200" dirty="0" err="1"/>
              <a:t>sohalarda</a:t>
            </a:r>
            <a:r>
              <a:rPr lang="en-US" sz="2200" dirty="0"/>
              <a:t> - </a:t>
            </a:r>
            <a:r>
              <a:rPr lang="en-US" sz="2200" dirty="0" err="1"/>
              <a:t>atmosferaning</a:t>
            </a:r>
            <a:r>
              <a:rPr lang="en-US" sz="2200" dirty="0"/>
              <a:t> </a:t>
            </a:r>
            <a:r>
              <a:rPr lang="en-US" sz="2200" dirty="0" err="1"/>
              <a:t>ifloslanishini</a:t>
            </a:r>
            <a:r>
              <a:rPr lang="en-US" sz="2200" dirty="0"/>
              <a:t> </a:t>
            </a:r>
            <a:r>
              <a:rPr lang="en-US" sz="2200" dirty="0" err="1"/>
              <a:t>monitoringlashdan</a:t>
            </a:r>
            <a:r>
              <a:rPr lang="en-US" sz="2200" dirty="0"/>
              <a:t> </a:t>
            </a:r>
            <a:r>
              <a:rPr lang="en-US" sz="2200" dirty="0" err="1"/>
              <a:t>tortib</a:t>
            </a:r>
            <a:r>
              <a:rPr lang="en-US" sz="2200" dirty="0"/>
              <a:t> to </a:t>
            </a:r>
            <a:r>
              <a:rPr lang="en-US" sz="2200" dirty="0" err="1"/>
              <a:t>portlovchi</a:t>
            </a:r>
            <a:r>
              <a:rPr lang="en-US" sz="2200" dirty="0"/>
              <a:t> </a:t>
            </a:r>
            <a:r>
              <a:rPr lang="en-US" sz="2200" dirty="0" err="1"/>
              <a:t>moddalarni</a:t>
            </a:r>
            <a:r>
              <a:rPr lang="en-US" sz="2200" dirty="0"/>
              <a:t> </a:t>
            </a:r>
            <a:r>
              <a:rPr lang="en-US" sz="2200" dirty="0" err="1"/>
              <a:t>aniqlashgacha</a:t>
            </a:r>
            <a:r>
              <a:rPr lang="en-US" sz="2200" dirty="0"/>
              <a:t> </a:t>
            </a:r>
            <a:r>
              <a:rPr lang="en-US" sz="2200" dirty="0" err="1" smtClean="0"/>
              <a:t>foydalaniladi</a:t>
            </a:r>
            <a:endParaRPr lang="en-US" sz="2200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200" dirty="0" err="1"/>
              <a:t>laboratoriya</a:t>
            </a:r>
            <a:r>
              <a:rPr lang="en-US" sz="2200" dirty="0"/>
              <a:t> </a:t>
            </a:r>
            <a:r>
              <a:rPr lang="en-US" sz="2200" dirty="0" err="1"/>
              <a:t>sharoitlarida</a:t>
            </a:r>
            <a:r>
              <a:rPr lang="en-US" sz="2200" dirty="0"/>
              <a:t> </a:t>
            </a:r>
            <a:r>
              <a:rPr lang="en-US" sz="2200" dirty="0" err="1"/>
              <a:t>gaz</a:t>
            </a:r>
            <a:r>
              <a:rPr lang="en-US" sz="2200" dirty="0"/>
              <a:t> </a:t>
            </a:r>
            <a:r>
              <a:rPr lang="en-US" sz="2200" dirty="0" err="1"/>
              <a:t>namunalarini</a:t>
            </a:r>
            <a:r>
              <a:rPr lang="en-US" sz="2200" dirty="0"/>
              <a:t> </a:t>
            </a:r>
            <a:r>
              <a:rPr lang="en-US" sz="2200" dirty="0" err="1"/>
              <a:t>muntazam</a:t>
            </a:r>
            <a:r>
              <a:rPr lang="en-US" sz="2200" dirty="0"/>
              <a:t> </a:t>
            </a:r>
            <a:r>
              <a:rPr lang="en-US" sz="2200" dirty="0" err="1"/>
              <a:t>ravishda</a:t>
            </a:r>
            <a:r>
              <a:rPr lang="en-US" sz="2200" dirty="0"/>
              <a:t> </a:t>
            </a:r>
            <a:r>
              <a:rPr lang="en-US" sz="2200" dirty="0" err="1"/>
              <a:t>tahlil</a:t>
            </a:r>
            <a:r>
              <a:rPr lang="en-US" sz="2200" dirty="0"/>
              <a:t> </a:t>
            </a:r>
            <a:r>
              <a:rPr lang="en-US" sz="2200" dirty="0" err="1"/>
              <a:t>qilish</a:t>
            </a:r>
            <a:r>
              <a:rPr lang="en-US" sz="2200" dirty="0"/>
              <a:t>, </a:t>
            </a:r>
            <a:r>
              <a:rPr lang="en-US" sz="2200" dirty="0" err="1"/>
              <a:t>tuproq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suv</a:t>
            </a:r>
            <a:r>
              <a:rPr lang="en-US" sz="2200" dirty="0"/>
              <a:t> </a:t>
            </a:r>
            <a:r>
              <a:rPr lang="en-US" sz="2200" dirty="0" err="1"/>
              <a:t>havzalarida</a:t>
            </a:r>
            <a:r>
              <a:rPr lang="en-US" sz="2200" dirty="0"/>
              <a:t> </a:t>
            </a:r>
            <a:r>
              <a:rPr lang="en-US" sz="2200" dirty="0" err="1"/>
              <a:t>xavfli</a:t>
            </a:r>
            <a:r>
              <a:rPr lang="en-US" sz="2200" dirty="0"/>
              <a:t> </a:t>
            </a:r>
            <a:r>
              <a:rPr lang="en-US" sz="2200" dirty="0" err="1"/>
              <a:t>kimyoviy</a:t>
            </a:r>
            <a:r>
              <a:rPr lang="en-US" sz="2200" dirty="0"/>
              <a:t> </a:t>
            </a:r>
            <a:r>
              <a:rPr lang="en-US" sz="2200" dirty="0" err="1"/>
              <a:t>reagentlarning</a:t>
            </a:r>
            <a:r>
              <a:rPr lang="en-US" sz="2200" dirty="0"/>
              <a:t> </a:t>
            </a:r>
            <a:r>
              <a:rPr lang="en-US" sz="2200" dirty="0" err="1"/>
              <a:t>tarqalishini</a:t>
            </a:r>
            <a:r>
              <a:rPr lang="en-US" sz="2200" dirty="0"/>
              <a:t> </a:t>
            </a:r>
            <a:r>
              <a:rPr lang="en-US" sz="2200" dirty="0" err="1"/>
              <a:t>aniqlash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 smtClean="0"/>
              <a:t>qo’llaniladi</a:t>
            </a:r>
            <a:endParaRPr lang="en-US" sz="2200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200" dirty="0" err="1"/>
              <a:t>Sanoatda</a:t>
            </a:r>
            <a:r>
              <a:rPr lang="en-US" sz="2200" dirty="0"/>
              <a:t> </a:t>
            </a:r>
            <a:r>
              <a:rPr lang="en-US" sz="2200" dirty="0" err="1"/>
              <a:t>kimyoviy</a:t>
            </a:r>
            <a:r>
              <a:rPr lang="en-US" sz="2200" dirty="0"/>
              <a:t> </a:t>
            </a:r>
            <a:r>
              <a:rPr lang="en-US" sz="2200" dirty="0" err="1"/>
              <a:t>datchiklardan</a:t>
            </a:r>
            <a:r>
              <a:rPr lang="en-US" sz="2200" dirty="0"/>
              <a:t> </a:t>
            </a:r>
            <a:r>
              <a:rPr lang="en-US" sz="2200" dirty="0" err="1"/>
              <a:t>plastmassalar</a:t>
            </a:r>
            <a:r>
              <a:rPr lang="en-US" sz="2200" dirty="0"/>
              <a:t> </a:t>
            </a:r>
            <a:r>
              <a:rPr lang="en-US" sz="2200" dirty="0" err="1"/>
              <a:t>ishlab</a:t>
            </a:r>
            <a:r>
              <a:rPr lang="en-US" sz="2200" dirty="0"/>
              <a:t> </a:t>
            </a:r>
            <a:r>
              <a:rPr lang="en-US" sz="2200" dirty="0" err="1"/>
              <a:t>chiqarishda</a:t>
            </a:r>
            <a:r>
              <a:rPr lang="en-US" sz="2200" dirty="0"/>
              <a:t>, </a:t>
            </a:r>
            <a:r>
              <a:rPr lang="en-US" sz="2200" dirty="0" err="1"/>
              <a:t>shuningdek</a:t>
            </a:r>
            <a:r>
              <a:rPr lang="en-US" sz="2200" dirty="0"/>
              <a:t>, </a:t>
            </a:r>
            <a:r>
              <a:rPr lang="en-US" sz="2200" dirty="0" err="1"/>
              <a:t>metallarni</a:t>
            </a:r>
            <a:r>
              <a:rPr lang="en-US" sz="2200" dirty="0"/>
              <a:t> </a:t>
            </a:r>
            <a:r>
              <a:rPr lang="en-US" sz="2200" dirty="0" err="1"/>
              <a:t>quyishda</a:t>
            </a:r>
            <a:r>
              <a:rPr lang="en-US" sz="2200" dirty="0"/>
              <a:t> </a:t>
            </a:r>
            <a:r>
              <a:rPr lang="en-US" sz="2200" dirty="0" err="1"/>
              <a:t>texnologik</a:t>
            </a:r>
            <a:r>
              <a:rPr lang="en-US" sz="2200" dirty="0"/>
              <a:t> </a:t>
            </a:r>
            <a:r>
              <a:rPr lang="en-US" sz="2200" dirty="0" err="1"/>
              <a:t>jarayonlarni</a:t>
            </a:r>
            <a:r>
              <a:rPr lang="en-US" sz="2200" dirty="0"/>
              <a:t> </a:t>
            </a:r>
            <a:r>
              <a:rPr lang="en-US" sz="2200" dirty="0" err="1"/>
              <a:t>nazorat</a:t>
            </a:r>
            <a:r>
              <a:rPr lang="en-US" sz="2200" dirty="0"/>
              <a:t> </a:t>
            </a:r>
            <a:r>
              <a:rPr lang="en-US" sz="2200" dirty="0" err="1"/>
              <a:t>qilish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/>
              <a:t>foydalaniladi</a:t>
            </a:r>
            <a:r>
              <a:rPr lang="en-US" sz="2200" dirty="0" smtClean="0"/>
              <a:t>.</a:t>
            </a:r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2183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046392"/>
            <a:ext cx="3456384" cy="3555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260648"/>
            <a:ext cx="8352928" cy="792088"/>
          </a:xfrm>
          <a:prstGeom prst="round2Diag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u="sng" dirty="0" err="1">
                <a:solidFill>
                  <a:schemeClr val="tx1"/>
                </a:solidFill>
              </a:rPr>
              <a:t>Kimyoviy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detektorlarning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ikkita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tasnifi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mavjud</a:t>
            </a:r>
            <a:r>
              <a:rPr lang="en-US" sz="2400" u="sng" dirty="0">
                <a:solidFill>
                  <a:schemeClr val="tx1"/>
                </a:solidFill>
              </a:rPr>
              <a:t>: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043608" y="1139200"/>
            <a:ext cx="72008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804248" y="1124744"/>
            <a:ext cx="72008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251520" y="1931288"/>
            <a:ext cx="2304256" cy="1584176"/>
          </a:xfrm>
          <a:prstGeom prst="round2Same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harakat</a:t>
            </a:r>
            <a:r>
              <a:rPr lang="en-US" sz="2000" dirty="0"/>
              <a:t> </a:t>
            </a:r>
            <a:r>
              <a:rPr lang="en-US" sz="2000" dirty="0" err="1"/>
              <a:t>tamoyili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yotadigan</a:t>
            </a:r>
            <a:r>
              <a:rPr lang="en-US" sz="2000" dirty="0"/>
              <a:t> </a:t>
            </a:r>
            <a:r>
              <a:rPr lang="en-US" sz="2000" dirty="0" err="1"/>
              <a:t>hodisaning</a:t>
            </a:r>
            <a:r>
              <a:rPr lang="en-US" sz="2000" dirty="0"/>
              <a:t> tipi </a:t>
            </a:r>
            <a:r>
              <a:rPr lang="en-US" sz="2000" dirty="0" err="1"/>
              <a:t>bo'yicha</a:t>
            </a:r>
            <a:r>
              <a:rPr lang="en-US" sz="2000" dirty="0"/>
              <a:t> </a:t>
            </a:r>
            <a:endParaRPr lang="ru-RU" sz="2000" dirty="0"/>
          </a:p>
        </p:txBody>
      </p:sp>
      <p:sp>
        <p:nvSpPr>
          <p:cNvPr id="8" name="Прямоугольник с двумя скругленными соседними углами 7"/>
          <p:cNvSpPr/>
          <p:nvPr/>
        </p:nvSpPr>
        <p:spPr>
          <a:xfrm>
            <a:off x="6012160" y="1931288"/>
            <a:ext cx="2304256" cy="1584176"/>
          </a:xfrm>
          <a:prstGeom prst="round2Same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o’lchash</a:t>
            </a:r>
            <a:r>
              <a:rPr lang="en-US" sz="2000" dirty="0"/>
              <a:t> </a:t>
            </a:r>
            <a:r>
              <a:rPr lang="en-US" sz="2000" dirty="0" err="1"/>
              <a:t>uslubi</a:t>
            </a:r>
            <a:r>
              <a:rPr lang="en-US" sz="2000" dirty="0"/>
              <a:t> </a:t>
            </a:r>
            <a:r>
              <a:rPr lang="en-US" sz="2000" dirty="0" err="1"/>
              <a:t>bo'yicha</a:t>
            </a:r>
            <a:endParaRPr lang="ru-RU" sz="2000" dirty="0"/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268680" y="5877272"/>
            <a:ext cx="8352928" cy="792088"/>
          </a:xfrm>
          <a:prstGeom prst="round2Diag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u="sng" dirty="0" err="1">
                <a:solidFill>
                  <a:schemeClr val="tx1"/>
                </a:solidFill>
              </a:rPr>
              <a:t>Barcha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kimyoviy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detektorlarni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ikkita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katta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guruhga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ajratish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u="sng" dirty="0" err="1">
                <a:solidFill>
                  <a:schemeClr val="tx1"/>
                </a:solidFill>
              </a:rPr>
              <a:t>mumkin</a:t>
            </a:r>
            <a:r>
              <a:rPr lang="en-US" sz="2400" u="sng" dirty="0" smtClean="0">
                <a:solidFill>
                  <a:schemeClr val="tx1"/>
                </a:solidFill>
              </a:rPr>
              <a:t>: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Стрелка вверх 8"/>
          <p:cNvSpPr/>
          <p:nvPr/>
        </p:nvSpPr>
        <p:spPr>
          <a:xfrm>
            <a:off x="1043608" y="5288842"/>
            <a:ext cx="720080" cy="51642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верх 11"/>
          <p:cNvSpPr/>
          <p:nvPr/>
        </p:nvSpPr>
        <p:spPr>
          <a:xfrm>
            <a:off x="6827912" y="5288842"/>
            <a:ext cx="720080" cy="51642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251520" y="4077072"/>
            <a:ext cx="2304256" cy="1211770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000" dirty="0" err="1"/>
              <a:t>to‘gridan-to‘gri</a:t>
            </a:r>
            <a:r>
              <a:rPr lang="en-US" sz="2000" dirty="0"/>
              <a:t> (</a:t>
            </a:r>
            <a:r>
              <a:rPr lang="en-US" sz="2000" dirty="0" err="1"/>
              <a:t>oddiy</a:t>
            </a:r>
            <a:r>
              <a:rPr lang="en-US" sz="2000" dirty="0"/>
              <a:t> </a:t>
            </a:r>
            <a:r>
              <a:rPr lang="en-US" sz="2000" dirty="0" err="1"/>
              <a:t>datchiklar</a:t>
            </a:r>
            <a:r>
              <a:rPr lang="en-US" sz="2000" dirty="0"/>
              <a:t>) </a:t>
            </a:r>
            <a:endParaRPr lang="ru-RU" sz="2000" dirty="0"/>
          </a:p>
        </p:txBody>
      </p:sp>
      <p:sp>
        <p:nvSpPr>
          <p:cNvPr id="16" name="Прямоугольник с двумя скругленными противолежащими углами 15"/>
          <p:cNvSpPr/>
          <p:nvPr/>
        </p:nvSpPr>
        <p:spPr>
          <a:xfrm>
            <a:off x="6083736" y="4077072"/>
            <a:ext cx="2304256" cy="1224136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bilvosita</a:t>
            </a:r>
            <a:r>
              <a:rPr lang="en-US" sz="2000" dirty="0"/>
              <a:t> (</a:t>
            </a:r>
            <a:r>
              <a:rPr lang="en-US" sz="2000" dirty="0" err="1"/>
              <a:t>tarkibli</a:t>
            </a:r>
            <a:r>
              <a:rPr lang="en-US" sz="2000" dirty="0"/>
              <a:t> </a:t>
            </a:r>
            <a:r>
              <a:rPr lang="en-US" sz="2000" dirty="0" err="1"/>
              <a:t>datchiklar</a:t>
            </a:r>
            <a:r>
              <a:rPr lang="en-US" sz="2000" dirty="0"/>
              <a:t>) </a:t>
            </a:r>
            <a:r>
              <a:rPr lang="en-US" sz="2000" dirty="0" err="1"/>
              <a:t>o’lchaydigan</a:t>
            </a:r>
            <a:r>
              <a:rPr lang="en-US" sz="2000" dirty="0"/>
              <a:t> </a:t>
            </a:r>
            <a:r>
              <a:rPr lang="en-US" sz="2000" dirty="0" err="1"/>
              <a:t>datchiklar</a:t>
            </a:r>
            <a:endParaRPr lang="ru-RU" sz="2000" dirty="0"/>
          </a:p>
        </p:txBody>
      </p:sp>
      <p:sp>
        <p:nvSpPr>
          <p:cNvPr id="13" name="10-конечная звезда 12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3399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7" y="2996952"/>
            <a:ext cx="8944854" cy="2826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6021288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9.11- </a:t>
            </a:r>
            <a:r>
              <a:rPr lang="en-US" sz="2000" b="1" dirty="0" err="1"/>
              <a:t>rasm</a:t>
            </a:r>
            <a:r>
              <a:rPr lang="en-US" sz="2000" b="1" dirty="0"/>
              <a:t>. </a:t>
            </a:r>
            <a:r>
              <a:rPr lang="en-US" sz="2000" b="1" dirty="0" err="1"/>
              <a:t>To‘g‘ridan-to‘g</a:t>
            </a:r>
            <a:r>
              <a:rPr lang="en-US" sz="2000" b="1" dirty="0"/>
              <a:t> ‘</a:t>
            </a:r>
            <a:r>
              <a:rPr lang="en-US" sz="2000" b="1" dirty="0" err="1"/>
              <a:t>ri</a:t>
            </a:r>
            <a:r>
              <a:rPr lang="en-US" sz="2000" b="1" dirty="0"/>
              <a:t> </a:t>
            </a:r>
            <a:r>
              <a:rPr lang="en-US" sz="2000" b="1" dirty="0" err="1"/>
              <a:t>harakat</a:t>
            </a:r>
            <a:r>
              <a:rPr lang="en-US" sz="2000" b="1" dirty="0"/>
              <a:t> </a:t>
            </a:r>
            <a:r>
              <a:rPr lang="en-US" sz="2000" b="1" dirty="0" err="1"/>
              <a:t>qiladigan</a:t>
            </a:r>
            <a:r>
              <a:rPr lang="en-US" sz="2000" b="1" dirty="0"/>
              <a:t> </a:t>
            </a:r>
            <a:r>
              <a:rPr lang="en-US" sz="2000" b="1" dirty="0" err="1"/>
              <a:t>datchiklar</a:t>
            </a:r>
            <a:endParaRPr lang="ru-RU" sz="2000" b="1" dirty="0"/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135577" y="188640"/>
            <a:ext cx="8944854" cy="2520280"/>
          </a:xfrm>
          <a:prstGeom prst="wedgeRectCallout">
            <a:avLst>
              <a:gd name="adj1" fmla="val -46730"/>
              <a:gd name="adj2" fmla="val 8608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200" dirty="0" err="1"/>
              <a:t>To‘g‘ridan-to‘g‘ri</a:t>
            </a:r>
            <a:r>
              <a:rPr lang="en-US" sz="2200" dirty="0"/>
              <a:t> </a:t>
            </a:r>
            <a:r>
              <a:rPr lang="en-US" sz="2200" dirty="0" err="1"/>
              <a:t>harakat</a:t>
            </a:r>
            <a:r>
              <a:rPr lang="en-US" sz="2200" dirty="0"/>
              <a:t> </a:t>
            </a:r>
            <a:r>
              <a:rPr lang="en-US" sz="2200" dirty="0" err="1"/>
              <a:t>qiladigan</a:t>
            </a:r>
            <a:r>
              <a:rPr lang="en-US" sz="2200" dirty="0"/>
              <a:t> </a:t>
            </a:r>
            <a:r>
              <a:rPr lang="en-US" sz="2200" dirty="0" err="1"/>
              <a:t>datchiklar</a:t>
            </a:r>
            <a:r>
              <a:rPr lang="en-US" sz="2200" dirty="0"/>
              <a:t> </a:t>
            </a:r>
            <a:r>
              <a:rPr lang="en-US" sz="2200" dirty="0" err="1"/>
              <a:t>ba’zi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kimyoviy</a:t>
            </a:r>
            <a:r>
              <a:rPr lang="en-US" sz="2200" dirty="0"/>
              <a:t> </a:t>
            </a:r>
            <a:r>
              <a:rPr lang="en-US" sz="2200" dirty="0" err="1"/>
              <a:t>reaksiyalarning</a:t>
            </a:r>
            <a:r>
              <a:rPr lang="en-US" sz="2200" dirty="0"/>
              <a:t> </a:t>
            </a:r>
            <a:r>
              <a:rPr lang="en-US" sz="2200" dirty="0" err="1"/>
              <a:t>elektr</a:t>
            </a:r>
            <a:r>
              <a:rPr lang="en-US" sz="2200" dirty="0"/>
              <a:t> </a:t>
            </a:r>
            <a:r>
              <a:rPr lang="en-US" sz="2200" dirty="0" err="1"/>
              <a:t>zanjirining</a:t>
            </a:r>
            <a:r>
              <a:rPr lang="en-US" sz="2200" dirty="0"/>
              <a:t> </a:t>
            </a:r>
            <a:r>
              <a:rPr lang="en-US" sz="2200" dirty="0" err="1"/>
              <a:t>parametrlari</a:t>
            </a:r>
            <a:r>
              <a:rPr lang="en-US" sz="2200" dirty="0"/>
              <a:t> — </a:t>
            </a:r>
            <a:r>
              <a:rPr lang="en-US" sz="2200" dirty="0" err="1"/>
              <a:t>qarshilik</a:t>
            </a:r>
            <a:r>
              <a:rPr lang="en-US" sz="2200" dirty="0"/>
              <a:t>, </a:t>
            </a:r>
            <a:r>
              <a:rPr lang="en-US" sz="2200" dirty="0" err="1"/>
              <a:t>kuchlanish</a:t>
            </a:r>
            <a:r>
              <a:rPr lang="en-US" sz="2200" dirty="0"/>
              <a:t>, </a:t>
            </a:r>
            <a:r>
              <a:rPr lang="en-US" sz="2200" dirty="0" err="1"/>
              <a:t>tok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sig’imni</a:t>
            </a:r>
            <a:r>
              <a:rPr lang="en-US" sz="2200" dirty="0"/>
              <a:t> </a:t>
            </a:r>
            <a:r>
              <a:rPr lang="en-US" sz="2200" dirty="0" err="1"/>
              <a:t>o‘zgartirish</a:t>
            </a:r>
            <a:r>
              <a:rPr lang="en-US" sz="2200" dirty="0"/>
              <a:t> </a:t>
            </a:r>
            <a:r>
              <a:rPr lang="en-US" sz="2200" dirty="0" err="1"/>
              <a:t>hususiyatiga</a:t>
            </a:r>
            <a:r>
              <a:rPr lang="en-US" sz="2200" dirty="0"/>
              <a:t> </a:t>
            </a:r>
            <a:r>
              <a:rPr lang="en-US" sz="2200" dirty="0" err="1" smtClean="0"/>
              <a:t>asoslanadi</a:t>
            </a:r>
            <a:r>
              <a:rPr lang="en-US" sz="2200" dirty="0" smtClean="0"/>
              <a:t>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Bunday</a:t>
            </a:r>
            <a:r>
              <a:rPr lang="en-US" sz="2200" dirty="0" smtClean="0"/>
              <a:t> </a:t>
            </a:r>
            <a:r>
              <a:rPr lang="en-US" sz="2200" dirty="0" err="1"/>
              <a:t>datchiklar</a:t>
            </a:r>
            <a:r>
              <a:rPr lang="en-US" sz="2200" dirty="0"/>
              <a:t> </a:t>
            </a:r>
            <a:r>
              <a:rPr lang="en-US" sz="2200" dirty="0" err="1"/>
              <a:t>chiquvchi</a:t>
            </a:r>
            <a:r>
              <a:rPr lang="en-US" sz="2200" dirty="0"/>
              <a:t> </a:t>
            </a:r>
            <a:r>
              <a:rPr lang="en-US" sz="2200" dirty="0" err="1"/>
              <a:t>elektr</a:t>
            </a:r>
            <a:r>
              <a:rPr lang="en-US" sz="2200" dirty="0"/>
              <a:t> </a:t>
            </a:r>
            <a:r>
              <a:rPr lang="en-US" sz="2200" dirty="0" err="1"/>
              <a:t>signallarini</a:t>
            </a:r>
            <a:r>
              <a:rPr lang="en-US" sz="2200" dirty="0"/>
              <a:t> </a:t>
            </a:r>
            <a:r>
              <a:rPr lang="en-US" sz="2200" dirty="0" err="1"/>
              <a:t>interfeysli</a:t>
            </a:r>
            <a:r>
              <a:rPr lang="en-US" sz="2200" dirty="0"/>
              <a:t> </a:t>
            </a:r>
            <a:r>
              <a:rPr lang="en-US" sz="2200" dirty="0" err="1"/>
              <a:t>sxema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muvofiqlashtirish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/>
              <a:t>qo'shimcha</a:t>
            </a:r>
            <a:r>
              <a:rPr lang="en-US" sz="2200" dirty="0"/>
              <a:t> </a:t>
            </a:r>
            <a:r>
              <a:rPr lang="en-US" sz="2200" dirty="0" err="1"/>
              <a:t>sxemalardan</a:t>
            </a:r>
            <a:r>
              <a:rPr lang="en-US" sz="2200" dirty="0"/>
              <a:t> </a:t>
            </a:r>
            <a:r>
              <a:rPr lang="en-US" sz="2200" dirty="0" err="1"/>
              <a:t>foydalanadi</a:t>
            </a:r>
            <a:r>
              <a:rPr lang="en-US" sz="2200" dirty="0"/>
              <a:t>, </a:t>
            </a:r>
            <a:r>
              <a:rPr lang="en-US" sz="2200" dirty="0" err="1"/>
              <a:t>biroq</a:t>
            </a:r>
            <a:r>
              <a:rPr lang="en-US" sz="2200" dirty="0"/>
              <a:t> </a:t>
            </a:r>
            <a:r>
              <a:rPr lang="en-US" sz="2200" dirty="0" err="1"/>
              <a:t>ularda</a:t>
            </a:r>
            <a:r>
              <a:rPr lang="en-US" sz="2200" dirty="0"/>
              <a:t> </a:t>
            </a:r>
            <a:r>
              <a:rPr lang="en-US" sz="2200" dirty="0" err="1"/>
              <a:t>energiyaning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turini</a:t>
            </a:r>
            <a:r>
              <a:rPr lang="en-US" sz="2200" dirty="0"/>
              <a:t> </a:t>
            </a:r>
            <a:r>
              <a:rPr lang="en-US" sz="2200" dirty="0" err="1"/>
              <a:t>boshqasiga</a:t>
            </a:r>
            <a:r>
              <a:rPr lang="en-US" sz="2200" dirty="0"/>
              <a:t> </a:t>
            </a:r>
            <a:r>
              <a:rPr lang="en-US" sz="2200" dirty="0" err="1"/>
              <a:t>aylantiradigan</a:t>
            </a:r>
            <a:r>
              <a:rPr lang="en-US" sz="2200" dirty="0"/>
              <a:t> </a:t>
            </a:r>
            <a:r>
              <a:rPr lang="en-US" sz="2200" dirty="0" err="1"/>
              <a:t>hech</a:t>
            </a:r>
            <a:r>
              <a:rPr lang="en-US" sz="2200" dirty="0"/>
              <a:t> </a:t>
            </a:r>
            <a:r>
              <a:rPr lang="en-US" sz="2200" dirty="0" err="1"/>
              <a:t>qanday</a:t>
            </a:r>
            <a:r>
              <a:rPr lang="en-US" sz="2200" dirty="0"/>
              <a:t> </a:t>
            </a:r>
            <a:r>
              <a:rPr lang="en-US" sz="2200" dirty="0" err="1"/>
              <a:t>qayta</a:t>
            </a:r>
            <a:r>
              <a:rPr lang="en-US" sz="2200" dirty="0"/>
              <a:t> </a:t>
            </a:r>
            <a:r>
              <a:rPr lang="en-US" sz="2200" dirty="0" err="1"/>
              <a:t>shakllantirgichlar</a:t>
            </a:r>
            <a:r>
              <a:rPr lang="en-US" sz="2200" dirty="0"/>
              <a:t> </a:t>
            </a:r>
            <a:r>
              <a:rPr lang="en-US" sz="2200" dirty="0" err="1"/>
              <a:t>yo‘q</a:t>
            </a:r>
            <a:r>
              <a:rPr lang="en-US" sz="2200" dirty="0"/>
              <a:t>. </a:t>
            </a:r>
            <a:endParaRPr lang="ru-RU" sz="2200" dirty="0"/>
          </a:p>
        </p:txBody>
      </p:sp>
      <p:sp>
        <p:nvSpPr>
          <p:cNvPr id="5" name="10-конечная звезда 4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5271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924944"/>
            <a:ext cx="8771815" cy="2886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4752" y="5949280"/>
            <a:ext cx="81216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9.12- </a:t>
            </a:r>
            <a:r>
              <a:rPr lang="en-US" sz="2400" b="1" dirty="0" err="1"/>
              <a:t>rasm</a:t>
            </a:r>
            <a:r>
              <a:rPr lang="en-US" sz="2400" b="1" dirty="0"/>
              <a:t>. </a:t>
            </a:r>
            <a:r>
              <a:rPr lang="en-US" sz="2400" b="1" dirty="0" err="1"/>
              <a:t>Bilvosita</a:t>
            </a:r>
            <a:r>
              <a:rPr lang="en-US" sz="2400" b="1" dirty="0"/>
              <a:t> </a:t>
            </a:r>
            <a:r>
              <a:rPr lang="en-US" sz="2400" b="1" dirty="0" err="1"/>
              <a:t>harakat</a:t>
            </a:r>
            <a:r>
              <a:rPr lang="en-US" sz="2400" b="1" dirty="0"/>
              <a:t> </a:t>
            </a:r>
            <a:r>
              <a:rPr lang="en-US" sz="2400" b="1" dirty="0" err="1"/>
              <a:t>qiladigan</a:t>
            </a:r>
            <a:r>
              <a:rPr lang="en-US" sz="2400" b="1" dirty="0"/>
              <a:t> </a:t>
            </a:r>
            <a:r>
              <a:rPr lang="en-US" sz="2400" b="1" dirty="0" err="1"/>
              <a:t>datchiklar</a:t>
            </a:r>
            <a:endParaRPr lang="ru-RU" sz="2400" b="1" dirty="0"/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179511" y="188640"/>
            <a:ext cx="8771815" cy="2520280"/>
          </a:xfrm>
          <a:prstGeom prst="wedgeRectCallout">
            <a:avLst>
              <a:gd name="adj1" fmla="val 44493"/>
              <a:gd name="adj2" fmla="val 8035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200" dirty="0" smtClean="0"/>
              <a:t>	</a:t>
            </a:r>
            <a:r>
              <a:rPr lang="en-US" sz="2200" dirty="0" err="1" smtClean="0"/>
              <a:t>Bilvosita</a:t>
            </a:r>
            <a:r>
              <a:rPr lang="en-US" sz="2200" dirty="0" smtClean="0"/>
              <a:t> </a:t>
            </a:r>
            <a:r>
              <a:rPr lang="en-US" sz="2200" dirty="0" err="1"/>
              <a:t>tipdagi</a:t>
            </a:r>
            <a:r>
              <a:rPr lang="en-US" sz="2200" dirty="0"/>
              <a:t> </a:t>
            </a:r>
            <a:r>
              <a:rPr lang="en-US" sz="2200" dirty="0" err="1"/>
              <a:t>datchiklar</a:t>
            </a:r>
            <a:r>
              <a:rPr lang="en-US" sz="2200" dirty="0"/>
              <a:t> </a:t>
            </a:r>
            <a:r>
              <a:rPr lang="en-US" sz="2200" dirty="0" err="1" smtClean="0"/>
              <a:t>elektr</a:t>
            </a:r>
            <a:r>
              <a:rPr lang="en-US" sz="2200" dirty="0" smtClean="0"/>
              <a:t> </a:t>
            </a:r>
            <a:r>
              <a:rPr lang="en-US" sz="2200" dirty="0" err="1"/>
              <a:t>parametrlarining</a:t>
            </a:r>
            <a:r>
              <a:rPr lang="en-US" sz="2200" dirty="0"/>
              <a:t> </a:t>
            </a:r>
            <a:r>
              <a:rPr lang="en-US" sz="2200" dirty="0" err="1"/>
              <a:t>bevosita</a:t>
            </a:r>
            <a:r>
              <a:rPr lang="en-US" sz="2200" dirty="0"/>
              <a:t> </a:t>
            </a:r>
            <a:r>
              <a:rPr lang="en-US" sz="2200" dirty="0" err="1"/>
              <a:t>o‘zgarishini</a:t>
            </a:r>
            <a:r>
              <a:rPr lang="en-US" sz="2200" dirty="0"/>
              <a:t> </a:t>
            </a:r>
            <a:r>
              <a:rPr lang="en-US" sz="2200" dirty="0" err="1" smtClean="0"/>
              <a:t>chiqaradigan</a:t>
            </a:r>
            <a:r>
              <a:rPr lang="en-US" sz="2200" dirty="0" smtClean="0"/>
              <a:t> </a:t>
            </a:r>
            <a:r>
              <a:rPr lang="en-US" sz="2200" dirty="0" err="1"/>
              <a:t>kimyoviy</a:t>
            </a:r>
            <a:r>
              <a:rPr lang="en-US" sz="2200" dirty="0"/>
              <a:t> </a:t>
            </a:r>
            <a:r>
              <a:rPr lang="en-US" sz="2200" dirty="0" err="1"/>
              <a:t>reaksiyalarga</a:t>
            </a:r>
            <a:r>
              <a:rPr lang="en-US" sz="2200" dirty="0"/>
              <a:t> </a:t>
            </a:r>
            <a:r>
              <a:rPr lang="en-US" sz="2200" dirty="0" err="1"/>
              <a:t>asoslanadi</a:t>
            </a:r>
            <a:r>
              <a:rPr lang="en-US" sz="2200" dirty="0"/>
              <a:t>, </a:t>
            </a:r>
            <a:r>
              <a:rPr lang="en-US" sz="2200" dirty="0" err="1"/>
              <a:t>shu</a:t>
            </a:r>
            <a:r>
              <a:rPr lang="en-US" sz="2200" dirty="0"/>
              <a:t> </a:t>
            </a:r>
            <a:r>
              <a:rPr lang="en-US" sz="2200" dirty="0" err="1"/>
              <a:t>sababli</a:t>
            </a:r>
            <a:r>
              <a:rPr lang="en-US" sz="2200" dirty="0"/>
              <a:t> </a:t>
            </a:r>
            <a:r>
              <a:rPr lang="en-US" sz="2200" dirty="0" err="1"/>
              <a:t>ularning</a:t>
            </a:r>
            <a:r>
              <a:rPr lang="en-US" sz="2200" dirty="0"/>
              <a:t> </a:t>
            </a:r>
            <a:r>
              <a:rPr lang="en-US" sz="2200" dirty="0" err="1"/>
              <a:t>tarkibiga</a:t>
            </a:r>
            <a:r>
              <a:rPr lang="en-US" sz="2200" dirty="0"/>
              <a:t> </a:t>
            </a:r>
            <a:r>
              <a:rPr lang="en-US" sz="2200" dirty="0" err="1"/>
              <a:t>har</a:t>
            </a:r>
            <a:r>
              <a:rPr lang="en-US" sz="2200" dirty="0"/>
              <a:t> </a:t>
            </a:r>
            <a:r>
              <a:rPr lang="en-US" sz="2200" dirty="0" err="1"/>
              <a:t>doim</a:t>
            </a:r>
            <a:r>
              <a:rPr lang="en-US" sz="2200" dirty="0"/>
              <a:t> </a:t>
            </a:r>
            <a:r>
              <a:rPr lang="en-US" sz="2200" dirty="0" err="1"/>
              <a:t>reaksiyalarning</a:t>
            </a:r>
            <a:r>
              <a:rPr lang="en-US" sz="2200" dirty="0"/>
              <a:t> </a:t>
            </a:r>
            <a:r>
              <a:rPr lang="en-US" sz="2200" dirty="0" err="1"/>
              <a:t>yondosh</a:t>
            </a:r>
            <a:r>
              <a:rPr lang="en-US" sz="2200" dirty="0"/>
              <a:t> </a:t>
            </a:r>
            <a:r>
              <a:rPr lang="en-US" sz="2200" dirty="0" err="1"/>
              <a:t>hodisalarini</a:t>
            </a:r>
            <a:r>
              <a:rPr lang="en-US" sz="2200" dirty="0"/>
              <a:t> </a:t>
            </a:r>
            <a:r>
              <a:rPr lang="en-US" sz="2200" b="1" dirty="0"/>
              <a:t>(</a:t>
            </a:r>
            <a:r>
              <a:rPr lang="en-US" sz="2200" b="1" dirty="0" err="1"/>
              <a:t>fizikaviy</a:t>
            </a:r>
            <a:r>
              <a:rPr lang="en-US" sz="2200" b="1" dirty="0"/>
              <a:t> </a:t>
            </a:r>
            <a:r>
              <a:rPr lang="en-US" sz="2200" b="1" dirty="0" err="1"/>
              <a:t>o'lchamlarining</a:t>
            </a:r>
            <a:r>
              <a:rPr lang="en-US" sz="2200" b="1" dirty="0"/>
              <a:t> </a:t>
            </a:r>
            <a:r>
              <a:rPr lang="en-US" sz="2200" b="1" dirty="0" err="1"/>
              <a:t>o'zgarishi</a:t>
            </a:r>
            <a:r>
              <a:rPr lang="en-US" sz="2200" b="1" dirty="0"/>
              <a:t>, </a:t>
            </a:r>
            <a:r>
              <a:rPr lang="en-US" sz="2200" b="1" dirty="0" err="1"/>
              <a:t>chastotaning</a:t>
            </a:r>
            <a:r>
              <a:rPr lang="en-US" sz="2200" b="1" dirty="0"/>
              <a:t> </a:t>
            </a:r>
            <a:r>
              <a:rPr lang="en-US" sz="2200" b="1" dirty="0" err="1"/>
              <a:t>siljishi</a:t>
            </a:r>
            <a:r>
              <a:rPr lang="en-US" sz="2200" b="1" dirty="0"/>
              <a:t>, </a:t>
            </a:r>
            <a:r>
              <a:rPr lang="en-US" sz="2200" b="1" dirty="0" err="1"/>
              <a:t>yorug‘likning</a:t>
            </a:r>
            <a:r>
              <a:rPr lang="en-US" sz="2200" b="1" dirty="0"/>
              <a:t> </a:t>
            </a:r>
            <a:r>
              <a:rPr lang="en-US" sz="2200" b="1" dirty="0" err="1"/>
              <a:t>modulyasiyalanishi</a:t>
            </a:r>
            <a:r>
              <a:rPr lang="en-US" sz="2200" b="1" dirty="0"/>
              <a:t>, </a:t>
            </a:r>
            <a:r>
              <a:rPr lang="en-US" sz="2200" b="1" dirty="0" err="1"/>
              <a:t>harorat</a:t>
            </a:r>
            <a:r>
              <a:rPr lang="en-US" sz="2200" b="1" dirty="0"/>
              <a:t> </a:t>
            </a:r>
            <a:r>
              <a:rPr lang="en-US" sz="2200" b="1" dirty="0" err="1"/>
              <a:t>va</a:t>
            </a:r>
            <a:r>
              <a:rPr lang="en-US" sz="2200" b="1" dirty="0"/>
              <a:t> </a:t>
            </a:r>
            <a:r>
              <a:rPr lang="en-US" sz="2200" b="1" dirty="0" err="1"/>
              <a:t>massaning</a:t>
            </a:r>
            <a:r>
              <a:rPr lang="en-US" sz="2200" b="1" dirty="0"/>
              <a:t> </a:t>
            </a:r>
            <a:r>
              <a:rPr lang="en-US" sz="2200" b="1" dirty="0" err="1"/>
              <a:t>o‘zgarishi</a:t>
            </a:r>
            <a:r>
              <a:rPr lang="en-US" sz="2200" b="1" dirty="0"/>
              <a:t>)</a:t>
            </a:r>
            <a:r>
              <a:rPr lang="en-US" sz="2200" dirty="0"/>
              <a:t> </a:t>
            </a:r>
            <a:r>
              <a:rPr lang="en-US" sz="2200" dirty="0" err="1"/>
              <a:t>elektr</a:t>
            </a:r>
            <a:r>
              <a:rPr lang="en-US" sz="2200" dirty="0"/>
              <a:t> </a:t>
            </a:r>
            <a:r>
              <a:rPr lang="en-US" sz="2200" dirty="0" err="1"/>
              <a:t>signallariga</a:t>
            </a:r>
            <a:r>
              <a:rPr lang="en-US" sz="2200" dirty="0"/>
              <a:t> </a:t>
            </a:r>
            <a:r>
              <a:rPr lang="en-US" sz="2200" dirty="0" err="1"/>
              <a:t>konvertatsiyalaydigan</a:t>
            </a:r>
            <a:r>
              <a:rPr lang="en-US" sz="2200" dirty="0"/>
              <a:t> </a:t>
            </a:r>
            <a:r>
              <a:rPr lang="en-US" sz="2200" dirty="0" err="1"/>
              <a:t>qo'shimcha</a:t>
            </a:r>
            <a:r>
              <a:rPr lang="en-US" sz="2200" dirty="0"/>
              <a:t> </a:t>
            </a:r>
            <a:r>
              <a:rPr lang="en-US" sz="2200" dirty="0" err="1"/>
              <a:t>qayta</a:t>
            </a:r>
            <a:r>
              <a:rPr lang="en-US" sz="2200" dirty="0"/>
              <a:t> </a:t>
            </a:r>
            <a:r>
              <a:rPr lang="en-US" sz="2200" dirty="0" err="1"/>
              <a:t>shakllantirgichlar</a:t>
            </a:r>
            <a:r>
              <a:rPr lang="en-US" sz="2200" dirty="0"/>
              <a:t> </a:t>
            </a:r>
            <a:r>
              <a:rPr lang="en-US" sz="2200" dirty="0" err="1"/>
              <a:t>kiradi</a:t>
            </a:r>
            <a:r>
              <a:rPr lang="en-US" sz="2200" dirty="0"/>
              <a:t>. </a:t>
            </a:r>
            <a:endParaRPr lang="ru-RU" sz="2200" dirty="0"/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7927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документ 4"/>
          <p:cNvSpPr/>
          <p:nvPr/>
        </p:nvSpPr>
        <p:spPr>
          <a:xfrm>
            <a:off x="252264" y="188640"/>
            <a:ext cx="8568208" cy="3960440"/>
          </a:xfrm>
          <a:prstGeom prst="flowChartDocumen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/>
              <a:t>Zamonaviy</a:t>
            </a:r>
            <a:r>
              <a:rPr lang="en-US" sz="2300" dirty="0"/>
              <a:t> </a:t>
            </a:r>
            <a:r>
              <a:rPr lang="en-US" sz="2300" dirty="0" err="1"/>
              <a:t>kimyoviy</a:t>
            </a:r>
            <a:r>
              <a:rPr lang="en-US" sz="2300" dirty="0"/>
              <a:t> </a:t>
            </a:r>
            <a:r>
              <a:rPr lang="en-US" sz="2300" dirty="0" err="1"/>
              <a:t>datchiklarning</a:t>
            </a:r>
            <a:r>
              <a:rPr lang="en-US" sz="2300" dirty="0"/>
              <a:t> </a:t>
            </a:r>
            <a:r>
              <a:rPr lang="en-US" sz="2300" dirty="0" err="1"/>
              <a:t>rivojlanish</a:t>
            </a:r>
            <a:r>
              <a:rPr lang="en-US" sz="2300" dirty="0"/>
              <a:t> </a:t>
            </a:r>
            <a:r>
              <a:rPr lang="en-US" sz="2300" dirty="0" err="1"/>
              <a:t>yo'nalishi</a:t>
            </a:r>
            <a:r>
              <a:rPr lang="en-US" sz="2300" dirty="0"/>
              <a:t> </a:t>
            </a:r>
            <a:r>
              <a:rPr lang="en-US" sz="2300" dirty="0" err="1"/>
              <a:t>mikroelektronika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dasturlanadigan</a:t>
            </a:r>
            <a:r>
              <a:rPr lang="en-US" sz="2300" dirty="0"/>
              <a:t> </a:t>
            </a:r>
            <a:r>
              <a:rPr lang="en-US" sz="2300" dirty="0" err="1"/>
              <a:t>kontrollerlarni</a:t>
            </a:r>
            <a:r>
              <a:rPr lang="en-US" sz="2300" dirty="0"/>
              <a:t> </a:t>
            </a:r>
            <a:r>
              <a:rPr lang="en-US" sz="2300" dirty="0" err="1"/>
              <a:t>qo’llashdan</a:t>
            </a:r>
            <a:r>
              <a:rPr lang="en-US" sz="2300" dirty="0"/>
              <a:t> </a:t>
            </a:r>
            <a:r>
              <a:rPr lang="en-US" sz="2300" dirty="0" err="1"/>
              <a:t>iborat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Bularning</a:t>
            </a:r>
            <a:r>
              <a:rPr lang="en-US" sz="2300" dirty="0" smtClean="0"/>
              <a:t> </a:t>
            </a:r>
            <a:r>
              <a:rPr lang="en-US" sz="2300" dirty="0" err="1"/>
              <a:t>barchasi</a:t>
            </a:r>
            <a:r>
              <a:rPr lang="en-US" sz="2300" dirty="0"/>
              <a:t> </a:t>
            </a:r>
            <a:r>
              <a:rPr lang="en-US" sz="2300" dirty="0" err="1"/>
              <a:t>yangicha</a:t>
            </a:r>
            <a:r>
              <a:rPr lang="en-US" sz="2300" dirty="0"/>
              <a:t> </a:t>
            </a:r>
            <a:r>
              <a:rPr lang="en-US" sz="2300" dirty="0" err="1"/>
              <a:t>klassdagi</a:t>
            </a:r>
            <a:r>
              <a:rPr lang="en-US" sz="2300" dirty="0"/>
              <a:t> </a:t>
            </a:r>
            <a:r>
              <a:rPr lang="en-US" sz="2300" dirty="0" err="1"/>
              <a:t>intellektual</a:t>
            </a:r>
            <a:r>
              <a:rPr lang="en-US" sz="2300" dirty="0"/>
              <a:t> </a:t>
            </a:r>
            <a:r>
              <a:rPr lang="en-US" sz="2300" dirty="0" err="1"/>
              <a:t>kimyoviy</a:t>
            </a:r>
            <a:r>
              <a:rPr lang="en-US" sz="2300" dirty="0"/>
              <a:t> </a:t>
            </a:r>
            <a:r>
              <a:rPr lang="en-US" sz="2300" dirty="0" err="1"/>
              <a:t>detektorlarning</a:t>
            </a:r>
            <a:r>
              <a:rPr lang="en-US" sz="2300" dirty="0"/>
              <a:t> </a:t>
            </a:r>
            <a:r>
              <a:rPr lang="en-US" sz="2300" dirty="0" err="1"/>
              <a:t>yaratilishiga</a:t>
            </a:r>
            <a:r>
              <a:rPr lang="en-US" sz="2300" dirty="0"/>
              <a:t> </a:t>
            </a:r>
            <a:r>
              <a:rPr lang="en-US" sz="2300" dirty="0" err="1"/>
              <a:t>olib</a:t>
            </a:r>
            <a:r>
              <a:rPr lang="en-US" sz="2300" dirty="0"/>
              <a:t> </a:t>
            </a:r>
            <a:r>
              <a:rPr lang="en-US" sz="2300" dirty="0" err="1"/>
              <a:t>keladi</a:t>
            </a:r>
            <a:r>
              <a:rPr lang="en-US" sz="2300" dirty="0"/>
              <a:t>. </a:t>
            </a:r>
            <a:endParaRPr lang="en-US" sz="2300" dirty="0" smtClean="0"/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300" dirty="0" err="1" smtClean="0"/>
              <a:t>Bunday</a:t>
            </a:r>
            <a:r>
              <a:rPr lang="en-US" sz="2300" dirty="0" smtClean="0"/>
              <a:t> </a:t>
            </a:r>
            <a:r>
              <a:rPr lang="en-US" sz="2300" dirty="0" err="1"/>
              <a:t>datchiklarning</a:t>
            </a:r>
            <a:r>
              <a:rPr lang="en-US" sz="2300" dirty="0"/>
              <a:t> </a:t>
            </a:r>
            <a:r>
              <a:rPr lang="en-US" sz="2300" dirty="0" err="1"/>
              <a:t>tarkibiga</a:t>
            </a:r>
            <a:r>
              <a:rPr lang="en-US" sz="2300" dirty="0"/>
              <a:t>, </a:t>
            </a:r>
            <a:r>
              <a:rPr lang="en-US" sz="2300" dirty="0" err="1"/>
              <a:t>qoidaga</a:t>
            </a:r>
            <a:r>
              <a:rPr lang="en-US" sz="2300" dirty="0"/>
              <a:t> </a:t>
            </a:r>
            <a:r>
              <a:rPr lang="en-US" sz="2300" dirty="0" err="1"/>
              <a:t>ko‘ra</a:t>
            </a:r>
            <a:r>
              <a:rPr lang="en-US" sz="2300" dirty="0"/>
              <a:t>, </a:t>
            </a:r>
            <a:r>
              <a:rPr lang="en-US" sz="2300" dirty="0" err="1"/>
              <a:t>ma’lumotlarga</a:t>
            </a:r>
            <a:r>
              <a:rPr lang="en-US" sz="2300" dirty="0"/>
              <a:t> </a:t>
            </a:r>
            <a:r>
              <a:rPr lang="en-US" sz="2300" dirty="0" err="1"/>
              <a:t>dastlabki</a:t>
            </a:r>
            <a:r>
              <a:rPr lang="en-US" sz="2300" dirty="0"/>
              <a:t> </a:t>
            </a:r>
            <a:r>
              <a:rPr lang="en-US" sz="2300" dirty="0" err="1"/>
              <a:t>ishlov</a:t>
            </a:r>
            <a:r>
              <a:rPr lang="en-US" sz="2300" dirty="0"/>
              <a:t> </a:t>
            </a:r>
            <a:r>
              <a:rPr lang="en-US" sz="2300" dirty="0" err="1"/>
              <a:t>berish</a:t>
            </a:r>
            <a:r>
              <a:rPr lang="en-US" sz="2300" dirty="0"/>
              <a:t> </a:t>
            </a:r>
            <a:r>
              <a:rPr lang="en-US" sz="2300" dirty="0" err="1"/>
              <a:t>sxemalari</a:t>
            </a:r>
            <a:r>
              <a:rPr lang="en-US" sz="2300" dirty="0"/>
              <a:t> </a:t>
            </a:r>
            <a:r>
              <a:rPr lang="en-US" sz="2300" dirty="0" err="1"/>
              <a:t>kiradi</a:t>
            </a:r>
            <a:r>
              <a:rPr lang="en-US" sz="2300" dirty="0"/>
              <a:t>, </a:t>
            </a:r>
            <a:r>
              <a:rPr lang="en-US" sz="2300" dirty="0" err="1"/>
              <a:t>bu</a:t>
            </a:r>
            <a:r>
              <a:rPr lang="en-US" sz="2300" dirty="0"/>
              <a:t> </a:t>
            </a:r>
            <a:r>
              <a:rPr lang="en-US" sz="2300" dirty="0" err="1"/>
              <a:t>ularni</a:t>
            </a:r>
            <a:r>
              <a:rPr lang="en-US" sz="2300" dirty="0"/>
              <a:t> </a:t>
            </a:r>
            <a:r>
              <a:rPr lang="en-US" sz="2300" dirty="0" err="1"/>
              <a:t>amalda</a:t>
            </a:r>
            <a:r>
              <a:rPr lang="en-US" sz="2300" dirty="0"/>
              <a:t> </a:t>
            </a:r>
            <a:r>
              <a:rPr lang="en-US" sz="2300" dirty="0" err="1"/>
              <a:t>o’lchashlarning</a:t>
            </a:r>
            <a:r>
              <a:rPr lang="en-US" sz="2300" dirty="0"/>
              <a:t> </a:t>
            </a:r>
            <a:r>
              <a:rPr lang="en-US" sz="2300" dirty="0" err="1"/>
              <a:t>natijalarini</a:t>
            </a:r>
            <a:r>
              <a:rPr lang="en-US" sz="2300" dirty="0"/>
              <a:t> </a:t>
            </a:r>
            <a:r>
              <a:rPr lang="en-US" sz="2300" dirty="0" err="1"/>
              <a:t>tahlil</a:t>
            </a:r>
            <a:r>
              <a:rPr lang="en-US" sz="2300" dirty="0"/>
              <a:t> </a:t>
            </a:r>
            <a:r>
              <a:rPr lang="en-US" sz="2300" dirty="0" err="1"/>
              <a:t>qiladigan</a:t>
            </a:r>
            <a:r>
              <a:rPr lang="en-US" sz="2300" dirty="0"/>
              <a:t> </a:t>
            </a:r>
            <a:r>
              <a:rPr lang="en-US" sz="2300" dirty="0" err="1"/>
              <a:t>har</a:t>
            </a:r>
            <a:r>
              <a:rPr lang="en-US" sz="2300" dirty="0"/>
              <a:t> </a:t>
            </a:r>
            <a:r>
              <a:rPr lang="en-US" sz="2300" dirty="0" err="1"/>
              <a:t>qanday</a:t>
            </a:r>
            <a:r>
              <a:rPr lang="en-US" sz="2300" dirty="0"/>
              <a:t> </a:t>
            </a:r>
            <a:r>
              <a:rPr lang="en-US" sz="2300" dirty="0" err="1"/>
              <a:t>tizim</a:t>
            </a:r>
            <a:r>
              <a:rPr lang="en-US" sz="2300" dirty="0"/>
              <a:t> </a:t>
            </a:r>
            <a:r>
              <a:rPr lang="en-US" sz="2300" dirty="0" err="1"/>
              <a:t>bilan</a:t>
            </a:r>
            <a:r>
              <a:rPr lang="en-US" sz="2300" dirty="0"/>
              <a:t> </a:t>
            </a:r>
            <a:r>
              <a:rPr lang="en-US" sz="2300" dirty="0" err="1"/>
              <a:t>oson</a:t>
            </a:r>
            <a:r>
              <a:rPr lang="en-US" sz="2300" dirty="0"/>
              <a:t> </a:t>
            </a:r>
            <a:r>
              <a:rPr lang="en-US" sz="2300" dirty="0" err="1"/>
              <a:t>bog’lash</a:t>
            </a:r>
            <a:r>
              <a:rPr lang="en-US" sz="2300" dirty="0"/>
              <a:t> </a:t>
            </a:r>
            <a:r>
              <a:rPr lang="en-US" sz="2300" dirty="0" err="1"/>
              <a:t>imkonini</a:t>
            </a:r>
            <a:r>
              <a:rPr lang="en-US" sz="2300" dirty="0"/>
              <a:t> </a:t>
            </a:r>
            <a:r>
              <a:rPr lang="en-US" sz="2300" dirty="0" err="1"/>
              <a:t>beradi</a:t>
            </a:r>
            <a:r>
              <a:rPr lang="en-US" sz="2300" dirty="0"/>
              <a:t>.</a:t>
            </a:r>
            <a:endParaRPr lang="ru-RU" sz="2300" dirty="0"/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251520" y="4149080"/>
            <a:ext cx="8568952" cy="2520280"/>
          </a:xfrm>
          <a:prstGeom prst="wedgeRoundRectCallout">
            <a:avLst>
              <a:gd name="adj1" fmla="val 49534"/>
              <a:gd name="adj2" fmla="val -72325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300" dirty="0" smtClean="0"/>
              <a:t>	</a:t>
            </a:r>
            <a:r>
              <a:rPr lang="en-US" sz="2300" dirty="0" err="1" smtClean="0"/>
              <a:t>Intellektual</a:t>
            </a:r>
            <a:r>
              <a:rPr lang="en-US" sz="2300" dirty="0" smtClean="0"/>
              <a:t> </a:t>
            </a:r>
            <a:r>
              <a:rPr lang="en-US" sz="2300" dirty="0" err="1"/>
              <a:t>kimyoviy</a:t>
            </a:r>
            <a:r>
              <a:rPr lang="en-US" sz="2300" dirty="0"/>
              <a:t> </a:t>
            </a:r>
            <a:r>
              <a:rPr lang="en-US" sz="2300" dirty="0" err="1"/>
              <a:t>datchiklar</a:t>
            </a:r>
            <a:r>
              <a:rPr lang="en-US" sz="2300" dirty="0"/>
              <a:t>, </a:t>
            </a:r>
            <a:r>
              <a:rPr lang="en-US" sz="2300" dirty="0" err="1"/>
              <a:t>shuningdek</a:t>
            </a:r>
            <a:r>
              <a:rPr lang="en-US" sz="2300" dirty="0"/>
              <a:t>, </a:t>
            </a:r>
            <a:r>
              <a:rPr lang="en-US" sz="2300" dirty="0" err="1"/>
              <a:t>o‘z</a:t>
            </a:r>
            <a:r>
              <a:rPr lang="en-US" sz="2300" dirty="0"/>
              <a:t> </a:t>
            </a:r>
            <a:r>
              <a:rPr lang="en-US" sz="2300" dirty="0" err="1"/>
              <a:t>tarkibiga</a:t>
            </a:r>
            <a:r>
              <a:rPr lang="en-US" sz="2300" dirty="0"/>
              <a:t> </a:t>
            </a:r>
            <a:r>
              <a:rPr lang="en-US" sz="2300" dirty="0" err="1"/>
              <a:t>boshqa</a:t>
            </a:r>
            <a:r>
              <a:rPr lang="en-US" sz="2300" dirty="0"/>
              <a:t> </a:t>
            </a:r>
            <a:r>
              <a:rPr lang="en-US" sz="2300" dirty="0" err="1"/>
              <a:t>qurilmalar</a:t>
            </a:r>
            <a:r>
              <a:rPr lang="en-US" sz="2300" dirty="0"/>
              <a:t> </a:t>
            </a:r>
            <a:r>
              <a:rPr lang="en-US" sz="2300" dirty="0" err="1"/>
              <a:t>bilan</a:t>
            </a:r>
            <a:r>
              <a:rPr lang="en-US" sz="2300" dirty="0"/>
              <a:t> </a:t>
            </a:r>
            <a:r>
              <a:rPr lang="en-US" sz="2300" dirty="0" err="1"/>
              <a:t>bog’laydigan</a:t>
            </a:r>
            <a:r>
              <a:rPr lang="en-US" sz="2300" dirty="0"/>
              <a:t> </a:t>
            </a:r>
            <a:r>
              <a:rPr lang="en-US" sz="2300" dirty="0" err="1"/>
              <a:t>interfeysli</a:t>
            </a:r>
            <a:r>
              <a:rPr lang="en-US" sz="2300" dirty="0"/>
              <a:t> </a:t>
            </a:r>
            <a:r>
              <a:rPr lang="en-US" sz="2300" dirty="0" err="1"/>
              <a:t>sxemalar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ularni</a:t>
            </a:r>
            <a:r>
              <a:rPr lang="en-US" sz="2300" dirty="0"/>
              <a:t> </a:t>
            </a:r>
            <a:r>
              <a:rPr lang="en-US" sz="2300" dirty="0" err="1"/>
              <a:t>kalibrlash</a:t>
            </a:r>
            <a:r>
              <a:rPr lang="en-US" sz="2300" dirty="0"/>
              <a:t> </a:t>
            </a:r>
            <a:r>
              <a:rPr lang="en-US" sz="2300" dirty="0" err="1"/>
              <a:t>hamda</a:t>
            </a:r>
            <a:r>
              <a:rPr lang="en-US" sz="2300" dirty="0"/>
              <a:t> </a:t>
            </a:r>
            <a:r>
              <a:rPr lang="en-US" sz="2300" dirty="0" err="1"/>
              <a:t>mahalliy</a:t>
            </a:r>
            <a:r>
              <a:rPr lang="en-US" sz="2300" dirty="0"/>
              <a:t> </a:t>
            </a:r>
            <a:r>
              <a:rPr lang="en-US" sz="2300" dirty="0" err="1"/>
              <a:t>siljishlarni</a:t>
            </a:r>
            <a:r>
              <a:rPr lang="en-US" sz="2300" dirty="0"/>
              <a:t> </a:t>
            </a:r>
            <a:r>
              <a:rPr lang="en-US" sz="2300" dirty="0" err="1"/>
              <a:t>kompensatsiyalash</a:t>
            </a:r>
            <a:r>
              <a:rPr lang="en-US" sz="2300" dirty="0"/>
              <a:t> </a:t>
            </a:r>
            <a:r>
              <a:rPr lang="en-US" sz="2300" dirty="0" err="1"/>
              <a:t>imkonini</a:t>
            </a:r>
            <a:r>
              <a:rPr lang="en-US" sz="2300" dirty="0"/>
              <a:t> </a:t>
            </a:r>
            <a:r>
              <a:rPr lang="en-US" sz="2300" dirty="0" err="1"/>
              <a:t>beradigan</a:t>
            </a:r>
            <a:r>
              <a:rPr lang="en-US" sz="2300" dirty="0"/>
              <a:t> </a:t>
            </a:r>
            <a:r>
              <a:rPr lang="en-US" sz="2300" dirty="0" err="1"/>
              <a:t>sxemalarni</a:t>
            </a:r>
            <a:r>
              <a:rPr lang="en-US" sz="2300" dirty="0"/>
              <a:t> </a:t>
            </a:r>
            <a:r>
              <a:rPr lang="en-US" sz="2300" dirty="0" smtClean="0"/>
              <a:t>ham </a:t>
            </a:r>
            <a:r>
              <a:rPr lang="en-US" sz="2300" dirty="0" err="1" smtClean="0"/>
              <a:t>oladi</a:t>
            </a:r>
            <a:r>
              <a:rPr lang="en-US" sz="2300" dirty="0" smtClean="0"/>
              <a:t>, </a:t>
            </a:r>
            <a:r>
              <a:rPr lang="en-US" sz="2300" dirty="0" err="1" smtClean="0"/>
              <a:t>ya’ni</a:t>
            </a:r>
            <a:r>
              <a:rPr lang="en-US" sz="2300" dirty="0" smtClean="0"/>
              <a:t> </a:t>
            </a:r>
            <a:r>
              <a:rPr lang="en-US" sz="2300" dirty="0" err="1"/>
              <a:t>ma’lumotlarni</a:t>
            </a:r>
            <a:r>
              <a:rPr lang="en-US" sz="2300" dirty="0"/>
              <a:t> </a:t>
            </a:r>
            <a:r>
              <a:rPr lang="en-US" sz="2300" dirty="0" err="1"/>
              <a:t>to’plash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ularga</a:t>
            </a:r>
            <a:r>
              <a:rPr lang="en-US" sz="2300" dirty="0"/>
              <a:t> </a:t>
            </a:r>
            <a:r>
              <a:rPr lang="en-US" sz="2300" dirty="0" err="1"/>
              <a:t>ishlov</a:t>
            </a:r>
            <a:r>
              <a:rPr lang="en-US" sz="2300" dirty="0"/>
              <a:t> </a:t>
            </a:r>
            <a:r>
              <a:rPr lang="en-US" sz="2300" dirty="0" err="1"/>
              <a:t>berish</a:t>
            </a:r>
            <a:r>
              <a:rPr lang="en-US" sz="2300" dirty="0"/>
              <a:t> </a:t>
            </a:r>
            <a:r>
              <a:rPr lang="en-US" sz="2300" dirty="0" err="1"/>
              <a:t>tizimlariga</a:t>
            </a:r>
            <a:r>
              <a:rPr lang="en-US" sz="2300" dirty="0"/>
              <a:t> </a:t>
            </a:r>
            <a:r>
              <a:rPr lang="en-US" sz="2300" dirty="0" err="1"/>
              <a:t>faqatgina</a:t>
            </a:r>
            <a:r>
              <a:rPr lang="en-US" sz="2300" dirty="0"/>
              <a:t> </a:t>
            </a:r>
            <a:r>
              <a:rPr lang="en-US" sz="2300" dirty="0" err="1"/>
              <a:t>o’lchangan</a:t>
            </a:r>
            <a:r>
              <a:rPr lang="en-US" sz="2300" dirty="0"/>
              <a:t> </a:t>
            </a:r>
            <a:r>
              <a:rPr lang="en-US" sz="2300" dirty="0" err="1"/>
              <a:t>ma’lumotlarni</a:t>
            </a:r>
            <a:r>
              <a:rPr lang="en-US" sz="2300" dirty="0"/>
              <a:t> </a:t>
            </a:r>
            <a:r>
              <a:rPr lang="en-US" sz="2300" dirty="0" err="1"/>
              <a:t>qabul</a:t>
            </a:r>
            <a:r>
              <a:rPr lang="en-US" sz="2300" dirty="0"/>
              <a:t> </a:t>
            </a:r>
            <a:r>
              <a:rPr lang="en-US" sz="2300" dirty="0" err="1"/>
              <a:t>qilish</a:t>
            </a:r>
            <a:r>
              <a:rPr lang="en-US" sz="2300" dirty="0"/>
              <a:t> </a:t>
            </a:r>
            <a:r>
              <a:rPr lang="en-US" sz="2300" dirty="0" err="1"/>
              <a:t>qoladi</a:t>
            </a:r>
            <a:r>
              <a:rPr lang="en-US" sz="2300" dirty="0"/>
              <a:t>. </a:t>
            </a:r>
            <a:endParaRPr lang="ru-RU" sz="2300" dirty="0"/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368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590192"/>
            <a:ext cx="9036496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>
              <a:buAutoNum type="arabicPeriod"/>
            </a:pPr>
            <a:r>
              <a:rPr lang="en-US" sz="1500" b="1" dirty="0" err="1" smtClean="0"/>
              <a:t>B.A.Nazarbayeva</a:t>
            </a:r>
            <a:r>
              <a:rPr lang="en-US" sz="1500" b="1" dirty="0" smtClean="0"/>
              <a:t> </a:t>
            </a:r>
            <a:r>
              <a:rPr lang="en-US" sz="1500" b="1" dirty="0" err="1"/>
              <a:t>O’lchash</a:t>
            </a:r>
            <a:r>
              <a:rPr lang="en-US" sz="1500" b="1" dirty="0"/>
              <a:t> </a:t>
            </a:r>
            <a:r>
              <a:rPr lang="en-US" sz="1500" b="1" dirty="0" err="1"/>
              <a:t>vositalarini</a:t>
            </a:r>
            <a:r>
              <a:rPr lang="en-US" sz="1500" b="1" dirty="0"/>
              <a:t> </a:t>
            </a:r>
            <a:r>
              <a:rPr lang="en-US" sz="1500" b="1" dirty="0" err="1"/>
              <a:t>konstruksiyalash</a:t>
            </a:r>
            <a:r>
              <a:rPr lang="en-US" sz="1500" b="1" dirty="0"/>
              <a:t>. </a:t>
            </a:r>
            <a:r>
              <a:rPr lang="en-US" sz="1500" b="1" dirty="0" err="1"/>
              <a:t>O’quv</a:t>
            </a:r>
            <a:r>
              <a:rPr lang="en-US" sz="1500" b="1" dirty="0"/>
              <a:t> </a:t>
            </a:r>
            <a:r>
              <a:rPr lang="en-US" sz="1500" b="1" dirty="0" err="1"/>
              <a:t>qo’llanma</a:t>
            </a:r>
            <a:r>
              <a:rPr lang="en-US" sz="1500" b="1" dirty="0"/>
              <a:t>. Toshkent “</a:t>
            </a:r>
            <a:r>
              <a:rPr lang="en-US" sz="1500" b="1" dirty="0" err="1"/>
              <a:t>Tafakkur</a:t>
            </a:r>
            <a:r>
              <a:rPr lang="en-US" sz="1500" b="1" dirty="0"/>
              <a:t> </a:t>
            </a:r>
            <a:r>
              <a:rPr lang="en-US" sz="1500" b="1" dirty="0" err="1"/>
              <a:t>avlodi</a:t>
            </a:r>
            <a:r>
              <a:rPr lang="en-US" sz="1500" b="1" dirty="0"/>
              <a:t>” 2020 y. </a:t>
            </a:r>
            <a:endParaRPr lang="en-US" sz="1500" b="1" dirty="0" smtClean="0"/>
          </a:p>
          <a:p>
            <a:pPr marL="182563" indent="-182563">
              <a:buAutoNum type="arabicPeriod"/>
            </a:pPr>
            <a:r>
              <a:rPr lang="ru-RU" sz="1500" b="1" dirty="0"/>
              <a:t>Орлов П.П. Основы конструирования. – М.: Машиностроение, 2008</a:t>
            </a:r>
          </a:p>
          <a:p>
            <a:r>
              <a:rPr lang="en-US" sz="1500" b="1" dirty="0" smtClean="0"/>
              <a:t>3.Retrieved </a:t>
            </a:r>
            <a:r>
              <a:rPr lang="en-US" sz="1500" b="1" dirty="0"/>
              <a:t>from  </a:t>
            </a:r>
            <a:r>
              <a:rPr lang="en-US" sz="1500" b="1" dirty="0" err="1"/>
              <a:t>ppt</a:t>
            </a:r>
            <a:r>
              <a:rPr lang="en-US" sz="1500" b="1" dirty="0"/>
              <a:t>-online. October 27, 2024 </a:t>
            </a:r>
            <a:r>
              <a:rPr lang="en-US" sz="1500" dirty="0"/>
              <a:t> </a:t>
            </a:r>
            <a:r>
              <a:rPr lang="en-US" sz="1500" u="sng" dirty="0">
                <a:hlinkClick r:id="rId2"/>
              </a:rPr>
              <a:t>https://encrypted-tbn0.gstatic.com/images?q=tbn:ANd9GcSM9z1fx8bDa2X8kIzs-jJsKvRH5LVUTirbCQ&amp;s</a:t>
            </a:r>
            <a:endParaRPr lang="ru-RU" sz="1500" dirty="0"/>
          </a:p>
          <a:p>
            <a:r>
              <a:rPr lang="en-US" sz="1500" b="1" dirty="0"/>
              <a:t>4.Retrieved from  “Instruments” of </a:t>
            </a:r>
            <a:r>
              <a:rPr lang="en-US" sz="1500" b="1" dirty="0" err="1"/>
              <a:t>ppt</a:t>
            </a:r>
            <a:r>
              <a:rPr lang="en-US" sz="1500" b="1" dirty="0"/>
              <a:t>-online. October 27, 2024</a:t>
            </a:r>
            <a:r>
              <a:rPr lang="en-US" sz="1500" dirty="0"/>
              <a:t> </a:t>
            </a:r>
            <a:r>
              <a:rPr lang="en-US" sz="1500" u="sng" dirty="0">
                <a:hlinkClick r:id="rId3"/>
              </a:rPr>
              <a:t>https://encrypted-tbn2.gstatic.com/images?q=tbn:ANd9GcTBnK1fZ0wJniAKyWtGm0cY4tC6U0anBYeRx83854SGJaoZ2rlS</a:t>
            </a:r>
            <a:endParaRPr lang="ru-RU" sz="1500" dirty="0"/>
          </a:p>
          <a:p>
            <a:r>
              <a:rPr lang="en-US" sz="1500" b="1" dirty="0"/>
              <a:t>5.Retrieved from  “Instruments” of </a:t>
            </a:r>
            <a:r>
              <a:rPr lang="en-US" sz="1500" b="1" dirty="0" err="1"/>
              <a:t>ppt</a:t>
            </a:r>
            <a:r>
              <a:rPr lang="en-US" sz="1500" b="1" dirty="0"/>
              <a:t>-online. October 27, 2024</a:t>
            </a:r>
            <a:r>
              <a:rPr lang="en-US" sz="1500" dirty="0"/>
              <a:t> </a:t>
            </a:r>
            <a:r>
              <a:rPr lang="en-US" sz="1500" u="sng" dirty="0">
                <a:hlinkClick r:id="rId4"/>
              </a:rPr>
              <a:t>https://encrypted-tbn1.gstatic.com/images?q=tbn:ANd9GcSRg-MsUFlN_r_gbC_81OwTpyQoReKGAeWTHrbROCOlYCyTHA3h</a:t>
            </a:r>
            <a:endParaRPr lang="ru-RU" sz="1500" dirty="0"/>
          </a:p>
          <a:p>
            <a:r>
              <a:rPr lang="en-US" sz="1500" b="1" dirty="0"/>
              <a:t>6.Retrieved from  “Sensors” of </a:t>
            </a:r>
            <a:r>
              <a:rPr lang="en-US" sz="1500" b="1" dirty="0" err="1"/>
              <a:t>ppt</a:t>
            </a:r>
            <a:r>
              <a:rPr lang="en-US" sz="1500" b="1" dirty="0"/>
              <a:t>-online. October 27, 2024</a:t>
            </a:r>
            <a:r>
              <a:rPr lang="en-US" sz="1500" dirty="0"/>
              <a:t> </a:t>
            </a:r>
            <a:r>
              <a:rPr lang="en-US" sz="1500" u="sng" dirty="0">
                <a:hlinkClick r:id="rId5"/>
              </a:rPr>
              <a:t>https://encrypted-tbn2.gstatic.com/images?q=tbn:ANd9GcQgVjmxhcMKHPmy0wokbzFjLN2TzRhYtUi-QkqLcJYg3EOy8qPs</a:t>
            </a:r>
            <a:endParaRPr lang="ru-RU" sz="1500" dirty="0"/>
          </a:p>
          <a:p>
            <a:r>
              <a:rPr lang="en-US" sz="1500" b="1" dirty="0"/>
              <a:t>7.Retrieved from  “Sensors” of </a:t>
            </a:r>
            <a:r>
              <a:rPr lang="en-US" sz="1500" b="1" dirty="0" err="1"/>
              <a:t>ppt</a:t>
            </a:r>
            <a:r>
              <a:rPr lang="en-US" sz="1500" b="1" dirty="0"/>
              <a:t>-online. October 27, 2024</a:t>
            </a:r>
            <a:r>
              <a:rPr lang="en-US" sz="1500" dirty="0"/>
              <a:t> </a:t>
            </a:r>
            <a:r>
              <a:rPr lang="en-US" sz="1500" u="sng" dirty="0">
                <a:hlinkClick r:id="rId6"/>
              </a:rPr>
              <a:t>https://encrypted-tbn0.gstatic.com/images?q=tbn:ANd9GcSM_lzkwPSRlDGEB91oSy0sB1UUnETqwr1fNokwyDokUH-CuPetItc1T8NldNrBJlgiMl4&amp;usqp=CAU</a:t>
            </a:r>
            <a:endParaRPr lang="ru-RU" sz="1500" dirty="0"/>
          </a:p>
          <a:p>
            <a:r>
              <a:rPr lang="en-US" sz="1500" b="1" dirty="0"/>
              <a:t>8.Retrieved from  “Sensors” of </a:t>
            </a:r>
            <a:r>
              <a:rPr lang="en-US" sz="1500" b="1" dirty="0" err="1"/>
              <a:t>ppt</a:t>
            </a:r>
            <a:r>
              <a:rPr lang="en-US" sz="1500" b="1" dirty="0"/>
              <a:t>-online. October 27, 2024</a:t>
            </a:r>
            <a:r>
              <a:rPr lang="en-US" sz="1500" dirty="0"/>
              <a:t> https://encrypted-tbn0.gstatic.com/images?q=tbn:ANd9GcR6yDjLum5k6T3pxkFtbWKq8OfczbuqJubrTahibsgxvH3HYXSg4GgpKlltPdPputjw4bU&amp;usqp=CAU</a:t>
            </a:r>
            <a:endParaRPr lang="ru-RU" sz="1500" dirty="0"/>
          </a:p>
          <a:p>
            <a:r>
              <a:rPr lang="en-US" sz="1500" b="1" dirty="0"/>
              <a:t>9.Retrieved from  “Sensors” of </a:t>
            </a:r>
            <a:r>
              <a:rPr lang="en-US" sz="1500" b="1" dirty="0" err="1"/>
              <a:t>ppt</a:t>
            </a:r>
            <a:r>
              <a:rPr lang="en-US" sz="1500" b="1" dirty="0"/>
              <a:t>-online. October 27, 2024</a:t>
            </a:r>
            <a:r>
              <a:rPr lang="en-US" sz="1500" dirty="0"/>
              <a:t> </a:t>
            </a:r>
            <a:r>
              <a:rPr lang="en-US" sz="1500" u="sng" dirty="0">
                <a:hlinkClick r:id="rId7"/>
              </a:rPr>
              <a:t>https://ventilation-conditioning.ru/wp-content/uploads/2018/10/datchik_6.jpg</a:t>
            </a:r>
            <a:endParaRPr lang="ru-RU" sz="1500" dirty="0"/>
          </a:p>
          <a:p>
            <a:r>
              <a:rPr lang="en-US" sz="1500" b="1" dirty="0"/>
              <a:t>10.Retrieved from  Research Gate. October 27, 2024</a:t>
            </a:r>
            <a:r>
              <a:rPr lang="en-US" sz="1500" dirty="0"/>
              <a:t> </a:t>
            </a:r>
            <a:r>
              <a:rPr lang="en-US" sz="1500" u="sng" dirty="0">
                <a:hlinkClick r:id="rId8"/>
              </a:rPr>
              <a:t>https://encrypted-tbn3.gstatic.com/images?q=tbn:ANd9GcREuBwAKXCL0QHSsRcSlNazIHYt5Svlt7gmxFfQl4jFXllVMbzb</a:t>
            </a:r>
            <a:endParaRPr lang="ru-RU" sz="1500" dirty="0"/>
          </a:p>
          <a:p>
            <a:r>
              <a:rPr lang="en-US" sz="1500" b="1" dirty="0"/>
              <a:t>11.Retrieved from  </a:t>
            </a:r>
            <a:r>
              <a:rPr lang="en-US" sz="1500" b="1" dirty="0" err="1"/>
              <a:t>ppt</a:t>
            </a:r>
            <a:r>
              <a:rPr lang="en-US" sz="1500" b="1" dirty="0"/>
              <a:t>-online. October 27, 2024</a:t>
            </a:r>
            <a:r>
              <a:rPr lang="en-US" sz="1500" dirty="0"/>
              <a:t> </a:t>
            </a:r>
            <a:r>
              <a:rPr lang="en-US" sz="1500" u="sng" dirty="0">
                <a:hlinkClick r:id="rId9"/>
              </a:rPr>
              <a:t>https://</a:t>
            </a:r>
            <a:r>
              <a:rPr lang="en-US" sz="1500" u="sng" dirty="0" smtClean="0">
                <a:hlinkClick r:id="rId9"/>
              </a:rPr>
              <a:t>encrypted-tbn1.gstatic.com/images?q=tbn:ANd9GcRhUxAm8lMjOxYQof3xYeHKyStIZv6M0RdXwVVqLQKa7tjyGYZO</a:t>
            </a:r>
            <a:endParaRPr lang="ru-RU" sz="15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14843" y="-1786"/>
            <a:ext cx="30812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10-конечная звезда 5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7967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  <a:extLst/>
        </p:spPr>
        <p:txBody>
          <a:bodyPr rtlCol="0">
            <a:normAutofit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10-конечная звезда 3"/>
          <p:cNvSpPr/>
          <p:nvPr/>
        </p:nvSpPr>
        <p:spPr>
          <a:xfrm>
            <a:off x="8460432" y="6237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33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11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3237</TotalTime>
  <Words>1519</Words>
  <Application>Microsoft Office PowerPoint</Application>
  <PresentationFormat>Экран (4:3)</PresentationFormat>
  <Paragraphs>265</Paragraphs>
  <Slides>33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13-mavzu.  Datchik materiallari va tayyorlash texnologiyasi. </dc:title>
  <dc:creator>PC</dc:creator>
  <cp:lastModifiedBy>Komp</cp:lastModifiedBy>
  <cp:revision>113</cp:revision>
  <dcterms:created xsi:type="dcterms:W3CDTF">2022-11-05T12:07:37Z</dcterms:created>
  <dcterms:modified xsi:type="dcterms:W3CDTF">2024-11-01T10:25:07Z</dcterms:modified>
</cp:coreProperties>
</file>