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7"/>
  </p:notesMasterIdLst>
  <p:sldIdLst>
    <p:sldId id="344" r:id="rId2"/>
    <p:sldId id="345" r:id="rId3"/>
    <p:sldId id="346" r:id="rId4"/>
    <p:sldId id="290" r:id="rId5"/>
    <p:sldId id="289" r:id="rId6"/>
    <p:sldId id="299" r:id="rId7"/>
    <p:sldId id="327" r:id="rId8"/>
    <p:sldId id="328" r:id="rId9"/>
    <p:sldId id="295" r:id="rId10"/>
    <p:sldId id="329" r:id="rId11"/>
    <p:sldId id="332" r:id="rId12"/>
    <p:sldId id="331" r:id="rId13"/>
    <p:sldId id="330" r:id="rId14"/>
    <p:sldId id="333" r:id="rId15"/>
    <p:sldId id="321" r:id="rId16"/>
    <p:sldId id="334" r:id="rId17"/>
    <p:sldId id="335" r:id="rId18"/>
    <p:sldId id="336" r:id="rId19"/>
    <p:sldId id="337" r:id="rId20"/>
    <p:sldId id="338" r:id="rId21"/>
    <p:sldId id="339" r:id="rId22"/>
    <p:sldId id="340" r:id="rId23"/>
    <p:sldId id="341" r:id="rId24"/>
    <p:sldId id="347" r:id="rId25"/>
    <p:sldId id="342" r:id="rId26"/>
    <p:sldId id="348" r:id="rId27"/>
    <p:sldId id="343" r:id="rId28"/>
    <p:sldId id="349" r:id="rId29"/>
    <p:sldId id="350" r:id="rId30"/>
    <p:sldId id="351" r:id="rId31"/>
    <p:sldId id="352" r:id="rId32"/>
    <p:sldId id="353" r:id="rId33"/>
    <p:sldId id="354" r:id="rId34"/>
    <p:sldId id="356" r:id="rId35"/>
    <p:sldId id="357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176" y="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AC0B1C-5171-4058-925B-631E8034A3D5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8023DFF-F5A5-4F10-BF2D-0356CA52CC3C}">
      <dgm:prSet phldrT="[Текст]" custT="1"/>
      <dgm:spPr/>
      <dgm:t>
        <a:bodyPr/>
        <a:lstStyle/>
        <a:p>
          <a:pPr algn="just"/>
          <a:r>
            <a:rPr lang="en-US" sz="1800" dirty="0" err="1" smtClean="0"/>
            <a:t>rezonans</a:t>
          </a:r>
          <a:r>
            <a:rPr lang="en-US" sz="1800" dirty="0" smtClean="0"/>
            <a:t> </a:t>
          </a:r>
          <a:r>
            <a:rPr lang="en-US" sz="1800" dirty="0" err="1" smtClean="0"/>
            <a:t>chastotalarini</a:t>
          </a:r>
          <a:r>
            <a:rPr lang="en-US" sz="1800" dirty="0" smtClean="0"/>
            <a:t> </a:t>
          </a:r>
          <a:r>
            <a:rPr lang="en-US" sz="1800" dirty="0" err="1" smtClean="0"/>
            <a:t>oshirish</a:t>
          </a:r>
          <a:r>
            <a:rPr lang="en-US" sz="1800" dirty="0" smtClean="0"/>
            <a:t>, </a:t>
          </a:r>
          <a:r>
            <a:rPr lang="en-US" sz="1800" dirty="0" err="1" smtClean="0"/>
            <a:t>bu</a:t>
          </a:r>
          <a:r>
            <a:rPr lang="en-US" sz="1800" dirty="0" smtClean="0"/>
            <a:t> </a:t>
          </a:r>
          <a:r>
            <a:rPr lang="en-US" sz="1800" dirty="0" err="1" smtClean="0"/>
            <a:t>plataning</a:t>
          </a:r>
          <a:r>
            <a:rPr lang="en-US" sz="1800" dirty="0" smtClean="0"/>
            <a:t> </a:t>
          </a:r>
          <a:r>
            <a:rPr lang="en-US" sz="1800" dirty="0" err="1" smtClean="0"/>
            <a:t>bukilishini</a:t>
          </a:r>
          <a:r>
            <a:rPr lang="en-US" sz="1800" dirty="0" smtClean="0"/>
            <a:t> </a:t>
          </a:r>
          <a:r>
            <a:rPr lang="en-US" sz="1800" dirty="0" err="1" smtClean="0"/>
            <a:t>kamaytirish</a:t>
          </a:r>
          <a:r>
            <a:rPr lang="en-US" sz="1800" dirty="0" smtClean="0"/>
            <a:t> </a:t>
          </a:r>
          <a:r>
            <a:rPr lang="en-US" sz="1800" dirty="0" err="1" smtClean="0"/>
            <a:t>imkonini</a:t>
          </a:r>
          <a:r>
            <a:rPr lang="en-US" sz="1800" dirty="0" smtClean="0"/>
            <a:t> </a:t>
          </a:r>
          <a:r>
            <a:rPr lang="en-US" sz="1800" dirty="0" err="1" smtClean="0"/>
            <a:t>beradi</a:t>
          </a:r>
          <a:r>
            <a:rPr lang="en-US" sz="1800" dirty="0" smtClean="0"/>
            <a:t> (</a:t>
          </a:r>
          <a:r>
            <a:rPr lang="en-US" sz="1800" dirty="0" err="1" smtClean="0"/>
            <a:t>plataning</a:t>
          </a:r>
          <a:r>
            <a:rPr lang="en-US" sz="1800" dirty="0" smtClean="0"/>
            <a:t> </a:t>
          </a:r>
          <a:r>
            <a:rPr lang="en-US" sz="1800" dirty="0" err="1" smtClean="0"/>
            <a:t>bukilishini</a:t>
          </a:r>
          <a:r>
            <a:rPr lang="en-US" sz="1800" dirty="0" smtClean="0"/>
            <a:t> </a:t>
          </a:r>
          <a:r>
            <a:rPr lang="en-US" sz="1800" dirty="0" err="1" smtClean="0"/>
            <a:t>hisoblash</a:t>
          </a:r>
          <a:r>
            <a:rPr lang="en-US" sz="1800" dirty="0" smtClean="0"/>
            <a:t> </a:t>
          </a:r>
          <a:r>
            <a:rPr lang="en-US" sz="1800" dirty="0" err="1" smtClean="0"/>
            <a:t>uchun</a:t>
          </a:r>
          <a:r>
            <a:rPr lang="en-US" sz="1800" dirty="0" smtClean="0"/>
            <a:t> </a:t>
          </a:r>
          <a:r>
            <a:rPr lang="en-US" sz="1800" i="1" dirty="0" smtClean="0"/>
            <a:t>u</a:t>
          </a:r>
          <a:r>
            <a:rPr lang="en-US" sz="1800" i="1" baseline="-25000" dirty="0" smtClean="0"/>
            <a:t>0</a:t>
          </a:r>
          <a:r>
            <a:rPr lang="en-US" sz="1800" dirty="0" smtClean="0"/>
            <a:t> = </a:t>
          </a:r>
          <a:r>
            <a:rPr lang="en-US" sz="1800" i="1" dirty="0" smtClean="0"/>
            <a:t>254GQ </a:t>
          </a:r>
          <a:r>
            <a:rPr lang="en-US" sz="1800" dirty="0" smtClean="0"/>
            <a:t>/ </a:t>
          </a:r>
          <a:r>
            <a:rPr lang="en-US" sz="1800" i="1" dirty="0" smtClean="0"/>
            <a:t>f</a:t>
          </a:r>
          <a:r>
            <a:rPr lang="en-US" sz="1800" i="1" baseline="-25000" dirty="0" smtClean="0"/>
            <a:t>0</a:t>
          </a:r>
          <a:r>
            <a:rPr lang="en-US" sz="1800" i="1" baseline="30000" dirty="0" smtClean="0"/>
            <a:t>2</a:t>
          </a:r>
          <a:r>
            <a:rPr lang="en-US" sz="1800" dirty="0" smtClean="0"/>
            <a:t>, mm. </a:t>
          </a:r>
          <a:r>
            <a:rPr lang="en-US" sz="1800" dirty="0" err="1" smtClean="0"/>
            <a:t>ifodada</a:t>
          </a:r>
          <a:r>
            <a:rPr lang="en-US" sz="1800" dirty="0" smtClean="0"/>
            <a:t> </a:t>
          </a:r>
          <a:r>
            <a:rPr lang="en-US" sz="1800" i="1" dirty="0" smtClean="0"/>
            <a:t>f</a:t>
          </a:r>
          <a:r>
            <a:rPr lang="en-US" sz="1800" i="1" baseline="-25000" dirty="0" smtClean="0"/>
            <a:t>0</a:t>
          </a:r>
          <a:r>
            <a:rPr lang="en-US" sz="1800" dirty="0" smtClean="0"/>
            <a:t> – </a:t>
          </a:r>
          <a:r>
            <a:rPr lang="en-US" sz="1800" dirty="0" err="1" smtClean="0"/>
            <a:t>chastota</a:t>
          </a:r>
          <a:r>
            <a:rPr lang="en-US" sz="1800" dirty="0" smtClean="0"/>
            <a:t> </a:t>
          </a:r>
          <a:r>
            <a:rPr lang="en-US" sz="1800" dirty="0" err="1" smtClean="0"/>
            <a:t>maxrajda</a:t>
          </a:r>
          <a:r>
            <a:rPr lang="en-US" sz="1800" dirty="0" smtClean="0"/>
            <a:t> </a:t>
          </a:r>
          <a:r>
            <a:rPr lang="en-US" sz="1800" dirty="0" err="1" smtClean="0"/>
            <a:t>joylashadi</a:t>
          </a:r>
          <a:r>
            <a:rPr lang="en-US" sz="1800" dirty="0" smtClean="0"/>
            <a:t>; </a:t>
          </a:r>
          <a:r>
            <a:rPr lang="en-US" sz="1800" i="1" dirty="0" smtClean="0"/>
            <a:t>G</a:t>
          </a:r>
          <a:r>
            <a:rPr lang="en-US" sz="1800" dirty="0" smtClean="0"/>
            <a:t> — </a:t>
          </a:r>
          <a:r>
            <a:rPr lang="en-US" sz="1800" dirty="0" err="1" smtClean="0"/>
            <a:t>tashqi</a:t>
          </a:r>
          <a:r>
            <a:rPr lang="en-US" sz="1800" dirty="0" smtClean="0"/>
            <a:t> </a:t>
          </a:r>
          <a:r>
            <a:rPr lang="en-US" sz="1800" dirty="0" err="1" smtClean="0"/>
            <a:t>ta’sir</a:t>
          </a:r>
          <a:r>
            <a:rPr lang="en-US" sz="1800" dirty="0" smtClean="0"/>
            <a:t>; </a:t>
          </a:r>
          <a:r>
            <a:rPr lang="en-US" sz="1800" i="1" dirty="0" smtClean="0"/>
            <a:t>Q</a:t>
          </a:r>
          <a:r>
            <a:rPr lang="en-US" sz="1800" dirty="0" smtClean="0"/>
            <a:t> — </a:t>
          </a:r>
          <a:r>
            <a:rPr lang="en-US" sz="1800" dirty="0" err="1" smtClean="0"/>
            <a:t>plataning</a:t>
          </a:r>
          <a:r>
            <a:rPr lang="en-US" sz="1800" dirty="0" smtClean="0"/>
            <a:t> </a:t>
          </a:r>
          <a:r>
            <a:rPr lang="en-US" sz="1800" dirty="0" err="1" smtClean="0"/>
            <a:t>yumshoqligi</a:t>
          </a:r>
          <a:r>
            <a:rPr lang="en-US" sz="1800" dirty="0" smtClean="0"/>
            <a:t>);</a:t>
          </a:r>
          <a:endParaRPr lang="ru-RU" sz="1800" dirty="0"/>
        </a:p>
      </dgm:t>
    </dgm:pt>
    <dgm:pt modelId="{1F85F5BC-6A8A-4BA1-A60A-7D6198E30186}" type="parTrans" cxnId="{A2A005EF-F068-42F2-A36F-873CD02E06A5}">
      <dgm:prSet/>
      <dgm:spPr/>
      <dgm:t>
        <a:bodyPr/>
        <a:lstStyle/>
        <a:p>
          <a:endParaRPr lang="ru-RU" sz="2400"/>
        </a:p>
      </dgm:t>
    </dgm:pt>
    <dgm:pt modelId="{0F967194-1A88-42F3-9C5A-9CEC1DD60873}" type="sibTrans" cxnId="{A2A005EF-F068-42F2-A36F-873CD02E06A5}">
      <dgm:prSet/>
      <dgm:spPr/>
      <dgm:t>
        <a:bodyPr/>
        <a:lstStyle/>
        <a:p>
          <a:endParaRPr lang="ru-RU" sz="2400"/>
        </a:p>
      </dgm:t>
    </dgm:pt>
    <dgm:pt modelId="{54C57F10-E655-4D4E-8CF7-CCF6AFED9A2D}">
      <dgm:prSet phldrT="[Текст]" custT="1"/>
      <dgm:spPr/>
      <dgm:t>
        <a:bodyPr/>
        <a:lstStyle/>
        <a:p>
          <a:r>
            <a:rPr lang="en-US" sz="1800" dirty="0" err="1" smtClean="0"/>
            <a:t>kontakt</a:t>
          </a:r>
          <a:r>
            <a:rPr lang="en-US" sz="1800" dirty="0" smtClean="0"/>
            <a:t> </a:t>
          </a:r>
          <a:r>
            <a:rPr lang="en-US" sz="1800" dirty="0" err="1" smtClean="0"/>
            <a:t>maydonchalarining</a:t>
          </a:r>
          <a:r>
            <a:rPr lang="en-US" sz="1800" dirty="0" smtClean="0"/>
            <a:t> </a:t>
          </a:r>
          <a:r>
            <a:rPr lang="en-US" sz="1800" dirty="0" err="1" smtClean="0"/>
            <a:t>diametrini</a:t>
          </a:r>
          <a:r>
            <a:rPr lang="en-US" sz="1800" dirty="0" smtClean="0"/>
            <a:t> </a:t>
          </a:r>
          <a:r>
            <a:rPr lang="en-US" sz="1800" dirty="0" err="1" smtClean="0"/>
            <a:t>oshirish</a:t>
          </a:r>
          <a:r>
            <a:rPr lang="en-US" sz="1800" dirty="0" smtClean="0"/>
            <a:t>, </a:t>
          </a:r>
          <a:r>
            <a:rPr lang="en-US" sz="1800" dirty="0" err="1" smtClean="0"/>
            <a:t>bu</a:t>
          </a:r>
          <a:r>
            <a:rPr lang="en-US" sz="1800" dirty="0" smtClean="0"/>
            <a:t> </a:t>
          </a:r>
          <a:r>
            <a:rPr lang="en-US" sz="1800" dirty="0" err="1" smtClean="0"/>
            <a:t>kontakt</a:t>
          </a:r>
          <a:r>
            <a:rPr lang="en-US" sz="1800" dirty="0" smtClean="0"/>
            <a:t> </a:t>
          </a:r>
          <a:r>
            <a:rPr lang="en-US" sz="1800" dirty="0" err="1" smtClean="0"/>
            <a:t>maydonchasining</a:t>
          </a:r>
          <a:r>
            <a:rPr lang="en-US" sz="1800" dirty="0" smtClean="0"/>
            <a:t> </a:t>
          </a:r>
          <a:r>
            <a:rPr lang="en-US" sz="1800" dirty="0" err="1" smtClean="0"/>
            <a:t>plata</a:t>
          </a:r>
          <a:r>
            <a:rPr lang="en-US" sz="1800" dirty="0" smtClean="0"/>
            <a:t> </a:t>
          </a:r>
          <a:r>
            <a:rPr lang="en-US" sz="1800" dirty="0" err="1" smtClean="0"/>
            <a:t>bilan</a:t>
          </a:r>
          <a:r>
            <a:rPr lang="en-US" sz="1800" dirty="0" smtClean="0"/>
            <a:t> </a:t>
          </a:r>
          <a:r>
            <a:rPr lang="en-US" sz="1800" dirty="0" err="1" smtClean="0"/>
            <a:t>tishlashish</a:t>
          </a:r>
          <a:r>
            <a:rPr lang="en-US" sz="1800" dirty="0" smtClean="0"/>
            <a:t> </a:t>
          </a:r>
          <a:r>
            <a:rPr lang="en-US" sz="1800" dirty="0" err="1" smtClean="0"/>
            <a:t>mustahkamligini</a:t>
          </a:r>
          <a:r>
            <a:rPr lang="en-US" sz="1800" dirty="0" smtClean="0"/>
            <a:t> </a:t>
          </a:r>
          <a:r>
            <a:rPr lang="en-US" sz="1800" dirty="0" err="1" smtClean="0"/>
            <a:t>oshiradi</a:t>
          </a:r>
          <a:r>
            <a:rPr lang="en-US" sz="1800" dirty="0" smtClean="0"/>
            <a:t>;</a:t>
          </a:r>
          <a:endParaRPr lang="ru-RU" sz="1800" dirty="0"/>
        </a:p>
      </dgm:t>
    </dgm:pt>
    <dgm:pt modelId="{C58CBCF7-EF39-40B4-AB82-52C61D5668D0}" type="parTrans" cxnId="{3FCE976C-B1DE-4D81-8B4B-CDE49C2A4870}">
      <dgm:prSet/>
      <dgm:spPr/>
      <dgm:t>
        <a:bodyPr/>
        <a:lstStyle/>
        <a:p>
          <a:endParaRPr lang="ru-RU" sz="2400"/>
        </a:p>
      </dgm:t>
    </dgm:pt>
    <dgm:pt modelId="{7807A9C7-3147-4AD0-83F3-F39B5891D3C9}" type="sibTrans" cxnId="{3FCE976C-B1DE-4D81-8B4B-CDE49C2A4870}">
      <dgm:prSet/>
      <dgm:spPr/>
      <dgm:t>
        <a:bodyPr/>
        <a:lstStyle/>
        <a:p>
          <a:endParaRPr lang="ru-RU" sz="2400"/>
        </a:p>
      </dgm:t>
    </dgm:pt>
    <dgm:pt modelId="{98446077-29B1-4B0C-9FB6-DF64EE13AA9C}">
      <dgm:prSet phldrT="[Текст]" custT="1"/>
      <dgm:spPr/>
      <dgm:t>
        <a:bodyPr/>
        <a:lstStyle/>
        <a:p>
          <a:r>
            <a:rPr lang="en-US" sz="1800" dirty="0" err="1" smtClean="0"/>
            <a:t>elementlarning</a:t>
          </a:r>
          <a:r>
            <a:rPr lang="en-US" sz="1800" dirty="0" smtClean="0"/>
            <a:t> </a:t>
          </a:r>
          <a:r>
            <a:rPr lang="en-US" sz="1800" dirty="0" err="1" smtClean="0"/>
            <a:t>chiqishlarini</a:t>
          </a:r>
          <a:r>
            <a:rPr lang="en-US" sz="1800" dirty="0" smtClean="0"/>
            <a:t> </a:t>
          </a:r>
          <a:r>
            <a:rPr lang="en-US" sz="1800" dirty="0" err="1" smtClean="0"/>
            <a:t>bukish</a:t>
          </a:r>
          <a:r>
            <a:rPr lang="en-US" sz="1800" dirty="0" smtClean="0"/>
            <a:t> </a:t>
          </a:r>
          <a:r>
            <a:rPr lang="en-US" sz="1800" dirty="0" err="1" smtClean="0"/>
            <a:t>va</a:t>
          </a:r>
          <a:r>
            <a:rPr lang="en-US" sz="1800" dirty="0" smtClean="0"/>
            <a:t> </a:t>
          </a:r>
          <a:r>
            <a:rPr lang="en-US" sz="1800" dirty="0" err="1" smtClean="0"/>
            <a:t>kontakt</a:t>
          </a:r>
          <a:r>
            <a:rPr lang="en-US" sz="1800" dirty="0" smtClean="0"/>
            <a:t> </a:t>
          </a:r>
          <a:r>
            <a:rPr lang="en-US" sz="1800" dirty="0" err="1" smtClean="0"/>
            <a:t>maydonchasiga</a:t>
          </a:r>
          <a:r>
            <a:rPr lang="en-US" sz="1800" dirty="0" smtClean="0"/>
            <a:t> </a:t>
          </a:r>
          <a:r>
            <a:rPr lang="en-US" sz="1800" dirty="0" err="1" smtClean="0"/>
            <a:t>joylashtirish</a:t>
          </a:r>
          <a:r>
            <a:rPr lang="en-US" sz="1800" dirty="0" smtClean="0"/>
            <a:t>, </a:t>
          </a:r>
          <a:r>
            <a:rPr lang="en-US" sz="1800" dirty="0" err="1" smtClean="0"/>
            <a:t>bu</a:t>
          </a:r>
          <a:r>
            <a:rPr lang="en-US" sz="1800" dirty="0" smtClean="0"/>
            <a:t> </a:t>
          </a:r>
          <a:r>
            <a:rPr lang="en-US" sz="1800" dirty="0" err="1" smtClean="0"/>
            <a:t>kavsharlangan</a:t>
          </a:r>
          <a:r>
            <a:rPr lang="en-US" sz="1800" dirty="0" smtClean="0"/>
            <a:t> </a:t>
          </a:r>
          <a:r>
            <a:rPr lang="en-US" sz="1800" dirty="0" err="1" smtClean="0"/>
            <a:t>tutashmaning</a:t>
          </a:r>
          <a:r>
            <a:rPr lang="en-US" sz="1800" dirty="0" smtClean="0"/>
            <a:t> </a:t>
          </a:r>
          <a:r>
            <a:rPr lang="en-US" sz="1800" dirty="0" err="1" smtClean="0"/>
            <a:t>uzunligi</a:t>
          </a:r>
          <a:r>
            <a:rPr lang="en-US" sz="1800" dirty="0" smtClean="0"/>
            <a:t> </a:t>
          </a:r>
          <a:r>
            <a:rPr lang="en-US" sz="1800" dirty="0" err="1" smtClean="0"/>
            <a:t>va</a:t>
          </a:r>
          <a:r>
            <a:rPr lang="en-US" sz="1800" dirty="0" smtClean="0"/>
            <a:t> </a:t>
          </a:r>
          <a:r>
            <a:rPr lang="en-US" sz="1800" dirty="0" err="1" smtClean="0"/>
            <a:t>tishlashish</a:t>
          </a:r>
          <a:r>
            <a:rPr lang="en-US" sz="1800" dirty="0" smtClean="0"/>
            <a:t> </a:t>
          </a:r>
          <a:r>
            <a:rPr lang="en-US" sz="1800" dirty="0" err="1" smtClean="0"/>
            <a:t>mustahkamligini</a:t>
          </a:r>
          <a:r>
            <a:rPr lang="en-US" sz="1800" dirty="0" smtClean="0"/>
            <a:t> </a:t>
          </a:r>
          <a:r>
            <a:rPr lang="en-US" sz="1800" dirty="0" err="1" smtClean="0"/>
            <a:t>oshiradi</a:t>
          </a:r>
          <a:r>
            <a:rPr lang="en-US" sz="1800" dirty="0" smtClean="0"/>
            <a:t> </a:t>
          </a:r>
          <a:endParaRPr lang="ru-RU" sz="1800" dirty="0"/>
        </a:p>
      </dgm:t>
    </dgm:pt>
    <dgm:pt modelId="{167C094F-0A5B-4378-8430-3ABF78337E2E}" type="parTrans" cxnId="{ADC08C1D-35EF-4245-AB3B-EC4F904914E1}">
      <dgm:prSet/>
      <dgm:spPr/>
      <dgm:t>
        <a:bodyPr/>
        <a:lstStyle/>
        <a:p>
          <a:endParaRPr lang="ru-RU" sz="2400"/>
        </a:p>
      </dgm:t>
    </dgm:pt>
    <dgm:pt modelId="{4812E7F7-8CA1-4068-B827-AA4CC5F7DD6E}" type="sibTrans" cxnId="{ADC08C1D-35EF-4245-AB3B-EC4F904914E1}">
      <dgm:prSet/>
      <dgm:spPr/>
      <dgm:t>
        <a:bodyPr/>
        <a:lstStyle/>
        <a:p>
          <a:endParaRPr lang="ru-RU" sz="2400"/>
        </a:p>
      </dgm:t>
    </dgm:pt>
    <dgm:pt modelId="{3C48DEA8-D740-45BB-B646-3F504C680ABB}">
      <dgm:prSet custT="1"/>
      <dgm:spPr/>
      <dgm:t>
        <a:bodyPr/>
        <a:lstStyle/>
        <a:p>
          <a:pPr algn="just"/>
          <a:r>
            <a:rPr lang="en-US" sz="1800" dirty="0" err="1" smtClean="0"/>
            <a:t>uni</a:t>
          </a:r>
          <a:r>
            <a:rPr lang="en-US" sz="1800" dirty="0" smtClean="0"/>
            <a:t> </a:t>
          </a:r>
          <a:r>
            <a:rPr lang="en-US" sz="1800" dirty="0" err="1" smtClean="0"/>
            <a:t>ko‘p</a:t>
          </a:r>
          <a:r>
            <a:rPr lang="en-US" sz="1800" dirty="0" smtClean="0"/>
            <a:t> </a:t>
          </a:r>
          <a:r>
            <a:rPr lang="en-US" sz="1800" dirty="0" err="1" smtClean="0"/>
            <a:t>qatlamli</a:t>
          </a:r>
          <a:r>
            <a:rPr lang="en-US" sz="1800" dirty="0" smtClean="0"/>
            <a:t> </a:t>
          </a:r>
          <a:r>
            <a:rPr lang="en-US" sz="1800" dirty="0" err="1" smtClean="0"/>
            <a:t>lak</a:t>
          </a:r>
          <a:r>
            <a:rPr lang="en-US" sz="1800" dirty="0" smtClean="0"/>
            <a:t> </a:t>
          </a:r>
          <a:r>
            <a:rPr lang="en-US" sz="1800" dirty="0" err="1" smtClean="0"/>
            <a:t>qoplamasi</a:t>
          </a:r>
          <a:r>
            <a:rPr lang="en-US" sz="1800" dirty="0" smtClean="0"/>
            <a:t> </a:t>
          </a:r>
          <a:r>
            <a:rPr lang="en-US" sz="1800" dirty="0" err="1" smtClean="0"/>
            <a:t>bilan</a:t>
          </a:r>
          <a:r>
            <a:rPr lang="en-US" sz="1800" dirty="0" smtClean="0"/>
            <a:t> </a:t>
          </a:r>
          <a:r>
            <a:rPr lang="en-US" sz="1800" dirty="0" err="1" smtClean="0"/>
            <a:t>dempfirlash</a:t>
          </a:r>
          <a:r>
            <a:rPr lang="en-US" sz="1800" dirty="0" smtClean="0"/>
            <a:t> </a:t>
          </a:r>
          <a:r>
            <a:rPr lang="en-US" sz="1800" dirty="0" err="1" smtClean="0"/>
            <a:t>bilan</a:t>
          </a:r>
          <a:r>
            <a:rPr lang="en-US" sz="1800" dirty="0" smtClean="0"/>
            <a:t> </a:t>
          </a:r>
          <a:r>
            <a:rPr lang="en-US" sz="1800" dirty="0" err="1" smtClean="0"/>
            <a:t>rezonansda</a:t>
          </a:r>
          <a:r>
            <a:rPr lang="en-US" sz="1800" dirty="0" smtClean="0"/>
            <a:t> </a:t>
          </a:r>
          <a:r>
            <a:rPr lang="en-US" sz="1800" dirty="0" err="1" smtClean="0"/>
            <a:t>plataning</a:t>
          </a:r>
          <a:r>
            <a:rPr lang="en-US" sz="1800" dirty="0" smtClean="0"/>
            <a:t> </a:t>
          </a:r>
          <a:r>
            <a:rPr lang="en-US" sz="1800" dirty="0" err="1" smtClean="0"/>
            <a:t>yumshoqligini</a:t>
          </a:r>
          <a:r>
            <a:rPr lang="en-US" sz="1800" dirty="0" smtClean="0"/>
            <a:t> </a:t>
          </a:r>
          <a:r>
            <a:rPr lang="en-US" sz="1800" dirty="0" err="1" smtClean="0"/>
            <a:t>kamaytirish</a:t>
          </a:r>
          <a:r>
            <a:rPr lang="en-US" sz="1800" dirty="0" smtClean="0"/>
            <a:t>.</a:t>
          </a:r>
          <a:endParaRPr lang="ru-RU" sz="1800" dirty="0"/>
        </a:p>
      </dgm:t>
    </dgm:pt>
    <dgm:pt modelId="{5640FBAE-05BC-4A43-8420-B0740A397957}" type="parTrans" cxnId="{5F991E0B-065D-4F36-8777-7A30034429CC}">
      <dgm:prSet/>
      <dgm:spPr/>
      <dgm:t>
        <a:bodyPr/>
        <a:lstStyle/>
        <a:p>
          <a:endParaRPr lang="ru-RU" sz="2400"/>
        </a:p>
      </dgm:t>
    </dgm:pt>
    <dgm:pt modelId="{95A79AB5-222F-4309-AD84-042448386249}" type="sibTrans" cxnId="{5F991E0B-065D-4F36-8777-7A30034429CC}">
      <dgm:prSet/>
      <dgm:spPr/>
      <dgm:t>
        <a:bodyPr/>
        <a:lstStyle/>
        <a:p>
          <a:endParaRPr lang="ru-RU" sz="2400"/>
        </a:p>
      </dgm:t>
    </dgm:pt>
    <dgm:pt modelId="{5414045A-F455-4CFC-AD15-046A0F024CAD}" type="pres">
      <dgm:prSet presAssocID="{92AC0B1C-5171-4058-925B-631E8034A3D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EF20ED7-7223-44A5-8731-69487B441903}" type="pres">
      <dgm:prSet presAssocID="{92AC0B1C-5171-4058-925B-631E8034A3D5}" presName="Name1" presStyleCnt="0"/>
      <dgm:spPr/>
    </dgm:pt>
    <dgm:pt modelId="{0B2DEB55-E2F1-4B43-B154-CC33953EB5C4}" type="pres">
      <dgm:prSet presAssocID="{92AC0B1C-5171-4058-925B-631E8034A3D5}" presName="cycle" presStyleCnt="0"/>
      <dgm:spPr/>
    </dgm:pt>
    <dgm:pt modelId="{C724F5B6-8888-4592-A638-9CAC624BB6AF}" type="pres">
      <dgm:prSet presAssocID="{92AC0B1C-5171-4058-925B-631E8034A3D5}" presName="srcNode" presStyleLbl="node1" presStyleIdx="0" presStyleCnt="4"/>
      <dgm:spPr/>
    </dgm:pt>
    <dgm:pt modelId="{3F064A5C-38D4-45E5-BE1D-BAC78C969C15}" type="pres">
      <dgm:prSet presAssocID="{92AC0B1C-5171-4058-925B-631E8034A3D5}" presName="conn" presStyleLbl="parChTrans1D2" presStyleIdx="0" presStyleCnt="1"/>
      <dgm:spPr/>
      <dgm:t>
        <a:bodyPr/>
        <a:lstStyle/>
        <a:p>
          <a:endParaRPr lang="ru-RU"/>
        </a:p>
      </dgm:t>
    </dgm:pt>
    <dgm:pt modelId="{0AA67F08-F94D-4468-87D2-9F230AC2F205}" type="pres">
      <dgm:prSet presAssocID="{92AC0B1C-5171-4058-925B-631E8034A3D5}" presName="extraNode" presStyleLbl="node1" presStyleIdx="0" presStyleCnt="4"/>
      <dgm:spPr/>
    </dgm:pt>
    <dgm:pt modelId="{6C3DD69F-D86B-4046-99B2-411804D81A1F}" type="pres">
      <dgm:prSet presAssocID="{92AC0B1C-5171-4058-925B-631E8034A3D5}" presName="dstNode" presStyleLbl="node1" presStyleIdx="0" presStyleCnt="4"/>
      <dgm:spPr/>
    </dgm:pt>
    <dgm:pt modelId="{9E5309AD-0ED1-4F60-AA1D-1C72118BF0C4}" type="pres">
      <dgm:prSet presAssocID="{28023DFF-F5A5-4F10-BF2D-0356CA52CC3C}" presName="text_1" presStyleLbl="node1" presStyleIdx="0" presStyleCnt="4" custScaleY="132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ABAE43-E3C3-4095-88F7-78C5DAE52347}" type="pres">
      <dgm:prSet presAssocID="{28023DFF-F5A5-4F10-BF2D-0356CA52CC3C}" presName="accent_1" presStyleCnt="0"/>
      <dgm:spPr/>
    </dgm:pt>
    <dgm:pt modelId="{5924ACCB-48AB-4CB4-8E31-6C62423D5CAA}" type="pres">
      <dgm:prSet presAssocID="{28023DFF-F5A5-4F10-BF2D-0356CA52CC3C}" presName="accentRepeatNode" presStyleLbl="solidFgAcc1" presStyleIdx="0" presStyleCnt="4"/>
      <dgm:spPr/>
    </dgm:pt>
    <dgm:pt modelId="{05B7733B-5D1A-4EF4-9FAD-CEA6D62AB7E1}" type="pres">
      <dgm:prSet presAssocID="{54C57F10-E655-4D4E-8CF7-CCF6AFED9A2D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FD542B-5C66-481C-BBB3-4FB650D4CC50}" type="pres">
      <dgm:prSet presAssocID="{54C57F10-E655-4D4E-8CF7-CCF6AFED9A2D}" presName="accent_2" presStyleCnt="0"/>
      <dgm:spPr/>
    </dgm:pt>
    <dgm:pt modelId="{45F955E6-6E8A-4F6F-AFAC-D19880458A65}" type="pres">
      <dgm:prSet presAssocID="{54C57F10-E655-4D4E-8CF7-CCF6AFED9A2D}" presName="accentRepeatNode" presStyleLbl="solidFgAcc1" presStyleIdx="1" presStyleCnt="4"/>
      <dgm:spPr/>
    </dgm:pt>
    <dgm:pt modelId="{16568A12-0822-410E-A74D-253D225FED39}" type="pres">
      <dgm:prSet presAssocID="{98446077-29B1-4B0C-9FB6-DF64EE13AA9C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25679D-72C7-4664-8EBD-AA117AF0821C}" type="pres">
      <dgm:prSet presAssocID="{98446077-29B1-4B0C-9FB6-DF64EE13AA9C}" presName="accent_3" presStyleCnt="0"/>
      <dgm:spPr/>
    </dgm:pt>
    <dgm:pt modelId="{B018CF98-C330-4B6B-B751-020D56D4DA55}" type="pres">
      <dgm:prSet presAssocID="{98446077-29B1-4B0C-9FB6-DF64EE13AA9C}" presName="accentRepeatNode" presStyleLbl="solidFgAcc1" presStyleIdx="2" presStyleCnt="4"/>
      <dgm:spPr/>
    </dgm:pt>
    <dgm:pt modelId="{C681F9D5-1598-4599-8EA8-9993A76722DC}" type="pres">
      <dgm:prSet presAssocID="{3C48DEA8-D740-45BB-B646-3F504C680ABB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0927B5-AE70-490F-8A57-9A0764440CB8}" type="pres">
      <dgm:prSet presAssocID="{3C48DEA8-D740-45BB-B646-3F504C680ABB}" presName="accent_4" presStyleCnt="0"/>
      <dgm:spPr/>
    </dgm:pt>
    <dgm:pt modelId="{79BED5B6-092A-445B-B1E2-93A28A308A5E}" type="pres">
      <dgm:prSet presAssocID="{3C48DEA8-D740-45BB-B646-3F504C680ABB}" presName="accentRepeatNode" presStyleLbl="solidFgAcc1" presStyleIdx="3" presStyleCnt="4"/>
      <dgm:spPr/>
    </dgm:pt>
  </dgm:ptLst>
  <dgm:cxnLst>
    <dgm:cxn modelId="{A2A005EF-F068-42F2-A36F-873CD02E06A5}" srcId="{92AC0B1C-5171-4058-925B-631E8034A3D5}" destId="{28023DFF-F5A5-4F10-BF2D-0356CA52CC3C}" srcOrd="0" destOrd="0" parTransId="{1F85F5BC-6A8A-4BA1-A60A-7D6198E30186}" sibTransId="{0F967194-1A88-42F3-9C5A-9CEC1DD60873}"/>
    <dgm:cxn modelId="{0D4A2C21-74E7-4D55-83F9-B55C91640DE0}" type="presOf" srcId="{28023DFF-F5A5-4F10-BF2D-0356CA52CC3C}" destId="{9E5309AD-0ED1-4F60-AA1D-1C72118BF0C4}" srcOrd="0" destOrd="0" presId="urn:microsoft.com/office/officeart/2008/layout/VerticalCurvedList"/>
    <dgm:cxn modelId="{1A0ADC3D-52A6-40AC-8053-58C9D9D79E5E}" type="presOf" srcId="{3C48DEA8-D740-45BB-B646-3F504C680ABB}" destId="{C681F9D5-1598-4599-8EA8-9993A76722DC}" srcOrd="0" destOrd="0" presId="urn:microsoft.com/office/officeart/2008/layout/VerticalCurvedList"/>
    <dgm:cxn modelId="{55E8DD79-592C-4534-8A07-474B299E3FC6}" type="presOf" srcId="{54C57F10-E655-4D4E-8CF7-CCF6AFED9A2D}" destId="{05B7733B-5D1A-4EF4-9FAD-CEA6D62AB7E1}" srcOrd="0" destOrd="0" presId="urn:microsoft.com/office/officeart/2008/layout/VerticalCurvedList"/>
    <dgm:cxn modelId="{5F991E0B-065D-4F36-8777-7A30034429CC}" srcId="{92AC0B1C-5171-4058-925B-631E8034A3D5}" destId="{3C48DEA8-D740-45BB-B646-3F504C680ABB}" srcOrd="3" destOrd="0" parTransId="{5640FBAE-05BC-4A43-8420-B0740A397957}" sibTransId="{95A79AB5-222F-4309-AD84-042448386249}"/>
    <dgm:cxn modelId="{620751A6-501B-40AE-AA8C-DDAE8EA7714B}" type="presOf" srcId="{0F967194-1A88-42F3-9C5A-9CEC1DD60873}" destId="{3F064A5C-38D4-45E5-BE1D-BAC78C969C15}" srcOrd="0" destOrd="0" presId="urn:microsoft.com/office/officeart/2008/layout/VerticalCurvedList"/>
    <dgm:cxn modelId="{E3E0BFAC-DA68-43C3-AA69-D7F0B84F9A5F}" type="presOf" srcId="{92AC0B1C-5171-4058-925B-631E8034A3D5}" destId="{5414045A-F455-4CFC-AD15-046A0F024CAD}" srcOrd="0" destOrd="0" presId="urn:microsoft.com/office/officeart/2008/layout/VerticalCurvedList"/>
    <dgm:cxn modelId="{A8E67F15-DE54-48FB-AA2A-45536F48486E}" type="presOf" srcId="{98446077-29B1-4B0C-9FB6-DF64EE13AA9C}" destId="{16568A12-0822-410E-A74D-253D225FED39}" srcOrd="0" destOrd="0" presId="urn:microsoft.com/office/officeart/2008/layout/VerticalCurvedList"/>
    <dgm:cxn modelId="{ADC08C1D-35EF-4245-AB3B-EC4F904914E1}" srcId="{92AC0B1C-5171-4058-925B-631E8034A3D5}" destId="{98446077-29B1-4B0C-9FB6-DF64EE13AA9C}" srcOrd="2" destOrd="0" parTransId="{167C094F-0A5B-4378-8430-3ABF78337E2E}" sibTransId="{4812E7F7-8CA1-4068-B827-AA4CC5F7DD6E}"/>
    <dgm:cxn modelId="{3FCE976C-B1DE-4D81-8B4B-CDE49C2A4870}" srcId="{92AC0B1C-5171-4058-925B-631E8034A3D5}" destId="{54C57F10-E655-4D4E-8CF7-CCF6AFED9A2D}" srcOrd="1" destOrd="0" parTransId="{C58CBCF7-EF39-40B4-AB82-52C61D5668D0}" sibTransId="{7807A9C7-3147-4AD0-83F3-F39B5891D3C9}"/>
    <dgm:cxn modelId="{2C11CEFD-A866-4C90-A5DC-51FA7ED5F692}" type="presParOf" srcId="{5414045A-F455-4CFC-AD15-046A0F024CAD}" destId="{9EF20ED7-7223-44A5-8731-69487B441903}" srcOrd="0" destOrd="0" presId="urn:microsoft.com/office/officeart/2008/layout/VerticalCurvedList"/>
    <dgm:cxn modelId="{48AB663B-E583-4374-93C2-2240B303205D}" type="presParOf" srcId="{9EF20ED7-7223-44A5-8731-69487B441903}" destId="{0B2DEB55-E2F1-4B43-B154-CC33953EB5C4}" srcOrd="0" destOrd="0" presId="urn:microsoft.com/office/officeart/2008/layout/VerticalCurvedList"/>
    <dgm:cxn modelId="{A8425EB0-D1DE-4199-BAB6-25FC99F7F14F}" type="presParOf" srcId="{0B2DEB55-E2F1-4B43-B154-CC33953EB5C4}" destId="{C724F5B6-8888-4592-A638-9CAC624BB6AF}" srcOrd="0" destOrd="0" presId="urn:microsoft.com/office/officeart/2008/layout/VerticalCurvedList"/>
    <dgm:cxn modelId="{BC4916A0-3036-4278-9E74-1C089451341B}" type="presParOf" srcId="{0B2DEB55-E2F1-4B43-B154-CC33953EB5C4}" destId="{3F064A5C-38D4-45E5-BE1D-BAC78C969C15}" srcOrd="1" destOrd="0" presId="urn:microsoft.com/office/officeart/2008/layout/VerticalCurvedList"/>
    <dgm:cxn modelId="{96D95850-7D3D-4F1D-9B59-5E79A2208E5C}" type="presParOf" srcId="{0B2DEB55-E2F1-4B43-B154-CC33953EB5C4}" destId="{0AA67F08-F94D-4468-87D2-9F230AC2F205}" srcOrd="2" destOrd="0" presId="urn:microsoft.com/office/officeart/2008/layout/VerticalCurvedList"/>
    <dgm:cxn modelId="{1345BE1B-3834-4AAB-B44F-7214F379E5FD}" type="presParOf" srcId="{0B2DEB55-E2F1-4B43-B154-CC33953EB5C4}" destId="{6C3DD69F-D86B-4046-99B2-411804D81A1F}" srcOrd="3" destOrd="0" presId="urn:microsoft.com/office/officeart/2008/layout/VerticalCurvedList"/>
    <dgm:cxn modelId="{BF2BE67F-7600-4C7E-8D74-D0D96BA191AA}" type="presParOf" srcId="{9EF20ED7-7223-44A5-8731-69487B441903}" destId="{9E5309AD-0ED1-4F60-AA1D-1C72118BF0C4}" srcOrd="1" destOrd="0" presId="urn:microsoft.com/office/officeart/2008/layout/VerticalCurvedList"/>
    <dgm:cxn modelId="{6C57446E-8BC3-4619-8F3B-9B1C8BD66C98}" type="presParOf" srcId="{9EF20ED7-7223-44A5-8731-69487B441903}" destId="{45ABAE43-E3C3-4095-88F7-78C5DAE52347}" srcOrd="2" destOrd="0" presId="urn:microsoft.com/office/officeart/2008/layout/VerticalCurvedList"/>
    <dgm:cxn modelId="{C5313818-DCC4-475C-920B-2CFDD471FF1A}" type="presParOf" srcId="{45ABAE43-E3C3-4095-88F7-78C5DAE52347}" destId="{5924ACCB-48AB-4CB4-8E31-6C62423D5CAA}" srcOrd="0" destOrd="0" presId="urn:microsoft.com/office/officeart/2008/layout/VerticalCurvedList"/>
    <dgm:cxn modelId="{100AA814-70B7-4513-B42C-DEFEB66DBA6A}" type="presParOf" srcId="{9EF20ED7-7223-44A5-8731-69487B441903}" destId="{05B7733B-5D1A-4EF4-9FAD-CEA6D62AB7E1}" srcOrd="3" destOrd="0" presId="urn:microsoft.com/office/officeart/2008/layout/VerticalCurvedList"/>
    <dgm:cxn modelId="{90912529-188B-4B30-861B-9C4B043C57B5}" type="presParOf" srcId="{9EF20ED7-7223-44A5-8731-69487B441903}" destId="{39FD542B-5C66-481C-BBB3-4FB650D4CC50}" srcOrd="4" destOrd="0" presId="urn:microsoft.com/office/officeart/2008/layout/VerticalCurvedList"/>
    <dgm:cxn modelId="{D0E4903C-E6AF-4070-9EC2-159D8A158AB5}" type="presParOf" srcId="{39FD542B-5C66-481C-BBB3-4FB650D4CC50}" destId="{45F955E6-6E8A-4F6F-AFAC-D19880458A65}" srcOrd="0" destOrd="0" presId="urn:microsoft.com/office/officeart/2008/layout/VerticalCurvedList"/>
    <dgm:cxn modelId="{50E88777-87CD-4EF3-8B09-AD97168BE74B}" type="presParOf" srcId="{9EF20ED7-7223-44A5-8731-69487B441903}" destId="{16568A12-0822-410E-A74D-253D225FED39}" srcOrd="5" destOrd="0" presId="urn:microsoft.com/office/officeart/2008/layout/VerticalCurvedList"/>
    <dgm:cxn modelId="{14EB142D-A893-421C-AD9D-BECDFE66D709}" type="presParOf" srcId="{9EF20ED7-7223-44A5-8731-69487B441903}" destId="{1725679D-72C7-4664-8EBD-AA117AF0821C}" srcOrd="6" destOrd="0" presId="urn:microsoft.com/office/officeart/2008/layout/VerticalCurvedList"/>
    <dgm:cxn modelId="{17BDFF59-B29C-46AD-A582-22A3E5BB4AF1}" type="presParOf" srcId="{1725679D-72C7-4664-8EBD-AA117AF0821C}" destId="{B018CF98-C330-4B6B-B751-020D56D4DA55}" srcOrd="0" destOrd="0" presId="urn:microsoft.com/office/officeart/2008/layout/VerticalCurvedList"/>
    <dgm:cxn modelId="{CF9EF9A7-B2CA-4C66-AD74-691126D367D2}" type="presParOf" srcId="{9EF20ED7-7223-44A5-8731-69487B441903}" destId="{C681F9D5-1598-4599-8EA8-9993A76722DC}" srcOrd="7" destOrd="0" presId="urn:microsoft.com/office/officeart/2008/layout/VerticalCurvedList"/>
    <dgm:cxn modelId="{A25B6034-449F-4696-8B99-E0F87C40B4C1}" type="presParOf" srcId="{9EF20ED7-7223-44A5-8731-69487B441903}" destId="{450927B5-AE70-490F-8A57-9A0764440CB8}" srcOrd="8" destOrd="0" presId="urn:microsoft.com/office/officeart/2008/layout/VerticalCurvedList"/>
    <dgm:cxn modelId="{054B7A0D-6C12-4A3B-929F-BF5122B77105}" type="presParOf" srcId="{450927B5-AE70-490F-8A57-9A0764440CB8}" destId="{79BED5B6-092A-445B-B1E2-93A28A308A5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064A5C-38D4-45E5-BE1D-BAC78C969C15}">
      <dsp:nvSpPr>
        <dsp:cNvPr id="0" name=""/>
        <dsp:cNvSpPr/>
      </dsp:nvSpPr>
      <dsp:spPr>
        <a:xfrm>
          <a:off x="-5798515" y="-887475"/>
          <a:ext cx="6903294" cy="6903294"/>
        </a:xfrm>
        <a:prstGeom prst="blockArc">
          <a:avLst>
            <a:gd name="adj1" fmla="val 18900000"/>
            <a:gd name="adj2" fmla="val 2700000"/>
            <a:gd name="adj3" fmla="val 313"/>
          </a:avLst>
        </a:prstGeom>
        <a:noFill/>
        <a:ln w="285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5309AD-0ED1-4F60-AA1D-1C72118BF0C4}">
      <dsp:nvSpPr>
        <dsp:cNvPr id="0" name=""/>
        <dsp:cNvSpPr/>
      </dsp:nvSpPr>
      <dsp:spPr>
        <a:xfrm>
          <a:off x="578277" y="265558"/>
          <a:ext cx="8278717" cy="10463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26225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rezonans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chastotalarini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oshirish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bu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plataning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bukilishini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kamaytirish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imkonini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beradi</a:t>
          </a:r>
          <a:r>
            <a:rPr lang="en-US" sz="1800" kern="1200" dirty="0" smtClean="0"/>
            <a:t> (</a:t>
          </a:r>
          <a:r>
            <a:rPr lang="en-US" sz="1800" kern="1200" dirty="0" err="1" smtClean="0"/>
            <a:t>plataning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bukilishini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hisoblash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uchun</a:t>
          </a:r>
          <a:r>
            <a:rPr lang="en-US" sz="1800" kern="1200" dirty="0" smtClean="0"/>
            <a:t> </a:t>
          </a:r>
          <a:r>
            <a:rPr lang="en-US" sz="1800" i="1" kern="1200" dirty="0" smtClean="0"/>
            <a:t>u</a:t>
          </a:r>
          <a:r>
            <a:rPr lang="en-US" sz="1800" i="1" kern="1200" baseline="-25000" dirty="0" smtClean="0"/>
            <a:t>0</a:t>
          </a:r>
          <a:r>
            <a:rPr lang="en-US" sz="1800" kern="1200" dirty="0" smtClean="0"/>
            <a:t> = </a:t>
          </a:r>
          <a:r>
            <a:rPr lang="en-US" sz="1800" i="1" kern="1200" dirty="0" smtClean="0"/>
            <a:t>254GQ </a:t>
          </a:r>
          <a:r>
            <a:rPr lang="en-US" sz="1800" kern="1200" dirty="0" smtClean="0"/>
            <a:t>/ </a:t>
          </a:r>
          <a:r>
            <a:rPr lang="en-US" sz="1800" i="1" kern="1200" dirty="0" smtClean="0"/>
            <a:t>f</a:t>
          </a:r>
          <a:r>
            <a:rPr lang="en-US" sz="1800" i="1" kern="1200" baseline="-25000" dirty="0" smtClean="0"/>
            <a:t>0</a:t>
          </a:r>
          <a:r>
            <a:rPr lang="en-US" sz="1800" i="1" kern="1200" baseline="30000" dirty="0" smtClean="0"/>
            <a:t>2</a:t>
          </a:r>
          <a:r>
            <a:rPr lang="en-US" sz="1800" kern="1200" dirty="0" smtClean="0"/>
            <a:t>, mm. </a:t>
          </a:r>
          <a:r>
            <a:rPr lang="en-US" sz="1800" kern="1200" dirty="0" err="1" smtClean="0"/>
            <a:t>ifodada</a:t>
          </a:r>
          <a:r>
            <a:rPr lang="en-US" sz="1800" kern="1200" dirty="0" smtClean="0"/>
            <a:t> </a:t>
          </a:r>
          <a:r>
            <a:rPr lang="en-US" sz="1800" i="1" kern="1200" dirty="0" smtClean="0"/>
            <a:t>f</a:t>
          </a:r>
          <a:r>
            <a:rPr lang="en-US" sz="1800" i="1" kern="1200" baseline="-25000" dirty="0" smtClean="0"/>
            <a:t>0</a:t>
          </a:r>
          <a:r>
            <a:rPr lang="en-US" sz="1800" kern="1200" dirty="0" smtClean="0"/>
            <a:t> – </a:t>
          </a:r>
          <a:r>
            <a:rPr lang="en-US" sz="1800" kern="1200" dirty="0" err="1" smtClean="0"/>
            <a:t>chastota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maxrajda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joylashadi</a:t>
          </a:r>
          <a:r>
            <a:rPr lang="en-US" sz="1800" kern="1200" dirty="0" smtClean="0"/>
            <a:t>; </a:t>
          </a:r>
          <a:r>
            <a:rPr lang="en-US" sz="1800" i="1" kern="1200" dirty="0" smtClean="0"/>
            <a:t>G</a:t>
          </a:r>
          <a:r>
            <a:rPr lang="en-US" sz="1800" kern="1200" dirty="0" smtClean="0"/>
            <a:t> — </a:t>
          </a:r>
          <a:r>
            <a:rPr lang="en-US" sz="1800" kern="1200" dirty="0" err="1" smtClean="0"/>
            <a:t>tashqi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ta’sir</a:t>
          </a:r>
          <a:r>
            <a:rPr lang="en-US" sz="1800" kern="1200" dirty="0" smtClean="0"/>
            <a:t>; </a:t>
          </a:r>
          <a:r>
            <a:rPr lang="en-US" sz="1800" i="1" kern="1200" dirty="0" smtClean="0"/>
            <a:t>Q</a:t>
          </a:r>
          <a:r>
            <a:rPr lang="en-US" sz="1800" kern="1200" dirty="0" smtClean="0"/>
            <a:t> — </a:t>
          </a:r>
          <a:r>
            <a:rPr lang="en-US" sz="1800" kern="1200" dirty="0" err="1" smtClean="0"/>
            <a:t>plataning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yumshoqligi</a:t>
          </a:r>
          <a:r>
            <a:rPr lang="en-US" sz="1800" kern="1200" dirty="0" smtClean="0"/>
            <a:t>);</a:t>
          </a:r>
          <a:endParaRPr lang="ru-RU" sz="1800" kern="1200" dirty="0"/>
        </a:p>
      </dsp:txBody>
      <dsp:txXfrm>
        <a:off x="578277" y="265558"/>
        <a:ext cx="8278717" cy="1046361"/>
      </dsp:txXfrm>
    </dsp:sp>
    <dsp:sp modelId="{5924ACCB-48AB-4CB4-8E31-6C62423D5CAA}">
      <dsp:nvSpPr>
        <dsp:cNvPr id="0" name=""/>
        <dsp:cNvSpPr/>
      </dsp:nvSpPr>
      <dsp:spPr>
        <a:xfrm>
          <a:off x="85186" y="295649"/>
          <a:ext cx="986180" cy="98618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5B7733B-5D1A-4EF4-9FAD-CEA6D62AB7E1}">
      <dsp:nvSpPr>
        <dsp:cNvPr id="0" name=""/>
        <dsp:cNvSpPr/>
      </dsp:nvSpPr>
      <dsp:spPr>
        <a:xfrm>
          <a:off x="1030597" y="1577888"/>
          <a:ext cx="7826398" cy="788944"/>
        </a:xfrm>
        <a:prstGeom prst="rect">
          <a:avLst/>
        </a:prstGeom>
        <a:gradFill rotWithShape="0">
          <a:gsLst>
            <a:gs pos="0">
              <a:schemeClr val="accent5">
                <a:hueOff val="2344826"/>
                <a:satOff val="-18899"/>
                <a:lumOff val="5360"/>
                <a:alphaOff val="0"/>
                <a:tint val="50000"/>
                <a:satMod val="300000"/>
              </a:schemeClr>
            </a:gs>
            <a:gs pos="35000">
              <a:schemeClr val="accent5">
                <a:hueOff val="2344826"/>
                <a:satOff val="-18899"/>
                <a:lumOff val="5360"/>
                <a:alphaOff val="0"/>
                <a:tint val="37000"/>
                <a:satMod val="300000"/>
              </a:schemeClr>
            </a:gs>
            <a:gs pos="100000">
              <a:schemeClr val="accent5">
                <a:hueOff val="2344826"/>
                <a:satOff val="-18899"/>
                <a:lumOff val="536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2622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kontakt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maydonchalarining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diametrini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oshirish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bu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kontakt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maydonchasining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plata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bilan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tishlashish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mustahkamligini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oshiradi</a:t>
          </a:r>
          <a:r>
            <a:rPr lang="en-US" sz="1800" kern="1200" dirty="0" smtClean="0"/>
            <a:t>;</a:t>
          </a:r>
          <a:endParaRPr lang="ru-RU" sz="1800" kern="1200" dirty="0"/>
        </a:p>
      </dsp:txBody>
      <dsp:txXfrm>
        <a:off x="1030597" y="1577888"/>
        <a:ext cx="7826398" cy="788944"/>
      </dsp:txXfrm>
    </dsp:sp>
    <dsp:sp modelId="{45F955E6-6E8A-4F6F-AFAC-D19880458A65}">
      <dsp:nvSpPr>
        <dsp:cNvPr id="0" name=""/>
        <dsp:cNvSpPr/>
      </dsp:nvSpPr>
      <dsp:spPr>
        <a:xfrm>
          <a:off x="537506" y="1479270"/>
          <a:ext cx="986180" cy="98618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2344826"/>
              <a:satOff val="-18899"/>
              <a:lumOff val="536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6568A12-0822-410E-A74D-253D225FED39}">
      <dsp:nvSpPr>
        <dsp:cNvPr id="0" name=""/>
        <dsp:cNvSpPr/>
      </dsp:nvSpPr>
      <dsp:spPr>
        <a:xfrm>
          <a:off x="1030597" y="2761510"/>
          <a:ext cx="7826398" cy="788944"/>
        </a:xfrm>
        <a:prstGeom prst="rect">
          <a:avLst/>
        </a:prstGeom>
        <a:gradFill rotWithShape="0">
          <a:gsLst>
            <a:gs pos="0">
              <a:schemeClr val="accent5">
                <a:hueOff val="4689652"/>
                <a:satOff val="-37799"/>
                <a:lumOff val="10719"/>
                <a:alphaOff val="0"/>
                <a:tint val="50000"/>
                <a:satMod val="300000"/>
              </a:schemeClr>
            </a:gs>
            <a:gs pos="35000">
              <a:schemeClr val="accent5">
                <a:hueOff val="4689652"/>
                <a:satOff val="-37799"/>
                <a:lumOff val="10719"/>
                <a:alphaOff val="0"/>
                <a:tint val="37000"/>
                <a:satMod val="300000"/>
              </a:schemeClr>
            </a:gs>
            <a:gs pos="100000">
              <a:schemeClr val="accent5">
                <a:hueOff val="4689652"/>
                <a:satOff val="-37799"/>
                <a:lumOff val="1071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2622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elementlarning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chiqishlarini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bukish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kontakt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maydonchasiga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joylashtirish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bu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kavsharlangan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tutashmaning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uzunligi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tishlashish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mustahkamligini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oshiradi</a:t>
          </a:r>
          <a:r>
            <a:rPr lang="en-US" sz="1800" kern="1200" dirty="0" smtClean="0"/>
            <a:t> </a:t>
          </a:r>
          <a:endParaRPr lang="ru-RU" sz="1800" kern="1200" dirty="0"/>
        </a:p>
      </dsp:txBody>
      <dsp:txXfrm>
        <a:off x="1030597" y="2761510"/>
        <a:ext cx="7826398" cy="788944"/>
      </dsp:txXfrm>
    </dsp:sp>
    <dsp:sp modelId="{B018CF98-C330-4B6B-B751-020D56D4DA55}">
      <dsp:nvSpPr>
        <dsp:cNvPr id="0" name=""/>
        <dsp:cNvSpPr/>
      </dsp:nvSpPr>
      <dsp:spPr>
        <a:xfrm>
          <a:off x="537506" y="2662892"/>
          <a:ext cx="986180" cy="98618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4689652"/>
              <a:satOff val="-37799"/>
              <a:lumOff val="1071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681F9D5-1598-4599-8EA8-9993A76722DC}">
      <dsp:nvSpPr>
        <dsp:cNvPr id="0" name=""/>
        <dsp:cNvSpPr/>
      </dsp:nvSpPr>
      <dsp:spPr>
        <a:xfrm>
          <a:off x="578277" y="3945132"/>
          <a:ext cx="8278717" cy="788944"/>
        </a:xfrm>
        <a:prstGeom prst="rect">
          <a:avLst/>
        </a:prstGeom>
        <a:gradFill rotWithShape="0">
          <a:gsLst>
            <a:gs pos="0">
              <a:schemeClr val="accent5">
                <a:hueOff val="7034478"/>
                <a:satOff val="-56698"/>
                <a:lumOff val="16079"/>
                <a:alphaOff val="0"/>
                <a:tint val="50000"/>
                <a:satMod val="300000"/>
              </a:schemeClr>
            </a:gs>
            <a:gs pos="35000">
              <a:schemeClr val="accent5">
                <a:hueOff val="7034478"/>
                <a:satOff val="-56698"/>
                <a:lumOff val="16079"/>
                <a:alphaOff val="0"/>
                <a:tint val="37000"/>
                <a:satMod val="300000"/>
              </a:schemeClr>
            </a:gs>
            <a:gs pos="100000">
              <a:schemeClr val="accent5">
                <a:hueOff val="7034478"/>
                <a:satOff val="-56698"/>
                <a:lumOff val="1607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26225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uni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ko‘p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qatlamli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lak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qoplamasi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bilan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dempfirlash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bilan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rezonansda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plataning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yumshoqligini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kamaytirish</a:t>
          </a:r>
          <a:r>
            <a:rPr lang="en-US" sz="1800" kern="1200" dirty="0" smtClean="0"/>
            <a:t>.</a:t>
          </a:r>
          <a:endParaRPr lang="ru-RU" sz="1800" kern="1200" dirty="0"/>
        </a:p>
      </dsp:txBody>
      <dsp:txXfrm>
        <a:off x="578277" y="3945132"/>
        <a:ext cx="8278717" cy="788944"/>
      </dsp:txXfrm>
    </dsp:sp>
    <dsp:sp modelId="{79BED5B6-092A-445B-B1E2-93A28A308A5E}">
      <dsp:nvSpPr>
        <dsp:cNvPr id="0" name=""/>
        <dsp:cNvSpPr/>
      </dsp:nvSpPr>
      <dsp:spPr>
        <a:xfrm>
          <a:off x="85186" y="3846514"/>
          <a:ext cx="986180" cy="98618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7034478"/>
              <a:satOff val="-56698"/>
              <a:lumOff val="1607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A8705-21E3-4FA1-93A8-F460E3903C11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DA1C8-B2CC-461D-BD0E-B1CC6AC427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062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7975" cy="3089275"/>
          </a:xfrm>
          <a:ln/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289">
              <a:defRPr sz="3500">
                <a:solidFill>
                  <a:schemeClr val="tx1"/>
                </a:solidFill>
                <a:latin typeface="Arial" pitchFamily="34" charset="0"/>
              </a:defRPr>
            </a:lvl1pPr>
            <a:lvl2pPr marL="1070888" indent="-411880" defTabSz="915289">
              <a:defRPr sz="3500">
                <a:solidFill>
                  <a:schemeClr val="tx1"/>
                </a:solidFill>
                <a:latin typeface="Arial" pitchFamily="34" charset="0"/>
              </a:defRPr>
            </a:lvl2pPr>
            <a:lvl3pPr marL="1647520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3pPr>
            <a:lvl4pPr marL="2306528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4pPr>
            <a:lvl5pPr marL="2965536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5pPr>
            <a:lvl6pPr marL="3624544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6pPr>
            <a:lvl7pPr marL="4283553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7pPr>
            <a:lvl8pPr marL="4942561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8pPr>
            <a:lvl9pPr marL="5601569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45A6EC6-32A0-4A8F-9A79-C4A9E3A813BC}" type="slidenum">
              <a:rPr lang="en-US" altLang="ru-RU" sz="1200">
                <a:solidFill>
                  <a:srgbClr val="000000"/>
                </a:solidFill>
              </a:rPr>
              <a:pPr/>
              <a:t>1</a:t>
            </a:fld>
            <a:endParaRPr lang="en-US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7975" cy="3089275"/>
          </a:xfrm>
          <a:ln/>
        </p:spPr>
      </p:sp>
      <p:sp>
        <p:nvSpPr>
          <p:cNvPr id="113667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smtClean="0"/>
          </a:p>
        </p:txBody>
      </p:sp>
      <p:sp>
        <p:nvSpPr>
          <p:cNvPr id="11366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289">
              <a:defRPr sz="3500">
                <a:solidFill>
                  <a:schemeClr val="tx1"/>
                </a:solidFill>
                <a:latin typeface="Arial" pitchFamily="34" charset="0"/>
              </a:defRPr>
            </a:lvl1pPr>
            <a:lvl2pPr marL="1070888" indent="-411880" defTabSz="915289">
              <a:defRPr sz="3500">
                <a:solidFill>
                  <a:schemeClr val="tx1"/>
                </a:solidFill>
                <a:latin typeface="Arial" pitchFamily="34" charset="0"/>
              </a:defRPr>
            </a:lvl2pPr>
            <a:lvl3pPr marL="1647520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3pPr>
            <a:lvl4pPr marL="2306528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4pPr>
            <a:lvl5pPr marL="2965536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5pPr>
            <a:lvl6pPr marL="3624544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6pPr>
            <a:lvl7pPr marL="4283553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7pPr>
            <a:lvl8pPr marL="4942561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8pPr>
            <a:lvl9pPr marL="5601569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7C16730-1F55-4BD8-8680-6C9995016C97}" type="slidenum">
              <a:rPr lang="en-US" altLang="ru-RU" sz="1200">
                <a:solidFill>
                  <a:srgbClr val="000000"/>
                </a:solidFill>
              </a:rPr>
              <a:pPr/>
              <a:t>34</a:t>
            </a:fld>
            <a:endParaRPr lang="en-US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C8C4132-FFCB-44CD-90FC-888AE0F3262D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Palatino Linotype" pitchFamily="18" charset="0"/>
                <a:cs typeface="Times New Roman" panose="02020603050405020304" pitchFamily="18" charset="0"/>
              </a:rPr>
              <a:t>COURSE: CONSRUCTION OF MEASURING INSTRUMENTS </a:t>
            </a:r>
            <a:endParaRPr lang="ru-RU" sz="3000" b="1" dirty="0" smtClean="0">
              <a:solidFill>
                <a:schemeClr val="accent5">
                  <a:lumMod val="75000"/>
                </a:schemeClr>
              </a:solidFill>
              <a:latin typeface="Palatino Linotype" pitchFamily="18" charset="0"/>
              <a:cs typeface="Times New Roman" panose="02020603050405020304" pitchFamily="18" charset="0"/>
            </a:endParaRPr>
          </a:p>
        </p:txBody>
      </p:sp>
      <p:sp>
        <p:nvSpPr>
          <p:cNvPr id="69636" name="Прямоугольник 1"/>
          <p:cNvSpPr>
            <a:spLocks noChangeArrowheads="1"/>
          </p:cNvSpPr>
          <p:nvPr/>
        </p:nvSpPr>
        <p:spPr bwMode="auto">
          <a:xfrm>
            <a:off x="287338" y="2636838"/>
            <a:ext cx="8605837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algn="ctr"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Week </a:t>
            </a:r>
            <a:r>
              <a:rPr lang="ru-RU" altLang="ru-RU" sz="30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10</a:t>
            </a:r>
            <a:r>
              <a:rPr lang="en-US" altLang="ru-RU" sz="30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.</a:t>
            </a:r>
            <a:r>
              <a:rPr lang="en-US" altLang="ru-RU" sz="3000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</a:rPr>
              <a:t>Protection of the device structure from dynamic and mechanical effects.</a:t>
            </a:r>
            <a:endParaRPr lang="en-US" altLang="ru-RU" sz="3000" dirty="0">
              <a:solidFill>
                <a:srgbClr val="000000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Palatino Linotype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B.Khamdamov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(</a:t>
            </a:r>
            <a:r>
              <a:rPr lang="en-US" altLang="ru-RU" sz="3000" dirty="0" err="1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Andijan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Machine Building Institute)</a:t>
            </a:r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40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114776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O’LCHASH ASBOBLARINI KONSTRUKSIYALASH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3086100"/>
            <a:ext cx="9144000" cy="24191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10</a:t>
            </a:r>
            <a:r>
              <a:rPr lang="en-US" sz="2800" b="1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-</a:t>
            </a:r>
            <a:r>
              <a:rPr lang="en-US" sz="2800" b="1" dirty="0" err="1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Ma’ruza</a:t>
            </a:r>
            <a:r>
              <a:rPr lang="en-US" sz="28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/>
              <a:t>Asbob</a:t>
            </a:r>
            <a:r>
              <a:rPr lang="en-US" sz="2800" dirty="0"/>
              <a:t> </a:t>
            </a:r>
            <a:r>
              <a:rPr lang="en-US" sz="2800" dirty="0" err="1"/>
              <a:t>konstruktsiyasini</a:t>
            </a:r>
            <a:r>
              <a:rPr lang="en-US" sz="2800" dirty="0"/>
              <a:t> </a:t>
            </a:r>
            <a:r>
              <a:rPr lang="en-US" sz="2800" dirty="0" err="1"/>
              <a:t>dinamik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mexanik</a:t>
            </a:r>
            <a:r>
              <a:rPr lang="en-US" sz="2800" dirty="0"/>
              <a:t> </a:t>
            </a:r>
            <a:r>
              <a:rPr lang="en-US" sz="2800" dirty="0" err="1"/>
              <a:t>ta’sirlardan</a:t>
            </a:r>
            <a:r>
              <a:rPr lang="en-US" sz="2800" dirty="0"/>
              <a:t> </a:t>
            </a:r>
            <a:r>
              <a:rPr lang="en-US" sz="2800" dirty="0" err="1"/>
              <a:t>ximoyalash</a:t>
            </a:r>
            <a:r>
              <a:rPr lang="en-US" sz="2800" dirty="0" smtClean="0">
                <a:solidFill>
                  <a:prstClr val="black"/>
                </a:solidFill>
                <a:latin typeface="+mn-lt"/>
              </a:rPr>
              <a:t>. </a:t>
            </a:r>
            <a:endParaRPr lang="en-US" sz="2800" dirty="0">
              <a:solidFill>
                <a:prstClr val="black"/>
              </a:solidFill>
              <a:latin typeface="+mn-lt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en-US" sz="2800" b="1" dirty="0">
              <a:solidFill>
                <a:prstClr val="black">
                  <a:lumMod val="50000"/>
                  <a:lumOff val="50000"/>
                </a:prstClr>
              </a:solidFill>
              <a:latin typeface="+mn-lt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Ma’ruzachi</a:t>
            </a:r>
            <a:r>
              <a:rPr lang="en-US" sz="28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PhD.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B.Xamdamov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Mashinasozlik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Instituti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47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564904"/>
            <a:ext cx="8424936" cy="2736304"/>
          </a:xfrm>
        </p:spPr>
        <p:txBody>
          <a:bodyPr>
            <a:noAutofit/>
          </a:bodyPr>
          <a:lstStyle/>
          <a:p>
            <a:r>
              <a:rPr lang="uz-Cyrl-UZ" sz="25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Reja:</a:t>
            </a:r>
            <a:endParaRPr lang="ru-RU" sz="25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just"/>
            <a:r>
              <a:rPr lang="uz-Cyrl-UZ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10.1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sv-SE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Mexanik </a:t>
            </a:r>
            <a:r>
              <a:rPr lang="sv-SE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ta’sirlarning </a:t>
            </a:r>
            <a:r>
              <a:rPr lang="sv-SE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turlari va manbalari</a:t>
            </a:r>
            <a:endParaRPr lang="ru-RU" sz="25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just"/>
            <a:r>
              <a:rPr lang="ru-RU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10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.</a:t>
            </a:r>
            <a:r>
              <a:rPr lang="ru-RU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2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Konstruksiyani</a:t>
            </a:r>
            <a:r>
              <a:rPr lang="en-US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mexanik</a:t>
            </a:r>
            <a:r>
              <a:rPr lang="en-US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ta’sirlardan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himoyalash</a:t>
            </a:r>
            <a:endParaRPr lang="en-US" sz="2500" dirty="0" smtClean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l"/>
            <a:r>
              <a:rPr lang="ru-RU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10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.</a:t>
            </a:r>
            <a:r>
              <a:rPr lang="ru-RU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3 </a:t>
            </a:r>
            <a:r>
              <a:rPr lang="en-US" sz="25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Konstruktiv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elementlarni</a:t>
            </a:r>
            <a:r>
              <a:rPr lang="en-US" sz="25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mustahkamlikka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hisoblash</a:t>
            </a:r>
            <a:endParaRPr lang="en-US" sz="2500" dirty="0" smtClean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just"/>
            <a:r>
              <a:rPr lang="ru-RU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10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.</a:t>
            </a:r>
            <a:r>
              <a:rPr lang="ru-RU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4</a:t>
            </a:r>
            <a:r>
              <a:rPr lang="en-US" sz="25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Konstruksiyaniag</a:t>
            </a:r>
            <a:r>
              <a:rPr lang="en-US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xizmat</a:t>
            </a:r>
            <a:r>
              <a:rPr lang="en-US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qilish</a:t>
            </a:r>
            <a:r>
              <a:rPr lang="en-US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muddatini</a:t>
            </a:r>
            <a:r>
              <a:rPr lang="en-US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hisoblash</a:t>
            </a:r>
            <a:r>
              <a:rPr lang="en-US" sz="25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.</a:t>
            </a:r>
          </a:p>
          <a:p>
            <a:pPr algn="just"/>
            <a:endParaRPr lang="ru-RU" sz="25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404664"/>
            <a:ext cx="8424936" cy="151216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cs typeface="Times New Roman" pitchFamily="18" charset="0"/>
              </a:rPr>
              <a:t>10-</a:t>
            </a:r>
            <a:r>
              <a:rPr lang="en-US" sz="3000" b="1" dirty="0" err="1" smtClean="0">
                <a:cs typeface="Times New Roman" pitchFamily="18" charset="0"/>
              </a:rPr>
              <a:t>Mavzu</a:t>
            </a:r>
            <a:r>
              <a:rPr lang="ru-RU" sz="3000" b="1" dirty="0" smtClean="0">
                <a:cs typeface="Times New Roman" pitchFamily="18" charset="0"/>
              </a:rPr>
              <a:t>:</a:t>
            </a:r>
            <a:r>
              <a:rPr lang="en-US" sz="3000" b="1" dirty="0">
                <a:cs typeface="Times New Roman" pitchFamily="18" charset="0"/>
              </a:rPr>
              <a:t> </a:t>
            </a:r>
            <a:r>
              <a:rPr lang="en-US" sz="3000" b="1" dirty="0" err="1">
                <a:cs typeface="Times New Roman" pitchFamily="18" charset="0"/>
              </a:rPr>
              <a:t>Asbob</a:t>
            </a:r>
            <a:r>
              <a:rPr lang="en-US" sz="3000" b="1" dirty="0">
                <a:cs typeface="Times New Roman" pitchFamily="18" charset="0"/>
              </a:rPr>
              <a:t> </a:t>
            </a:r>
            <a:r>
              <a:rPr lang="en-US" sz="3000" b="1" dirty="0" err="1">
                <a:cs typeface="Times New Roman" pitchFamily="18" charset="0"/>
              </a:rPr>
              <a:t>konstruksiyasini</a:t>
            </a:r>
            <a:r>
              <a:rPr lang="en-US" sz="3000" b="1" dirty="0">
                <a:cs typeface="Times New Roman" pitchFamily="18" charset="0"/>
              </a:rPr>
              <a:t> </a:t>
            </a:r>
            <a:r>
              <a:rPr lang="en-US" sz="3000" b="1" dirty="0" err="1">
                <a:cs typeface="Times New Roman" pitchFamily="18" charset="0"/>
              </a:rPr>
              <a:t>dinamik</a:t>
            </a:r>
            <a:r>
              <a:rPr lang="en-US" sz="3000" b="1" dirty="0">
                <a:cs typeface="Times New Roman" pitchFamily="18" charset="0"/>
              </a:rPr>
              <a:t> </a:t>
            </a:r>
            <a:r>
              <a:rPr lang="en-US" sz="3000" b="1" dirty="0" err="1">
                <a:cs typeface="Times New Roman" pitchFamily="18" charset="0"/>
              </a:rPr>
              <a:t>va</a:t>
            </a:r>
            <a:r>
              <a:rPr lang="en-US" sz="3000" b="1" dirty="0">
                <a:cs typeface="Times New Roman" pitchFamily="18" charset="0"/>
              </a:rPr>
              <a:t> </a:t>
            </a:r>
            <a:r>
              <a:rPr lang="en-US" sz="3000" b="1" dirty="0" err="1" smtClean="0">
                <a:cs typeface="Times New Roman" pitchFamily="18" charset="0"/>
              </a:rPr>
              <a:t>mexanik</a:t>
            </a:r>
            <a:r>
              <a:rPr lang="ru-RU" sz="3000" b="1" dirty="0" smtClean="0">
                <a:cs typeface="Times New Roman" pitchFamily="18" charset="0"/>
              </a:rPr>
              <a:t> </a:t>
            </a:r>
            <a:r>
              <a:rPr lang="en-US" sz="3000" b="1" dirty="0" err="1" smtClean="0">
                <a:cs typeface="Times New Roman" pitchFamily="18" charset="0"/>
              </a:rPr>
              <a:t>ta’sirlardan</a:t>
            </a:r>
            <a:r>
              <a:rPr lang="en-US" sz="3000" b="1" dirty="0" smtClean="0">
                <a:cs typeface="Times New Roman" pitchFamily="18" charset="0"/>
              </a:rPr>
              <a:t> </a:t>
            </a:r>
            <a:r>
              <a:rPr lang="en-US" sz="3000" b="1" dirty="0" err="1">
                <a:cs typeface="Times New Roman" pitchFamily="18" charset="0"/>
              </a:rPr>
              <a:t>himoyalash</a:t>
            </a:r>
            <a:r>
              <a:rPr lang="en-US" sz="3000" b="1" dirty="0">
                <a:cs typeface="Times New Roman" pitchFamily="18" charset="0"/>
              </a:rPr>
              <a:t>.</a:t>
            </a:r>
            <a:endParaRPr lang="ru-RU" sz="3000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37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395536" y="764704"/>
            <a:ext cx="8280920" cy="2304256"/>
          </a:xfrm>
          <a:prstGeom prst="wedgeRoundRectCallout">
            <a:avLst>
              <a:gd name="adj1" fmla="val -42917"/>
              <a:gd name="adj2" fmla="val 74191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/>
              <a:t>	</a:t>
            </a:r>
            <a:r>
              <a:rPr lang="en-US" sz="2400" dirty="0" err="1" smtClean="0"/>
              <a:t>Asbob-uskunalar</a:t>
            </a:r>
            <a:r>
              <a:rPr lang="en-US" sz="2400" dirty="0" smtClean="0"/>
              <a:t>, </a:t>
            </a:r>
            <a:r>
              <a:rPr lang="en-US" sz="2400" dirty="0" err="1" smtClean="0"/>
              <a:t>elektr</a:t>
            </a:r>
            <a:r>
              <a:rPr lang="en-US" sz="2400" dirty="0" smtClean="0"/>
              <a:t> </a:t>
            </a:r>
            <a:r>
              <a:rPr lang="en-US" sz="2400" dirty="0" err="1"/>
              <a:t>sxemalar</a:t>
            </a:r>
            <a:r>
              <a:rPr lang="en-US" sz="2400" dirty="0"/>
              <a:t> (</a:t>
            </a:r>
            <a:r>
              <a:rPr lang="en-US" sz="2400" dirty="0" smtClean="0"/>
              <a:t>ES)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</a:t>
            </a:r>
            <a:r>
              <a:rPr lang="en-US" sz="2400" dirty="0" smtClean="0"/>
              <a:t>, </a:t>
            </a:r>
            <a:r>
              <a:rPr lang="en-US" sz="2400" dirty="0" err="1"/>
              <a:t>ekspluatatsiya</a:t>
            </a:r>
            <a:r>
              <a:rPr lang="en-US" sz="2400" dirty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saqlash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 smtClean="0"/>
              <a:t>miqdor</a:t>
            </a:r>
            <a:r>
              <a:rPr lang="en-US" sz="2400" dirty="0" smtClean="0"/>
              <a:t> </a:t>
            </a:r>
            <a:r>
              <a:rPr lang="en-US" sz="2400" dirty="0" err="1" smtClean="0"/>
              <a:t>jihatdan</a:t>
            </a:r>
            <a:r>
              <a:rPr lang="en-US" sz="2400" dirty="0" smtClean="0"/>
              <a:t> </a:t>
            </a:r>
            <a:r>
              <a:rPr lang="en-US" sz="2400" dirty="0" err="1" smtClean="0"/>
              <a:t>tebranishlar</a:t>
            </a:r>
            <a:r>
              <a:rPr lang="en-US" sz="2400" dirty="0" smtClean="0"/>
              <a:t>, </a:t>
            </a:r>
            <a:r>
              <a:rPr lang="en-US" sz="2400" dirty="0" err="1" smtClean="0"/>
              <a:t>tebranishlar</a:t>
            </a:r>
            <a:r>
              <a:rPr lang="en-US" sz="2400" dirty="0" smtClean="0"/>
              <a:t> </a:t>
            </a:r>
            <a:r>
              <a:rPr lang="en-US" sz="2400" dirty="0" err="1"/>
              <a:t>chastotasining</a:t>
            </a:r>
            <a:r>
              <a:rPr lang="en-US" sz="2400" dirty="0"/>
              <a:t> </a:t>
            </a:r>
            <a:r>
              <a:rPr lang="en-US" sz="2400" dirty="0" err="1"/>
              <a:t>diapazoni</a:t>
            </a:r>
            <a:r>
              <a:rPr lang="en-US" sz="2400" dirty="0"/>
              <a:t>, </a:t>
            </a:r>
            <a:r>
              <a:rPr lang="en-US" sz="2400" dirty="0" err="1" smtClean="0"/>
              <a:t>tebranishlar</a:t>
            </a:r>
            <a:r>
              <a:rPr lang="en-US" sz="2400" dirty="0" smtClean="0"/>
              <a:t> </a:t>
            </a:r>
            <a:r>
              <a:rPr lang="en-US" sz="2400" dirty="0" err="1"/>
              <a:t>amplitudasi</a:t>
            </a:r>
            <a:r>
              <a:rPr lang="en-US" sz="2400" dirty="0"/>
              <a:t>, </a:t>
            </a:r>
            <a:r>
              <a:rPr lang="en-US" sz="2400" dirty="0" err="1"/>
              <a:t>tezlanish</a:t>
            </a:r>
            <a:r>
              <a:rPr lang="en-US" sz="2400" dirty="0"/>
              <a:t>,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davomiyligi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 smtClean="0"/>
              <a:t>tavsiflanadigan</a:t>
            </a:r>
            <a:r>
              <a:rPr lang="en-US" sz="2400" dirty="0" smtClean="0"/>
              <a:t> u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 smtClean="0"/>
              <a:t>dinamik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/>
              <a:t>mexanik</a:t>
            </a:r>
            <a:r>
              <a:rPr lang="en-US" sz="2400" dirty="0"/>
              <a:t> </a:t>
            </a:r>
            <a:r>
              <a:rPr lang="en-US" sz="2400" dirty="0" err="1"/>
              <a:t>ta’sirlarni</a:t>
            </a:r>
            <a:r>
              <a:rPr lang="en-US" sz="2400" dirty="0"/>
              <a:t> </a:t>
            </a:r>
            <a:r>
              <a:rPr lang="en-US" sz="2400" dirty="0" err="1"/>
              <a:t>boshdan</a:t>
            </a:r>
            <a:r>
              <a:rPr lang="en-US" sz="2400" dirty="0"/>
              <a:t> </a:t>
            </a:r>
            <a:r>
              <a:rPr lang="en-US" sz="2400" dirty="0" err="1" smtClean="0"/>
              <a:t>kechirishi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3" name="Выноска-облако 2"/>
          <p:cNvSpPr/>
          <p:nvPr/>
        </p:nvSpPr>
        <p:spPr>
          <a:xfrm>
            <a:off x="620835" y="3429000"/>
            <a:ext cx="3735141" cy="1224136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dinamik</a:t>
            </a:r>
            <a:r>
              <a:rPr lang="en-US" sz="2800" dirty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4" name="Выноска-облако 3"/>
          <p:cNvSpPr/>
          <p:nvPr/>
        </p:nvSpPr>
        <p:spPr>
          <a:xfrm>
            <a:off x="4941315" y="3428999"/>
            <a:ext cx="3735141" cy="1214117"/>
          </a:xfrm>
          <a:prstGeom prst="cloudCallout">
            <a:avLst>
              <a:gd name="adj1" fmla="val 32951"/>
              <a:gd name="adj2" fmla="val 54629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pic>
        <p:nvPicPr>
          <p:cNvPr id="1027" name="Picture 3" descr="C:\Program Files (x86)\Microsoft Office\MEDIA\CAGCAT10\j03052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999844"/>
            <a:ext cx="982247" cy="1577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 (x86)\Microsoft Office\MEDIA\CAGCAT10\j03154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80" y="5051788"/>
            <a:ext cx="1088520" cy="1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083" y="5051788"/>
            <a:ext cx="1267048" cy="155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6660232" y="4869160"/>
            <a:ext cx="1742314" cy="1383389"/>
            <a:chOff x="1632" y="1248"/>
            <a:chExt cx="2682" cy="2286"/>
          </a:xfrm>
        </p:grpSpPr>
        <p:sp>
          <p:nvSpPr>
            <p:cNvPr id="6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  <p:sp>
          <p:nvSpPr>
            <p:cNvPr id="7" name="AutoShape 8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  <p:sp>
          <p:nvSpPr>
            <p:cNvPr id="8" name="AutoShape 9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</p:grpSp>
      <p:sp>
        <p:nvSpPr>
          <p:cNvPr id="12" name="10-конечная звезда 11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15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44FCDE-3A4E-4371-8A8A-61415C0CECA5}" type="slidenum">
              <a:rPr lang="ru-RU" altLang="ru-RU" smtClean="0"/>
              <a:pPr>
                <a:defRPr/>
              </a:pPr>
              <a:t>5</a:t>
            </a:fld>
            <a:endParaRPr lang="ru-RU" alt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187624" y="404664"/>
            <a:ext cx="7056784" cy="111612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Barcha</a:t>
            </a:r>
            <a:r>
              <a:rPr lang="en-US" sz="2400" b="1" dirty="0" smtClean="0"/>
              <a:t> </a:t>
            </a:r>
            <a:r>
              <a:rPr lang="en-US" sz="2400" b="1" dirty="0" err="1"/>
              <a:t>dinamik</a:t>
            </a:r>
            <a:r>
              <a:rPr lang="en-US" sz="2400" b="1" dirty="0"/>
              <a:t> </a:t>
            </a:r>
            <a:r>
              <a:rPr lang="en-US" sz="2400" b="1" dirty="0" err="1"/>
              <a:t>mexanik</a:t>
            </a:r>
            <a:r>
              <a:rPr lang="en-US" sz="2400" b="1" dirty="0"/>
              <a:t> </a:t>
            </a:r>
            <a:r>
              <a:rPr lang="en-US" sz="2400" b="1" dirty="0" err="1"/>
              <a:t>ta’sirlar</a:t>
            </a:r>
            <a:r>
              <a:rPr lang="en-US" sz="2400" b="1" dirty="0"/>
              <a:t> </a:t>
            </a:r>
            <a:r>
              <a:rPr lang="en-US" sz="2400" b="1" dirty="0" err="1" smtClean="0"/>
              <a:t>sifat</a:t>
            </a:r>
            <a:r>
              <a:rPr lang="en-US" sz="2400" b="1" dirty="0"/>
              <a:t> </a:t>
            </a:r>
            <a:r>
              <a:rPr lang="en-US" sz="2400" b="1" dirty="0" err="1" smtClean="0"/>
              <a:t>jihatdan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quyidagi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turlarga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bo’linadi</a:t>
            </a:r>
            <a:endParaRPr lang="ru-RU" sz="24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552" y="2132856"/>
            <a:ext cx="2232248" cy="9361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vibratsion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63888" y="2132856"/>
            <a:ext cx="2232248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zarbali</a:t>
            </a:r>
            <a:endParaRPr lang="ru-RU" sz="2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44208" y="2132856"/>
            <a:ext cx="2232248" cy="9361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inertsion</a:t>
            </a:r>
            <a:endParaRPr lang="ru-RU" sz="2400" dirty="0"/>
          </a:p>
        </p:txBody>
      </p:sp>
      <p:sp>
        <p:nvSpPr>
          <p:cNvPr id="5" name="Стрелка вниз 4"/>
          <p:cNvSpPr/>
          <p:nvPr/>
        </p:nvSpPr>
        <p:spPr>
          <a:xfrm>
            <a:off x="1403648" y="1520788"/>
            <a:ext cx="576064" cy="4680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4391980" y="1520788"/>
            <a:ext cx="576064" cy="4680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7272300" y="1556792"/>
            <a:ext cx="576064" cy="4680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496" y="3356992"/>
            <a:ext cx="2952328" cy="324036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odatda</a:t>
            </a:r>
            <a:r>
              <a:rPr lang="en-US" sz="2400" dirty="0"/>
              <a:t> </a:t>
            </a:r>
            <a:r>
              <a:rPr lang="en-US" sz="2400" dirty="0" err="1"/>
              <a:t>uzoq</a:t>
            </a:r>
            <a:r>
              <a:rPr lang="en-US" sz="2400" dirty="0"/>
              <a:t> </a:t>
            </a:r>
            <a:r>
              <a:rPr lang="en-US" sz="2400" dirty="0" err="1"/>
              <a:t>muddatli</a:t>
            </a:r>
            <a:r>
              <a:rPr lang="en-US" sz="2400" dirty="0"/>
              <a:t> </a:t>
            </a:r>
            <a:r>
              <a:rPr lang="en-US" sz="2400" dirty="0" err="1" smtClean="0"/>
              <a:t>belgisi</a:t>
            </a:r>
            <a:r>
              <a:rPr lang="en-US" sz="2400" dirty="0" smtClean="0"/>
              <a:t> </a:t>
            </a:r>
            <a:r>
              <a:rPr lang="en-US" sz="2400" dirty="0" err="1" smtClean="0"/>
              <a:t>almashadigan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jarayonlar</a:t>
            </a:r>
            <a:r>
              <a:rPr lang="en-US" sz="2400" dirty="0" smtClean="0"/>
              <a:t> </a:t>
            </a:r>
            <a:r>
              <a:rPr lang="en-US" sz="2400" dirty="0" err="1" smtClean="0"/>
              <a:t>tushuniladi</a:t>
            </a:r>
            <a:r>
              <a:rPr lang="en-US" sz="2400" dirty="0"/>
              <a:t>, </a:t>
            </a:r>
            <a:r>
              <a:rPr lang="en-US" sz="2400" dirty="0" err="1"/>
              <a:t>ular</a:t>
            </a:r>
            <a:r>
              <a:rPr lang="en-US" sz="2400" dirty="0"/>
              <a:t> ES </a:t>
            </a:r>
            <a:r>
              <a:rPr lang="en-US" sz="2400" dirty="0" err="1"/>
              <a:t>larning</a:t>
            </a:r>
            <a:r>
              <a:rPr lang="en-US" sz="2400" dirty="0"/>
              <a:t> </a:t>
            </a:r>
            <a:r>
              <a:rPr lang="en-US" sz="2400" dirty="0" err="1" smtClean="0"/>
              <a:t>ishlashiga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 smtClean="0"/>
              <a:t>ko‘rsatadi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059832" y="3356992"/>
            <a:ext cx="2952328" cy="324036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dirty="0" err="1"/>
              <a:t>uning</a:t>
            </a:r>
            <a:r>
              <a:rPr lang="en-US" sz="2100" dirty="0"/>
              <a:t> </a:t>
            </a:r>
            <a:r>
              <a:rPr lang="en-US" sz="2100" dirty="0" err="1"/>
              <a:t>davomiyligi</a:t>
            </a:r>
            <a:r>
              <a:rPr lang="en-US" sz="2100" dirty="0"/>
              <a:t> </a:t>
            </a:r>
            <a:r>
              <a:rPr lang="en-US" sz="2100" dirty="0" err="1"/>
              <a:t>taxminan</a:t>
            </a:r>
            <a:r>
              <a:rPr lang="en-US" sz="2100" dirty="0"/>
              <a:t> </a:t>
            </a:r>
            <a:r>
              <a:rPr lang="en-US" sz="2100" dirty="0" err="1"/>
              <a:t>zarbaga</a:t>
            </a:r>
            <a:r>
              <a:rPr lang="en-US" sz="2100" dirty="0"/>
              <a:t> </a:t>
            </a:r>
            <a:r>
              <a:rPr lang="en-US" sz="2100" dirty="0" err="1" smtClean="0"/>
              <a:t>tortilgan</a:t>
            </a:r>
            <a:r>
              <a:rPr lang="en-US" sz="2100" dirty="0" smtClean="0"/>
              <a:t> </a:t>
            </a:r>
            <a:r>
              <a:rPr lang="en-US" sz="2100" dirty="0" err="1" smtClean="0"/>
              <a:t>ob’yekt</a:t>
            </a:r>
            <a:r>
              <a:rPr lang="en-US" sz="2100" dirty="0" smtClean="0"/>
              <a:t> </a:t>
            </a:r>
            <a:r>
              <a:rPr lang="en-US" sz="2100" dirty="0" err="1" smtClean="0"/>
              <a:t>orqali</a:t>
            </a:r>
            <a:r>
              <a:rPr lang="en-US" sz="2100" dirty="0" smtClean="0"/>
              <a:t> </a:t>
            </a:r>
            <a:r>
              <a:rPr lang="en-US" sz="2100" dirty="0" err="1"/>
              <a:t>zarba</a:t>
            </a:r>
            <a:r>
              <a:rPr lang="en-US" sz="2100" dirty="0"/>
              <a:t> </a:t>
            </a:r>
            <a:r>
              <a:rPr lang="en-US" sz="2100" dirty="0" err="1" smtClean="0"/>
              <a:t>to’lqinining</a:t>
            </a:r>
            <a:r>
              <a:rPr lang="en-US" sz="2100" dirty="0" smtClean="0"/>
              <a:t> </a:t>
            </a:r>
            <a:r>
              <a:rPr lang="en-US" sz="2100" dirty="0" err="1" smtClean="0"/>
              <a:t>ikkilangan</a:t>
            </a:r>
            <a:r>
              <a:rPr lang="en-US" sz="2100" dirty="0" smtClean="0"/>
              <a:t> </a:t>
            </a:r>
            <a:r>
              <a:rPr lang="en-US" sz="2100" dirty="0" err="1"/>
              <a:t>tarqalish</a:t>
            </a:r>
            <a:r>
              <a:rPr lang="en-US" sz="2100" dirty="0"/>
              <a:t> </a:t>
            </a:r>
            <a:r>
              <a:rPr lang="en-US" sz="2100" dirty="0" err="1"/>
              <a:t>vaqtiga</a:t>
            </a:r>
            <a:r>
              <a:rPr lang="en-US" sz="2100" dirty="0"/>
              <a:t> </a:t>
            </a:r>
            <a:r>
              <a:rPr lang="en-US" sz="2100" dirty="0" err="1" smtClean="0"/>
              <a:t>teng</a:t>
            </a:r>
            <a:r>
              <a:rPr lang="en-US" sz="2100" dirty="0" smtClean="0"/>
              <a:t> </a:t>
            </a:r>
            <a:r>
              <a:rPr lang="en-US" sz="2100" dirty="0" err="1" smtClean="0"/>
              <a:t>bo’lgan</a:t>
            </a:r>
            <a:r>
              <a:rPr lang="en-US" sz="2100" dirty="0" smtClean="0"/>
              <a:t> </a:t>
            </a:r>
            <a:r>
              <a:rPr lang="en-US" sz="2100" dirty="0" err="1"/>
              <a:t>qisqa</a:t>
            </a:r>
            <a:r>
              <a:rPr lang="en-US" sz="2100" dirty="0"/>
              <a:t> </a:t>
            </a:r>
            <a:r>
              <a:rPr lang="en-US" sz="2100" dirty="0" err="1"/>
              <a:t>muddatli</a:t>
            </a:r>
            <a:r>
              <a:rPr lang="en-US" sz="2100" dirty="0"/>
              <a:t> </a:t>
            </a:r>
            <a:r>
              <a:rPr lang="en-US" sz="2100" dirty="0" err="1"/>
              <a:t>ta’sirga</a:t>
            </a:r>
            <a:r>
              <a:rPr lang="en-US" sz="2100" dirty="0"/>
              <a:t> </a:t>
            </a:r>
            <a:r>
              <a:rPr lang="en-US" sz="2100" dirty="0" err="1"/>
              <a:t>aytiladi</a:t>
            </a:r>
            <a:endParaRPr lang="ru-RU" sz="21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084168" y="3356992"/>
            <a:ext cx="2952328" cy="324036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o'zgaruvchan</a:t>
            </a:r>
            <a:r>
              <a:rPr lang="en-US" dirty="0"/>
              <a:t> </a:t>
            </a:r>
            <a:r>
              <a:rPr lang="en-US" dirty="0" err="1" smtClean="0"/>
              <a:t>tezlik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/>
              <a:t>harakatlanayotgan</a:t>
            </a:r>
            <a:endParaRPr lang="en-US" dirty="0"/>
          </a:p>
          <a:p>
            <a:pPr algn="ctr"/>
            <a:r>
              <a:rPr lang="en-US" dirty="0"/>
              <a:t>(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tezlik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tormozlashda</a:t>
            </a:r>
            <a:r>
              <a:rPr lang="en-US" dirty="0"/>
              <a:t>)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 smtClean="0"/>
              <a:t>obyektlar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egri</a:t>
            </a:r>
            <a:r>
              <a:rPr lang="en-US" dirty="0"/>
              <a:t> </a:t>
            </a:r>
            <a:r>
              <a:rPr lang="en-US" dirty="0" err="1"/>
              <a:t>chiziqli</a:t>
            </a:r>
            <a:r>
              <a:rPr lang="en-US" dirty="0"/>
              <a:t> </a:t>
            </a:r>
            <a:r>
              <a:rPr lang="en-US" dirty="0" err="1"/>
              <a:t>traektoriya</a:t>
            </a:r>
            <a:r>
              <a:rPr lang="en-US" dirty="0"/>
              <a:t> </a:t>
            </a:r>
            <a:r>
              <a:rPr lang="en-US" dirty="0" err="1"/>
              <a:t>bo'yicha</a:t>
            </a:r>
            <a:r>
              <a:rPr lang="en-US" dirty="0"/>
              <a:t> </a:t>
            </a:r>
            <a:r>
              <a:rPr lang="en-US" dirty="0" err="1" smtClean="0"/>
              <a:t>harakatlanish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xarakterli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5" name="10-конечная звезда 1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53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3BF147-9886-4A91-84DA-F1EEF12211BF}" type="slidenum">
              <a:rPr lang="ru-RU" altLang="ru-RU" smtClean="0"/>
              <a:pPr>
                <a:defRPr/>
              </a:pPr>
              <a:t>6</a:t>
            </a:fld>
            <a:endParaRPr lang="ru-RU" alt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67544" y="188640"/>
            <a:ext cx="8424936" cy="32403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/>
              <a:t>ta’sirlar</a:t>
            </a:r>
            <a:r>
              <a:rPr lang="en-US" sz="2400" dirty="0"/>
              <a:t> </a:t>
            </a:r>
            <a:r>
              <a:rPr lang="en-US" sz="3600" b="1" dirty="0"/>
              <a:t>n</a:t>
            </a:r>
            <a:r>
              <a:rPr lang="en-US" sz="2400" dirty="0"/>
              <a:t> </a:t>
            </a:r>
            <a:r>
              <a:rPr lang="en-US" sz="2400" dirty="0" err="1" smtClean="0"/>
              <a:t>ortiqcha</a:t>
            </a:r>
            <a:r>
              <a:rPr lang="en-US" sz="2400" dirty="0" smtClean="0"/>
              <a:t> </a:t>
            </a:r>
            <a:r>
              <a:rPr lang="en-US" sz="2400" dirty="0" err="1"/>
              <a:t>yuklanish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 smtClean="0"/>
              <a:t>tavsiflanadi</a:t>
            </a:r>
            <a:r>
              <a:rPr lang="en-US" sz="2400" dirty="0"/>
              <a:t>, u </a:t>
            </a:r>
            <a:r>
              <a:rPr lang="en-US" sz="3200" b="1" dirty="0" smtClean="0"/>
              <a:t>g</a:t>
            </a:r>
            <a:r>
              <a:rPr lang="en-US" sz="2400" dirty="0" smtClean="0"/>
              <a:t>  </a:t>
            </a:r>
            <a:r>
              <a:rPr lang="en-US" sz="2400" dirty="0" err="1" smtClean="0"/>
              <a:t>og’irlik</a:t>
            </a:r>
            <a:r>
              <a:rPr lang="en-US" sz="2400" dirty="0" smtClean="0"/>
              <a:t> </a:t>
            </a:r>
            <a:r>
              <a:rPr lang="en-US" sz="2400" dirty="0" err="1"/>
              <a:t>kuchi</a:t>
            </a:r>
            <a:r>
              <a:rPr lang="en-US" sz="2400" dirty="0"/>
              <a:t> </a:t>
            </a:r>
            <a:r>
              <a:rPr lang="en-US" sz="2400" dirty="0" err="1"/>
              <a:t>tezlanishiga</a:t>
            </a:r>
            <a:r>
              <a:rPr lang="en-US" sz="2400" dirty="0"/>
              <a:t> </a:t>
            </a:r>
            <a:r>
              <a:rPr lang="en-US" sz="2400" dirty="0" err="1"/>
              <a:t>karrali</a:t>
            </a:r>
            <a:r>
              <a:rPr lang="en-US" sz="2400" dirty="0"/>
              <a:t> </a:t>
            </a:r>
            <a:r>
              <a:rPr lang="en-US" sz="2400" dirty="0" err="1" smtClean="0"/>
              <a:t>bo’ladi</a:t>
            </a:r>
            <a:r>
              <a:rPr lang="en-US" sz="2400" dirty="0"/>
              <a:t>. </a:t>
            </a:r>
            <a:r>
              <a:rPr lang="en-US" sz="2400" dirty="0" err="1" smtClean="0"/>
              <a:t>Vibratsiya</a:t>
            </a:r>
            <a:r>
              <a:rPr lang="en-US" sz="2400" dirty="0" smtClean="0"/>
              <a:t> </a:t>
            </a:r>
            <a:r>
              <a:rPr lang="en-US" sz="2400" dirty="0" err="1" smtClean="0"/>
              <a:t>tebranishlar</a:t>
            </a:r>
            <a:r>
              <a:rPr lang="en-US" sz="2400" dirty="0" smtClean="0"/>
              <a:t> </a:t>
            </a:r>
            <a:r>
              <a:rPr lang="en-US" sz="2400" dirty="0" err="1" smtClean="0"/>
              <a:t>amplitudasi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chastotasi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, </a:t>
            </a:r>
            <a:r>
              <a:rPr lang="en-US" sz="2400" dirty="0" err="1"/>
              <a:t>zarba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- </a:t>
            </a:r>
            <a:r>
              <a:rPr lang="en-US" sz="2400" dirty="0" err="1"/>
              <a:t>zarba</a:t>
            </a:r>
            <a:r>
              <a:rPr lang="en-US" sz="2400" dirty="0"/>
              <a:t> </a:t>
            </a:r>
            <a:r>
              <a:rPr lang="en-US" sz="2400" dirty="0" err="1" smtClean="0"/>
              <a:t>impulsining</a:t>
            </a:r>
            <a:r>
              <a:rPr lang="en-US" sz="2400" dirty="0" smtClean="0"/>
              <a:t> </a:t>
            </a:r>
            <a:r>
              <a:rPr lang="en-US" sz="2400" dirty="0" err="1" smtClean="0"/>
              <a:t>davomiyligi</a:t>
            </a:r>
            <a:r>
              <a:rPr lang="en-US" sz="2400" dirty="0"/>
              <a:t>, </a:t>
            </a:r>
            <a:r>
              <a:rPr lang="en-US" sz="2400" dirty="0" err="1"/>
              <a:t>amplitudasi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 smtClean="0"/>
              <a:t>shakli</a:t>
            </a:r>
            <a:r>
              <a:rPr lang="en-US" sz="2400" dirty="0" smtClean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 smtClean="0"/>
              <a:t>tavsiflanadi</a:t>
            </a:r>
            <a:r>
              <a:rPr lang="en-US" sz="2400" dirty="0"/>
              <a:t>. </a:t>
            </a:r>
            <a:r>
              <a:rPr lang="en-US" sz="2400" dirty="0" err="1" smtClean="0"/>
              <a:t>Vibratsiyada</a:t>
            </a:r>
            <a:r>
              <a:rPr lang="en-US" sz="2400" dirty="0" smtClean="0"/>
              <a:t> </a:t>
            </a:r>
            <a:r>
              <a:rPr lang="en-US" sz="2400" dirty="0" err="1" smtClean="0"/>
              <a:t>ob’yektning</a:t>
            </a:r>
            <a:r>
              <a:rPr lang="en-US" sz="2400" dirty="0" smtClean="0"/>
              <a:t> </a:t>
            </a:r>
            <a:r>
              <a:rPr lang="en-US" sz="2400" dirty="0" err="1" smtClean="0"/>
              <a:t>ortiqcha</a:t>
            </a:r>
            <a:r>
              <a:rPr lang="en-US" sz="2400" dirty="0" smtClean="0"/>
              <a:t> </a:t>
            </a:r>
            <a:r>
              <a:rPr lang="en-US" sz="2400" dirty="0" err="1" smtClean="0"/>
              <a:t>yuklanishi</a:t>
            </a:r>
            <a:r>
              <a:rPr lang="en-US" sz="2400" dirty="0" smtClean="0"/>
              <a:t> </a:t>
            </a:r>
            <a:r>
              <a:rPr lang="en-US" sz="2400" dirty="0" err="1"/>
              <a:t>vibroyuklanish</a:t>
            </a:r>
            <a:r>
              <a:rPr lang="en-US" sz="2400" dirty="0"/>
              <a:t> </a:t>
            </a:r>
            <a:r>
              <a:rPr lang="en-US" sz="2400" dirty="0" err="1"/>
              <a:t>koeffitsiyenti</a:t>
            </a:r>
            <a:r>
              <a:rPr lang="en-US" sz="2400" dirty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ifodalanadi</a:t>
            </a:r>
            <a:r>
              <a:rPr lang="en-US" sz="2400" dirty="0"/>
              <a:t>: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97" t="35370" r="33868" b="47585"/>
          <a:stretch/>
        </p:blipFill>
        <p:spPr bwMode="auto">
          <a:xfrm>
            <a:off x="2786531" y="3645024"/>
            <a:ext cx="3786961" cy="966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5085184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         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yerda</a:t>
            </a:r>
            <a:endParaRPr lang="en-US" sz="2000" dirty="0" smtClean="0"/>
          </a:p>
          <a:p>
            <a:r>
              <a:rPr lang="en-US" sz="2000" dirty="0" smtClean="0"/>
              <a:t>x</a:t>
            </a:r>
            <a:r>
              <a:rPr lang="en-US" sz="2000" dirty="0"/>
              <a:t>— </a:t>
            </a:r>
            <a:r>
              <a:rPr lang="en-US" sz="2000" dirty="0" err="1" smtClean="0"/>
              <a:t>ob’yekt</a:t>
            </a:r>
            <a:r>
              <a:rPr lang="en-US" sz="2000" dirty="0" smtClean="0"/>
              <a:t>  </a:t>
            </a:r>
            <a:r>
              <a:rPr lang="en-US" sz="2000" dirty="0" err="1" smtClean="0"/>
              <a:t>vibratsiyalarining</a:t>
            </a:r>
            <a:r>
              <a:rPr lang="en-US" sz="2000" dirty="0" smtClean="0"/>
              <a:t>  </a:t>
            </a:r>
            <a:r>
              <a:rPr lang="en-US" sz="2000" dirty="0" err="1" smtClean="0"/>
              <a:t>amplitudasi</a:t>
            </a:r>
            <a:r>
              <a:rPr lang="en-US" sz="2000" dirty="0" smtClean="0"/>
              <a:t>, mm</a:t>
            </a:r>
          </a:p>
          <a:p>
            <a:r>
              <a:rPr lang="en-US" sz="2000" i="1" dirty="0" smtClean="0"/>
              <a:t>f – </a:t>
            </a:r>
            <a:r>
              <a:rPr lang="ru-RU" sz="2000" dirty="0" smtClean="0"/>
              <a:t> </a:t>
            </a:r>
            <a:r>
              <a:rPr lang="en-US" sz="2000" dirty="0" err="1" smtClean="0"/>
              <a:t>tebranishlar</a:t>
            </a:r>
            <a:r>
              <a:rPr lang="en-US" sz="2000" dirty="0" smtClean="0"/>
              <a:t> </a:t>
            </a:r>
            <a:r>
              <a:rPr lang="en-US" sz="2000" dirty="0" err="1"/>
              <a:t>chastotasi</a:t>
            </a:r>
            <a:r>
              <a:rPr lang="en-US" sz="2000" dirty="0"/>
              <a:t>, Hz.</a:t>
            </a:r>
            <a:endParaRPr lang="ru-RU" sz="20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41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476672"/>
            <a:ext cx="8280920" cy="201622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Zarba</a:t>
            </a:r>
            <a:r>
              <a:rPr lang="en-US" sz="2800" dirty="0"/>
              <a:t> </a:t>
            </a:r>
            <a:r>
              <a:rPr lang="en-US" sz="2800" dirty="0" err="1" smtClean="0"/>
              <a:t>impulsining</a:t>
            </a:r>
            <a:r>
              <a:rPr lang="en-US" sz="2800" dirty="0" smtClean="0"/>
              <a:t> </a:t>
            </a:r>
            <a:r>
              <a:rPr lang="en-US" sz="2800" dirty="0" err="1" smtClean="0"/>
              <a:t>ortiqcha</a:t>
            </a:r>
            <a:r>
              <a:rPr lang="en-US" sz="2800" dirty="0" smtClean="0"/>
              <a:t> </a:t>
            </a:r>
            <a:r>
              <a:rPr lang="en-US" sz="2800" dirty="0" err="1" smtClean="0"/>
              <a:t>yuklanishining</a:t>
            </a:r>
            <a:r>
              <a:rPr lang="en-US" sz="2800" dirty="0" smtClean="0"/>
              <a:t> </a:t>
            </a:r>
            <a:r>
              <a:rPr lang="en-US" sz="2800" dirty="0" err="1" smtClean="0"/>
              <a:t>zarba</a:t>
            </a:r>
            <a:r>
              <a:rPr lang="en-US" sz="2800" dirty="0" smtClean="0"/>
              <a:t> </a:t>
            </a:r>
            <a:r>
              <a:rPr lang="en-US" sz="2800" dirty="0" err="1"/>
              <a:t>tezlanishining</a:t>
            </a:r>
            <a:r>
              <a:rPr lang="en-US" sz="2800" dirty="0"/>
              <a:t> </a:t>
            </a:r>
            <a:r>
              <a:rPr lang="en-US" sz="2800" dirty="0" err="1" smtClean="0"/>
              <a:t>maksimal</a:t>
            </a:r>
            <a:r>
              <a:rPr lang="en-US" sz="2800" dirty="0" smtClean="0"/>
              <a:t> </a:t>
            </a:r>
            <a:r>
              <a:rPr lang="en-US" sz="2800" dirty="0" err="1"/>
              <a:t>qiymatini</a:t>
            </a:r>
            <a:r>
              <a:rPr lang="en-US" sz="2800" dirty="0"/>
              <a:t> </a:t>
            </a:r>
            <a:r>
              <a:rPr lang="en-US" sz="2800" dirty="0" err="1" smtClean="0"/>
              <a:t>tavsiflaydigan</a:t>
            </a:r>
            <a:r>
              <a:rPr lang="en-US" sz="2800" dirty="0" smtClean="0"/>
              <a:t> </a:t>
            </a:r>
            <a:r>
              <a:rPr lang="pt-BR" sz="2800" dirty="0" smtClean="0"/>
              <a:t>amplitudasini quyidagi formula </a:t>
            </a:r>
            <a:r>
              <a:rPr lang="pt-BR" sz="2800" dirty="0"/>
              <a:t>bo'yicha </a:t>
            </a:r>
            <a:r>
              <a:rPr lang="pt-BR" sz="2800" dirty="0" smtClean="0"/>
              <a:t>aniqlanadi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298" t="39915" r="54632" b="49858"/>
          <a:stretch/>
        </p:blipFill>
        <p:spPr bwMode="auto">
          <a:xfrm>
            <a:off x="2267744" y="2937163"/>
            <a:ext cx="4306718" cy="851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67544" y="4725144"/>
            <a:ext cx="8280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         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yerda</a:t>
            </a:r>
            <a:endParaRPr lang="en-US" sz="2000" dirty="0" smtClean="0"/>
          </a:p>
          <a:p>
            <a:pPr algn="just"/>
            <a:r>
              <a:rPr lang="en-US" sz="2000" i="1" dirty="0"/>
              <a:t>S </a:t>
            </a:r>
            <a:r>
              <a:rPr lang="en-US" sz="2000" dirty="0"/>
              <a:t>— </a:t>
            </a:r>
            <a:r>
              <a:rPr lang="en-US" sz="2000" dirty="0" err="1"/>
              <a:t>o'zaro</a:t>
            </a:r>
            <a:r>
              <a:rPr lang="en-US" sz="2000" dirty="0"/>
              <a:t> </a:t>
            </a:r>
            <a:r>
              <a:rPr lang="en-US" sz="2000" dirty="0" err="1"/>
              <a:t>to‘qnashadigan</a:t>
            </a:r>
            <a:r>
              <a:rPr lang="en-US" sz="2000" dirty="0"/>
              <a:t> </a:t>
            </a:r>
            <a:r>
              <a:rPr lang="en-US" sz="2000" dirty="0" err="1"/>
              <a:t>jismlarning</a:t>
            </a:r>
            <a:r>
              <a:rPr lang="en-US" sz="2000" dirty="0"/>
              <a:t> </a:t>
            </a:r>
            <a:r>
              <a:rPr lang="en-US" sz="2000" dirty="0" err="1"/>
              <a:t>siljishi</a:t>
            </a:r>
            <a:r>
              <a:rPr lang="en-US" sz="2000" dirty="0"/>
              <a:t>, </a:t>
            </a:r>
            <a:r>
              <a:rPr lang="en-US" sz="2000" dirty="0" err="1" smtClean="0"/>
              <a:t>amortizatsiyani</a:t>
            </a:r>
            <a:r>
              <a:rPr lang="en-US" sz="2000" dirty="0" smtClean="0"/>
              <a:t> </a:t>
            </a:r>
            <a:r>
              <a:rPr lang="sv-SE" sz="2000" dirty="0" smtClean="0"/>
              <a:t>hisobga </a:t>
            </a:r>
            <a:r>
              <a:rPr lang="sv-SE" sz="2000" dirty="0"/>
              <a:t>olish bilan, mm; </a:t>
            </a:r>
            <a:endParaRPr lang="sv-SE" sz="2000" dirty="0" smtClean="0"/>
          </a:p>
          <a:p>
            <a:r>
              <a:rPr lang="sv-SE" sz="2000" i="1" dirty="0" smtClean="0"/>
              <a:t>V</a:t>
            </a:r>
            <a:r>
              <a:rPr lang="sv-SE" sz="2000" dirty="0"/>
              <a:t> </a:t>
            </a:r>
            <a:r>
              <a:rPr lang="sv-SE" sz="2000" dirty="0" smtClean="0"/>
              <a:t>— </a:t>
            </a:r>
            <a:r>
              <a:rPr lang="sv-SE" sz="2000" dirty="0"/>
              <a:t>zarba paytidagi </a:t>
            </a:r>
            <a:r>
              <a:rPr lang="sv-SE" sz="2000" dirty="0" smtClean="0"/>
              <a:t>oniy </a:t>
            </a:r>
            <a:r>
              <a:rPr lang="en-US" sz="2000" dirty="0" err="1" smtClean="0"/>
              <a:t>tezlik</a:t>
            </a:r>
            <a:r>
              <a:rPr lang="en-US" sz="2000" dirty="0"/>
              <a:t>, </a:t>
            </a:r>
            <a:r>
              <a:rPr lang="en-US" sz="2000" dirty="0" smtClean="0"/>
              <a:t>mm/s.</a:t>
            </a:r>
            <a:endParaRPr lang="ru-RU" sz="2000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60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1052736"/>
            <a:ext cx="8352928" cy="172819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Egri</a:t>
            </a:r>
            <a:r>
              <a:rPr lang="en-US" sz="2800" dirty="0" smtClean="0"/>
              <a:t> </a:t>
            </a:r>
            <a:r>
              <a:rPr lang="en-US" sz="2800" dirty="0" err="1"/>
              <a:t>chiziqli</a:t>
            </a:r>
            <a:r>
              <a:rPr lang="en-US" sz="2800" dirty="0"/>
              <a:t> </a:t>
            </a:r>
            <a:r>
              <a:rPr lang="en-US" sz="2800" dirty="0" err="1"/>
              <a:t>traektoriya</a:t>
            </a:r>
            <a:r>
              <a:rPr lang="en-US" sz="2800" dirty="0"/>
              <a:t> </a:t>
            </a:r>
            <a:r>
              <a:rPr lang="en-US" sz="2800" dirty="0" err="1"/>
              <a:t>bo'ylab</a:t>
            </a:r>
            <a:r>
              <a:rPr lang="en-US" sz="2800" dirty="0"/>
              <a:t> </a:t>
            </a:r>
            <a:r>
              <a:rPr lang="en-US" sz="2800" dirty="0" err="1"/>
              <a:t>ko'chishda</a:t>
            </a:r>
            <a:r>
              <a:rPr lang="en-US" sz="2800" dirty="0"/>
              <a:t> </a:t>
            </a:r>
            <a:r>
              <a:rPr lang="en-US" sz="2800" dirty="0" err="1" smtClean="0"/>
              <a:t>chiziqli</a:t>
            </a:r>
            <a:r>
              <a:rPr lang="en-US" sz="2800" dirty="0" smtClean="0"/>
              <a:t> </a:t>
            </a:r>
            <a:r>
              <a:rPr lang="en-US" sz="2800" dirty="0" err="1"/>
              <a:t>markazdan</a:t>
            </a:r>
            <a:r>
              <a:rPr lang="en-US" sz="2800" dirty="0"/>
              <a:t> </a:t>
            </a:r>
            <a:r>
              <a:rPr lang="en-US" sz="2800" dirty="0" err="1"/>
              <a:t>qochma</a:t>
            </a:r>
            <a:r>
              <a:rPr lang="en-US" sz="2800" dirty="0"/>
              <a:t> </a:t>
            </a:r>
            <a:r>
              <a:rPr lang="en-US" sz="2800" dirty="0" err="1" smtClean="0"/>
              <a:t>tezlanish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</a:t>
            </a:r>
            <a:r>
              <a:rPr lang="en-US" sz="2800" dirty="0" smtClean="0"/>
              <a:t> </a:t>
            </a:r>
            <a:r>
              <a:rPr lang="en-US" sz="2800" i="1" dirty="0" smtClean="0"/>
              <a:t> </a:t>
            </a:r>
            <a:r>
              <a:rPr lang="en-US" sz="2800" dirty="0"/>
              <a:t>formula </a:t>
            </a:r>
            <a:r>
              <a:rPr lang="en-US" sz="2800" dirty="0" err="1"/>
              <a:t>bo'yicha</a:t>
            </a:r>
            <a:r>
              <a:rPr lang="en-US" sz="2800" dirty="0"/>
              <a:t> </a:t>
            </a:r>
            <a:r>
              <a:rPr lang="en-US" sz="2800" dirty="0" err="1" smtClean="0"/>
              <a:t>aniqlanadi</a:t>
            </a:r>
            <a:endParaRPr lang="ru-RU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25" t="45313" r="58625" b="42471"/>
          <a:stretch/>
        </p:blipFill>
        <p:spPr bwMode="auto">
          <a:xfrm>
            <a:off x="2195736" y="3068960"/>
            <a:ext cx="361715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4725144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         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yerda</a:t>
            </a:r>
            <a:endParaRPr lang="en-US" sz="2000" dirty="0" smtClean="0"/>
          </a:p>
          <a:p>
            <a:pPr algn="just"/>
            <a:r>
              <a:rPr lang="en-US" sz="2800" i="1" dirty="0" err="1"/>
              <a:t>n</a:t>
            </a:r>
            <a:r>
              <a:rPr lang="en-US" sz="2000" dirty="0" err="1"/>
              <a:t>a</a:t>
            </a:r>
            <a:r>
              <a:rPr lang="en-US" sz="2000" dirty="0"/>
              <a:t> — </a:t>
            </a:r>
            <a:r>
              <a:rPr lang="en-US" sz="2000" dirty="0" err="1"/>
              <a:t>aylanishda</a:t>
            </a:r>
            <a:r>
              <a:rPr lang="en-US" sz="2000" dirty="0"/>
              <a:t> </a:t>
            </a:r>
            <a:r>
              <a:rPr lang="en-US" sz="2000" dirty="0" err="1"/>
              <a:t>chiziqli</a:t>
            </a:r>
            <a:r>
              <a:rPr lang="en-US" sz="2000" dirty="0"/>
              <a:t> </a:t>
            </a:r>
            <a:r>
              <a:rPr lang="en-US" sz="2000" dirty="0" err="1"/>
              <a:t>markazdan</a:t>
            </a:r>
            <a:r>
              <a:rPr lang="en-US" sz="2000" dirty="0"/>
              <a:t> </a:t>
            </a:r>
            <a:r>
              <a:rPr lang="en-US" sz="2000" dirty="0" err="1"/>
              <a:t>qochma</a:t>
            </a:r>
            <a:r>
              <a:rPr lang="en-US" sz="2000" dirty="0"/>
              <a:t> </a:t>
            </a:r>
            <a:r>
              <a:rPr lang="en-US" sz="2000" dirty="0" err="1"/>
              <a:t>oshiqcha</a:t>
            </a:r>
            <a:r>
              <a:rPr lang="en-US" sz="2000" dirty="0"/>
              <a:t> </a:t>
            </a:r>
            <a:r>
              <a:rPr lang="en-US" sz="2000" dirty="0" err="1"/>
              <a:t>yuklanish</a:t>
            </a:r>
            <a:r>
              <a:rPr lang="en-US" sz="2000" dirty="0"/>
              <a:t>;</a:t>
            </a:r>
          </a:p>
          <a:p>
            <a:r>
              <a:rPr lang="en-US" sz="2000" i="1" dirty="0"/>
              <a:t>R </a:t>
            </a:r>
            <a:r>
              <a:rPr lang="en-US" sz="2000" dirty="0"/>
              <a:t>— </a:t>
            </a:r>
            <a:r>
              <a:rPr lang="en-US" sz="2000" dirty="0" err="1"/>
              <a:t>aylanish</a:t>
            </a:r>
            <a:r>
              <a:rPr lang="en-US" sz="2000" dirty="0"/>
              <a:t> </a:t>
            </a:r>
            <a:r>
              <a:rPr lang="en-US" sz="2000" dirty="0" err="1"/>
              <a:t>radiusi</a:t>
            </a:r>
            <a:r>
              <a:rPr lang="en-US" sz="2000" dirty="0"/>
              <a:t>, mm; </a:t>
            </a:r>
            <a:endParaRPr lang="en-US" sz="2000" dirty="0" smtClean="0"/>
          </a:p>
          <a:p>
            <a:r>
              <a:rPr lang="en-US" sz="2800" i="1" dirty="0" smtClean="0"/>
              <a:t>f</a:t>
            </a:r>
            <a:r>
              <a:rPr lang="en-US" sz="2000" i="1" dirty="0" smtClean="0"/>
              <a:t>a </a:t>
            </a:r>
            <a:r>
              <a:rPr lang="en-US" sz="2000" dirty="0"/>
              <a:t>—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tekis</a:t>
            </a:r>
            <a:r>
              <a:rPr lang="en-US" sz="2000" dirty="0"/>
              <a:t> </a:t>
            </a:r>
            <a:r>
              <a:rPr lang="en-US" sz="2000" dirty="0" err="1"/>
              <a:t>aylanma</a:t>
            </a:r>
            <a:r>
              <a:rPr lang="en-US" sz="2000" dirty="0"/>
              <a:t> </a:t>
            </a:r>
            <a:r>
              <a:rPr lang="en-US" sz="2000" dirty="0" err="1" smtClean="0"/>
              <a:t>harakatning</a:t>
            </a:r>
            <a:r>
              <a:rPr lang="en-US" sz="2000" dirty="0" smtClean="0"/>
              <a:t> </a:t>
            </a:r>
            <a:r>
              <a:rPr lang="en-US" sz="2000" dirty="0" err="1" smtClean="0"/>
              <a:t>chastotasi</a:t>
            </a:r>
            <a:r>
              <a:rPr lang="en-US" sz="2000" dirty="0"/>
              <a:t>, Hz.</a:t>
            </a:r>
            <a:endParaRPr lang="ru-RU" sz="2000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66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8D1B09-4DBE-4DBB-818E-9F019DBA0B2B}" type="slidenum">
              <a:rPr lang="ru-RU" altLang="ru-RU" smtClean="0"/>
              <a:pPr>
                <a:defRPr/>
              </a:pPr>
              <a:t>9</a:t>
            </a:fld>
            <a:endParaRPr lang="ru-RU" alt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555" t="17130" r="35925" b="17187"/>
          <a:stretch/>
        </p:blipFill>
        <p:spPr bwMode="auto">
          <a:xfrm>
            <a:off x="755576" y="0"/>
            <a:ext cx="7087105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2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39552" y="260648"/>
            <a:ext cx="7992888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Mexanik</a:t>
            </a:r>
            <a:r>
              <a:rPr lang="en-US" sz="2800" b="1" dirty="0"/>
              <a:t> </a:t>
            </a:r>
            <a:r>
              <a:rPr lang="en-US" sz="2800" b="1" dirty="0" err="1" smtClean="0"/>
              <a:t>ta'sirlarning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manbalari</a:t>
            </a:r>
            <a:endParaRPr lang="ru-RU" sz="2800" b="1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179512" y="1268760"/>
            <a:ext cx="8856984" cy="5112568"/>
          </a:xfrm>
          <a:prstGeom prst="wedgeRectCallout">
            <a:avLst>
              <a:gd name="adj1" fmla="val 42713"/>
              <a:gd name="adj2" fmla="val -5976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/>
              <a:t>dvigatel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harakatlantiruvchining</a:t>
            </a:r>
            <a:r>
              <a:rPr lang="en-US" sz="2300" dirty="0"/>
              <a:t> </a:t>
            </a:r>
            <a:r>
              <a:rPr lang="en-US" sz="2300" dirty="0" err="1"/>
              <a:t>harakatlanuvchi</a:t>
            </a:r>
            <a:r>
              <a:rPr lang="en-US" sz="2300" dirty="0"/>
              <a:t> </a:t>
            </a:r>
            <a:r>
              <a:rPr lang="en-US" sz="2300" dirty="0" err="1" smtClean="0"/>
              <a:t>qismlarining</a:t>
            </a:r>
            <a:r>
              <a:rPr lang="en-US" sz="2300" dirty="0" smtClean="0"/>
              <a:t> </a:t>
            </a:r>
            <a:r>
              <a:rPr lang="en-US" sz="2300" dirty="0" err="1" smtClean="0"/>
              <a:t>muvozanatlanmaganligi</a:t>
            </a:r>
            <a:r>
              <a:rPr lang="en-US" sz="2300" dirty="0" smtClean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oraliqlarning</a:t>
            </a:r>
            <a:r>
              <a:rPr lang="en-US" sz="2300" dirty="0"/>
              <a:t> </a:t>
            </a:r>
            <a:r>
              <a:rPr lang="en-US" sz="2300" dirty="0" err="1" smtClean="0"/>
              <a:t>bo’lishi</a:t>
            </a:r>
            <a:r>
              <a:rPr lang="en-US" sz="2300" dirty="0" smtClean="0"/>
              <a:t> </a:t>
            </a:r>
            <a:r>
              <a:rPr lang="en-US" sz="2300" dirty="0" err="1" smtClean="0"/>
              <a:t>tufayli</a:t>
            </a:r>
            <a:r>
              <a:rPr lang="en-US" sz="2300" dirty="0" smtClean="0"/>
              <a:t> </a:t>
            </a:r>
            <a:r>
              <a:rPr lang="en-US" sz="2300" dirty="0" err="1" smtClean="0"/>
              <a:t>vibratsiyasi</a:t>
            </a:r>
            <a:r>
              <a:rPr lang="en-US" sz="2300" dirty="0"/>
              <a:t>;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smtClean="0"/>
              <a:t>turbulent </a:t>
            </a:r>
            <a:r>
              <a:rPr lang="en-US" sz="2300" dirty="0" err="1"/>
              <a:t>gaz</a:t>
            </a:r>
            <a:r>
              <a:rPr lang="en-US" sz="2300" dirty="0"/>
              <a:t> </a:t>
            </a:r>
            <a:r>
              <a:rPr lang="en-US" sz="2300" dirty="0" err="1"/>
              <a:t>oqimlarining</a:t>
            </a:r>
            <a:r>
              <a:rPr lang="en-US" sz="2300" dirty="0"/>
              <a:t> </a:t>
            </a:r>
            <a:r>
              <a:rPr lang="en-US" sz="2300" dirty="0" err="1"/>
              <a:t>reaktiv</a:t>
            </a:r>
            <a:r>
              <a:rPr lang="en-US" sz="2300" dirty="0"/>
              <a:t> </a:t>
            </a:r>
            <a:r>
              <a:rPr lang="en-US" sz="2300" dirty="0" err="1"/>
              <a:t>dvigatelning</a:t>
            </a:r>
            <a:r>
              <a:rPr lang="en-US" sz="2300" dirty="0"/>
              <a:t> </a:t>
            </a:r>
            <a:r>
              <a:rPr lang="en-US" sz="2300" dirty="0" err="1" smtClean="0"/>
              <a:t>korpusi</a:t>
            </a:r>
            <a:r>
              <a:rPr lang="en-US" sz="2300" dirty="0" smtClean="0"/>
              <a:t> </a:t>
            </a:r>
            <a:r>
              <a:rPr lang="en-US" sz="2300" dirty="0" err="1" smtClean="0"/>
              <a:t>bilan</a:t>
            </a:r>
            <a:r>
              <a:rPr lang="en-US" sz="2300" dirty="0" smtClean="0"/>
              <a:t> </a:t>
            </a:r>
            <a:r>
              <a:rPr lang="en-US" sz="2300" dirty="0" err="1"/>
              <a:t>o‘zaro</a:t>
            </a:r>
            <a:r>
              <a:rPr lang="en-US" sz="2300" dirty="0"/>
              <a:t> </a:t>
            </a:r>
            <a:r>
              <a:rPr lang="en-US" sz="2300" dirty="0" err="1"/>
              <a:t>harakatlari</a:t>
            </a:r>
            <a:r>
              <a:rPr lang="en-US" sz="2300" dirty="0"/>
              <a:t> </a:t>
            </a:r>
            <a:r>
              <a:rPr lang="en-US" sz="2300" dirty="0" err="1"/>
              <a:t>bilan</a:t>
            </a:r>
            <a:r>
              <a:rPr lang="en-US" sz="2300" dirty="0"/>
              <a:t> </a:t>
            </a:r>
            <a:r>
              <a:rPr lang="en-US" sz="2300" dirty="0" err="1"/>
              <a:t>chaqiriladigan</a:t>
            </a:r>
            <a:r>
              <a:rPr lang="en-US" sz="2300" dirty="0"/>
              <a:t> </a:t>
            </a:r>
            <a:r>
              <a:rPr lang="en-US" sz="2300" dirty="0" err="1"/>
              <a:t>akustik</a:t>
            </a:r>
            <a:r>
              <a:rPr lang="en-US" sz="2300" dirty="0"/>
              <a:t> </a:t>
            </a:r>
            <a:r>
              <a:rPr lang="en-US" sz="2300" dirty="0" err="1"/>
              <a:t>tebranishlar</a:t>
            </a:r>
            <a:r>
              <a:rPr lang="en-US" sz="2300" dirty="0" smtClean="0"/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manyovr</a:t>
            </a:r>
            <a:r>
              <a:rPr lang="en-US" sz="2300" dirty="0" smtClean="0"/>
              <a:t> </a:t>
            </a:r>
            <a:r>
              <a:rPr lang="en-US" sz="2300" dirty="0" err="1"/>
              <a:t>qilishdagi</a:t>
            </a:r>
            <a:r>
              <a:rPr lang="en-US" sz="2300" dirty="0"/>
              <a:t> </a:t>
            </a:r>
            <a:r>
              <a:rPr lang="en-US" sz="2300" dirty="0" err="1" smtClean="0"/>
              <a:t>ortiqcha</a:t>
            </a:r>
            <a:r>
              <a:rPr lang="en-US" sz="2300" dirty="0" smtClean="0"/>
              <a:t> </a:t>
            </a:r>
            <a:r>
              <a:rPr lang="en-US" sz="2300" dirty="0" err="1"/>
              <a:t>yuklamalar</a:t>
            </a:r>
            <a:r>
              <a:rPr lang="en-US" sz="2300" dirty="0"/>
              <a:t>;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yo‘llarning</a:t>
            </a:r>
            <a:r>
              <a:rPr lang="en-US" sz="2300" dirty="0" smtClean="0"/>
              <a:t> </a:t>
            </a:r>
            <a:r>
              <a:rPr lang="en-US" sz="2300" dirty="0" err="1" smtClean="0"/>
              <a:t>notekisliklari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/>
              <a:t>relslarning</a:t>
            </a:r>
            <a:r>
              <a:rPr lang="en-US" sz="2300" dirty="0"/>
              <a:t> </a:t>
            </a:r>
            <a:r>
              <a:rPr lang="en-US" sz="2300" dirty="0" err="1"/>
              <a:t>tutashmalari</a:t>
            </a:r>
            <a:r>
              <a:rPr lang="en-US" sz="2300" dirty="0"/>
              <a:t>;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qurshab</a:t>
            </a:r>
            <a:r>
              <a:rPr lang="en-US" sz="2300" dirty="0" smtClean="0"/>
              <a:t> </a:t>
            </a:r>
            <a:r>
              <a:rPr lang="en-US" sz="2300" dirty="0" err="1"/>
              <a:t>turuvchi</a:t>
            </a:r>
            <a:r>
              <a:rPr lang="en-US" sz="2300" dirty="0"/>
              <a:t> </a:t>
            </a:r>
            <a:r>
              <a:rPr lang="en-US" sz="2300" dirty="0" err="1"/>
              <a:t>muhitning</a:t>
            </a:r>
            <a:r>
              <a:rPr lang="en-US" sz="2300" dirty="0"/>
              <a:t> </a:t>
            </a:r>
            <a:r>
              <a:rPr lang="en-US" sz="2300" dirty="0" err="1" smtClean="0"/>
              <a:t>aerodinamik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/>
              <a:t>gidrodinamik</a:t>
            </a:r>
            <a:r>
              <a:rPr lang="en-US" sz="2300" dirty="0"/>
              <a:t> </a:t>
            </a:r>
            <a:r>
              <a:rPr lang="en-US" sz="2300" dirty="0" err="1"/>
              <a:t>ta’sirlari</a:t>
            </a:r>
            <a:r>
              <a:rPr lang="en-US" sz="2300" dirty="0"/>
              <a:t> (</a:t>
            </a:r>
            <a:r>
              <a:rPr lang="en-US" sz="2300" dirty="0" err="1"/>
              <a:t>shamol</a:t>
            </a:r>
            <a:r>
              <a:rPr lang="en-US" sz="2300" dirty="0"/>
              <a:t>, </a:t>
            </a:r>
            <a:r>
              <a:rPr lang="en-US" sz="2300" dirty="0" smtClean="0"/>
              <a:t>to’</a:t>
            </a:r>
            <a:r>
              <a:rPr lang="en-US" sz="2300" dirty="0" err="1" smtClean="0"/>
              <a:t>lqinlar</a:t>
            </a:r>
            <a:r>
              <a:rPr lang="en-US" sz="2300" dirty="0" smtClean="0"/>
              <a:t>.,</a:t>
            </a:r>
            <a:r>
              <a:rPr lang="en-US" sz="2300" dirty="0" err="1" smtClean="0"/>
              <a:t>qor</a:t>
            </a:r>
            <a:r>
              <a:rPr lang="en-US" sz="2300" dirty="0" smtClean="0"/>
              <a:t> </a:t>
            </a:r>
            <a:r>
              <a:rPr lang="en-US" sz="2300" dirty="0" err="1" smtClean="0"/>
              <a:t>ko‘chkilari</a:t>
            </a:r>
            <a:r>
              <a:rPr lang="en-US" sz="2300" dirty="0" smtClean="0"/>
              <a:t>, </a:t>
            </a:r>
            <a:r>
              <a:rPr lang="en-US" sz="2300" dirty="0" err="1" smtClean="0"/>
              <a:t>zilzilalar</a:t>
            </a:r>
            <a:r>
              <a:rPr lang="en-US" sz="2300" dirty="0"/>
              <a:t>, </a:t>
            </a:r>
            <a:r>
              <a:rPr lang="en-US" sz="2300" dirty="0" err="1"/>
              <a:t>yer</a:t>
            </a:r>
            <a:r>
              <a:rPr lang="en-US" sz="2300" dirty="0"/>
              <a:t> </a:t>
            </a:r>
            <a:r>
              <a:rPr lang="en-US" sz="2300" dirty="0" err="1" smtClean="0"/>
              <a:t>ko‘chkilari</a:t>
            </a:r>
            <a:r>
              <a:rPr lang="en-US" sz="2300" dirty="0" smtClean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hokazolar</a:t>
            </a:r>
            <a:r>
              <a:rPr lang="en-US" sz="2300" dirty="0" smtClean="0"/>
              <a:t>);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portlash</a:t>
            </a:r>
            <a:r>
              <a:rPr lang="en-US" sz="2300" dirty="0" smtClean="0"/>
              <a:t> </a:t>
            </a:r>
            <a:r>
              <a:rPr lang="en-US" sz="2300" dirty="0" err="1"/>
              <a:t>ta’sirlari</a:t>
            </a:r>
            <a:r>
              <a:rPr lang="en-US" sz="2300" dirty="0"/>
              <a:t>;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xizmat</a:t>
            </a:r>
            <a:r>
              <a:rPr lang="en-US" sz="2300" dirty="0" smtClean="0"/>
              <a:t> </a:t>
            </a:r>
            <a:r>
              <a:rPr lang="en-US" sz="2300" dirty="0" err="1" smtClean="0"/>
              <a:t>ko’rsatuvchi</a:t>
            </a:r>
            <a:r>
              <a:rPr lang="en-US" sz="2300" dirty="0" smtClean="0"/>
              <a:t> </a:t>
            </a:r>
            <a:r>
              <a:rPr lang="en-US" sz="2300" dirty="0" err="1" smtClean="0"/>
              <a:t>xodimlarning</a:t>
            </a:r>
            <a:r>
              <a:rPr lang="en-US" sz="2300" dirty="0" smtClean="0"/>
              <a:t> </a:t>
            </a:r>
            <a:r>
              <a:rPr lang="en-US" sz="2300" dirty="0" err="1"/>
              <a:t>beparvoligi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ehtiyotsizligi</a:t>
            </a:r>
            <a:endParaRPr lang="ru-RU" sz="23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57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260648"/>
            <a:ext cx="8424936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Vibratsiyalar</a:t>
            </a:r>
            <a:r>
              <a:rPr lang="en-US" sz="2000" b="1" dirty="0"/>
              <a:t>, </a:t>
            </a:r>
            <a:r>
              <a:rPr lang="en-US" sz="2000" b="1" dirty="0" err="1"/>
              <a:t>zarbalar</a:t>
            </a:r>
            <a:r>
              <a:rPr lang="en-US" sz="2000" b="1" dirty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chiziqli</a:t>
            </a:r>
            <a:r>
              <a:rPr lang="en-US" sz="2000" b="1" dirty="0" smtClean="0"/>
              <a:t> </a:t>
            </a:r>
            <a:r>
              <a:rPr lang="en-US" sz="2000" b="1" dirty="0" err="1"/>
              <a:t>tezlanishlarning</a:t>
            </a:r>
            <a:r>
              <a:rPr lang="en-US" sz="2000" b="1" dirty="0"/>
              <a:t> </a:t>
            </a:r>
            <a:r>
              <a:rPr lang="en-US" sz="2000" b="1" dirty="0" err="1"/>
              <a:t>ta’siri</a:t>
            </a:r>
            <a:r>
              <a:rPr lang="en-US" sz="2000" b="1" dirty="0"/>
              <a:t> </a:t>
            </a:r>
            <a:r>
              <a:rPr lang="en-US" sz="2000" b="1" dirty="0" err="1"/>
              <a:t>natijasida</a:t>
            </a:r>
            <a:r>
              <a:rPr lang="en-US" sz="2000" b="1" dirty="0"/>
              <a:t> ES </a:t>
            </a:r>
            <a:r>
              <a:rPr lang="en-US" sz="2000" b="1" dirty="0" smtClean="0"/>
              <a:t>da </a:t>
            </a:r>
            <a:r>
              <a:rPr lang="en-US" sz="2000" b="1" dirty="0" err="1" smtClean="0"/>
              <a:t>quyidagi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shikastlanishlar</a:t>
            </a:r>
            <a:r>
              <a:rPr lang="en-US" sz="2000" b="1" dirty="0" smtClean="0"/>
              <a:t> </a:t>
            </a:r>
            <a:r>
              <a:rPr lang="en-US" sz="2000" b="1" dirty="0" err="1"/>
              <a:t>sodir</a:t>
            </a:r>
            <a:r>
              <a:rPr lang="en-US" sz="2000" b="1" dirty="0"/>
              <a:t> </a:t>
            </a:r>
            <a:r>
              <a:rPr lang="en-US" sz="2000" b="1" dirty="0" err="1"/>
              <a:t>boiishi</a:t>
            </a:r>
            <a:r>
              <a:rPr lang="en-US" sz="2000" b="1" dirty="0"/>
              <a:t> </a:t>
            </a:r>
            <a:r>
              <a:rPr lang="en-US" sz="2000" b="1" dirty="0" err="1"/>
              <a:t>mumkin</a:t>
            </a:r>
            <a:endParaRPr lang="ru-RU" sz="2000" b="1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120824" y="1268760"/>
            <a:ext cx="9023176" cy="5328592"/>
          </a:xfrm>
          <a:prstGeom prst="wedgeRectCallout">
            <a:avLst>
              <a:gd name="adj1" fmla="val 42713"/>
              <a:gd name="adj2" fmla="val -5976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Kavsharlangan</a:t>
            </a:r>
            <a:r>
              <a:rPr lang="en-US" dirty="0" smtClean="0"/>
              <a:t>, </a:t>
            </a:r>
            <a:r>
              <a:rPr lang="en-US" dirty="0" err="1" smtClean="0"/>
              <a:t>payvandlangan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yelimlangan</a:t>
            </a:r>
            <a:r>
              <a:rPr lang="en-US" dirty="0" smtClean="0"/>
              <a:t> </a:t>
            </a:r>
            <a:r>
              <a:rPr lang="en-US" dirty="0" err="1"/>
              <a:t>choklarning</a:t>
            </a:r>
            <a:r>
              <a:rPr lang="en-US" dirty="0"/>
              <a:t> </a:t>
            </a:r>
            <a:r>
              <a:rPr lang="en-US" dirty="0" err="1" smtClean="0"/>
              <a:t>yemirilishi</a:t>
            </a:r>
            <a:r>
              <a:rPr lang="en-US" dirty="0" smtClean="0"/>
              <a:t> </a:t>
            </a:r>
            <a:r>
              <a:rPr lang="en-US" dirty="0" err="1"/>
              <a:t>oqibatida</a:t>
            </a:r>
            <a:r>
              <a:rPr lang="en-US" dirty="0"/>
              <a:t> </a:t>
            </a:r>
            <a:r>
              <a:rPr lang="en-US" dirty="0" err="1" smtClean="0"/>
              <a:t>germetiklikning</a:t>
            </a:r>
            <a:r>
              <a:rPr lang="en-US" dirty="0" smtClean="0"/>
              <a:t> </a:t>
            </a:r>
            <a:r>
              <a:rPr lang="en-US" dirty="0" err="1" smtClean="0"/>
              <a:t>buzilishi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-shisha </a:t>
            </a:r>
            <a:r>
              <a:rPr lang="en-US" dirty="0" err="1"/>
              <a:t>kavsharlarda</a:t>
            </a:r>
            <a:r>
              <a:rPr lang="en-US" dirty="0"/>
              <a:t> </a:t>
            </a:r>
            <a:r>
              <a:rPr lang="en-US" dirty="0" err="1"/>
              <a:t>yoriqlar</a:t>
            </a:r>
            <a:r>
              <a:rPr lang="en-US" dirty="0"/>
              <a:t> </a:t>
            </a:r>
            <a:r>
              <a:rPr lang="en-US" dirty="0" err="1" smtClean="0"/>
              <a:t>paydo</a:t>
            </a:r>
            <a:r>
              <a:rPr lang="en-US" dirty="0" smtClean="0"/>
              <a:t> </a:t>
            </a:r>
            <a:r>
              <a:rPr lang="en-US" dirty="0" err="1" smtClean="0"/>
              <a:t>bo’lishi</a:t>
            </a:r>
            <a:r>
              <a:rPr lang="en-US" dirty="0"/>
              <a:t>; </a:t>
            </a:r>
            <a:endParaRPr lang="en-US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/>
              <a:t>rezonans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toliqish</a:t>
            </a:r>
            <a:r>
              <a:rPr lang="en-US" dirty="0"/>
              <a:t> </a:t>
            </a:r>
            <a:r>
              <a:rPr lang="en-US" dirty="0" err="1"/>
              <a:t>oqibatida</a:t>
            </a:r>
            <a:r>
              <a:rPr lang="en-US" dirty="0"/>
              <a:t> ES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 smtClean="0"/>
              <a:t>korpusi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qismlarining</a:t>
            </a:r>
            <a:r>
              <a:rPr lang="en-US" dirty="0"/>
              <a:t> </a:t>
            </a:r>
            <a:r>
              <a:rPr lang="en-US" dirty="0" err="1" smtClean="0"/>
              <a:t>to’liq</a:t>
            </a:r>
            <a:r>
              <a:rPr lang="en-US" dirty="0" smtClean="0"/>
              <a:t> </a:t>
            </a:r>
            <a:r>
              <a:rPr lang="en-US" dirty="0" err="1" smtClean="0"/>
              <a:t>yemirilishi</a:t>
            </a:r>
            <a:r>
              <a:rPr lang="en-US" dirty="0"/>
              <a:t>; </a:t>
            </a:r>
            <a:endParaRPr lang="en-US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montaj</a:t>
            </a:r>
            <a:r>
              <a:rPr lang="en-US" dirty="0" smtClean="0"/>
              <a:t> </a:t>
            </a:r>
            <a:r>
              <a:rPr lang="en-US" dirty="0" err="1" smtClean="0"/>
              <a:t>bog’lanishlarining</a:t>
            </a:r>
            <a:r>
              <a:rPr lang="en-US" dirty="0"/>
              <a:t>, </a:t>
            </a:r>
            <a:r>
              <a:rPr lang="en-US" dirty="0" err="1"/>
              <a:t>jumladan</a:t>
            </a:r>
            <a:r>
              <a:rPr lang="en-US" dirty="0"/>
              <a:t> IS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chiqishlarining</a:t>
            </a:r>
            <a:r>
              <a:rPr lang="en-US" dirty="0"/>
              <a:t> </a:t>
            </a:r>
            <a:r>
              <a:rPr lang="en-US" dirty="0" err="1"/>
              <a:t>uzilishi</a:t>
            </a:r>
            <a:r>
              <a:rPr lang="en-US" dirty="0" smtClean="0"/>
              <a:t>;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bosuvchi</a:t>
            </a:r>
            <a:r>
              <a:rPr lang="en-US" dirty="0" smtClean="0"/>
              <a:t> </a:t>
            </a:r>
            <a:r>
              <a:rPr lang="en-US" dirty="0" err="1"/>
              <a:t>o‘tkazgichlarning</a:t>
            </a:r>
            <a:r>
              <a:rPr lang="en-US" dirty="0"/>
              <a:t> </a:t>
            </a:r>
            <a:r>
              <a:rPr lang="en-US" dirty="0" err="1"/>
              <a:t>qatlamlanishi</a:t>
            </a:r>
            <a:r>
              <a:rPr lang="en-US" dirty="0"/>
              <a:t>; </a:t>
            </a:r>
            <a:endParaRPr lang="en-US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osma</a:t>
            </a:r>
            <a:r>
              <a:rPr lang="en-US" dirty="0" smtClean="0"/>
              <a:t> </a:t>
            </a:r>
            <a:r>
              <a:rPr lang="en-US" dirty="0"/>
              <a:t>ERE </a:t>
            </a:r>
            <a:r>
              <a:rPr lang="en-US" dirty="0" smtClean="0"/>
              <a:t>laming </a:t>
            </a:r>
            <a:r>
              <a:rPr lang="en-US" dirty="0" err="1" smtClean="0"/>
              <a:t>uzilishi</a:t>
            </a:r>
            <a:r>
              <a:rPr lang="en-US" dirty="0"/>
              <a:t>; </a:t>
            </a:r>
            <a:endParaRPr lang="en-US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ko‘p</a:t>
            </a:r>
            <a:r>
              <a:rPr lang="en-US" dirty="0" smtClean="0"/>
              <a:t> </a:t>
            </a:r>
            <a:r>
              <a:rPr lang="en-US" dirty="0" err="1"/>
              <a:t>qatlamli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 </a:t>
            </a:r>
            <a:r>
              <a:rPr lang="en-US" dirty="0" err="1"/>
              <a:t>platalarining</a:t>
            </a:r>
            <a:r>
              <a:rPr lang="en-US" dirty="0"/>
              <a:t> </a:t>
            </a:r>
            <a:r>
              <a:rPr lang="en-US" dirty="0" err="1" smtClean="0"/>
              <a:t>qatlamlarga</a:t>
            </a:r>
            <a:r>
              <a:rPr lang="en-US" dirty="0" smtClean="0"/>
              <a:t> </a:t>
            </a:r>
            <a:r>
              <a:rPr lang="en-US" dirty="0" err="1" smtClean="0"/>
              <a:t>ajralishi</a:t>
            </a:r>
            <a:r>
              <a:rPr lang="en-US" dirty="0" smtClean="0"/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keramik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sitall</a:t>
            </a:r>
            <a:r>
              <a:rPr lang="en-US" dirty="0"/>
              <a:t> </a:t>
            </a:r>
            <a:r>
              <a:rPr lang="en-US" dirty="0" err="1" smtClean="0"/>
              <a:t>tagliklarning</a:t>
            </a:r>
            <a:r>
              <a:rPr lang="en-US" dirty="0" smtClean="0"/>
              <a:t> </a:t>
            </a:r>
            <a:r>
              <a:rPr lang="en-US" dirty="0" err="1"/>
              <a:t>sinishi</a:t>
            </a:r>
            <a:r>
              <a:rPr lang="en-US" dirty="0"/>
              <a:t> (</a:t>
            </a:r>
            <a:r>
              <a:rPr lang="en-US" dirty="0" err="1"/>
              <a:t>yorilishi</a:t>
            </a:r>
            <a:r>
              <a:rPr lang="en-US" dirty="0"/>
              <a:t>); </a:t>
            </a:r>
            <a:endParaRPr lang="en-US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ajraladigan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ajralmaydigan</a:t>
            </a:r>
            <a:r>
              <a:rPr lang="en-US" dirty="0" smtClean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kontaktlarning</a:t>
            </a:r>
            <a:r>
              <a:rPr lang="en-US" dirty="0"/>
              <a:t> </a:t>
            </a:r>
            <a:r>
              <a:rPr lang="en-US" dirty="0" err="1" smtClean="0"/>
              <a:t>vaqtinchalik</a:t>
            </a:r>
            <a:r>
              <a:rPr lang="en-US" dirty="0" smtClean="0"/>
              <a:t> </a:t>
            </a:r>
            <a:r>
              <a:rPr lang="en-US" dirty="0" err="1"/>
              <a:t>yoki</a:t>
            </a:r>
            <a:endParaRPr lang="en-US" dirty="0"/>
          </a:p>
          <a:p>
            <a:r>
              <a:rPr lang="en-US" dirty="0" err="1"/>
              <a:t>butunlay</a:t>
            </a:r>
            <a:r>
              <a:rPr lang="en-US" dirty="0"/>
              <a:t>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 smtClean="0"/>
              <a:t>chiqishi</a:t>
            </a:r>
            <a:r>
              <a:rPr lang="en-US" dirty="0" smtClean="0"/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to’lqin</a:t>
            </a:r>
            <a:r>
              <a:rPr lang="en-US" dirty="0" smtClean="0"/>
              <a:t> </a:t>
            </a:r>
            <a:r>
              <a:rPr lang="en-US" dirty="0" err="1" smtClean="0"/>
              <a:t>o’tkazuvchi</a:t>
            </a:r>
            <a:r>
              <a:rPr lang="en-US" dirty="0" smtClean="0"/>
              <a:t> </a:t>
            </a:r>
            <a:r>
              <a:rPr lang="en-US" dirty="0" err="1"/>
              <a:t>traktlar</a:t>
            </a:r>
            <a:r>
              <a:rPr lang="en-US" dirty="0"/>
              <a:t>, </a:t>
            </a:r>
            <a:r>
              <a:rPr lang="en-US" dirty="0" err="1" smtClean="0"/>
              <a:t>koaksial</a:t>
            </a:r>
            <a:r>
              <a:rPr lang="en-US" dirty="0" smtClean="0"/>
              <a:t> </a:t>
            </a:r>
            <a:r>
              <a:rPr lang="en-US" dirty="0" err="1" smtClean="0"/>
              <a:t>kabellar</a:t>
            </a:r>
            <a:r>
              <a:rPr lang="en-US" dirty="0"/>
              <a:t>, </a:t>
            </a:r>
            <a:r>
              <a:rPr lang="en-US" dirty="0" err="1"/>
              <a:t>o'zgaruvchan</a:t>
            </a:r>
            <a:r>
              <a:rPr lang="en-US" dirty="0"/>
              <a:t> </a:t>
            </a:r>
            <a:r>
              <a:rPr lang="en-US" dirty="0" err="1" smtClean="0"/>
              <a:t>sig’imli</a:t>
            </a:r>
            <a:r>
              <a:rPr lang="en-US" dirty="0" smtClean="0"/>
              <a:t> </a:t>
            </a:r>
            <a:r>
              <a:rPr lang="en-US" dirty="0" err="1"/>
              <a:t>kondensatorlar</a:t>
            </a:r>
            <a:r>
              <a:rPr lang="en-US" dirty="0"/>
              <a:t>, </a:t>
            </a:r>
            <a:r>
              <a:rPr lang="en-US" dirty="0" err="1"/>
              <a:t>tebranish</a:t>
            </a:r>
            <a:r>
              <a:rPr lang="en-US" dirty="0"/>
              <a:t> </a:t>
            </a:r>
            <a:r>
              <a:rPr lang="en-US" dirty="0" err="1" smtClean="0"/>
              <a:t>konturlari</a:t>
            </a:r>
            <a:r>
              <a:rPr lang="en-US" dirty="0" smtClean="0"/>
              <a:t>, </a:t>
            </a:r>
            <a:r>
              <a:rPr lang="en-US" dirty="0" err="1" smtClean="0"/>
              <a:t>elektr-vakuum</a:t>
            </a:r>
            <a:r>
              <a:rPr lang="en-US" dirty="0" smtClean="0"/>
              <a:t> </a:t>
            </a:r>
            <a:r>
              <a:rPr lang="en-US" dirty="0" err="1"/>
              <a:t>priborlarida</a:t>
            </a:r>
            <a:r>
              <a:rPr lang="en-US" dirty="0"/>
              <a:t> </a:t>
            </a:r>
            <a:r>
              <a:rPr lang="en-US" dirty="0" err="1"/>
              <a:t>olchamlarning</a:t>
            </a:r>
            <a:r>
              <a:rPr lang="en-US" dirty="0"/>
              <a:t> </a:t>
            </a:r>
            <a:r>
              <a:rPr lang="en-US" dirty="0" err="1" smtClean="0"/>
              <a:t>modulyasiyalanishi</a:t>
            </a:r>
            <a:r>
              <a:rPr lang="en-US" dirty="0" smtClean="0"/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parazit</a:t>
            </a:r>
            <a:r>
              <a:rPr lang="en-US" dirty="0" smtClean="0"/>
              <a:t> </a:t>
            </a:r>
            <a:r>
              <a:rPr lang="en-US" dirty="0" err="1" smtClean="0"/>
              <a:t>bog’lanishlarning</a:t>
            </a:r>
            <a:r>
              <a:rPr lang="en-US" dirty="0" smtClean="0"/>
              <a:t> </a:t>
            </a:r>
            <a:r>
              <a:rPr lang="en-US" dirty="0" err="1" smtClean="0"/>
              <a:t>o'zgarishi</a:t>
            </a:r>
            <a:r>
              <a:rPr lang="en-US" dirty="0"/>
              <a:t>; </a:t>
            </a:r>
            <a:endParaRPr lang="en-US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shaylash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boshqarish</a:t>
            </a:r>
            <a:r>
              <a:rPr lang="en-US" dirty="0" smtClean="0"/>
              <a:t> </a:t>
            </a:r>
            <a:r>
              <a:rPr lang="en-US" dirty="0" err="1" smtClean="0"/>
              <a:t>organlari</a:t>
            </a:r>
            <a:r>
              <a:rPr lang="en-US" dirty="0" smtClean="0"/>
              <a:t> </a:t>
            </a:r>
            <a:r>
              <a:rPr lang="en-US" dirty="0" err="1"/>
              <a:t>holatining</a:t>
            </a:r>
            <a:r>
              <a:rPr lang="en-US" dirty="0"/>
              <a:t> </a:t>
            </a:r>
            <a:r>
              <a:rPr lang="en-US" dirty="0" err="1"/>
              <a:t>siljishi</a:t>
            </a:r>
            <a:r>
              <a:rPr lang="en-US" dirty="0"/>
              <a:t>; </a:t>
            </a:r>
            <a:endParaRPr lang="en-US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uzellarning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 smtClean="0"/>
              <a:t>podshipniklar</a:t>
            </a:r>
            <a:r>
              <a:rPr lang="en-US" dirty="0" smtClean="0"/>
              <a:t>, </a:t>
            </a:r>
            <a:r>
              <a:rPr lang="en-US" dirty="0" err="1" smtClean="0"/>
              <a:t>tishli</a:t>
            </a:r>
            <a:r>
              <a:rPr lang="en-US" dirty="0" smtClean="0"/>
              <a:t> </a:t>
            </a:r>
            <a:r>
              <a:rPr lang="en-US" dirty="0" err="1"/>
              <a:t>juftlikiar</a:t>
            </a:r>
            <a:r>
              <a:rPr lang="en-US" dirty="0"/>
              <a:t>, </a:t>
            </a:r>
            <a:r>
              <a:rPr lang="en-US" dirty="0" err="1"/>
              <a:t>birikmalar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4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908720"/>
            <a:ext cx="8424936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Konstruksiyaning</a:t>
            </a:r>
            <a:r>
              <a:rPr lang="en-US" sz="2800" dirty="0"/>
              <a:t> </a:t>
            </a:r>
            <a:r>
              <a:rPr lang="en-US" sz="2800" dirty="0" err="1"/>
              <a:t>tarkibiy</a:t>
            </a:r>
            <a:r>
              <a:rPr lang="en-US" sz="2800" dirty="0"/>
              <a:t> </a:t>
            </a:r>
            <a:r>
              <a:rPr lang="en-US" sz="2800" dirty="0" err="1"/>
              <a:t>qismlari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 smtClean="0"/>
              <a:t>uzellarini</a:t>
            </a:r>
            <a:r>
              <a:rPr lang="en-US" sz="2800" dirty="0" smtClean="0"/>
              <a:t> </a:t>
            </a:r>
            <a:r>
              <a:rPr lang="en-US" sz="2800" dirty="0" err="1" smtClean="0"/>
              <a:t>o‘zining</a:t>
            </a:r>
            <a:r>
              <a:rPr lang="en-US" sz="2800" dirty="0" smtClean="0"/>
              <a:t> </a:t>
            </a:r>
            <a:r>
              <a:rPr lang="en-US" sz="2800" dirty="0" err="1"/>
              <a:t>chastotasini</a:t>
            </a:r>
            <a:r>
              <a:rPr lang="en-US" sz="2800" dirty="0"/>
              <a:t> </a:t>
            </a:r>
            <a:r>
              <a:rPr lang="en-US" sz="2800" dirty="0" err="1"/>
              <a:t>quyidagi</a:t>
            </a:r>
            <a:r>
              <a:rPr lang="en-US" sz="2800" dirty="0"/>
              <a:t> formula </a:t>
            </a:r>
            <a:r>
              <a:rPr lang="en-US" sz="2800" dirty="0" err="1"/>
              <a:t>bo'yicha</a:t>
            </a:r>
            <a:r>
              <a:rPr lang="en-US" sz="2800" dirty="0"/>
              <a:t> </a:t>
            </a:r>
            <a:r>
              <a:rPr lang="en-US" sz="2800" dirty="0" err="1"/>
              <a:t>aniqlash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: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4725144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         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yerda</a:t>
            </a:r>
            <a:endParaRPr lang="en-US" sz="2000" dirty="0" smtClean="0"/>
          </a:p>
          <a:p>
            <a:pPr algn="just"/>
            <a:r>
              <a:rPr lang="ru-RU" sz="2000" dirty="0" smtClean="0"/>
              <a:t>К </a:t>
            </a:r>
            <a:r>
              <a:rPr lang="ru-RU" sz="2000" dirty="0"/>
              <a:t>— </a:t>
            </a:r>
            <a:r>
              <a:rPr lang="en-US" sz="2000" dirty="0" err="1"/>
              <a:t>konstruksiyaning</a:t>
            </a:r>
            <a:r>
              <a:rPr lang="en-US" sz="2000" dirty="0"/>
              <a:t> </a:t>
            </a:r>
            <a:r>
              <a:rPr lang="en-US" sz="2000" dirty="0" err="1"/>
              <a:t>qattiqlik</a:t>
            </a:r>
            <a:r>
              <a:rPr lang="en-US" sz="2000" dirty="0"/>
              <a:t> </a:t>
            </a:r>
            <a:r>
              <a:rPr lang="en-US" sz="2000" dirty="0" err="1"/>
              <a:t>koeffitsiyenti</a:t>
            </a:r>
            <a:r>
              <a:rPr lang="en-US" sz="2000" dirty="0"/>
              <a:t>, </a:t>
            </a:r>
            <a:r>
              <a:rPr lang="en-US" sz="2000" dirty="0" smtClean="0"/>
              <a:t>N/</a:t>
            </a:r>
            <a:r>
              <a:rPr lang="en-US" sz="2000" dirty="0" err="1" smtClean="0"/>
              <a:t>m,nish</a:t>
            </a:r>
            <a:r>
              <a:rPr lang="en-US" sz="2000" dirty="0"/>
              <a:t>;</a:t>
            </a:r>
          </a:p>
          <a:p>
            <a:r>
              <a:rPr lang="en-US" sz="2000" i="1" dirty="0" smtClean="0"/>
              <a:t>m </a:t>
            </a:r>
            <a:r>
              <a:rPr lang="en-US" sz="2000" dirty="0"/>
              <a:t>—</a:t>
            </a:r>
            <a:r>
              <a:rPr lang="en-US" sz="2000" dirty="0" err="1"/>
              <a:t>konstruksiyaning</a:t>
            </a:r>
            <a:r>
              <a:rPr lang="en-US" sz="2000" dirty="0"/>
              <a:t> </a:t>
            </a:r>
            <a:r>
              <a:rPr lang="en-US" sz="2000" dirty="0" err="1"/>
              <a:t>massasi</a:t>
            </a:r>
            <a:r>
              <a:rPr lang="en-US" sz="2000" dirty="0"/>
              <a:t>, kg</a:t>
            </a:r>
            <a:r>
              <a:rPr lang="en-US" sz="2000" dirty="0" smtClean="0"/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7" r="33470"/>
          <a:stretch/>
        </p:blipFill>
        <p:spPr bwMode="auto">
          <a:xfrm>
            <a:off x="3131840" y="2708920"/>
            <a:ext cx="3610704" cy="1343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57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5448" y="404664"/>
            <a:ext cx="8568952" cy="15841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Konstruksiyaning</a:t>
            </a:r>
            <a:r>
              <a:rPr lang="en-US" sz="2400" dirty="0"/>
              <a:t> </a:t>
            </a:r>
            <a:r>
              <a:rPr lang="en-US" sz="2400" dirty="0" err="1"/>
              <a:t>mexanik</a:t>
            </a:r>
            <a:r>
              <a:rPr lang="en-US" sz="2400" dirty="0"/>
              <a:t> </a:t>
            </a:r>
            <a:r>
              <a:rPr lang="en-US" sz="2400" dirty="0" err="1"/>
              <a:t>tebranishlar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 smtClean="0"/>
              <a:t>ko’rsatganda</a:t>
            </a:r>
            <a:r>
              <a:rPr lang="en-US" sz="2400" dirty="0" smtClean="0"/>
              <a:t> </a:t>
            </a:r>
            <a:r>
              <a:rPr lang="en-US" sz="2400" dirty="0" err="1" smtClean="0"/>
              <a:t>o'zini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/>
              <a:t>tutishi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 smtClean="0"/>
              <a:t>ko’rsatuvchi</a:t>
            </a:r>
            <a:r>
              <a:rPr lang="en-US" sz="2400" dirty="0" smtClean="0"/>
              <a:t> </a:t>
            </a:r>
            <a:r>
              <a:rPr lang="en-US" sz="2400" dirty="0" err="1"/>
              <a:t>chastota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o‘zining</a:t>
            </a:r>
            <a:r>
              <a:rPr lang="en-US" sz="2400" dirty="0"/>
              <a:t> </a:t>
            </a:r>
            <a:r>
              <a:rPr lang="en-US" sz="2400" dirty="0" err="1" smtClean="0"/>
              <a:t>chastotasining</a:t>
            </a:r>
            <a:r>
              <a:rPr lang="en-US" sz="2400" dirty="0" smtClean="0"/>
              <a:t> </a:t>
            </a:r>
            <a:r>
              <a:rPr lang="en-US" sz="2400" dirty="0" err="1" smtClean="0"/>
              <a:t>nisbatiga</a:t>
            </a:r>
            <a:r>
              <a:rPr lang="en-US" sz="2400" dirty="0" smtClean="0"/>
              <a:t> </a:t>
            </a:r>
            <a:r>
              <a:rPr lang="en-US" sz="2400" dirty="0" err="1" smtClean="0"/>
              <a:t>bog‘liq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 </a:t>
            </a:r>
            <a:r>
              <a:rPr lang="en-US" sz="2400" dirty="0"/>
              <a:t>u </a:t>
            </a:r>
            <a:r>
              <a:rPr lang="en-US" sz="2400" dirty="0" err="1" smtClean="0"/>
              <a:t>buzilish</a:t>
            </a:r>
            <a:r>
              <a:rPr lang="en-US" sz="2400" dirty="0" smtClean="0"/>
              <a:t> </a:t>
            </a:r>
            <a:r>
              <a:rPr lang="en-US" sz="2400" dirty="0" err="1"/>
              <a:t>koeffitsiyenti</a:t>
            </a:r>
            <a:r>
              <a:rPr lang="en-US" sz="2400" dirty="0"/>
              <a:t> deb </a:t>
            </a:r>
            <a:r>
              <a:rPr lang="en-US" sz="2400" dirty="0" err="1"/>
              <a:t>ataladi</a:t>
            </a:r>
            <a:r>
              <a:rPr lang="en-US" sz="2400" dirty="0"/>
              <a:t>:</a:t>
            </a:r>
            <a:endParaRPr lang="ru-RU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203" t="23003" r="10442" b="69524"/>
          <a:stretch/>
        </p:blipFill>
        <p:spPr bwMode="auto">
          <a:xfrm>
            <a:off x="3131841" y="2204864"/>
            <a:ext cx="2304256" cy="11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67544" y="3363651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         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yerda</a:t>
            </a:r>
            <a:endParaRPr lang="en-US" sz="2000" dirty="0" smtClean="0"/>
          </a:p>
          <a:p>
            <a:pPr algn="just"/>
            <a:r>
              <a:rPr lang="en-US" sz="2000" i="1" dirty="0" smtClean="0"/>
              <a:t>f</a:t>
            </a:r>
            <a:r>
              <a:rPr lang="ru-RU" sz="2000" dirty="0" smtClean="0"/>
              <a:t> </a:t>
            </a:r>
            <a:r>
              <a:rPr lang="en-US" sz="1100" dirty="0" smtClean="0"/>
              <a:t>0</a:t>
            </a:r>
            <a:r>
              <a:rPr lang="ru-RU" sz="2000" dirty="0" smtClean="0"/>
              <a:t>— </a:t>
            </a:r>
            <a:r>
              <a:rPr lang="es-ES" sz="2000" dirty="0" smtClean="0"/>
              <a:t>alohida </a:t>
            </a:r>
            <a:r>
              <a:rPr lang="es-ES" sz="2000" dirty="0"/>
              <a:t>tarkibiy qismlar va uzeliarning o‘zining chastotasi</a:t>
            </a:r>
            <a:r>
              <a:rPr lang="en-US" sz="2000" dirty="0" smtClean="0"/>
              <a:t>;</a:t>
            </a:r>
            <a:endParaRPr lang="en-US" sz="2000" dirty="0"/>
          </a:p>
          <a:p>
            <a:r>
              <a:rPr lang="en-US" sz="2000" i="1" dirty="0" smtClean="0"/>
              <a:t>f </a:t>
            </a:r>
            <a:r>
              <a:rPr lang="en-US" sz="2000" dirty="0" smtClean="0"/>
              <a:t>—</a:t>
            </a:r>
            <a:r>
              <a:rPr lang="en-US" sz="2000" dirty="0" err="1"/>
              <a:t>apparaturaga</a:t>
            </a:r>
            <a:r>
              <a:rPr lang="en-US" sz="2000" dirty="0"/>
              <a:t> </a:t>
            </a:r>
            <a:r>
              <a:rPr lang="en-US" sz="2000" dirty="0" err="1"/>
              <a:t>ta’sir</a:t>
            </a:r>
            <a:r>
              <a:rPr lang="en-US" sz="2000" dirty="0"/>
              <a:t> </a:t>
            </a:r>
            <a:r>
              <a:rPr lang="en-US" sz="2000" dirty="0" err="1"/>
              <a:t>ko’rsatuvchi</a:t>
            </a:r>
            <a:r>
              <a:rPr lang="en-US" sz="2000" dirty="0"/>
              <a:t> </a:t>
            </a:r>
            <a:r>
              <a:rPr lang="en-US" sz="2000" dirty="0" err="1"/>
              <a:t>vibratsiyaiarning</a:t>
            </a:r>
            <a:r>
              <a:rPr lang="en-US" sz="2000" dirty="0"/>
              <a:t> </a:t>
            </a:r>
            <a:r>
              <a:rPr lang="en-US" sz="2000" dirty="0" err="1"/>
              <a:t>chastotasi</a:t>
            </a:r>
            <a:r>
              <a:rPr lang="en-US" sz="2000" dirty="0" smtClean="0"/>
              <a:t>. </a:t>
            </a:r>
          </a:p>
        </p:txBody>
      </p:sp>
      <p:sp>
        <p:nvSpPr>
          <p:cNvPr id="2" name="Прямоугольная выноска 1"/>
          <p:cNvSpPr/>
          <p:nvPr/>
        </p:nvSpPr>
        <p:spPr>
          <a:xfrm>
            <a:off x="179512" y="4797152"/>
            <a:ext cx="8714888" cy="1872208"/>
          </a:xfrm>
          <a:prstGeom prst="wedgeRectCallout">
            <a:avLst>
              <a:gd name="adj1" fmla="val 51178"/>
              <a:gd name="adj2" fmla="val -9729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000" dirty="0" smtClean="0"/>
              <a:t>	</a:t>
            </a:r>
            <a:r>
              <a:rPr lang="en-US" sz="2000" dirty="0" err="1" smtClean="0"/>
              <a:t>Vibroizolyasiyalaydigan</a:t>
            </a:r>
            <a:r>
              <a:rPr lang="en-US" sz="2000" dirty="0" smtClean="0"/>
              <a:t> </a:t>
            </a:r>
            <a:r>
              <a:rPr lang="en-US" sz="2000" dirty="0" err="1" smtClean="0"/>
              <a:t>tizimlar</a:t>
            </a:r>
            <a:r>
              <a:rPr lang="en-US" sz="2000" dirty="0" smtClean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buzilish</a:t>
            </a:r>
            <a:r>
              <a:rPr lang="en-US" sz="2000" dirty="0"/>
              <a:t> </a:t>
            </a:r>
            <a:r>
              <a:rPr lang="en-US" sz="2000" dirty="0" err="1"/>
              <a:t>koeffitsiyentini</a:t>
            </a:r>
            <a:r>
              <a:rPr lang="en-US" sz="2000" dirty="0"/>
              <a:t> </a:t>
            </a:r>
            <a:r>
              <a:rPr lang="en-US" sz="2000" dirty="0" smtClean="0"/>
              <a:t>1.41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ortiq</a:t>
            </a:r>
            <a:r>
              <a:rPr lang="en-US" sz="2000" dirty="0" smtClean="0"/>
              <a:t> </a:t>
            </a:r>
            <a:r>
              <a:rPr lang="en-US" sz="2000" dirty="0" err="1"/>
              <a:t>qilib</a:t>
            </a:r>
            <a:r>
              <a:rPr lang="en-US" sz="2000" dirty="0"/>
              <a:t>, </a:t>
            </a:r>
            <a:r>
              <a:rPr lang="en-US" sz="2000" dirty="0" err="1"/>
              <a:t>qattiq</a:t>
            </a:r>
            <a:r>
              <a:rPr lang="en-US" sz="2000" dirty="0"/>
              <a:t> </a:t>
            </a:r>
            <a:r>
              <a:rPr lang="en-US" sz="2000" dirty="0" err="1"/>
              <a:t>mahkamlangan</a:t>
            </a:r>
            <a:r>
              <a:rPr lang="en-US" sz="2000" dirty="0"/>
              <a:t> </a:t>
            </a:r>
            <a:r>
              <a:rPr lang="en-US" sz="2000" dirty="0" err="1"/>
              <a:t>tarkibiy</a:t>
            </a:r>
            <a:r>
              <a:rPr lang="en-US" sz="2000" dirty="0"/>
              <a:t> </a:t>
            </a:r>
            <a:r>
              <a:rPr lang="en-US" sz="2000" dirty="0" err="1"/>
              <a:t>qismlar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smtClean="0"/>
              <a:t>—0,8</a:t>
            </a:r>
            <a:r>
              <a:rPr lang="en-US" sz="2000" dirty="0"/>
              <a:t>...0,3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 </a:t>
            </a:r>
            <a:r>
              <a:rPr lang="en-US" sz="2000" dirty="0" err="1" smtClean="0"/>
              <a:t>tanlanadi</a:t>
            </a:r>
            <a:r>
              <a:rPr lang="en-US" sz="2000" dirty="0" smtClean="0"/>
              <a:t>.</a:t>
            </a:r>
          </a:p>
          <a:p>
            <a:pPr algn="just"/>
            <a:r>
              <a:rPr lang="en-US" sz="2000" dirty="0" smtClean="0"/>
              <a:t>	</a:t>
            </a:r>
            <a:r>
              <a:rPr lang="en-US" sz="2000" dirty="0" err="1" smtClean="0"/>
              <a:t>Vibratsiyalar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 smtClean="0"/>
              <a:t>rezonanslaming</a:t>
            </a:r>
            <a:r>
              <a:rPr lang="en-US" sz="2000" dirty="0" smtClean="0"/>
              <a:t> </a:t>
            </a:r>
            <a:r>
              <a:rPr lang="es-ES" sz="2000" dirty="0" smtClean="0"/>
              <a:t>asosiy </a:t>
            </a:r>
            <a:r>
              <a:rPr lang="es-ES" sz="2000" dirty="0"/>
              <a:t>sabablaridan biri detallarning orasida oraliqlar va </a:t>
            </a:r>
            <a:r>
              <a:rPr lang="es-ES" sz="2000" dirty="0" smtClean="0"/>
              <a:t>tutashmalarda </a:t>
            </a:r>
            <a:r>
              <a:rPr lang="en-US" sz="2000" dirty="0" err="1" smtClean="0"/>
              <a:t>lyuftlar</a:t>
            </a:r>
            <a:r>
              <a:rPr lang="en-US" sz="2000" dirty="0" smtClean="0"/>
              <a:t> </a:t>
            </a:r>
            <a:r>
              <a:rPr lang="en-US" sz="2000" dirty="0" err="1" smtClean="0"/>
              <a:t>bo’lishi</a:t>
            </a:r>
            <a:r>
              <a:rPr lang="en-US" sz="2000" dirty="0" smtClean="0"/>
              <a:t> </a:t>
            </a:r>
            <a:r>
              <a:rPr lang="en-US" sz="2000" dirty="0" err="1" smtClean="0"/>
              <a:t>bo’lib</a:t>
            </a:r>
            <a:r>
              <a:rPr lang="en-US" sz="2000" dirty="0" smtClean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33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0" y="188640"/>
            <a:ext cx="8964488" cy="2808312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O’lchash</a:t>
            </a:r>
            <a:r>
              <a:rPr lang="en-US" sz="2400" dirty="0" smtClean="0"/>
              <a:t> </a:t>
            </a:r>
            <a:r>
              <a:rPr lang="en-US" sz="2400" dirty="0" err="1" smtClean="0"/>
              <a:t>asbobiga</a:t>
            </a:r>
            <a:r>
              <a:rPr lang="en-US" sz="2400" dirty="0" smtClean="0"/>
              <a:t> </a:t>
            </a:r>
            <a:r>
              <a:rPr lang="en-US" sz="2400" dirty="0" err="1"/>
              <a:t>tashish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ekspluatatsiya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tashqi</a:t>
            </a:r>
            <a:r>
              <a:rPr lang="en-US" sz="2400" dirty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omillar</a:t>
            </a:r>
            <a:r>
              <a:rPr lang="en-US" sz="2400" dirty="0" smtClean="0"/>
              <a:t> </a:t>
            </a:r>
          </a:p>
          <a:p>
            <a:pPr algn="ctr"/>
            <a:r>
              <a:rPr lang="en-US" sz="2400" dirty="0" smtClean="0"/>
              <a:t>(</a:t>
            </a:r>
            <a:r>
              <a:rPr lang="en-US" sz="2400" b="1" dirty="0" err="1"/>
              <a:t>vibratsiyalar</a:t>
            </a:r>
            <a:r>
              <a:rPr lang="en-US" sz="2400" b="1" dirty="0"/>
              <a:t>, </a:t>
            </a:r>
            <a:r>
              <a:rPr lang="en-US" sz="2400" b="1" dirty="0" err="1"/>
              <a:t>zarbalar</a:t>
            </a:r>
            <a:r>
              <a:rPr lang="en-US" sz="2400" b="1" dirty="0"/>
              <a:t>, </a:t>
            </a:r>
            <a:r>
              <a:rPr lang="en-US" sz="2400" b="1" dirty="0" err="1"/>
              <a:t>akustik</a:t>
            </a:r>
            <a:r>
              <a:rPr lang="en-US" sz="2400" b="1" dirty="0"/>
              <a:t> </a:t>
            </a:r>
            <a:r>
              <a:rPr lang="en-US" sz="2400" b="1" dirty="0" err="1" smtClean="0"/>
              <a:t>tebranishlar</a:t>
            </a:r>
            <a:r>
              <a:rPr lang="en-US" sz="2400" b="1" dirty="0"/>
              <a:t>,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tezlanishlar</a:t>
            </a:r>
            <a:r>
              <a:rPr lang="en-US" sz="2400" dirty="0" smtClean="0"/>
              <a:t>)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/>
              <a:t>koisatadi</a:t>
            </a:r>
            <a:r>
              <a:rPr lang="en-US" sz="2400" dirty="0"/>
              <a:t>,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unga</a:t>
            </a:r>
            <a:r>
              <a:rPr lang="en-US" sz="2400" dirty="0"/>
              <a:t> </a:t>
            </a:r>
            <a:r>
              <a:rPr lang="en-US" sz="2400" dirty="0" err="1"/>
              <a:t>mexanik</a:t>
            </a:r>
            <a:r>
              <a:rPr lang="en-US" sz="2400" dirty="0"/>
              <a:t> </a:t>
            </a:r>
            <a:r>
              <a:rPr lang="en-US" sz="2400" dirty="0" err="1"/>
              <a:t>energiyani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179512" y="3573016"/>
            <a:ext cx="8640960" cy="2880320"/>
          </a:xfrm>
          <a:prstGeom prst="cloudCallout">
            <a:avLst>
              <a:gd name="adj1" fmla="val 26942"/>
              <a:gd name="adj2" fmla="val -61359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Konstruksiyaning</a:t>
            </a:r>
            <a:r>
              <a:rPr lang="en-US" sz="2400" dirty="0"/>
              <a:t> </a:t>
            </a:r>
            <a:r>
              <a:rPr lang="en-US" sz="2400" dirty="0" err="1"/>
              <a:t>mexanik</a:t>
            </a:r>
            <a:r>
              <a:rPr lang="en-US" sz="2400" dirty="0"/>
              <a:t> </a:t>
            </a:r>
            <a:r>
              <a:rPr lang="en-US" sz="2400" dirty="0" err="1"/>
              <a:t>o'zgarishining</a:t>
            </a:r>
            <a:r>
              <a:rPr lang="en-US" sz="2400" dirty="0"/>
              <a:t> </a:t>
            </a:r>
            <a:r>
              <a:rPr lang="en-US" sz="2400" dirty="0" smtClean="0"/>
              <a:t>yo‘1 </a:t>
            </a:r>
            <a:r>
              <a:rPr lang="en-US" sz="2400" dirty="0" err="1" smtClean="0"/>
              <a:t>qo‘yiladigan</a:t>
            </a:r>
            <a:r>
              <a:rPr lang="en-US" sz="2400" dirty="0" smtClean="0"/>
              <a:t> </a:t>
            </a:r>
            <a:r>
              <a:rPr lang="en-US" sz="2400" dirty="0" err="1"/>
              <a:t>darajalari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ta’sirlarga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it-IT" sz="2400" b="1" i="1" dirty="0" smtClean="0">
                <a:solidFill>
                  <a:srgbClr val="FF0000"/>
                </a:solidFill>
              </a:rPr>
              <a:t>mustahkamligi </a:t>
            </a:r>
            <a:r>
              <a:rPr lang="it-IT" sz="2400" dirty="0"/>
              <a:t>va </a:t>
            </a:r>
            <a:r>
              <a:rPr lang="it-IT" sz="2400" b="1" i="1" dirty="0">
                <a:solidFill>
                  <a:srgbClr val="FF0000"/>
                </a:solidFill>
              </a:rPr>
              <a:t>barqarorligi </a:t>
            </a:r>
            <a:r>
              <a:rPr lang="it-IT" sz="2400" dirty="0"/>
              <a:t>bilan belgilanadi.</a:t>
            </a:r>
            <a:endParaRPr lang="ru-RU" sz="24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99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91680" y="404664"/>
            <a:ext cx="669674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Konstruksiyaning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mustahkamligi</a:t>
            </a:r>
            <a:endParaRPr lang="ru-RU" sz="2800" b="1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323528" y="1412776"/>
            <a:ext cx="8290792" cy="1512168"/>
          </a:xfrm>
          <a:prstGeom prst="wedgeRectCallout">
            <a:avLst>
              <a:gd name="adj1" fmla="val 44981"/>
              <a:gd name="adj2" fmla="val -7506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600" b="1" dirty="0" smtClean="0"/>
              <a:t>	</a:t>
            </a:r>
            <a:r>
              <a:rPr lang="en-US" sz="2600" dirty="0" err="1"/>
              <a:t>apparaturaning</a:t>
            </a:r>
            <a:r>
              <a:rPr lang="en-US" sz="2600" dirty="0"/>
              <a:t> </a:t>
            </a:r>
            <a:r>
              <a:rPr lang="en-US" sz="2600" dirty="0" err="1"/>
              <a:t>mexanik</a:t>
            </a:r>
            <a:r>
              <a:rPr lang="en-US" sz="2600" dirty="0"/>
              <a:t> </a:t>
            </a:r>
            <a:r>
              <a:rPr lang="en-US" sz="2600" dirty="0" err="1" smtClean="0"/>
              <a:t>ta’sirlar</a:t>
            </a:r>
            <a:r>
              <a:rPr lang="en-US" sz="2600" dirty="0" smtClean="0"/>
              <a:t> </a:t>
            </a:r>
            <a:r>
              <a:rPr lang="en-US" sz="2600" dirty="0" err="1" smtClean="0"/>
              <a:t>qo‘yilgandan</a:t>
            </a:r>
            <a:r>
              <a:rPr lang="en-US" sz="2600" dirty="0" smtClean="0"/>
              <a:t> </a:t>
            </a:r>
            <a:r>
              <a:rPr lang="en-US" sz="2600" dirty="0" err="1"/>
              <a:t>keyin</a:t>
            </a:r>
            <a:r>
              <a:rPr lang="en-US" sz="2600" dirty="0"/>
              <a:t> </a:t>
            </a:r>
            <a:r>
              <a:rPr lang="en-US" sz="2600" dirty="0" err="1" smtClean="0"/>
              <a:t>funksiyalarini</a:t>
            </a:r>
            <a:r>
              <a:rPr lang="en-US" sz="2600" dirty="0" smtClean="0"/>
              <a:t> </a:t>
            </a:r>
            <a:r>
              <a:rPr lang="en-US" sz="2600" dirty="0" err="1"/>
              <a:t>bajara</a:t>
            </a:r>
            <a:r>
              <a:rPr lang="en-US" sz="2600" dirty="0"/>
              <a:t> </a:t>
            </a:r>
            <a:r>
              <a:rPr lang="en-US" sz="2600" dirty="0" err="1" smtClean="0"/>
              <a:t>olish</a:t>
            </a:r>
            <a:r>
              <a:rPr lang="en-US" sz="2600" dirty="0" smtClean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 smtClean="0"/>
              <a:t>parametrlarni</a:t>
            </a:r>
            <a:r>
              <a:rPr lang="en-US" sz="2600" dirty="0" smtClean="0"/>
              <a:t> </a:t>
            </a:r>
            <a:r>
              <a:rPr lang="en-US" sz="2600" dirty="0" err="1" smtClean="0"/>
              <a:t>saqlay</a:t>
            </a:r>
            <a:r>
              <a:rPr lang="en-US" sz="2600" dirty="0" smtClean="0"/>
              <a:t> </a:t>
            </a:r>
            <a:r>
              <a:rPr lang="en-US" sz="2600" dirty="0" err="1" smtClean="0"/>
              <a:t>olish</a:t>
            </a:r>
            <a:r>
              <a:rPr lang="en-US" sz="2600" dirty="0" smtClean="0"/>
              <a:t> </a:t>
            </a:r>
            <a:r>
              <a:rPr lang="en-US" sz="2600" dirty="0" err="1"/>
              <a:t>qobiliyati</a:t>
            </a:r>
            <a:r>
              <a:rPr lang="en-US" sz="2600" dirty="0"/>
              <a:t> </a:t>
            </a:r>
            <a:r>
              <a:rPr lang="en-US" sz="2600" dirty="0" err="1"/>
              <a:t>tushuniladi</a:t>
            </a:r>
            <a:r>
              <a:rPr lang="en-US" sz="2600" dirty="0"/>
              <a:t>.</a:t>
            </a:r>
            <a:endParaRPr lang="ru-RU" sz="26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91680" y="3645024"/>
            <a:ext cx="669674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Konstruksiyaning</a:t>
            </a:r>
            <a:r>
              <a:rPr lang="en-US" sz="2800" b="1" dirty="0"/>
              <a:t> </a:t>
            </a:r>
            <a:r>
              <a:rPr lang="en-US" sz="2800" b="1" dirty="0" err="1"/>
              <a:t>barqarorligi</a:t>
            </a:r>
            <a:endParaRPr lang="ru-RU" sz="2800" b="1" dirty="0"/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353972" y="4581128"/>
            <a:ext cx="8290792" cy="1224136"/>
          </a:xfrm>
          <a:prstGeom prst="wedgeRectCallout">
            <a:avLst>
              <a:gd name="adj1" fmla="val 44981"/>
              <a:gd name="adj2" fmla="val -7506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600" b="1" dirty="0" smtClean="0"/>
              <a:t>	</a:t>
            </a:r>
            <a:r>
              <a:rPr lang="en-US" sz="2600" dirty="0" err="1" smtClean="0"/>
              <a:t>o’lchash</a:t>
            </a:r>
            <a:r>
              <a:rPr lang="en-US" sz="2600" dirty="0" smtClean="0"/>
              <a:t> </a:t>
            </a:r>
            <a:r>
              <a:rPr lang="en-US" sz="2600" dirty="0" err="1"/>
              <a:t>asbobining</a:t>
            </a:r>
            <a:r>
              <a:rPr lang="en-US" sz="2600" dirty="0"/>
              <a:t> </a:t>
            </a:r>
            <a:r>
              <a:rPr lang="en-US" sz="2600" dirty="0" err="1"/>
              <a:t>mexanik</a:t>
            </a:r>
            <a:r>
              <a:rPr lang="en-US" sz="2600" dirty="0"/>
              <a:t> </a:t>
            </a:r>
            <a:r>
              <a:rPr lang="en-US" sz="2600" dirty="0" err="1"/>
              <a:t>ta’sir</a:t>
            </a:r>
            <a:r>
              <a:rPr lang="en-US" sz="2600" dirty="0"/>
              <a:t> </a:t>
            </a:r>
            <a:r>
              <a:rPr lang="en-US" sz="2600" dirty="0" err="1"/>
              <a:t>jarayonida</a:t>
            </a:r>
            <a:r>
              <a:rPr lang="en-US" sz="2600" dirty="0"/>
              <a:t> </a:t>
            </a:r>
            <a:r>
              <a:rPr lang="en-US" sz="2600" dirty="0" err="1"/>
              <a:t>funksiyalar</a:t>
            </a:r>
            <a:r>
              <a:rPr lang="en-US" sz="2600" dirty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parametrlarni</a:t>
            </a:r>
            <a:r>
              <a:rPr lang="en-US" sz="2600" dirty="0" smtClean="0"/>
              <a:t> </a:t>
            </a:r>
            <a:r>
              <a:rPr lang="en-US" sz="2600" dirty="0" err="1"/>
              <a:t>saqlay</a:t>
            </a:r>
            <a:r>
              <a:rPr lang="en-US" sz="2600" dirty="0"/>
              <a:t> </a:t>
            </a:r>
            <a:r>
              <a:rPr lang="en-US" sz="2600" dirty="0" err="1" smtClean="0"/>
              <a:t>olish</a:t>
            </a:r>
            <a:r>
              <a:rPr lang="en-US" sz="2600" dirty="0" smtClean="0"/>
              <a:t> </a:t>
            </a:r>
            <a:r>
              <a:rPr lang="en-US" sz="2600" dirty="0" err="1"/>
              <a:t>qobiliyatidir</a:t>
            </a:r>
            <a:r>
              <a:rPr lang="en-US" sz="2600" dirty="0"/>
              <a:t>.</a:t>
            </a:r>
            <a:r>
              <a:rPr lang="en-US" sz="2600" dirty="0" smtClean="0"/>
              <a:t>.</a:t>
            </a:r>
            <a:endParaRPr lang="ru-RU" sz="2600" b="1" dirty="0"/>
          </a:p>
        </p:txBody>
      </p:sp>
      <p:sp>
        <p:nvSpPr>
          <p:cNvPr id="8" name="10-конечная звезда 7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1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нутый угол 4"/>
          <p:cNvSpPr/>
          <p:nvPr/>
        </p:nvSpPr>
        <p:spPr>
          <a:xfrm>
            <a:off x="179512" y="260648"/>
            <a:ext cx="8640960" cy="1440160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Konstruksiyaning</a:t>
            </a:r>
            <a:r>
              <a:rPr lang="en-US" sz="2400" dirty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ta’sirlarga</a:t>
            </a:r>
            <a:r>
              <a:rPr lang="en-US" sz="2400" dirty="0" smtClean="0"/>
              <a:t> </a:t>
            </a:r>
            <a:r>
              <a:rPr lang="en-US" sz="2400" b="1" i="1" dirty="0" err="1"/>
              <a:t>javobi</a:t>
            </a:r>
            <a:r>
              <a:rPr lang="en-US" sz="2400" i="1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b="1" i="1" dirty="0" err="1"/>
              <a:t>reaksiyasi</a:t>
            </a:r>
            <a:r>
              <a:rPr lang="en-US" sz="2400" i="1" dirty="0"/>
              <a:t> </a:t>
            </a:r>
            <a:r>
              <a:rPr lang="en-US" sz="2400" dirty="0"/>
              <a:t>deb </a:t>
            </a:r>
            <a:r>
              <a:rPr lang="en-US" sz="2400" dirty="0" err="1"/>
              <a:t>energiyaning</a:t>
            </a:r>
            <a:r>
              <a:rPr lang="en-US" sz="2400" dirty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qo‘zg‘alishga</a:t>
            </a:r>
            <a:r>
              <a:rPr lang="en-US" sz="2400" dirty="0" smtClean="0"/>
              <a:t> </a:t>
            </a:r>
            <a:r>
              <a:rPr lang="en-US" sz="2400" dirty="0" err="1" smtClean="0"/>
              <a:t>transformatsiya-lanishi</a:t>
            </a:r>
            <a:r>
              <a:rPr lang="en-US" sz="2400" dirty="0" smtClean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aylanishining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shakliga</a:t>
            </a:r>
            <a:r>
              <a:rPr lang="en-US" sz="2400" dirty="0" smtClean="0"/>
              <a:t> </a:t>
            </a:r>
            <a:r>
              <a:rPr lang="en-US" sz="2400" dirty="0" err="1"/>
              <a:t>aytiladi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1187624" y="1844824"/>
            <a:ext cx="7200800" cy="1008112"/>
          </a:xfrm>
          <a:prstGeom prst="down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Javob</a:t>
            </a:r>
            <a:r>
              <a:rPr lang="en-US" sz="2400" dirty="0" smtClean="0"/>
              <a:t> </a:t>
            </a:r>
            <a:r>
              <a:rPr lang="en-US" sz="2400" dirty="0" err="1" smtClean="0"/>
              <a:t>reaksiyalarning</a:t>
            </a:r>
            <a:r>
              <a:rPr lang="en-US" sz="2400" dirty="0" smtClean="0"/>
              <a:t> </a:t>
            </a:r>
            <a:r>
              <a:rPr lang="en-US" sz="2400" dirty="0" err="1"/>
              <a:t>turlari</a:t>
            </a:r>
            <a:r>
              <a:rPr lang="en-US" sz="2400" dirty="0"/>
              <a:t>: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3068960"/>
            <a:ext cx="8568952" cy="324036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chemeClr val="tx1"/>
                </a:solidFill>
              </a:rPr>
              <a:t>konstruksiyaning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elementlarida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mexanik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zo'riqishlar</a:t>
            </a:r>
            <a:r>
              <a:rPr lang="en-US" sz="2400" dirty="0">
                <a:solidFill>
                  <a:schemeClr val="tx1"/>
                </a:solidFill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chemeClr val="tx1"/>
                </a:solidFill>
              </a:rPr>
              <a:t>konstruksiyaning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elementlari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o‘zaro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to‘qnashganda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ularning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siljishi</a:t>
            </a:r>
            <a:r>
              <a:rPr lang="en-US" sz="2400" dirty="0" smtClean="0">
                <a:solidFill>
                  <a:schemeClr val="tx1"/>
                </a:solidFill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>
                <a:solidFill>
                  <a:schemeClr val="tx1"/>
                </a:solidFill>
              </a:rPr>
              <a:t>konstruktiv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elementlarning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deformatsiyalanishi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yemirilishi</a:t>
            </a:r>
            <a:r>
              <a:rPr lang="en-US" sz="2400" dirty="0">
                <a:solidFill>
                  <a:schemeClr val="tx1"/>
                </a:solidFill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chemeClr val="tx1"/>
                </a:solidFill>
              </a:rPr>
              <a:t>konstruksiyaning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xususiyatlari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parametrlarining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o'zgarishi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10-конечная звезда 7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50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Шестиугольник 3"/>
          <p:cNvSpPr/>
          <p:nvPr/>
        </p:nvSpPr>
        <p:spPr>
          <a:xfrm>
            <a:off x="1043608" y="764704"/>
            <a:ext cx="6264696" cy="1440160"/>
          </a:xfrm>
          <a:prstGeom prst="hexag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Apparaturaning</a:t>
            </a:r>
            <a:r>
              <a:rPr lang="en-US" sz="2400" b="1" dirty="0"/>
              <a:t> </a:t>
            </a:r>
            <a:r>
              <a:rPr lang="en-US" sz="2400" b="1" dirty="0" err="1"/>
              <a:t>ishdan</a:t>
            </a:r>
            <a:r>
              <a:rPr lang="en-US" sz="2400" b="1" dirty="0"/>
              <a:t> </a:t>
            </a:r>
            <a:r>
              <a:rPr lang="en-US" sz="2400" b="1" dirty="0" err="1"/>
              <a:t>chiqishi</a:t>
            </a:r>
            <a:r>
              <a:rPr lang="en-US" sz="2400" b="1" dirty="0"/>
              <a:t> </a:t>
            </a:r>
            <a:r>
              <a:rPr lang="en-US" sz="2400" b="1" dirty="0" err="1"/>
              <a:t>mexanik</a:t>
            </a:r>
            <a:r>
              <a:rPr lang="en-US" sz="2400" b="1" dirty="0"/>
              <a:t> </a:t>
            </a:r>
            <a:r>
              <a:rPr lang="en-US" sz="2400" b="1" dirty="0" err="1"/>
              <a:t>ta’sir</a:t>
            </a:r>
            <a:r>
              <a:rPr lang="en-US" sz="2400" b="1" dirty="0"/>
              <a:t> </a:t>
            </a:r>
            <a:r>
              <a:rPr lang="en-US" sz="2400" b="1" dirty="0" err="1" smtClean="0"/>
              <a:t>olingandan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keyin</a:t>
            </a:r>
            <a:r>
              <a:rPr lang="en-US" sz="2400" b="1" dirty="0" smtClean="0"/>
              <a:t> </a:t>
            </a:r>
            <a:r>
              <a:rPr lang="en-US" sz="2400" b="1" dirty="0" err="1"/>
              <a:t>yoki</a:t>
            </a:r>
            <a:r>
              <a:rPr lang="en-US" sz="2400" b="1" dirty="0"/>
              <a:t> </a:t>
            </a:r>
            <a:r>
              <a:rPr lang="en-US" sz="2400" b="1" dirty="0" err="1"/>
              <a:t>kuchsizlangandan</a:t>
            </a:r>
            <a:r>
              <a:rPr lang="en-US" sz="2400" b="1" dirty="0"/>
              <a:t> </a:t>
            </a:r>
            <a:r>
              <a:rPr lang="en-US" sz="2400" b="1" dirty="0" err="1"/>
              <a:t>keyin</a:t>
            </a:r>
            <a:endParaRPr lang="ru-RU" sz="2400" b="1" dirty="0"/>
          </a:p>
        </p:txBody>
      </p:sp>
      <p:sp>
        <p:nvSpPr>
          <p:cNvPr id="5" name="Двойная стрелка влево/вверх 4"/>
          <p:cNvSpPr/>
          <p:nvPr/>
        </p:nvSpPr>
        <p:spPr>
          <a:xfrm rot="13398248">
            <a:off x="3801799" y="2203153"/>
            <a:ext cx="1559657" cy="1466727"/>
          </a:xfrm>
          <a:prstGeom prst="leftUpArrow">
            <a:avLst>
              <a:gd name="adj1" fmla="val 18126"/>
              <a:gd name="adj2" fmla="val 25000"/>
              <a:gd name="adj3" fmla="val 25000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179512" y="3356992"/>
            <a:ext cx="3312368" cy="2736304"/>
          </a:xfrm>
          <a:prstGeom prst="round2Diag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dirty="0" err="1">
                <a:solidFill>
                  <a:schemeClr val="tx1"/>
                </a:solidFill>
              </a:rPr>
              <a:t>qayta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 smtClean="0">
                <a:solidFill>
                  <a:schemeClr val="tx1"/>
                </a:solidFill>
              </a:rPr>
              <a:t>tiklanadigan</a:t>
            </a:r>
            <a:r>
              <a:rPr lang="en-US" sz="2400" b="1" i="1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vibratsiyalar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zarbalar</a:t>
            </a:r>
            <a:r>
              <a:rPr lang="en-US" dirty="0" smtClean="0">
                <a:solidFill>
                  <a:schemeClr val="tx1"/>
                </a:solidFill>
              </a:rPr>
              <a:t>- </a:t>
            </a:r>
            <a:r>
              <a:rPr lang="en-US" dirty="0" err="1" smtClean="0">
                <a:solidFill>
                  <a:schemeClr val="tx1"/>
                </a:solidFill>
              </a:rPr>
              <a:t>ning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sof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mexanik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namoyon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bo'lishi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tarkibiy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qismlar-ning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parametrlarini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o'zgarishi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elektr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shovqinlarni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vujudga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keiishi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5488828" y="3356993"/>
            <a:ext cx="3475659" cy="2736304"/>
          </a:xfrm>
          <a:prstGeom prst="round2Diag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dirty="0" err="1">
                <a:solidFill>
                  <a:schemeClr val="tx1"/>
                </a:solidFill>
              </a:rPr>
              <a:t>qayta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tiklanmaydigan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endParaRPr lang="en-US" sz="2400" b="1" i="1" dirty="0" smtClean="0">
              <a:solidFill>
                <a:schemeClr val="tx1"/>
              </a:solidFill>
            </a:endParaRPr>
          </a:p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elektr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ulanishlarining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uzilishi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qisqa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tutashuvi</a:t>
            </a:r>
            <a:r>
              <a:rPr lang="en-US" dirty="0">
                <a:solidFill>
                  <a:schemeClr val="tx1"/>
                </a:solidFill>
              </a:rPr>
              <a:t>,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platalar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o'tkazgichlarning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qatlamlanishi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mahkamlash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elementlarining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buzilishi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eltuvchi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konstruksiyalarning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yemirilishi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10-конечная звезда 7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45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539552" y="332656"/>
            <a:ext cx="8136904" cy="2808312"/>
          </a:xfrm>
          <a:prstGeom prst="vertic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Konstruksiya</a:t>
            </a:r>
            <a:r>
              <a:rPr lang="en-US" sz="2000" dirty="0" smtClean="0"/>
              <a:t> </a:t>
            </a:r>
            <a:r>
              <a:rPr lang="en-US" sz="2000" dirty="0" err="1"/>
              <a:t>elementlarining</a:t>
            </a:r>
            <a:r>
              <a:rPr lang="en-US" sz="2000" dirty="0"/>
              <a:t> </a:t>
            </a:r>
            <a:r>
              <a:rPr lang="en-US" sz="2000" b="1" dirty="0" err="1"/>
              <a:t>mexanik</a:t>
            </a:r>
            <a:r>
              <a:rPr lang="en-US" sz="2000" b="1" dirty="0"/>
              <a:t> </a:t>
            </a:r>
            <a:r>
              <a:rPr lang="en-US" sz="2000" b="1" dirty="0" err="1" smtClean="0"/>
              <a:t>mustahkamligi</a:t>
            </a:r>
            <a:endParaRPr lang="en-US" sz="2000" b="1" dirty="0"/>
          </a:p>
          <a:p>
            <a:pPr algn="ctr"/>
            <a:r>
              <a:rPr lang="en-US" sz="2000" b="1" i="1" dirty="0" err="1">
                <a:solidFill>
                  <a:srgbClr val="C00000"/>
                </a:solidFill>
              </a:rPr>
              <a:t>jamlangan</a:t>
            </a:r>
            <a:r>
              <a:rPr lang="en-US" sz="2000" b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taqsimlangan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aralash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yuklamali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dirty="0" err="1" smtClean="0"/>
              <a:t>bo’lib</a:t>
            </a:r>
            <a:r>
              <a:rPr lang="en-US" sz="2000" dirty="0" smtClean="0"/>
              <a:t>, </a:t>
            </a:r>
          </a:p>
          <a:p>
            <a:pPr marL="979488" indent="-285750" algn="just">
              <a:buFont typeface="Wingdings" panose="05000000000000000000" pitchFamily="2" charset="2"/>
              <a:buChar char="§"/>
            </a:pPr>
            <a:r>
              <a:rPr lang="en-US" sz="2000" dirty="0" err="1" smtClean="0"/>
              <a:t>eng</a:t>
            </a:r>
            <a:r>
              <a:rPr lang="en-US" sz="2000" dirty="0" smtClean="0"/>
              <a:t> </a:t>
            </a:r>
            <a:r>
              <a:rPr lang="en-US" sz="2000" dirty="0" err="1" smtClean="0"/>
              <a:t>oddiy</a:t>
            </a:r>
            <a:r>
              <a:rPr lang="en-US" sz="2000" dirty="0" smtClean="0"/>
              <a:t> </a:t>
            </a:r>
            <a:r>
              <a:rPr lang="en-US" sz="2000" dirty="0" err="1" smtClean="0"/>
              <a:t>to'sinli</a:t>
            </a:r>
            <a:r>
              <a:rPr lang="en-US" sz="2000" dirty="0" smtClean="0"/>
              <a:t> </a:t>
            </a:r>
            <a:r>
              <a:rPr lang="en-US" sz="2000" dirty="0" err="1" smtClean="0"/>
              <a:t>konstruksiyalar</a:t>
            </a:r>
            <a:r>
              <a:rPr lang="en-US" sz="2000" dirty="0" smtClean="0"/>
              <a:t> </a:t>
            </a:r>
            <a:r>
              <a:rPr lang="en-US" sz="2000" dirty="0"/>
              <a:t>(</a:t>
            </a:r>
            <a:r>
              <a:rPr lang="en-US" sz="2000" dirty="0" err="1"/>
              <a:t>o'zaklar</a:t>
            </a:r>
            <a:r>
              <a:rPr lang="en-US" sz="2000" dirty="0" smtClean="0"/>
              <a:t>),</a:t>
            </a:r>
          </a:p>
          <a:p>
            <a:pPr marL="979488" indent="-285750" algn="just">
              <a:buFont typeface="Wingdings" panose="05000000000000000000" pitchFamily="2" charset="2"/>
              <a:buChar char="§"/>
            </a:pPr>
            <a:r>
              <a:rPr lang="en-US" sz="2000" dirty="0" smtClean="0"/>
              <a:t> </a:t>
            </a:r>
            <a:r>
              <a:rPr lang="en-US" sz="2000" dirty="0" err="1" smtClean="0"/>
              <a:t>plastinkalar</a:t>
            </a:r>
            <a:r>
              <a:rPr lang="en-US" sz="2000" dirty="0" smtClean="0"/>
              <a:t> </a:t>
            </a:r>
          </a:p>
          <a:p>
            <a:pPr marL="979488" indent="-285750" algn="just">
              <a:buFont typeface="Wingdings" panose="05000000000000000000" pitchFamily="2" charset="2"/>
              <a:buChar char="§"/>
            </a:pPr>
            <a:r>
              <a:rPr lang="en-US" sz="2000" dirty="0" err="1" smtClean="0"/>
              <a:t>ramalar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endParaRPr lang="en-US" sz="2000" dirty="0" smtClean="0"/>
          </a:p>
          <a:p>
            <a:pPr algn="ctr"/>
            <a:r>
              <a:rPr lang="en-US" sz="2000" b="1" dirty="0" smtClean="0"/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materiallar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qarshiligi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qayishqoqlik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nazariyasi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dirty="0" err="1"/>
              <a:t>uslublari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tekshiriladi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251520" y="3284984"/>
            <a:ext cx="8784976" cy="16561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/>
              <a:t>Asbob</a:t>
            </a:r>
            <a:r>
              <a:rPr lang="en-US" sz="2200" b="1" dirty="0" smtClean="0"/>
              <a:t> </a:t>
            </a:r>
            <a:r>
              <a:rPr lang="en-US" sz="2200" b="1" dirty="0" err="1"/>
              <a:t>detallarining</a:t>
            </a:r>
            <a:r>
              <a:rPr lang="en-US" sz="2200" b="1" dirty="0"/>
              <a:t> </a:t>
            </a:r>
            <a:r>
              <a:rPr lang="en-US" sz="2200" b="1" dirty="0" err="1" smtClean="0"/>
              <a:t>konstruksiyasi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ko'proq</a:t>
            </a:r>
            <a:r>
              <a:rPr lang="en-US" sz="2200" b="1" dirty="0" smtClean="0"/>
              <a:t> </a:t>
            </a:r>
            <a:r>
              <a:rPr lang="en-US" sz="2200" b="1" dirty="0" err="1"/>
              <a:t>murakkab</a:t>
            </a:r>
            <a:r>
              <a:rPr lang="en-US" sz="2200" b="1" dirty="0"/>
              <a:t> </a:t>
            </a:r>
            <a:r>
              <a:rPr lang="en-US" sz="2200" b="1" dirty="0" err="1"/>
              <a:t>konfiguratsiyaga</a:t>
            </a:r>
            <a:r>
              <a:rPr lang="en-US" sz="2200" b="1" dirty="0"/>
              <a:t> </a:t>
            </a:r>
            <a:r>
              <a:rPr lang="en-US" sz="2200" b="1" dirty="0" err="1"/>
              <a:t>ega</a:t>
            </a:r>
            <a:r>
              <a:rPr lang="en-US" sz="2200" b="1" dirty="0"/>
              <a:t> </a:t>
            </a:r>
            <a:r>
              <a:rPr lang="en-US" sz="2200" b="1" dirty="0" err="1"/>
              <a:t>bo'ladi</a:t>
            </a:r>
            <a:r>
              <a:rPr lang="en-US" sz="2200" b="1" dirty="0"/>
              <a:t>, </a:t>
            </a:r>
            <a:r>
              <a:rPr lang="en-US" sz="2200" b="1" dirty="0" err="1"/>
              <a:t>bu</a:t>
            </a:r>
            <a:r>
              <a:rPr lang="en-US" sz="2200" b="1" dirty="0"/>
              <a:t> </a:t>
            </a:r>
            <a:r>
              <a:rPr lang="en-US" sz="2200" b="1" dirty="0" err="1" smtClean="0"/>
              <a:t>ulardagi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zo‘riqishlarni</a:t>
            </a:r>
            <a:r>
              <a:rPr lang="en-US" sz="2200" b="1" dirty="0" smtClean="0"/>
              <a:t> </a:t>
            </a:r>
            <a:r>
              <a:rPr lang="en-US" sz="2200" b="1" dirty="0" err="1"/>
              <a:t>aniqlashni</a:t>
            </a:r>
            <a:r>
              <a:rPr lang="en-US" sz="2200" b="1" dirty="0"/>
              <a:t> </a:t>
            </a:r>
            <a:r>
              <a:rPr lang="en-US" sz="2200" b="1" dirty="0" err="1" smtClean="0"/>
              <a:t>qiyinlashtiradi</a:t>
            </a:r>
            <a:r>
              <a:rPr lang="en-US" sz="2200" b="1" dirty="0"/>
              <a:t>.</a:t>
            </a:r>
            <a:endParaRPr lang="ru-RU" sz="2200" b="1" dirty="0"/>
          </a:p>
        </p:txBody>
      </p:sp>
      <p:sp>
        <p:nvSpPr>
          <p:cNvPr id="6" name="Блок-схема: документ 5"/>
          <p:cNvSpPr/>
          <p:nvPr/>
        </p:nvSpPr>
        <p:spPr>
          <a:xfrm>
            <a:off x="350346" y="5315094"/>
            <a:ext cx="8542134" cy="1066234"/>
          </a:xfrm>
          <a:prstGeom prst="flowChartDocumen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Hisoblashlarda</a:t>
            </a:r>
            <a:r>
              <a:rPr lang="en-US" sz="2400" dirty="0"/>
              <a:t>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detallar</a:t>
            </a:r>
            <a:r>
              <a:rPr lang="en-US" sz="2400" dirty="0" smtClean="0"/>
              <a:t> </a:t>
            </a:r>
            <a:r>
              <a:rPr lang="en-US" sz="2400" b="1" dirty="0" err="1" smtClean="0"/>
              <a:t>soddalashtirilgan</a:t>
            </a:r>
            <a:r>
              <a:rPr lang="en-US" sz="2400" b="1" dirty="0" smtClean="0"/>
              <a:t> model</a:t>
            </a:r>
            <a:r>
              <a:rPr lang="en-US" sz="2400" dirty="0" smtClean="0"/>
              <a:t> </a:t>
            </a:r>
            <a:r>
              <a:rPr lang="en-US" sz="2400" dirty="0"/>
              <a:t>- </a:t>
            </a:r>
            <a:r>
              <a:rPr lang="en-US" sz="2400" b="1" i="1" dirty="0" err="1">
                <a:solidFill>
                  <a:srgbClr val="C00000"/>
                </a:solidFill>
              </a:rPr>
              <a:t>to‘sin</a:t>
            </a:r>
            <a:r>
              <a:rPr lang="en-US" sz="2400" b="1" i="1" dirty="0">
                <a:solidFill>
                  <a:srgbClr val="C00000"/>
                </a:solidFill>
              </a:rPr>
              <a:t>, </a:t>
            </a:r>
            <a:r>
              <a:rPr lang="en-US" sz="2400" b="1" i="1" dirty="0" err="1">
                <a:solidFill>
                  <a:srgbClr val="C00000"/>
                </a:solidFill>
              </a:rPr>
              <a:t>plastinka</a:t>
            </a:r>
            <a:r>
              <a:rPr lang="en-US" sz="2400" b="1" i="1" dirty="0">
                <a:solidFill>
                  <a:srgbClr val="C00000"/>
                </a:solidFill>
              </a:rPr>
              <a:t>, </a:t>
            </a:r>
            <a:r>
              <a:rPr lang="en-US" sz="2400" b="1" i="1" dirty="0" err="1">
                <a:solidFill>
                  <a:srgbClr val="C00000"/>
                </a:solidFill>
              </a:rPr>
              <a:t>rama</a:t>
            </a:r>
            <a:r>
              <a:rPr lang="en-US" sz="2400" dirty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almashtiriladi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07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179512" y="764704"/>
            <a:ext cx="8568952" cy="79208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Mustahkamlikka</a:t>
            </a:r>
            <a:r>
              <a:rPr lang="en-US" sz="2400" dirty="0"/>
              <a:t> </a:t>
            </a:r>
            <a:r>
              <a:rPr lang="en-US" sz="2400" dirty="0" err="1" smtClean="0"/>
              <a:t>hisoblashlarda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</a:t>
            </a:r>
            <a:r>
              <a:rPr lang="en-US" sz="2400" dirty="0" smtClean="0"/>
              <a:t>  </a:t>
            </a:r>
            <a:r>
              <a:rPr lang="en-US" sz="2400" dirty="0" err="1"/>
              <a:t>ifodalar</a:t>
            </a:r>
            <a:r>
              <a:rPr lang="en-US" sz="2400" dirty="0"/>
              <a:t> </a:t>
            </a:r>
            <a:r>
              <a:rPr lang="en-US" sz="2400" dirty="0" err="1" smtClean="0"/>
              <a:t>ishlatiladi</a:t>
            </a:r>
            <a:r>
              <a:rPr lang="en-US" sz="2400" dirty="0" smtClean="0"/>
              <a:t>: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5232" y="1556792"/>
            <a:ext cx="4536504" cy="2944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dirty="0"/>
              <a:t>- </a:t>
            </a:r>
            <a:r>
              <a:rPr lang="en-US" sz="2400" dirty="0" err="1" smtClean="0"/>
              <a:t>cho‘zilishda</a:t>
            </a:r>
            <a:r>
              <a:rPr lang="en-US" sz="2400" dirty="0" smtClean="0"/>
              <a:t>(</a:t>
            </a:r>
            <a:r>
              <a:rPr lang="en-US" sz="2400" dirty="0" err="1" smtClean="0"/>
              <a:t>siqilishda</a:t>
            </a:r>
            <a:r>
              <a:rPr lang="en-US" sz="2400" dirty="0" smtClean="0"/>
              <a:t>)  </a:t>
            </a:r>
            <a:endParaRPr lang="en-US" sz="2400" dirty="0"/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dirty="0"/>
              <a:t>- </a:t>
            </a:r>
            <a:r>
              <a:rPr lang="en-US" sz="2400" dirty="0" err="1"/>
              <a:t>bukilishda</a:t>
            </a:r>
            <a:endParaRPr lang="en-US" sz="2400" dirty="0"/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- </a:t>
            </a:r>
            <a:r>
              <a:rPr lang="en-US" sz="2400" dirty="0" err="1"/>
              <a:t>qirqilishda</a:t>
            </a:r>
            <a:endParaRPr lang="en-US" sz="2400" dirty="0"/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dirty="0"/>
              <a:t>- </a:t>
            </a:r>
            <a:r>
              <a:rPr lang="en-US" sz="2400" dirty="0" err="1"/>
              <a:t>buralishda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4486200" y="1743182"/>
                <a:ext cx="4572000" cy="292099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800" i="1">
                              <a:latin typeface="Cambria Math"/>
                            </a:rPr>
                            <m:t>𝜎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р.сж</m:t>
                          </m:r>
                        </m:sub>
                      </m:sSub>
                      <m:r>
                        <a:rPr lang="ru-RU" sz="2800" i="1">
                          <a:latin typeface="Cambria Math"/>
                        </a:rPr>
                        <m:t>=</m:t>
                      </m:r>
                      <m:r>
                        <a:rPr lang="en-US" sz="2800" i="1">
                          <a:latin typeface="Cambria Math"/>
                        </a:rPr>
                        <m:t>𝑃</m:t>
                      </m:r>
                      <m:r>
                        <a:rPr lang="en-US" sz="2800" i="1">
                          <a:latin typeface="Cambria Math"/>
                        </a:rPr>
                        <m:t>/</m:t>
                      </m:r>
                      <m:r>
                        <a:rPr lang="en-US" sz="2800" i="1">
                          <a:latin typeface="Cambria Math"/>
                        </a:rPr>
                        <m:t>𝐹</m:t>
                      </m:r>
                      <m:r>
                        <a:rPr lang="en-US" sz="2800" i="1">
                          <a:latin typeface="Cambria Math"/>
                        </a:rPr>
                        <m:t>≤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[</m:t>
                          </m:r>
                          <m:r>
                            <a:rPr lang="en-US" sz="2800" i="1">
                              <a:latin typeface="Cambria Math"/>
                            </a:rPr>
                            <m:t>𝜎</m:t>
                          </m:r>
                          <m:r>
                            <a:rPr lang="en-US" sz="2800" i="1">
                              <a:latin typeface="Cambria Math"/>
                            </a:rPr>
                            <m:t>]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р.сж</m:t>
                          </m:r>
                        </m:sub>
                      </m:sSub>
                    </m:oMath>
                  </m:oMathPara>
                </a14:m>
                <a:endParaRPr lang="ru-RU" sz="2800" dirty="0"/>
              </a:p>
              <a:p>
                <a:endParaRPr lang="en-US" sz="1400" i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800" i="1">
                              <a:latin typeface="Cambria Math"/>
                            </a:rPr>
                            <m:t>𝜎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н</m:t>
                          </m:r>
                        </m:sub>
                      </m:sSub>
                      <m:r>
                        <a:rPr lang="ru-RU" sz="28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𝑀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ru-RU" sz="2800" i="1">
                          <a:latin typeface="Cambria Math"/>
                        </a:rPr>
                        <m:t>/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800" i="1"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н</m:t>
                          </m:r>
                        </m:sub>
                      </m:sSub>
                      <m:r>
                        <a:rPr lang="ru-RU" sz="2800" i="1">
                          <a:latin typeface="Cambria Math"/>
                        </a:rPr>
                        <m:t>≤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[</m:t>
                          </m:r>
                          <m:r>
                            <a:rPr lang="en-US" sz="2800" i="1">
                              <a:latin typeface="Cambria Math"/>
                            </a:rPr>
                            <m:t>𝜎</m:t>
                          </m:r>
                          <m:r>
                            <a:rPr lang="en-US" sz="2800" i="1">
                              <a:latin typeface="Cambria Math"/>
                            </a:rPr>
                            <m:t>]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н</m:t>
                          </m:r>
                        </m:sub>
                      </m:sSub>
                    </m:oMath>
                  </m:oMathPara>
                </a14:m>
                <a:endParaRPr lang="ru-RU" sz="2800" dirty="0"/>
              </a:p>
              <a:p>
                <a:endParaRPr lang="en-US" sz="1600" i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800" i="1">
                              <a:latin typeface="Cambria Math"/>
                            </a:rPr>
                            <m:t>𝜏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ср</m:t>
                          </m:r>
                        </m:sub>
                      </m:sSub>
                      <m:r>
                        <a:rPr lang="ru-RU" sz="2800" i="1">
                          <a:latin typeface="Cambria Math"/>
                        </a:rPr>
                        <m:t>=</m:t>
                      </m:r>
                      <m:r>
                        <a:rPr lang="en-US" sz="2800" i="1">
                          <a:latin typeface="Cambria Math"/>
                        </a:rPr>
                        <m:t>𝑃</m:t>
                      </m:r>
                      <m:r>
                        <a:rPr lang="en-US" sz="2800" i="1">
                          <a:latin typeface="Cambria Math"/>
                        </a:rPr>
                        <m:t>/</m:t>
                      </m:r>
                      <m:r>
                        <a:rPr lang="en-US" sz="2800" i="1">
                          <a:latin typeface="Cambria Math"/>
                        </a:rPr>
                        <m:t>𝐹</m:t>
                      </m:r>
                      <m:r>
                        <a:rPr lang="en-US" sz="2800" i="1">
                          <a:latin typeface="Cambria Math"/>
                        </a:rPr>
                        <m:t> ≤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[</m:t>
                          </m:r>
                          <m:r>
                            <m:rPr>
                              <m:sty m:val="p"/>
                            </m:rPr>
                            <a:rPr lang="el-GR" sz="2800" i="1" smtClean="0">
                              <a:latin typeface="Cambria Math"/>
                            </a:rPr>
                            <m:t>τ</m:t>
                          </m:r>
                          <m:r>
                            <a:rPr lang="en-US" sz="2800" i="1">
                              <a:latin typeface="Cambria Math"/>
                            </a:rPr>
                            <m:t>]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ср</m:t>
                          </m:r>
                        </m:sub>
                      </m:sSub>
                    </m:oMath>
                  </m:oMathPara>
                </a14:m>
                <a:endParaRPr lang="ru-RU" sz="2800" dirty="0"/>
              </a:p>
              <a:p>
                <a:endParaRPr lang="en-US" sz="1400" i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800" i="1">
                              <a:latin typeface="Cambria Math"/>
                            </a:rPr>
                            <m:t>𝜏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кр</m:t>
                          </m:r>
                        </m:sub>
                      </m:sSub>
                      <m:r>
                        <a:rPr lang="ru-RU" sz="28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𝑀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кр</m:t>
                          </m:r>
                        </m:sub>
                      </m:sSub>
                      <m:r>
                        <a:rPr lang="ru-RU" sz="2800" i="1">
                          <a:latin typeface="Cambria Math"/>
                        </a:rPr>
                        <m:t>/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кр</m:t>
                          </m:r>
                        </m:sub>
                      </m:sSub>
                      <m:r>
                        <a:rPr lang="ru-RU" sz="2800" i="1">
                          <a:latin typeface="Cambria Math"/>
                        </a:rPr>
                        <m:t>≤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[</m:t>
                          </m:r>
                          <m:r>
                            <a:rPr lang="en-US" sz="2800" i="1">
                              <a:latin typeface="Cambria Math"/>
                            </a:rPr>
                            <m:t>𝜏</m:t>
                          </m:r>
                          <m:r>
                            <a:rPr lang="en-US" sz="2800" i="1">
                              <a:latin typeface="Cambria Math"/>
                            </a:rPr>
                            <m:t>]</m:t>
                          </m:r>
                        </m:e>
                        <m:sub>
                          <m:r>
                            <a:rPr lang="ru-RU" sz="2800" i="1">
                              <a:latin typeface="Cambria Math"/>
                            </a:rPr>
                            <m:t>кр</m:t>
                          </m:r>
                        </m:sub>
                      </m:sSub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200" y="1743182"/>
                <a:ext cx="4572000" cy="292099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179512" y="4569840"/>
                <a:ext cx="8878688" cy="1882054"/>
              </a:xfrm>
              <a:prstGeom prst="rect">
                <a:avLst/>
              </a:prstGeom>
            </p:spPr>
            <p:txBody>
              <a:bodyPr wrap="square" numCol="1">
                <a:spAutoFit/>
              </a:bodyPr>
              <a:lstStyle/>
              <a:p>
                <a:r>
                  <a:rPr lang="en-US" sz="1600" b="1" i="1" dirty="0" smtClean="0"/>
                  <a:t>        </a:t>
                </a:r>
                <a:r>
                  <a:rPr lang="en-US" sz="1600" b="1" i="1" dirty="0" err="1" smtClean="0"/>
                  <a:t>bu</a:t>
                </a:r>
                <a:r>
                  <a:rPr lang="en-US" sz="1600" b="1" i="1" dirty="0" smtClean="0"/>
                  <a:t> </a:t>
                </a:r>
                <a:r>
                  <a:rPr lang="en-US" sz="1600" b="1" i="1" dirty="0" err="1"/>
                  <a:t>yerda</a:t>
                </a:r>
                <a:r>
                  <a:rPr lang="en-US" sz="1600" b="1" i="1" dirty="0"/>
                  <a:t> </a:t>
                </a:r>
                <a:endParaRPr lang="en-US" sz="1600" b="1" i="1" dirty="0" smtClean="0"/>
              </a:p>
              <a:p>
                <a:r>
                  <a:rPr lang="en-US" sz="1600" i="1" dirty="0" smtClean="0"/>
                  <a:t>P </a:t>
                </a:r>
                <a:r>
                  <a:rPr lang="en-US" sz="1600" dirty="0"/>
                  <a:t>- </a:t>
                </a:r>
                <a:r>
                  <a:rPr lang="en-US" sz="1600" dirty="0" err="1"/>
                  <a:t>detalga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ta’sir</a:t>
                </a:r>
                <a:r>
                  <a:rPr lang="en-US" sz="1600" dirty="0"/>
                  <a:t> </a:t>
                </a:r>
                <a:r>
                  <a:rPr lang="en-US" sz="1600" dirty="0" err="1"/>
                  <a:t>qiluvchi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kuch</a:t>
                </a:r>
                <a:r>
                  <a:rPr lang="en-US" sz="1600" dirty="0"/>
                  <a:t>, </a:t>
                </a:r>
                <a:r>
                  <a:rPr lang="en-US" sz="1600" dirty="0" smtClean="0"/>
                  <a:t>N.</a:t>
                </a:r>
              </a:p>
              <a:p>
                <a:r>
                  <a:rPr lang="en-US" sz="1600" i="1" dirty="0" smtClean="0"/>
                  <a:t>F </a:t>
                </a:r>
                <a:r>
                  <a:rPr lang="en-US" sz="1600" i="1" dirty="0"/>
                  <a:t>- </a:t>
                </a:r>
                <a:r>
                  <a:rPr lang="en-US" sz="1600" dirty="0" err="1"/>
                  <a:t>detal</a:t>
                </a:r>
                <a:r>
                  <a:rPr lang="en-US" sz="1600" dirty="0"/>
                  <a:t> </a:t>
                </a:r>
                <a:r>
                  <a:rPr lang="en-US" sz="1600" dirty="0" err="1" smtClean="0"/>
                  <a:t>kesimining</a:t>
                </a:r>
                <a:r>
                  <a:rPr lang="en-US" sz="1600" dirty="0" smtClean="0"/>
                  <a:t> </a:t>
                </a:r>
                <a:r>
                  <a:rPr lang="en-US" sz="1600" dirty="0" err="1" smtClean="0"/>
                  <a:t>maydoni</a:t>
                </a:r>
                <a:r>
                  <a:rPr lang="en-US" sz="1600" dirty="0"/>
                  <a:t>, mm</a:t>
                </a:r>
                <a:r>
                  <a:rPr lang="en-US" sz="1400" dirty="0"/>
                  <a:t>2</a:t>
                </a:r>
                <a:r>
                  <a:rPr lang="en-US" sz="1600" dirty="0"/>
                  <a:t>; </a:t>
                </a:r>
                <a:endParaRPr lang="en-US" sz="1600" dirty="0" smtClean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latin typeface="Cambria Math"/>
                          </a:rPr>
                          <m:t>[</m:t>
                        </m:r>
                        <m:r>
                          <a:rPr lang="ru-RU" sz="16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ru-RU" sz="1600" i="1">
                            <a:latin typeface="Cambria Math"/>
                          </a:rPr>
                          <m:t>р.сж</m:t>
                        </m:r>
                      </m:sub>
                    </m:sSub>
                    <m:r>
                      <a:rPr lang="en-US" sz="1600" b="0" i="1" smtClean="0">
                        <a:latin typeface="Cambria Math"/>
                      </a:rPr>
                      <m:t>]</m:t>
                    </m:r>
                  </m:oMath>
                </a14:m>
                <a:r>
                  <a:rPr lang="en-US" sz="1600" dirty="0" smtClean="0"/>
                  <a:t>; [</a:t>
                </a:r>
                <a:r>
                  <a:rPr lang="el-GR" sz="1600" dirty="0" smtClean="0"/>
                  <a:t>σ</a:t>
                </a:r>
                <a:r>
                  <a:rPr lang="en-US" sz="1600" dirty="0" smtClean="0"/>
                  <a:t>] </a:t>
                </a:r>
                <a:r>
                  <a:rPr lang="en-US" sz="1600" dirty="0"/>
                  <a:t>- </a:t>
                </a:r>
                <a:r>
                  <a:rPr lang="en-US" sz="1600" dirty="0" err="1"/>
                  <a:t>cho‘zilish</a:t>
                </a:r>
                <a:r>
                  <a:rPr lang="en-US" sz="1600" dirty="0"/>
                  <a:t>, </a:t>
                </a:r>
                <a:r>
                  <a:rPr lang="en-US" sz="1600" dirty="0" err="1"/>
                  <a:t>siqilish</a:t>
                </a:r>
                <a:r>
                  <a:rPr lang="en-US" sz="1600" dirty="0"/>
                  <a:t> </a:t>
                </a:r>
                <a:r>
                  <a:rPr lang="en-US" sz="1600" dirty="0" err="1"/>
                  <a:t>va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bukilishga</a:t>
                </a:r>
                <a:r>
                  <a:rPr lang="en-US" sz="1600" dirty="0"/>
                  <a:t> </a:t>
                </a:r>
                <a:r>
                  <a:rPr lang="en-US" sz="1600" dirty="0" err="1" smtClean="0"/>
                  <a:t>yo‘l</a:t>
                </a:r>
                <a:r>
                  <a:rPr lang="en-US" sz="1600" dirty="0" smtClean="0"/>
                  <a:t> </a:t>
                </a:r>
                <a:r>
                  <a:rPr lang="en-US" sz="1600" dirty="0" err="1" smtClean="0"/>
                  <a:t>qo‘yiladigan</a:t>
                </a:r>
                <a:r>
                  <a:rPr lang="en-US" sz="1600" dirty="0" smtClean="0"/>
                  <a:t> </a:t>
                </a:r>
                <a:r>
                  <a:rPr lang="en-US" sz="1600" dirty="0" err="1"/>
                  <a:t>kuchlanishlar</a:t>
                </a:r>
                <a:r>
                  <a:rPr lang="en-US" sz="1600" dirty="0"/>
                  <a:t>, </a:t>
                </a:r>
                <a:r>
                  <a:rPr lang="en-US" sz="1600" dirty="0" smtClean="0"/>
                  <a:t>N/mm</a:t>
                </a:r>
                <a:r>
                  <a:rPr lang="en-US" sz="1400" dirty="0" smtClean="0"/>
                  <a:t>2</a:t>
                </a:r>
                <a:r>
                  <a:rPr lang="en-US" sz="1600" dirty="0" smtClean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/>
                          </a:rPr>
                          <m:t>[</m:t>
                        </m:r>
                        <m:r>
                          <m:rPr>
                            <m:sty m:val="p"/>
                          </m:rPr>
                          <a:rPr lang="el-GR" sz="1600" i="1">
                            <a:latin typeface="Cambria Math"/>
                          </a:rPr>
                          <m:t>τ</m:t>
                        </m:r>
                        <m:r>
                          <a:rPr lang="en-US" sz="1600" i="1">
                            <a:latin typeface="Cambria Math"/>
                          </a:rPr>
                          <m:t>]</m:t>
                        </m:r>
                      </m:e>
                      <m:sub>
                        <m:r>
                          <a:rPr lang="ru-RU" sz="1600" i="1">
                            <a:latin typeface="Cambria Math"/>
                          </a:rPr>
                          <m:t>ср</m:t>
                        </m:r>
                      </m:sub>
                    </m:sSub>
                  </m:oMath>
                </a14:m>
                <a:r>
                  <a:rPr lang="en-US" sz="1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/>
                          </a:rPr>
                          <m:t>[</m:t>
                        </m:r>
                        <m:r>
                          <a:rPr lang="en-US" sz="1600" i="1">
                            <a:latin typeface="Cambria Math"/>
                          </a:rPr>
                          <m:t>𝜏</m:t>
                        </m:r>
                        <m:r>
                          <a:rPr lang="en-US" sz="1600" i="1">
                            <a:latin typeface="Cambria Math"/>
                          </a:rPr>
                          <m:t>]</m:t>
                        </m:r>
                      </m:e>
                      <m:sub>
                        <m:r>
                          <a:rPr lang="ru-RU" sz="1600" i="1">
                            <a:latin typeface="Cambria Math"/>
                          </a:rPr>
                          <m:t>кр</m:t>
                        </m:r>
                      </m:sub>
                    </m:sSub>
                  </m:oMath>
                </a14:m>
                <a:r>
                  <a:rPr lang="en-US" sz="1600" dirty="0"/>
                  <a:t> - </a:t>
                </a:r>
                <a:r>
                  <a:rPr lang="en-US" sz="1600" dirty="0" err="1"/>
                  <a:t>qirqilish</a:t>
                </a:r>
                <a:r>
                  <a:rPr lang="en-US" sz="1600" dirty="0"/>
                  <a:t> </a:t>
                </a:r>
                <a:r>
                  <a:rPr lang="en-US" sz="1600" dirty="0" err="1" smtClean="0"/>
                  <a:t>va</a:t>
                </a:r>
                <a:r>
                  <a:rPr lang="en-US" sz="1600" dirty="0" smtClean="0"/>
                  <a:t> </a:t>
                </a:r>
                <a:r>
                  <a:rPr lang="en-US" sz="1600" dirty="0" err="1" smtClean="0"/>
                  <a:t>buralishga</a:t>
                </a:r>
                <a:r>
                  <a:rPr lang="en-US" sz="1600" dirty="0" smtClean="0"/>
                  <a:t> </a:t>
                </a:r>
                <a:r>
                  <a:rPr lang="en-US" sz="1600" dirty="0" err="1"/>
                  <a:t>yo‘l</a:t>
                </a:r>
                <a:r>
                  <a:rPr lang="en-US" sz="1600" dirty="0"/>
                  <a:t> </a:t>
                </a:r>
                <a:r>
                  <a:rPr lang="en-US" sz="1600" dirty="0" err="1"/>
                  <a:t>qo‘yiladigan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kuchlanishlar</a:t>
                </a:r>
                <a:r>
                  <a:rPr lang="en-US" sz="1600" dirty="0"/>
                  <a:t>, N/mm2; </a:t>
                </a:r>
                <a:endParaRPr lang="en-US" sz="1600" dirty="0" smtClean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ru-RU" sz="16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1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ru-RU" sz="1600" i="1">
                            <a:latin typeface="Cambria Math"/>
                          </a:rPr>
                          <m:t>кр</m:t>
                        </m:r>
                      </m:sub>
                    </m:sSub>
                    <m:r>
                      <a:rPr lang="en-US" sz="1600" b="0" i="1" smtClean="0">
                        <a:latin typeface="Cambria Math"/>
                      </a:rPr>
                      <m:t> − </m:t>
                    </m:r>
                  </m:oMath>
                </a14:m>
                <a:r>
                  <a:rPr lang="en-US" sz="1600" dirty="0" smtClean="0"/>
                  <a:t>bukuvchi va </a:t>
                </a:r>
                <a:r>
                  <a:rPr lang="en-US" sz="1600" dirty="0" err="1"/>
                  <a:t>burovchi</a:t>
                </a:r>
                <a:r>
                  <a:rPr lang="en-US" sz="1600" dirty="0"/>
                  <a:t> </a:t>
                </a:r>
                <a:r>
                  <a:rPr lang="en-US" sz="1600" dirty="0" err="1"/>
                  <a:t>momentlar</a:t>
                </a:r>
                <a:r>
                  <a:rPr lang="en-US" sz="1600" dirty="0"/>
                  <a:t>, N • mm; </a:t>
                </a:r>
                <a:endParaRPr lang="en-US" sz="1600" dirty="0" smtClean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1600" i="1">
                            <a:latin typeface="Cambria Math"/>
                          </a:rPr>
                          <m:t>𝑊</m:t>
                        </m:r>
                      </m:e>
                      <m:sub>
                        <m:r>
                          <a:rPr lang="ru-RU" sz="1600" i="1">
                            <a:latin typeface="Cambria Math"/>
                          </a:rPr>
                          <m:t>н</m:t>
                        </m:r>
                      </m:sub>
                    </m:sSub>
                  </m:oMath>
                </a14:m>
                <a:r>
                  <a:rPr lang="en-US" sz="1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/>
                          </a:rPr>
                          <m:t>𝑊</m:t>
                        </m:r>
                      </m:e>
                      <m:sub>
                        <m:r>
                          <a:rPr lang="ru-RU" sz="1600" i="1">
                            <a:latin typeface="Cambria Math"/>
                          </a:rPr>
                          <m:t>кр</m:t>
                        </m:r>
                      </m:sub>
                    </m:sSub>
                  </m:oMath>
                </a14:m>
                <a:r>
                  <a:rPr lang="en-US" sz="1600" dirty="0" smtClean="0"/>
                  <a:t> </a:t>
                </a:r>
                <a14:m>
                  <m:oMath xmlns:m="http://schemas.openxmlformats.org/officeDocument/2006/math">
                    <m:r>
                      <a:rPr lang="en-US" sz="1600" i="1">
                        <a:latin typeface="Cambria Math"/>
                      </a:rPr>
                      <m:t>−</m:t>
                    </m:r>
                  </m:oMath>
                </a14:m>
                <a:r>
                  <a:rPr lang="en-US" sz="1600" dirty="0" smtClean="0"/>
                  <a:t> </a:t>
                </a:r>
                <a:r>
                  <a:rPr lang="en-US" sz="1600" dirty="0" err="1" smtClean="0"/>
                  <a:t>bukilish</a:t>
                </a:r>
                <a:r>
                  <a:rPr lang="en-US" sz="1600" dirty="0" smtClean="0"/>
                  <a:t> </a:t>
                </a:r>
                <a:r>
                  <a:rPr lang="en-US" sz="1600" dirty="0" err="1" smtClean="0"/>
                  <a:t>va</a:t>
                </a:r>
                <a:r>
                  <a:rPr lang="en-US" sz="1600" dirty="0" smtClean="0"/>
                  <a:t> </a:t>
                </a:r>
                <a:r>
                  <a:rPr lang="en-US" sz="1600" dirty="0" err="1" smtClean="0"/>
                  <a:t>buralishda</a:t>
                </a:r>
                <a:r>
                  <a:rPr lang="en-US" sz="1600" dirty="0" smtClean="0"/>
                  <a:t> </a:t>
                </a:r>
                <a:r>
                  <a:rPr lang="en-US" sz="1600" dirty="0" err="1" smtClean="0"/>
                  <a:t>qarshilik</a:t>
                </a:r>
                <a:r>
                  <a:rPr lang="en-US" sz="1600" dirty="0" smtClean="0"/>
                  <a:t> </a:t>
                </a:r>
                <a:r>
                  <a:rPr lang="en-US" sz="1600" dirty="0" err="1"/>
                  <a:t>momentlari</a:t>
                </a:r>
                <a:r>
                  <a:rPr lang="en-US" sz="1600" dirty="0"/>
                  <a:t>, </a:t>
                </a:r>
                <a:r>
                  <a:rPr lang="en-US" sz="1600" dirty="0" smtClean="0"/>
                  <a:t>mm3.</a:t>
                </a:r>
                <a:endParaRPr lang="ru-RU" sz="1600" dirty="0"/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569840"/>
                <a:ext cx="8878688" cy="1882054"/>
              </a:xfrm>
              <a:prstGeom prst="rect">
                <a:avLst/>
              </a:prstGeom>
              <a:blipFill rotWithShape="1">
                <a:blip r:embed="rId3"/>
                <a:stretch>
                  <a:fillRect l="-343" t="-974" r="-343" b="-259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низ 3"/>
          <p:cNvSpPr/>
          <p:nvPr/>
        </p:nvSpPr>
        <p:spPr>
          <a:xfrm>
            <a:off x="168392" y="188640"/>
            <a:ext cx="8868104" cy="1152128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Konstruksiyani</a:t>
            </a:r>
            <a:r>
              <a:rPr lang="en-US" sz="2400" dirty="0"/>
              <a:t> </a:t>
            </a:r>
            <a:r>
              <a:rPr lang="en-US" sz="2400" dirty="0" err="1"/>
              <a:t>loyihalashda</a:t>
            </a:r>
            <a:r>
              <a:rPr lang="en-US" sz="2400" dirty="0"/>
              <a:t> </a:t>
            </a:r>
            <a:r>
              <a:rPr lang="en-US" sz="2400" dirty="0" err="1"/>
              <a:t>quyidagilar</a:t>
            </a:r>
            <a:r>
              <a:rPr lang="en-US" sz="2400" dirty="0"/>
              <a:t> </a:t>
            </a:r>
            <a:r>
              <a:rPr lang="en-US" sz="2400" dirty="0" err="1" smtClean="0"/>
              <a:t>bajariladi</a:t>
            </a:r>
            <a:r>
              <a:rPr lang="en-US" sz="2400" dirty="0"/>
              <a:t>:</a:t>
            </a:r>
            <a:endParaRPr lang="ru-RU" sz="2400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68392" y="1556792"/>
            <a:ext cx="8796096" cy="4536504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 err="1" smtClean="0"/>
              <a:t>detalning</a:t>
            </a:r>
            <a:r>
              <a:rPr lang="en-US" sz="2400" dirty="0" smtClean="0"/>
              <a:t> </a:t>
            </a:r>
            <a:r>
              <a:rPr lang="en-US" sz="2400" dirty="0" err="1"/>
              <a:t>shakli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o‘lchamlari</a:t>
            </a:r>
            <a:r>
              <a:rPr lang="en-US" sz="2400" dirty="0"/>
              <a:t> </a:t>
            </a:r>
            <a:r>
              <a:rPr lang="en-US" sz="2400" dirty="0" err="1" smtClean="0"/>
              <a:t>ma‘lum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bo’lganda</a:t>
            </a:r>
            <a:r>
              <a:rPr lang="en-US" sz="2400" dirty="0" smtClean="0"/>
              <a:t> (</a:t>
            </a:r>
            <a:r>
              <a:rPr lang="en-US" sz="2400" dirty="0" err="1" smtClean="0"/>
              <a:t>konstruksiyalash</a:t>
            </a:r>
            <a:r>
              <a:rPr lang="en-US" sz="2400" dirty="0" smtClean="0"/>
              <a:t> </a:t>
            </a:r>
            <a:r>
              <a:rPr lang="en-US" sz="2400" dirty="0" err="1"/>
              <a:t>paytida</a:t>
            </a:r>
            <a:r>
              <a:rPr lang="en-US" sz="2400" dirty="0"/>
              <a:t> </a:t>
            </a:r>
            <a:r>
              <a:rPr lang="en-US" sz="2400" dirty="0" err="1"/>
              <a:t>aniqlangan</a:t>
            </a:r>
            <a:r>
              <a:rPr lang="en-US" sz="2400" dirty="0"/>
              <a:t> </a:t>
            </a:r>
            <a:r>
              <a:rPr lang="en-US" sz="2400" dirty="0" err="1" smtClean="0"/>
              <a:t>bo’lganda</a:t>
            </a:r>
            <a:r>
              <a:rPr lang="en-US" sz="2400" dirty="0"/>
              <a:t>) </a:t>
            </a:r>
            <a:r>
              <a:rPr lang="en-US" sz="2400" dirty="0" err="1" smtClean="0"/>
              <a:t>tekshiruvchi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hisoblashlar</a:t>
            </a:r>
            <a:r>
              <a:rPr lang="en-US" sz="2400" dirty="0" smtClean="0"/>
              <a:t> </a:t>
            </a:r>
            <a:r>
              <a:rPr lang="en-US" sz="2400" dirty="0" err="1" smtClean="0"/>
              <a:t>bajariladi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yuqorida</a:t>
            </a:r>
            <a:r>
              <a:rPr lang="en-US" sz="2400" dirty="0"/>
              <a:t> </a:t>
            </a:r>
            <a:r>
              <a:rPr lang="en-US" sz="2400" dirty="0" err="1"/>
              <a:t>keltirilgan</a:t>
            </a:r>
            <a:r>
              <a:rPr lang="en-US" sz="2400" dirty="0"/>
              <a:t> </a:t>
            </a:r>
            <a:r>
              <a:rPr lang="en-US" sz="2400" dirty="0" err="1"/>
              <a:t>formulalar</a:t>
            </a:r>
            <a:r>
              <a:rPr lang="en-US" sz="2400" dirty="0"/>
              <a:t> </a:t>
            </a:r>
            <a:r>
              <a:rPr lang="en-US" sz="2400" dirty="0" err="1" smtClean="0"/>
              <a:t>bo'yicha</a:t>
            </a:r>
            <a:r>
              <a:rPr lang="en-US" sz="2400" dirty="0" smtClean="0"/>
              <a:t> </a:t>
            </a:r>
            <a:r>
              <a:rPr lang="en-US" sz="2400" dirty="0" err="1" smtClean="0"/>
              <a:t>xavfli</a:t>
            </a:r>
            <a:r>
              <a:rPr lang="en-US" sz="2400" dirty="0" smtClean="0"/>
              <a:t> </a:t>
            </a:r>
            <a:r>
              <a:rPr lang="en-US" sz="2400" dirty="0" err="1"/>
              <a:t>kesimlardagi</a:t>
            </a:r>
            <a:r>
              <a:rPr lang="en-US" sz="2400" dirty="0"/>
              <a:t> </a:t>
            </a:r>
            <a:r>
              <a:rPr lang="en-US" sz="2400" dirty="0" err="1"/>
              <a:t>kuchlanishlar</a:t>
            </a:r>
            <a:r>
              <a:rPr lang="en-US" sz="2400" dirty="0"/>
              <a:t> </a:t>
            </a:r>
            <a:r>
              <a:rPr lang="en-US" sz="2400" dirty="0" err="1" smtClean="0"/>
              <a:t>aniqlanadi</a:t>
            </a:r>
            <a:r>
              <a:rPr lang="en-US" sz="2400" dirty="0" smtClean="0"/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 err="1" smtClean="0"/>
              <a:t>xavfli</a:t>
            </a:r>
            <a:r>
              <a:rPr lang="en-US" sz="2400" dirty="0" smtClean="0"/>
              <a:t> </a:t>
            </a:r>
            <a:r>
              <a:rPr lang="en-US" sz="2400" dirty="0" err="1"/>
              <a:t>kesimlarning</a:t>
            </a:r>
            <a:r>
              <a:rPr lang="en-US" sz="2400" dirty="0"/>
              <a:t> </a:t>
            </a:r>
            <a:r>
              <a:rPr lang="en-US" sz="2400" dirty="0" err="1" smtClean="0"/>
              <a:t>o’lchamlari</a:t>
            </a:r>
            <a:r>
              <a:rPr lang="en-US" sz="2400" dirty="0" smtClean="0"/>
              <a:t> </a:t>
            </a:r>
            <a:r>
              <a:rPr lang="en-US" sz="2400" dirty="0" err="1" smtClean="0"/>
              <a:t>noma’lum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bo’lganda</a:t>
            </a:r>
            <a:r>
              <a:rPr lang="en-US" sz="2400" dirty="0" smtClean="0"/>
              <a:t> </a:t>
            </a:r>
            <a:r>
              <a:rPr lang="en-US" sz="2400" dirty="0" err="1" smtClean="0"/>
              <a:t>loyiha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hisoblashlari</a:t>
            </a:r>
            <a:r>
              <a:rPr lang="en-US" sz="2400" dirty="0" smtClean="0"/>
              <a:t> </a:t>
            </a:r>
            <a:r>
              <a:rPr lang="en-US" sz="2400" dirty="0" err="1" smtClean="0"/>
              <a:t>bajariladi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tanlangan</a:t>
            </a:r>
            <a:r>
              <a:rPr lang="en-US" sz="2400" dirty="0"/>
              <a:t> </a:t>
            </a:r>
            <a:r>
              <a:rPr lang="en-US" sz="2400" dirty="0" err="1" smtClean="0"/>
              <a:t>yo’l</a:t>
            </a:r>
            <a:r>
              <a:rPr lang="en-US" sz="2400" dirty="0" smtClean="0"/>
              <a:t> </a:t>
            </a:r>
            <a:r>
              <a:rPr lang="en-US" sz="2400" dirty="0" err="1" smtClean="0"/>
              <a:t>qo‘yiladigan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kuchlanishlar</a:t>
            </a:r>
            <a:r>
              <a:rPr lang="en-US" sz="2400" dirty="0" smtClean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 smtClean="0"/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/>
              <a:t>ma’lum xavfli </a:t>
            </a:r>
            <a:r>
              <a:rPr lang="pt-BR" sz="2400" dirty="0" smtClean="0"/>
              <a:t>kesimlarda yo’l </a:t>
            </a:r>
            <a:r>
              <a:rPr lang="pt-BR" sz="2400" dirty="0"/>
              <a:t>qo'yiladigan </a:t>
            </a:r>
            <a:r>
              <a:rPr lang="pt-BR" sz="2400" dirty="0" smtClean="0"/>
              <a:t>kuchlanishlar </a:t>
            </a:r>
            <a:r>
              <a:rPr lang="es-ES" sz="2400" dirty="0" smtClean="0"/>
              <a:t>bo'yicha yo’l </a:t>
            </a:r>
            <a:r>
              <a:rPr lang="es-ES" sz="2400" dirty="0"/>
              <a:t>qo'yiladigan yuklamalar hisoblanadi.</a:t>
            </a:r>
            <a:endParaRPr lang="ru-RU" sz="24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78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34846" y="72008"/>
            <a:ext cx="8929642" cy="4797152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 err="1" smtClean="0"/>
              <a:t>Vibratsiyalarning</a:t>
            </a:r>
            <a:r>
              <a:rPr lang="en-US" sz="2200" dirty="0" smtClean="0"/>
              <a:t> </a:t>
            </a:r>
            <a:r>
              <a:rPr lang="en-US" sz="2200" dirty="0" err="1"/>
              <a:t>ta’sir</a:t>
            </a:r>
            <a:r>
              <a:rPr lang="en-US" sz="2200" dirty="0"/>
              <a:t> </a:t>
            </a:r>
            <a:r>
              <a:rPr lang="en-US" sz="2200" dirty="0" err="1"/>
              <a:t>yo'nalishini</a:t>
            </a:r>
            <a:r>
              <a:rPr lang="en-US" sz="2200" dirty="0"/>
              <a:t> </a:t>
            </a:r>
            <a:r>
              <a:rPr lang="en-US" sz="2200" dirty="0" err="1" smtClean="0"/>
              <a:t>hisobga</a:t>
            </a:r>
            <a:r>
              <a:rPr lang="en-US" sz="2200" dirty="0" smtClean="0"/>
              <a:t> </a:t>
            </a:r>
            <a:r>
              <a:rPr lang="en-US" sz="2200" dirty="0" err="1" smtClean="0"/>
              <a:t>olgan</a:t>
            </a:r>
            <a:r>
              <a:rPr lang="en-US" sz="2200" dirty="0" smtClean="0"/>
              <a:t> </a:t>
            </a:r>
            <a:r>
              <a:rPr lang="en-US" sz="2200" dirty="0" err="1" smtClean="0"/>
              <a:t>xolda</a:t>
            </a:r>
            <a:r>
              <a:rPr lang="en-US" sz="2200" dirty="0" smtClean="0"/>
              <a:t> </a:t>
            </a:r>
            <a:r>
              <a:rPr lang="en-US" sz="2200" dirty="0" err="1" smtClean="0"/>
              <a:t>qayishqoq</a:t>
            </a:r>
            <a:r>
              <a:rPr lang="en-US" sz="2200" dirty="0" smtClean="0"/>
              <a:t> </a:t>
            </a:r>
            <a:r>
              <a:rPr lang="en-US" sz="2200" dirty="0" err="1"/>
              <a:t>tebranishlarga</a:t>
            </a:r>
            <a:r>
              <a:rPr lang="en-US" sz="2200" dirty="0"/>
              <a:t> </a:t>
            </a:r>
            <a:r>
              <a:rPr lang="en-US" sz="2200" dirty="0" err="1"/>
              <a:t>tekshiruvchi</a:t>
            </a:r>
            <a:r>
              <a:rPr lang="en-US" sz="2200" dirty="0"/>
              <a:t> </a:t>
            </a:r>
            <a:r>
              <a:rPr lang="en-US" sz="2200" dirty="0" err="1"/>
              <a:t>hisoblashlarni</a:t>
            </a:r>
            <a:r>
              <a:rPr lang="en-US" sz="2200" dirty="0"/>
              <a:t> </a:t>
            </a:r>
            <a:r>
              <a:rPr lang="en-US" sz="2200" dirty="0" err="1"/>
              <a:t>bajarishda</a:t>
            </a:r>
            <a:r>
              <a:rPr lang="en-US" sz="2200" dirty="0"/>
              <a:t> </a:t>
            </a:r>
            <a:endParaRPr lang="en-US" sz="22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eng</a:t>
            </a:r>
            <a:r>
              <a:rPr lang="en-US" sz="2200" dirty="0" smtClean="0"/>
              <a:t> </a:t>
            </a:r>
            <a:r>
              <a:rPr lang="en-US" sz="2200" dirty="0" err="1" smtClean="0"/>
              <a:t>katta</a:t>
            </a:r>
            <a:r>
              <a:rPr lang="en-US" sz="2200" dirty="0" smtClean="0"/>
              <a:t> </a:t>
            </a:r>
            <a:r>
              <a:rPr lang="en-US" sz="2200" dirty="0" err="1"/>
              <a:t>deformatsiyaga</a:t>
            </a:r>
            <a:r>
              <a:rPr lang="en-US" sz="2200" dirty="0"/>
              <a:t> </a:t>
            </a:r>
            <a:r>
              <a:rPr lang="en-US" sz="2200" dirty="0" err="1"/>
              <a:t>ega</a:t>
            </a:r>
            <a:r>
              <a:rPr lang="en-US" sz="2200" dirty="0"/>
              <a:t> </a:t>
            </a:r>
            <a:r>
              <a:rPr lang="en-US" sz="2200" dirty="0" err="1" smtClean="0"/>
              <a:t>bo’lgan</a:t>
            </a:r>
            <a:r>
              <a:rPr lang="en-US" sz="2200" dirty="0" smtClean="0"/>
              <a:t> </a:t>
            </a:r>
            <a:r>
              <a:rPr lang="en-US" sz="2200" dirty="0" err="1"/>
              <a:t>detallar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 smtClean="0"/>
              <a:t>uzellar</a:t>
            </a:r>
            <a:r>
              <a:rPr lang="en-US" sz="2200" dirty="0" smtClean="0"/>
              <a:t> </a:t>
            </a:r>
            <a:r>
              <a:rPr lang="en-US" sz="2200" dirty="0" err="1" smtClean="0"/>
              <a:t>ajratiladi</a:t>
            </a:r>
            <a:r>
              <a:rPr lang="en-US" sz="2200" dirty="0" smtClean="0"/>
              <a:t>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hisoblash</a:t>
            </a:r>
            <a:r>
              <a:rPr lang="en-US" sz="2200" dirty="0" smtClean="0"/>
              <a:t> </a:t>
            </a:r>
            <a:r>
              <a:rPr lang="en-US" sz="2200" dirty="0" err="1"/>
              <a:t>modellari</a:t>
            </a:r>
            <a:r>
              <a:rPr lang="en-US" sz="2200" dirty="0"/>
              <a:t> </a:t>
            </a:r>
            <a:r>
              <a:rPr lang="en-US" sz="2200" dirty="0" err="1" smtClean="0"/>
              <a:t>tanlanadi</a:t>
            </a:r>
            <a:r>
              <a:rPr lang="en-US" sz="2200" dirty="0"/>
              <a:t>, </a:t>
            </a:r>
            <a:endParaRPr lang="en-US" sz="22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o'zining</a:t>
            </a:r>
            <a:r>
              <a:rPr lang="en-US" sz="2200" dirty="0" smtClean="0"/>
              <a:t> </a:t>
            </a:r>
            <a:r>
              <a:rPr lang="en-US" sz="2200" dirty="0" err="1"/>
              <a:t>chastotalari</a:t>
            </a:r>
            <a:r>
              <a:rPr lang="en-US" sz="2200" dirty="0"/>
              <a:t> </a:t>
            </a:r>
            <a:r>
              <a:rPr lang="en-US" sz="2200" dirty="0" err="1" smtClean="0"/>
              <a:t>hisoblanadi</a:t>
            </a:r>
            <a:r>
              <a:rPr lang="en-US" sz="2200" dirty="0" smtClean="0"/>
              <a:t>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yuklamalar</a:t>
            </a:r>
            <a:r>
              <a:rPr lang="en-US" sz="2200" dirty="0" smtClean="0"/>
              <a:t> </a:t>
            </a:r>
            <a:r>
              <a:rPr lang="en-US" sz="2200" dirty="0" err="1"/>
              <a:t>aniqlanadi</a:t>
            </a:r>
            <a:r>
              <a:rPr lang="en-US" sz="2200" dirty="0"/>
              <a:t> </a:t>
            </a:r>
            <a:endParaRPr lang="en-US" sz="22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olingan</a:t>
            </a:r>
            <a:r>
              <a:rPr lang="en-US" sz="2200" dirty="0" smtClean="0"/>
              <a:t> </a:t>
            </a:r>
            <a:r>
              <a:rPr lang="en-US" sz="2200" dirty="0" err="1"/>
              <a:t>qiymatlar</a:t>
            </a:r>
            <a:r>
              <a:rPr lang="en-US" sz="2200" dirty="0"/>
              <a:t> </a:t>
            </a:r>
            <a:r>
              <a:rPr lang="en-US" sz="2200" dirty="0" err="1"/>
              <a:t>tanlangan</a:t>
            </a:r>
            <a:r>
              <a:rPr lang="en-US" sz="2200" dirty="0"/>
              <a:t> </a:t>
            </a:r>
            <a:r>
              <a:rPr lang="en-US" sz="2200" dirty="0" err="1" smtClean="0"/>
              <a:t>materiallarning</a:t>
            </a:r>
            <a:r>
              <a:rPr lang="en-US" sz="2200" dirty="0" smtClean="0"/>
              <a:t> </a:t>
            </a:r>
            <a:r>
              <a:rPr lang="en-US" sz="2200" dirty="0" err="1" smtClean="0"/>
              <a:t>mustahkamlik</a:t>
            </a:r>
            <a:r>
              <a:rPr lang="en-US" sz="2200" dirty="0" smtClean="0"/>
              <a:t> </a:t>
            </a:r>
            <a:r>
              <a:rPr lang="en-US" sz="2200" dirty="0" err="1"/>
              <a:t>chegaralari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 smtClean="0"/>
              <a:t>solishtiriladi</a:t>
            </a:r>
            <a:endParaRPr lang="en-US" sz="2200" dirty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zarurat</a:t>
            </a:r>
            <a:r>
              <a:rPr lang="en-US" sz="2200" dirty="0" smtClean="0"/>
              <a:t> </a:t>
            </a:r>
            <a:r>
              <a:rPr lang="en-US" sz="2200" dirty="0" err="1" smtClean="0"/>
              <a:t>bo’lsa</a:t>
            </a:r>
            <a:r>
              <a:rPr lang="en-US" sz="2200" dirty="0" smtClean="0"/>
              <a:t>, </a:t>
            </a:r>
            <a:r>
              <a:rPr lang="en-US" sz="2200" dirty="0" err="1" smtClean="0"/>
              <a:t>konstruksiyaning</a:t>
            </a:r>
            <a:r>
              <a:rPr lang="en-US" sz="2200" dirty="0" smtClean="0"/>
              <a:t> </a:t>
            </a:r>
            <a:r>
              <a:rPr lang="en-US" sz="2200" dirty="0" err="1"/>
              <a:t>mustahkamligini</a:t>
            </a:r>
            <a:r>
              <a:rPr lang="en-US" sz="2200" dirty="0"/>
              <a:t> </a:t>
            </a:r>
            <a:r>
              <a:rPr lang="en-US" sz="2200" dirty="0" err="1"/>
              <a:t>oshirish</a:t>
            </a:r>
            <a:r>
              <a:rPr lang="en-US" sz="2200" dirty="0"/>
              <a:t> </a:t>
            </a:r>
            <a:r>
              <a:rPr lang="en-US" sz="2200" dirty="0" err="1" smtClean="0"/>
              <a:t>to'g’risida</a:t>
            </a:r>
            <a:r>
              <a:rPr lang="en-US" sz="2200" dirty="0" smtClean="0"/>
              <a:t> </a:t>
            </a:r>
            <a:r>
              <a:rPr lang="en-US" sz="2200" dirty="0" err="1"/>
              <a:t>qaror</a:t>
            </a:r>
            <a:r>
              <a:rPr lang="en-US" sz="2200" dirty="0"/>
              <a:t> </a:t>
            </a:r>
            <a:r>
              <a:rPr lang="en-US" sz="2200" dirty="0" err="1" smtClean="0"/>
              <a:t>qabul</a:t>
            </a:r>
            <a:r>
              <a:rPr lang="en-US" sz="2200" dirty="0" smtClean="0"/>
              <a:t> </a:t>
            </a:r>
            <a:r>
              <a:rPr lang="en-US" sz="2200" dirty="0" err="1" smtClean="0"/>
              <a:t>qilinadi</a:t>
            </a:r>
            <a:r>
              <a:rPr lang="en-US" sz="2200" dirty="0"/>
              <a:t>.</a:t>
            </a:r>
            <a:endParaRPr lang="ru-RU" sz="22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4846" y="5085184"/>
            <a:ext cx="8929642" cy="151216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000" dirty="0" smtClean="0"/>
              <a:t>	</a:t>
            </a:r>
            <a:r>
              <a:rPr lang="en-US" sz="2000" dirty="0" err="1" smtClean="0"/>
              <a:t>Vibromustahkamlikni</a:t>
            </a:r>
            <a:r>
              <a:rPr lang="en-US" sz="2000" dirty="0" smtClean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 smtClean="0"/>
              <a:t>elementlarning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konstruksiyalariga</a:t>
            </a:r>
            <a:r>
              <a:rPr lang="en-US" sz="2000" dirty="0" smtClean="0"/>
              <a:t> </a:t>
            </a:r>
            <a:r>
              <a:rPr lang="en-US" sz="2000" dirty="0" err="1"/>
              <a:t>qo‘shimcha</a:t>
            </a:r>
            <a:r>
              <a:rPr lang="en-US" sz="2000" dirty="0"/>
              <a:t> </a:t>
            </a:r>
            <a:r>
              <a:rPr lang="en-US" sz="2000" b="1" dirty="0" err="1"/>
              <a:t>mahkamlashlar</a:t>
            </a:r>
            <a:r>
              <a:rPr lang="en-US" sz="2000" b="1" dirty="0"/>
              <a:t>, </a:t>
            </a:r>
            <a:r>
              <a:rPr lang="en-US" sz="2000" b="1" dirty="0" err="1"/>
              <a:t>qovurg'alar</a:t>
            </a:r>
            <a:r>
              <a:rPr lang="en-US" sz="2000" b="1" dirty="0"/>
              <a:t>, </a:t>
            </a:r>
            <a:r>
              <a:rPr lang="en-US" sz="2000" b="1" dirty="0" err="1" smtClean="0"/>
              <a:t>qattiqlik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relyeflari</a:t>
            </a:r>
            <a:r>
              <a:rPr lang="en-US" sz="2000" b="1" dirty="0"/>
              <a:t>, </a:t>
            </a:r>
            <a:r>
              <a:rPr lang="en-US" sz="2000" b="1" dirty="0" err="1" smtClean="0"/>
              <a:t>otbortovkalar</a:t>
            </a:r>
            <a:r>
              <a:rPr lang="en-US" sz="2000" b="1" dirty="0"/>
              <a:t>,</a:t>
            </a:r>
            <a:r>
              <a:rPr lang="en-US" sz="2000" b="1" dirty="0" smtClean="0"/>
              <a:t> </a:t>
            </a:r>
            <a:r>
              <a:rPr lang="en-US" sz="2000" b="1" dirty="0" err="1"/>
              <a:t>vidavkalar</a:t>
            </a:r>
            <a:r>
              <a:rPr lang="en-US" sz="2000" dirty="0"/>
              <a:t> </a:t>
            </a:r>
            <a:r>
              <a:rPr lang="en-US" sz="2000" dirty="0" err="1"/>
              <a:t>kiritiladi</a:t>
            </a:r>
            <a:r>
              <a:rPr lang="en-US" sz="2000" dirty="0"/>
              <a:t>, </a:t>
            </a:r>
            <a:r>
              <a:rPr lang="en-US" sz="2000" b="1" dirty="0" err="1"/>
              <a:t>yuqori</a:t>
            </a:r>
            <a:r>
              <a:rPr lang="en-US" sz="2000" b="1" dirty="0"/>
              <a:t> </a:t>
            </a:r>
            <a:r>
              <a:rPr lang="en-US" sz="2000" b="1" dirty="0" err="1" smtClean="0"/>
              <a:t>dempfirlash</a:t>
            </a:r>
            <a:r>
              <a:rPr lang="en-US" sz="2000" b="1" dirty="0" smtClean="0"/>
              <a:t> </a:t>
            </a:r>
            <a:r>
              <a:rPr lang="en-US" sz="2000" dirty="0" err="1" smtClean="0"/>
              <a:t>xususiyatlariga</a:t>
            </a:r>
            <a:r>
              <a:rPr lang="en-US" sz="2000" dirty="0" smtClean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 smtClean="0"/>
              <a:t>bo’lgan</a:t>
            </a:r>
            <a:r>
              <a:rPr lang="en-US" sz="2000" dirty="0" smtClean="0"/>
              <a:t> </a:t>
            </a:r>
            <a:r>
              <a:rPr lang="en-US" sz="2000" dirty="0" err="1"/>
              <a:t>materiallar</a:t>
            </a:r>
            <a:r>
              <a:rPr lang="en-US" sz="2000" dirty="0"/>
              <a:t>, </a:t>
            </a:r>
            <a:r>
              <a:rPr lang="en-US" sz="2000" b="1" dirty="0" err="1"/>
              <a:t>dempfirlaydigan</a:t>
            </a:r>
            <a:r>
              <a:rPr lang="en-US" sz="2000" b="1" dirty="0"/>
              <a:t> </a:t>
            </a:r>
            <a:r>
              <a:rPr lang="en-US" sz="2000" b="1" dirty="0" err="1" smtClean="0"/>
              <a:t>qoplamalardan</a:t>
            </a:r>
            <a:r>
              <a:rPr lang="en-US" sz="2000" b="1" dirty="0" smtClean="0"/>
              <a:t> </a:t>
            </a:r>
            <a:r>
              <a:rPr lang="en-US" sz="2000" dirty="0" err="1" smtClean="0"/>
              <a:t>foydalaniladi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2566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827584" y="332656"/>
            <a:ext cx="7416824" cy="720080"/>
          </a:xfrm>
          <a:prstGeom prst="round2Diag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</a:rPr>
              <a:t>Konstruksiyaning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qattiqligi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251520" y="1484784"/>
            <a:ext cx="8568952" cy="1728192"/>
          </a:xfrm>
          <a:prstGeom prst="wedgeRectCallout">
            <a:avLst>
              <a:gd name="adj1" fmla="val 40704"/>
              <a:gd name="adj2" fmla="val -8398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	</a:t>
            </a:r>
            <a:r>
              <a:rPr lang="en-US" sz="2400" dirty="0" err="1" smtClean="0"/>
              <a:t>tizimning</a:t>
            </a:r>
            <a:r>
              <a:rPr lang="en-US" sz="2400" dirty="0" smtClean="0"/>
              <a:t> </a:t>
            </a:r>
            <a:r>
              <a:rPr lang="en-US" sz="2400" dirty="0"/>
              <a:t>(</a:t>
            </a:r>
            <a:r>
              <a:rPr lang="en-US" sz="2400" dirty="0" err="1" smtClean="0"/>
              <a:t>elementning</a:t>
            </a:r>
            <a:r>
              <a:rPr lang="en-US" sz="2400" dirty="0" smtClean="0"/>
              <a:t>, </a:t>
            </a:r>
            <a:r>
              <a:rPr lang="en-US" sz="2400" dirty="0" err="1" smtClean="0"/>
              <a:t>detalning</a:t>
            </a:r>
            <a:r>
              <a:rPr lang="en-US" sz="2400" dirty="0"/>
              <a:t>) </a:t>
            </a:r>
            <a:r>
              <a:rPr lang="en-US" sz="2400" dirty="0" err="1"/>
              <a:t>tashqi</a:t>
            </a:r>
            <a:r>
              <a:rPr lang="en-US" sz="2400" dirty="0"/>
              <a:t> </a:t>
            </a:r>
            <a:r>
              <a:rPr lang="en-US" sz="2400" dirty="0" err="1" smtClean="0"/>
              <a:t>yuklamalar</a:t>
            </a:r>
            <a:r>
              <a:rPr lang="en-US" sz="2400" dirty="0" smtClean="0"/>
              <a:t> </a:t>
            </a:r>
            <a:r>
              <a:rPr lang="en-US" sz="2400" dirty="0" err="1"/>
              <a:t>ta’siriga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 smtClean="0"/>
              <a:t>qobiliyatining</a:t>
            </a:r>
            <a:r>
              <a:rPr lang="en-US" sz="2400" dirty="0" smtClean="0"/>
              <a:t> </a:t>
            </a:r>
            <a:r>
              <a:rPr lang="en-US" sz="2400" dirty="0" err="1" smtClean="0"/>
              <a:t>buzilishiga</a:t>
            </a:r>
            <a:r>
              <a:rPr lang="en-US" sz="2400" dirty="0" smtClean="0"/>
              <a:t> </a:t>
            </a:r>
            <a:r>
              <a:rPr lang="en-US" sz="2400" dirty="0" err="1" smtClean="0"/>
              <a:t>yo’l</a:t>
            </a:r>
            <a:r>
              <a:rPr lang="en-US" sz="2400" dirty="0" smtClean="0"/>
              <a:t> </a:t>
            </a:r>
            <a:r>
              <a:rPr lang="en-US" sz="2400" dirty="0" err="1"/>
              <a:t>qo'ymaydigan</a:t>
            </a:r>
            <a:r>
              <a:rPr lang="en-US" sz="2400" dirty="0"/>
              <a:t> </a:t>
            </a:r>
            <a:r>
              <a:rPr lang="en-US" sz="2400" dirty="0" err="1"/>
              <a:t>deformatsiyalar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qarshi</a:t>
            </a:r>
            <a:r>
              <a:rPr lang="en-US" sz="2400" dirty="0"/>
              <a:t> </a:t>
            </a:r>
            <a:r>
              <a:rPr lang="en-US" sz="2400" dirty="0" err="1" smtClean="0"/>
              <a:t>tura</a:t>
            </a:r>
            <a:r>
              <a:rPr lang="en-US" sz="2400" dirty="0" smtClean="0"/>
              <a:t> </a:t>
            </a:r>
            <a:r>
              <a:rPr lang="en-US" sz="2400" dirty="0" err="1" smtClean="0"/>
              <a:t>olish</a:t>
            </a:r>
            <a:r>
              <a:rPr lang="en-US" sz="2400" dirty="0" smtClean="0"/>
              <a:t> </a:t>
            </a:r>
            <a:r>
              <a:rPr lang="en-US" sz="2400" dirty="0" err="1"/>
              <a:t>qobiliyati</a:t>
            </a:r>
            <a:r>
              <a:rPr lang="en-US" sz="2400" dirty="0"/>
              <a:t> </a:t>
            </a:r>
            <a:r>
              <a:rPr lang="en-US" sz="2400" dirty="0" err="1"/>
              <a:t>tushuniladi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477064" y="3789040"/>
            <a:ext cx="8352928" cy="108012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508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Qattiqlik</a:t>
            </a:r>
            <a:r>
              <a:rPr lang="en-US" sz="2000" dirty="0"/>
              <a:t> </a:t>
            </a:r>
            <a:r>
              <a:rPr lang="en-US" sz="2000" dirty="0" err="1"/>
              <a:t>miqdoriy</a:t>
            </a:r>
            <a:r>
              <a:rPr lang="en-US" sz="2000" dirty="0"/>
              <a:t> </a:t>
            </a:r>
            <a:r>
              <a:rPr lang="en-US" sz="2000" dirty="0" err="1"/>
              <a:t>jihatdan</a:t>
            </a:r>
            <a:r>
              <a:rPr lang="en-US" sz="2000" dirty="0"/>
              <a:t> </a:t>
            </a:r>
            <a:r>
              <a:rPr lang="en-US" sz="2000" dirty="0" smtClean="0"/>
              <a:t> </a:t>
            </a:r>
            <a:r>
              <a:rPr lang="en-US" sz="2000" b="1" dirty="0" err="1" smtClean="0"/>
              <a:t>qattiqlik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koeffitsiyenti</a:t>
            </a:r>
            <a:r>
              <a:rPr lang="en-US" sz="2000" b="1" dirty="0" smtClean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baholanadi</a:t>
            </a:r>
            <a:r>
              <a:rPr lang="en-US" sz="2000" dirty="0"/>
              <a:t>:</a:t>
            </a:r>
            <a:endParaRPr lang="ru-RU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3635897" y="4869160"/>
                <a:ext cx="20162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/>
                        </a:rPr>
                        <m:t>𝐾</m:t>
                      </m:r>
                      <m:r>
                        <a:rPr lang="en-US" sz="2800" i="1">
                          <a:latin typeface="Cambria Math"/>
                        </a:rPr>
                        <m:t>=</m:t>
                      </m:r>
                      <m:r>
                        <a:rPr lang="en-US" sz="2800" i="1">
                          <a:latin typeface="Cambria Math"/>
                        </a:rPr>
                        <m:t>𝑃</m:t>
                      </m:r>
                      <m:r>
                        <a:rPr lang="en-US" sz="2800" i="1">
                          <a:latin typeface="Cambria Math"/>
                        </a:rPr>
                        <m:t>/</m:t>
                      </m:r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𝑙</m:t>
                          </m:r>
                        </m:e>
                        <m:sub>
                          <m:r>
                            <a:rPr lang="en-US" sz="2800" i="1">
                              <a:latin typeface="Cambria Math"/>
                            </a:rPr>
                            <m:t>𝑚𝑎𝑥</m:t>
                          </m:r>
                        </m:sub>
                      </m:sSub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7" y="4869160"/>
                <a:ext cx="2016224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Прямоугольник 8"/>
          <p:cNvSpPr/>
          <p:nvPr/>
        </p:nvSpPr>
        <p:spPr>
          <a:xfrm>
            <a:off x="553264" y="5392380"/>
            <a:ext cx="827672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 smtClean="0"/>
              <a:t>yerda</a:t>
            </a:r>
            <a:endParaRPr lang="en-US" sz="2400" dirty="0" smtClean="0"/>
          </a:p>
          <a:p>
            <a:r>
              <a:rPr lang="en-US" sz="2400" dirty="0" smtClean="0"/>
              <a:t>P </a:t>
            </a:r>
            <a:r>
              <a:rPr lang="en-US" sz="2400" dirty="0"/>
              <a:t>—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 smtClean="0"/>
              <a:t>qiluvchi</a:t>
            </a:r>
            <a:r>
              <a:rPr lang="en-US" sz="2400" dirty="0" smtClean="0"/>
              <a:t> </a:t>
            </a:r>
            <a:r>
              <a:rPr lang="en-US" sz="2400" dirty="0" err="1"/>
              <a:t>kuch</a:t>
            </a:r>
            <a:r>
              <a:rPr lang="en-US" sz="2400" dirty="0"/>
              <a:t>; </a:t>
            </a:r>
            <a:endParaRPr lang="en-US" sz="2400" dirty="0" smtClean="0"/>
          </a:p>
          <a:p>
            <a:r>
              <a:rPr lang="en-US" sz="2800" i="1" dirty="0" err="1" smtClean="0"/>
              <a:t>l</a:t>
            </a:r>
            <a:r>
              <a:rPr lang="en-US" sz="2000" i="1" dirty="0" err="1" smtClean="0"/>
              <a:t>max</a:t>
            </a:r>
            <a:r>
              <a:rPr lang="en-US" sz="2400" dirty="0" smtClean="0"/>
              <a:t>- </a:t>
            </a:r>
            <a:r>
              <a:rPr lang="en-US" sz="2400" dirty="0" err="1"/>
              <a:t>maksimal</a:t>
            </a:r>
            <a:r>
              <a:rPr lang="en-US" sz="2400" dirty="0"/>
              <a:t> </a:t>
            </a:r>
            <a:r>
              <a:rPr lang="en-US" sz="2400" dirty="0" err="1"/>
              <a:t>deformatsiya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7729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ая выноска 5"/>
          <p:cNvSpPr/>
          <p:nvPr/>
        </p:nvSpPr>
        <p:spPr>
          <a:xfrm>
            <a:off x="323528" y="476672"/>
            <a:ext cx="8568952" cy="936104"/>
          </a:xfrm>
          <a:prstGeom prst="wedgeRectCallout">
            <a:avLst>
              <a:gd name="adj1" fmla="val 1055"/>
              <a:gd name="adj2" fmla="val 8040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jamlangan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yuklama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ta’siri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ostida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bo’lgan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bir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uchi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mahkamlangan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to‘sinning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qattiqligi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to'sin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cho‘zilishga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yoki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siqilishga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ishlaganda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quyidagi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ifoda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bo’yicha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hisoblanadi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323528" y="2708920"/>
            <a:ext cx="8424936" cy="720080"/>
          </a:xfrm>
          <a:prstGeom prst="wedgeRectCallout">
            <a:avLst>
              <a:gd name="adj1" fmla="val -4010"/>
              <a:gd name="adj2" fmla="val 8789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</a:rPr>
              <a:t>To’sin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bukilishga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ishlaganda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quyidagi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ifoda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bo‘yicha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hisoblanadi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3833988" y="1802686"/>
            <a:ext cx="15648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K=EF/</a:t>
            </a:r>
            <a:r>
              <a:rPr lang="en-US" sz="3600" i="1" dirty="0" smtClean="0"/>
              <a:t>l</a:t>
            </a:r>
            <a:endParaRPr lang="ru-RU" sz="36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3833988" y="3789040"/>
            <a:ext cx="19239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K=3EJ/</a:t>
            </a:r>
            <a:r>
              <a:rPr lang="en-US" sz="3600" i="1" dirty="0" smtClean="0"/>
              <a:t>l</a:t>
            </a:r>
            <a:r>
              <a:rPr lang="en-US" sz="2800" i="1" dirty="0" smtClean="0"/>
              <a:t>3</a:t>
            </a:r>
            <a:endParaRPr lang="ru-RU" sz="36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508964" y="4797152"/>
            <a:ext cx="82395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	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endParaRPr lang="en-US" sz="2400" dirty="0" smtClean="0"/>
          </a:p>
          <a:p>
            <a:r>
              <a:rPr lang="en-US" sz="2400" i="1" dirty="0" smtClean="0"/>
              <a:t>E —</a:t>
            </a:r>
            <a:r>
              <a:rPr lang="en-US" sz="2400" dirty="0" err="1" smtClean="0"/>
              <a:t>to‘sin</a:t>
            </a:r>
            <a:r>
              <a:rPr lang="en-US" sz="2400" dirty="0" smtClean="0"/>
              <a:t> </a:t>
            </a:r>
            <a:r>
              <a:rPr lang="en-US" sz="2400" dirty="0" err="1"/>
              <a:t>materialining</a:t>
            </a:r>
            <a:r>
              <a:rPr lang="en-US" sz="2400" dirty="0"/>
              <a:t> </a:t>
            </a:r>
            <a:r>
              <a:rPr lang="en-US" sz="2400" dirty="0" err="1"/>
              <a:t>qayishqoqlik</a:t>
            </a:r>
            <a:r>
              <a:rPr lang="en-US" sz="2400" dirty="0"/>
              <a:t> moduli; </a:t>
            </a:r>
            <a:endParaRPr lang="en-US" sz="2400" dirty="0" smtClean="0"/>
          </a:p>
          <a:p>
            <a:r>
              <a:rPr lang="en-US" sz="2400" i="1" dirty="0" smtClean="0"/>
              <a:t>F </a:t>
            </a:r>
            <a:r>
              <a:rPr lang="en-US" sz="2400" dirty="0" smtClean="0"/>
              <a:t>– </a:t>
            </a:r>
            <a:r>
              <a:rPr lang="en-US" sz="2400" dirty="0" err="1" smtClean="0"/>
              <a:t>kesim</a:t>
            </a:r>
            <a:r>
              <a:rPr lang="en-US" sz="2400" dirty="0" smtClean="0"/>
              <a:t> </a:t>
            </a:r>
            <a:r>
              <a:rPr lang="it-IT" sz="2400" dirty="0" smtClean="0"/>
              <a:t>maydoni;</a:t>
            </a:r>
          </a:p>
          <a:p>
            <a:r>
              <a:rPr lang="it-IT" sz="2400" i="1" dirty="0" smtClean="0"/>
              <a:t>J </a:t>
            </a:r>
            <a:r>
              <a:rPr lang="it-IT" sz="2400" dirty="0" smtClean="0"/>
              <a:t>– o‘q  inersiya </a:t>
            </a:r>
            <a:r>
              <a:rPr lang="it-IT" sz="2400" dirty="0"/>
              <a:t>momenti</a:t>
            </a:r>
            <a:r>
              <a:rPr lang="it-IT" sz="2400" dirty="0" smtClean="0"/>
              <a:t>;</a:t>
            </a:r>
          </a:p>
          <a:p>
            <a:r>
              <a:rPr lang="it-IT" sz="2400" dirty="0" smtClean="0"/>
              <a:t> </a:t>
            </a:r>
            <a:r>
              <a:rPr lang="it-IT" sz="2400" i="1" dirty="0"/>
              <a:t>l</a:t>
            </a:r>
            <a:r>
              <a:rPr lang="it-IT" sz="2400" i="1" dirty="0" smtClean="0"/>
              <a:t> </a:t>
            </a:r>
            <a:r>
              <a:rPr lang="it-IT" sz="2400" dirty="0" smtClean="0"/>
              <a:t>– to’sinning uzunligi</a:t>
            </a:r>
            <a:endParaRPr lang="ru-RU" sz="2400" dirty="0"/>
          </a:p>
        </p:txBody>
      </p:sp>
      <p:sp>
        <p:nvSpPr>
          <p:cNvPr id="11" name="10-конечная звезда 10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880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ая прямоугольная выноска 3"/>
          <p:cNvSpPr/>
          <p:nvPr/>
        </p:nvSpPr>
        <p:spPr>
          <a:xfrm>
            <a:off x="1763688" y="188640"/>
            <a:ext cx="7200800" cy="1872208"/>
          </a:xfrm>
          <a:prstGeom prst="wedgeRoundRectCallout">
            <a:avLst>
              <a:gd name="adj1" fmla="val 43185"/>
              <a:gd name="adj2" fmla="val 63105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Konstruksiyaning</a:t>
            </a:r>
            <a:r>
              <a:rPr lang="en-US" sz="2000" dirty="0"/>
              <a:t> </a:t>
            </a:r>
            <a:r>
              <a:rPr lang="en-US" sz="2000" dirty="0" err="1"/>
              <a:t>qattiqligi</a:t>
            </a:r>
            <a:r>
              <a:rPr lang="en-US" sz="2000" dirty="0"/>
              <a:t> </a:t>
            </a:r>
            <a:r>
              <a:rPr lang="en-US" sz="2000" dirty="0" err="1"/>
              <a:t>to‘g‘risida</a:t>
            </a:r>
            <a:r>
              <a:rPr lang="en-US" sz="2000" dirty="0"/>
              <a:t> ham </a:t>
            </a:r>
            <a:r>
              <a:rPr lang="en-US" sz="2000" dirty="0" err="1"/>
              <a:t>gapirish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, u </a:t>
            </a:r>
            <a:r>
              <a:rPr lang="en-US" sz="2000" dirty="0" err="1"/>
              <a:t>to‘sinning</a:t>
            </a:r>
            <a:r>
              <a:rPr lang="en-US" sz="2000" dirty="0"/>
              <a:t> </a:t>
            </a:r>
            <a:r>
              <a:rPr lang="en-US" sz="2000" dirty="0" err="1"/>
              <a:t>uzunligi</a:t>
            </a:r>
            <a:r>
              <a:rPr lang="en-US" sz="2000" dirty="0"/>
              <a:t>, </a:t>
            </a:r>
            <a:r>
              <a:rPr lang="en-US" sz="2000" dirty="0" err="1"/>
              <a:t>shakli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ko‘ndalang</a:t>
            </a:r>
            <a:r>
              <a:rPr lang="en-US" sz="2000" dirty="0"/>
              <a:t> </a:t>
            </a:r>
            <a:r>
              <a:rPr lang="en-US" sz="2000" dirty="0" err="1"/>
              <a:t>kesimining</a:t>
            </a:r>
            <a:r>
              <a:rPr lang="en-US" sz="2000" dirty="0"/>
              <a:t> </a:t>
            </a:r>
            <a:r>
              <a:rPr lang="en-US" sz="2000" dirty="0" err="1"/>
              <a:t>o’lchamlariga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Yana </a:t>
            </a:r>
            <a:r>
              <a:rPr lang="en-US" sz="2000" dirty="0" err="1"/>
              <a:t>shuni</a:t>
            </a:r>
            <a:r>
              <a:rPr lang="en-US" sz="2000" dirty="0"/>
              <a:t> ham </a:t>
            </a:r>
            <a:r>
              <a:rPr lang="en-US" sz="2000" dirty="0" err="1"/>
              <a:t>aytish</a:t>
            </a:r>
            <a:r>
              <a:rPr lang="en-US" sz="2000" dirty="0"/>
              <a:t> </a:t>
            </a:r>
            <a:r>
              <a:rPr lang="en-US" sz="2000" dirty="0" err="1"/>
              <a:t>mumkinki</a:t>
            </a:r>
            <a:r>
              <a:rPr lang="en-US" sz="2000" dirty="0"/>
              <a:t>, </a:t>
            </a:r>
            <a:r>
              <a:rPr lang="en-US" sz="2000" dirty="0" err="1"/>
              <a:t>to‘sinning</a:t>
            </a:r>
            <a:r>
              <a:rPr lang="en-US" sz="2000" dirty="0"/>
              <a:t> </a:t>
            </a:r>
            <a:r>
              <a:rPr lang="en-US" sz="2000" dirty="0" err="1"/>
              <a:t>bukilishga</a:t>
            </a:r>
            <a:r>
              <a:rPr lang="en-US" sz="2000" dirty="0"/>
              <a:t> </a:t>
            </a:r>
            <a:r>
              <a:rPr lang="en-US" sz="2000" dirty="0" err="1"/>
              <a:t>qattiqligi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cho‘zilish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siqilish</a:t>
            </a:r>
            <a:r>
              <a:rPr lang="en-US" sz="2000" dirty="0"/>
              <a:t> </a:t>
            </a:r>
            <a:r>
              <a:rPr lang="en-US" sz="2000" dirty="0" err="1"/>
              <a:t>qattiqligiga</a:t>
            </a:r>
            <a:r>
              <a:rPr lang="en-US" sz="2000" dirty="0"/>
              <a:t> </a:t>
            </a:r>
            <a:r>
              <a:rPr lang="en-US" sz="2000" dirty="0" err="1"/>
              <a:t>qaraganda</a:t>
            </a:r>
            <a:r>
              <a:rPr lang="en-US" sz="2000" dirty="0"/>
              <a:t> </a:t>
            </a:r>
            <a:r>
              <a:rPr lang="en-US" sz="2000" dirty="0" err="1"/>
              <a:t>anchagina</a:t>
            </a:r>
            <a:r>
              <a:rPr lang="en-US" sz="2000" dirty="0"/>
              <a:t> past </a:t>
            </a:r>
            <a:r>
              <a:rPr lang="en-US" sz="2000" dirty="0" err="1"/>
              <a:t>bo’ladi</a:t>
            </a:r>
            <a:r>
              <a:rPr lang="en-US" sz="2000" dirty="0"/>
              <a:t>.</a:t>
            </a:r>
            <a:endParaRPr lang="ru-RU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20888"/>
            <a:ext cx="831816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63688" y="4227552"/>
            <a:ext cx="73376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10.1-rasm. </a:t>
            </a:r>
            <a:r>
              <a:rPr lang="en-US" sz="1600" b="1" dirty="0" err="1"/>
              <a:t>Kosinkalar</a:t>
            </a:r>
            <a:r>
              <a:rPr lang="en-US" sz="1600" b="1" dirty="0"/>
              <a:t> </a:t>
            </a:r>
            <a:r>
              <a:rPr lang="en-US" sz="1600" b="1" dirty="0" err="1"/>
              <a:t>va</a:t>
            </a:r>
            <a:r>
              <a:rPr lang="en-US" sz="1600" b="1" dirty="0"/>
              <a:t> diagonal </a:t>
            </a:r>
            <a:r>
              <a:rPr lang="en-US" sz="1600" b="1" dirty="0" err="1"/>
              <a:t>elementlarni</a:t>
            </a:r>
            <a:r>
              <a:rPr lang="en-US" sz="1600" b="1" dirty="0"/>
              <a:t> </a:t>
            </a:r>
            <a:r>
              <a:rPr lang="en-US" sz="1600" b="1" dirty="0" err="1"/>
              <a:t>kiritish</a:t>
            </a:r>
            <a:r>
              <a:rPr lang="en-US" sz="1600" b="1" dirty="0"/>
              <a:t> </a:t>
            </a:r>
            <a:r>
              <a:rPr lang="en-US" sz="1600" b="1" dirty="0" err="1"/>
              <a:t>bilan</a:t>
            </a:r>
            <a:r>
              <a:rPr lang="en-US" sz="1600" b="1" dirty="0"/>
              <a:t> </a:t>
            </a:r>
            <a:r>
              <a:rPr lang="en-US" sz="1600" b="1" dirty="0" err="1"/>
              <a:t>ramaning</a:t>
            </a:r>
            <a:r>
              <a:rPr lang="en-US" sz="1600" b="1" dirty="0"/>
              <a:t> </a:t>
            </a:r>
            <a:r>
              <a:rPr lang="en-US" sz="1600" b="1" dirty="0" err="1"/>
              <a:t>qattiqligini</a:t>
            </a:r>
            <a:r>
              <a:rPr lang="en-US" sz="1600" b="1" dirty="0"/>
              <a:t> </a:t>
            </a:r>
            <a:r>
              <a:rPr lang="en-US" sz="1600" b="1" dirty="0" err="1"/>
              <a:t>oshirish</a:t>
            </a:r>
            <a:endParaRPr lang="ru-RU" sz="1600" b="1" dirty="0"/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251520" y="4719047"/>
            <a:ext cx="6912768" cy="1734289"/>
          </a:xfrm>
          <a:prstGeom prst="wedgeRectCallout">
            <a:avLst>
              <a:gd name="adj1" fmla="val -52127"/>
              <a:gd name="adj2" fmla="val -7546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10.1-rasmda </a:t>
            </a:r>
            <a:r>
              <a:rPr lang="en-US" sz="2000" dirty="0" err="1"/>
              <a:t>to‘gri</a:t>
            </a:r>
            <a:r>
              <a:rPr lang="en-US" sz="2000" dirty="0"/>
              <a:t> </a:t>
            </a:r>
            <a:r>
              <a:rPr lang="en-US" sz="2000" dirty="0" err="1"/>
              <a:t>to'rtburchak</a:t>
            </a:r>
            <a:r>
              <a:rPr lang="en-US" sz="2000" dirty="0"/>
              <a:t> </a:t>
            </a:r>
            <a:r>
              <a:rPr lang="en-US" sz="2000" dirty="0" err="1"/>
              <a:t>rama</a:t>
            </a:r>
            <a:r>
              <a:rPr lang="en-US" sz="2000" dirty="0"/>
              <a:t> </a:t>
            </a:r>
            <a:r>
              <a:rPr lang="en-US" sz="2000" dirty="0" err="1"/>
              <a:t>o'qining</a:t>
            </a:r>
            <a:r>
              <a:rPr lang="en-US" sz="2000" dirty="0"/>
              <a:t> chap </a:t>
            </a:r>
            <a:r>
              <a:rPr lang="en-US" sz="2000" dirty="0" err="1"/>
              <a:t>tomoni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mahkamlangan</a:t>
            </a:r>
            <a:r>
              <a:rPr lang="en-US" sz="2000" dirty="0"/>
              <a:t>. R </a:t>
            </a:r>
            <a:r>
              <a:rPr lang="en-US" sz="2000" dirty="0" err="1"/>
              <a:t>kuch</a:t>
            </a:r>
            <a:r>
              <a:rPr lang="en-US" sz="2000" dirty="0"/>
              <a:t> </a:t>
            </a:r>
            <a:r>
              <a:rPr lang="en-US" sz="2000" dirty="0" err="1"/>
              <a:t>ta’siri</a:t>
            </a:r>
            <a:r>
              <a:rPr lang="en-US" sz="2000" dirty="0"/>
              <a:t> </a:t>
            </a:r>
            <a:r>
              <a:rPr lang="en-US" sz="2000" dirty="0" err="1"/>
              <a:t>ostida</a:t>
            </a:r>
            <a:r>
              <a:rPr lang="en-US" sz="2000" dirty="0"/>
              <a:t> </a:t>
            </a:r>
            <a:r>
              <a:rPr lang="en-US" sz="2000" dirty="0" err="1"/>
              <a:t>ramaning</a:t>
            </a:r>
            <a:r>
              <a:rPr lang="en-US" sz="2000" dirty="0"/>
              <a:t> a </a:t>
            </a:r>
            <a:r>
              <a:rPr lang="en-US" sz="2000" dirty="0" err="1"/>
              <a:t>va</a:t>
            </a:r>
            <a:r>
              <a:rPr lang="en-US" sz="2000" dirty="0"/>
              <a:t> b </a:t>
            </a:r>
            <a:r>
              <a:rPr lang="en-US" sz="2000" dirty="0" err="1"/>
              <a:t>elementlari</a:t>
            </a:r>
            <a:r>
              <a:rPr lang="en-US" sz="2000" dirty="0"/>
              <a:t> </a:t>
            </a:r>
            <a:r>
              <a:rPr lang="en-US" sz="2000" dirty="0" err="1"/>
              <a:t>bukilishga</a:t>
            </a:r>
            <a:r>
              <a:rPr lang="en-US" sz="2000" dirty="0"/>
              <a:t> </a:t>
            </a:r>
            <a:r>
              <a:rPr lang="en-US" sz="2000" dirty="0" err="1"/>
              <a:t>ishlaydi</a:t>
            </a:r>
            <a:r>
              <a:rPr lang="en-US" sz="2000" dirty="0"/>
              <a:t>. </a:t>
            </a:r>
            <a:r>
              <a:rPr lang="en-US" sz="2000" dirty="0" err="1"/>
              <a:t>Konstruksiyaning</a:t>
            </a:r>
            <a:r>
              <a:rPr lang="en-US" sz="2000" dirty="0"/>
              <a:t> </a:t>
            </a:r>
            <a:r>
              <a:rPr lang="en-US" sz="2000" dirty="0" err="1"/>
              <a:t>qattiqligini</a:t>
            </a:r>
            <a:r>
              <a:rPr lang="en-US" sz="2000" dirty="0"/>
              <a:t> </a:t>
            </a:r>
            <a:r>
              <a:rPr lang="en-US" sz="2000" dirty="0" err="1"/>
              <a:t>cho‘zilish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siqilishga</a:t>
            </a:r>
            <a:r>
              <a:rPr lang="en-US" sz="2000" dirty="0"/>
              <a:t> </a:t>
            </a:r>
            <a:r>
              <a:rPr lang="en-US" sz="2000" dirty="0" err="1"/>
              <a:t>ishlaydigan</a:t>
            </a:r>
            <a:r>
              <a:rPr lang="en-US" sz="2000" dirty="0"/>
              <a:t> </a:t>
            </a:r>
            <a:r>
              <a:rPr lang="en-US" sz="2000" dirty="0" err="1"/>
              <a:t>kosinkalar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diagonal </a:t>
            </a:r>
            <a:r>
              <a:rPr lang="en-US" sz="2000" dirty="0" err="1"/>
              <a:t>elementlarni</a:t>
            </a:r>
            <a:r>
              <a:rPr lang="en-US" sz="2000" dirty="0"/>
              <a:t> </a:t>
            </a:r>
            <a:r>
              <a:rPr lang="en-US" sz="2000" dirty="0" err="1"/>
              <a:t>kiritish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8054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368" y="-19705"/>
            <a:ext cx="87961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EA </a:t>
            </a:r>
            <a:r>
              <a:rPr lang="en-US" b="1" dirty="0" err="1" smtClean="0"/>
              <a:t>larning</a:t>
            </a:r>
            <a:r>
              <a:rPr lang="en-US" b="1" dirty="0" smtClean="0"/>
              <a:t> </a:t>
            </a:r>
            <a:r>
              <a:rPr lang="en-US" b="1" dirty="0" err="1"/>
              <a:t>konstruksiyalari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 smtClean="0"/>
              <a:t>qo'llaniladigari</a:t>
            </a:r>
            <a:r>
              <a:rPr lang="en-US" b="1" dirty="0" smtClean="0"/>
              <a:t> </a:t>
            </a:r>
            <a:r>
              <a:rPr lang="en-US" b="1" dirty="0" err="1" smtClean="0"/>
              <a:t>materiallarning</a:t>
            </a:r>
            <a:r>
              <a:rPr lang="en-US" b="1" dirty="0" smtClean="0"/>
              <a:t> </a:t>
            </a:r>
            <a:r>
              <a:rPr lang="en-US" b="1" dirty="0" err="1" smtClean="0"/>
              <a:t>parametrlari</a:t>
            </a:r>
            <a:endParaRPr lang="ru-RU" b="1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802272"/>
              </p:ext>
            </p:extLst>
          </p:nvPr>
        </p:nvGraphicFramePr>
        <p:xfrm>
          <a:off x="179512" y="476672"/>
          <a:ext cx="8640960" cy="6190976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360040"/>
                <a:gridCol w="2674548"/>
                <a:gridCol w="1166896"/>
                <a:gridCol w="817733"/>
                <a:gridCol w="816910"/>
                <a:gridCol w="816910"/>
                <a:gridCol w="694207"/>
                <a:gridCol w="662916"/>
                <a:gridCol w="630800"/>
              </a:tblGrid>
              <a:tr h="828388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№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Konstruksion materiallar parametrlari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markasi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</a:t>
                      </a:r>
                      <a:r>
                        <a:rPr lang="en-US" sz="1800" baseline="-25000">
                          <a:effectLst/>
                        </a:rPr>
                        <a:t>p</a:t>
                      </a:r>
                      <a:r>
                        <a:rPr lang="en-US" sz="1800">
                          <a:effectLst/>
                        </a:rPr>
                        <a:t>, MRa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E, 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GPa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P, g/sm</a:t>
                      </a:r>
                      <a:r>
                        <a:rPr lang="en-US" sz="1800" baseline="300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Solishtirma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mustahkamlik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qattiqlik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06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σ</a:t>
                      </a:r>
                      <a:r>
                        <a:rPr lang="en-US" sz="2000" baseline="-25000">
                          <a:effectLst/>
                        </a:rPr>
                        <a:t>r</a:t>
                      </a:r>
                      <a:r>
                        <a:rPr lang="en-US" sz="2000" baseline="30000">
                          <a:effectLst/>
                        </a:rPr>
                        <a:t>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σ</a:t>
                      </a:r>
                      <a:r>
                        <a:rPr lang="en-US" sz="2000" baseline="-25000">
                          <a:effectLst/>
                        </a:rPr>
                        <a:t>e</a:t>
                      </a:r>
                      <a:r>
                        <a:rPr lang="en-US" sz="2000" baseline="30000">
                          <a:effectLst/>
                        </a:rPr>
                        <a:t>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E</a:t>
                      </a:r>
                      <a:r>
                        <a:rPr lang="en-US" sz="2000" baseline="30000">
                          <a:effectLst/>
                        </a:rPr>
                        <a:t>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Uglerodli po’lat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St 10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334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7,85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42,5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St 45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600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7,85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76,5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25,5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5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Legirlangan po’lat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30XGSA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490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198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7,85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15,7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25,3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Alyuminiy qotishma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AD-1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7,7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9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V-95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275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96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Magniy qotishma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MA2-1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255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9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MA2-8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275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Mis qotishma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L-63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294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Br-B2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392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Titan qotishma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VT1-0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687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VT3-1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1176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218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fenoplast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K-21-22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8,6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6,2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Press material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AG-4S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245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273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136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Getinaks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98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Tekstolit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PTK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Shishatekstolit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VFT-S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245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—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1,85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180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132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Ftorplast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4A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0,44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2,2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6,2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0,2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52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Stekloplastik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SVAM-ER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687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221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343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03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Pentoplast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PS-1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—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0,15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0,35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—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0,45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47" marR="6654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10-конечная звезда 4"/>
          <p:cNvSpPr/>
          <p:nvPr/>
        </p:nvSpPr>
        <p:spPr>
          <a:xfrm>
            <a:off x="8676456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5711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со стрелкой вниз 4"/>
          <p:cNvSpPr/>
          <p:nvPr/>
        </p:nvSpPr>
        <p:spPr>
          <a:xfrm>
            <a:off x="323528" y="260648"/>
            <a:ext cx="8352928" cy="1296144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Materiallarning</a:t>
            </a:r>
            <a:r>
              <a:rPr lang="en-US" sz="2000" b="1" dirty="0"/>
              <a:t> </a:t>
            </a:r>
            <a:r>
              <a:rPr lang="en-US" sz="2000" b="1" dirty="0" err="1"/>
              <a:t>solishtirma</a:t>
            </a:r>
            <a:r>
              <a:rPr lang="en-US" sz="2000" b="1" dirty="0"/>
              <a:t> </a:t>
            </a:r>
            <a:r>
              <a:rPr lang="en-US" sz="2000" b="1" dirty="0" err="1"/>
              <a:t>mustahkamligi</a:t>
            </a:r>
            <a:r>
              <a:rPr lang="en-US" sz="2000" b="1" dirty="0"/>
              <a:t> </a:t>
            </a:r>
            <a:r>
              <a:rPr lang="en-US" sz="2000" b="1" dirty="0" err="1"/>
              <a:t>quyidagi</a:t>
            </a:r>
            <a:r>
              <a:rPr lang="en-US" sz="2000" b="1" dirty="0"/>
              <a:t> </a:t>
            </a:r>
            <a:r>
              <a:rPr lang="en-US" sz="2000" b="1" dirty="0" err="1"/>
              <a:t>ifodalar</a:t>
            </a:r>
            <a:r>
              <a:rPr lang="en-US" sz="2000" b="1" dirty="0"/>
              <a:t> </a:t>
            </a:r>
            <a:r>
              <a:rPr lang="en-US" sz="2000" b="1" dirty="0" err="1"/>
              <a:t>bo'yicha</a:t>
            </a:r>
            <a:r>
              <a:rPr lang="en-US" sz="2000" b="1" dirty="0"/>
              <a:t> </a:t>
            </a:r>
            <a:r>
              <a:rPr lang="en-US" sz="2000" b="1" dirty="0" err="1"/>
              <a:t>hisoblanadi</a:t>
            </a:r>
            <a:r>
              <a:rPr lang="en-US" sz="2000" b="1" dirty="0"/>
              <a:t>.</a:t>
            </a:r>
            <a:endParaRPr lang="ru-RU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700808"/>
            <a:ext cx="234551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sz="2400" b="1" dirty="0" err="1"/>
              <a:t>Metallar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96136" y="1700808"/>
            <a:ext cx="273985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sz="2400" b="1" dirty="0" err="1"/>
              <a:t>Nometallar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endParaRPr lang="ru-RU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6" r="31828"/>
          <a:stretch/>
        </p:blipFill>
        <p:spPr bwMode="auto">
          <a:xfrm>
            <a:off x="0" y="2905929"/>
            <a:ext cx="3923928" cy="415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38" r="31168"/>
          <a:stretch/>
        </p:blipFill>
        <p:spPr bwMode="auto">
          <a:xfrm>
            <a:off x="4355976" y="3321682"/>
            <a:ext cx="4860032" cy="487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287140" y="4254569"/>
            <a:ext cx="41376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Bu </a:t>
            </a:r>
            <a:r>
              <a:rPr lang="en-US" sz="2000" b="1" dirty="0" err="1"/>
              <a:t>yerda</a:t>
            </a:r>
            <a:r>
              <a:rPr lang="en-US" sz="2000" b="1" dirty="0"/>
              <a:t>  p— </a:t>
            </a:r>
            <a:r>
              <a:rPr lang="en-US" sz="2000" b="1" dirty="0" err="1"/>
              <a:t>moddaning</a:t>
            </a:r>
            <a:r>
              <a:rPr lang="en-US" sz="2000" b="1" dirty="0"/>
              <a:t> </a:t>
            </a:r>
            <a:r>
              <a:rPr lang="en-US" sz="2000" b="1" dirty="0" err="1"/>
              <a:t>zichligi</a:t>
            </a:r>
            <a:endParaRPr lang="ru-RU" sz="2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3528" y="4941168"/>
            <a:ext cx="8352928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Plastmassalar</a:t>
            </a:r>
            <a:r>
              <a:rPr lang="en-US" sz="2000" dirty="0"/>
              <a:t> </a:t>
            </a:r>
            <a:r>
              <a:rPr lang="en-US" sz="2000" dirty="0" err="1"/>
              <a:t>eltuvchi</a:t>
            </a:r>
            <a:r>
              <a:rPr lang="en-US" sz="2000" dirty="0"/>
              <a:t> </a:t>
            </a:r>
            <a:r>
              <a:rPr lang="en-US" sz="2000" dirty="0" err="1"/>
              <a:t>konstruksiyalarda</a:t>
            </a:r>
            <a:r>
              <a:rPr lang="en-US" sz="2000" dirty="0"/>
              <a:t> </a:t>
            </a:r>
            <a:r>
              <a:rPr lang="en-US" sz="2000" dirty="0" err="1"/>
              <a:t>metallarning</a:t>
            </a:r>
            <a:r>
              <a:rPr lang="en-US" sz="2000" dirty="0"/>
              <a:t> </a:t>
            </a:r>
            <a:r>
              <a:rPr lang="en-US" sz="2000" dirty="0" err="1"/>
              <a:t>o'rnini</a:t>
            </a:r>
            <a:r>
              <a:rPr lang="en-US" sz="2000" dirty="0"/>
              <a:t> </a:t>
            </a:r>
            <a:r>
              <a:rPr lang="en-US" sz="2000" dirty="0" err="1"/>
              <a:t>bosuvchi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qora</a:t>
            </a:r>
            <a:r>
              <a:rPr lang="en-US" sz="2000" dirty="0"/>
              <a:t> </a:t>
            </a:r>
            <a:r>
              <a:rPr lang="en-US" sz="2000" dirty="0" err="1"/>
              <a:t>metallarni</a:t>
            </a:r>
            <a:r>
              <a:rPr lang="en-US" sz="2000" dirty="0"/>
              <a:t>, </a:t>
            </a:r>
            <a:r>
              <a:rPr lang="en-US" sz="2000" dirty="0" err="1"/>
              <a:t>ayniqsa</a:t>
            </a:r>
            <a:r>
              <a:rPr lang="en-US" sz="2000" dirty="0"/>
              <a:t> </a:t>
            </a:r>
            <a:r>
              <a:rPr lang="en-US" sz="2000" dirty="0" err="1"/>
              <a:t>rangli</a:t>
            </a:r>
            <a:r>
              <a:rPr lang="en-US" sz="2000" dirty="0"/>
              <a:t> </a:t>
            </a:r>
            <a:r>
              <a:rPr lang="en-US" sz="2000" dirty="0" err="1"/>
              <a:t>metallarni</a:t>
            </a:r>
            <a:r>
              <a:rPr lang="en-US" sz="2000" dirty="0"/>
              <a:t> </a:t>
            </a:r>
            <a:r>
              <a:rPr lang="en-US" sz="2000" dirty="0" err="1"/>
              <a:t>tejashda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rol</a:t>
            </a:r>
            <a:r>
              <a:rPr lang="en-US" sz="2000" dirty="0"/>
              <a:t> </a:t>
            </a:r>
            <a:r>
              <a:rPr lang="en-US" sz="2000" dirty="0" err="1"/>
              <a:t>o'ynaydi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10" name="10-конечная звезда 9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3575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525096"/>
              </p:ext>
            </p:extLst>
          </p:nvPr>
        </p:nvGraphicFramePr>
        <p:xfrm>
          <a:off x="179512" y="702389"/>
          <a:ext cx="8784976" cy="5966971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467245"/>
                <a:gridCol w="1548979"/>
                <a:gridCol w="3240360"/>
                <a:gridCol w="3528392"/>
              </a:tblGrid>
              <a:tr h="2491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№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</a:rPr>
                        <a:t>Material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Tavsif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Qo’llash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39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Shishaplastik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Mustahkamligi yuqori, chidamli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Korpuslar, havo chiqargichlar, elektroizolyatsion detallar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Fenoplastlar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Yuqori dielektrik xususiyat va mexanik mustahkamlik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Kojuxlar, korpuslar, qopqoqlar, elektroizolyatsion detallar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79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Poliamidlar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Yuqori antifriksion va elektroizolyatsion hususiyatlar, korroziyaga va kimyoviy ta’sirlarga chidamli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Podshipniklar, shesternalar, vtulkalar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9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Polistirol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Suvga chidamli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Konstruksiyaning katta o’lchamdagi elementlari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6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Ftorplastlar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Kimyoviy, suvga, issiqlikka chidamlilik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Elektroizolyatsion detallar, panellar, asbob korpuslari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6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Poliformal</a:t>
                      </a:r>
                      <a:r>
                        <a:rPr lang="ru-RU" sz="1800" dirty="0" smtClean="0">
                          <a:effectLst/>
                        </a:rPr>
                        <a:t>-</a:t>
                      </a:r>
                      <a:r>
                        <a:rPr lang="en-US" sz="1800" dirty="0" err="1" smtClean="0">
                          <a:effectLst/>
                        </a:rPr>
                        <a:t>degidlar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Mexanik mustahkamlik, issiqlik va korroziyadan chidamlilik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Podshipniklar, aniq mexanika asboblarning detallari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6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Pentoplastlar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Mexanik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mustahkamlik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>
                          <a:effectLst/>
                        </a:rPr>
                        <a:t>issiqlikka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chidamlilik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Podshipniklar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>
                          <a:effectLst/>
                        </a:rPr>
                        <a:t>asbob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detallari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>
                          <a:effectLst/>
                        </a:rPr>
                        <a:t>boltlar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>
                          <a:effectLst/>
                        </a:rPr>
                        <a:t>gaykalar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>
                          <a:effectLst/>
                        </a:rPr>
                        <a:t>shaybalar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43930" y="44624"/>
            <a:ext cx="87485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/>
              <a:t>Konstruksion</a:t>
            </a:r>
            <a:r>
              <a:rPr lang="en-US" sz="2000" b="1" dirty="0"/>
              <a:t> </a:t>
            </a:r>
            <a:r>
              <a:rPr lang="en-US" sz="2000" b="1" dirty="0" err="1"/>
              <a:t>plastmassalarning</a:t>
            </a:r>
            <a:r>
              <a:rPr lang="en-US" sz="2000" b="1" dirty="0"/>
              <a:t> </a:t>
            </a:r>
            <a:r>
              <a:rPr lang="en-US" sz="2000" b="1" dirty="0" err="1"/>
              <a:t>tavsiflari</a:t>
            </a:r>
            <a:endParaRPr lang="ru-RU" sz="2000" b="1" dirty="0"/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5721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ая выноска 3"/>
          <p:cNvSpPr/>
          <p:nvPr/>
        </p:nvSpPr>
        <p:spPr>
          <a:xfrm>
            <a:off x="467544" y="476672"/>
            <a:ext cx="8064896" cy="1656184"/>
          </a:xfrm>
          <a:prstGeom prst="wedgeRectCallout">
            <a:avLst>
              <a:gd name="adj1" fmla="val 47384"/>
              <a:gd name="adj2" fmla="val 7475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Bosma</a:t>
            </a:r>
            <a:r>
              <a:rPr lang="en-US" sz="2000" dirty="0"/>
              <a:t> </a:t>
            </a:r>
            <a:r>
              <a:rPr lang="en-US" sz="2000" dirty="0" err="1"/>
              <a:t>plataning</a:t>
            </a:r>
            <a:r>
              <a:rPr lang="en-US" sz="2000" dirty="0"/>
              <a:t> </a:t>
            </a:r>
            <a:r>
              <a:rPr lang="en-US" sz="2000" dirty="0" err="1"/>
              <a:t>tekisligiga</a:t>
            </a:r>
            <a:r>
              <a:rPr lang="en-US" sz="2000" dirty="0"/>
              <a:t> </a:t>
            </a:r>
            <a:r>
              <a:rPr lang="en-US" sz="2000" dirty="0" err="1"/>
              <a:t>ortogonal</a:t>
            </a:r>
            <a:r>
              <a:rPr lang="en-US" sz="2000" dirty="0"/>
              <a:t> </a:t>
            </a:r>
            <a:r>
              <a:rPr lang="en-US" sz="2000" dirty="0" err="1"/>
              <a:t>yo'nalgan</a:t>
            </a:r>
            <a:r>
              <a:rPr lang="en-US" sz="2000" dirty="0"/>
              <a:t> </a:t>
            </a:r>
            <a:r>
              <a:rPr lang="en-US" sz="2000" dirty="0" err="1"/>
              <a:t>vibratsiyalar</a:t>
            </a:r>
            <a:r>
              <a:rPr lang="en-US" sz="2000" dirty="0"/>
              <a:t>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tomonga</a:t>
            </a:r>
            <a:r>
              <a:rPr lang="en-US" sz="2000" dirty="0"/>
              <a:t> </a:t>
            </a:r>
            <a:r>
              <a:rPr lang="en-US" sz="2000" dirty="0" err="1"/>
              <a:t>navbatma-navbat</a:t>
            </a:r>
            <a:r>
              <a:rPr lang="en-US" sz="2000" dirty="0"/>
              <a:t> </a:t>
            </a:r>
            <a:r>
              <a:rPr lang="en-US" sz="2000" dirty="0" err="1"/>
              <a:t>bukadi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unga</a:t>
            </a:r>
            <a:r>
              <a:rPr lang="en-US" sz="2000" dirty="0"/>
              <a:t> </a:t>
            </a:r>
            <a:r>
              <a:rPr lang="en-US" sz="2000" dirty="0" err="1"/>
              <a:t>o‘rnatilgan</a:t>
            </a:r>
            <a:r>
              <a:rPr lang="en-US" sz="2000" dirty="0"/>
              <a:t> </a:t>
            </a:r>
            <a:r>
              <a:rPr lang="en-US" sz="2000" dirty="0" err="1"/>
              <a:t>mikrosxemalar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ERElarning</a:t>
            </a:r>
            <a:r>
              <a:rPr lang="en-US" sz="2000" dirty="0"/>
              <a:t> (</a:t>
            </a:r>
            <a:r>
              <a:rPr lang="en-US" sz="2000" dirty="0" err="1"/>
              <a:t>tarkibiy</a:t>
            </a:r>
            <a:r>
              <a:rPr lang="en-US" sz="2000" dirty="0"/>
              <a:t> </a:t>
            </a:r>
            <a:r>
              <a:rPr lang="en-US" sz="2000" dirty="0" err="1"/>
              <a:t>qismlarning</a:t>
            </a:r>
            <a:r>
              <a:rPr lang="en-US" sz="2000" dirty="0"/>
              <a:t>) </a:t>
            </a:r>
            <a:r>
              <a:rPr lang="en-US" sz="2000" dirty="0" err="1"/>
              <a:t>mexanik</a:t>
            </a:r>
            <a:r>
              <a:rPr lang="en-US" sz="2000" dirty="0"/>
              <a:t> </a:t>
            </a:r>
            <a:r>
              <a:rPr lang="en-US" sz="2000" dirty="0" err="1"/>
              <a:t>mustahkamligiga</a:t>
            </a:r>
            <a:r>
              <a:rPr lang="en-US" sz="2000" dirty="0"/>
              <a:t> </a:t>
            </a:r>
            <a:r>
              <a:rPr lang="en-US" sz="2000" dirty="0" err="1"/>
              <a:t>ta’sir</a:t>
            </a:r>
            <a:r>
              <a:rPr lang="en-US" sz="2000" dirty="0"/>
              <a:t> </a:t>
            </a:r>
            <a:r>
              <a:rPr lang="en-US" sz="2000" dirty="0" err="1"/>
              <a:t>ko’rsatadi</a:t>
            </a:r>
            <a:r>
              <a:rPr lang="en-US" sz="2000" dirty="0"/>
              <a:t>. Agar </a:t>
            </a:r>
            <a:r>
              <a:rPr lang="en-US" sz="2000" dirty="0" err="1"/>
              <a:t>tarkibiy</a:t>
            </a:r>
            <a:r>
              <a:rPr lang="en-US" sz="2000" dirty="0"/>
              <a:t> </a:t>
            </a:r>
            <a:r>
              <a:rPr lang="en-US" sz="2000" dirty="0" err="1"/>
              <a:t>qismlar</a:t>
            </a:r>
            <a:r>
              <a:rPr lang="en-US" sz="2000" dirty="0"/>
              <a:t> </a:t>
            </a:r>
            <a:r>
              <a:rPr lang="en-US" sz="2000" dirty="0" err="1"/>
              <a:t>qattiq</a:t>
            </a:r>
            <a:r>
              <a:rPr lang="en-US" sz="2000" dirty="0"/>
              <a:t> deb </a:t>
            </a:r>
            <a:r>
              <a:rPr lang="en-US" sz="2000" dirty="0" err="1"/>
              <a:t>hisoblansa</a:t>
            </a:r>
            <a:r>
              <a:rPr lang="en-US" sz="2000" dirty="0"/>
              <a:t>, u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chiqishlari</a:t>
            </a:r>
            <a:r>
              <a:rPr lang="en-US" sz="2000" dirty="0"/>
              <a:t> </a:t>
            </a:r>
            <a:r>
              <a:rPr lang="en-US" sz="2000" dirty="0" err="1"/>
              <a:t>bukiladi</a:t>
            </a:r>
            <a:r>
              <a:rPr lang="en-US" sz="2000" dirty="0"/>
              <a:t>. </a:t>
            </a:r>
            <a:endParaRPr lang="ru-RU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92896"/>
            <a:ext cx="3312368" cy="300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5471559"/>
            <a:ext cx="878497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900" b="1" dirty="0"/>
              <a:t>10.2- </a:t>
            </a:r>
            <a:r>
              <a:rPr lang="en-US" sz="1900" b="1" dirty="0" err="1"/>
              <a:t>rasm</a:t>
            </a:r>
            <a:r>
              <a:rPr lang="en-US" sz="1900" b="1" dirty="0"/>
              <a:t>. </a:t>
            </a:r>
            <a:r>
              <a:rPr lang="en-US" sz="1900" b="1" dirty="0" err="1"/>
              <a:t>Bosniaplataning</a:t>
            </a:r>
            <a:r>
              <a:rPr lang="en-US" sz="1900" b="1" dirty="0"/>
              <a:t> </a:t>
            </a:r>
            <a:r>
              <a:rPr lang="en-US" sz="1900" b="1" dirty="0" err="1"/>
              <a:t>vibratsiyalarida</a:t>
            </a:r>
            <a:r>
              <a:rPr lang="en-US" sz="1900" b="1" dirty="0"/>
              <a:t> </a:t>
            </a:r>
            <a:r>
              <a:rPr lang="en-US" sz="1900" b="1" dirty="0" err="1"/>
              <a:t>elementlarning</a:t>
            </a:r>
            <a:r>
              <a:rPr lang="en-US" sz="1900" b="1" dirty="0"/>
              <a:t> </a:t>
            </a:r>
            <a:r>
              <a:rPr lang="en-US" sz="1900" b="1" dirty="0" err="1"/>
              <a:t>chiqishlarining</a:t>
            </a:r>
            <a:endParaRPr lang="en-US" sz="1900" b="1" dirty="0"/>
          </a:p>
          <a:p>
            <a:pPr algn="ctr"/>
            <a:r>
              <a:rPr lang="en-US" sz="1900" b="1" dirty="0" err="1"/>
              <a:t>shaklining</a:t>
            </a:r>
            <a:r>
              <a:rPr lang="en-US" sz="1900" b="1" dirty="0"/>
              <a:t> </a:t>
            </a:r>
            <a:r>
              <a:rPr lang="en-US" sz="1900" b="1" dirty="0" err="1"/>
              <a:t>o‘zgarishi</a:t>
            </a:r>
            <a:r>
              <a:rPr lang="en-US" sz="1900" b="1" dirty="0"/>
              <a:t>: 1 — element; 2 - </a:t>
            </a:r>
            <a:r>
              <a:rPr lang="en-US" sz="1900" b="1" dirty="0" err="1"/>
              <a:t>bosma</a:t>
            </a:r>
            <a:r>
              <a:rPr lang="en-US" sz="1900" b="1" dirty="0"/>
              <a:t> </a:t>
            </a:r>
            <a:r>
              <a:rPr lang="en-US" sz="1900" b="1" dirty="0" err="1"/>
              <a:t>plata</a:t>
            </a:r>
            <a:endParaRPr lang="en-US" sz="1900" b="1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7397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низ 3"/>
          <p:cNvSpPr/>
          <p:nvPr/>
        </p:nvSpPr>
        <p:spPr>
          <a:xfrm>
            <a:off x="323528" y="260648"/>
            <a:ext cx="8496944" cy="1296144"/>
          </a:xfrm>
          <a:prstGeom prst="downArrow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Kavsharlangan</a:t>
            </a:r>
            <a:r>
              <a:rPr lang="en-US" sz="2000" dirty="0"/>
              <a:t> </a:t>
            </a:r>
            <a:r>
              <a:rPr lang="en-US" sz="2000" dirty="0" err="1"/>
              <a:t>tutashmalarga</a:t>
            </a:r>
            <a:r>
              <a:rPr lang="en-US" sz="2000" dirty="0"/>
              <a:t> </a:t>
            </a:r>
            <a:r>
              <a:rPr lang="en-US" sz="2000" dirty="0" err="1"/>
              <a:t>vibratsiyalarning</a:t>
            </a:r>
            <a:r>
              <a:rPr lang="en-US" sz="2000" dirty="0"/>
              <a:t> </a:t>
            </a:r>
            <a:r>
              <a:rPr lang="en-US" sz="2000" dirty="0" err="1"/>
              <a:t>ta’siridan</a:t>
            </a:r>
            <a:r>
              <a:rPr lang="en-US" sz="2000" dirty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mexanik</a:t>
            </a:r>
            <a:r>
              <a:rPr lang="en-US" sz="2000" dirty="0"/>
              <a:t> </a:t>
            </a:r>
            <a:r>
              <a:rPr lang="en-US" sz="2000" dirty="0" err="1"/>
              <a:t>kuchlanishlarni</a:t>
            </a:r>
            <a:r>
              <a:rPr lang="en-US" sz="2000" dirty="0"/>
              <a:t> </a:t>
            </a:r>
            <a:r>
              <a:rPr lang="en-US" sz="2000" dirty="0" err="1"/>
              <a:t>quyidagilar</a:t>
            </a:r>
            <a:r>
              <a:rPr lang="en-US" sz="2000" dirty="0"/>
              <a:t> </a:t>
            </a:r>
            <a:r>
              <a:rPr lang="en-US" sz="2000" dirty="0" err="1"/>
              <a:t>hisobiga</a:t>
            </a:r>
            <a:r>
              <a:rPr lang="en-US" sz="2000" dirty="0"/>
              <a:t> </a:t>
            </a:r>
            <a:r>
              <a:rPr lang="en-US" sz="2000" dirty="0" err="1"/>
              <a:t>kamaytirish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: </a:t>
            </a:r>
            <a:endParaRPr lang="ru-RU" sz="20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172604510"/>
              </p:ext>
            </p:extLst>
          </p:nvPr>
        </p:nvGraphicFramePr>
        <p:xfrm>
          <a:off x="107504" y="1397000"/>
          <a:ext cx="8928992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04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ая выноска 3"/>
          <p:cNvSpPr/>
          <p:nvPr/>
        </p:nvSpPr>
        <p:spPr>
          <a:xfrm>
            <a:off x="179512" y="260648"/>
            <a:ext cx="8640960" cy="1728192"/>
          </a:xfrm>
          <a:prstGeom prst="wedgeRectCallout">
            <a:avLst>
              <a:gd name="adj1" fmla="val 47246"/>
              <a:gd name="adj2" fmla="val 6955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Platalarning</a:t>
            </a:r>
            <a:r>
              <a:rPr lang="en-US" dirty="0" smtClean="0"/>
              <a:t> </a:t>
            </a:r>
            <a:r>
              <a:rPr lang="en-US" dirty="0" err="1"/>
              <a:t>chiziqli</a:t>
            </a:r>
            <a:r>
              <a:rPr lang="en-US" dirty="0"/>
              <a:t> </a:t>
            </a:r>
            <a:r>
              <a:rPr lang="en-US" dirty="0" err="1"/>
              <a:t>o’lchamlariga</a:t>
            </a:r>
            <a:r>
              <a:rPr lang="en-US" dirty="0"/>
              <a:t> </a:t>
            </a:r>
            <a:r>
              <a:rPr lang="en-US" dirty="0" err="1"/>
              <a:t>bog’liq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 </a:t>
            </a:r>
            <a:r>
              <a:rPr lang="en-US" dirty="0" err="1"/>
              <a:t>platalarining</a:t>
            </a:r>
            <a:r>
              <a:rPr lang="en-US" dirty="0"/>
              <a:t> </a:t>
            </a:r>
            <a:r>
              <a:rPr lang="en-US" dirty="0" err="1"/>
              <a:t>o'zlarining</a:t>
            </a:r>
            <a:r>
              <a:rPr lang="en-US" dirty="0"/>
              <a:t> </a:t>
            </a:r>
            <a:r>
              <a:rPr lang="en-US" dirty="0" err="1"/>
              <a:t>chastotalarining</a:t>
            </a:r>
            <a:r>
              <a:rPr lang="en-US" dirty="0"/>
              <a:t> </a:t>
            </a:r>
            <a:r>
              <a:rPr lang="en-US" dirty="0" err="1"/>
              <a:t>eksperimental</a:t>
            </a:r>
            <a:r>
              <a:rPr lang="en-US" dirty="0"/>
              <a:t> </a:t>
            </a:r>
            <a:r>
              <a:rPr lang="en-US" dirty="0" err="1"/>
              <a:t>ma’lumotlari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. </a:t>
            </a:r>
            <a:r>
              <a:rPr lang="en-US" dirty="0" err="1"/>
              <a:t>Platalarning</a:t>
            </a:r>
            <a:r>
              <a:rPr lang="en-US" dirty="0"/>
              <a:t> </a:t>
            </a:r>
            <a:r>
              <a:rPr lang="en-US" dirty="0" err="1"/>
              <a:t>materiali</a:t>
            </a:r>
            <a:r>
              <a:rPr lang="en-US" dirty="0"/>
              <a:t> - </a:t>
            </a:r>
            <a:r>
              <a:rPr lang="en-US" dirty="0" err="1"/>
              <a:t>shishatekstolit</a:t>
            </a:r>
            <a:r>
              <a:rPr lang="en-US" dirty="0"/>
              <a:t>, </a:t>
            </a:r>
            <a:r>
              <a:rPr lang="en-US" dirty="0" err="1"/>
              <a:t>elementlarni</a:t>
            </a:r>
            <a:r>
              <a:rPr lang="en-US" dirty="0"/>
              <a:t> </a:t>
            </a:r>
            <a:r>
              <a:rPr lang="en-US" dirty="0" err="1"/>
              <a:t>montaj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—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tomonlama</a:t>
            </a:r>
            <a:r>
              <a:rPr lang="en-US" dirty="0"/>
              <a:t>, </a:t>
            </a:r>
            <a:r>
              <a:rPr lang="en-US" dirty="0" err="1"/>
              <a:t>platani</a:t>
            </a:r>
            <a:r>
              <a:rPr lang="en-US" dirty="0"/>
              <a:t> </a:t>
            </a:r>
            <a:r>
              <a:rPr lang="en-US" dirty="0" err="1"/>
              <a:t>qotirish</a:t>
            </a:r>
            <a:r>
              <a:rPr lang="en-US" dirty="0"/>
              <a:t> –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perimetr</a:t>
            </a:r>
            <a:r>
              <a:rPr lang="en-US" dirty="0"/>
              <a:t> </a:t>
            </a:r>
            <a:r>
              <a:rPr lang="en-US" dirty="0" err="1"/>
              <a:t>bo'ylab</a:t>
            </a:r>
            <a:r>
              <a:rPr lang="en-US" dirty="0"/>
              <a:t> </a:t>
            </a:r>
            <a:r>
              <a:rPr lang="en-US" dirty="0" err="1"/>
              <a:t>o‘zining</a:t>
            </a:r>
            <a:r>
              <a:rPr lang="en-US" dirty="0"/>
              <a:t> </a:t>
            </a:r>
            <a:r>
              <a:rPr lang="en-US" dirty="0" err="1"/>
              <a:t>chastotalari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ta’sirlarning</a:t>
            </a:r>
            <a:r>
              <a:rPr lang="en-US" dirty="0"/>
              <a:t> </a:t>
            </a:r>
            <a:r>
              <a:rPr lang="en-US" dirty="0" err="1"/>
              <a:t>chastotalarining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chegarasidan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plataning</a:t>
            </a:r>
            <a:r>
              <a:rPr lang="en-US" dirty="0"/>
              <a:t> </a:t>
            </a:r>
            <a:r>
              <a:rPr lang="en-US" dirty="0" err="1"/>
              <a:t>qalinligini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kengligini</a:t>
            </a:r>
            <a:r>
              <a:rPr lang="en-US" dirty="0"/>
              <a:t> (</a:t>
            </a:r>
            <a:r>
              <a:rPr lang="en-US" dirty="0" err="1"/>
              <a:t>uzunligini</a:t>
            </a:r>
            <a:r>
              <a:rPr lang="en-US" dirty="0"/>
              <a:t>) </a:t>
            </a:r>
            <a:r>
              <a:rPr lang="en-US" dirty="0" err="1"/>
              <a:t>kamaytirish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459504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/>
              <a:t>Bosma</a:t>
            </a:r>
            <a:r>
              <a:rPr lang="en-US" sz="2000" b="1" dirty="0"/>
              <a:t> </a:t>
            </a:r>
            <a:r>
              <a:rPr lang="en-US" sz="2000" b="1" dirty="0" err="1"/>
              <a:t>platalarning</a:t>
            </a:r>
            <a:r>
              <a:rPr lang="en-US" sz="2000" b="1" dirty="0"/>
              <a:t> </a:t>
            </a:r>
            <a:r>
              <a:rPr lang="en-US" sz="2000" b="1" dirty="0" err="1"/>
              <a:t>chastotalarini</a:t>
            </a:r>
            <a:r>
              <a:rPr lang="en-US" sz="2000" b="1" dirty="0"/>
              <a:t> </a:t>
            </a:r>
            <a:r>
              <a:rPr lang="en-US" sz="2000" b="1" dirty="0" err="1"/>
              <a:t>eksperimental</a:t>
            </a:r>
            <a:r>
              <a:rPr lang="en-US" sz="2000" b="1" dirty="0"/>
              <a:t> </a:t>
            </a:r>
            <a:r>
              <a:rPr lang="en-US" sz="2000" b="1" dirty="0" err="1"/>
              <a:t>ma’lumotlari</a:t>
            </a:r>
            <a:endParaRPr lang="ru-RU" sz="20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338756"/>
              </p:ext>
            </p:extLst>
          </p:nvPr>
        </p:nvGraphicFramePr>
        <p:xfrm>
          <a:off x="153656" y="3068960"/>
          <a:ext cx="8666817" cy="30243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7904"/>
                <a:gridCol w="1944216"/>
                <a:gridCol w="1747656"/>
                <a:gridCol w="1279013"/>
                <a:gridCol w="1619014"/>
                <a:gridCol w="1619014"/>
              </a:tblGrid>
              <a:tr h="33270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</a:rPr>
                        <a:t>№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Bosma plata o’lchamlari, mm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Bosma plata qalinligi, mm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3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Hususiy chastota, Gs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270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2780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2070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2260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7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5100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3800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3640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70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1400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690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1,0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7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2600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1270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955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70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1120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450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265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7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2030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830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490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1,5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04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681648" y="332656"/>
            <a:ext cx="8064896" cy="2520280"/>
          </a:xfrm>
          <a:prstGeom prst="verticalScroll">
            <a:avLst>
              <a:gd name="adj" fmla="val 1130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Tebranishlarda</a:t>
            </a:r>
            <a:r>
              <a:rPr lang="en-US" dirty="0"/>
              <a:t> </a:t>
            </a:r>
            <a:r>
              <a:rPr lang="en-US" dirty="0" err="1"/>
              <a:t>konstruksiyalarda</a:t>
            </a:r>
            <a:r>
              <a:rPr lang="en-US" dirty="0"/>
              <a:t> </a:t>
            </a:r>
            <a:r>
              <a:rPr lang="en-US" dirty="0" err="1"/>
              <a:t>almashinuvchi</a:t>
            </a:r>
            <a:r>
              <a:rPr lang="en-US" dirty="0"/>
              <a:t> </a:t>
            </a:r>
            <a:r>
              <a:rPr lang="en-US" dirty="0" err="1"/>
              <a:t>kuchlanishlar</a:t>
            </a:r>
            <a:r>
              <a:rPr lang="en-US" dirty="0"/>
              <a:t> </a:t>
            </a:r>
            <a:r>
              <a:rPr lang="en-US" dirty="0" err="1"/>
              <a:t>vujudga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konstruksiyalar</a:t>
            </a:r>
            <a:r>
              <a:rPr lang="en-US" dirty="0"/>
              <a:t> </a:t>
            </a:r>
            <a:r>
              <a:rPr lang="en-US" dirty="0" err="1"/>
              <a:t>yoriqlar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chekka</a:t>
            </a:r>
            <a:r>
              <a:rPr lang="en-US" dirty="0"/>
              <a:t> </a:t>
            </a:r>
            <a:r>
              <a:rPr lang="en-US" dirty="0" err="1"/>
              <a:t>statik</a:t>
            </a:r>
            <a:r>
              <a:rPr lang="en-US" dirty="0"/>
              <a:t> </a:t>
            </a:r>
            <a:r>
              <a:rPr lang="en-US" dirty="0" err="1"/>
              <a:t>mustahkamlik</a:t>
            </a:r>
            <a:r>
              <a:rPr lang="en-US" dirty="0"/>
              <a:t> </a:t>
            </a:r>
            <a:r>
              <a:rPr lang="en-US" dirty="0" err="1"/>
              <a:t>chegaralaridan</a:t>
            </a:r>
            <a:r>
              <a:rPr lang="en-US" dirty="0"/>
              <a:t> </a:t>
            </a:r>
            <a:r>
              <a:rPr lang="en-US" dirty="0" err="1"/>
              <a:t>anchagina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yuklamalarda</a:t>
            </a:r>
            <a:r>
              <a:rPr lang="en-US" dirty="0"/>
              <a:t> ham </a:t>
            </a:r>
            <a:r>
              <a:rPr lang="en-US" dirty="0" err="1"/>
              <a:t>yemirilishi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yoriqlarning</a:t>
            </a:r>
            <a:r>
              <a:rPr lang="en-US" dirty="0"/>
              <a:t> </a:t>
            </a:r>
            <a:r>
              <a:rPr lang="en-US" dirty="0" err="1"/>
              <a:t>o'sishiga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kristall</a:t>
            </a:r>
            <a:r>
              <a:rPr lang="en-US" dirty="0"/>
              <a:t> </a:t>
            </a:r>
            <a:r>
              <a:rPr lang="en-US" dirty="0" err="1"/>
              <a:t>tuzilishining</a:t>
            </a:r>
            <a:r>
              <a:rPr lang="en-US" dirty="0"/>
              <a:t> </a:t>
            </a:r>
            <a:r>
              <a:rPr lang="en-US" dirty="0" err="1"/>
              <a:t>o‘ziga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, </a:t>
            </a:r>
            <a:r>
              <a:rPr lang="en-US" dirty="0" err="1"/>
              <a:t>kuchlanishlarning</a:t>
            </a:r>
            <a:r>
              <a:rPr lang="en-US" dirty="0"/>
              <a:t> </a:t>
            </a:r>
            <a:r>
              <a:rPr lang="en-US" dirty="0" err="1"/>
              <a:t>yoriqlari</a:t>
            </a:r>
            <a:r>
              <a:rPr lang="en-US" dirty="0"/>
              <a:t> </a:t>
            </a:r>
            <a:r>
              <a:rPr lang="en-US" dirty="0" err="1"/>
              <a:t>burchaklarida</a:t>
            </a:r>
            <a:r>
              <a:rPr lang="en-US" dirty="0"/>
              <a:t> </a:t>
            </a:r>
            <a:r>
              <a:rPr lang="en-US" dirty="0" err="1"/>
              <a:t>konsentratsiyalanishi</a:t>
            </a:r>
            <a:r>
              <a:rPr lang="en-US" dirty="0"/>
              <a:t>, </a:t>
            </a:r>
            <a:r>
              <a:rPr lang="en-US" dirty="0" err="1"/>
              <a:t>qurshab</a:t>
            </a:r>
            <a:r>
              <a:rPr lang="en-US" dirty="0"/>
              <a:t> </a:t>
            </a:r>
            <a:r>
              <a:rPr lang="en-US" dirty="0" err="1"/>
              <a:t>turuvchi</a:t>
            </a:r>
            <a:r>
              <a:rPr lang="en-US" dirty="0"/>
              <a:t> </a:t>
            </a:r>
            <a:r>
              <a:rPr lang="en-US" dirty="0" err="1"/>
              <a:t>muhitning</a:t>
            </a:r>
            <a:r>
              <a:rPr lang="en-US" dirty="0"/>
              <a:t> </a:t>
            </a:r>
            <a:r>
              <a:rPr lang="en-US" dirty="0" err="1"/>
              <a:t>shart-sharoitlari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ko’rsatadi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1979712" y="3068960"/>
            <a:ext cx="6912768" cy="864096"/>
          </a:xfrm>
          <a:prstGeom prst="wedgeRoundRectCallout">
            <a:avLst>
              <a:gd name="adj1" fmla="val 38912"/>
              <a:gd name="adj2" fmla="val -101523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Mikroyoriqlar</a:t>
            </a:r>
            <a:r>
              <a:rPr lang="en-US" dirty="0"/>
              <a:t> </a:t>
            </a:r>
            <a:r>
              <a:rPr lang="en-US" dirty="0" err="1"/>
              <a:t>rivojlanib</a:t>
            </a:r>
            <a:r>
              <a:rPr lang="en-US" dirty="0"/>
              <a:t> </a:t>
            </a:r>
            <a:r>
              <a:rPr lang="en-US" dirty="0" err="1"/>
              <a:t>borishi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detalning</a:t>
            </a:r>
            <a:r>
              <a:rPr lang="en-US" dirty="0"/>
              <a:t> </a:t>
            </a:r>
            <a:r>
              <a:rPr lang="en-US" dirty="0" err="1"/>
              <a:t>ko'ndalang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 </a:t>
            </a:r>
            <a:r>
              <a:rPr lang="en-US" dirty="0" err="1"/>
              <a:t>zaiflashadi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qandaydir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momentda</a:t>
            </a:r>
            <a:r>
              <a:rPr lang="en-US" dirty="0"/>
              <a:t> </a:t>
            </a:r>
            <a:r>
              <a:rPr lang="en-US" dirty="0" err="1"/>
              <a:t>kritik</a:t>
            </a:r>
            <a:r>
              <a:rPr lang="en-US" dirty="0"/>
              <a:t> </a:t>
            </a:r>
            <a:r>
              <a:rPr lang="en-US" dirty="0" err="1"/>
              <a:t>kattalikka</a:t>
            </a:r>
            <a:r>
              <a:rPr lang="en-US" dirty="0"/>
              <a:t> </a:t>
            </a:r>
            <a:r>
              <a:rPr lang="en-US" dirty="0" err="1"/>
              <a:t>yetadi</a:t>
            </a:r>
            <a:r>
              <a:rPr lang="en-US" dirty="0"/>
              <a:t> — </a:t>
            </a:r>
            <a:r>
              <a:rPr lang="en-US" b="1" dirty="0" err="1"/>
              <a:t>konstruksiya</a:t>
            </a:r>
            <a:r>
              <a:rPr lang="en-US" b="1" dirty="0"/>
              <a:t> </a:t>
            </a:r>
            <a:r>
              <a:rPr lang="en-US" b="1" dirty="0" err="1"/>
              <a:t>yemiriladi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67544" y="4293096"/>
            <a:ext cx="7272808" cy="172819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/>
              <a:t>	</a:t>
            </a:r>
            <a:r>
              <a:rPr lang="en-US" dirty="0" smtClean="0"/>
              <a:t>Agar </a:t>
            </a:r>
            <a:r>
              <a:rPr lang="en-US" dirty="0" err="1"/>
              <a:t>buyumning</a:t>
            </a:r>
            <a:r>
              <a:rPr lang="en-US" dirty="0"/>
              <a:t> </a:t>
            </a:r>
            <a:r>
              <a:rPr lang="en-US" dirty="0" err="1"/>
              <a:t>massasi</a:t>
            </a:r>
            <a:r>
              <a:rPr lang="en-US" dirty="0"/>
              <a:t> </a:t>
            </a:r>
            <a:r>
              <a:rPr lang="en-US" dirty="0" err="1"/>
              <a:t>kritik</a:t>
            </a:r>
            <a:r>
              <a:rPr lang="en-US" dirty="0"/>
              <a:t> </a:t>
            </a:r>
            <a:r>
              <a:rPr lang="en-US" dirty="0" err="1"/>
              <a:t>omil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</a:t>
            </a:r>
            <a:r>
              <a:rPr lang="en-US" dirty="0" err="1"/>
              <a:t>hisoblanmasa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materiallardan</a:t>
            </a:r>
            <a:r>
              <a:rPr lang="en-US" dirty="0"/>
              <a:t> </a:t>
            </a:r>
            <a:r>
              <a:rPr lang="en-US" dirty="0" err="1"/>
              <a:t>zahira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konstruksiya</a:t>
            </a:r>
            <a:r>
              <a:rPr lang="en-US" dirty="0"/>
              <a:t> </a:t>
            </a:r>
            <a:r>
              <a:rPr lang="en-US" dirty="0" err="1"/>
              <a:t>mustahkamlanadi</a:t>
            </a:r>
            <a:r>
              <a:rPr lang="en-US" dirty="0"/>
              <a:t>, </a:t>
            </a:r>
            <a:r>
              <a:rPr lang="en-US" dirty="0" err="1"/>
              <a:t>teshiklar</a:t>
            </a:r>
            <a:r>
              <a:rPr lang="en-US" dirty="0"/>
              <a:t>, </a:t>
            </a:r>
            <a:r>
              <a:rPr lang="en-US" dirty="0" err="1"/>
              <a:t>qirqimlar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, </a:t>
            </a:r>
            <a:r>
              <a:rPr lang="en-US" dirty="0" err="1"/>
              <a:t>payvand</a:t>
            </a:r>
            <a:r>
              <a:rPr lang="en-US" dirty="0"/>
              <a:t> </a:t>
            </a:r>
            <a:r>
              <a:rPr lang="en-US" dirty="0" err="1"/>
              <a:t>choklardan</a:t>
            </a:r>
            <a:r>
              <a:rPr lang="en-US" dirty="0"/>
              <a:t> </a:t>
            </a:r>
            <a:r>
              <a:rPr lang="en-US" dirty="0" err="1"/>
              <a:t>qochiladi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konstruksiyalarni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yomon</a:t>
            </a:r>
            <a:r>
              <a:rPr lang="en-US" dirty="0"/>
              <a:t>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uslubi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971600" y="3212976"/>
            <a:ext cx="720080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44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323528" y="404664"/>
            <a:ext cx="8424936" cy="1368152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Konstruksion</a:t>
            </a:r>
            <a:r>
              <a:rPr lang="en-US" sz="2000" dirty="0"/>
              <a:t> material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qilinadigan</a:t>
            </a:r>
            <a:r>
              <a:rPr lang="en-US" sz="2000" dirty="0"/>
              <a:t> </a:t>
            </a:r>
            <a:r>
              <a:rPr lang="en-US" sz="2000" dirty="0" err="1"/>
              <a:t>mexanik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fizikaviy</a:t>
            </a:r>
            <a:r>
              <a:rPr lang="en-US" sz="2000" dirty="0"/>
              <a:t> </a:t>
            </a:r>
            <a:r>
              <a:rPr lang="en-US" sz="2000" dirty="0" err="1"/>
              <a:t>xususiyatlarni</a:t>
            </a:r>
            <a:r>
              <a:rPr lang="en-US" sz="2000" dirty="0"/>
              <a:t> </a:t>
            </a:r>
            <a:r>
              <a:rPr lang="en-US" sz="2000" dirty="0" err="1"/>
              <a:t>qanoatlantirishi</a:t>
            </a:r>
            <a:r>
              <a:rPr lang="en-US" sz="2000" dirty="0"/>
              <a:t>, </a:t>
            </a:r>
            <a:r>
              <a:rPr lang="en-US" sz="2000" dirty="0" err="1"/>
              <a:t>unga</a:t>
            </a:r>
            <a:r>
              <a:rPr lang="en-US" sz="2000" dirty="0"/>
              <a:t> </a:t>
            </a:r>
            <a:r>
              <a:rPr lang="en-US" sz="2000" dirty="0" err="1"/>
              <a:t>ishlov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/>
              <a:t> </a:t>
            </a:r>
            <a:r>
              <a:rPr lang="en-US" sz="2000" dirty="0" err="1"/>
              <a:t>oson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, </a:t>
            </a:r>
            <a:r>
              <a:rPr lang="en-US" sz="2000" dirty="0" err="1"/>
              <a:t>korroziyaga</a:t>
            </a:r>
            <a:r>
              <a:rPr lang="en-US" sz="2000" dirty="0"/>
              <a:t> </a:t>
            </a:r>
            <a:r>
              <a:rPr lang="en-US" sz="2000" dirty="0" err="1"/>
              <a:t>bardoshli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, </a:t>
            </a:r>
            <a:r>
              <a:rPr lang="en-US" sz="2000" dirty="0" err="1"/>
              <a:t>arzon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, </a:t>
            </a:r>
            <a:r>
              <a:rPr lang="en-US" sz="2000" dirty="0" err="1"/>
              <a:t>mustahkamlikning</a:t>
            </a:r>
            <a:r>
              <a:rPr lang="en-US" sz="2000" dirty="0"/>
              <a:t> </a:t>
            </a:r>
            <a:r>
              <a:rPr lang="en-US" sz="2000" dirty="0" err="1"/>
              <a:t>massaga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nisbati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hokazolarga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lozim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683568" y="2060848"/>
            <a:ext cx="8064896" cy="936104"/>
          </a:xfrm>
          <a:prstGeom prst="wedgeRoundRectCallout">
            <a:avLst>
              <a:gd name="adj1" fmla="val -53329"/>
              <a:gd name="adj2" fmla="val -99563"/>
              <a:gd name="adj3" fmla="val 1666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Konstruksion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materiallarning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asosiy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mo’ljallanishi</a:t>
            </a:r>
            <a:r>
              <a:rPr lang="en-US" sz="2000" dirty="0">
                <a:solidFill>
                  <a:schemeClr val="tx1"/>
                </a:solidFill>
              </a:rPr>
              <a:t> - </a:t>
            </a:r>
            <a:r>
              <a:rPr lang="en-US" sz="2000" dirty="0" err="1">
                <a:solidFill>
                  <a:schemeClr val="tx1"/>
                </a:solidFill>
              </a:rPr>
              <a:t>yuklamani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kо'tarish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kuchlarni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uzatish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mahkamlash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ushlab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turish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yemirilishdan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saqlash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hisoblanadi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Выноска со стрелкой вверх 5"/>
          <p:cNvSpPr/>
          <p:nvPr/>
        </p:nvSpPr>
        <p:spPr>
          <a:xfrm>
            <a:off x="683568" y="2996952"/>
            <a:ext cx="8064896" cy="1728192"/>
          </a:xfrm>
          <a:prstGeom prst="up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Konstruktorning</a:t>
            </a:r>
            <a:r>
              <a:rPr lang="en-US" sz="2000" dirty="0"/>
              <a:t> </a:t>
            </a:r>
            <a:r>
              <a:rPr lang="en-US" sz="2000" dirty="0" err="1"/>
              <a:t>vazifasi</a:t>
            </a:r>
            <a:r>
              <a:rPr lang="en-US" sz="2000" dirty="0"/>
              <a:t> — </a:t>
            </a:r>
            <a:r>
              <a:rPr lang="en-US" sz="2000" dirty="0" err="1"/>
              <a:t>erishish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materiallardan</a:t>
            </a:r>
            <a:r>
              <a:rPr lang="en-US" sz="2000" dirty="0"/>
              <a:t> </a:t>
            </a:r>
            <a:r>
              <a:rPr lang="en-US" sz="2000" dirty="0" err="1"/>
              <a:t>konstruktiv</a:t>
            </a:r>
            <a:r>
              <a:rPr lang="en-US" sz="2000" dirty="0"/>
              <a:t> </a:t>
            </a:r>
            <a:r>
              <a:rPr lang="en-US" sz="2000" dirty="0" err="1"/>
              <a:t>talablarni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darajada</a:t>
            </a:r>
            <a:r>
              <a:rPr lang="en-US" sz="2000" dirty="0"/>
              <a:t> </a:t>
            </a:r>
            <a:r>
              <a:rPr lang="en-US" sz="2000" dirty="0" err="1"/>
              <a:t>qanoatlantiradiganlarini</a:t>
            </a:r>
            <a:r>
              <a:rPr lang="en-US" sz="2000" dirty="0"/>
              <a:t> </a:t>
            </a:r>
            <a:r>
              <a:rPr lang="en-US" sz="2000" dirty="0" err="1"/>
              <a:t>tanlashdan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0535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51520" y="476672"/>
            <a:ext cx="8496944" cy="12241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Buyumlarning</a:t>
            </a:r>
            <a:r>
              <a:rPr lang="en-US" sz="2000" dirty="0"/>
              <a:t> </a:t>
            </a:r>
            <a:r>
              <a:rPr lang="en-US" sz="2000" dirty="0" err="1"/>
              <a:t>massasini</a:t>
            </a:r>
            <a:r>
              <a:rPr lang="en-US" sz="2000" dirty="0"/>
              <a:t> </a:t>
            </a:r>
            <a:r>
              <a:rPr lang="en-US" sz="2000" dirty="0" err="1"/>
              <a:t>kamaytirishning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yo’li</a:t>
            </a:r>
            <a:r>
              <a:rPr lang="en-US" sz="2000" dirty="0"/>
              <a:t> – </a:t>
            </a:r>
            <a:r>
              <a:rPr lang="en-US" sz="2000" b="1" dirty="0" err="1"/>
              <a:t>eltuvchi</a:t>
            </a:r>
            <a:r>
              <a:rPr lang="en-US" sz="2000" b="1" dirty="0"/>
              <a:t> </a:t>
            </a:r>
            <a:r>
              <a:rPr lang="en-US" sz="2000" b="1" dirty="0" err="1"/>
              <a:t>konstruksiyalarni</a:t>
            </a:r>
            <a:r>
              <a:rPr lang="en-US" sz="2000" b="1" dirty="0"/>
              <a:t> </a:t>
            </a:r>
            <a:r>
              <a:rPr lang="en-US" sz="2000" b="1" dirty="0" err="1"/>
              <a:t>yengillashtirish</a:t>
            </a:r>
            <a:r>
              <a:rPr lang="en-US" sz="2000" b="1" dirty="0"/>
              <a:t>  </a:t>
            </a:r>
            <a:r>
              <a:rPr lang="en-US" sz="2000" dirty="0" err="1"/>
              <a:t>hisoblanadi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paytning</a:t>
            </a:r>
            <a:r>
              <a:rPr lang="en-US" sz="2000" dirty="0"/>
              <a:t> </a:t>
            </a:r>
            <a:r>
              <a:rPr lang="en-US" sz="2000" dirty="0" err="1"/>
              <a:t>o'zida</a:t>
            </a:r>
            <a:r>
              <a:rPr lang="en-US" sz="2000" dirty="0"/>
              <a:t> </a:t>
            </a:r>
            <a:r>
              <a:rPr lang="en-US" sz="2000" dirty="0" err="1"/>
              <a:t>mustahkamlik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qattiqlik</a:t>
            </a:r>
            <a:r>
              <a:rPr lang="en-US" sz="2000" dirty="0"/>
              <a:t> </a:t>
            </a:r>
            <a:r>
              <a:rPr lang="en-US" sz="2000" dirty="0" err="1"/>
              <a:t>talablari</a:t>
            </a:r>
            <a:r>
              <a:rPr lang="en-US" sz="2000" dirty="0"/>
              <a:t> ham </a:t>
            </a:r>
            <a:r>
              <a:rPr lang="en-US" sz="2000" dirty="0" err="1"/>
              <a:t>qanoatlantirilishi</a:t>
            </a:r>
            <a:r>
              <a:rPr lang="en-US" sz="2000" dirty="0"/>
              <a:t> </a:t>
            </a:r>
            <a:r>
              <a:rPr lang="en-US" sz="2000" dirty="0" err="1"/>
              <a:t>lozim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quyidagilar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:</a:t>
            </a:r>
            <a:endParaRPr lang="ru-RU" sz="2000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251520" y="2204864"/>
            <a:ext cx="8496944" cy="3456384"/>
          </a:xfrm>
          <a:prstGeom prst="wedgeRectCallout">
            <a:avLst>
              <a:gd name="adj1" fmla="val 48220"/>
              <a:gd name="adj2" fmla="val -6757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buFont typeface="Wingdings" panose="05000000000000000000" pitchFamily="2" charset="2"/>
              <a:buChar char="q"/>
            </a:pPr>
            <a:r>
              <a:rPr lang="en-US" sz="2000" dirty="0" err="1">
                <a:solidFill>
                  <a:schemeClr val="tx1"/>
                </a:solidFill>
              </a:rPr>
              <a:t>eltuvchi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konstruksiyalarning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nechta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mumkin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variantlaridan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konstruksiyaning</a:t>
            </a:r>
            <a:r>
              <a:rPr lang="en-US" sz="2000" dirty="0">
                <a:solidFill>
                  <a:schemeClr val="tx1"/>
                </a:solidFill>
              </a:rPr>
              <a:t> minimal </a:t>
            </a:r>
            <a:r>
              <a:rPr lang="en-US" sz="2000" dirty="0" err="1">
                <a:solidFill>
                  <a:schemeClr val="tx1"/>
                </a:solidFill>
              </a:rPr>
              <a:t>massasini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imkonini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beradigan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yechimlarni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tanlash</a:t>
            </a:r>
            <a:r>
              <a:rPr lang="en-US" sz="2000" dirty="0">
                <a:solidFill>
                  <a:schemeClr val="tx1"/>
                </a:solidFill>
              </a:rPr>
              <a:t>;</a:t>
            </a:r>
            <a:endParaRPr lang="ru-RU" sz="1600" dirty="0">
              <a:solidFill>
                <a:schemeClr val="tx1"/>
              </a:solidFill>
            </a:endParaRPr>
          </a:p>
          <a:p>
            <a:pPr marL="274638" lvl="1" indent="-274638" algn="just">
              <a:buFont typeface="Wingdings" panose="05000000000000000000" pitchFamily="2" charset="2"/>
              <a:buChar char="q"/>
            </a:pPr>
            <a:r>
              <a:rPr lang="en-US" sz="2000" dirty="0" err="1">
                <a:solidFill>
                  <a:schemeClr val="tx1"/>
                </a:solidFill>
              </a:rPr>
              <a:t>detallarning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materiallarini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solishtirma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mustahkamlik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solishtirma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qattiqlikni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hisobga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bilan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tanlash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yengil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qotishmalar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nometallardan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foydalanish</a:t>
            </a:r>
            <a:r>
              <a:rPr lang="en-US" sz="2000" dirty="0">
                <a:solidFill>
                  <a:schemeClr val="tx1"/>
                </a:solidFill>
              </a:rPr>
              <a:t>;</a:t>
            </a:r>
            <a:endParaRPr lang="ru-RU" sz="1600" dirty="0">
              <a:solidFill>
                <a:schemeClr val="tx1"/>
              </a:solidFill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en-US" sz="2000" dirty="0" err="1">
                <a:solidFill>
                  <a:schemeClr val="tx1"/>
                </a:solidFill>
              </a:rPr>
              <a:t>detallarga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kesimda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teng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mustahkamlikni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berish</a:t>
            </a:r>
            <a:r>
              <a:rPr lang="en-US" sz="2000" dirty="0">
                <a:solidFill>
                  <a:schemeClr val="tx1"/>
                </a:solidFill>
              </a:rPr>
              <a:t>;</a:t>
            </a:r>
            <a:endParaRPr lang="ru-RU" sz="1600" dirty="0">
              <a:solidFill>
                <a:schemeClr val="tx1"/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q"/>
            </a:pPr>
            <a:r>
              <a:rPr lang="en-US" sz="2000" dirty="0" err="1">
                <a:solidFill>
                  <a:schemeClr val="tx1"/>
                </a:solidFill>
              </a:rPr>
              <a:t>teshiklar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o‘yiqlar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qirqimlarni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detallardan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yuklama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tushmaydigan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materiallarni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chiqarib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tashlash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bilan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ochish</a:t>
            </a:r>
            <a:r>
              <a:rPr lang="en-US" sz="2000" dirty="0">
                <a:solidFill>
                  <a:schemeClr val="tx1"/>
                </a:solidFill>
              </a:rPr>
              <a:t>;</a:t>
            </a:r>
            <a:endParaRPr lang="ru-RU" sz="1600" dirty="0">
              <a:solidFill>
                <a:schemeClr val="tx1"/>
              </a:solidFill>
            </a:endParaRPr>
          </a:p>
          <a:p>
            <a:pPr marL="274638" lvl="1" indent="-274638" algn="just">
              <a:buFont typeface="Wingdings" panose="05000000000000000000" pitchFamily="2" charset="2"/>
              <a:buChar char="q"/>
            </a:pPr>
            <a:r>
              <a:rPr lang="en-US" sz="2000" dirty="0" err="1">
                <a:solidFill>
                  <a:schemeClr val="tx1"/>
                </a:solidFill>
              </a:rPr>
              <a:t>qattiqlik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qovurg‘alari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otbortovkalar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vidavkalarni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kiritish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1758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5888"/>
            <a:ext cx="8618538" cy="6408737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23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0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B.A.Nazarbayeva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konstruksiyalash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Toshkent “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2020 y.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Дитрих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Х. Проектирование и конструирование. Системный подход / Пер с 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нем.-М.:Прогресс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2006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Оберган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А.Н. 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Коструирование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средств измерений. Учебное пособие. - Томск: изд.ТПИ,2007.-96 с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Орлов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П.П. Основы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конструирования.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М.: Машиностроение, 2008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А.А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Абдувалиев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О.Ш. Хакимов, В.Б. 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Латипов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Основы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единства измерений. -Ташкент: «</a:t>
            </a:r>
            <a:r>
              <a:rPr lang="ru-RU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Узстандарт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2005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www.nim.uz –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instituti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sayti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www.uztest.uz –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sayti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www.ppt-online.org  –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endParaRPr lang="en-US" sz="2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56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  <a:extLst/>
        </p:spPr>
        <p:txBody>
          <a:bodyPr rtlCol="0">
            <a:normAutofit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49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3080</TotalTime>
  <Words>2206</Words>
  <Application>Microsoft Office PowerPoint</Application>
  <PresentationFormat>Экран (4:3)</PresentationFormat>
  <Paragraphs>468</Paragraphs>
  <Slides>35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13-mavzu.  Datchik materiallari va tayyorlash texnologiyasi. </dc:title>
  <dc:creator>PC</dc:creator>
  <cp:lastModifiedBy>Komp</cp:lastModifiedBy>
  <cp:revision>113</cp:revision>
  <dcterms:created xsi:type="dcterms:W3CDTF">2022-11-05T12:07:37Z</dcterms:created>
  <dcterms:modified xsi:type="dcterms:W3CDTF">2024-10-28T12:15:31Z</dcterms:modified>
</cp:coreProperties>
</file>