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Lst>
  <p:sldSz cy="6858000" cx="9144000"/>
  <p:notesSz cx="6858000" cy="9144000"/>
  <p:embeddedFontLst>
    <p:embeddedFont>
      <p:font typeface="Palatino Linotype"/>
      <p:regular r:id="rId39"/>
      <p:bold r:id="rId40"/>
      <p:italic r:id="rId41"/>
      <p:boldItalic r:id="rId42"/>
    </p:embeddedFont>
    <p:embeddedFont>
      <p:font typeface="Century Gothic"/>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7" roundtripDataSignature="AMtx7mgMbm+wqC1YrxvZGTZn+CYGT+Zr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B0C56E3-5C00-481A-A19E-0A5647BE685C}">
  <a:tblStyle styleId="{5B0C56E3-5C00-481A-A19E-0A5647BE685C}" styleName="Table_0">
    <a:wholeTbl>
      <a:tcTxStyle b="off" i="off">
        <a:font>
          <a:latin typeface="Palatino Linotype"/>
          <a:ea typeface="Palatino Linotype"/>
          <a:cs typeface="Palatino Linotype"/>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PalatinoLinotype-bold.fntdata"/><Relationship Id="rId20" Type="http://schemas.openxmlformats.org/officeDocument/2006/relationships/slide" Target="slides/slide14.xml"/><Relationship Id="rId42" Type="http://schemas.openxmlformats.org/officeDocument/2006/relationships/font" Target="fonts/PalatinoLinotype-boldItalic.fntdata"/><Relationship Id="rId41" Type="http://schemas.openxmlformats.org/officeDocument/2006/relationships/font" Target="fonts/PalatinoLinotype-italic.fntdata"/><Relationship Id="rId22" Type="http://schemas.openxmlformats.org/officeDocument/2006/relationships/slide" Target="slides/slide16.xml"/><Relationship Id="rId44" Type="http://schemas.openxmlformats.org/officeDocument/2006/relationships/font" Target="fonts/CenturyGothic-bold.fntdata"/><Relationship Id="rId21" Type="http://schemas.openxmlformats.org/officeDocument/2006/relationships/slide" Target="slides/slide15.xml"/><Relationship Id="rId43" Type="http://schemas.openxmlformats.org/officeDocument/2006/relationships/font" Target="fonts/CenturyGothic-regular.fntdata"/><Relationship Id="rId24" Type="http://schemas.openxmlformats.org/officeDocument/2006/relationships/slide" Target="slides/slide18.xml"/><Relationship Id="rId46" Type="http://schemas.openxmlformats.org/officeDocument/2006/relationships/font" Target="fonts/CenturyGothic-boldItalic.fntdata"/><Relationship Id="rId23" Type="http://schemas.openxmlformats.org/officeDocument/2006/relationships/slide" Target="slides/slide17.xml"/><Relationship Id="rId45" Type="http://schemas.openxmlformats.org/officeDocument/2006/relationships/font" Target="fonts/CenturyGothic-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47" Type="http://customschemas.google.com/relationships/presentationmetadata" Target="meta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PalatinoLinotype-regular.fntdata"/><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p:nvPr>
            <p:ph idx="2" type="sldImg"/>
          </p:nvPr>
        </p:nvSpPr>
        <p:spPr>
          <a:xfrm>
            <a:off x="1370013" y="1141413"/>
            <a:ext cx="4117975" cy="30892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91" name="Google Shape;91;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1:notes"/>
          <p:cNvSpPr/>
          <p:nvPr>
            <p:ph idx="2" type="sldImg"/>
          </p:nvPr>
        </p:nvSpPr>
        <p:spPr>
          <a:xfrm>
            <a:off x="1370013" y="1141413"/>
            <a:ext cx="4117975" cy="30892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00" name="Google Shape;400;p3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3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rgbClr val="000000"/>
                </a:solidFill>
                <a:latin typeface="Arial"/>
                <a:ea typeface="Arial"/>
                <a:cs typeface="Arial"/>
                <a:sym typeface="Arial"/>
              </a:rPr>
              <a:t>‹#›</a:t>
            </a:fld>
            <a:endParaRPr sz="1200">
              <a:solidFill>
                <a:srgbClr val="000000"/>
              </a:solidFill>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34"/>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20" name="Google Shape;20;p34"/>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4"/>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4"/>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3" name="Shape 23"/>
        <p:cNvGrpSpPr/>
        <p:nvPr/>
      </p:nvGrpSpPr>
      <p:grpSpPr>
        <a:xfrm>
          <a:off x="0" y="0"/>
          <a:ext cx="0" cy="0"/>
          <a:chOff x="0" y="0"/>
          <a:chExt cx="0" cy="0"/>
        </a:xfrm>
      </p:grpSpPr>
      <p:sp>
        <p:nvSpPr>
          <p:cNvPr id="24" name="Google Shape;24;p35"/>
          <p:cNvSpPr txBox="1"/>
          <p:nvPr>
            <p:ph type="ctrTitle"/>
          </p:nvPr>
        </p:nvSpPr>
        <p:spPr>
          <a:xfrm>
            <a:off x="685800" y="609601"/>
            <a:ext cx="77724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8000"/>
              <a:buFont typeface="Palatino Linotype"/>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5"/>
          <p:cNvSpPr txBox="1"/>
          <p:nvPr>
            <p:ph idx="1" type="subTitle"/>
          </p:nvPr>
        </p:nvSpPr>
        <p:spPr>
          <a:xfrm>
            <a:off x="1371600" y="4953000"/>
            <a:ext cx="64008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26" name="Google Shape;26;p35"/>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5"/>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28" name="Google Shape;28;p35"/>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 name="Shape 29"/>
        <p:cNvGrpSpPr/>
        <p:nvPr/>
      </p:nvGrpSpPr>
      <p:grpSpPr>
        <a:xfrm>
          <a:off x="0" y="0"/>
          <a:ext cx="0" cy="0"/>
          <a:chOff x="0" y="0"/>
          <a:chExt cx="0" cy="0"/>
        </a:xfrm>
      </p:grpSpPr>
      <p:sp>
        <p:nvSpPr>
          <p:cNvPr id="30" name="Google Shape;30;p36"/>
          <p:cNvSpPr txBox="1"/>
          <p:nvPr>
            <p:ph type="title"/>
          </p:nvPr>
        </p:nvSpPr>
        <p:spPr>
          <a:xfrm>
            <a:off x="722313" y="1371600"/>
            <a:ext cx="77724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6"/>
          <p:cNvSpPr txBox="1"/>
          <p:nvPr>
            <p:ph idx="1" type="body"/>
          </p:nvPr>
        </p:nvSpPr>
        <p:spPr>
          <a:xfrm>
            <a:off x="722313" y="4068763"/>
            <a:ext cx="7772400" cy="1131887"/>
          </a:xfrm>
          <a:prstGeom prst="rect">
            <a:avLst/>
          </a:prstGeom>
          <a:noFill/>
          <a:ln>
            <a:noFill/>
          </a:ln>
        </p:spPr>
        <p:txBody>
          <a:bodyPr anchorCtr="0" anchor="t" bIns="45700" lIns="91425" spcFirstLastPara="1" rIns="91425" wrap="square" tIns="45700">
            <a:norm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2" name="Google Shape;32;p36"/>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6"/>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6"/>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35" name="Google Shape;35;p36"/>
          <p:cNvSpPr/>
          <p:nvPr/>
        </p:nvSpPr>
        <p:spPr>
          <a:xfrm>
            <a:off x="4495800" y="3924300"/>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6" name="Google Shape;36;p36"/>
          <p:cNvSpPr/>
          <p:nvPr/>
        </p:nvSpPr>
        <p:spPr>
          <a:xfrm>
            <a:off x="4695825" y="3924300"/>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7" name="Google Shape;37;p36"/>
          <p:cNvSpPr/>
          <p:nvPr/>
        </p:nvSpPr>
        <p:spPr>
          <a:xfrm>
            <a:off x="4296728" y="3924300"/>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37"/>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7"/>
          <p:cNvSpPr txBox="1"/>
          <p:nvPr>
            <p:ph idx="1"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41" name="Google Shape;41;p37"/>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7"/>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7"/>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44" name="Google Shape;44;p37"/>
          <p:cNvSpPr txBox="1"/>
          <p:nvPr>
            <p:ph idx="2" type="body"/>
          </p:nvPr>
        </p:nvSpPr>
        <p:spPr>
          <a:xfrm>
            <a:off x="365760" y="1600200"/>
            <a:ext cx="4041648" cy="452628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38"/>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Clr>
                <a:schemeClr val="dk2"/>
              </a:buClr>
              <a:buSzPts val="5400"/>
              <a:buFont typeface="Palatino Linotyp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8"/>
          <p:cNvSpPr txBox="1"/>
          <p:nvPr>
            <p:ph idx="1" type="body"/>
          </p:nvPr>
        </p:nvSpPr>
        <p:spPr>
          <a:xfrm>
            <a:off x="457200" y="1600200"/>
            <a:ext cx="4040188"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8" name="Google Shape;48;p38"/>
          <p:cNvSpPr txBox="1"/>
          <p:nvPr>
            <p:ph idx="2" type="body"/>
          </p:nvPr>
        </p:nvSpPr>
        <p:spPr>
          <a:xfrm>
            <a:off x="4648200" y="1600200"/>
            <a:ext cx="4041775"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9" name="Google Shape;49;p38"/>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8"/>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8"/>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52" name="Google Shape;52;p38"/>
          <p:cNvSpPr txBox="1"/>
          <p:nvPr>
            <p:ph idx="3" type="body"/>
          </p:nvPr>
        </p:nvSpPr>
        <p:spPr>
          <a:xfrm>
            <a:off x="457200" y="2212848"/>
            <a:ext cx="4041648" cy="391363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53" name="Google Shape;53;p38"/>
          <p:cNvSpPr txBox="1"/>
          <p:nvPr>
            <p:ph idx="4" type="body"/>
          </p:nvPr>
        </p:nvSpPr>
        <p:spPr>
          <a:xfrm>
            <a:off x="4672584" y="2212848"/>
            <a:ext cx="4041648" cy="391318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3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9"/>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9"/>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9" name="Shape 59"/>
        <p:cNvGrpSpPr/>
        <p:nvPr/>
      </p:nvGrpSpPr>
      <p:grpSpPr>
        <a:xfrm>
          <a:off x="0" y="0"/>
          <a:ext cx="0" cy="0"/>
          <a:chOff x="0" y="0"/>
          <a:chExt cx="0" cy="0"/>
        </a:xfrm>
      </p:grpSpPr>
      <p:sp>
        <p:nvSpPr>
          <p:cNvPr id="60" name="Google Shape;60;p40"/>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0"/>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0"/>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3" name="Shape 63"/>
        <p:cNvGrpSpPr/>
        <p:nvPr/>
      </p:nvGrpSpPr>
      <p:grpSpPr>
        <a:xfrm>
          <a:off x="0" y="0"/>
          <a:ext cx="0" cy="0"/>
          <a:chOff x="0" y="0"/>
          <a:chExt cx="0" cy="0"/>
        </a:xfrm>
      </p:grpSpPr>
      <p:sp>
        <p:nvSpPr>
          <p:cNvPr id="64" name="Google Shape;64;p41"/>
          <p:cNvSpPr txBox="1"/>
          <p:nvPr>
            <p:ph type="title"/>
          </p:nvPr>
        </p:nvSpPr>
        <p:spPr>
          <a:xfrm>
            <a:off x="5907087" y="266700"/>
            <a:ext cx="3008313"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1"/>
          <p:cNvSpPr txBox="1"/>
          <p:nvPr>
            <p:ph idx="1" type="body"/>
          </p:nvPr>
        </p:nvSpPr>
        <p:spPr>
          <a:xfrm>
            <a:off x="719137" y="273050"/>
            <a:ext cx="4995863"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66" name="Google Shape;66;p41"/>
          <p:cNvSpPr txBox="1"/>
          <p:nvPr>
            <p:ph idx="2" type="body"/>
          </p:nvPr>
        </p:nvSpPr>
        <p:spPr>
          <a:xfrm>
            <a:off x="5907087" y="2438400"/>
            <a:ext cx="3008313"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67" name="Google Shape;67;p41"/>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1"/>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1"/>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0" name="Shape 70"/>
        <p:cNvGrpSpPr/>
        <p:nvPr/>
      </p:nvGrpSpPr>
      <p:grpSpPr>
        <a:xfrm>
          <a:off x="0" y="0"/>
          <a:ext cx="0" cy="0"/>
          <a:chOff x="0" y="0"/>
          <a:chExt cx="0" cy="0"/>
        </a:xfrm>
      </p:grpSpPr>
      <p:sp>
        <p:nvSpPr>
          <p:cNvPr id="71" name="Google Shape;71;p42"/>
          <p:cNvSpPr txBox="1"/>
          <p:nvPr>
            <p:ph type="title"/>
          </p:nvPr>
        </p:nvSpPr>
        <p:spPr>
          <a:xfrm>
            <a:off x="1679576" y="228600"/>
            <a:ext cx="5711824"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42"/>
          <p:cNvSpPr/>
          <p:nvPr>
            <p:ph idx="2" type="pic"/>
          </p:nvPr>
        </p:nvSpPr>
        <p:spPr>
          <a:xfrm>
            <a:off x="1508126" y="1143000"/>
            <a:ext cx="6054724"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73" name="Google Shape;73;p42"/>
          <p:cNvSpPr txBox="1"/>
          <p:nvPr>
            <p:ph idx="1" type="body"/>
          </p:nvPr>
        </p:nvSpPr>
        <p:spPr>
          <a:xfrm>
            <a:off x="1679576" y="5810250"/>
            <a:ext cx="5711824"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74" name="Google Shape;74;p42"/>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2"/>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7" name="Shape 77"/>
        <p:cNvGrpSpPr/>
        <p:nvPr/>
      </p:nvGrpSpPr>
      <p:grpSpPr>
        <a:xfrm>
          <a:off x="0" y="0"/>
          <a:ext cx="0" cy="0"/>
          <a:chOff x="0" y="0"/>
          <a:chExt cx="0" cy="0"/>
        </a:xfrm>
      </p:grpSpPr>
      <p:sp>
        <p:nvSpPr>
          <p:cNvPr id="78" name="Google Shape;78;p4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43"/>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0" name="Google Shape;80;p43"/>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3"/>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3" name="Shape 83"/>
        <p:cNvGrpSpPr/>
        <p:nvPr/>
      </p:nvGrpSpPr>
      <p:grpSpPr>
        <a:xfrm>
          <a:off x="0" y="0"/>
          <a:ext cx="0" cy="0"/>
          <a:chOff x="0" y="0"/>
          <a:chExt cx="0" cy="0"/>
        </a:xfrm>
      </p:grpSpPr>
      <p:sp>
        <p:nvSpPr>
          <p:cNvPr id="84" name="Google Shape;84;p44"/>
          <p:cNvSpPr txBox="1"/>
          <p:nvPr>
            <p:ph type="title"/>
          </p:nvPr>
        </p:nvSpPr>
        <p:spPr>
          <a:xfrm rot="5400000">
            <a:off x="4732338" y="2171701"/>
            <a:ext cx="5851525" cy="20574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4"/>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6" name="Google Shape;86;p44"/>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4"/>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4"/>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chemeClr val="lt1"/>
            </a:gs>
            <a:gs pos="76000">
              <a:srgbClr val="F3F3F3"/>
            </a:gs>
            <a:gs pos="92000">
              <a:srgbClr val="D8D8D8"/>
            </a:gs>
            <a:gs pos="100000">
              <a:srgbClr val="D8D8D8"/>
            </a:gs>
          </a:gsLst>
          <a:path path="circle">
            <a:fillToRect b="50%" l="50%" r="50%" t="50%"/>
          </a:path>
          <a:tileRect/>
        </a:gra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Clr>
                <a:schemeClr val="dk2"/>
              </a:buClr>
              <a:buSzPts val="5400"/>
              <a:buFont typeface="Palatino Linotype"/>
              <a:buNone/>
              <a:defRPr b="0" i="0" sz="5400" u="none" cap="none" strike="noStrike">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2" name="Google Shape;12;p33"/>
          <p:cNvSpPr txBox="1"/>
          <p:nvPr>
            <p:ph idx="10" type="dt"/>
          </p:nvPr>
        </p:nvSpPr>
        <p:spPr>
          <a:xfrm>
            <a:off x="6363347" y="6356350"/>
            <a:ext cx="2085975" cy="365125"/>
          </a:xfrm>
          <a:prstGeom prst="rect">
            <a:avLst/>
          </a:prstGeom>
          <a:noFill/>
          <a:ln>
            <a:noFill/>
          </a:ln>
        </p:spPr>
        <p:txBody>
          <a:bodyPr anchorCtr="0" anchor="ctr" bIns="45700" lIns="91425" spcFirstLastPara="1" rIns="45700" wrap="square" tIns="45700">
            <a:noAutofit/>
          </a:bodyPr>
          <a:lstStyle>
            <a:lvl1pPr lvl="0" marR="0" rtl="0" algn="r">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3" name="Google Shape;13;p33"/>
          <p:cNvSpPr txBox="1"/>
          <p:nvPr>
            <p:ph idx="11" type="ftr"/>
          </p:nvPr>
        </p:nvSpPr>
        <p:spPr>
          <a:xfrm>
            <a:off x="659165" y="6356350"/>
            <a:ext cx="2847975" cy="365125"/>
          </a:xfrm>
          <a:prstGeom prst="rect">
            <a:avLst/>
          </a:prstGeom>
          <a:noFill/>
          <a:ln>
            <a:noFill/>
          </a:ln>
        </p:spPr>
        <p:txBody>
          <a:bodyPr anchorCtr="0" anchor="ctr" bIns="45700" lIns="45700"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4" name="Google Shape;14;p33"/>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spcBef>
                <a:spcPts val="0"/>
              </a:spcBef>
              <a:buNone/>
              <a:defRPr b="0" i="0" sz="1200" u="none" cap="none" strike="noStrike">
                <a:solidFill>
                  <a:srgbClr val="595959"/>
                </a:solidFill>
                <a:latin typeface="Century Gothic"/>
                <a:ea typeface="Century Gothic"/>
                <a:cs typeface="Century Gothic"/>
                <a:sym typeface="Century Gothic"/>
              </a:defRPr>
            </a:lvl1pPr>
            <a:lvl2pPr indent="0" lvl="1" marL="0" marR="0" rtl="0" algn="l">
              <a:spcBef>
                <a:spcPts val="0"/>
              </a:spcBef>
              <a:buNone/>
              <a:defRPr b="0" i="0" sz="1200" u="none" cap="none" strike="noStrike">
                <a:solidFill>
                  <a:srgbClr val="595959"/>
                </a:solidFill>
                <a:latin typeface="Century Gothic"/>
                <a:ea typeface="Century Gothic"/>
                <a:cs typeface="Century Gothic"/>
                <a:sym typeface="Century Gothic"/>
              </a:defRPr>
            </a:lvl2pPr>
            <a:lvl3pPr indent="0" lvl="2" marL="0" marR="0" rtl="0" algn="l">
              <a:spcBef>
                <a:spcPts val="0"/>
              </a:spcBef>
              <a:buNone/>
              <a:defRPr b="0" i="0" sz="1200" u="none" cap="none" strike="noStrike">
                <a:solidFill>
                  <a:srgbClr val="595959"/>
                </a:solidFill>
                <a:latin typeface="Century Gothic"/>
                <a:ea typeface="Century Gothic"/>
                <a:cs typeface="Century Gothic"/>
                <a:sym typeface="Century Gothic"/>
              </a:defRPr>
            </a:lvl3pPr>
            <a:lvl4pPr indent="0" lvl="3" marL="0" marR="0" rtl="0" algn="l">
              <a:spcBef>
                <a:spcPts val="0"/>
              </a:spcBef>
              <a:buNone/>
              <a:defRPr b="0" i="0" sz="1200" u="none" cap="none" strike="noStrike">
                <a:solidFill>
                  <a:srgbClr val="595959"/>
                </a:solidFill>
                <a:latin typeface="Century Gothic"/>
                <a:ea typeface="Century Gothic"/>
                <a:cs typeface="Century Gothic"/>
                <a:sym typeface="Century Gothic"/>
              </a:defRPr>
            </a:lvl4pPr>
            <a:lvl5pPr indent="0" lvl="4" marL="0" marR="0" rtl="0" algn="l">
              <a:spcBef>
                <a:spcPts val="0"/>
              </a:spcBef>
              <a:buNone/>
              <a:defRPr b="0" i="0" sz="1200" u="none" cap="none" strike="noStrike">
                <a:solidFill>
                  <a:srgbClr val="595959"/>
                </a:solidFill>
                <a:latin typeface="Century Gothic"/>
                <a:ea typeface="Century Gothic"/>
                <a:cs typeface="Century Gothic"/>
                <a:sym typeface="Century Gothic"/>
              </a:defRPr>
            </a:lvl5pPr>
            <a:lvl6pPr indent="0" lvl="5" marL="0" marR="0" rtl="0" algn="l">
              <a:spcBef>
                <a:spcPts val="0"/>
              </a:spcBef>
              <a:buNone/>
              <a:defRPr b="0" i="0" sz="1200" u="none" cap="none" strike="noStrike">
                <a:solidFill>
                  <a:srgbClr val="595959"/>
                </a:solidFill>
                <a:latin typeface="Century Gothic"/>
                <a:ea typeface="Century Gothic"/>
                <a:cs typeface="Century Gothic"/>
                <a:sym typeface="Century Gothic"/>
              </a:defRPr>
            </a:lvl6pPr>
            <a:lvl7pPr indent="0" lvl="6" marL="0" marR="0" rtl="0" algn="l">
              <a:spcBef>
                <a:spcPts val="0"/>
              </a:spcBef>
              <a:buNone/>
              <a:defRPr b="0" i="0" sz="1200" u="none" cap="none" strike="noStrike">
                <a:solidFill>
                  <a:srgbClr val="595959"/>
                </a:solidFill>
                <a:latin typeface="Century Gothic"/>
                <a:ea typeface="Century Gothic"/>
                <a:cs typeface="Century Gothic"/>
                <a:sym typeface="Century Gothic"/>
              </a:defRPr>
            </a:lvl7pPr>
            <a:lvl8pPr indent="0" lvl="7" marL="0" marR="0" rtl="0" algn="l">
              <a:spcBef>
                <a:spcPts val="0"/>
              </a:spcBef>
              <a:buNone/>
              <a:defRPr b="0" i="0" sz="1200" u="none" cap="none" strike="noStrike">
                <a:solidFill>
                  <a:srgbClr val="595959"/>
                </a:solidFill>
                <a:latin typeface="Century Gothic"/>
                <a:ea typeface="Century Gothic"/>
                <a:cs typeface="Century Gothic"/>
                <a:sym typeface="Century Gothic"/>
              </a:defRPr>
            </a:lvl8pPr>
            <a:lvl9pPr indent="0" lvl="8" marL="0" marR="0" rtl="0" algn="l">
              <a:spcBef>
                <a:spcPts val="0"/>
              </a:spcBef>
              <a:buNone/>
              <a:defRPr b="0" i="0" sz="1200" u="none" cap="none" strike="noStrik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5" name="Google Shape;15;p33"/>
          <p:cNvSpPr/>
          <p:nvPr/>
        </p:nvSpPr>
        <p:spPr>
          <a:xfrm>
            <a:off x="8457760" y="6499384"/>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6" name="Google Shape;16;p33"/>
          <p:cNvSpPr/>
          <p:nvPr/>
        </p:nvSpPr>
        <p:spPr>
          <a:xfrm>
            <a:off x="569119" y="6499384"/>
            <a:ext cx="84772"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15.png"/><Relationship Id="rId5" Type="http://schemas.openxmlformats.org/officeDocument/2006/relationships/image" Target="../media/image10.png"/><Relationship Id="rId6" Type="http://schemas.openxmlformats.org/officeDocument/2006/relationships/image" Target="../media/image2.png"/><Relationship Id="rId7"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16.png"/><Relationship Id="rId6"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hyperlink" Target="https://encrypted-tbn2.gstatic.com/images?q=tbn:ANd9GcTecNC5JIo0ZY38lIBtie1C5tTtqYBg2hh_n8rvR8f3KK_aZJ7N" TargetMode="External"/><Relationship Id="rId4" Type="http://schemas.openxmlformats.org/officeDocument/2006/relationships/hyperlink" Target="https://encrypted-tbn2.gstatic.com/images?q=tbn:ANd9GcS6OrW82yiST-0xkQ1HmBKWMNfYtFlJ9zeK7S5upYEwDZDIMMNS" TargetMode="External"/><Relationship Id="rId5" Type="http://schemas.openxmlformats.org/officeDocument/2006/relationships/hyperlink" Target="https://encrypted-tbn3.gstatic.com/images?q=tbn:ANd9GcQ0I-IO0x40_9eOZF2x3t7bIowV0Hjz-5KT4L1zN9pMW_2nQlzX" TargetMode="External"/><Relationship Id="rId6" Type="http://schemas.openxmlformats.org/officeDocument/2006/relationships/hyperlink" Target="https://encrypted-tbn0.gstatic.com/images?q=tbn:ANd9GcSe7oTjYzdscebnL7CdkevrZe-Crugp_fTP46FjtPJQpUfwtbBW" TargetMode="External"/><Relationship Id="rId7" Type="http://schemas.openxmlformats.org/officeDocument/2006/relationships/hyperlink" Target="https://encrypted-tbn3.gstatic.com/images?q=tbn:ANd9GcQemDHjdiLWact85qNRZ0VLt3k-7DvA_lvYLisvrZHzN0GADm3H"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idx="1" type="body"/>
          </p:nvPr>
        </p:nvSpPr>
        <p:spPr>
          <a:xfrm>
            <a:off x="439738" y="481013"/>
            <a:ext cx="8320087" cy="1147762"/>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000"/>
              <a:buFont typeface="Arial"/>
              <a:buNone/>
            </a:pPr>
            <a:r>
              <a:rPr b="1" lang="en-US" sz="3000">
                <a:solidFill>
                  <a:srgbClr val="4A6617"/>
                </a:solidFill>
                <a:latin typeface="Palatino Linotype"/>
                <a:ea typeface="Palatino Linotype"/>
                <a:cs typeface="Palatino Linotype"/>
                <a:sym typeface="Palatino Linotype"/>
              </a:rPr>
              <a:t>COURSE: CONSRUCTION OF MEASURING INSTRUMENTS </a:t>
            </a:r>
            <a:endParaRPr b="1" sz="3000">
              <a:solidFill>
                <a:srgbClr val="4A6617"/>
              </a:solidFill>
              <a:latin typeface="Palatino Linotype"/>
              <a:ea typeface="Palatino Linotype"/>
              <a:cs typeface="Palatino Linotype"/>
              <a:sym typeface="Palatino Linotype"/>
            </a:endParaRPr>
          </a:p>
        </p:txBody>
      </p:sp>
      <p:sp>
        <p:nvSpPr>
          <p:cNvPr id="95" name="Google Shape;95;p1"/>
          <p:cNvSpPr/>
          <p:nvPr/>
        </p:nvSpPr>
        <p:spPr>
          <a:xfrm>
            <a:off x="287338" y="2636838"/>
            <a:ext cx="8605837" cy="258532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0000"/>
              </a:buClr>
              <a:buSzPts val="3000"/>
              <a:buFont typeface="Arial"/>
              <a:buNone/>
            </a:pPr>
            <a:r>
              <a:rPr b="1" i="0" lang="en-US" sz="3000" u="none" cap="none" strike="noStrike">
                <a:solidFill>
                  <a:srgbClr val="000000"/>
                </a:solidFill>
                <a:latin typeface="Palatino Linotype"/>
                <a:ea typeface="Palatino Linotype"/>
                <a:cs typeface="Palatino Linotype"/>
                <a:sym typeface="Palatino Linotype"/>
              </a:rPr>
              <a:t>Week 11.</a:t>
            </a:r>
            <a:r>
              <a:rPr b="0" i="0" lang="en-US" sz="3000" u="none" cap="none" strike="noStrike">
                <a:solidFill>
                  <a:srgbClr val="000000"/>
                </a:solidFill>
                <a:latin typeface="Palatino Linotype"/>
                <a:ea typeface="Palatino Linotype"/>
                <a:cs typeface="Palatino Linotype"/>
                <a:sym typeface="Palatino Linotype"/>
              </a:rPr>
              <a:t> Construction according to ergonomics and technical-aesthetic requirements.</a:t>
            </a:r>
            <a:endParaRPr b="0" i="0" sz="3000" u="none" cap="none" strike="noStrike">
              <a:solidFill>
                <a:srgbClr val="000000"/>
              </a:solidFill>
              <a:latin typeface="Palatino Linotype"/>
              <a:ea typeface="Palatino Linotype"/>
              <a:cs typeface="Palatino Linotype"/>
              <a:sym typeface="Palatino Linotype"/>
            </a:endParaRPr>
          </a:p>
          <a:p>
            <a:pPr indent="0" lvl="0" marL="0" marR="0" rtl="0" algn="ctr">
              <a:spcBef>
                <a:spcPts val="600"/>
              </a:spcBef>
              <a:spcAft>
                <a:spcPts val="0"/>
              </a:spcAft>
              <a:buClr>
                <a:srgbClr val="7F7F7F"/>
              </a:buClr>
              <a:buSzPts val="3000"/>
              <a:buFont typeface="Arial"/>
              <a:buNone/>
            </a:pPr>
            <a:r>
              <a:t/>
            </a:r>
            <a:endParaRPr b="1" i="0" sz="3000" u="none" cap="none" strike="noStrike">
              <a:solidFill>
                <a:srgbClr val="7F7F7F"/>
              </a:solidFill>
              <a:latin typeface="Palatino Linotype"/>
              <a:ea typeface="Palatino Linotype"/>
              <a:cs typeface="Palatino Linotype"/>
              <a:sym typeface="Palatino Linotype"/>
            </a:endParaRPr>
          </a:p>
          <a:p>
            <a:pPr indent="0" lvl="0" marL="0" marR="0" rtl="0" algn="ctr">
              <a:spcBef>
                <a:spcPts val="600"/>
              </a:spcBef>
              <a:spcAft>
                <a:spcPts val="0"/>
              </a:spcAft>
              <a:buClr>
                <a:srgbClr val="000000"/>
              </a:buClr>
              <a:buSzPts val="3000"/>
              <a:buFont typeface="Arial"/>
              <a:buNone/>
            </a:pPr>
            <a:r>
              <a:rPr b="1" i="0" lang="en-US" sz="3000" u="none" cap="none" strike="noStrike">
                <a:solidFill>
                  <a:srgbClr val="000000"/>
                </a:solidFill>
                <a:latin typeface="Palatino Linotype"/>
                <a:ea typeface="Palatino Linotype"/>
                <a:cs typeface="Palatino Linotype"/>
                <a:sym typeface="Palatino Linotype"/>
              </a:rPr>
              <a:t>Lecturer:</a:t>
            </a:r>
            <a:r>
              <a:rPr b="0" i="0" lang="en-US" sz="3000" u="none" cap="none" strike="noStrike">
                <a:solidFill>
                  <a:srgbClr val="000000"/>
                </a:solidFill>
                <a:latin typeface="Palatino Linotype"/>
                <a:ea typeface="Palatino Linotype"/>
                <a:cs typeface="Palatino Linotype"/>
                <a:sym typeface="Palatino Linotype"/>
              </a:rPr>
              <a:t> PhD. B.Khamdamov (Andijan Machine Building Institute)</a:t>
            </a:r>
            <a:endParaRPr/>
          </a:p>
        </p:txBody>
      </p:sp>
      <p:sp>
        <p:nvSpPr>
          <p:cNvPr id="96" name="Google Shape;96;p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rgbClr val="000000"/>
                </a:solidFill>
                <a:latin typeface="Palatino Linotype"/>
                <a:ea typeface="Palatino Linotype"/>
                <a:cs typeface="Palatino Linotype"/>
                <a:sym typeface="Palatino Linotype"/>
              </a:rPr>
              <a:t>1</a:t>
            </a:r>
            <a:endParaRPr b="0" i="0" sz="2000" u="none" cap="none" strike="noStrike">
              <a:solidFill>
                <a:srgbClr val="000000"/>
              </a:solidFill>
              <a:latin typeface="Palatino Linotype"/>
              <a:ea typeface="Palatino Linotype"/>
              <a:cs typeface="Palatino Linotype"/>
              <a:sym typeface="Palatino Linotype"/>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txBox="1"/>
          <p:nvPr>
            <p:ph idx="1" type="body"/>
          </p:nvPr>
        </p:nvSpPr>
        <p:spPr>
          <a:xfrm>
            <a:off x="439738" y="481013"/>
            <a:ext cx="8229600" cy="1147762"/>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000"/>
              <a:buFont typeface="Arial"/>
              <a:buNone/>
            </a:pPr>
            <a:r>
              <a:rPr b="1" lang="en-US" sz="3000">
                <a:solidFill>
                  <a:srgbClr val="4A6617"/>
                </a:solidFill>
                <a:latin typeface="Palatino Linotype"/>
                <a:ea typeface="Palatino Linotype"/>
                <a:cs typeface="Palatino Linotype"/>
                <a:sym typeface="Palatino Linotype"/>
              </a:rPr>
              <a:t>O’LCHASH ASBOBLARINI KONSTRUKSIYALASH</a:t>
            </a:r>
            <a:endParaRPr/>
          </a:p>
        </p:txBody>
      </p:sp>
      <p:sp>
        <p:nvSpPr>
          <p:cNvPr id="102" name="Google Shape;102;p2"/>
          <p:cNvSpPr/>
          <p:nvPr/>
        </p:nvSpPr>
        <p:spPr>
          <a:xfrm>
            <a:off x="0" y="3086100"/>
            <a:ext cx="9144000" cy="24191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800" u="none" cap="none" strike="noStrike">
                <a:solidFill>
                  <a:srgbClr val="000000"/>
                </a:solidFill>
                <a:latin typeface="Palatino Linotype"/>
                <a:ea typeface="Palatino Linotype"/>
                <a:cs typeface="Palatino Linotype"/>
                <a:sym typeface="Palatino Linotype"/>
              </a:rPr>
              <a:t>11-Ma’ruza.</a:t>
            </a:r>
            <a:r>
              <a:rPr b="0" i="0" lang="en-US" sz="2800" u="none" cap="none" strike="noStrike">
                <a:solidFill>
                  <a:srgbClr val="000000"/>
                </a:solidFill>
                <a:latin typeface="Palatino Linotype"/>
                <a:ea typeface="Palatino Linotype"/>
                <a:cs typeface="Palatino Linotype"/>
                <a:sym typeface="Palatino Linotype"/>
              </a:rPr>
              <a:t> </a:t>
            </a:r>
            <a:r>
              <a:rPr b="0" i="0" lang="en-US" sz="2800" u="none" cap="none" strike="noStrike">
                <a:solidFill>
                  <a:schemeClr val="dk1"/>
                </a:solidFill>
                <a:latin typeface="Palatino Linotype"/>
                <a:ea typeface="Palatino Linotype"/>
                <a:cs typeface="Palatino Linotype"/>
                <a:sym typeface="Palatino Linotype"/>
              </a:rPr>
              <a:t>Ergonomika va texnik estetika talablari asosida konstruktsiyalash</a:t>
            </a:r>
            <a:r>
              <a:rPr b="0" i="0" lang="en-US" sz="2800" u="none" cap="none" strike="noStrike">
                <a:solidFill>
                  <a:srgbClr val="000000"/>
                </a:solidFill>
                <a:latin typeface="Palatino Linotype"/>
                <a:ea typeface="Palatino Linotype"/>
                <a:cs typeface="Palatino Linotype"/>
                <a:sym typeface="Palatino Linotype"/>
              </a:rPr>
              <a:t>. </a:t>
            </a:r>
            <a:endParaRPr b="0" i="0" sz="2800" u="none" cap="none" strike="noStrike">
              <a:solidFill>
                <a:srgbClr val="000000"/>
              </a:solidFill>
              <a:latin typeface="Palatino Linotype"/>
              <a:ea typeface="Palatino Linotype"/>
              <a:cs typeface="Palatino Linotype"/>
              <a:sym typeface="Palatino Linotype"/>
            </a:endParaRPr>
          </a:p>
          <a:p>
            <a:pPr indent="0" lvl="0" marL="0" marR="0" rtl="0" algn="ctr">
              <a:spcBef>
                <a:spcPts val="560"/>
              </a:spcBef>
              <a:spcAft>
                <a:spcPts val="0"/>
              </a:spcAft>
              <a:buNone/>
            </a:pPr>
            <a:r>
              <a:t/>
            </a:r>
            <a:endParaRPr b="1" i="0" sz="2800" u="none" cap="none" strike="noStrike">
              <a:solidFill>
                <a:srgbClr val="7F7F7F"/>
              </a:solidFill>
              <a:latin typeface="Palatino Linotype"/>
              <a:ea typeface="Palatino Linotype"/>
              <a:cs typeface="Palatino Linotype"/>
              <a:sym typeface="Palatino Linotype"/>
            </a:endParaRPr>
          </a:p>
          <a:p>
            <a:pPr indent="0" lvl="0" marL="0" marR="0" rtl="0" algn="ctr">
              <a:spcBef>
                <a:spcPts val="560"/>
              </a:spcBef>
              <a:spcAft>
                <a:spcPts val="0"/>
              </a:spcAft>
              <a:buNone/>
            </a:pPr>
            <a:r>
              <a:rPr b="1" i="0" lang="en-US" sz="2800" u="none" cap="none" strike="noStrike">
                <a:solidFill>
                  <a:srgbClr val="000000"/>
                </a:solidFill>
                <a:latin typeface="Palatino Linotype"/>
                <a:ea typeface="Palatino Linotype"/>
                <a:cs typeface="Palatino Linotype"/>
                <a:sym typeface="Palatino Linotype"/>
              </a:rPr>
              <a:t>Ma’ruzachi:</a:t>
            </a:r>
            <a:r>
              <a:rPr b="0" i="0" lang="en-US" sz="2800" u="none" cap="none" strike="noStrike">
                <a:solidFill>
                  <a:srgbClr val="000000"/>
                </a:solidFill>
                <a:latin typeface="Palatino Linotype"/>
                <a:ea typeface="Palatino Linotype"/>
                <a:cs typeface="Palatino Linotype"/>
                <a:sym typeface="Palatino Linotype"/>
              </a:rPr>
              <a:t> PhD. B.Xamdamov (Andijon Mashinasozlik Instituti)</a:t>
            </a:r>
            <a:endParaRPr/>
          </a:p>
        </p:txBody>
      </p:sp>
      <p:sp>
        <p:nvSpPr>
          <p:cNvPr id="103" name="Google Shape;103;p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rgbClr val="000000"/>
                </a:solidFill>
                <a:latin typeface="Palatino Linotype"/>
                <a:ea typeface="Palatino Linotype"/>
                <a:cs typeface="Palatino Linotype"/>
                <a:sym typeface="Palatino Linotype"/>
              </a:rPr>
              <a:t>2</a:t>
            </a:r>
            <a:endParaRPr b="0" i="0" sz="2000" u="none" cap="none" strike="noStrike">
              <a:solidFill>
                <a:srgbClr val="000000"/>
              </a:solidFill>
              <a:latin typeface="Palatino Linotype"/>
              <a:ea typeface="Palatino Linotype"/>
              <a:cs typeface="Palatino Linotype"/>
              <a:sym typeface="Palatino Linotyp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idx="1" type="subTitle"/>
          </p:nvPr>
        </p:nvSpPr>
        <p:spPr>
          <a:xfrm>
            <a:off x="323528" y="1988840"/>
            <a:ext cx="8640960" cy="3744416"/>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2800"/>
              <a:buNone/>
            </a:pPr>
            <a:r>
              <a:rPr b="1" lang="en-US" sz="2800">
                <a:solidFill>
                  <a:schemeClr val="dk1"/>
                </a:solidFill>
                <a:latin typeface="Palatino Linotype"/>
                <a:ea typeface="Palatino Linotype"/>
                <a:cs typeface="Palatino Linotype"/>
                <a:sym typeface="Palatino Linotype"/>
              </a:rPr>
              <a:t>Reja:</a:t>
            </a:r>
            <a:endParaRPr b="1" sz="2800">
              <a:solidFill>
                <a:schemeClr val="dk1"/>
              </a:solidFill>
              <a:latin typeface="Palatino Linotype"/>
              <a:ea typeface="Palatino Linotype"/>
              <a:cs typeface="Palatino Linotype"/>
              <a:sym typeface="Palatino Linotype"/>
            </a:endParaRPr>
          </a:p>
          <a:p>
            <a:pPr indent="0" lvl="0" marL="0" rtl="0" algn="just">
              <a:spcBef>
                <a:spcPts val="560"/>
              </a:spcBef>
              <a:spcAft>
                <a:spcPts val="0"/>
              </a:spcAft>
              <a:buClr>
                <a:schemeClr val="dk1"/>
              </a:buClr>
              <a:buSzPts val="2800"/>
              <a:buNone/>
            </a:pPr>
            <a:r>
              <a:rPr b="1" lang="en-US" sz="2800">
                <a:solidFill>
                  <a:schemeClr val="dk1"/>
                </a:solidFill>
                <a:latin typeface="Palatino Linotype"/>
                <a:ea typeface="Palatino Linotype"/>
                <a:cs typeface="Palatino Linotype"/>
                <a:sym typeface="Palatino Linotype"/>
              </a:rPr>
              <a:t>11.1   Qurilmalarni badiiy  konstruksiyalash va konstruksiyalarni ergonomik baholash.</a:t>
            </a:r>
            <a:endParaRPr b="1" sz="2800">
              <a:solidFill>
                <a:schemeClr val="dk1"/>
              </a:solidFill>
              <a:latin typeface="Palatino Linotype"/>
              <a:ea typeface="Palatino Linotype"/>
              <a:cs typeface="Palatino Linotype"/>
              <a:sym typeface="Palatino Linotype"/>
            </a:endParaRPr>
          </a:p>
          <a:p>
            <a:pPr indent="0" lvl="0" marL="0" rtl="0" algn="just">
              <a:spcBef>
                <a:spcPts val="120"/>
              </a:spcBef>
              <a:spcAft>
                <a:spcPts val="0"/>
              </a:spcAft>
              <a:buClr>
                <a:srgbClr val="888888"/>
              </a:buClr>
              <a:buSzPts val="600"/>
              <a:buNone/>
            </a:pPr>
            <a:r>
              <a:t/>
            </a:r>
            <a:endParaRPr b="1" sz="600">
              <a:solidFill>
                <a:schemeClr val="dk1"/>
              </a:solidFill>
              <a:latin typeface="Palatino Linotype"/>
              <a:ea typeface="Palatino Linotype"/>
              <a:cs typeface="Palatino Linotype"/>
              <a:sym typeface="Palatino Linotype"/>
            </a:endParaRPr>
          </a:p>
          <a:p>
            <a:pPr indent="0" lvl="0" marL="0" rtl="0" algn="just">
              <a:spcBef>
                <a:spcPts val="560"/>
              </a:spcBef>
              <a:spcAft>
                <a:spcPts val="0"/>
              </a:spcAft>
              <a:buClr>
                <a:schemeClr val="dk1"/>
              </a:buClr>
              <a:buSzPts val="2800"/>
              <a:buNone/>
            </a:pPr>
            <a:r>
              <a:rPr b="1" lang="en-US" sz="2800">
                <a:solidFill>
                  <a:schemeClr val="dk1"/>
                </a:solidFill>
                <a:latin typeface="Palatino Linotype"/>
                <a:ea typeface="Palatino Linotype"/>
                <a:cs typeface="Palatino Linotype"/>
                <a:sym typeface="Palatino Linotype"/>
              </a:rPr>
              <a:t>11.2.  Ergonomik tahlil qilish va konstruksiyalarni ishlab chiqish.</a:t>
            </a:r>
            <a:endParaRPr b="1" sz="2800">
              <a:solidFill>
                <a:schemeClr val="dk1"/>
              </a:solidFill>
              <a:latin typeface="Palatino Linotype"/>
              <a:ea typeface="Palatino Linotype"/>
              <a:cs typeface="Palatino Linotype"/>
              <a:sym typeface="Palatino Linotype"/>
            </a:endParaRPr>
          </a:p>
          <a:p>
            <a:pPr indent="0" lvl="0" marL="0" rtl="0" algn="just">
              <a:spcBef>
                <a:spcPts val="120"/>
              </a:spcBef>
              <a:spcAft>
                <a:spcPts val="0"/>
              </a:spcAft>
              <a:buClr>
                <a:srgbClr val="888888"/>
              </a:buClr>
              <a:buSzPts val="600"/>
              <a:buNone/>
            </a:pPr>
            <a:r>
              <a:t/>
            </a:r>
            <a:endParaRPr b="1" sz="600">
              <a:solidFill>
                <a:schemeClr val="dk1"/>
              </a:solidFill>
              <a:latin typeface="Palatino Linotype"/>
              <a:ea typeface="Palatino Linotype"/>
              <a:cs typeface="Palatino Linotype"/>
              <a:sym typeface="Palatino Linotype"/>
            </a:endParaRPr>
          </a:p>
          <a:p>
            <a:pPr indent="0" lvl="0" marL="0" rtl="0" algn="just">
              <a:spcBef>
                <a:spcPts val="560"/>
              </a:spcBef>
              <a:spcAft>
                <a:spcPts val="0"/>
              </a:spcAft>
              <a:buClr>
                <a:schemeClr val="dk1"/>
              </a:buClr>
              <a:buSzPts val="2800"/>
              <a:buNone/>
            </a:pPr>
            <a:r>
              <a:rPr b="1" lang="en-US" sz="2800">
                <a:solidFill>
                  <a:schemeClr val="dk1"/>
                </a:solidFill>
                <a:latin typeface="Palatino Linotype"/>
                <a:ea typeface="Palatino Linotype"/>
                <a:cs typeface="Palatino Linotype"/>
                <a:sym typeface="Palatino Linotype"/>
              </a:rPr>
              <a:t>11.3  Qabul qilingan badiiy-konstruktorlik yechimini baholash.</a:t>
            </a:r>
            <a:endParaRPr/>
          </a:p>
        </p:txBody>
      </p:sp>
      <p:sp>
        <p:nvSpPr>
          <p:cNvPr id="109" name="Google Shape;109;p3"/>
          <p:cNvSpPr/>
          <p:nvPr/>
        </p:nvSpPr>
        <p:spPr>
          <a:xfrm>
            <a:off x="323528" y="404664"/>
            <a:ext cx="8424936" cy="1008112"/>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Mavzu: Ergonomika va texnik estetika talablari asosida konstruktsiyalash</a:t>
            </a:r>
            <a:endParaRPr b="1" i="0" sz="3200" u="none" cap="none" strike="noStrike">
              <a:solidFill>
                <a:schemeClr val="dk1"/>
              </a:solidFill>
              <a:latin typeface="Palatino Linotype"/>
              <a:ea typeface="Palatino Linotype"/>
              <a:cs typeface="Palatino Linotype"/>
              <a:sym typeface="Palatino Linotype"/>
            </a:endParaRPr>
          </a:p>
        </p:txBody>
      </p:sp>
      <p:sp>
        <p:nvSpPr>
          <p:cNvPr id="110" name="Google Shape;110;p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3</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
          <p:cNvSpPr/>
          <p:nvPr/>
        </p:nvSpPr>
        <p:spPr>
          <a:xfrm>
            <a:off x="417240" y="2420888"/>
            <a:ext cx="8280920" cy="3240360"/>
          </a:xfrm>
          <a:prstGeom prst="wedgeRoundRectCallout">
            <a:avLst>
              <a:gd fmla="val 37139" name="adj1"/>
              <a:gd fmla="val -77266" name="adj2"/>
              <a:gd fmla="val 16667" name="adj3"/>
            </a:avLst>
          </a:prstGeom>
          <a:solidFill>
            <a:schemeClr val="lt1"/>
          </a:solid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	Shundan kelib chiqib, konstruktor – dizayner mahsulot shaklining </a:t>
            </a:r>
            <a:r>
              <a:rPr b="1" i="0" lang="en-US" sz="2400" u="none" cap="none" strike="noStrike">
                <a:solidFill>
                  <a:schemeClr val="dk1"/>
                </a:solidFill>
                <a:latin typeface="Palatino Linotype"/>
                <a:ea typeface="Palatino Linotype"/>
                <a:cs typeface="Palatino Linotype"/>
                <a:sym typeface="Palatino Linotype"/>
              </a:rPr>
              <a:t>vizual yaxlitligi</a:t>
            </a:r>
            <a:r>
              <a:rPr b="0" i="0" lang="en-US" sz="2400" u="none" cap="none" strike="noStrike">
                <a:solidFill>
                  <a:schemeClr val="dk1"/>
                </a:solidFill>
                <a:latin typeface="Palatino Linotype"/>
                <a:ea typeface="Palatino Linotype"/>
                <a:cs typeface="Palatino Linotype"/>
                <a:sym typeface="Palatino Linotype"/>
              </a:rPr>
              <a:t>ni, </a:t>
            </a:r>
            <a:r>
              <a:rPr b="1" i="0" lang="en-US" sz="2400" u="none" cap="none" strike="noStrike">
                <a:solidFill>
                  <a:schemeClr val="dk1"/>
                </a:solidFill>
                <a:latin typeface="Palatino Linotype"/>
                <a:ea typeface="Palatino Linotype"/>
                <a:cs typeface="Palatino Linotype"/>
                <a:sym typeface="Palatino Linotype"/>
              </a:rPr>
              <a:t>mahsulot shakli</a:t>
            </a:r>
            <a:r>
              <a:rPr b="0" i="0" lang="en-US" sz="2400" u="none" cap="none" strike="noStrike">
                <a:solidFill>
                  <a:schemeClr val="dk1"/>
                </a:solidFill>
                <a:latin typeface="Palatino Linotype"/>
                <a:ea typeface="Palatino Linotype"/>
                <a:cs typeface="Palatino Linotype"/>
                <a:sym typeface="Palatino Linotype"/>
              </a:rPr>
              <a:t> va </a:t>
            </a:r>
            <a:r>
              <a:rPr b="1" i="0" lang="en-US" sz="2400" u="none" cap="none" strike="noStrike">
                <a:solidFill>
                  <a:schemeClr val="dk1"/>
                </a:solidFill>
                <a:latin typeface="Palatino Linotype"/>
                <a:ea typeface="Palatino Linotype"/>
                <a:cs typeface="Palatino Linotype"/>
                <a:sym typeface="Palatino Linotype"/>
              </a:rPr>
              <a:t>qo’llash usulini</a:t>
            </a:r>
            <a:r>
              <a:rPr b="0" i="0" lang="en-US" sz="2400" u="none" cap="none" strike="noStrike">
                <a:solidFill>
                  <a:schemeClr val="dk1"/>
                </a:solidFill>
                <a:latin typeface="Palatino Linotype"/>
                <a:ea typeface="Palatino Linotype"/>
                <a:cs typeface="Palatino Linotype"/>
                <a:sym typeface="Palatino Linotype"/>
              </a:rPr>
              <a:t> foydalanish maqsadiga  muvofiq </a:t>
            </a:r>
            <a:r>
              <a:rPr b="1" i="0" lang="en-US" sz="2400" u="none" cap="none" strike="noStrike">
                <a:solidFill>
                  <a:schemeClr val="dk1"/>
                </a:solidFill>
                <a:latin typeface="Palatino Linotype"/>
                <a:ea typeface="Palatino Linotype"/>
                <a:cs typeface="Palatino Linotype"/>
                <a:sym typeface="Palatino Linotype"/>
              </a:rPr>
              <a:t>to’g'ri ishlanishi</a:t>
            </a:r>
            <a:r>
              <a:rPr b="0" i="0" lang="en-US" sz="2400" u="none" cap="none" strike="noStrike">
                <a:solidFill>
                  <a:schemeClr val="dk1"/>
                </a:solidFill>
                <a:latin typeface="Palatino Linotype"/>
                <a:ea typeface="Palatino Linotype"/>
                <a:cs typeface="Palatino Linotype"/>
                <a:sym typeface="Palatino Linotype"/>
              </a:rPr>
              <a:t>ni, mahsulot </a:t>
            </a:r>
            <a:r>
              <a:rPr b="1" i="0" lang="en-US" sz="2400" u="none" cap="none" strike="noStrike">
                <a:solidFill>
                  <a:schemeClr val="dk1"/>
                </a:solidFill>
                <a:latin typeface="Palatino Linotype"/>
                <a:ea typeface="Palatino Linotype"/>
                <a:cs typeface="Palatino Linotype"/>
                <a:sym typeface="Palatino Linotype"/>
              </a:rPr>
              <a:t>iste’molchiga mos kelishi</a:t>
            </a:r>
            <a:r>
              <a:rPr b="0" i="0" lang="en-US" sz="2400" u="none" cap="none" strike="noStrike">
                <a:solidFill>
                  <a:schemeClr val="dk1"/>
                </a:solidFill>
                <a:latin typeface="Palatino Linotype"/>
                <a:ea typeface="Palatino Linotype"/>
                <a:cs typeface="Palatino Linotype"/>
                <a:sym typeface="Palatino Linotype"/>
              </a:rPr>
              <a:t>ni, ushbu turdagi mahsulotlarni shakllantirishda hozirgi zamonda ustun hisoblangan uslublarni mahsulot shaklida  aks etishini ta'minlaydi.</a:t>
            </a:r>
            <a:endParaRPr b="0" i="0" sz="2400" u="none" cap="none" strike="noStrike">
              <a:solidFill>
                <a:schemeClr val="dk1"/>
              </a:solidFill>
              <a:latin typeface="Palatino Linotype"/>
              <a:ea typeface="Palatino Linotype"/>
              <a:cs typeface="Palatino Linotype"/>
              <a:sym typeface="Palatino Linotype"/>
            </a:endParaRPr>
          </a:p>
        </p:txBody>
      </p:sp>
      <p:sp>
        <p:nvSpPr>
          <p:cNvPr id="116" name="Google Shape;116;p4"/>
          <p:cNvSpPr/>
          <p:nvPr/>
        </p:nvSpPr>
        <p:spPr>
          <a:xfrm>
            <a:off x="417240" y="285056"/>
            <a:ext cx="8403232" cy="1703784"/>
          </a:xfrm>
          <a:prstGeom prst="cloudCallout">
            <a:avLst>
              <a:gd fmla="val -20833" name="adj1"/>
              <a:gd fmla="val 62500" name="adj2"/>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800" u="none" cap="none" strike="noStrike">
                <a:solidFill>
                  <a:schemeClr val="dk1"/>
                </a:solidFill>
                <a:latin typeface="Palatino Linotype"/>
                <a:ea typeface="Palatino Linotype"/>
                <a:cs typeface="Palatino Linotype"/>
                <a:sym typeface="Palatino Linotype"/>
              </a:rPr>
              <a:t>Badiiy-dizayndan o’tgan sanoat mahsulotlari </a:t>
            </a:r>
            <a:r>
              <a:rPr b="1" i="0" lang="en-US" sz="2800" u="none" cap="none" strike="noStrike">
                <a:solidFill>
                  <a:schemeClr val="dk1"/>
                </a:solidFill>
                <a:latin typeface="Palatino Linotype"/>
                <a:ea typeface="Palatino Linotype"/>
                <a:cs typeface="Palatino Linotype"/>
                <a:sym typeface="Palatino Linotype"/>
              </a:rPr>
              <a:t>foydali</a:t>
            </a:r>
            <a:r>
              <a:rPr b="0" i="0" lang="en-US" sz="2800" u="none" cap="none" strike="noStrike">
                <a:solidFill>
                  <a:schemeClr val="dk1"/>
                </a:solidFill>
                <a:latin typeface="Palatino Linotype"/>
                <a:ea typeface="Palatino Linotype"/>
                <a:cs typeface="Palatino Linotype"/>
                <a:sym typeface="Palatino Linotype"/>
              </a:rPr>
              <a:t> va </a:t>
            </a:r>
            <a:r>
              <a:rPr b="1" i="0" lang="en-US" sz="2800" u="none" cap="none" strike="noStrike">
                <a:solidFill>
                  <a:schemeClr val="dk1"/>
                </a:solidFill>
                <a:latin typeface="Palatino Linotype"/>
                <a:ea typeface="Palatino Linotype"/>
                <a:cs typeface="Palatino Linotype"/>
                <a:sym typeface="Palatino Linotype"/>
              </a:rPr>
              <a:t>chiroyli</a:t>
            </a:r>
            <a:r>
              <a:rPr b="0" i="0" lang="en-US" sz="2800" u="none" cap="none" strike="noStrike">
                <a:solidFill>
                  <a:schemeClr val="dk1"/>
                </a:solidFill>
                <a:latin typeface="Palatino Linotype"/>
                <a:ea typeface="Palatino Linotype"/>
                <a:cs typeface="Palatino Linotype"/>
                <a:sym typeface="Palatino Linotype"/>
              </a:rPr>
              <a:t> bo’lishi kerak</a:t>
            </a:r>
            <a:endParaRPr b="0" i="0" sz="2800" u="none" cap="none" strike="noStrike">
              <a:solidFill>
                <a:schemeClr val="dk1"/>
              </a:solidFill>
              <a:latin typeface="Palatino Linotype"/>
              <a:ea typeface="Palatino Linotype"/>
              <a:cs typeface="Palatino Linotype"/>
              <a:sym typeface="Palatino Linotype"/>
            </a:endParaRPr>
          </a:p>
        </p:txBody>
      </p:sp>
      <p:sp>
        <p:nvSpPr>
          <p:cNvPr id="117" name="Google Shape;117;p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Palatino Linotype"/>
                <a:ea typeface="Palatino Linotype"/>
                <a:cs typeface="Palatino Linotype"/>
                <a:sym typeface="Palatino Linotype"/>
              </a:rPr>
              <a:t>4</a:t>
            </a:r>
            <a:endParaRPr b="0" i="0" sz="2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descr="Однокранный смиститель Seentex SX596SHA-OKB купить по низким ценам в  интернет-магазине Uzum" id="122" name="Google Shape;122;p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pic>
        <p:nvPicPr>
          <p:cNvPr id="123" name="Google Shape;123;p5"/>
          <p:cNvPicPr preferRelativeResize="0"/>
          <p:nvPr/>
        </p:nvPicPr>
        <p:blipFill rotWithShape="1">
          <a:blip r:embed="rId3">
            <a:alphaModFix/>
          </a:blip>
          <a:srcRect b="0" l="0" r="0" t="0"/>
          <a:stretch/>
        </p:blipFill>
        <p:spPr>
          <a:xfrm>
            <a:off x="3275856" y="312738"/>
            <a:ext cx="2550913" cy="2322959"/>
          </a:xfrm>
          <a:prstGeom prst="rect">
            <a:avLst/>
          </a:prstGeom>
          <a:noFill/>
          <a:ln>
            <a:noFill/>
          </a:ln>
        </p:spPr>
      </p:pic>
      <p:pic>
        <p:nvPicPr>
          <p:cNvPr id="124" name="Google Shape;124;p5"/>
          <p:cNvPicPr preferRelativeResize="0"/>
          <p:nvPr/>
        </p:nvPicPr>
        <p:blipFill rotWithShape="1">
          <a:blip r:embed="rId4">
            <a:alphaModFix/>
          </a:blip>
          <a:srcRect b="0" l="0" r="0" t="0"/>
          <a:stretch/>
        </p:blipFill>
        <p:spPr>
          <a:xfrm>
            <a:off x="1778550" y="3458015"/>
            <a:ext cx="2143125" cy="2143125"/>
          </a:xfrm>
          <a:prstGeom prst="rect">
            <a:avLst/>
          </a:prstGeom>
          <a:noFill/>
          <a:ln>
            <a:noFill/>
          </a:ln>
        </p:spPr>
      </p:pic>
      <p:pic>
        <p:nvPicPr>
          <p:cNvPr id="125" name="Google Shape;125;p5"/>
          <p:cNvPicPr preferRelativeResize="0"/>
          <p:nvPr/>
        </p:nvPicPr>
        <p:blipFill rotWithShape="1">
          <a:blip r:embed="rId5">
            <a:alphaModFix/>
          </a:blip>
          <a:srcRect b="0" l="0" r="0" t="0"/>
          <a:stretch/>
        </p:blipFill>
        <p:spPr>
          <a:xfrm>
            <a:off x="6372200" y="315010"/>
            <a:ext cx="2550913" cy="2550913"/>
          </a:xfrm>
          <a:prstGeom prst="rect">
            <a:avLst/>
          </a:prstGeom>
          <a:noFill/>
          <a:ln>
            <a:noFill/>
          </a:ln>
        </p:spPr>
      </p:pic>
      <p:sp>
        <p:nvSpPr>
          <p:cNvPr id="126" name="Google Shape;126;p5"/>
          <p:cNvSpPr txBox="1"/>
          <p:nvPr/>
        </p:nvSpPr>
        <p:spPr>
          <a:xfrm>
            <a:off x="4191272" y="2727067"/>
            <a:ext cx="113851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Palatino Linotype"/>
                <a:ea typeface="Palatino Linotype"/>
                <a:cs typeface="Palatino Linotype"/>
                <a:sym typeface="Palatino Linotype"/>
              </a:rPr>
              <a:t>Yaponiya</a:t>
            </a:r>
            <a:endParaRPr sz="1800">
              <a:solidFill>
                <a:schemeClr val="dk1"/>
              </a:solidFill>
              <a:latin typeface="Palatino Linotype"/>
              <a:ea typeface="Palatino Linotype"/>
              <a:cs typeface="Palatino Linotype"/>
              <a:sym typeface="Palatino Linotype"/>
            </a:endParaRPr>
          </a:p>
        </p:txBody>
      </p:sp>
      <p:sp>
        <p:nvSpPr>
          <p:cNvPr id="127" name="Google Shape;127;p5"/>
          <p:cNvSpPr txBox="1"/>
          <p:nvPr/>
        </p:nvSpPr>
        <p:spPr>
          <a:xfrm>
            <a:off x="2480107" y="5760693"/>
            <a:ext cx="12241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Palatino Linotype"/>
                <a:ea typeface="Palatino Linotype"/>
                <a:cs typeface="Palatino Linotype"/>
                <a:sym typeface="Palatino Linotype"/>
              </a:rPr>
              <a:t>Rossiya</a:t>
            </a:r>
            <a:endParaRPr sz="1800">
              <a:solidFill>
                <a:schemeClr val="dk1"/>
              </a:solidFill>
              <a:latin typeface="Palatino Linotype"/>
              <a:ea typeface="Palatino Linotype"/>
              <a:cs typeface="Palatino Linotype"/>
              <a:sym typeface="Palatino Linotype"/>
            </a:endParaRPr>
          </a:p>
        </p:txBody>
      </p:sp>
      <p:sp>
        <p:nvSpPr>
          <p:cNvPr id="128" name="Google Shape;128;p5"/>
          <p:cNvSpPr txBox="1"/>
          <p:nvPr/>
        </p:nvSpPr>
        <p:spPr>
          <a:xfrm>
            <a:off x="7478827" y="2865923"/>
            <a:ext cx="10329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Palatino Linotype"/>
                <a:ea typeface="Palatino Linotype"/>
                <a:cs typeface="Palatino Linotype"/>
                <a:sym typeface="Palatino Linotype"/>
              </a:rPr>
              <a:t>Yevropa</a:t>
            </a:r>
            <a:endParaRPr sz="1800">
              <a:solidFill>
                <a:schemeClr val="dk1"/>
              </a:solidFill>
              <a:latin typeface="Palatino Linotype"/>
              <a:ea typeface="Palatino Linotype"/>
              <a:cs typeface="Palatino Linotype"/>
              <a:sym typeface="Palatino Linotype"/>
            </a:endParaRPr>
          </a:p>
        </p:txBody>
      </p:sp>
      <p:pic>
        <p:nvPicPr>
          <p:cNvPr id="129" name="Google Shape;129;p5"/>
          <p:cNvPicPr preferRelativeResize="0"/>
          <p:nvPr/>
        </p:nvPicPr>
        <p:blipFill rotWithShape="1">
          <a:blip r:embed="rId6">
            <a:alphaModFix/>
          </a:blip>
          <a:srcRect b="0" l="0" r="0" t="0"/>
          <a:stretch/>
        </p:blipFill>
        <p:spPr>
          <a:xfrm>
            <a:off x="5001611" y="3462991"/>
            <a:ext cx="2993703" cy="2354731"/>
          </a:xfrm>
          <a:prstGeom prst="rect">
            <a:avLst/>
          </a:prstGeom>
          <a:noFill/>
          <a:ln>
            <a:noFill/>
          </a:ln>
        </p:spPr>
      </p:pic>
      <p:sp>
        <p:nvSpPr>
          <p:cNvPr id="130" name="Google Shape;130;p5"/>
          <p:cNvSpPr txBox="1"/>
          <p:nvPr/>
        </p:nvSpPr>
        <p:spPr>
          <a:xfrm>
            <a:off x="6372200" y="6007364"/>
            <a:ext cx="108074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Palatino Linotype"/>
                <a:ea typeface="Palatino Linotype"/>
                <a:cs typeface="Palatino Linotype"/>
                <a:sym typeface="Palatino Linotype"/>
              </a:rPr>
              <a:t>Amerika</a:t>
            </a:r>
            <a:endParaRPr sz="1800">
              <a:solidFill>
                <a:schemeClr val="dk1"/>
              </a:solidFill>
              <a:latin typeface="Palatino Linotype"/>
              <a:ea typeface="Palatino Linotype"/>
              <a:cs typeface="Palatino Linotype"/>
              <a:sym typeface="Palatino Linotype"/>
            </a:endParaRPr>
          </a:p>
        </p:txBody>
      </p:sp>
      <p:sp>
        <p:nvSpPr>
          <p:cNvPr descr="Китайский завод, Современный Смеситель для кухни из матового никеля, меди,  серебра, золота, черного цвета, весна | AliExpress" id="131" name="Google Shape;131;p5"/>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132" name="Google Shape;132;p5"/>
          <p:cNvSpPr txBox="1"/>
          <p:nvPr/>
        </p:nvSpPr>
        <p:spPr>
          <a:xfrm>
            <a:off x="1335421" y="2596262"/>
            <a:ext cx="73609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Palatino Linotype"/>
                <a:ea typeface="Palatino Linotype"/>
                <a:cs typeface="Palatino Linotype"/>
                <a:sym typeface="Palatino Linotype"/>
              </a:rPr>
              <a:t>Xitoy</a:t>
            </a:r>
            <a:endParaRPr sz="1800">
              <a:solidFill>
                <a:schemeClr val="dk1"/>
              </a:solidFill>
              <a:latin typeface="Palatino Linotype"/>
              <a:ea typeface="Palatino Linotype"/>
              <a:cs typeface="Palatino Linotype"/>
              <a:sym typeface="Palatino Linotype"/>
            </a:endParaRPr>
          </a:p>
        </p:txBody>
      </p:sp>
      <p:sp>
        <p:nvSpPr>
          <p:cNvPr id="133" name="Google Shape;133;p5"/>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5</a:t>
            </a:r>
            <a:endParaRPr sz="2000">
              <a:solidFill>
                <a:schemeClr val="dk1"/>
              </a:solidFill>
              <a:latin typeface="Palatino Linotype"/>
              <a:ea typeface="Palatino Linotype"/>
              <a:cs typeface="Palatino Linotype"/>
              <a:sym typeface="Palatino Linotype"/>
            </a:endParaRPr>
          </a:p>
        </p:txBody>
      </p:sp>
      <p:pic>
        <p:nvPicPr>
          <p:cNvPr descr="https://encrypted-tbn2.gstatic.com/images?q=tbn:ANd9GcTecNC5JIo0ZY38lIBtie1C5tTtqYBg2hh_n8rvR8f3KK_aZJ7N" id="134" name="Google Shape;134;p5"/>
          <p:cNvPicPr preferRelativeResize="0"/>
          <p:nvPr/>
        </p:nvPicPr>
        <p:blipFill rotWithShape="1">
          <a:blip r:embed="rId7">
            <a:alphaModFix/>
          </a:blip>
          <a:srcRect b="0" l="0" r="0" t="0"/>
          <a:stretch/>
        </p:blipFill>
        <p:spPr>
          <a:xfrm>
            <a:off x="380397" y="312738"/>
            <a:ext cx="2133600" cy="2133601"/>
          </a:xfrm>
          <a:prstGeom prst="rect">
            <a:avLst/>
          </a:prstGeom>
          <a:noFill/>
          <a:ln>
            <a:noFill/>
          </a:ln>
        </p:spPr>
      </p:pic>
      <p:sp>
        <p:nvSpPr>
          <p:cNvPr id="135" name="Google Shape;135;p5"/>
          <p:cNvSpPr/>
          <p:nvPr/>
        </p:nvSpPr>
        <p:spPr>
          <a:xfrm>
            <a:off x="269818" y="2540295"/>
            <a:ext cx="531599"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Palatino Linotype"/>
                <a:ea typeface="Palatino Linotype"/>
                <a:cs typeface="Palatino Linotype"/>
                <a:sym typeface="Palatino Linotype"/>
              </a:rPr>
              <a:t>[3]</a:t>
            </a:r>
            <a:endParaRPr sz="1400">
              <a:solidFill>
                <a:schemeClr val="dk1"/>
              </a:solidFill>
              <a:latin typeface="Palatino Linotype"/>
              <a:ea typeface="Palatino Linotype"/>
              <a:cs typeface="Palatino Linotype"/>
              <a:sym typeface="Palatino Linotype"/>
            </a:endParaRPr>
          </a:p>
        </p:txBody>
      </p:sp>
      <p:sp>
        <p:nvSpPr>
          <p:cNvPr id="136" name="Google Shape;136;p5"/>
          <p:cNvSpPr/>
          <p:nvPr/>
        </p:nvSpPr>
        <p:spPr>
          <a:xfrm>
            <a:off x="3266386" y="2661172"/>
            <a:ext cx="50405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Palatino Linotype"/>
                <a:ea typeface="Palatino Linotype"/>
                <a:cs typeface="Palatino Linotype"/>
                <a:sym typeface="Palatino Linotype"/>
              </a:rPr>
              <a:t>[4]</a:t>
            </a:r>
            <a:endParaRPr sz="1400">
              <a:solidFill>
                <a:schemeClr val="dk1"/>
              </a:solidFill>
              <a:latin typeface="Palatino Linotype"/>
              <a:ea typeface="Palatino Linotype"/>
              <a:cs typeface="Palatino Linotype"/>
              <a:sym typeface="Palatino Linotype"/>
            </a:endParaRPr>
          </a:p>
        </p:txBody>
      </p:sp>
      <p:sp>
        <p:nvSpPr>
          <p:cNvPr id="137" name="Google Shape;137;p5"/>
          <p:cNvSpPr txBox="1"/>
          <p:nvPr/>
        </p:nvSpPr>
        <p:spPr>
          <a:xfrm>
            <a:off x="1703470" y="5806859"/>
            <a:ext cx="39305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Palatino Linotype"/>
                <a:ea typeface="Palatino Linotype"/>
                <a:cs typeface="Palatino Linotype"/>
                <a:sym typeface="Palatino Linotype"/>
              </a:rPr>
              <a:t>[6]</a:t>
            </a:r>
            <a:endParaRPr sz="1400">
              <a:solidFill>
                <a:schemeClr val="dk1"/>
              </a:solidFill>
              <a:latin typeface="Palatino Linotype"/>
              <a:ea typeface="Palatino Linotype"/>
              <a:cs typeface="Palatino Linotype"/>
              <a:sym typeface="Palatino Linotype"/>
            </a:endParaRPr>
          </a:p>
        </p:txBody>
      </p:sp>
      <p:sp>
        <p:nvSpPr>
          <p:cNvPr id="138" name="Google Shape;138;p5"/>
          <p:cNvSpPr txBox="1"/>
          <p:nvPr/>
        </p:nvSpPr>
        <p:spPr>
          <a:xfrm>
            <a:off x="6372058" y="2817294"/>
            <a:ext cx="39305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Palatino Linotype"/>
                <a:ea typeface="Palatino Linotype"/>
                <a:cs typeface="Palatino Linotype"/>
                <a:sym typeface="Palatino Linotype"/>
              </a:rPr>
              <a:t>[5]</a:t>
            </a:r>
            <a:endParaRPr sz="1400">
              <a:solidFill>
                <a:schemeClr val="dk1"/>
              </a:solidFill>
              <a:latin typeface="Palatino Linotype"/>
              <a:ea typeface="Palatino Linotype"/>
              <a:cs typeface="Palatino Linotype"/>
              <a:sym typeface="Palatino Linotype"/>
            </a:endParaRPr>
          </a:p>
        </p:txBody>
      </p:sp>
      <p:sp>
        <p:nvSpPr>
          <p:cNvPr id="139" name="Google Shape;139;p5"/>
          <p:cNvSpPr txBox="1"/>
          <p:nvPr/>
        </p:nvSpPr>
        <p:spPr>
          <a:xfrm>
            <a:off x="5102804" y="6074994"/>
            <a:ext cx="39305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Palatino Linotype"/>
                <a:ea typeface="Palatino Linotype"/>
                <a:cs typeface="Palatino Linotype"/>
                <a:sym typeface="Palatino Linotype"/>
              </a:rPr>
              <a:t>[7]</a:t>
            </a:r>
            <a:endParaRPr sz="14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6"/>
          <p:cNvSpPr/>
          <p:nvPr/>
        </p:nvSpPr>
        <p:spPr>
          <a:xfrm>
            <a:off x="179512" y="1844824"/>
            <a:ext cx="3024336" cy="1656184"/>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600">
                <a:solidFill>
                  <a:schemeClr val="dk1"/>
                </a:solidFill>
                <a:latin typeface="Palatino Linotype"/>
                <a:ea typeface="Palatino Linotype"/>
                <a:cs typeface="Palatino Linotype"/>
                <a:sym typeface="Palatino Linotype"/>
              </a:rPr>
              <a:t>Badiiy konstruksiyalash</a:t>
            </a:r>
            <a:endParaRPr sz="2600">
              <a:solidFill>
                <a:schemeClr val="dk1"/>
              </a:solidFill>
              <a:latin typeface="Palatino Linotype"/>
              <a:ea typeface="Palatino Linotype"/>
              <a:cs typeface="Palatino Linotype"/>
              <a:sym typeface="Palatino Linotype"/>
            </a:endParaRPr>
          </a:p>
        </p:txBody>
      </p:sp>
      <p:sp>
        <p:nvSpPr>
          <p:cNvPr id="145" name="Google Shape;145;p6"/>
          <p:cNvSpPr/>
          <p:nvPr/>
        </p:nvSpPr>
        <p:spPr>
          <a:xfrm>
            <a:off x="3275856" y="2132856"/>
            <a:ext cx="936104" cy="792088"/>
          </a:xfrm>
          <a:prstGeom prst="rightArrow">
            <a:avLst>
              <a:gd fmla="val 50000" name="adj1"/>
              <a:gd fmla="val 50000" name="adj2"/>
            </a:avLst>
          </a:prstGeom>
          <a:gradFill>
            <a:gsLst>
              <a:gs pos="0">
                <a:srgbClr val="4B6F0A"/>
              </a:gs>
              <a:gs pos="80000">
                <a:srgbClr val="63930D"/>
              </a:gs>
              <a:gs pos="100000">
                <a:srgbClr val="65970B"/>
              </a:gs>
            </a:gsLst>
            <a:lin ang="16200000" scaled="0"/>
          </a:gradFill>
          <a:ln cap="flat" cmpd="sng" w="9525">
            <a:solidFill>
              <a:srgbClr val="60871B"/>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46" name="Google Shape;146;p6"/>
          <p:cNvSpPr/>
          <p:nvPr/>
        </p:nvSpPr>
        <p:spPr>
          <a:xfrm>
            <a:off x="4211960" y="620688"/>
            <a:ext cx="4608512" cy="4536504"/>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tabiiy-ilmiy, texnik, gumanitar bilimlar, muhandislik loyihalash va badiiy fikrlash elementlarini</a:t>
            </a:r>
            <a:endParaRPr sz="2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birlashtiradigan </a:t>
            </a:r>
            <a:r>
              <a:rPr b="1" lang="en-US" sz="2800" u="sng">
                <a:solidFill>
                  <a:schemeClr val="dk2"/>
                </a:solidFill>
                <a:latin typeface="Palatino Linotype"/>
                <a:ea typeface="Palatino Linotype"/>
                <a:cs typeface="Palatino Linotype"/>
                <a:sym typeface="Palatino Linotype"/>
              </a:rPr>
              <a:t>kompleks</a:t>
            </a:r>
            <a:r>
              <a:rPr b="1" lang="en-US" sz="2800" u="sng">
                <a:solidFill>
                  <a:srgbClr val="FF0000"/>
                </a:solidFill>
                <a:latin typeface="Palatino Linotype"/>
                <a:ea typeface="Palatino Linotype"/>
                <a:cs typeface="Palatino Linotype"/>
                <a:sym typeface="Palatino Linotype"/>
              </a:rPr>
              <a:t> sohalararo </a:t>
            </a:r>
            <a:r>
              <a:rPr b="1" lang="en-US" sz="2800" u="sng">
                <a:solidFill>
                  <a:srgbClr val="7030A0"/>
                </a:solidFill>
                <a:latin typeface="Palatino Linotype"/>
                <a:ea typeface="Palatino Linotype"/>
                <a:cs typeface="Palatino Linotype"/>
                <a:sym typeface="Palatino Linotype"/>
              </a:rPr>
              <a:t>konstruktorlik</a:t>
            </a:r>
            <a:r>
              <a:rPr b="1" lang="en-US" sz="2800" u="sng">
                <a:solidFill>
                  <a:srgbClr val="FF0000"/>
                </a:solidFill>
                <a:latin typeface="Palatino Linotype"/>
                <a:ea typeface="Palatino Linotype"/>
                <a:cs typeface="Palatino Linotype"/>
                <a:sym typeface="Palatino Linotype"/>
              </a:rPr>
              <a:t> </a:t>
            </a:r>
            <a:r>
              <a:rPr b="1" lang="en-US" sz="2800" u="sng">
                <a:solidFill>
                  <a:srgbClr val="C00000"/>
                </a:solidFill>
                <a:latin typeface="Palatino Linotype"/>
                <a:ea typeface="Palatino Linotype"/>
                <a:cs typeface="Palatino Linotype"/>
                <a:sym typeface="Palatino Linotype"/>
              </a:rPr>
              <a:t>– badiiy</a:t>
            </a:r>
            <a:r>
              <a:rPr lang="en-US" sz="2800">
                <a:solidFill>
                  <a:schemeClr val="dk1"/>
                </a:solidFill>
                <a:latin typeface="Palatino Linotype"/>
                <a:ea typeface="Palatino Linotype"/>
                <a:cs typeface="Palatino Linotype"/>
                <a:sym typeface="Palatino Linotype"/>
              </a:rPr>
              <a:t> faoliyatdir.</a:t>
            </a:r>
            <a:endParaRPr sz="2800">
              <a:solidFill>
                <a:schemeClr val="dk1"/>
              </a:solidFill>
              <a:latin typeface="Palatino Linotype"/>
              <a:ea typeface="Palatino Linotype"/>
              <a:cs typeface="Palatino Linotype"/>
              <a:sym typeface="Palatino Linotype"/>
            </a:endParaRPr>
          </a:p>
        </p:txBody>
      </p:sp>
      <p:pic>
        <p:nvPicPr>
          <p:cNvPr descr="C:\Program Files (x86)\Microsoft Office\MEDIA\CAGCAT10\j0233018.wmf" id="147" name="Google Shape;147;p6"/>
          <p:cNvPicPr preferRelativeResize="0"/>
          <p:nvPr/>
        </p:nvPicPr>
        <p:blipFill rotWithShape="1">
          <a:blip r:embed="rId3">
            <a:alphaModFix/>
          </a:blip>
          <a:srcRect b="0" l="0" r="0" t="0"/>
          <a:stretch/>
        </p:blipFill>
        <p:spPr>
          <a:xfrm>
            <a:off x="203102" y="3645024"/>
            <a:ext cx="2574202" cy="2614943"/>
          </a:xfrm>
          <a:prstGeom prst="rect">
            <a:avLst/>
          </a:prstGeom>
          <a:noFill/>
          <a:ln>
            <a:noFill/>
          </a:ln>
        </p:spPr>
      </p:pic>
      <p:pic>
        <p:nvPicPr>
          <p:cNvPr descr="C:\Program Files (x86)\Microsoft Office\MEDIA\CAGCAT10\j0301252.wmf" id="148" name="Google Shape;148;p6"/>
          <p:cNvPicPr preferRelativeResize="0"/>
          <p:nvPr/>
        </p:nvPicPr>
        <p:blipFill rotWithShape="1">
          <a:blip r:embed="rId4">
            <a:alphaModFix/>
          </a:blip>
          <a:srcRect b="0" l="0" r="0" t="0"/>
          <a:stretch/>
        </p:blipFill>
        <p:spPr>
          <a:xfrm>
            <a:off x="323528" y="-23902"/>
            <a:ext cx="2184182" cy="1868726"/>
          </a:xfrm>
          <a:prstGeom prst="rect">
            <a:avLst/>
          </a:prstGeom>
          <a:noFill/>
          <a:ln>
            <a:noFill/>
          </a:ln>
        </p:spPr>
      </p:pic>
      <p:sp>
        <p:nvSpPr>
          <p:cNvPr id="149" name="Google Shape;149;p6"/>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6</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7"/>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7</a:t>
            </a:r>
            <a:endParaRPr sz="2000">
              <a:solidFill>
                <a:schemeClr val="dk1"/>
              </a:solidFill>
              <a:latin typeface="Palatino Linotype"/>
              <a:ea typeface="Palatino Linotype"/>
              <a:cs typeface="Palatino Linotype"/>
              <a:sym typeface="Palatino Linotype"/>
            </a:endParaRPr>
          </a:p>
        </p:txBody>
      </p:sp>
      <p:graphicFrame>
        <p:nvGraphicFramePr>
          <p:cNvPr id="155" name="Google Shape;155;p7"/>
          <p:cNvGraphicFramePr/>
          <p:nvPr/>
        </p:nvGraphicFramePr>
        <p:xfrm>
          <a:off x="1418431" y="566624"/>
          <a:ext cx="3000000" cy="3000000"/>
        </p:xfrm>
        <a:graphic>
          <a:graphicData uri="http://schemas.openxmlformats.org/drawingml/2006/table">
            <a:tbl>
              <a:tblPr bandRow="1" firstRow="1">
                <a:noFill/>
                <a:tableStyleId>{5B0C56E3-5C00-481A-A19E-0A5647BE685C}</a:tableStyleId>
              </a:tblPr>
              <a:tblGrid>
                <a:gridCol w="1857425"/>
              </a:tblGrid>
              <a:tr h="500600">
                <a:tc>
                  <a:txBody>
                    <a:bodyPr/>
                    <a:lstStyle/>
                    <a:p>
                      <a:pPr indent="0" lvl="0" marL="0" marR="0" rtl="0" algn="ctr">
                        <a:spcBef>
                          <a:spcPts val="0"/>
                        </a:spcBef>
                        <a:spcAft>
                          <a:spcPts val="0"/>
                        </a:spcAft>
                        <a:buNone/>
                      </a:pPr>
                      <a:r>
                        <a:rPr b="1" lang="en-US" sz="2000" u="none" cap="none" strike="noStrike"/>
                        <a:t>Funksiya</a:t>
                      </a:r>
                      <a:endParaRPr b="1" sz="2000" u="none" cap="none" strike="noStrike"/>
                    </a:p>
                  </a:txBody>
                  <a:tcPr marT="45725" marB="45725" marR="91450" marL="91450"/>
                </a:tc>
              </a:tr>
            </a:tbl>
          </a:graphicData>
        </a:graphic>
      </p:graphicFrame>
      <p:graphicFrame>
        <p:nvGraphicFramePr>
          <p:cNvPr id="156" name="Google Shape;156;p7"/>
          <p:cNvGraphicFramePr/>
          <p:nvPr/>
        </p:nvGraphicFramePr>
        <p:xfrm>
          <a:off x="1436433" y="1430720"/>
          <a:ext cx="3000000" cy="3000000"/>
        </p:xfrm>
        <a:graphic>
          <a:graphicData uri="http://schemas.openxmlformats.org/drawingml/2006/table">
            <a:tbl>
              <a:tblPr bandRow="1" firstRow="1">
                <a:noFill/>
                <a:tableStyleId>{5B0C56E3-5C00-481A-A19E-0A5647BE685C}</a:tableStyleId>
              </a:tblPr>
              <a:tblGrid>
                <a:gridCol w="1800200"/>
              </a:tblGrid>
              <a:tr h="585350">
                <a:tc>
                  <a:txBody>
                    <a:bodyPr/>
                    <a:lstStyle/>
                    <a:p>
                      <a:pPr indent="0" lvl="0" marL="0" marR="0" rtl="0" algn="ctr">
                        <a:spcBef>
                          <a:spcPts val="0"/>
                        </a:spcBef>
                        <a:spcAft>
                          <a:spcPts val="0"/>
                        </a:spcAft>
                        <a:buNone/>
                      </a:pPr>
                      <a:r>
                        <a:rPr b="1" lang="en-US" sz="2000" u="none" cap="none" strike="noStrike"/>
                        <a:t>Konstruksiya</a:t>
                      </a:r>
                      <a:endParaRPr b="1" sz="2000" u="none" cap="none" strike="noStrike"/>
                    </a:p>
                  </a:txBody>
                  <a:tcPr marT="45725" marB="45725" marR="91450" marL="91450"/>
                </a:tc>
              </a:tr>
            </a:tbl>
          </a:graphicData>
        </a:graphic>
      </p:graphicFrame>
      <p:graphicFrame>
        <p:nvGraphicFramePr>
          <p:cNvPr id="157" name="Google Shape;157;p7"/>
          <p:cNvGraphicFramePr/>
          <p:nvPr/>
        </p:nvGraphicFramePr>
        <p:xfrm>
          <a:off x="3981153" y="548680"/>
          <a:ext cx="3000000" cy="3000000"/>
        </p:xfrm>
        <a:graphic>
          <a:graphicData uri="http://schemas.openxmlformats.org/drawingml/2006/table">
            <a:tbl>
              <a:tblPr bandRow="1" firstRow="1">
                <a:noFill/>
                <a:tableStyleId>{5B0C56E3-5C00-481A-A19E-0A5647BE685C}</a:tableStyleId>
              </a:tblPr>
              <a:tblGrid>
                <a:gridCol w="2463050"/>
              </a:tblGrid>
              <a:tr h="3631350">
                <a:tc>
                  <a:txBody>
                    <a:bodyPr/>
                    <a:lstStyle/>
                    <a:p>
                      <a:pPr indent="0" lvl="0" marL="0" marR="0" rtl="0" algn="ctr">
                        <a:spcBef>
                          <a:spcPts val="0"/>
                        </a:spcBef>
                        <a:spcAft>
                          <a:spcPts val="0"/>
                        </a:spcAft>
                        <a:buNone/>
                      </a:pPr>
                      <a:r>
                        <a:t/>
                      </a:r>
                      <a:endParaRPr b="1" sz="2000" u="none" cap="none" strike="noStrike"/>
                    </a:p>
                    <a:p>
                      <a:pPr indent="0" lvl="0" marL="0" marR="0" rtl="0" algn="ctr">
                        <a:spcBef>
                          <a:spcPts val="0"/>
                        </a:spcBef>
                        <a:spcAft>
                          <a:spcPts val="0"/>
                        </a:spcAft>
                        <a:buNone/>
                      </a:pPr>
                      <a:r>
                        <a:t/>
                      </a:r>
                      <a:endParaRPr b="1" sz="2000" u="none" cap="none" strike="noStrike"/>
                    </a:p>
                    <a:p>
                      <a:pPr indent="0" lvl="0" marL="0" marR="0" rtl="0" algn="ctr">
                        <a:spcBef>
                          <a:spcPts val="0"/>
                        </a:spcBef>
                        <a:spcAft>
                          <a:spcPts val="0"/>
                        </a:spcAft>
                        <a:buNone/>
                      </a:pPr>
                      <a:r>
                        <a:rPr b="1" lang="en-US" sz="2000" u="none" cap="none" strike="noStrike"/>
                        <a:t>Konstruksiyalash jarayoni barcha boshlang’ich faktorlarni ijodiy anglash </a:t>
                      </a:r>
                      <a:endParaRPr b="1" sz="2000" u="none" cap="none" strike="noStrike"/>
                    </a:p>
                  </a:txBody>
                  <a:tcPr marT="45725" marB="45725" marR="91450" marL="91450"/>
                </a:tc>
              </a:tr>
            </a:tbl>
          </a:graphicData>
        </a:graphic>
      </p:graphicFrame>
      <p:graphicFrame>
        <p:nvGraphicFramePr>
          <p:cNvPr id="158" name="Google Shape;158;p7"/>
          <p:cNvGraphicFramePr/>
          <p:nvPr/>
        </p:nvGraphicFramePr>
        <p:xfrm>
          <a:off x="1436433" y="2366824"/>
          <a:ext cx="3000000" cy="3000000"/>
        </p:xfrm>
        <a:graphic>
          <a:graphicData uri="http://schemas.openxmlformats.org/drawingml/2006/table">
            <a:tbl>
              <a:tblPr bandRow="1" firstRow="1">
                <a:noFill/>
                <a:tableStyleId>{5B0C56E3-5C00-481A-A19E-0A5647BE685C}</a:tableStyleId>
              </a:tblPr>
              <a:tblGrid>
                <a:gridCol w="1800200"/>
              </a:tblGrid>
              <a:tr h="432050">
                <a:tc>
                  <a:txBody>
                    <a:bodyPr/>
                    <a:lstStyle/>
                    <a:p>
                      <a:pPr indent="0" lvl="0" marL="0" marR="0" rtl="0" algn="ctr">
                        <a:spcBef>
                          <a:spcPts val="0"/>
                        </a:spcBef>
                        <a:spcAft>
                          <a:spcPts val="0"/>
                        </a:spcAft>
                        <a:buNone/>
                      </a:pPr>
                      <a:r>
                        <a:rPr b="1" lang="en-US" sz="2000" u="none" cap="none" strike="noStrike"/>
                        <a:t>Tayyorlash texnologiyasi</a:t>
                      </a:r>
                      <a:endParaRPr b="1" sz="2000" u="none" cap="none" strike="noStrike"/>
                    </a:p>
                  </a:txBody>
                  <a:tcPr marT="45725" marB="45725" marR="91450" marL="91450"/>
                </a:tc>
              </a:tr>
            </a:tbl>
          </a:graphicData>
        </a:graphic>
      </p:graphicFrame>
      <p:graphicFrame>
        <p:nvGraphicFramePr>
          <p:cNvPr id="159" name="Google Shape;159;p7"/>
          <p:cNvGraphicFramePr/>
          <p:nvPr/>
        </p:nvGraphicFramePr>
        <p:xfrm>
          <a:off x="3824960" y="4653136"/>
          <a:ext cx="3000000" cy="3000000"/>
        </p:xfrm>
        <a:graphic>
          <a:graphicData uri="http://schemas.openxmlformats.org/drawingml/2006/table">
            <a:tbl>
              <a:tblPr bandRow="1" firstRow="1">
                <a:noFill/>
                <a:tableStyleId>{5B0C56E3-5C00-481A-A19E-0A5647BE685C}</a:tableStyleId>
              </a:tblPr>
              <a:tblGrid>
                <a:gridCol w="2827950"/>
              </a:tblGrid>
              <a:tr h="360050">
                <a:tc>
                  <a:txBody>
                    <a:bodyPr/>
                    <a:lstStyle/>
                    <a:p>
                      <a:pPr indent="0" lvl="0" marL="0" marR="0" rtl="0" algn="ctr">
                        <a:spcBef>
                          <a:spcPts val="0"/>
                        </a:spcBef>
                        <a:spcAft>
                          <a:spcPts val="0"/>
                        </a:spcAft>
                        <a:buNone/>
                      </a:pPr>
                      <a:r>
                        <a:rPr b="1" lang="en-US" sz="2000" u="none" cap="none" strike="noStrike"/>
                        <a:t>Estetik  faktorlar</a:t>
                      </a:r>
                      <a:endParaRPr b="1" sz="2000" u="none" cap="none" strike="noStrike"/>
                    </a:p>
                  </a:txBody>
                  <a:tcPr marT="45725" marB="45725" marR="91450" marL="91450"/>
                </a:tc>
              </a:tr>
            </a:tbl>
          </a:graphicData>
        </a:graphic>
      </p:graphicFrame>
      <p:graphicFrame>
        <p:nvGraphicFramePr>
          <p:cNvPr id="160" name="Google Shape;160;p7"/>
          <p:cNvGraphicFramePr/>
          <p:nvPr/>
        </p:nvGraphicFramePr>
        <p:xfrm>
          <a:off x="1427363" y="3531960"/>
          <a:ext cx="3000000" cy="3000000"/>
        </p:xfrm>
        <a:graphic>
          <a:graphicData uri="http://schemas.openxmlformats.org/drawingml/2006/table">
            <a:tbl>
              <a:tblPr bandRow="1" firstRow="1">
                <a:noFill/>
                <a:tableStyleId>{5B0C56E3-5C00-481A-A19E-0A5647BE685C}</a:tableStyleId>
              </a:tblPr>
              <a:tblGrid>
                <a:gridCol w="1848500"/>
              </a:tblGrid>
              <a:tr h="432050">
                <a:tc>
                  <a:txBody>
                    <a:bodyPr/>
                    <a:lstStyle/>
                    <a:p>
                      <a:pPr indent="0" lvl="0" marL="0" marR="0" rtl="0" algn="ctr">
                        <a:spcBef>
                          <a:spcPts val="0"/>
                        </a:spcBef>
                        <a:spcAft>
                          <a:spcPts val="0"/>
                        </a:spcAft>
                        <a:buNone/>
                      </a:pPr>
                      <a:r>
                        <a:rPr b="1" lang="en-US" sz="2000" u="none" cap="none" strike="noStrike"/>
                        <a:t>Materiallar xususiyatlari</a:t>
                      </a:r>
                      <a:endParaRPr b="1" sz="2000" u="none" cap="none" strike="noStrike"/>
                    </a:p>
                  </a:txBody>
                  <a:tcPr marT="45725" marB="45725" marR="91450" marL="91450"/>
                </a:tc>
              </a:tr>
            </a:tbl>
          </a:graphicData>
        </a:graphic>
      </p:graphicFrame>
      <p:cxnSp>
        <p:nvCxnSpPr>
          <p:cNvPr id="161" name="Google Shape;161;p7"/>
          <p:cNvCxnSpPr/>
          <p:nvPr/>
        </p:nvCxnSpPr>
        <p:spPr>
          <a:xfrm>
            <a:off x="1925721" y="3145296"/>
            <a:ext cx="0" cy="350748"/>
          </a:xfrm>
          <a:prstGeom prst="straightConnector1">
            <a:avLst/>
          </a:prstGeom>
          <a:noFill/>
          <a:ln cap="flat" cmpd="sng" w="28575">
            <a:solidFill>
              <a:schemeClr val="dk1"/>
            </a:solidFill>
            <a:prstDash val="solid"/>
            <a:round/>
            <a:headEnd len="sm" w="sm" type="none"/>
            <a:tailEnd len="med" w="med" type="stealth"/>
          </a:ln>
        </p:spPr>
      </p:cxnSp>
      <p:cxnSp>
        <p:nvCxnSpPr>
          <p:cNvPr id="162" name="Google Shape;162;p7"/>
          <p:cNvCxnSpPr/>
          <p:nvPr/>
        </p:nvCxnSpPr>
        <p:spPr>
          <a:xfrm rot="10800000">
            <a:off x="2678161" y="3145296"/>
            <a:ext cx="0" cy="350748"/>
          </a:xfrm>
          <a:prstGeom prst="straightConnector1">
            <a:avLst/>
          </a:prstGeom>
          <a:noFill/>
          <a:ln cap="flat" cmpd="sng" w="28575">
            <a:solidFill>
              <a:schemeClr val="dk1"/>
            </a:solidFill>
            <a:prstDash val="solid"/>
            <a:round/>
            <a:headEnd len="sm" w="sm" type="none"/>
            <a:tailEnd len="med" w="med" type="stealth"/>
          </a:ln>
        </p:spPr>
      </p:cxnSp>
      <p:cxnSp>
        <p:nvCxnSpPr>
          <p:cNvPr id="163" name="Google Shape;163;p7"/>
          <p:cNvCxnSpPr/>
          <p:nvPr/>
        </p:nvCxnSpPr>
        <p:spPr>
          <a:xfrm>
            <a:off x="1907704" y="1070680"/>
            <a:ext cx="0" cy="350748"/>
          </a:xfrm>
          <a:prstGeom prst="straightConnector1">
            <a:avLst/>
          </a:prstGeom>
          <a:noFill/>
          <a:ln cap="flat" cmpd="sng" w="28575">
            <a:solidFill>
              <a:schemeClr val="dk1"/>
            </a:solidFill>
            <a:prstDash val="solid"/>
            <a:round/>
            <a:headEnd len="sm" w="sm" type="none"/>
            <a:tailEnd len="med" w="med" type="stealth"/>
          </a:ln>
        </p:spPr>
      </p:cxnSp>
      <p:cxnSp>
        <p:nvCxnSpPr>
          <p:cNvPr id="164" name="Google Shape;164;p7"/>
          <p:cNvCxnSpPr/>
          <p:nvPr/>
        </p:nvCxnSpPr>
        <p:spPr>
          <a:xfrm rot="10800000">
            <a:off x="2661353" y="1070680"/>
            <a:ext cx="0" cy="350748"/>
          </a:xfrm>
          <a:prstGeom prst="straightConnector1">
            <a:avLst/>
          </a:prstGeom>
          <a:noFill/>
          <a:ln cap="flat" cmpd="sng" w="28575">
            <a:solidFill>
              <a:schemeClr val="dk1"/>
            </a:solidFill>
            <a:prstDash val="solid"/>
            <a:round/>
            <a:headEnd len="sm" w="sm" type="none"/>
            <a:tailEnd len="med" w="med" type="stealth"/>
          </a:ln>
        </p:spPr>
      </p:cxnSp>
      <p:cxnSp>
        <p:nvCxnSpPr>
          <p:cNvPr id="165" name="Google Shape;165;p7"/>
          <p:cNvCxnSpPr/>
          <p:nvPr/>
        </p:nvCxnSpPr>
        <p:spPr>
          <a:xfrm>
            <a:off x="1907704" y="2054022"/>
            <a:ext cx="0" cy="350748"/>
          </a:xfrm>
          <a:prstGeom prst="straightConnector1">
            <a:avLst/>
          </a:prstGeom>
          <a:noFill/>
          <a:ln cap="flat" cmpd="sng" w="28575">
            <a:solidFill>
              <a:schemeClr val="dk1"/>
            </a:solidFill>
            <a:prstDash val="solid"/>
            <a:round/>
            <a:headEnd len="sm" w="sm" type="none"/>
            <a:tailEnd len="med" w="med" type="stealth"/>
          </a:ln>
        </p:spPr>
      </p:cxnSp>
      <p:cxnSp>
        <p:nvCxnSpPr>
          <p:cNvPr id="166" name="Google Shape;166;p7"/>
          <p:cNvCxnSpPr/>
          <p:nvPr/>
        </p:nvCxnSpPr>
        <p:spPr>
          <a:xfrm rot="10800000">
            <a:off x="2678161" y="2016076"/>
            <a:ext cx="0" cy="350748"/>
          </a:xfrm>
          <a:prstGeom prst="straightConnector1">
            <a:avLst/>
          </a:prstGeom>
          <a:noFill/>
          <a:ln cap="flat" cmpd="sng" w="28575">
            <a:solidFill>
              <a:schemeClr val="dk1"/>
            </a:solidFill>
            <a:prstDash val="solid"/>
            <a:round/>
            <a:headEnd len="sm" w="sm" type="none"/>
            <a:tailEnd len="med" w="med" type="stealth"/>
          </a:ln>
        </p:spPr>
      </p:cxnSp>
      <p:cxnSp>
        <p:nvCxnSpPr>
          <p:cNvPr id="167" name="Google Shape;167;p7"/>
          <p:cNvCxnSpPr/>
          <p:nvPr/>
        </p:nvCxnSpPr>
        <p:spPr>
          <a:xfrm>
            <a:off x="3275856" y="795656"/>
            <a:ext cx="720080" cy="0"/>
          </a:xfrm>
          <a:prstGeom prst="straightConnector1">
            <a:avLst/>
          </a:prstGeom>
          <a:noFill/>
          <a:ln cap="flat" cmpd="sng" w="28575">
            <a:solidFill>
              <a:schemeClr val="dk1"/>
            </a:solidFill>
            <a:prstDash val="solid"/>
            <a:round/>
            <a:headEnd len="sm" w="sm" type="none"/>
            <a:tailEnd len="med" w="med" type="stealth"/>
          </a:ln>
        </p:spPr>
      </p:cxnSp>
      <p:cxnSp>
        <p:nvCxnSpPr>
          <p:cNvPr id="168" name="Google Shape;168;p7"/>
          <p:cNvCxnSpPr/>
          <p:nvPr/>
        </p:nvCxnSpPr>
        <p:spPr>
          <a:xfrm>
            <a:off x="3275856" y="1731760"/>
            <a:ext cx="720080" cy="0"/>
          </a:xfrm>
          <a:prstGeom prst="straightConnector1">
            <a:avLst/>
          </a:prstGeom>
          <a:noFill/>
          <a:ln cap="flat" cmpd="sng" w="28575">
            <a:solidFill>
              <a:schemeClr val="dk1"/>
            </a:solidFill>
            <a:prstDash val="solid"/>
            <a:round/>
            <a:headEnd len="sm" w="sm" type="none"/>
            <a:tailEnd len="med" w="med" type="stealth"/>
          </a:ln>
        </p:spPr>
      </p:cxnSp>
      <p:cxnSp>
        <p:nvCxnSpPr>
          <p:cNvPr id="169" name="Google Shape;169;p7"/>
          <p:cNvCxnSpPr/>
          <p:nvPr/>
        </p:nvCxnSpPr>
        <p:spPr>
          <a:xfrm>
            <a:off x="3275856" y="2739872"/>
            <a:ext cx="720080" cy="0"/>
          </a:xfrm>
          <a:prstGeom prst="straightConnector1">
            <a:avLst/>
          </a:prstGeom>
          <a:noFill/>
          <a:ln cap="flat" cmpd="sng" w="28575">
            <a:solidFill>
              <a:schemeClr val="dk1"/>
            </a:solidFill>
            <a:prstDash val="solid"/>
            <a:round/>
            <a:headEnd len="sm" w="sm" type="none"/>
            <a:tailEnd len="med" w="med" type="stealth"/>
          </a:ln>
        </p:spPr>
      </p:cxnSp>
      <p:cxnSp>
        <p:nvCxnSpPr>
          <p:cNvPr id="170" name="Google Shape;170;p7"/>
          <p:cNvCxnSpPr/>
          <p:nvPr/>
        </p:nvCxnSpPr>
        <p:spPr>
          <a:xfrm>
            <a:off x="3275856" y="3892000"/>
            <a:ext cx="720080" cy="0"/>
          </a:xfrm>
          <a:prstGeom prst="straightConnector1">
            <a:avLst/>
          </a:prstGeom>
          <a:noFill/>
          <a:ln cap="flat" cmpd="sng" w="28575">
            <a:solidFill>
              <a:schemeClr val="dk1"/>
            </a:solidFill>
            <a:prstDash val="solid"/>
            <a:round/>
            <a:headEnd len="sm" w="sm" type="none"/>
            <a:tailEnd len="med" w="med" type="stealth"/>
          </a:ln>
        </p:spPr>
      </p:cxnSp>
      <p:sp>
        <p:nvSpPr>
          <p:cNvPr id="171" name="Google Shape;171;p7"/>
          <p:cNvSpPr txBox="1"/>
          <p:nvPr/>
        </p:nvSpPr>
        <p:spPr>
          <a:xfrm>
            <a:off x="1907704" y="5445224"/>
            <a:ext cx="624722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Palatino Linotype"/>
                <a:ea typeface="Palatino Linotype"/>
                <a:cs typeface="Palatino Linotype"/>
                <a:sym typeface="Palatino Linotype"/>
              </a:rPr>
              <a:t>11.1-rasm. Badiiy konstruksiyalash jarayonining sxemasi</a:t>
            </a:r>
            <a:endParaRPr b="1" sz="1800">
              <a:solidFill>
                <a:schemeClr val="dk1"/>
              </a:solidFill>
              <a:latin typeface="Palatino Linotype"/>
              <a:ea typeface="Palatino Linotype"/>
              <a:cs typeface="Palatino Linotype"/>
              <a:sym typeface="Palatino Linotype"/>
            </a:endParaRPr>
          </a:p>
        </p:txBody>
      </p:sp>
      <p:graphicFrame>
        <p:nvGraphicFramePr>
          <p:cNvPr id="172" name="Google Shape;172;p7"/>
          <p:cNvGraphicFramePr/>
          <p:nvPr/>
        </p:nvGraphicFramePr>
        <p:xfrm>
          <a:off x="6969485" y="1936718"/>
          <a:ext cx="3000000" cy="3000000"/>
        </p:xfrm>
        <a:graphic>
          <a:graphicData uri="http://schemas.openxmlformats.org/drawingml/2006/table">
            <a:tbl>
              <a:tblPr bandRow="1" firstRow="1">
                <a:noFill/>
                <a:tableStyleId>{5B0C56E3-5C00-481A-A19E-0A5647BE685C}</a:tableStyleId>
              </a:tblPr>
              <a:tblGrid>
                <a:gridCol w="1923000"/>
              </a:tblGrid>
              <a:tr h="585350">
                <a:tc>
                  <a:txBody>
                    <a:bodyPr/>
                    <a:lstStyle/>
                    <a:p>
                      <a:pPr indent="0" lvl="0" marL="0" marR="0" rtl="0" algn="ctr">
                        <a:spcBef>
                          <a:spcPts val="0"/>
                        </a:spcBef>
                        <a:spcAft>
                          <a:spcPts val="0"/>
                        </a:spcAft>
                        <a:buNone/>
                      </a:pPr>
                      <a:r>
                        <a:rPr b="1" lang="en-US" sz="2000" u="none" cap="none" strike="noStrike"/>
                        <a:t>Badiiy konstruktorlik yechimi</a:t>
                      </a:r>
                      <a:endParaRPr b="1" sz="2000" u="none" cap="none" strike="noStrike"/>
                    </a:p>
                  </a:txBody>
                  <a:tcPr marT="45725" marB="45725" marR="91450" marL="91450"/>
                </a:tc>
              </a:tr>
            </a:tbl>
          </a:graphicData>
        </a:graphic>
      </p:graphicFrame>
      <p:sp>
        <p:nvSpPr>
          <p:cNvPr id="173" name="Google Shape;173;p7"/>
          <p:cNvSpPr/>
          <p:nvPr/>
        </p:nvSpPr>
        <p:spPr>
          <a:xfrm>
            <a:off x="6501432" y="2404770"/>
            <a:ext cx="446831" cy="335102"/>
          </a:xfrm>
          <a:prstGeom prst="rightArrow">
            <a:avLst>
              <a:gd fmla="val 50000" name="adj1"/>
              <a:gd fmla="val 50000" name="adj2"/>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174" name="Google Shape;174;p7"/>
          <p:cNvSpPr/>
          <p:nvPr/>
        </p:nvSpPr>
        <p:spPr>
          <a:xfrm>
            <a:off x="5061272" y="4221088"/>
            <a:ext cx="302815" cy="432048"/>
          </a:xfrm>
          <a:prstGeom prst="upArrow">
            <a:avLst>
              <a:gd fmla="val 50000" name="adj1"/>
              <a:gd fmla="val 50000" name="adj2"/>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8"/>
          <p:cNvSpPr/>
          <p:nvPr/>
        </p:nvSpPr>
        <p:spPr>
          <a:xfrm>
            <a:off x="179512" y="620688"/>
            <a:ext cx="4032448" cy="3096344"/>
          </a:xfrm>
          <a:prstGeom prst="rightArrowCallout">
            <a:avLst>
              <a:gd fmla="val 25000" name="adj1"/>
              <a:gd fmla="val 25000" name="adj2"/>
              <a:gd fmla="val 25000" name="adj3"/>
              <a:gd fmla="val 64977" name="adj4"/>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Palatino Linotype"/>
                <a:ea typeface="Palatino Linotype"/>
                <a:cs typeface="Palatino Linotype"/>
                <a:sym typeface="Palatino Linotype"/>
              </a:rPr>
              <a:t>Dizaynning asosiy muammosi</a:t>
            </a:r>
            <a:endParaRPr sz="3200">
              <a:solidFill>
                <a:schemeClr val="dk1"/>
              </a:solidFill>
              <a:latin typeface="Palatino Linotype"/>
              <a:ea typeface="Palatino Linotype"/>
              <a:cs typeface="Palatino Linotype"/>
              <a:sym typeface="Palatino Linotype"/>
            </a:endParaRPr>
          </a:p>
        </p:txBody>
      </p:sp>
      <p:sp>
        <p:nvSpPr>
          <p:cNvPr id="180" name="Google Shape;180;p8"/>
          <p:cNvSpPr/>
          <p:nvPr/>
        </p:nvSpPr>
        <p:spPr>
          <a:xfrm>
            <a:off x="3851920" y="404664"/>
            <a:ext cx="5292080" cy="3456384"/>
          </a:xfrm>
          <a:prstGeom prst="verticalScroll">
            <a:avLst>
              <a:gd fmla="val 12500"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estetik jihatdan </a:t>
            </a:r>
            <a:r>
              <a:rPr b="1" lang="en-US" sz="3200">
                <a:solidFill>
                  <a:srgbClr val="C00000"/>
                </a:solidFill>
                <a:latin typeface="Palatino Linotype"/>
                <a:ea typeface="Palatino Linotype"/>
                <a:cs typeface="Palatino Linotype"/>
                <a:sym typeface="Palatino Linotype"/>
              </a:rPr>
              <a:t>«mutanosib»</a:t>
            </a:r>
            <a:r>
              <a:rPr b="1" lang="en-US" sz="3200">
                <a:solidFill>
                  <a:schemeClr val="dk1"/>
                </a:solidFill>
                <a:latin typeface="Palatino Linotype"/>
                <a:ea typeface="Palatino Linotype"/>
                <a:cs typeface="Palatino Linotype"/>
                <a:sym typeface="Palatino Linotype"/>
              </a:rPr>
              <a:t>,</a:t>
            </a:r>
            <a:endParaRPr/>
          </a:p>
          <a:p>
            <a:pPr indent="0" lvl="0" marL="0" marR="0" rtl="0" algn="ctr">
              <a:spcBef>
                <a:spcPts val="0"/>
              </a:spcBef>
              <a:spcAft>
                <a:spcPts val="0"/>
              </a:spcAft>
              <a:buNone/>
            </a:pPr>
            <a:r>
              <a:rPr b="1" lang="en-US" sz="3200">
                <a:solidFill>
                  <a:schemeClr val="dk2"/>
                </a:solidFill>
                <a:latin typeface="Palatino Linotype"/>
                <a:ea typeface="Palatino Linotype"/>
                <a:cs typeface="Palatino Linotype"/>
                <a:sym typeface="Palatino Linotype"/>
              </a:rPr>
              <a:t>«mos»</a:t>
            </a:r>
            <a:r>
              <a:rPr b="1" lang="en-US" sz="3200">
                <a:solidFill>
                  <a:schemeClr val="dk1"/>
                </a:solidFill>
                <a:latin typeface="Palatino Linotype"/>
                <a:ea typeface="Palatino Linotype"/>
                <a:cs typeface="Palatino Linotype"/>
                <a:sym typeface="Palatino Linotype"/>
              </a:rPr>
              <a:t>, </a:t>
            </a:r>
            <a:r>
              <a:rPr b="1" lang="en-US" sz="3200">
                <a:solidFill>
                  <a:srgbClr val="7030A0"/>
                </a:solidFill>
                <a:latin typeface="Palatino Linotype"/>
                <a:ea typeface="Palatino Linotype"/>
                <a:cs typeface="Palatino Linotype"/>
                <a:sym typeface="Palatino Linotype"/>
              </a:rPr>
              <a:t>«butunlik»</a:t>
            </a:r>
            <a:r>
              <a:rPr b="1" lang="en-US" sz="3200">
                <a:solidFill>
                  <a:schemeClr val="dk1"/>
                </a:solidFill>
                <a:latin typeface="Palatino Linotype"/>
                <a:ea typeface="Palatino Linotype"/>
                <a:cs typeface="Palatino Linotype"/>
                <a:sym typeface="Palatino Linotype"/>
              </a:rPr>
              <a:t> deb baholangan obyektiv shaklni yaratishdir</a:t>
            </a:r>
            <a:endParaRPr b="1" sz="3200">
              <a:solidFill>
                <a:schemeClr val="dk1"/>
              </a:solidFill>
              <a:latin typeface="Palatino Linotype"/>
              <a:ea typeface="Palatino Linotype"/>
              <a:cs typeface="Palatino Linotype"/>
              <a:sym typeface="Palatino Linotype"/>
            </a:endParaRPr>
          </a:p>
        </p:txBody>
      </p:sp>
      <p:sp>
        <p:nvSpPr>
          <p:cNvPr id="181" name="Google Shape;181;p8"/>
          <p:cNvSpPr/>
          <p:nvPr/>
        </p:nvSpPr>
        <p:spPr>
          <a:xfrm>
            <a:off x="179512" y="4365104"/>
            <a:ext cx="8712968" cy="223224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Sanoat mahsulotlarini konstruksiyalash (loyihalash) faqatgina </a:t>
            </a:r>
            <a:r>
              <a:rPr b="1" lang="en-US" sz="2400">
                <a:solidFill>
                  <a:schemeClr val="dk1"/>
                </a:solidFill>
                <a:latin typeface="Palatino Linotype"/>
                <a:ea typeface="Palatino Linotype"/>
                <a:cs typeface="Palatino Linotype"/>
                <a:sym typeface="Palatino Linotype"/>
              </a:rPr>
              <a:t>konstruktor</a:t>
            </a:r>
            <a:r>
              <a:rPr lang="en-US" sz="2400">
                <a:solidFill>
                  <a:schemeClr val="dk1"/>
                </a:solidFill>
                <a:latin typeface="Palatino Linotype"/>
                <a:ea typeface="Palatino Linotype"/>
                <a:cs typeface="Palatino Linotype"/>
                <a:sym typeface="Palatino Linotype"/>
              </a:rPr>
              <a:t>, </a:t>
            </a:r>
            <a:r>
              <a:rPr b="1" lang="en-US" sz="2400">
                <a:solidFill>
                  <a:schemeClr val="dk1"/>
                </a:solidFill>
                <a:latin typeface="Palatino Linotype"/>
                <a:ea typeface="Palatino Linotype"/>
                <a:cs typeface="Palatino Linotype"/>
                <a:sym typeface="Palatino Linotype"/>
              </a:rPr>
              <a:t>texnolog</a:t>
            </a:r>
            <a:r>
              <a:rPr lang="en-US" sz="2400">
                <a:solidFill>
                  <a:schemeClr val="dk1"/>
                </a:solidFill>
                <a:latin typeface="Palatino Linotype"/>
                <a:ea typeface="Palatino Linotype"/>
                <a:cs typeface="Palatino Linotype"/>
                <a:sym typeface="Palatino Linotype"/>
              </a:rPr>
              <a:t> va </a:t>
            </a:r>
            <a:r>
              <a:rPr b="1" lang="en-US" sz="2400">
                <a:solidFill>
                  <a:schemeClr val="dk1"/>
                </a:solidFill>
                <a:latin typeface="Palatino Linotype"/>
                <a:ea typeface="Palatino Linotype"/>
                <a:cs typeface="Palatino Linotype"/>
                <a:sym typeface="Palatino Linotype"/>
              </a:rPr>
              <a:t>dizayner</a:t>
            </a:r>
            <a:r>
              <a:rPr lang="en-US" sz="2400">
                <a:solidFill>
                  <a:schemeClr val="dk1"/>
                </a:solidFill>
                <a:latin typeface="Palatino Linotype"/>
                <a:ea typeface="Palatino Linotype"/>
                <a:cs typeface="Palatino Linotype"/>
                <a:sym typeface="Palatino Linotype"/>
              </a:rPr>
              <a:t>lar bir—birlari bilan yaqin ijodiy munosabatlarda va har biri boshqasini vazifasi va uning ahamiyatini tushungandagina kerakli natijaga olib keladi.</a:t>
            </a:r>
            <a:endParaRPr sz="2400">
              <a:solidFill>
                <a:schemeClr val="dk1"/>
              </a:solidFill>
              <a:latin typeface="Palatino Linotype"/>
              <a:ea typeface="Palatino Linotype"/>
              <a:cs typeface="Palatino Linotype"/>
              <a:sym typeface="Palatino Linotype"/>
            </a:endParaRPr>
          </a:p>
        </p:txBody>
      </p:sp>
      <p:sp>
        <p:nvSpPr>
          <p:cNvPr id="182" name="Google Shape;182;p8"/>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8</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9"/>
          <p:cNvSpPr/>
          <p:nvPr/>
        </p:nvSpPr>
        <p:spPr>
          <a:xfrm>
            <a:off x="1979712" y="332656"/>
            <a:ext cx="5256584" cy="576064"/>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Badiiy konstruktorlik yechimi</a:t>
            </a:r>
            <a:endParaRPr b="1" sz="2400">
              <a:solidFill>
                <a:schemeClr val="dk1"/>
              </a:solidFill>
              <a:latin typeface="Palatino Linotype"/>
              <a:ea typeface="Palatino Linotype"/>
              <a:cs typeface="Palatino Linotype"/>
              <a:sym typeface="Palatino Linotype"/>
            </a:endParaRPr>
          </a:p>
        </p:txBody>
      </p:sp>
      <p:sp>
        <p:nvSpPr>
          <p:cNvPr id="188" name="Google Shape;188;p9"/>
          <p:cNvSpPr/>
          <p:nvPr/>
        </p:nvSpPr>
        <p:spPr>
          <a:xfrm>
            <a:off x="773324" y="996712"/>
            <a:ext cx="720080" cy="648072"/>
          </a:xfrm>
          <a:prstGeom prst="downArrow">
            <a:avLst>
              <a:gd fmla="val 50000" name="adj1"/>
              <a:gd fmla="val 50000" name="adj2"/>
            </a:avLst>
          </a:prstGeom>
          <a:solidFill>
            <a:srgbClr val="00B05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89" name="Google Shape;189;p9"/>
          <p:cNvSpPr/>
          <p:nvPr/>
        </p:nvSpPr>
        <p:spPr>
          <a:xfrm>
            <a:off x="107504" y="1788800"/>
            <a:ext cx="1763688" cy="95208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Texnik estetika</a:t>
            </a:r>
            <a:endParaRPr sz="2000">
              <a:solidFill>
                <a:schemeClr val="dk1"/>
              </a:solidFill>
              <a:latin typeface="Palatino Linotype"/>
              <a:ea typeface="Palatino Linotype"/>
              <a:cs typeface="Palatino Linotype"/>
              <a:sym typeface="Palatino Linotype"/>
            </a:endParaRPr>
          </a:p>
        </p:txBody>
      </p:sp>
      <p:sp>
        <p:nvSpPr>
          <p:cNvPr id="190" name="Google Shape;190;p9"/>
          <p:cNvSpPr/>
          <p:nvPr/>
        </p:nvSpPr>
        <p:spPr>
          <a:xfrm>
            <a:off x="2051720" y="1772816"/>
            <a:ext cx="1657280" cy="95208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Estetika </a:t>
            </a:r>
            <a:r>
              <a:rPr lang="en-US" sz="2000">
                <a:solidFill>
                  <a:schemeClr val="dk1"/>
                </a:solidFill>
                <a:latin typeface="Palatino Linotype"/>
                <a:ea typeface="Palatino Linotype"/>
                <a:cs typeface="Palatino Linotype"/>
                <a:sym typeface="Palatino Linotype"/>
              </a:rPr>
              <a:t>(umumiy)</a:t>
            </a:r>
            <a:endParaRPr sz="2000">
              <a:solidFill>
                <a:schemeClr val="dk1"/>
              </a:solidFill>
              <a:latin typeface="Palatino Linotype"/>
              <a:ea typeface="Palatino Linotype"/>
              <a:cs typeface="Palatino Linotype"/>
              <a:sym typeface="Palatino Linotype"/>
            </a:endParaRPr>
          </a:p>
        </p:txBody>
      </p:sp>
      <p:sp>
        <p:nvSpPr>
          <p:cNvPr id="191" name="Google Shape;191;p9"/>
          <p:cNvSpPr/>
          <p:nvPr/>
        </p:nvSpPr>
        <p:spPr>
          <a:xfrm>
            <a:off x="3779912" y="1772816"/>
            <a:ext cx="1872208" cy="95208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Muhandislik psixologiyasi</a:t>
            </a:r>
            <a:endParaRPr b="1" sz="2000">
              <a:solidFill>
                <a:schemeClr val="dk1"/>
              </a:solidFill>
              <a:latin typeface="Palatino Linotype"/>
              <a:ea typeface="Palatino Linotype"/>
              <a:cs typeface="Palatino Linotype"/>
              <a:sym typeface="Palatino Linotype"/>
            </a:endParaRPr>
          </a:p>
        </p:txBody>
      </p:sp>
      <p:sp>
        <p:nvSpPr>
          <p:cNvPr id="192" name="Google Shape;192;p9"/>
          <p:cNvSpPr/>
          <p:nvPr/>
        </p:nvSpPr>
        <p:spPr>
          <a:xfrm>
            <a:off x="5796136" y="1788800"/>
            <a:ext cx="1440160" cy="95208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Ergono-mika</a:t>
            </a:r>
            <a:endParaRPr b="1" sz="2000">
              <a:solidFill>
                <a:schemeClr val="dk1"/>
              </a:solidFill>
              <a:latin typeface="Palatino Linotype"/>
              <a:ea typeface="Palatino Linotype"/>
              <a:cs typeface="Palatino Linotype"/>
              <a:sym typeface="Palatino Linotype"/>
            </a:endParaRPr>
          </a:p>
        </p:txBody>
      </p:sp>
      <p:sp>
        <p:nvSpPr>
          <p:cNvPr id="193" name="Google Shape;193;p9"/>
          <p:cNvSpPr/>
          <p:nvPr/>
        </p:nvSpPr>
        <p:spPr>
          <a:xfrm>
            <a:off x="7452320" y="1788800"/>
            <a:ext cx="1656184" cy="952088"/>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Sanoat estetikasi</a:t>
            </a:r>
            <a:endParaRPr b="1" sz="2000">
              <a:solidFill>
                <a:schemeClr val="dk1"/>
              </a:solidFill>
              <a:latin typeface="Palatino Linotype"/>
              <a:ea typeface="Palatino Linotype"/>
              <a:cs typeface="Palatino Linotype"/>
              <a:sym typeface="Palatino Linotype"/>
            </a:endParaRPr>
          </a:p>
        </p:txBody>
      </p:sp>
      <p:sp>
        <p:nvSpPr>
          <p:cNvPr id="194" name="Google Shape;194;p9"/>
          <p:cNvSpPr/>
          <p:nvPr/>
        </p:nvSpPr>
        <p:spPr>
          <a:xfrm>
            <a:off x="2591232" y="980728"/>
            <a:ext cx="720080" cy="648072"/>
          </a:xfrm>
          <a:prstGeom prst="downArrow">
            <a:avLst>
              <a:gd fmla="val 50000" name="adj1"/>
              <a:gd fmla="val 50000" name="adj2"/>
            </a:avLst>
          </a:prstGeom>
          <a:solidFill>
            <a:srgbClr val="00B05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95" name="Google Shape;195;p9"/>
          <p:cNvSpPr/>
          <p:nvPr/>
        </p:nvSpPr>
        <p:spPr>
          <a:xfrm>
            <a:off x="4355976" y="996712"/>
            <a:ext cx="720080" cy="648072"/>
          </a:xfrm>
          <a:prstGeom prst="downArrow">
            <a:avLst>
              <a:gd fmla="val 50000" name="adj1"/>
              <a:gd fmla="val 50000" name="adj2"/>
            </a:avLst>
          </a:prstGeom>
          <a:solidFill>
            <a:srgbClr val="00B05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96" name="Google Shape;196;p9"/>
          <p:cNvSpPr/>
          <p:nvPr/>
        </p:nvSpPr>
        <p:spPr>
          <a:xfrm>
            <a:off x="6120172" y="980728"/>
            <a:ext cx="720080" cy="648072"/>
          </a:xfrm>
          <a:prstGeom prst="downArrow">
            <a:avLst>
              <a:gd fmla="val 50000" name="adj1"/>
              <a:gd fmla="val 50000" name="adj2"/>
            </a:avLst>
          </a:prstGeom>
          <a:solidFill>
            <a:srgbClr val="00B05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97" name="Google Shape;197;p9"/>
          <p:cNvSpPr/>
          <p:nvPr/>
        </p:nvSpPr>
        <p:spPr>
          <a:xfrm>
            <a:off x="7848364" y="980728"/>
            <a:ext cx="720080" cy="648072"/>
          </a:xfrm>
          <a:prstGeom prst="downArrow">
            <a:avLst>
              <a:gd fmla="val 50000" name="adj1"/>
              <a:gd fmla="val 50000" name="adj2"/>
            </a:avLst>
          </a:prstGeom>
          <a:solidFill>
            <a:srgbClr val="00B05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98" name="Google Shape;198;p9"/>
          <p:cNvSpPr txBox="1"/>
          <p:nvPr/>
        </p:nvSpPr>
        <p:spPr>
          <a:xfrm>
            <a:off x="-36512" y="2922910"/>
            <a:ext cx="1763688"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Texnika sohasida badiiy faoliyatning xususiyatlarini o‘rganuvchi dizayn nazariyasidir</a:t>
            </a:r>
            <a:endParaRPr sz="1800">
              <a:solidFill>
                <a:schemeClr val="dk1"/>
              </a:solidFill>
              <a:latin typeface="Palatino Linotype"/>
              <a:ea typeface="Palatino Linotype"/>
              <a:cs typeface="Palatino Linotype"/>
              <a:sym typeface="Palatino Linotype"/>
            </a:endParaRPr>
          </a:p>
        </p:txBody>
      </p:sp>
      <p:sp>
        <p:nvSpPr>
          <p:cNvPr id="199" name="Google Shape;199;p9"/>
          <p:cNvSpPr txBox="1"/>
          <p:nvPr/>
        </p:nvSpPr>
        <p:spPr>
          <a:xfrm>
            <a:off x="1619672" y="2852936"/>
            <a:ext cx="2016224"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San’at nazariyasining go'zallik qonunlari bo'yicha dunyoni o‘zlashtirishning umumiy tamoyillari haqidagi falsafiy fan</a:t>
            </a:r>
            <a:endParaRPr sz="1800">
              <a:solidFill>
                <a:schemeClr val="dk1"/>
              </a:solidFill>
              <a:latin typeface="Palatino Linotype"/>
              <a:ea typeface="Palatino Linotype"/>
              <a:cs typeface="Palatino Linotype"/>
              <a:sym typeface="Palatino Linotype"/>
            </a:endParaRPr>
          </a:p>
        </p:txBody>
      </p:sp>
      <p:sp>
        <p:nvSpPr>
          <p:cNvPr id="200" name="Google Shape;200;p9"/>
          <p:cNvSpPr txBox="1"/>
          <p:nvPr/>
        </p:nvSpPr>
        <p:spPr>
          <a:xfrm>
            <a:off x="3419872" y="2780928"/>
            <a:ext cx="2376264" cy="39703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inson</a:t>
            </a:r>
            <a:r>
              <a:rPr lang="en-US" sz="1800">
                <a:solidFill>
                  <a:schemeClr val="dk1"/>
                </a:solidFill>
                <a:latin typeface="Palatino Linotype"/>
                <a:ea typeface="Palatino Linotype"/>
                <a:cs typeface="Palatino Linotype"/>
                <a:sym typeface="Palatino Linotype"/>
              </a:rPr>
              <a:t> va </a:t>
            </a:r>
            <a:r>
              <a:rPr b="1" lang="en-US" sz="1800">
                <a:solidFill>
                  <a:schemeClr val="dk1"/>
                </a:solidFill>
                <a:latin typeface="Palatino Linotype"/>
                <a:ea typeface="Palatino Linotype"/>
                <a:cs typeface="Palatino Linotype"/>
                <a:sym typeface="Palatino Linotype"/>
              </a:rPr>
              <a:t>texnika</a:t>
            </a:r>
            <a:r>
              <a:rPr lang="en-US" sz="1800">
                <a:solidFill>
                  <a:schemeClr val="dk1"/>
                </a:solidFill>
                <a:latin typeface="Palatino Linotype"/>
                <a:ea typeface="Palatino Linotype"/>
                <a:cs typeface="Palatino Linotype"/>
                <a:sym typeface="Palatino Linotype"/>
              </a:rPr>
              <a:t> o’rtasidagi axborot almashinuvidagi jarayonlarning qonuniyatini o’rganadigan psixologiya bo’limi bo’lib, «</a:t>
            </a:r>
            <a:r>
              <a:rPr b="1" lang="en-US" sz="1800">
                <a:solidFill>
                  <a:schemeClr val="dk1"/>
                </a:solidFill>
                <a:latin typeface="Palatino Linotype"/>
                <a:ea typeface="Palatino Linotype"/>
                <a:cs typeface="Palatino Linotype"/>
                <a:sym typeface="Palatino Linotype"/>
              </a:rPr>
              <a:t>inson-mashina</a:t>
            </a:r>
            <a:r>
              <a:rPr lang="en-US" sz="1800">
                <a:solidFill>
                  <a:schemeClr val="dk1"/>
                </a:solidFill>
                <a:latin typeface="Palatino Linotype"/>
                <a:ea typeface="Palatino Linotype"/>
                <a:cs typeface="Palatino Linotype"/>
                <a:sym typeface="Palatino Linotype"/>
              </a:rPr>
              <a:t>»</a:t>
            </a:r>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va «</a:t>
            </a:r>
            <a:r>
              <a:rPr b="1" lang="en-US" sz="1800">
                <a:solidFill>
                  <a:schemeClr val="dk1"/>
                </a:solidFill>
                <a:latin typeface="Palatino Linotype"/>
                <a:ea typeface="Palatino Linotype"/>
                <a:cs typeface="Palatino Linotype"/>
                <a:sym typeface="Palatino Linotype"/>
              </a:rPr>
              <a:t>inson-mashina-muhit</a:t>
            </a:r>
            <a:r>
              <a:rPr lang="en-US" sz="1800">
                <a:solidFill>
                  <a:schemeClr val="dk1"/>
                </a:solidFill>
                <a:latin typeface="Palatino Linotype"/>
                <a:ea typeface="Palatino Linotype"/>
                <a:cs typeface="Palatino Linotype"/>
                <a:sym typeface="Palatino Linotype"/>
              </a:rPr>
              <a:t>» tizimlarini loyihalash, ishlab chiqarish va qo’llash uchun ishlatiladi.</a:t>
            </a:r>
            <a:endParaRPr sz="1800">
              <a:solidFill>
                <a:schemeClr val="dk1"/>
              </a:solidFill>
              <a:latin typeface="Palatino Linotype"/>
              <a:ea typeface="Palatino Linotype"/>
              <a:cs typeface="Palatino Linotype"/>
              <a:sym typeface="Palatino Linotype"/>
            </a:endParaRPr>
          </a:p>
        </p:txBody>
      </p:sp>
      <p:sp>
        <p:nvSpPr>
          <p:cNvPr id="201" name="Google Shape;201;p9"/>
          <p:cNvSpPr txBox="1"/>
          <p:nvPr/>
        </p:nvSpPr>
        <p:spPr>
          <a:xfrm>
            <a:off x="5508104" y="2801888"/>
            <a:ext cx="2016224" cy="37856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dk1"/>
                </a:solidFill>
                <a:latin typeface="Palatino Linotype"/>
                <a:ea typeface="Palatino Linotype"/>
                <a:cs typeface="Palatino Linotype"/>
                <a:sym typeface="Palatino Linotype"/>
              </a:rPr>
              <a:t>yunoncha “</a:t>
            </a:r>
            <a:r>
              <a:rPr b="1" lang="en-US" sz="1600">
                <a:solidFill>
                  <a:schemeClr val="dk1"/>
                </a:solidFill>
                <a:latin typeface="Palatino Linotype"/>
                <a:ea typeface="Palatino Linotype"/>
                <a:cs typeface="Palatino Linotype"/>
                <a:sym typeface="Palatino Linotype"/>
              </a:rPr>
              <a:t>ergon</a:t>
            </a:r>
            <a:r>
              <a:rPr lang="en-US" sz="1600">
                <a:solidFill>
                  <a:schemeClr val="dk1"/>
                </a:solidFill>
                <a:latin typeface="Palatino Linotype"/>
                <a:ea typeface="Palatino Linotype"/>
                <a:cs typeface="Palatino Linotype"/>
                <a:sym typeface="Palatino Linotype"/>
              </a:rPr>
              <a:t>”- </a:t>
            </a:r>
            <a:r>
              <a:rPr b="1" lang="en-US" sz="1600">
                <a:solidFill>
                  <a:schemeClr val="dk1"/>
                </a:solidFill>
                <a:latin typeface="Palatino Linotype"/>
                <a:ea typeface="Palatino Linotype"/>
                <a:cs typeface="Palatino Linotype"/>
                <a:sym typeface="Palatino Linotype"/>
              </a:rPr>
              <a:t>ish</a:t>
            </a:r>
            <a:r>
              <a:rPr lang="en-US" sz="1600">
                <a:solidFill>
                  <a:schemeClr val="dk1"/>
                </a:solidFill>
                <a:latin typeface="Palatino Linotype"/>
                <a:ea typeface="Palatino Linotype"/>
                <a:cs typeface="Palatino Linotype"/>
                <a:sym typeface="Palatino Linotype"/>
              </a:rPr>
              <a:t>, </a:t>
            </a:r>
            <a:r>
              <a:rPr b="1" lang="en-US" sz="1600">
                <a:solidFill>
                  <a:schemeClr val="dk1"/>
                </a:solidFill>
                <a:latin typeface="Palatino Linotype"/>
                <a:ea typeface="Palatino Linotype"/>
                <a:cs typeface="Palatino Linotype"/>
                <a:sym typeface="Palatino Linotype"/>
              </a:rPr>
              <a:t>mexnat</a:t>
            </a:r>
            <a:r>
              <a:rPr lang="en-US" sz="1600">
                <a:solidFill>
                  <a:schemeClr val="dk1"/>
                </a:solidFill>
                <a:latin typeface="Palatino Linotype"/>
                <a:ea typeface="Palatino Linotype"/>
                <a:cs typeface="Palatino Linotype"/>
                <a:sym typeface="Palatino Linotype"/>
              </a:rPr>
              <a:t> va “</a:t>
            </a:r>
            <a:r>
              <a:rPr b="1" lang="en-US" sz="1600">
                <a:solidFill>
                  <a:schemeClr val="dk1"/>
                </a:solidFill>
                <a:latin typeface="Palatino Linotype"/>
                <a:ea typeface="Palatino Linotype"/>
                <a:cs typeface="Palatino Linotype"/>
                <a:sym typeface="Palatino Linotype"/>
              </a:rPr>
              <a:t>nomos</a:t>
            </a:r>
            <a:r>
              <a:rPr lang="en-US" sz="1600">
                <a:solidFill>
                  <a:schemeClr val="dk1"/>
                </a:solidFill>
                <a:latin typeface="Palatino Linotype"/>
                <a:ea typeface="Palatino Linotype"/>
                <a:cs typeface="Palatino Linotype"/>
                <a:sym typeface="Palatino Linotype"/>
              </a:rPr>
              <a:t>”-qonun so‘zlaridan olingan bo’lib, soxa</a:t>
            </a:r>
            <a:endParaRPr sz="16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600">
                <a:solidFill>
                  <a:schemeClr val="dk1"/>
                </a:solidFill>
                <a:latin typeface="Palatino Linotype"/>
                <a:ea typeface="Palatino Linotype"/>
                <a:cs typeface="Palatino Linotype"/>
                <a:sym typeface="Palatino Linotype"/>
              </a:rPr>
              <a:t>mazmunini, mehnat vositalarini, sharoitlarini va jarayonlarini optimallashtirish, faoliyatni jozibadorligi va mexnatdan qoniqishni oshirishdir.</a:t>
            </a:r>
            <a:endParaRPr sz="1600">
              <a:solidFill>
                <a:schemeClr val="dk1"/>
              </a:solidFill>
              <a:latin typeface="Palatino Linotype"/>
              <a:ea typeface="Palatino Linotype"/>
              <a:cs typeface="Palatino Linotype"/>
              <a:sym typeface="Palatino Linotype"/>
            </a:endParaRPr>
          </a:p>
        </p:txBody>
      </p:sp>
      <p:sp>
        <p:nvSpPr>
          <p:cNvPr id="202" name="Google Shape;202;p9"/>
          <p:cNvSpPr txBox="1"/>
          <p:nvPr/>
        </p:nvSpPr>
        <p:spPr>
          <a:xfrm>
            <a:off x="7524328" y="2922910"/>
            <a:ext cx="1584176" cy="369331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go‘zallik va funksionallik qonunlariga</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binoan sanoat texnik vositalarini inson tomonidan yaratilgan</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butun obyektiv dunyoni anglatadi.</a:t>
            </a:r>
            <a:endParaRPr sz="1800">
              <a:solidFill>
                <a:schemeClr val="dk1"/>
              </a:solidFill>
              <a:latin typeface="Palatino Linotype"/>
              <a:ea typeface="Palatino Linotype"/>
              <a:cs typeface="Palatino Linotype"/>
              <a:sym typeface="Palatino Linotype"/>
            </a:endParaRPr>
          </a:p>
        </p:txBody>
      </p:sp>
      <p:sp>
        <p:nvSpPr>
          <p:cNvPr id="203" name="Google Shape;203;p9"/>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9</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0"/>
          <p:cNvSpPr/>
          <p:nvPr/>
        </p:nvSpPr>
        <p:spPr>
          <a:xfrm>
            <a:off x="251520" y="332656"/>
            <a:ext cx="8568952" cy="2448272"/>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“Odam mashina” tizimida o‘zaro harakatlarni tashkil qilishning yetakchi tamoyili uning intellektual va ijodiy salohiyatidan ko‘proq to’liq va ratsional foydalanish maqsadida odamga - mehnat va ijod subyektiga qaratish bo’lib hisoblanadi. Mashinalar – odamning kasbiy faotiyatini qo’llab-quvvatlash vositasidir.</a:t>
            </a:r>
            <a:endParaRPr/>
          </a:p>
        </p:txBody>
      </p:sp>
      <p:sp>
        <p:nvSpPr>
          <p:cNvPr id="209" name="Google Shape;209;p10"/>
          <p:cNvSpPr/>
          <p:nvPr/>
        </p:nvSpPr>
        <p:spPr>
          <a:xfrm>
            <a:off x="611560" y="3774936"/>
            <a:ext cx="8208912" cy="2016224"/>
          </a:xfrm>
          <a:prstGeom prst="cloudCallout">
            <a:avLst>
              <a:gd fmla="val -21761" name="adj1"/>
              <a:gd fmla="val -59648" name="adj2"/>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«Odam – mashina uchun emas, mashina - odam uchundir».</a:t>
            </a:r>
            <a:endParaRPr b="1" sz="2800">
              <a:solidFill>
                <a:schemeClr val="dk1"/>
              </a:solidFill>
              <a:latin typeface="Palatino Linotype"/>
              <a:ea typeface="Palatino Linotype"/>
              <a:cs typeface="Palatino Linotype"/>
              <a:sym typeface="Palatino Linotype"/>
            </a:endParaRPr>
          </a:p>
        </p:txBody>
      </p:sp>
      <p:sp>
        <p:nvSpPr>
          <p:cNvPr id="210" name="Google Shape;210;p10"/>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10</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1"/>
          <p:cNvSpPr/>
          <p:nvPr/>
        </p:nvSpPr>
        <p:spPr>
          <a:xfrm>
            <a:off x="467544" y="404664"/>
            <a:ext cx="8352928" cy="864096"/>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Muhandislik psixologiyasida quyidagilar ko‘rib  chiqiladi:</a:t>
            </a:r>
            <a:endParaRPr b="1" sz="3200">
              <a:solidFill>
                <a:schemeClr val="dk1"/>
              </a:solidFill>
              <a:latin typeface="Palatino Linotype"/>
              <a:ea typeface="Palatino Linotype"/>
              <a:cs typeface="Palatino Linotype"/>
              <a:sym typeface="Palatino Linotype"/>
            </a:endParaRPr>
          </a:p>
        </p:txBody>
      </p:sp>
      <p:sp>
        <p:nvSpPr>
          <p:cNvPr id="216" name="Google Shape;216;p11"/>
          <p:cNvSpPr/>
          <p:nvPr/>
        </p:nvSpPr>
        <p:spPr>
          <a:xfrm>
            <a:off x="179512" y="1844824"/>
            <a:ext cx="8784976" cy="4392488"/>
          </a:xfrm>
          <a:prstGeom prst="wedgeRectCallout">
            <a:avLst>
              <a:gd fmla="val 48038" name="adj1"/>
              <a:gd fmla="val -59629"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odam – operator </a:t>
            </a:r>
            <a:r>
              <a:rPr lang="en-US" sz="2800">
                <a:solidFill>
                  <a:schemeClr val="dk1"/>
                </a:solidFill>
                <a:latin typeface="Palatino Linotype"/>
                <a:ea typeface="Palatino Linotype"/>
                <a:cs typeface="Palatino Linotype"/>
                <a:sym typeface="Palatino Linotype"/>
              </a:rPr>
              <a:t>ning sensorli qabul qilishi (odamning sezgi organlari yoki retseptorlari) va motorli chiqishi (odamning harakat yoki effektor apparati);</a:t>
            </a:r>
            <a:endParaRPr/>
          </a:p>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ma’lumotlarga ishlov berish jarayonlari va mashinalarni (obyektni) boshqarish masalalari;</a:t>
            </a:r>
            <a:endParaRPr/>
          </a:p>
          <a:p>
            <a:pPr indent="-457200" lvl="0" marL="4572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odam-operator</a:t>
            </a:r>
            <a:r>
              <a:rPr lang="en-US" sz="2800">
                <a:solidFill>
                  <a:schemeClr val="dk1"/>
                </a:solidFill>
                <a:latin typeface="Palatino Linotype"/>
                <a:ea typeface="Palatino Linotype"/>
                <a:cs typeface="Palatino Linotype"/>
                <a:sym typeface="Palatino Linotype"/>
              </a:rPr>
              <a:t>ning normal va kritik hayot kechirish sharoitlari (fiziologik va moddiy).</a:t>
            </a:r>
            <a:endParaRPr sz="2800">
              <a:solidFill>
                <a:schemeClr val="dk1"/>
              </a:solidFill>
              <a:latin typeface="Palatino Linotype"/>
              <a:ea typeface="Palatino Linotype"/>
              <a:cs typeface="Palatino Linotype"/>
              <a:sym typeface="Palatino Linotype"/>
            </a:endParaRPr>
          </a:p>
        </p:txBody>
      </p:sp>
      <p:sp>
        <p:nvSpPr>
          <p:cNvPr id="217" name="Google Shape;217;p1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11</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2"/>
          <p:cNvSpPr/>
          <p:nvPr/>
        </p:nvSpPr>
        <p:spPr>
          <a:xfrm>
            <a:off x="251520" y="188640"/>
            <a:ext cx="8496944" cy="936104"/>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Badiiy konstruksiyalashda quyidagi o’zaro bog’lanish sxemalari qo‘ llaniladi:</a:t>
            </a:r>
            <a:endParaRPr sz="2800">
              <a:solidFill>
                <a:schemeClr val="dk1"/>
              </a:solidFill>
              <a:latin typeface="Palatino Linotype"/>
              <a:ea typeface="Palatino Linotype"/>
              <a:cs typeface="Palatino Linotype"/>
              <a:sym typeface="Palatino Linotype"/>
            </a:endParaRPr>
          </a:p>
        </p:txBody>
      </p:sp>
      <p:sp>
        <p:nvSpPr>
          <p:cNvPr id="223" name="Google Shape;223;p12"/>
          <p:cNvSpPr/>
          <p:nvPr/>
        </p:nvSpPr>
        <p:spPr>
          <a:xfrm rot="-8036393">
            <a:off x="3607989" y="1175689"/>
            <a:ext cx="1663805" cy="1699140"/>
          </a:xfrm>
          <a:prstGeom prst="leftUpArrow">
            <a:avLst/>
          </a:prstGeom>
          <a:solidFill>
            <a:srgbClr val="C6D1D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24" name="Google Shape;224;p12"/>
          <p:cNvSpPr/>
          <p:nvPr/>
        </p:nvSpPr>
        <p:spPr>
          <a:xfrm>
            <a:off x="251520" y="1412776"/>
            <a:ext cx="3096344" cy="1152128"/>
          </a:xfrm>
          <a:prstGeom prst="downArrowCallout">
            <a:avLst>
              <a:gd fmla="val 25000" name="adj1"/>
              <a:gd fmla="val 25000" name="adj2"/>
              <a:gd fmla="val 25000" name="adj3"/>
              <a:gd fmla="val 64977" name="adj4"/>
            </a:avLst>
          </a:prstGeom>
          <a:gradFill>
            <a:gsLst>
              <a:gs pos="0">
                <a:srgbClr val="ABBAF6"/>
              </a:gs>
              <a:gs pos="35000">
                <a:srgbClr val="C3CFF8"/>
              </a:gs>
              <a:gs pos="100000">
                <a:srgbClr val="E7EBFC"/>
              </a:gs>
            </a:gsLst>
            <a:lin ang="16200000" scaled="0"/>
          </a:gradFill>
          <a:ln cap="flat" cmpd="sng" w="9525">
            <a:solidFill>
              <a:srgbClr val="5A72B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oddiy</a:t>
            </a:r>
            <a:endParaRPr b="1" sz="2400">
              <a:solidFill>
                <a:schemeClr val="dk1"/>
              </a:solidFill>
              <a:latin typeface="Palatino Linotype"/>
              <a:ea typeface="Palatino Linotype"/>
              <a:cs typeface="Palatino Linotype"/>
              <a:sym typeface="Palatino Linotype"/>
            </a:endParaRPr>
          </a:p>
        </p:txBody>
      </p:sp>
      <p:sp>
        <p:nvSpPr>
          <p:cNvPr id="225" name="Google Shape;225;p12"/>
          <p:cNvSpPr/>
          <p:nvPr/>
        </p:nvSpPr>
        <p:spPr>
          <a:xfrm>
            <a:off x="5628900" y="1441595"/>
            <a:ext cx="3096344" cy="1123309"/>
          </a:xfrm>
          <a:prstGeom prst="downArrowCallout">
            <a:avLst>
              <a:gd fmla="val 25000" name="adj1"/>
              <a:gd fmla="val 25000" name="adj2"/>
              <a:gd fmla="val 25000" name="adj3"/>
              <a:gd fmla="val 64977" name="adj4"/>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O‘zaro bog’lanishlar uchburchagi</a:t>
            </a:r>
            <a:endParaRPr b="1" sz="2000">
              <a:solidFill>
                <a:schemeClr val="dk1"/>
              </a:solidFill>
              <a:latin typeface="Palatino Linotype"/>
              <a:ea typeface="Palatino Linotype"/>
              <a:cs typeface="Palatino Linotype"/>
              <a:sym typeface="Palatino Linotype"/>
            </a:endParaRPr>
          </a:p>
        </p:txBody>
      </p:sp>
      <p:sp>
        <p:nvSpPr>
          <p:cNvPr id="226" name="Google Shape;226;p12"/>
          <p:cNvSpPr/>
          <p:nvPr/>
        </p:nvSpPr>
        <p:spPr>
          <a:xfrm>
            <a:off x="72008" y="2564904"/>
            <a:ext cx="3347864" cy="504056"/>
          </a:xfrm>
          <a:prstGeom prst="roundRect">
            <a:avLst>
              <a:gd fmla="val 16667" name="adj"/>
            </a:avLst>
          </a:prstGeom>
          <a:solidFill>
            <a:schemeClr val="lt1"/>
          </a:solidFill>
          <a:ln cap="flat" cmpd="sng" w="285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odam - obyekt bog’lanishi</a:t>
            </a:r>
            <a:endParaRPr b="1" sz="2000">
              <a:solidFill>
                <a:schemeClr val="dk1"/>
              </a:solidFill>
              <a:latin typeface="Palatino Linotype"/>
              <a:ea typeface="Palatino Linotype"/>
              <a:cs typeface="Palatino Linotype"/>
              <a:sym typeface="Palatino Linotype"/>
            </a:endParaRPr>
          </a:p>
        </p:txBody>
      </p:sp>
      <p:sp>
        <p:nvSpPr>
          <p:cNvPr id="227" name="Google Shape;227;p12"/>
          <p:cNvSpPr/>
          <p:nvPr/>
        </p:nvSpPr>
        <p:spPr>
          <a:xfrm>
            <a:off x="5004048" y="2564904"/>
            <a:ext cx="4032448" cy="504056"/>
          </a:xfrm>
          <a:prstGeom prst="roundRect">
            <a:avLst>
              <a:gd fmla="val 16667" name="adj"/>
            </a:avLst>
          </a:prstGeom>
          <a:solidFill>
            <a:schemeClr val="lt1"/>
          </a:solid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odam - boshqarish tizimi - obyekt (muhit) bog’lanishi;</a:t>
            </a:r>
            <a:endParaRPr b="1" sz="1800">
              <a:solidFill>
                <a:schemeClr val="dk1"/>
              </a:solidFill>
              <a:latin typeface="Palatino Linotype"/>
              <a:ea typeface="Palatino Linotype"/>
              <a:cs typeface="Palatino Linotype"/>
              <a:sym typeface="Palatino Linotype"/>
            </a:endParaRPr>
          </a:p>
        </p:txBody>
      </p:sp>
      <p:pic>
        <p:nvPicPr>
          <p:cNvPr id="228" name="Google Shape;228;p12"/>
          <p:cNvPicPr preferRelativeResize="0"/>
          <p:nvPr/>
        </p:nvPicPr>
        <p:blipFill rotWithShape="1">
          <a:blip r:embed="rId3">
            <a:alphaModFix/>
          </a:blip>
          <a:srcRect b="33650" l="27372" r="33133" t="39524"/>
          <a:stretch/>
        </p:blipFill>
        <p:spPr>
          <a:xfrm>
            <a:off x="144016" y="3703320"/>
            <a:ext cx="3851920" cy="1470947"/>
          </a:xfrm>
          <a:prstGeom prst="rect">
            <a:avLst/>
          </a:prstGeom>
          <a:noFill/>
          <a:ln>
            <a:noFill/>
          </a:ln>
        </p:spPr>
      </p:pic>
      <p:pic>
        <p:nvPicPr>
          <p:cNvPr id="229" name="Google Shape;229;p12"/>
          <p:cNvPicPr preferRelativeResize="0"/>
          <p:nvPr/>
        </p:nvPicPr>
        <p:blipFill rotWithShape="1">
          <a:blip r:embed="rId4">
            <a:alphaModFix/>
          </a:blip>
          <a:srcRect b="39392" l="31091" r="37817" t="21215"/>
          <a:stretch/>
        </p:blipFill>
        <p:spPr>
          <a:xfrm>
            <a:off x="5117578" y="3213805"/>
            <a:ext cx="3805388" cy="2710599"/>
          </a:xfrm>
          <a:prstGeom prst="rect">
            <a:avLst/>
          </a:prstGeom>
          <a:noFill/>
          <a:ln>
            <a:noFill/>
          </a:ln>
        </p:spPr>
      </p:pic>
      <p:sp>
        <p:nvSpPr>
          <p:cNvPr id="230" name="Google Shape;230;p12"/>
          <p:cNvSpPr txBox="1"/>
          <p:nvPr/>
        </p:nvSpPr>
        <p:spPr>
          <a:xfrm>
            <a:off x="683568" y="5645827"/>
            <a:ext cx="8028384"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Bu yerda: </a:t>
            </a:r>
            <a:endParaRPr b="1"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lang="en-US" sz="1800">
                <a:solidFill>
                  <a:schemeClr val="dk1"/>
                </a:solidFill>
                <a:latin typeface="Palatino Linotype"/>
                <a:ea typeface="Palatino Linotype"/>
                <a:cs typeface="Palatino Linotype"/>
                <a:sym typeface="Palatino Linotype"/>
              </a:rPr>
              <a:t>O–O</a:t>
            </a:r>
            <a:r>
              <a:rPr lang="en-US" sz="1800">
                <a:solidFill>
                  <a:schemeClr val="dk1"/>
                </a:solidFill>
                <a:latin typeface="Palatino Linotype"/>
                <a:ea typeface="Palatino Linotype"/>
                <a:cs typeface="Palatino Linotype"/>
                <a:sym typeface="Palatino Linotype"/>
              </a:rPr>
              <a:t> -(odam-obyekt) RDQ stanogining operatori; </a:t>
            </a:r>
            <a:endParaRPr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lang="en-US" sz="1800">
                <a:solidFill>
                  <a:schemeClr val="dk1"/>
                </a:solidFill>
                <a:latin typeface="Palatino Linotype"/>
                <a:ea typeface="Palatino Linotype"/>
                <a:cs typeface="Palatino Linotype"/>
                <a:sym typeface="Palatino Linotype"/>
              </a:rPr>
              <a:t>BT</a:t>
            </a:r>
            <a:r>
              <a:rPr lang="en-US" sz="1800">
                <a:solidFill>
                  <a:schemeClr val="dk1"/>
                </a:solidFill>
                <a:latin typeface="Palatino Linotype"/>
                <a:ea typeface="Palatino Linotype"/>
                <a:cs typeface="Palatino Linotype"/>
                <a:sym typeface="Palatino Linotype"/>
              </a:rPr>
              <a:t>–(boshqarish tizimi) ERDQ (elektron raqamli dasturlash qurilmasi) bloki; </a:t>
            </a:r>
            <a:endParaRPr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lang="en-US" sz="1800">
                <a:solidFill>
                  <a:schemeClr val="dk1"/>
                </a:solidFill>
                <a:latin typeface="Palatino Linotype"/>
                <a:ea typeface="Palatino Linotype"/>
                <a:cs typeface="Palatino Linotype"/>
                <a:sym typeface="Palatino Linotype"/>
              </a:rPr>
              <a:t>O(M)</a:t>
            </a:r>
            <a:r>
              <a:rPr lang="en-US" sz="1800">
                <a:solidFill>
                  <a:schemeClr val="dk1"/>
                </a:solidFill>
                <a:latin typeface="Palatino Linotype"/>
                <a:ea typeface="Palatino Linotype"/>
                <a:cs typeface="Palatino Linotype"/>
                <a:sym typeface="Palatino Linotype"/>
              </a:rPr>
              <a:t> – obyekt, stanok (muhit).</a:t>
            </a:r>
            <a:endParaRPr sz="1800">
              <a:solidFill>
                <a:schemeClr val="dk1"/>
              </a:solidFill>
              <a:latin typeface="Palatino Linotype"/>
              <a:ea typeface="Palatino Linotype"/>
              <a:cs typeface="Palatino Linotype"/>
              <a:sym typeface="Palatino Linotype"/>
            </a:endParaRPr>
          </a:p>
        </p:txBody>
      </p:sp>
      <p:sp>
        <p:nvSpPr>
          <p:cNvPr id="231" name="Google Shape;231;p1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12</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3"/>
          <p:cNvSpPr/>
          <p:nvPr/>
        </p:nvSpPr>
        <p:spPr>
          <a:xfrm>
            <a:off x="107504" y="116632"/>
            <a:ext cx="9036496" cy="6552729"/>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just">
              <a:spcBef>
                <a:spcPts val="0"/>
              </a:spcBef>
              <a:spcAft>
                <a:spcPts val="0"/>
              </a:spcAft>
              <a:buClr>
                <a:schemeClr val="dk1"/>
              </a:buClr>
              <a:buSzPts val="2100"/>
              <a:buFont typeface="Century Gothic"/>
              <a:buAutoNum type="arabicPeriod"/>
            </a:pPr>
            <a:r>
              <a:rPr lang="en-US" sz="2100">
                <a:solidFill>
                  <a:schemeClr val="dk1"/>
                </a:solidFill>
                <a:latin typeface="Palatino Linotype"/>
                <a:ea typeface="Palatino Linotype"/>
                <a:cs typeface="Palatino Linotype"/>
                <a:sym typeface="Palatino Linotype"/>
              </a:rPr>
              <a:t>— O-O ning ВТ dan asboblardan keladigan signallar ko‘rinishidagi (sanaladigan, yorug'likli, tovushli) turli–tuman kiruvchi ma’lumotlarni olishi.</a:t>
            </a:r>
            <a:endParaRPr/>
          </a:p>
          <a:p>
            <a:pPr indent="-457200" lvl="0" marL="457200" marR="0" rtl="0" algn="just">
              <a:spcBef>
                <a:spcPts val="0"/>
              </a:spcBef>
              <a:spcAft>
                <a:spcPts val="0"/>
              </a:spcAft>
              <a:buClr>
                <a:schemeClr val="dk1"/>
              </a:buClr>
              <a:buSzPts val="2100"/>
              <a:buFont typeface="Century Gothic"/>
              <a:buAutoNum type="arabicPeriod"/>
            </a:pPr>
            <a:r>
              <a:rPr lang="en-US" sz="2100">
                <a:solidFill>
                  <a:schemeClr val="dk1"/>
                </a:solidFill>
                <a:latin typeface="Palatino Linotype"/>
                <a:ea typeface="Palatino Linotype"/>
                <a:cs typeface="Palatino Linotype"/>
                <a:sym typeface="Palatino Linotype"/>
              </a:rPr>
              <a:t>— odam tomonidan stanokni shaylash, rostlash, boshqarish harakatlari ko‘rinishidagi boshqarish signallarining shakllantirilishi.</a:t>
            </a:r>
            <a:endParaRPr/>
          </a:p>
          <a:p>
            <a:pPr indent="-457200" lvl="0" marL="457200" marR="0" rtl="0" algn="just">
              <a:spcBef>
                <a:spcPts val="0"/>
              </a:spcBef>
              <a:spcAft>
                <a:spcPts val="0"/>
              </a:spcAft>
              <a:buClr>
                <a:schemeClr val="dk1"/>
              </a:buClr>
              <a:buSzPts val="2100"/>
              <a:buFont typeface="Century Gothic"/>
              <a:buAutoNum type="arabicPeriod"/>
            </a:pPr>
            <a:r>
              <a:rPr lang="en-US" sz="2100">
                <a:solidFill>
                  <a:schemeClr val="dk1"/>
                </a:solidFill>
                <a:latin typeface="Palatino Linotype"/>
                <a:ea typeface="Palatino Linotype"/>
                <a:cs typeface="Palatino Linotype"/>
                <a:sym typeface="Palatino Linotype"/>
              </a:rPr>
              <a:t> — obyektning (muhitning) odam-obyektga bevosita ta’siri: boshqarish blogi elementlarining joylashuvi psixofiziologik imkoniyatlarga mos kelishi lozim.</a:t>
            </a:r>
            <a:endParaRPr/>
          </a:p>
          <a:p>
            <a:pPr indent="-457200" lvl="0" marL="457200" marR="0" rtl="0" algn="just">
              <a:spcBef>
                <a:spcPts val="0"/>
              </a:spcBef>
              <a:spcAft>
                <a:spcPts val="0"/>
              </a:spcAft>
              <a:buClr>
                <a:schemeClr val="dk1"/>
              </a:buClr>
              <a:buSzPts val="2100"/>
              <a:buFont typeface="Century Gothic"/>
              <a:buAutoNum type="arabicPeriod"/>
            </a:pPr>
            <a:r>
              <a:rPr lang="en-US" sz="2100">
                <a:solidFill>
                  <a:schemeClr val="dk1"/>
                </a:solidFill>
                <a:latin typeface="Palatino Linotype"/>
                <a:ea typeface="Palatino Linotype"/>
                <a:cs typeface="Palatino Linotype"/>
                <a:sym typeface="Palatino Linotype"/>
              </a:rPr>
              <a:t>— odamning obyektga (muhitga) ta’siri: stanok bilan ishlash faqatgina ma’lum bir bilimlar va ko‘nikmalarni emas, obyektning parametrlarini odam bilan “birlashtirishni” ham talab qiladi (“xalaqit beruvchilar”ni hisobga olgan xolda).</a:t>
            </a:r>
            <a:endParaRPr sz="2100">
              <a:solidFill>
                <a:schemeClr val="dk1"/>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1"/>
              </a:buClr>
              <a:buSzPts val="2100"/>
              <a:buFont typeface="Century Gothic"/>
              <a:buAutoNum type="arabicPeriod"/>
            </a:pPr>
            <a:r>
              <a:rPr lang="en-US" sz="2100">
                <a:solidFill>
                  <a:schemeClr val="dk1"/>
                </a:solidFill>
                <a:latin typeface="Palatino Linotype"/>
                <a:ea typeface="Palatino Linotype"/>
                <a:cs typeface="Palatino Linotype"/>
                <a:sym typeface="Palatino Linotype"/>
              </a:rPr>
              <a:t>— ВТ ning obyektga (muhitga) ta’siri: stanokning RDQ tizimi ma’lum bir geometrik o’lchamlarga ega bo'lishi mumkin (bu uni har doim ham stanokka joylashtirish imkonini beravermaydi).</a:t>
            </a:r>
            <a:endParaRPr/>
          </a:p>
          <a:p>
            <a:pPr indent="-457200" lvl="0" marL="457200" marR="0" rtl="0" algn="just">
              <a:spcBef>
                <a:spcPts val="0"/>
              </a:spcBef>
              <a:spcAft>
                <a:spcPts val="0"/>
              </a:spcAft>
              <a:buClr>
                <a:schemeClr val="dk1"/>
              </a:buClr>
              <a:buSzPts val="2100"/>
              <a:buFont typeface="Century Gothic"/>
              <a:buAutoNum type="arabicPeriod"/>
            </a:pPr>
            <a:r>
              <a:rPr lang="en-US" sz="2100">
                <a:solidFill>
                  <a:schemeClr val="dk1"/>
                </a:solidFill>
                <a:latin typeface="Palatino Linotype"/>
                <a:ea typeface="Palatino Linotype"/>
                <a:cs typeface="Palatino Linotype"/>
                <a:sym typeface="Palatino Linotype"/>
              </a:rPr>
              <a:t>— obyektning (muhitning) ВТ ga ta’siri: RDQ vibratsiya, sexning ifloslangan havosi va boshqa xoxlanmaydigan ta’sirlar sharoitlarida normal ishlashi lozim.</a:t>
            </a:r>
            <a:endParaRPr sz="2100">
              <a:solidFill>
                <a:schemeClr val="dk1"/>
              </a:solidFill>
              <a:latin typeface="Palatino Linotype"/>
              <a:ea typeface="Palatino Linotype"/>
              <a:cs typeface="Palatino Linotype"/>
              <a:sym typeface="Palatino Linotype"/>
            </a:endParaRPr>
          </a:p>
        </p:txBody>
      </p:sp>
      <p:sp>
        <p:nvSpPr>
          <p:cNvPr id="237" name="Google Shape;237;p1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13</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14"/>
          <p:cNvPicPr preferRelativeResize="0"/>
          <p:nvPr/>
        </p:nvPicPr>
        <p:blipFill rotWithShape="1">
          <a:blip r:embed="rId3">
            <a:alphaModFix/>
          </a:blip>
          <a:srcRect b="39488" l="20308" r="27862" t="28910"/>
          <a:stretch/>
        </p:blipFill>
        <p:spPr>
          <a:xfrm>
            <a:off x="971600" y="23312"/>
            <a:ext cx="7272808" cy="2109544"/>
          </a:xfrm>
          <a:prstGeom prst="rect">
            <a:avLst/>
          </a:prstGeom>
          <a:noFill/>
          <a:ln>
            <a:noFill/>
          </a:ln>
        </p:spPr>
      </p:pic>
      <p:sp>
        <p:nvSpPr>
          <p:cNvPr id="243" name="Google Shape;243;p14"/>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244" name="Google Shape;244;p14"/>
          <p:cNvSpPr/>
          <p:nvPr/>
        </p:nvSpPr>
        <p:spPr>
          <a:xfrm>
            <a:off x="107504" y="3081776"/>
            <a:ext cx="2390013" cy="995296"/>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W - tashqi muhitning ta'siri</a:t>
            </a:r>
            <a:endParaRPr sz="2000">
              <a:solidFill>
                <a:schemeClr val="dk1"/>
              </a:solidFill>
              <a:latin typeface="Palatino Linotype"/>
              <a:ea typeface="Palatino Linotype"/>
              <a:cs typeface="Palatino Linotype"/>
              <a:sym typeface="Palatino Linotype"/>
            </a:endParaRPr>
          </a:p>
        </p:txBody>
      </p:sp>
      <p:sp>
        <p:nvSpPr>
          <p:cNvPr id="245" name="Google Shape;245;p14"/>
          <p:cNvSpPr/>
          <p:nvPr/>
        </p:nvSpPr>
        <p:spPr>
          <a:xfrm>
            <a:off x="2627784" y="3081777"/>
            <a:ext cx="2664296" cy="995295"/>
          </a:xfrm>
          <a:prstGeom prst="roundRect">
            <a:avLst>
              <a:gd fmla="val 16667"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Asosiy retseptorlar (sezgi organlari):</a:t>
            </a:r>
            <a:endParaRPr sz="2000">
              <a:solidFill>
                <a:schemeClr val="dk1"/>
              </a:solidFill>
              <a:latin typeface="Palatino Linotype"/>
              <a:ea typeface="Palatino Linotype"/>
              <a:cs typeface="Palatino Linotype"/>
              <a:sym typeface="Palatino Linotype"/>
            </a:endParaRPr>
          </a:p>
        </p:txBody>
      </p:sp>
      <p:sp>
        <p:nvSpPr>
          <p:cNvPr id="246" name="Google Shape;246;p14"/>
          <p:cNvSpPr/>
          <p:nvPr/>
        </p:nvSpPr>
        <p:spPr>
          <a:xfrm>
            <a:off x="5436096" y="3081777"/>
            <a:ext cx="3600400" cy="995295"/>
          </a:xfrm>
          <a:prstGeom prst="roundRect">
            <a:avLst>
              <a:gd fmla="val 16667" name="adj"/>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Asosiy effektorlar (boshqarish signallarini shakllantiradi):</a:t>
            </a:r>
            <a:endParaRPr sz="2000">
              <a:solidFill>
                <a:schemeClr val="dk1"/>
              </a:solidFill>
              <a:latin typeface="Palatino Linotype"/>
              <a:ea typeface="Palatino Linotype"/>
              <a:cs typeface="Palatino Linotype"/>
              <a:sym typeface="Palatino Linotype"/>
            </a:endParaRPr>
          </a:p>
        </p:txBody>
      </p:sp>
      <p:sp>
        <p:nvSpPr>
          <p:cNvPr id="247" name="Google Shape;247;p14"/>
          <p:cNvSpPr/>
          <p:nvPr/>
        </p:nvSpPr>
        <p:spPr>
          <a:xfrm>
            <a:off x="971600" y="2742892"/>
            <a:ext cx="576064" cy="275215"/>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48" name="Google Shape;248;p14"/>
          <p:cNvSpPr/>
          <p:nvPr/>
        </p:nvSpPr>
        <p:spPr>
          <a:xfrm>
            <a:off x="3923928" y="2793745"/>
            <a:ext cx="576064" cy="275215"/>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49" name="Google Shape;249;p14"/>
          <p:cNvSpPr/>
          <p:nvPr/>
        </p:nvSpPr>
        <p:spPr>
          <a:xfrm>
            <a:off x="7380312" y="2793745"/>
            <a:ext cx="576064" cy="275215"/>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0" name="Google Shape;250;p14"/>
          <p:cNvSpPr/>
          <p:nvPr/>
        </p:nvSpPr>
        <p:spPr>
          <a:xfrm>
            <a:off x="107503" y="4221088"/>
            <a:ext cx="2390013" cy="1764196"/>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Y = F (X, W)</a:t>
            </a:r>
            <a:endParaRPr b="1" sz="2800">
              <a:solidFill>
                <a:schemeClr val="dk1"/>
              </a:solidFill>
              <a:latin typeface="Palatino Linotype"/>
              <a:ea typeface="Palatino Linotype"/>
              <a:cs typeface="Palatino Linotype"/>
              <a:sym typeface="Palatino Linotype"/>
            </a:endParaRPr>
          </a:p>
        </p:txBody>
      </p:sp>
      <p:sp>
        <p:nvSpPr>
          <p:cNvPr id="251" name="Google Shape;251;p14"/>
          <p:cNvSpPr/>
          <p:nvPr/>
        </p:nvSpPr>
        <p:spPr>
          <a:xfrm>
            <a:off x="2627784" y="4221088"/>
            <a:ext cx="2664296" cy="2376264"/>
          </a:xfrm>
          <a:prstGeom prst="roundRect">
            <a:avLst>
              <a:gd fmla="val 16667"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P1 - ko'rish; </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P2 -eshitish; </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P3 - his qilish; </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P</a:t>
            </a:r>
            <a:r>
              <a:rPr lang="en-US" sz="1400">
                <a:solidFill>
                  <a:schemeClr val="dk1"/>
                </a:solidFill>
                <a:latin typeface="Palatino Linotype"/>
                <a:ea typeface="Palatino Linotype"/>
                <a:cs typeface="Palatino Linotype"/>
                <a:sym typeface="Palatino Linotype"/>
              </a:rPr>
              <a:t>pr</a:t>
            </a:r>
            <a:r>
              <a:rPr lang="en-US" sz="1800">
                <a:solidFill>
                  <a:schemeClr val="dk1"/>
                </a:solidFill>
                <a:latin typeface="Palatino Linotype"/>
                <a:ea typeface="Palatino Linotype"/>
                <a:cs typeface="Palatino Linotype"/>
                <a:sym typeface="Palatino Linotype"/>
              </a:rPr>
              <a:t> — boshqa retseptorlar: </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hid bilish, ta’m</a:t>
            </a:r>
            <a:endParaRPr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bilish, muvozanatni saqlash</a:t>
            </a:r>
            <a:endParaRPr sz="1800">
              <a:solidFill>
                <a:schemeClr val="dk1"/>
              </a:solidFill>
              <a:latin typeface="Palatino Linotype"/>
              <a:ea typeface="Palatino Linotype"/>
              <a:cs typeface="Palatino Linotype"/>
              <a:sym typeface="Palatino Linotype"/>
            </a:endParaRPr>
          </a:p>
        </p:txBody>
      </p:sp>
      <p:sp>
        <p:nvSpPr>
          <p:cNvPr id="252" name="Google Shape;252;p14"/>
          <p:cNvSpPr/>
          <p:nvPr/>
        </p:nvSpPr>
        <p:spPr>
          <a:xfrm>
            <a:off x="5436096" y="4221088"/>
            <a:ext cx="3600400" cy="2520280"/>
          </a:xfrm>
          <a:prstGeom prst="roundRect">
            <a:avLst>
              <a:gd fmla="val 16667" name="adj"/>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lang="en-US" sz="1800">
                <a:solidFill>
                  <a:schemeClr val="dk1"/>
                </a:solidFill>
                <a:latin typeface="Palatino Linotype"/>
                <a:ea typeface="Palatino Linotype"/>
                <a:cs typeface="Palatino Linotype"/>
                <a:sym typeface="Palatino Linotype"/>
              </a:rPr>
              <a:t>E1 – qo’l barmoqlari (aniq, biroq kuchsizroq); </a:t>
            </a:r>
            <a:endParaRPr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1800">
                <a:solidFill>
                  <a:schemeClr val="dk1"/>
                </a:solidFill>
                <a:latin typeface="Palatino Linotype"/>
                <a:ea typeface="Palatino Linotype"/>
                <a:cs typeface="Palatino Linotype"/>
                <a:sym typeface="Palatino Linotype"/>
              </a:rPr>
              <a:t>E2 - oyoqlar (aniqligi kam, biroq kuchliroq); </a:t>
            </a:r>
            <a:endParaRPr sz="1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1800">
                <a:solidFill>
                  <a:schemeClr val="dk1"/>
                </a:solidFill>
                <a:latin typeface="Palatino Linotype"/>
                <a:ea typeface="Palatino Linotype"/>
                <a:cs typeface="Palatino Linotype"/>
                <a:sym typeface="Palatino Linotype"/>
              </a:rPr>
              <a:t>E</a:t>
            </a:r>
            <a:r>
              <a:rPr lang="en-US" sz="1400">
                <a:solidFill>
                  <a:schemeClr val="dk1"/>
                </a:solidFill>
                <a:latin typeface="Palatino Linotype"/>
                <a:ea typeface="Palatino Linotype"/>
                <a:cs typeface="Palatino Linotype"/>
                <a:sym typeface="Palatino Linotype"/>
              </a:rPr>
              <a:t>pr</a:t>
            </a:r>
            <a:r>
              <a:rPr lang="en-US" sz="1800">
                <a:solidFill>
                  <a:schemeClr val="dk1"/>
                </a:solidFill>
                <a:latin typeface="Palatino Linotype"/>
                <a:ea typeface="Palatino Linotype"/>
                <a:cs typeface="Palatino Linotype"/>
                <a:sym typeface="Palatino Linotype"/>
              </a:rPr>
              <a:t> - tovushli buyruqlar (nutq), bioelektrik potensiallar, fiziologik faol parametrlar (harorat, ter ajralishi, tomir urish chastotasi va boshqalar).</a:t>
            </a:r>
            <a:endParaRPr sz="1800">
              <a:solidFill>
                <a:schemeClr val="dk1"/>
              </a:solidFill>
              <a:latin typeface="Palatino Linotype"/>
              <a:ea typeface="Palatino Linotype"/>
              <a:cs typeface="Palatino Linotype"/>
              <a:sym typeface="Palatino Linotype"/>
            </a:endParaRPr>
          </a:p>
        </p:txBody>
      </p:sp>
      <p:sp>
        <p:nvSpPr>
          <p:cNvPr id="253" name="Google Shape;253;p1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14</a:t>
            </a:r>
            <a:endParaRPr sz="2000">
              <a:solidFill>
                <a:schemeClr val="dk1"/>
              </a:solidFill>
              <a:latin typeface="Palatino Linotype"/>
              <a:ea typeface="Palatino Linotype"/>
              <a:cs typeface="Palatino Linotype"/>
              <a:sym typeface="Palatino Linotype"/>
            </a:endParaRPr>
          </a:p>
        </p:txBody>
      </p:sp>
      <p:sp>
        <p:nvSpPr>
          <p:cNvPr id="254" name="Google Shape;254;p14"/>
          <p:cNvSpPr txBox="1"/>
          <p:nvPr/>
        </p:nvSpPr>
        <p:spPr>
          <a:xfrm>
            <a:off x="799262" y="2089913"/>
            <a:ext cx="792088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Palatino Linotype"/>
                <a:ea typeface="Palatino Linotype"/>
                <a:cs typeface="Palatino Linotype"/>
                <a:sym typeface="Palatino Linotype"/>
              </a:rPr>
              <a:t>11.2-rasm. Odam-operator ma’lumotlarni qabul qiladigan va ishlab chiqaradigan “mashina” rolida </a:t>
            </a:r>
            <a:endParaRPr b="1" sz="16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5"/>
          <p:cNvSpPr/>
          <p:nvPr/>
        </p:nvSpPr>
        <p:spPr>
          <a:xfrm>
            <a:off x="395536" y="188640"/>
            <a:ext cx="8424936" cy="648072"/>
          </a:xfrm>
          <a:prstGeom prst="wedgeRectCallout">
            <a:avLst>
              <a:gd fmla="val 512" name="adj1"/>
              <a:gd fmla="val 95422" name="adj2"/>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Retseptor apparati effektor (harakat) apparati bilan chambarchas bog’lanadi. </a:t>
            </a:r>
            <a:endParaRPr sz="2400">
              <a:solidFill>
                <a:schemeClr val="dk1"/>
              </a:solidFill>
              <a:latin typeface="Palatino Linotype"/>
              <a:ea typeface="Palatino Linotype"/>
              <a:cs typeface="Palatino Linotype"/>
              <a:sym typeface="Palatino Linotype"/>
            </a:endParaRPr>
          </a:p>
        </p:txBody>
      </p:sp>
      <p:sp>
        <p:nvSpPr>
          <p:cNvPr id="260" name="Google Shape;260;p15"/>
          <p:cNvSpPr txBox="1"/>
          <p:nvPr/>
        </p:nvSpPr>
        <p:spPr>
          <a:xfrm>
            <a:off x="3923928" y="1340768"/>
            <a:ext cx="5220072" cy="53245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Bu yerda: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1 – ko’rsatishlarni (signallarni) qabul qilish;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2 – indikatorning ko’rsatishlarini ish dasturi bilan taqqoslash qulay bo’ladigan shaklga qayta shakllantirish;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3 - ish dasturini o‘zgartirish to‘grisida qaror qabul qilish;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4 - obyektni boshqarish organlariga ta’sir ko’rsatish;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5 - regulyatorlarning ishchi elementiarini ko'chirish;</a:t>
            </a:r>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6 - obyektning ko‘rsatilgan ta’sirga reaksiyasi;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7 – obyektning yangi dastur bo‘yicha ishlashi: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8 - yangi ish rejimining indikatorlarda aks etishi.</a:t>
            </a:r>
            <a:endParaRPr sz="2000">
              <a:solidFill>
                <a:schemeClr val="dk1"/>
              </a:solidFill>
              <a:latin typeface="Palatino Linotype"/>
              <a:ea typeface="Palatino Linotype"/>
              <a:cs typeface="Palatino Linotype"/>
              <a:sym typeface="Palatino Linotype"/>
            </a:endParaRPr>
          </a:p>
        </p:txBody>
      </p:sp>
      <p:sp>
        <p:nvSpPr>
          <p:cNvPr id="261" name="Google Shape;261;p15"/>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15</a:t>
            </a:r>
            <a:endParaRPr sz="2000">
              <a:solidFill>
                <a:schemeClr val="dk1"/>
              </a:solidFill>
              <a:latin typeface="Palatino Linotype"/>
              <a:ea typeface="Palatino Linotype"/>
              <a:cs typeface="Palatino Linotype"/>
              <a:sym typeface="Palatino Linotype"/>
            </a:endParaRPr>
          </a:p>
        </p:txBody>
      </p:sp>
      <p:pic>
        <p:nvPicPr>
          <p:cNvPr descr="C:\Users\Komp\Desktop\1.jpg" id="262" name="Google Shape;262;p15"/>
          <p:cNvPicPr preferRelativeResize="0"/>
          <p:nvPr/>
        </p:nvPicPr>
        <p:blipFill rotWithShape="1">
          <a:blip r:embed="rId3">
            <a:alphaModFix/>
          </a:blip>
          <a:srcRect b="28528" l="0" r="58337" t="0"/>
          <a:stretch/>
        </p:blipFill>
        <p:spPr>
          <a:xfrm>
            <a:off x="122000" y="1549360"/>
            <a:ext cx="3816424" cy="454393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6"/>
          <p:cNvSpPr txBox="1"/>
          <p:nvPr>
            <p:ph idx="12" type="sldNum"/>
          </p:nvPr>
        </p:nvSpPr>
        <p:spPr>
          <a:xfrm>
            <a:off x="8543278" y="6356350"/>
            <a:ext cx="561975" cy="365125"/>
          </a:xfrm>
          <a:prstGeom prst="rect">
            <a:avLst/>
          </a:prstGeom>
          <a:noFill/>
          <a:ln>
            <a:noFill/>
          </a:ln>
        </p:spPr>
        <p:txBody>
          <a:bodyPr anchorCtr="0" anchor="ctr" bIns="45700" lIns="27425" spcFirstLastPara="1" rIns="45700"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268" name="Google Shape;268;p16"/>
          <p:cNvSpPr/>
          <p:nvPr/>
        </p:nvSpPr>
        <p:spPr>
          <a:xfrm>
            <a:off x="467544" y="188640"/>
            <a:ext cx="8424936" cy="1656184"/>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400">
                <a:solidFill>
                  <a:schemeClr val="dk1"/>
                </a:solidFill>
                <a:latin typeface="Palatino Linotype"/>
                <a:ea typeface="Palatino Linotype"/>
                <a:cs typeface="Palatino Linotype"/>
                <a:sym typeface="Palatino Linotype"/>
              </a:rPr>
              <a:t>	Bu jarayonning asosiy tavsifi –signalning boshqarish konturi bo‘ylab aylana ish tezligidir, bundan tashqari  zvenolarning xatoliklari va ishonchliligi bo’lib, ularda ma’lumotlarga ishlov berish tezligidir.</a:t>
            </a:r>
            <a:endParaRPr sz="2400">
              <a:solidFill>
                <a:schemeClr val="dk1"/>
              </a:solidFill>
              <a:latin typeface="Palatino Linotype"/>
              <a:ea typeface="Palatino Linotype"/>
              <a:cs typeface="Palatino Linotype"/>
              <a:sym typeface="Palatino Linotype"/>
            </a:endParaRPr>
          </a:p>
        </p:txBody>
      </p:sp>
      <p:sp>
        <p:nvSpPr>
          <p:cNvPr id="269" name="Google Shape;269;p16"/>
          <p:cNvSpPr/>
          <p:nvPr/>
        </p:nvSpPr>
        <p:spPr>
          <a:xfrm>
            <a:off x="467544" y="5085184"/>
            <a:ext cx="8424936"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alatino Linotype"/>
                <a:ea typeface="Palatino Linotype"/>
                <a:cs typeface="Palatino Linotype"/>
                <a:sym typeface="Palatino Linotype"/>
              </a:rPr>
              <a:t>       bu yerda</a:t>
            </a:r>
            <a:endParaRPr sz="2000">
              <a:solidFill>
                <a:schemeClr val="dk1"/>
              </a:solidFill>
              <a:latin typeface="Palatino Linotype"/>
              <a:ea typeface="Palatino Linotype"/>
              <a:cs typeface="Palatino Linotype"/>
              <a:sym typeface="Palatino Linotype"/>
            </a:endParaRPr>
          </a:p>
          <a:p>
            <a:pPr indent="0" lvl="0" marL="0" marR="0" rtl="0" algn="l">
              <a:spcBef>
                <a:spcPts val="0"/>
              </a:spcBef>
              <a:spcAft>
                <a:spcPts val="0"/>
              </a:spcAft>
              <a:buNone/>
            </a:pPr>
            <a:r>
              <a:rPr lang="en-US" sz="2000">
                <a:solidFill>
                  <a:schemeClr val="dk1"/>
                </a:solidFill>
                <a:latin typeface="Palatino Linotype"/>
                <a:ea typeface="Palatino Linotype"/>
                <a:cs typeface="Palatino Linotype"/>
                <a:sym typeface="Palatino Linotype"/>
              </a:rPr>
              <a:t>T</a:t>
            </a:r>
            <a:r>
              <a:rPr lang="en-US" sz="1600">
                <a:solidFill>
                  <a:schemeClr val="dk1"/>
                </a:solidFill>
                <a:latin typeface="Palatino Linotype"/>
                <a:ea typeface="Palatino Linotype"/>
                <a:cs typeface="Palatino Linotype"/>
                <a:sym typeface="Palatino Linotype"/>
              </a:rPr>
              <a:t>0-</a:t>
            </a:r>
            <a:r>
              <a:rPr lang="en-US" sz="2000">
                <a:solidFill>
                  <a:schemeClr val="dk1"/>
                </a:solidFill>
                <a:latin typeface="Palatino Linotype"/>
                <a:ea typeface="Palatino Linotype"/>
                <a:cs typeface="Palatino Linotype"/>
                <a:sym typeface="Palatino Linotype"/>
              </a:rPr>
              <a:t> signalning operatorda ushlanib qolish vaqti (1…5  bosqichlar); </a:t>
            </a:r>
            <a:endParaRPr sz="2000">
              <a:solidFill>
                <a:schemeClr val="dk1"/>
              </a:solidFill>
              <a:latin typeface="Palatino Linotype"/>
              <a:ea typeface="Palatino Linotype"/>
              <a:cs typeface="Palatino Linotype"/>
              <a:sym typeface="Palatino Linotype"/>
            </a:endParaRPr>
          </a:p>
          <a:p>
            <a:pPr indent="0" lvl="0" marL="0" marR="0" rtl="0" algn="l">
              <a:spcBef>
                <a:spcPts val="0"/>
              </a:spcBef>
              <a:spcAft>
                <a:spcPts val="0"/>
              </a:spcAft>
              <a:buNone/>
            </a:pPr>
            <a:r>
              <a:rPr lang="en-US" sz="2000">
                <a:solidFill>
                  <a:schemeClr val="dk1"/>
                </a:solidFill>
                <a:latin typeface="Palatino Linotype"/>
                <a:ea typeface="Palatino Linotype"/>
                <a:cs typeface="Palatino Linotype"/>
                <a:sym typeface="Palatino Linotype"/>
              </a:rPr>
              <a:t>T</a:t>
            </a:r>
            <a:r>
              <a:rPr lang="en-US" sz="1200">
                <a:solidFill>
                  <a:schemeClr val="dk1"/>
                </a:solidFill>
                <a:latin typeface="Palatino Linotype"/>
                <a:ea typeface="Palatino Linotype"/>
                <a:cs typeface="Palatino Linotype"/>
                <a:sym typeface="Palatino Linotype"/>
              </a:rPr>
              <a:t>M</a:t>
            </a:r>
            <a:r>
              <a:rPr lang="en-US" sz="2000">
                <a:solidFill>
                  <a:schemeClr val="dk1"/>
                </a:solidFill>
                <a:latin typeface="Palatino Linotype"/>
                <a:ea typeface="Palatino Linotype"/>
                <a:cs typeface="Palatino Linotype"/>
                <a:sym typeface="Palatino Linotype"/>
              </a:rPr>
              <a:t> - signalning obyektda ushlanib qolish vaqti (6…9   bosqichlar).</a:t>
            </a:r>
            <a:endParaRPr sz="2000">
              <a:solidFill>
                <a:schemeClr val="dk1"/>
              </a:solidFill>
              <a:latin typeface="Palatino Linotype"/>
              <a:ea typeface="Palatino Linotype"/>
              <a:cs typeface="Palatino Linotype"/>
              <a:sym typeface="Palatino Linotype"/>
            </a:endParaRPr>
          </a:p>
        </p:txBody>
      </p:sp>
      <p:sp>
        <p:nvSpPr>
          <p:cNvPr id="270" name="Google Shape;270;p16"/>
          <p:cNvSpPr/>
          <p:nvPr/>
        </p:nvSpPr>
        <p:spPr>
          <a:xfrm>
            <a:off x="323528" y="2204864"/>
            <a:ext cx="8568952" cy="1800200"/>
          </a:xfrm>
          <a:prstGeom prst="downArrowCallout">
            <a:avLst>
              <a:gd fmla="val 25000" name="adj1"/>
              <a:gd fmla="val 25000" name="adj2"/>
              <a:gd fmla="val 25000" name="adj3"/>
              <a:gd fmla="val 64977" name="adj4"/>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Signallarning boshqarish konturi bo‘ylab aylanish tezligi tartibga solish siklining to’liq vaqti bilan belgilanadi va quyidagicha ifodalanadi</a:t>
            </a:r>
            <a:endParaRPr b="1" sz="2400">
              <a:solidFill>
                <a:schemeClr val="dk1"/>
              </a:solidFill>
              <a:latin typeface="Palatino Linotype"/>
              <a:ea typeface="Palatino Linotype"/>
              <a:cs typeface="Palatino Linotype"/>
              <a:sym typeface="Palatino Linotype"/>
            </a:endParaRPr>
          </a:p>
        </p:txBody>
      </p:sp>
      <p:pic>
        <p:nvPicPr>
          <p:cNvPr id="271" name="Google Shape;271;p16"/>
          <p:cNvPicPr preferRelativeResize="0"/>
          <p:nvPr/>
        </p:nvPicPr>
        <p:blipFill rotWithShape="1">
          <a:blip r:embed="rId3">
            <a:alphaModFix/>
          </a:blip>
          <a:srcRect b="57188" l="41175" r="46367" t="37846"/>
          <a:stretch/>
        </p:blipFill>
        <p:spPr>
          <a:xfrm>
            <a:off x="3091624" y="4077072"/>
            <a:ext cx="3032760" cy="679688"/>
          </a:xfrm>
          <a:prstGeom prst="rect">
            <a:avLst/>
          </a:prstGeom>
          <a:noFill/>
          <a:ln>
            <a:noFill/>
          </a:ln>
        </p:spPr>
      </p:pic>
      <p:sp>
        <p:nvSpPr>
          <p:cNvPr id="272" name="Google Shape;272;p16"/>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16</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7"/>
          <p:cNvSpPr/>
          <p:nvPr/>
        </p:nvSpPr>
        <p:spPr>
          <a:xfrm>
            <a:off x="323528" y="476672"/>
            <a:ext cx="8424936" cy="1008112"/>
          </a:xfrm>
          <a:prstGeom prst="roundRect">
            <a:avLst>
              <a:gd fmla="val 16667" name="adj"/>
            </a:avLst>
          </a:prstGeom>
          <a:solidFill>
            <a:srgbClr val="E2E5E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Analizatorlar va latent davrning davomiyligi </a:t>
            </a:r>
            <a:r>
              <a:rPr lang="en-US" sz="2000">
                <a:solidFill>
                  <a:schemeClr val="dk1"/>
                </a:solidFill>
                <a:latin typeface="Palatino Linotype"/>
                <a:ea typeface="Palatino Linotype"/>
                <a:cs typeface="Palatino Linotype"/>
                <a:sym typeface="Palatino Linotype"/>
              </a:rPr>
              <a:t>(signal paydo bo’lgan momentdan boshlab unga harakat bilan javob qaytarilguncha o‘tgan vaqt) </a:t>
            </a:r>
            <a:r>
              <a:rPr b="1" lang="en-US" sz="2000">
                <a:solidFill>
                  <a:schemeClr val="dk1"/>
                </a:solidFill>
                <a:latin typeface="Palatino Linotype"/>
                <a:ea typeface="Palatino Linotype"/>
                <a:cs typeface="Palatino Linotype"/>
                <a:sym typeface="Palatino Linotype"/>
              </a:rPr>
              <a:t>quyidagicha loyixalanishi mumkin</a:t>
            </a:r>
            <a:r>
              <a:rPr lang="en-US" sz="2000">
                <a:solidFill>
                  <a:schemeClr val="dk1"/>
                </a:solidFill>
                <a:latin typeface="Palatino Linotype"/>
                <a:ea typeface="Palatino Linotype"/>
                <a:cs typeface="Palatino Linotype"/>
                <a:sym typeface="Palatino Linotype"/>
              </a:rPr>
              <a:t>:</a:t>
            </a:r>
            <a:endParaRPr sz="2000">
              <a:solidFill>
                <a:schemeClr val="dk1"/>
              </a:solidFill>
              <a:latin typeface="Palatino Linotype"/>
              <a:ea typeface="Palatino Linotype"/>
              <a:cs typeface="Palatino Linotype"/>
              <a:sym typeface="Palatino Linotype"/>
            </a:endParaRPr>
          </a:p>
        </p:txBody>
      </p:sp>
      <p:sp>
        <p:nvSpPr>
          <p:cNvPr id="278" name="Google Shape;278;p17"/>
          <p:cNvSpPr/>
          <p:nvPr/>
        </p:nvSpPr>
        <p:spPr>
          <a:xfrm>
            <a:off x="179512" y="1916832"/>
            <a:ext cx="8712968" cy="3744416"/>
          </a:xfrm>
          <a:prstGeom prst="wedgeRectCallout">
            <a:avLst>
              <a:gd fmla="val 43193" name="adj1"/>
              <a:gd fmla="val -64486" name="adj2"/>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pic>
        <p:nvPicPr>
          <p:cNvPr id="279" name="Google Shape;279;p17"/>
          <p:cNvPicPr preferRelativeResize="0"/>
          <p:nvPr/>
        </p:nvPicPr>
        <p:blipFill rotWithShape="1">
          <a:blip r:embed="rId3">
            <a:alphaModFix/>
          </a:blip>
          <a:srcRect b="24688" l="12049" r="18199" t="46045"/>
          <a:stretch/>
        </p:blipFill>
        <p:spPr>
          <a:xfrm>
            <a:off x="251520" y="2276872"/>
            <a:ext cx="8546681" cy="2376264"/>
          </a:xfrm>
          <a:prstGeom prst="rect">
            <a:avLst/>
          </a:prstGeom>
          <a:noFill/>
          <a:ln>
            <a:noFill/>
          </a:ln>
        </p:spPr>
      </p:pic>
      <p:sp>
        <p:nvSpPr>
          <p:cNvPr id="280" name="Google Shape;280;p17"/>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17</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8"/>
          <p:cNvSpPr/>
          <p:nvPr/>
        </p:nvSpPr>
        <p:spPr>
          <a:xfrm>
            <a:off x="323528" y="188640"/>
            <a:ext cx="8136904" cy="1656184"/>
          </a:xfrm>
          <a:prstGeom prst="cloudCallout">
            <a:avLst>
              <a:gd fmla="val -20833" name="adj1"/>
              <a:gd fmla="val 62500" name="adj2"/>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Ergonomik ishlab chiqish ergonomik tahlil qilish asosida amalga oshiriladi.</a:t>
            </a:r>
            <a:endParaRPr b="1" sz="2800">
              <a:solidFill>
                <a:schemeClr val="dk1"/>
              </a:solidFill>
              <a:latin typeface="Palatino Linotype"/>
              <a:ea typeface="Palatino Linotype"/>
              <a:cs typeface="Palatino Linotype"/>
              <a:sym typeface="Palatino Linotype"/>
            </a:endParaRPr>
          </a:p>
        </p:txBody>
      </p:sp>
      <p:sp>
        <p:nvSpPr>
          <p:cNvPr id="286" name="Google Shape;286;p18"/>
          <p:cNvSpPr/>
          <p:nvPr/>
        </p:nvSpPr>
        <p:spPr>
          <a:xfrm>
            <a:off x="323528" y="2060848"/>
            <a:ext cx="8424936" cy="1440160"/>
          </a:xfrm>
          <a:prstGeom prst="downArrowCallout">
            <a:avLst>
              <a:gd fmla="val 25000" name="adj1"/>
              <a:gd fmla="val 25000" name="adj2"/>
              <a:gd fmla="val 25000" name="adj3"/>
              <a:gd fmla="val 64977" name="adj4"/>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Ergonomik tahlil qilish turli tadqiq qilish uslublarini qo'llaydi, masalan:</a:t>
            </a:r>
            <a:endParaRPr sz="2800">
              <a:solidFill>
                <a:schemeClr val="dk1"/>
              </a:solidFill>
              <a:latin typeface="Palatino Linotype"/>
              <a:ea typeface="Palatino Linotype"/>
              <a:cs typeface="Palatino Linotype"/>
              <a:sym typeface="Palatino Linotype"/>
            </a:endParaRPr>
          </a:p>
        </p:txBody>
      </p:sp>
      <p:sp>
        <p:nvSpPr>
          <p:cNvPr id="287" name="Google Shape;287;p18"/>
          <p:cNvSpPr/>
          <p:nvPr/>
        </p:nvSpPr>
        <p:spPr>
          <a:xfrm>
            <a:off x="323528" y="3573016"/>
            <a:ext cx="8640960" cy="576064"/>
          </a:xfrm>
          <a:prstGeom prst="roundRect">
            <a:avLst>
              <a:gd fmla="val 16667" name="adj"/>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 sotsiologik usullar (so‘rovnoma);</a:t>
            </a:r>
            <a:endParaRPr b="1" sz="2400">
              <a:solidFill>
                <a:schemeClr val="dk1"/>
              </a:solidFill>
              <a:latin typeface="Palatino Linotype"/>
              <a:ea typeface="Palatino Linotype"/>
              <a:cs typeface="Palatino Linotype"/>
              <a:sym typeface="Palatino Linotype"/>
            </a:endParaRPr>
          </a:p>
        </p:txBody>
      </p:sp>
      <p:sp>
        <p:nvSpPr>
          <p:cNvPr id="288" name="Google Shape;288;p18"/>
          <p:cNvSpPr/>
          <p:nvPr/>
        </p:nvSpPr>
        <p:spPr>
          <a:xfrm>
            <a:off x="323528" y="4293096"/>
            <a:ext cx="8640960" cy="504056"/>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 vizual (organometrik) usullar;</a:t>
            </a:r>
            <a:endParaRPr b="1" sz="2400">
              <a:solidFill>
                <a:schemeClr val="dk1"/>
              </a:solidFill>
              <a:latin typeface="Palatino Linotype"/>
              <a:ea typeface="Palatino Linotype"/>
              <a:cs typeface="Palatino Linotype"/>
              <a:sym typeface="Palatino Linotype"/>
            </a:endParaRPr>
          </a:p>
        </p:txBody>
      </p:sp>
      <p:sp>
        <p:nvSpPr>
          <p:cNvPr id="289" name="Google Shape;289;p18"/>
          <p:cNvSpPr/>
          <p:nvPr/>
        </p:nvSpPr>
        <p:spPr>
          <a:xfrm>
            <a:off x="302920" y="4941168"/>
            <a:ext cx="8680960" cy="1080120"/>
          </a:xfrm>
          <a:prstGeom prst="roundRect">
            <a:avLst>
              <a:gd fmla="val 16667" name="adj"/>
            </a:avLst>
          </a:prstGeom>
          <a:gradFill>
            <a:gsLst>
              <a:gs pos="0">
                <a:srgbClr val="FFB983"/>
              </a:gs>
              <a:gs pos="35000">
                <a:srgbClr val="FFCCA8"/>
              </a:gs>
              <a:gs pos="100000">
                <a:srgbClr val="FFE9DB"/>
              </a:gs>
            </a:gsLst>
            <a:lin ang="16200000" scaled="0"/>
          </a:gradFill>
          <a:ln cap="flat" cmpd="sng" w="9525">
            <a:solidFill>
              <a:srgbClr val="E47F1C"/>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300">
                <a:solidFill>
                  <a:schemeClr val="dk1"/>
                </a:solidFill>
                <a:latin typeface="Palatino Linotype"/>
                <a:ea typeface="Palatino Linotype"/>
                <a:cs typeface="Palatino Linotype"/>
                <a:sym typeface="Palatino Linotype"/>
              </a:rPr>
              <a:t>- xronometraj va fotoxronometrajni qo‘llash bilan (fotosuratlar, kino, videogrammalar) odam-operatorning ish siklogrammalarini tuzish;</a:t>
            </a:r>
            <a:endParaRPr b="1" sz="2300">
              <a:solidFill>
                <a:schemeClr val="dk1"/>
              </a:solidFill>
              <a:latin typeface="Palatino Linotype"/>
              <a:ea typeface="Palatino Linotype"/>
              <a:cs typeface="Palatino Linotype"/>
              <a:sym typeface="Palatino Linotype"/>
            </a:endParaRPr>
          </a:p>
        </p:txBody>
      </p:sp>
      <p:sp>
        <p:nvSpPr>
          <p:cNvPr id="290" name="Google Shape;290;p18"/>
          <p:cNvSpPr/>
          <p:nvPr/>
        </p:nvSpPr>
        <p:spPr>
          <a:xfrm>
            <a:off x="302920" y="6237312"/>
            <a:ext cx="8680960" cy="504056"/>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 elektrofiziologik usullar.</a:t>
            </a:r>
            <a:endParaRPr b="1" sz="2400">
              <a:solidFill>
                <a:schemeClr val="dk1"/>
              </a:solidFill>
              <a:latin typeface="Palatino Linotype"/>
              <a:ea typeface="Palatino Linotype"/>
              <a:cs typeface="Palatino Linotype"/>
              <a:sym typeface="Palatino Linotype"/>
            </a:endParaRPr>
          </a:p>
        </p:txBody>
      </p:sp>
      <p:sp>
        <p:nvSpPr>
          <p:cNvPr id="291" name="Google Shape;291;p18"/>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18</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id="296" name="Google Shape;296;p19"/>
          <p:cNvPicPr preferRelativeResize="0"/>
          <p:nvPr/>
        </p:nvPicPr>
        <p:blipFill rotWithShape="1">
          <a:blip r:embed="rId3">
            <a:alphaModFix/>
          </a:blip>
          <a:srcRect b="14966" l="13457" r="22588" t="16562"/>
          <a:stretch/>
        </p:blipFill>
        <p:spPr>
          <a:xfrm>
            <a:off x="251520" y="404663"/>
            <a:ext cx="8568952" cy="5157937"/>
          </a:xfrm>
          <a:prstGeom prst="rect">
            <a:avLst/>
          </a:prstGeom>
          <a:noFill/>
          <a:ln>
            <a:noFill/>
          </a:ln>
        </p:spPr>
      </p:pic>
      <p:sp>
        <p:nvSpPr>
          <p:cNvPr id="297" name="Google Shape;297;p19"/>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19</a:t>
            </a:r>
            <a:endParaRPr sz="2000">
              <a:solidFill>
                <a:schemeClr val="dk1"/>
              </a:solidFill>
              <a:latin typeface="Palatino Linotype"/>
              <a:ea typeface="Palatino Linotype"/>
              <a:cs typeface="Palatino Linotype"/>
              <a:sym typeface="Palatino Linotype"/>
            </a:endParaRPr>
          </a:p>
        </p:txBody>
      </p:sp>
      <p:sp>
        <p:nvSpPr>
          <p:cNvPr id="298" name="Google Shape;298;p19"/>
          <p:cNvSpPr txBox="1"/>
          <p:nvPr/>
        </p:nvSpPr>
        <p:spPr>
          <a:xfrm>
            <a:off x="1850004" y="5733256"/>
            <a:ext cx="594265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Palatino Linotype"/>
                <a:ea typeface="Palatino Linotype"/>
                <a:cs typeface="Palatino Linotype"/>
                <a:sym typeface="Palatino Linotype"/>
              </a:rPr>
              <a:t>11.3-rasm. Optimal ish zonasini aniqlash sxemasi</a:t>
            </a:r>
            <a:endParaRPr b="1"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0"/>
          <p:cNvSpPr/>
          <p:nvPr/>
        </p:nvSpPr>
        <p:spPr>
          <a:xfrm>
            <a:off x="179512" y="188640"/>
            <a:ext cx="8784976" cy="864096"/>
          </a:xfrm>
          <a:prstGeom prst="roundRect">
            <a:avLst>
              <a:gd fmla="val 16667" name="adj"/>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Ergonometrik ishlab chiqishning asosiy bosqichlari ob’yektni ishlab chiqishning bosqichlari bilan belgilanadi:</a:t>
            </a:r>
            <a:endParaRPr b="1" sz="2400">
              <a:solidFill>
                <a:schemeClr val="dk1"/>
              </a:solidFill>
              <a:latin typeface="Palatino Linotype"/>
              <a:ea typeface="Palatino Linotype"/>
              <a:cs typeface="Palatino Linotype"/>
              <a:sym typeface="Palatino Linotype"/>
            </a:endParaRPr>
          </a:p>
        </p:txBody>
      </p:sp>
      <p:sp>
        <p:nvSpPr>
          <p:cNvPr id="304" name="Google Shape;304;p20"/>
          <p:cNvSpPr/>
          <p:nvPr/>
        </p:nvSpPr>
        <p:spPr>
          <a:xfrm>
            <a:off x="467544" y="1340768"/>
            <a:ext cx="8352928" cy="792088"/>
          </a:xfrm>
          <a:prstGeom prst="wedgeRectCallout">
            <a:avLst>
              <a:gd fmla="val 50286" name="adj1"/>
              <a:gd fmla="val -85650" name="adj2"/>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Texnik taklif bosqichida </a:t>
            </a:r>
            <a:r>
              <a:rPr lang="en-US" sz="2000">
                <a:solidFill>
                  <a:schemeClr val="dk1"/>
                </a:solidFill>
                <a:latin typeface="Palatino Linotype"/>
                <a:ea typeface="Palatino Linotype"/>
                <a:cs typeface="Palatino Linotype"/>
                <a:sym typeface="Palatino Linotype"/>
              </a:rPr>
              <a:t>— ishlab chiqilayotgan obyektning analoglari va prototiplarini ergonomik tahlil qilish</a:t>
            </a:r>
            <a:endParaRPr sz="2000">
              <a:solidFill>
                <a:schemeClr val="dk1"/>
              </a:solidFill>
              <a:latin typeface="Palatino Linotype"/>
              <a:ea typeface="Palatino Linotype"/>
              <a:cs typeface="Palatino Linotype"/>
              <a:sym typeface="Palatino Linotype"/>
            </a:endParaRPr>
          </a:p>
        </p:txBody>
      </p:sp>
      <p:sp>
        <p:nvSpPr>
          <p:cNvPr id="305" name="Google Shape;305;p20"/>
          <p:cNvSpPr/>
          <p:nvPr/>
        </p:nvSpPr>
        <p:spPr>
          <a:xfrm>
            <a:off x="323528" y="2276872"/>
            <a:ext cx="648072" cy="4248472"/>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06" name="Google Shape;306;p20"/>
          <p:cNvSpPr/>
          <p:nvPr/>
        </p:nvSpPr>
        <p:spPr>
          <a:xfrm>
            <a:off x="1115616" y="2276872"/>
            <a:ext cx="7704856" cy="1130424"/>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1)Eskiz loyiha bosqichida</a:t>
            </a:r>
            <a:r>
              <a:rPr lang="en-US" sz="2000">
                <a:solidFill>
                  <a:schemeClr val="dk1"/>
                </a:solidFill>
                <a:latin typeface="Palatino Linotype"/>
                <a:ea typeface="Palatino Linotype"/>
                <a:cs typeface="Palatino Linotype"/>
                <a:sym typeface="Palatino Linotype"/>
              </a:rPr>
              <a:t> – ergonomik tahlilning qidiruv bosqichi, obyekt konstruksiyasining bir nechta variantlari (badiiy konstruktorlik yechimlari) ko‘rib chiqiladi;</a:t>
            </a:r>
            <a:endParaRPr sz="2000">
              <a:solidFill>
                <a:schemeClr val="dk1"/>
              </a:solidFill>
              <a:latin typeface="Palatino Linotype"/>
              <a:ea typeface="Palatino Linotype"/>
              <a:cs typeface="Palatino Linotype"/>
              <a:sym typeface="Palatino Linotype"/>
            </a:endParaRPr>
          </a:p>
        </p:txBody>
      </p:sp>
      <p:sp>
        <p:nvSpPr>
          <p:cNvPr id="307" name="Google Shape;307;p20"/>
          <p:cNvSpPr/>
          <p:nvPr/>
        </p:nvSpPr>
        <p:spPr>
          <a:xfrm>
            <a:off x="1115616" y="3573016"/>
            <a:ext cx="7704856" cy="1296144"/>
          </a:xfrm>
          <a:prstGeom prst="roundRect">
            <a:avLst>
              <a:gd fmla="val 16667" name="adj"/>
            </a:avLst>
          </a:prstGeom>
          <a:solidFill>
            <a:srgbClr val="DEE2EF"/>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2)Texnik loyiha bosqichida</a:t>
            </a:r>
            <a:r>
              <a:rPr lang="en-US" sz="2000">
                <a:solidFill>
                  <a:schemeClr val="dk1"/>
                </a:solidFill>
                <a:latin typeface="Palatino Linotype"/>
                <a:ea typeface="Palatino Linotype"/>
                <a:cs typeface="Palatino Linotype"/>
                <a:sym typeface="Palatino Linotype"/>
              </a:rPr>
              <a:t> – indikatorli va regulyatorli boshqarish panellari va pultlarini diqqat bilan ergonomik ishlab chiqish bilan obyektni yakuniy badiiy-konstniktorlik komponovkalash kerak bo’ladi;</a:t>
            </a:r>
            <a:endParaRPr sz="2000">
              <a:solidFill>
                <a:schemeClr val="dk1"/>
              </a:solidFill>
              <a:latin typeface="Palatino Linotype"/>
              <a:ea typeface="Palatino Linotype"/>
              <a:cs typeface="Palatino Linotype"/>
              <a:sym typeface="Palatino Linotype"/>
            </a:endParaRPr>
          </a:p>
        </p:txBody>
      </p:sp>
      <p:sp>
        <p:nvSpPr>
          <p:cNvPr id="308" name="Google Shape;308;p20"/>
          <p:cNvSpPr/>
          <p:nvPr/>
        </p:nvSpPr>
        <p:spPr>
          <a:xfrm>
            <a:off x="1115616" y="4954136"/>
            <a:ext cx="7704856" cy="1130424"/>
          </a:xfrm>
          <a:prstGeom prst="roundRect">
            <a:avLst>
              <a:gd fmla="val 16667" name="adj"/>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3)Ishchi loyihalash bosqichida – </a:t>
            </a:r>
            <a:r>
              <a:rPr lang="en-US" sz="2000">
                <a:solidFill>
                  <a:schemeClr val="dk1"/>
                </a:solidFill>
                <a:latin typeface="Palatino Linotype"/>
                <a:ea typeface="Palatino Linotype"/>
                <a:cs typeface="Palatino Linotype"/>
                <a:sym typeface="Palatino Linotype"/>
              </a:rPr>
              <a:t>qabul qilingan badiiy konstruktorlik yechimlarining muallif tomonidan nazorat qilinadi.</a:t>
            </a:r>
            <a:endParaRPr sz="2000">
              <a:solidFill>
                <a:schemeClr val="dk1"/>
              </a:solidFill>
              <a:latin typeface="Palatino Linotype"/>
              <a:ea typeface="Palatino Linotype"/>
              <a:cs typeface="Palatino Linotype"/>
              <a:sym typeface="Palatino Linotype"/>
            </a:endParaRPr>
          </a:p>
        </p:txBody>
      </p:sp>
      <p:sp>
        <p:nvSpPr>
          <p:cNvPr id="309" name="Google Shape;309;p20"/>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20</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1"/>
          <p:cNvSpPr/>
          <p:nvPr/>
        </p:nvSpPr>
        <p:spPr>
          <a:xfrm>
            <a:off x="251520" y="260648"/>
            <a:ext cx="8568952" cy="864096"/>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Ergonomik tahlil qilishda omillarning quyidagi asosiy guruhlari hisobga olinadi:</a:t>
            </a:r>
            <a:endParaRPr b="1" sz="2400">
              <a:solidFill>
                <a:schemeClr val="dk1"/>
              </a:solidFill>
              <a:latin typeface="Palatino Linotype"/>
              <a:ea typeface="Palatino Linotype"/>
              <a:cs typeface="Palatino Linotype"/>
              <a:sym typeface="Palatino Linotype"/>
            </a:endParaRPr>
          </a:p>
        </p:txBody>
      </p:sp>
      <p:sp>
        <p:nvSpPr>
          <p:cNvPr id="315" name="Google Shape;315;p21"/>
          <p:cNvSpPr/>
          <p:nvPr/>
        </p:nvSpPr>
        <p:spPr>
          <a:xfrm>
            <a:off x="35496" y="1340768"/>
            <a:ext cx="720080" cy="5184576"/>
          </a:xfrm>
          <a:prstGeom prst="downArrow">
            <a:avLst>
              <a:gd fmla="val 50000" name="adj1"/>
              <a:gd fmla="val 50000" name="adj2"/>
            </a:avLst>
          </a:prstGeom>
          <a:gradFill>
            <a:gsLst>
              <a:gs pos="0">
                <a:srgbClr val="545E62"/>
              </a:gs>
              <a:gs pos="80000">
                <a:srgbClr val="6E7B82"/>
              </a:gs>
              <a:gs pos="100000">
                <a:srgbClr val="6E7D83"/>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16" name="Google Shape;316;p21"/>
          <p:cNvSpPr/>
          <p:nvPr/>
        </p:nvSpPr>
        <p:spPr>
          <a:xfrm>
            <a:off x="755576" y="1340768"/>
            <a:ext cx="8208912" cy="720080"/>
          </a:xfrm>
          <a:prstGeom prst="roundRect">
            <a:avLst>
              <a:gd fmla="val 16667" name="adj"/>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odam-operatorning antropometrik, psixofiziologik, biomexanik va gigienik ma’lumotlari qanchalik hisobga olinganligi;</a:t>
            </a:r>
            <a:endParaRPr sz="2000">
              <a:solidFill>
                <a:schemeClr val="dk1"/>
              </a:solidFill>
              <a:latin typeface="Palatino Linotype"/>
              <a:ea typeface="Palatino Linotype"/>
              <a:cs typeface="Palatino Linotype"/>
              <a:sym typeface="Palatino Linotype"/>
            </a:endParaRPr>
          </a:p>
        </p:txBody>
      </p:sp>
      <p:sp>
        <p:nvSpPr>
          <p:cNvPr id="317" name="Google Shape;317;p21"/>
          <p:cNvSpPr/>
          <p:nvPr/>
        </p:nvSpPr>
        <p:spPr>
          <a:xfrm>
            <a:off x="755576" y="2348880"/>
            <a:ext cx="8208912" cy="1656184"/>
          </a:xfrm>
          <a:prstGeom prst="roundRect">
            <a:avLst>
              <a:gd fmla="val 16667" name="adj"/>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ish joyi odam-operatorga tabiiy va yetarli tana xolatini, yetarlicha ishchi kenglikni, ishchi tana xolatini almashtirish imkoniyatini (masalan, o‘tirish-turish), ob’yektning barcha funksional muhim tugunlari va elementlarining yaxshi ko'rinishini, operativ xizmat ko'rsatish va profilaktika qilish sharoitlarini ta’minlanishi</a:t>
            </a:r>
            <a:endParaRPr sz="2000">
              <a:solidFill>
                <a:schemeClr val="dk1"/>
              </a:solidFill>
              <a:latin typeface="Palatino Linotype"/>
              <a:ea typeface="Palatino Linotype"/>
              <a:cs typeface="Palatino Linotype"/>
              <a:sym typeface="Palatino Linotype"/>
            </a:endParaRPr>
          </a:p>
        </p:txBody>
      </p:sp>
      <p:sp>
        <p:nvSpPr>
          <p:cNvPr id="318" name="Google Shape;318;p21"/>
          <p:cNvSpPr/>
          <p:nvPr/>
        </p:nvSpPr>
        <p:spPr>
          <a:xfrm>
            <a:off x="755576" y="4149080"/>
            <a:ext cx="8208912" cy="1008112"/>
          </a:xfrm>
          <a:prstGeom prst="roundRect">
            <a:avLst>
              <a:gd fmla="val 16667" name="adj"/>
            </a:avLst>
          </a:prstGeom>
          <a:gradFill>
            <a:gsLst>
              <a:gs pos="0">
                <a:srgbClr val="FFB983"/>
              </a:gs>
              <a:gs pos="35000">
                <a:srgbClr val="FFCCA8"/>
              </a:gs>
              <a:gs pos="100000">
                <a:srgbClr val="FFE9DB"/>
              </a:gs>
            </a:gsLst>
            <a:lin ang="16200000" scaled="0"/>
          </a:gradFill>
          <a:ln cap="flat" cmpd="sng" w="9525">
            <a:solidFill>
              <a:srgbClr val="E47F1C"/>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ob’yektning ranglar yechimi odam-operatorda ijobiy his tuyg‘ularni chaqiradimi va mehnat jarayonining yoqimsiz ta’sirlarini kompensatsiyalashini;</a:t>
            </a:r>
            <a:endParaRPr sz="2000">
              <a:solidFill>
                <a:schemeClr val="dk1"/>
              </a:solidFill>
              <a:latin typeface="Palatino Linotype"/>
              <a:ea typeface="Palatino Linotype"/>
              <a:cs typeface="Palatino Linotype"/>
              <a:sym typeface="Palatino Linotype"/>
            </a:endParaRPr>
          </a:p>
        </p:txBody>
      </p:sp>
      <p:sp>
        <p:nvSpPr>
          <p:cNvPr id="319" name="Google Shape;319;p21"/>
          <p:cNvSpPr/>
          <p:nvPr/>
        </p:nvSpPr>
        <p:spPr>
          <a:xfrm>
            <a:off x="755576" y="5301208"/>
            <a:ext cx="8208912" cy="1080120"/>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odam-operatorga kelib tushadigan ma’lumotlar ko’rgazmali va unda tarkib topgan tasavvurlar va harakatlarning stereotiplariga mos kelishini hisobga oladi.</a:t>
            </a:r>
            <a:endParaRPr sz="2000">
              <a:solidFill>
                <a:schemeClr val="dk1"/>
              </a:solidFill>
              <a:latin typeface="Palatino Linotype"/>
              <a:ea typeface="Palatino Linotype"/>
              <a:cs typeface="Palatino Linotype"/>
              <a:sym typeface="Palatino Linotype"/>
            </a:endParaRPr>
          </a:p>
        </p:txBody>
      </p:sp>
      <p:sp>
        <p:nvSpPr>
          <p:cNvPr id="320" name="Google Shape;320;p2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21</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2"/>
          <p:cNvSpPr/>
          <p:nvPr/>
        </p:nvSpPr>
        <p:spPr>
          <a:xfrm>
            <a:off x="179512" y="188640"/>
            <a:ext cx="8856984" cy="6264696"/>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chemeClr val="dk1"/>
              </a:buClr>
              <a:buSzPts val="1600"/>
              <a:buFont typeface="Palatino Linotype"/>
              <a:buChar char="•"/>
            </a:pPr>
            <a:r>
              <a:rPr b="1" i="0" lang="en-US" sz="1600" u="none" cap="none" strike="noStrike">
                <a:solidFill>
                  <a:schemeClr val="dk1"/>
                </a:solidFill>
                <a:latin typeface="Palatino Linotype"/>
                <a:ea typeface="Palatino Linotype"/>
                <a:cs typeface="Palatino Linotype"/>
                <a:sym typeface="Palatino Linotype"/>
              </a:rPr>
              <a:t>Ergonometrik tahlil qilishda quyidagilar hisobga olinishi zarur</a:t>
            </a:r>
            <a:endParaRPr b="1" i="0" sz="16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60"/>
              </a:spcBef>
              <a:spcAft>
                <a:spcPts val="0"/>
              </a:spcAft>
              <a:buClr>
                <a:schemeClr val="dk1"/>
              </a:buClr>
              <a:buSzPts val="1400"/>
              <a:buFont typeface="Palatino Linotype"/>
              <a:buChar char="•"/>
            </a:pPr>
            <a:r>
              <a:rPr b="0" i="0" lang="en-US" sz="1400" u="none" cap="none" strike="noStrike">
                <a:solidFill>
                  <a:schemeClr val="dk1"/>
                </a:solidFill>
                <a:latin typeface="Palatino Linotype"/>
                <a:ea typeface="Palatino Linotype"/>
                <a:cs typeface="Palatino Linotype"/>
                <a:sym typeface="Palatino Linotype"/>
              </a:rPr>
              <a:t>o’rin-joyning iqlim sharoitlari</a:t>
            </a:r>
            <a:endParaRPr b="0" i="0" sz="14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40"/>
              </a:spcBef>
              <a:spcAft>
                <a:spcPts val="0"/>
              </a:spcAft>
              <a:buClr>
                <a:schemeClr val="dk1"/>
              </a:buClr>
              <a:buSzPts val="1400"/>
              <a:buFont typeface="Palatino Linotype"/>
              <a:buChar char="•"/>
            </a:pPr>
            <a:r>
              <a:rPr b="0" i="0" lang="en-US" sz="1400" u="none" cap="none" strike="noStrike">
                <a:solidFill>
                  <a:schemeClr val="dk1"/>
                </a:solidFill>
                <a:latin typeface="Palatino Linotype"/>
                <a:ea typeface="Palatino Linotype"/>
                <a:cs typeface="Palatino Linotype"/>
                <a:sym typeface="Palatino Linotype"/>
              </a:rPr>
              <a:t>xonaning mikroiqlimi va uning jihozlari</a:t>
            </a:r>
            <a:endParaRPr b="0" i="0" sz="14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40"/>
              </a:spcBef>
              <a:spcAft>
                <a:spcPts val="0"/>
              </a:spcAft>
              <a:buClr>
                <a:schemeClr val="dk1"/>
              </a:buClr>
              <a:buSzPts val="1400"/>
              <a:buFont typeface="Palatino Linotype"/>
              <a:buChar char="•"/>
            </a:pPr>
            <a:r>
              <a:rPr b="0" i="0" lang="en-US" sz="1400" u="none" cap="none" strike="noStrike">
                <a:solidFill>
                  <a:schemeClr val="dk1"/>
                </a:solidFill>
                <a:latin typeface="Palatino Linotype"/>
                <a:ea typeface="Palatino Linotype"/>
                <a:cs typeface="Palatino Linotype"/>
                <a:sym typeface="Palatino Linotype"/>
              </a:rPr>
              <a:t>operatorning talab qilinadigan ish ritmi, ishchi operatsiyalarning bajarilish chastotasi va bajarilish aniqligi</a:t>
            </a:r>
            <a:endParaRPr b="0" i="0" sz="14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40"/>
              </a:spcBef>
              <a:spcAft>
                <a:spcPts val="0"/>
              </a:spcAft>
              <a:buClr>
                <a:schemeClr val="dk1"/>
              </a:buClr>
              <a:buSzPts val="1400"/>
              <a:buFont typeface="Palatino Linotype"/>
              <a:buChar char="•"/>
            </a:pPr>
            <a:r>
              <a:rPr b="0" i="0" lang="en-US" sz="1400" u="none" cap="none" strike="noStrike">
                <a:solidFill>
                  <a:schemeClr val="dk1"/>
                </a:solidFill>
                <a:latin typeface="Palatino Linotype"/>
                <a:ea typeface="Palatino Linotype"/>
                <a:cs typeface="Palatino Linotype"/>
                <a:sym typeface="Palatino Linotype"/>
              </a:rPr>
              <a:t>operatorning asosiy (tiplashgan) qidiruv marshrutlarining tavsifi, ishchi tana holatini almashtirish zarurati va imkoniyati, boshqa operatorlar bilan o‘zaro harakatlar</a:t>
            </a:r>
            <a:endParaRPr b="0" i="0" sz="14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4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a:p>
            <a:pPr indent="-114300" lvl="1" marL="114300" marR="0" rtl="0" algn="l">
              <a:lnSpc>
                <a:spcPct val="75000"/>
              </a:lnSpc>
              <a:spcBef>
                <a:spcPts val="180"/>
              </a:spcBef>
              <a:spcAft>
                <a:spcPts val="0"/>
              </a:spcAft>
              <a:buClr>
                <a:schemeClr val="dk1"/>
              </a:buClr>
              <a:buSzPts val="1600"/>
              <a:buFont typeface="Palatino Linotype"/>
              <a:buChar char="•"/>
            </a:pPr>
            <a:r>
              <a:rPr b="1" i="0" lang="en-US" sz="1600" u="none" cap="none" strike="noStrike">
                <a:solidFill>
                  <a:schemeClr val="dk1"/>
                </a:solidFill>
                <a:latin typeface="Palatino Linotype"/>
                <a:ea typeface="Palatino Linotype"/>
                <a:cs typeface="Palatino Linotype"/>
                <a:sym typeface="Palatino Linotype"/>
              </a:rPr>
              <a:t>-Shular asosida quyidagilar zarur bo’ladi</a:t>
            </a:r>
            <a:endParaRPr b="1" i="0" sz="16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60"/>
              </a:spcBef>
              <a:spcAft>
                <a:spcPts val="0"/>
              </a:spcAft>
              <a:buClr>
                <a:schemeClr val="dk1"/>
              </a:buClr>
              <a:buSzPts val="1200"/>
              <a:buFont typeface="Palatino Linotype"/>
              <a:buChar char="•"/>
            </a:pPr>
            <a:r>
              <a:rPr b="0" i="0" lang="en-US" sz="1200" u="none" cap="none" strike="noStrike">
                <a:solidFill>
                  <a:schemeClr val="dk1"/>
                </a:solidFill>
                <a:latin typeface="Palatino Linotype"/>
                <a:ea typeface="Palatino Linotype"/>
                <a:cs typeface="Palatino Linotype"/>
                <a:sym typeface="Palatino Linotype"/>
              </a:rPr>
              <a:t>ob’yektning gabaritlarini tahlil qilish</a:t>
            </a:r>
            <a:endParaRPr b="0" i="0" sz="12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20"/>
              </a:spcBef>
              <a:spcAft>
                <a:spcPts val="0"/>
              </a:spcAft>
              <a:buClr>
                <a:schemeClr val="dk1"/>
              </a:buClr>
              <a:buSzPts val="1200"/>
              <a:buFont typeface="Palatino Linotype"/>
              <a:buChar char="•"/>
            </a:pPr>
            <a:r>
              <a:rPr b="0" i="0" lang="en-US" sz="1200" u="none" cap="none" strike="noStrike">
                <a:solidFill>
                  <a:schemeClr val="dk1"/>
                </a:solidFill>
                <a:latin typeface="Palatino Linotype"/>
                <a:ea typeface="Palatino Linotype"/>
                <a:cs typeface="Palatino Linotype"/>
                <a:sym typeface="Palatino Linotype"/>
              </a:rPr>
              <a:t>operativ ish zonalari va umuman ish joyining chegaralarini va ularning antropometrik ma’lumotlarga muvofiqligini aniqlash</a:t>
            </a:r>
            <a:endParaRPr b="0" i="0" sz="12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20"/>
              </a:spcBef>
              <a:spcAft>
                <a:spcPts val="0"/>
              </a:spcAft>
              <a:buClr>
                <a:schemeClr val="dk1"/>
              </a:buClr>
              <a:buSzPts val="1200"/>
              <a:buFont typeface="Palatino Linotype"/>
              <a:buChar char="•"/>
            </a:pPr>
            <a:r>
              <a:rPr b="0" i="0" lang="en-US" sz="1200" u="none" cap="none" strike="noStrike">
                <a:solidFill>
                  <a:schemeClr val="dk1"/>
                </a:solidFill>
                <a:latin typeface="Palatino Linotype"/>
                <a:ea typeface="Palatino Linotype"/>
                <a:cs typeface="Palatino Linotype"/>
                <a:sym typeface="Palatino Linotype"/>
              </a:rPr>
              <a:t>ob’yektning panellarida taqdim qilinadigan operativ ma’lumotlarning hajmi va sifatini aniqlash, ularning odam-operatorning psixofiziologik imkoniyatlariga muvofiqligini tahlil qilish</a:t>
            </a:r>
            <a:endParaRPr b="0" i="0" sz="12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20"/>
              </a:spcBef>
              <a:spcAft>
                <a:spcPts val="0"/>
              </a:spcAft>
              <a:buClr>
                <a:schemeClr val="dk1"/>
              </a:buClr>
              <a:buSzPts val="1200"/>
              <a:buFont typeface="Palatino Linotype"/>
              <a:buChar char="•"/>
            </a:pPr>
            <a:r>
              <a:rPr b="0" i="0" lang="en-US" sz="1200" u="none" cap="none" strike="noStrike">
                <a:solidFill>
                  <a:schemeClr val="dk1"/>
                </a:solidFill>
                <a:latin typeface="Palatino Linotype"/>
                <a:ea typeface="Palatino Linotype"/>
                <a:cs typeface="Palatino Linotype"/>
                <a:sym typeface="Palatino Linotype"/>
              </a:rPr>
              <a:t>boshqarish organlarining tarkibini aniqlash va ularni xirotexnika nuqtai-nazaridan tahlil qilish</a:t>
            </a:r>
            <a:endParaRPr b="0" i="0" sz="12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20"/>
              </a:spcBef>
              <a:spcAft>
                <a:spcPts val="0"/>
              </a:spcAft>
              <a:buClr>
                <a:schemeClr val="dk1"/>
              </a:buClr>
              <a:buSzPts val="1200"/>
              <a:buFont typeface="Palatino Linotype"/>
              <a:buChar char="•"/>
            </a:pPr>
            <a:r>
              <a:rPr b="0" i="0" lang="en-US" sz="1200" u="none" cap="none" strike="noStrike">
                <a:solidFill>
                  <a:schemeClr val="dk1"/>
                </a:solidFill>
                <a:latin typeface="Palatino Linotype"/>
                <a:ea typeface="Palatino Linotype"/>
                <a:cs typeface="Palatino Linotype"/>
                <a:sym typeface="Palatino Linotype"/>
              </a:rPr>
              <a:t>sensor va motor zonalarining o‘zaro harakatlarini, boshqarish organlari va indikatorlarning muvofiqlik mantig’ini tahlil qilish</a:t>
            </a:r>
            <a:endParaRPr b="0" i="0" sz="12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20"/>
              </a:spcBef>
              <a:spcAft>
                <a:spcPts val="0"/>
              </a:spcAft>
              <a:buClr>
                <a:schemeClr val="dk1"/>
              </a:buClr>
              <a:buSzPts val="1200"/>
              <a:buFont typeface="Palatino Linotype"/>
              <a:buChar char="•"/>
            </a:pPr>
            <a:r>
              <a:rPr b="0" i="0" lang="en-US" sz="1200" u="none" cap="none" strike="noStrike">
                <a:solidFill>
                  <a:schemeClr val="dk1"/>
                </a:solidFill>
                <a:latin typeface="Palatino Linotype"/>
                <a:ea typeface="Palatino Linotype"/>
                <a:cs typeface="Palatino Linotype"/>
                <a:sym typeface="Palatino Linotype"/>
              </a:rPr>
              <a:t>tiplashgan operativ marshrutlarning biomexanik talablarga muvofiqligini tahlil qilish</a:t>
            </a:r>
            <a:endParaRPr b="0" i="0" sz="12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2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a:p>
            <a:pPr indent="-114300" lvl="1" marL="114300" marR="0" rtl="0" algn="l">
              <a:lnSpc>
                <a:spcPct val="75000"/>
              </a:lnSpc>
              <a:spcBef>
                <a:spcPts val="180"/>
              </a:spcBef>
              <a:spcAft>
                <a:spcPts val="0"/>
              </a:spcAft>
              <a:buClr>
                <a:schemeClr val="dk1"/>
              </a:buClr>
              <a:buSzPts val="1600"/>
              <a:buFont typeface="Palatino Linotype"/>
              <a:buChar char="•"/>
            </a:pPr>
            <a:r>
              <a:rPr b="1" i="0" lang="en-US" sz="1600" u="none" cap="none" strike="noStrike">
                <a:solidFill>
                  <a:schemeClr val="dk1"/>
                </a:solidFill>
                <a:latin typeface="Palatino Linotype"/>
                <a:ea typeface="Palatino Linotype"/>
                <a:cs typeface="Palatino Linotype"/>
                <a:sym typeface="Palatino Linotype"/>
              </a:rPr>
              <a:t>Ergonometrik tahlil qilishning natijalari quyidagilarni ta’minlash imkonini beradi:</a:t>
            </a:r>
            <a:endParaRPr b="1" i="0" sz="16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60"/>
              </a:spcBef>
              <a:spcAft>
                <a:spcPts val="0"/>
              </a:spcAft>
              <a:buClr>
                <a:schemeClr val="dk1"/>
              </a:buClr>
              <a:buSzPts val="1400"/>
              <a:buFont typeface="Palatino Linotype"/>
              <a:buChar char="•"/>
            </a:pPr>
            <a:r>
              <a:rPr b="0" i="0" lang="en-US" sz="1400" u="none" cap="none" strike="noStrike">
                <a:solidFill>
                  <a:schemeClr val="dk1"/>
                </a:solidFill>
                <a:latin typeface="Palatino Linotype"/>
                <a:ea typeface="Palatino Linotype"/>
                <a:cs typeface="Palatino Linotype"/>
                <a:sym typeface="Palatino Linotype"/>
              </a:rPr>
              <a:t>odam-operatorga tushadigan psixofiziologik yuklamalarning bir tekis taqsimlanishi;</a:t>
            </a:r>
            <a:endParaRPr b="0" i="0" sz="14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40"/>
              </a:spcBef>
              <a:spcAft>
                <a:spcPts val="0"/>
              </a:spcAft>
              <a:buClr>
                <a:schemeClr val="dk1"/>
              </a:buClr>
              <a:buSzPts val="1400"/>
              <a:buFont typeface="Palatino Linotype"/>
              <a:buChar char="•"/>
            </a:pPr>
            <a:r>
              <a:rPr b="0" i="0" lang="en-US" sz="1400" u="none" cap="none" strike="noStrike">
                <a:solidFill>
                  <a:schemeClr val="dk1"/>
                </a:solidFill>
                <a:latin typeface="Palatino Linotype"/>
                <a:ea typeface="Palatino Linotype"/>
                <a:cs typeface="Palatino Linotype"/>
                <a:sym typeface="Palatino Linotype"/>
              </a:rPr>
              <a:t>ishchi operatsiyalarning tabiiyligi, silliqligi va izchilligi</a:t>
            </a:r>
            <a:endParaRPr b="0" i="0" sz="1400" u="none" cap="none" strike="noStrike">
              <a:solidFill>
                <a:schemeClr val="dk1"/>
              </a:solidFill>
              <a:latin typeface="Palatino Linotype"/>
              <a:ea typeface="Palatino Linotype"/>
              <a:cs typeface="Palatino Linotype"/>
              <a:sym typeface="Palatino Linotype"/>
            </a:endParaRPr>
          </a:p>
        </p:txBody>
      </p:sp>
      <p:sp>
        <p:nvSpPr>
          <p:cNvPr id="326" name="Google Shape;326;p22"/>
          <p:cNvSpPr/>
          <p:nvPr/>
        </p:nvSpPr>
        <p:spPr>
          <a:xfrm>
            <a:off x="2483768" y="3068960"/>
            <a:ext cx="360040" cy="360040"/>
          </a:xfrm>
          <a:prstGeom prst="rightArrow">
            <a:avLst>
              <a:gd fmla="val 50000" name="adj1"/>
              <a:gd fmla="val 50000" name="adj2"/>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27" name="Google Shape;327;p22"/>
          <p:cNvSpPr/>
          <p:nvPr/>
        </p:nvSpPr>
        <p:spPr>
          <a:xfrm>
            <a:off x="2411760" y="5949280"/>
            <a:ext cx="6120680" cy="648072"/>
          </a:xfrm>
          <a:prstGeom prst="rightArrow">
            <a:avLst>
              <a:gd fmla="val 50000" name="adj1"/>
              <a:gd fmla="val 50000" name="adj2"/>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28" name="Google Shape;328;p2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22</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3"/>
          <p:cNvSpPr/>
          <p:nvPr/>
        </p:nvSpPr>
        <p:spPr>
          <a:xfrm>
            <a:off x="179512" y="116632"/>
            <a:ext cx="8748464" cy="1080120"/>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Ekspluatatsiya qilish, komponovkalash, estetika (ijtimoiy-iqtisodiy va ergonomik), konstruktorlik-texnologik talablarning bajarilishini ob’yektiv baholash uchun maxsus uslubiyatlar qo’llaniladi. </a:t>
            </a:r>
            <a:endParaRPr b="1" sz="2000">
              <a:solidFill>
                <a:schemeClr val="dk1"/>
              </a:solidFill>
              <a:latin typeface="Palatino Linotype"/>
              <a:ea typeface="Palatino Linotype"/>
              <a:cs typeface="Palatino Linotype"/>
              <a:sym typeface="Palatino Linotype"/>
            </a:endParaRPr>
          </a:p>
        </p:txBody>
      </p:sp>
      <p:sp>
        <p:nvSpPr>
          <p:cNvPr id="334" name="Google Shape;334;p23"/>
          <p:cNvSpPr/>
          <p:nvPr/>
        </p:nvSpPr>
        <p:spPr>
          <a:xfrm>
            <a:off x="0" y="1340768"/>
            <a:ext cx="9144000" cy="5328592"/>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chemeClr val="dk1"/>
              </a:buClr>
              <a:buSzPts val="1800"/>
              <a:buFont typeface="Palatino Linotype"/>
              <a:buChar char="•"/>
            </a:pPr>
            <a:r>
              <a:rPr b="1" i="1" lang="en-US" sz="1800" u="none" cap="none" strike="noStrike">
                <a:solidFill>
                  <a:schemeClr val="dk1"/>
                </a:solidFill>
                <a:latin typeface="Palatino Linotype"/>
                <a:ea typeface="Palatino Linotype"/>
                <a:cs typeface="Palatino Linotype"/>
                <a:sym typeface="Palatino Linotype"/>
              </a:rPr>
              <a:t>Guruhiy yoki ekspert baholash uslublari</a:t>
            </a:r>
            <a:r>
              <a:rPr b="1" i="0" lang="en-US" sz="1800" u="none" cap="none" strike="noStrike">
                <a:solidFill>
                  <a:schemeClr val="dk1"/>
                </a:solidFill>
                <a:latin typeface="Palatino Linotype"/>
                <a:ea typeface="Palatino Linotype"/>
                <a:cs typeface="Palatino Linotype"/>
                <a:sym typeface="Palatino Linotype"/>
              </a:rPr>
              <a:t> </a:t>
            </a:r>
            <a:endParaRPr b="1" i="0" sz="18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80"/>
              </a:spcBef>
              <a:spcAft>
                <a:spcPts val="0"/>
              </a:spcAft>
              <a:buClr>
                <a:schemeClr val="dk1"/>
              </a:buClr>
              <a:buSzPts val="1400"/>
              <a:buFont typeface="Palatino Linotype"/>
              <a:buChar char="•"/>
            </a:pPr>
            <a:r>
              <a:rPr b="1" i="0" lang="en-US" sz="1400" u="none" cap="none" strike="noStrike">
                <a:solidFill>
                  <a:schemeClr val="dk1"/>
                </a:solidFill>
                <a:latin typeface="Palatino Linotype"/>
                <a:ea typeface="Palatino Linotype"/>
                <a:cs typeface="Palatino Linotype"/>
                <a:sym typeface="Palatino Linotype"/>
              </a:rPr>
              <a:t>ballar: </a:t>
            </a:r>
            <a:endParaRPr/>
          </a:p>
          <a:p>
            <a:pPr indent="-114300" lvl="2" marL="228600" marR="0" rtl="0" algn="l">
              <a:lnSpc>
                <a:spcPct val="75000"/>
              </a:lnSpc>
              <a:spcBef>
                <a:spcPts val="140"/>
              </a:spcBef>
              <a:spcAft>
                <a:spcPts val="0"/>
              </a:spcAft>
              <a:buClr>
                <a:schemeClr val="dk1"/>
              </a:buClr>
              <a:buSzPts val="1400"/>
              <a:buFont typeface="Palatino Linotype"/>
              <a:buChar char="•"/>
            </a:pPr>
            <a:r>
              <a:rPr b="1" i="0" lang="en-US" sz="1400" u="none" cap="none" strike="noStrike">
                <a:solidFill>
                  <a:schemeClr val="dk1"/>
                </a:solidFill>
                <a:latin typeface="Palatino Linotype"/>
                <a:ea typeface="Palatino Linotype"/>
                <a:cs typeface="Palatino Linotype"/>
                <a:sym typeface="Palatino Linotype"/>
              </a:rPr>
              <a:t>0...1 – yomon;</a:t>
            </a:r>
            <a:endParaRPr/>
          </a:p>
          <a:p>
            <a:pPr indent="-114300" lvl="2" marL="228600" marR="0" rtl="0" algn="l">
              <a:lnSpc>
                <a:spcPct val="75000"/>
              </a:lnSpc>
              <a:spcBef>
                <a:spcPts val="140"/>
              </a:spcBef>
              <a:spcAft>
                <a:spcPts val="0"/>
              </a:spcAft>
              <a:buClr>
                <a:schemeClr val="dk1"/>
              </a:buClr>
              <a:buSzPts val="1400"/>
              <a:buFont typeface="Palatino Linotype"/>
              <a:buChar char="•"/>
            </a:pPr>
            <a:r>
              <a:rPr b="1" i="0" lang="en-US" sz="1400" u="none" cap="none" strike="noStrike">
                <a:solidFill>
                  <a:schemeClr val="dk1"/>
                </a:solidFill>
                <a:latin typeface="Palatino Linotype"/>
                <a:ea typeface="Palatino Linotype"/>
                <a:cs typeface="Palatino Linotype"/>
                <a:sym typeface="Palatino Linotype"/>
              </a:rPr>
              <a:t>1...2 – qoniqarli;</a:t>
            </a:r>
            <a:endParaRPr/>
          </a:p>
          <a:p>
            <a:pPr indent="-114300" lvl="2" marL="228600" marR="0" rtl="0" algn="l">
              <a:lnSpc>
                <a:spcPct val="75000"/>
              </a:lnSpc>
              <a:spcBef>
                <a:spcPts val="140"/>
              </a:spcBef>
              <a:spcAft>
                <a:spcPts val="0"/>
              </a:spcAft>
              <a:buClr>
                <a:schemeClr val="dk1"/>
              </a:buClr>
              <a:buSzPts val="1400"/>
              <a:buFont typeface="Palatino Linotype"/>
              <a:buChar char="•"/>
            </a:pPr>
            <a:r>
              <a:rPr b="1" i="0" lang="en-US" sz="1400" u="none" cap="none" strike="noStrike">
                <a:solidFill>
                  <a:schemeClr val="dk1"/>
                </a:solidFill>
                <a:latin typeface="Palatino Linotype"/>
                <a:ea typeface="Palatino Linotype"/>
                <a:cs typeface="Palatino Linotype"/>
                <a:sym typeface="Palatino Linotype"/>
              </a:rPr>
              <a:t>2...3 – yaxshi; </a:t>
            </a:r>
            <a:endParaRPr/>
          </a:p>
          <a:p>
            <a:pPr indent="-114300" lvl="2" marL="228600" marR="0" rtl="0" algn="l">
              <a:lnSpc>
                <a:spcPct val="75000"/>
              </a:lnSpc>
              <a:spcBef>
                <a:spcPts val="140"/>
              </a:spcBef>
              <a:spcAft>
                <a:spcPts val="0"/>
              </a:spcAft>
              <a:buClr>
                <a:schemeClr val="dk1"/>
              </a:buClr>
              <a:buSzPts val="1400"/>
              <a:buFont typeface="Palatino Linotype"/>
              <a:buChar char="•"/>
            </a:pPr>
            <a:r>
              <a:rPr b="1" i="0" lang="en-US" sz="1400" u="none" cap="none" strike="noStrike">
                <a:solidFill>
                  <a:schemeClr val="dk1"/>
                </a:solidFill>
                <a:latin typeface="Palatino Linotype"/>
                <a:ea typeface="Palatino Linotype"/>
                <a:cs typeface="Palatino Linotype"/>
                <a:sym typeface="Palatino Linotype"/>
              </a:rPr>
              <a:t>3...4 –</a:t>
            </a:r>
            <a:r>
              <a:rPr b="1" i="0" lang="en-US" sz="1200" u="none" cap="none" strike="noStrike">
                <a:solidFill>
                  <a:schemeClr val="dk1"/>
                </a:solidFill>
                <a:latin typeface="Palatino Linotype"/>
                <a:ea typeface="Palatino Linotype"/>
                <a:cs typeface="Palatino Linotype"/>
                <a:sym typeface="Palatino Linotype"/>
              </a:rPr>
              <a:t> </a:t>
            </a:r>
            <a:r>
              <a:rPr b="1" i="0" lang="en-US" sz="1400" u="none" cap="none" strike="noStrike">
                <a:solidFill>
                  <a:schemeClr val="dk1"/>
                </a:solidFill>
                <a:latin typeface="Palatino Linotype"/>
                <a:ea typeface="Palatino Linotype"/>
                <a:cs typeface="Palatino Linotype"/>
                <a:sym typeface="Palatino Linotype"/>
              </a:rPr>
              <a:t>a’lo</a:t>
            </a:r>
            <a:endParaRPr b="1" i="0" sz="14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4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a:p>
            <a:pPr indent="-114300" lvl="1" marL="114300" marR="0" rtl="0" algn="l">
              <a:lnSpc>
                <a:spcPct val="75000"/>
              </a:lnSpc>
              <a:spcBef>
                <a:spcPts val="180"/>
              </a:spcBef>
              <a:spcAft>
                <a:spcPts val="0"/>
              </a:spcAft>
              <a:buClr>
                <a:schemeClr val="dk1"/>
              </a:buClr>
              <a:buSzPts val="1800"/>
              <a:buFont typeface="Palatino Linotype"/>
              <a:buChar char="•"/>
            </a:pPr>
            <a:r>
              <a:rPr b="1" i="1" lang="en-US" sz="1800" u="none" cap="none" strike="noStrike">
                <a:solidFill>
                  <a:schemeClr val="dk1"/>
                </a:solidFill>
                <a:latin typeface="Palatino Linotype"/>
                <a:ea typeface="Palatino Linotype"/>
                <a:cs typeface="Palatino Linotype"/>
                <a:sym typeface="Palatino Linotype"/>
              </a:rPr>
              <a:t>To’liq bo’lma-gan integral analoglar uslubi</a:t>
            </a:r>
            <a:endParaRPr b="1" i="0" sz="1800" u="none" cap="none" strike="noStrike">
              <a:solidFill>
                <a:schemeClr val="dk1"/>
              </a:solidFill>
              <a:latin typeface="Palatino Linotype"/>
              <a:ea typeface="Palatino Linotype"/>
              <a:cs typeface="Palatino Linotype"/>
              <a:sym typeface="Palatino Linotype"/>
            </a:endParaRPr>
          </a:p>
          <a:p>
            <a:pPr indent="-114300" lvl="2" marL="228600" marR="0" rtl="0" algn="l">
              <a:lnSpc>
                <a:spcPct val="75000"/>
              </a:lnSpc>
              <a:spcBef>
                <a:spcPts val="180"/>
              </a:spcBef>
              <a:spcAft>
                <a:spcPts val="0"/>
              </a:spcAft>
              <a:buClr>
                <a:schemeClr val="dk1"/>
              </a:buClr>
              <a:buSzPts val="1400"/>
              <a:buFont typeface="Palatino Linotype"/>
              <a:buChar char="•"/>
            </a:pPr>
            <a:r>
              <a:rPr b="1" i="0" lang="en-US" sz="1400" u="none" cap="none" strike="noStrike">
                <a:solidFill>
                  <a:schemeClr val="dk1"/>
                </a:solidFill>
                <a:latin typeface="Palatino Linotype"/>
                <a:ea typeface="Palatino Linotype"/>
                <a:cs typeface="Palatino Linotype"/>
                <a:sym typeface="Palatino Linotype"/>
              </a:rPr>
              <a:t>Ko‘proq ob’yektiv bo’lib hisoblanadi, chunki invariantlilik nazariyasi, baholash mezonlari va kriterial tenglamalardan foydalaniladi.</a:t>
            </a:r>
            <a:endParaRPr b="1" i="0" sz="14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4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80"/>
              </a:spcBef>
              <a:spcAft>
                <a:spcPts val="0"/>
              </a:spcAft>
              <a:buClr>
                <a:schemeClr val="dk1"/>
              </a:buClr>
              <a:buSzPts val="1800"/>
              <a:buFont typeface="Palatino Linotype"/>
              <a:buNone/>
            </a:pPr>
            <a:r>
              <a:t/>
            </a:r>
            <a:endParaRPr b="0" i="0" sz="1800" u="none" cap="none" strike="noStrike">
              <a:solidFill>
                <a:schemeClr val="lt1"/>
              </a:solidFill>
              <a:latin typeface="Palatino Linotype"/>
              <a:ea typeface="Palatino Linotype"/>
              <a:cs typeface="Palatino Linotype"/>
              <a:sym typeface="Palatino Linotype"/>
            </a:endParaRPr>
          </a:p>
          <a:p>
            <a:pPr indent="0" lvl="1" marL="114300" marR="0" rtl="0" algn="l">
              <a:lnSpc>
                <a:spcPct val="75000"/>
              </a:lnSpc>
              <a:spcBef>
                <a:spcPts val="18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p:txBody>
      </p:sp>
      <p:sp>
        <p:nvSpPr>
          <p:cNvPr id="335" name="Google Shape;335;p23"/>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23</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4"/>
          <p:cNvSpPr/>
          <p:nvPr/>
        </p:nvSpPr>
        <p:spPr>
          <a:xfrm>
            <a:off x="251520" y="1438712"/>
            <a:ext cx="3240360" cy="3024336"/>
          </a:xfrm>
          <a:prstGeom prst="rightArrowCallout">
            <a:avLst>
              <a:gd fmla="val 25000" name="adj1"/>
              <a:gd fmla="val 25000" name="adj2"/>
              <a:gd fmla="val 25000" name="adj3"/>
              <a:gd fmla="val 64977" name="adj4"/>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Tizimli tahlil qilish</a:t>
            </a:r>
            <a:endParaRPr sz="2400">
              <a:solidFill>
                <a:schemeClr val="dk1"/>
              </a:solidFill>
              <a:latin typeface="Palatino Linotype"/>
              <a:ea typeface="Palatino Linotype"/>
              <a:cs typeface="Palatino Linotype"/>
              <a:sym typeface="Palatino Linotype"/>
            </a:endParaRPr>
          </a:p>
        </p:txBody>
      </p:sp>
      <p:sp>
        <p:nvSpPr>
          <p:cNvPr id="341" name="Google Shape;341;p24"/>
          <p:cNvSpPr/>
          <p:nvPr/>
        </p:nvSpPr>
        <p:spPr>
          <a:xfrm>
            <a:off x="3059832" y="188640"/>
            <a:ext cx="5976664" cy="6192688"/>
          </a:xfrm>
          <a:prstGeom prst="verticalScroll">
            <a:avLst>
              <a:gd fmla="val 8675" name="adj"/>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Ergonomik tahlil qilish estetik tahlil qilish bilan chambarchas bog’lanadi</a:t>
            </a:r>
            <a:r>
              <a:rPr lang="en-US" sz="2400">
                <a:solidFill>
                  <a:schemeClr val="dk1"/>
                </a:solidFill>
                <a:latin typeface="Palatino Linotype"/>
                <a:ea typeface="Palatino Linotype"/>
                <a:cs typeface="Palatino Linotype"/>
                <a:sym typeface="Palatino Linotype"/>
              </a:rPr>
              <a:t>:</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masalan, jihozlarda ranglar iqlimini yaratish va asbob-uskunalarning ranglar yechimiga – faqatgina go'zallik va uyg‘unlik pozitsiyalaridan emas, balki odam-operatorda ma’lum bir emotsional kayfiyatni yaratish va uning ko‘rish orqali qabul qilish qonuniyatlari nuqtai-nazaridan ham qarash lozim bo’ladi.</a:t>
            </a:r>
            <a:endParaRPr sz="2400">
              <a:solidFill>
                <a:schemeClr val="dk1"/>
              </a:solidFill>
              <a:latin typeface="Palatino Linotype"/>
              <a:ea typeface="Palatino Linotype"/>
              <a:cs typeface="Palatino Linotype"/>
              <a:sym typeface="Palatino Linotype"/>
            </a:endParaRPr>
          </a:p>
        </p:txBody>
      </p:sp>
      <p:sp>
        <p:nvSpPr>
          <p:cNvPr id="342" name="Google Shape;342;p24"/>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24</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5"/>
          <p:cNvSpPr/>
          <p:nvPr/>
        </p:nvSpPr>
        <p:spPr>
          <a:xfrm>
            <a:off x="179512" y="188640"/>
            <a:ext cx="8640960" cy="1368152"/>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RD-50-149-79 uslubiyatga ko‘ra, badiiy-konstruktorlik yeehimini baholashda quyidagi ko‘rsatkichlar qo’llaniladi</a:t>
            </a:r>
            <a:endParaRPr b="1" sz="2800">
              <a:solidFill>
                <a:schemeClr val="dk1"/>
              </a:solidFill>
              <a:latin typeface="Palatino Linotype"/>
              <a:ea typeface="Palatino Linotype"/>
              <a:cs typeface="Palatino Linotype"/>
              <a:sym typeface="Palatino Linotype"/>
            </a:endParaRPr>
          </a:p>
        </p:txBody>
      </p:sp>
      <p:sp>
        <p:nvSpPr>
          <p:cNvPr id="348" name="Google Shape;348;p25"/>
          <p:cNvSpPr/>
          <p:nvPr/>
        </p:nvSpPr>
        <p:spPr>
          <a:xfrm>
            <a:off x="179512" y="1844824"/>
            <a:ext cx="4409373" cy="661406"/>
          </a:xfrm>
          <a:prstGeom prst="roundRect">
            <a:avLst>
              <a:gd fmla="val 16667" name="adj"/>
            </a:avLst>
          </a:prstGeom>
          <a:gradFill>
            <a:gsLst>
              <a:gs pos="0">
                <a:srgbClr val="E9ACAD">
                  <a:alpha val="89803"/>
                </a:srgbClr>
              </a:gs>
              <a:gs pos="35000">
                <a:srgbClr val="ECC6C6">
                  <a:alpha val="89803"/>
                </a:srgbClr>
              </a:gs>
              <a:gs pos="100000">
                <a:srgbClr val="F9E7E7">
                  <a:alpha val="89803"/>
                </a:srgbClr>
              </a:gs>
            </a:gsLst>
            <a:lin ang="16200000" scaled="0"/>
          </a:gradFill>
          <a:ln>
            <a:noFill/>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l">
              <a:lnSpc>
                <a:spcPct val="85000"/>
              </a:lnSpc>
              <a:spcBef>
                <a:spcPts val="0"/>
              </a:spcBef>
              <a:spcAft>
                <a:spcPts val="0"/>
              </a:spcAft>
              <a:buNone/>
            </a:pPr>
            <a:r>
              <a:rPr lang="en-US" sz="2800">
                <a:solidFill>
                  <a:schemeClr val="dk1"/>
                </a:solidFill>
                <a:latin typeface="Palatino Linotype"/>
                <a:ea typeface="Palatino Linotype"/>
                <a:cs typeface="Palatino Linotype"/>
                <a:sym typeface="Palatino Linotype"/>
              </a:rPr>
              <a:t>Informatsion ifodalilik</a:t>
            </a:r>
            <a:endParaRPr sz="2800">
              <a:solidFill>
                <a:schemeClr val="dk1"/>
              </a:solidFill>
              <a:latin typeface="Palatino Linotype"/>
              <a:ea typeface="Palatino Linotype"/>
              <a:cs typeface="Palatino Linotype"/>
              <a:sym typeface="Palatino Linotype"/>
            </a:endParaRPr>
          </a:p>
        </p:txBody>
      </p:sp>
      <p:sp>
        <p:nvSpPr>
          <p:cNvPr id="349" name="Google Shape;349;p25"/>
          <p:cNvSpPr/>
          <p:nvPr/>
        </p:nvSpPr>
        <p:spPr>
          <a:xfrm>
            <a:off x="2295305" y="2605440"/>
            <a:ext cx="4409373" cy="661406"/>
          </a:xfrm>
          <a:prstGeom prst="rect">
            <a:avLst/>
          </a:prstGeom>
          <a:solidFill>
            <a:schemeClr val="lt1">
              <a:alpha val="89803"/>
            </a:schemeClr>
          </a:solidFill>
          <a:ln cap="flat" cmpd="sng" w="9525">
            <a:solidFill>
              <a:srgbClr val="994E4E">
                <a:alpha val="89803"/>
              </a:srgbClr>
            </a:solidFill>
            <a:prstDash val="solid"/>
            <a:round/>
            <a:headEnd len="sm" w="sm" type="none"/>
            <a:tailEnd len="sm" w="sm" type="none"/>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5"/>
          <p:cNvSpPr/>
          <p:nvPr/>
        </p:nvSpPr>
        <p:spPr>
          <a:xfrm>
            <a:off x="179512" y="3366056"/>
            <a:ext cx="4409373" cy="661406"/>
          </a:xfrm>
          <a:prstGeom prst="roundRect">
            <a:avLst>
              <a:gd fmla="val 16667" name="adj"/>
            </a:avLst>
          </a:prstGeom>
          <a:gradFill>
            <a:gsLst>
              <a:gs pos="0">
                <a:srgbClr val="E9ACAD">
                  <a:alpha val="49803"/>
                </a:srgbClr>
              </a:gs>
              <a:gs pos="35000">
                <a:srgbClr val="ECC6C6">
                  <a:alpha val="49803"/>
                </a:srgbClr>
              </a:gs>
              <a:gs pos="100000">
                <a:srgbClr val="F9E7E7">
                  <a:alpha val="49803"/>
                </a:srgbClr>
              </a:gs>
            </a:gsLst>
            <a:lin ang="16200000" scaled="0"/>
          </a:gradFill>
          <a:ln>
            <a:noFill/>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l">
              <a:lnSpc>
                <a:spcPct val="85000"/>
              </a:lnSpc>
              <a:spcBef>
                <a:spcPts val="0"/>
              </a:spcBef>
              <a:spcAft>
                <a:spcPts val="0"/>
              </a:spcAft>
              <a:buNone/>
            </a:pPr>
            <a:r>
              <a:rPr lang="en-US" sz="2800">
                <a:solidFill>
                  <a:schemeClr val="dk1"/>
                </a:solidFill>
                <a:latin typeface="Palatino Linotype"/>
                <a:ea typeface="Palatino Linotype"/>
                <a:cs typeface="Palatino Linotype"/>
                <a:sym typeface="Palatino Linotype"/>
              </a:rPr>
              <a:t>Kompozitsiyaning yaxlitligi</a:t>
            </a:r>
            <a:endParaRPr sz="2800">
              <a:solidFill>
                <a:schemeClr val="dk1"/>
              </a:solidFill>
              <a:latin typeface="Palatino Linotype"/>
              <a:ea typeface="Palatino Linotype"/>
              <a:cs typeface="Palatino Linotype"/>
              <a:sym typeface="Palatino Linotype"/>
            </a:endParaRPr>
          </a:p>
        </p:txBody>
      </p:sp>
      <p:sp>
        <p:nvSpPr>
          <p:cNvPr id="351" name="Google Shape;351;p25"/>
          <p:cNvSpPr/>
          <p:nvPr/>
        </p:nvSpPr>
        <p:spPr>
          <a:xfrm>
            <a:off x="2295305" y="4126672"/>
            <a:ext cx="4409373" cy="661406"/>
          </a:xfrm>
          <a:prstGeom prst="rect">
            <a:avLst/>
          </a:prstGeom>
          <a:solidFill>
            <a:schemeClr val="lt1">
              <a:alpha val="89803"/>
            </a:schemeClr>
          </a:solidFill>
          <a:ln cap="flat" cmpd="sng" w="9525">
            <a:solidFill>
              <a:srgbClr val="994E4E">
                <a:alpha val="49803"/>
              </a:srgbClr>
            </a:solidFill>
            <a:prstDash val="solid"/>
            <a:round/>
            <a:headEnd len="sm" w="sm" type="none"/>
            <a:tailEnd len="sm" w="sm" type="none"/>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5"/>
          <p:cNvSpPr/>
          <p:nvPr/>
        </p:nvSpPr>
        <p:spPr>
          <a:xfrm>
            <a:off x="179512" y="4887288"/>
            <a:ext cx="4409373" cy="661406"/>
          </a:xfrm>
          <a:prstGeom prst="roundRect">
            <a:avLst>
              <a:gd fmla="val 16667" name="adj"/>
            </a:avLst>
          </a:prstGeom>
          <a:gradFill>
            <a:gsLst>
              <a:gs pos="0">
                <a:srgbClr val="E9ACAD">
                  <a:alpha val="89803"/>
                </a:srgbClr>
              </a:gs>
              <a:gs pos="35000">
                <a:srgbClr val="ECC6C6">
                  <a:alpha val="89803"/>
                </a:srgbClr>
              </a:gs>
              <a:gs pos="100000">
                <a:srgbClr val="F9E7E7">
                  <a:alpha val="89803"/>
                </a:srgbClr>
              </a:gs>
            </a:gsLst>
            <a:lin ang="16200000" scaled="0"/>
          </a:gradFill>
          <a:ln>
            <a:noFill/>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l">
              <a:lnSpc>
                <a:spcPct val="85000"/>
              </a:lnSpc>
              <a:spcBef>
                <a:spcPts val="0"/>
              </a:spcBef>
              <a:spcAft>
                <a:spcPts val="0"/>
              </a:spcAft>
              <a:buNone/>
            </a:pPr>
            <a:r>
              <a:rPr lang="en-US" sz="2800">
                <a:solidFill>
                  <a:schemeClr val="dk1"/>
                </a:solidFill>
                <a:latin typeface="Palatino Linotype"/>
                <a:ea typeface="Palatino Linotype"/>
                <a:cs typeface="Palatino Linotype"/>
                <a:sym typeface="Palatino Linotype"/>
              </a:rPr>
              <a:t>Ishlab chiqarish ijrosining mukammalligi</a:t>
            </a:r>
            <a:endParaRPr sz="2800">
              <a:solidFill>
                <a:schemeClr val="dk1"/>
              </a:solidFill>
              <a:latin typeface="Palatino Linotype"/>
              <a:ea typeface="Palatino Linotype"/>
              <a:cs typeface="Palatino Linotype"/>
              <a:sym typeface="Palatino Linotype"/>
            </a:endParaRPr>
          </a:p>
        </p:txBody>
      </p:sp>
      <p:sp>
        <p:nvSpPr>
          <p:cNvPr id="353" name="Google Shape;353;p25"/>
          <p:cNvSpPr/>
          <p:nvPr/>
        </p:nvSpPr>
        <p:spPr>
          <a:xfrm>
            <a:off x="2295305" y="5647904"/>
            <a:ext cx="4409373" cy="661406"/>
          </a:xfrm>
          <a:prstGeom prst="rect">
            <a:avLst/>
          </a:prstGeom>
          <a:solidFill>
            <a:schemeClr val="lt1">
              <a:alpha val="89803"/>
            </a:schemeClr>
          </a:solidFill>
          <a:ln cap="flat" cmpd="sng" w="9525">
            <a:solidFill>
              <a:srgbClr val="994E4E">
                <a:alpha val="89803"/>
              </a:srgbClr>
            </a:solidFill>
            <a:prstDash val="solid"/>
            <a:round/>
            <a:headEnd len="sm" w="sm" type="none"/>
            <a:tailEnd len="sm" w="sm" type="none"/>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25"/>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25</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26"/>
          <p:cNvSpPr/>
          <p:nvPr/>
        </p:nvSpPr>
        <p:spPr>
          <a:xfrm>
            <a:off x="233264" y="188640"/>
            <a:ext cx="8515200" cy="2448272"/>
          </a:xfrm>
          <a:prstGeom prst="roundRect">
            <a:avLst>
              <a:gd fmla="val 16667" name="adj"/>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1800">
                <a:solidFill>
                  <a:schemeClr val="dk1"/>
                </a:solidFill>
                <a:latin typeface="Palatino Linotype"/>
                <a:ea typeface="Palatino Linotype"/>
                <a:cs typeface="Palatino Linotype"/>
                <a:sym typeface="Palatino Linotype"/>
              </a:rPr>
              <a:t>	Informatsion ifodalilik </a:t>
            </a:r>
            <a:r>
              <a:rPr lang="en-US" sz="1800">
                <a:solidFill>
                  <a:schemeClr val="dk1"/>
                </a:solidFill>
                <a:latin typeface="Palatino Linotype"/>
                <a:ea typeface="Palatino Linotype"/>
                <a:cs typeface="Palatino Linotype"/>
                <a:sym typeface="Palatino Linotype"/>
              </a:rPr>
              <a:t>ob’yektning o‘zining shaklida jamiyatda amal qiladigan orginallik (analoglardan ajralib turish), uslubga muvofiqlik (shaklning ma’lum bir davrga mos keladigan barqaror alomatlari), modaga muvofiqlik (tashqi ko‘rinishning vaqtinchalik hukm suradigan estetik didga muvofiqligi), shaklning ratsionalligi (mo’ljallanish, konstruksiya, tayyorlash texnologiyasi, qo’llaniladigan materiallarga muvofiqlik) kabi estetik tasavvurlar va madaniy me’yorlarni aks ettirish qobiliyatini tavsiflaydi</a:t>
            </a:r>
            <a:endParaRPr sz="1800">
              <a:solidFill>
                <a:schemeClr val="dk1"/>
              </a:solidFill>
              <a:latin typeface="Palatino Linotype"/>
              <a:ea typeface="Palatino Linotype"/>
              <a:cs typeface="Palatino Linotype"/>
              <a:sym typeface="Palatino Linotype"/>
            </a:endParaRPr>
          </a:p>
        </p:txBody>
      </p:sp>
      <p:sp>
        <p:nvSpPr>
          <p:cNvPr id="360" name="Google Shape;360;p26"/>
          <p:cNvSpPr/>
          <p:nvPr/>
        </p:nvSpPr>
        <p:spPr>
          <a:xfrm>
            <a:off x="827584" y="2852936"/>
            <a:ext cx="7758608" cy="1296144"/>
          </a:xfrm>
          <a:prstGeom prst="roundRect">
            <a:avLst>
              <a:gd fmla="val 16667" name="adj"/>
            </a:avLst>
          </a:prstGeom>
          <a:gradFill>
            <a:gsLst>
              <a:gs pos="0">
                <a:srgbClr val="FFB983"/>
              </a:gs>
              <a:gs pos="35000">
                <a:srgbClr val="FFCCA8"/>
              </a:gs>
              <a:gs pos="100000">
                <a:srgbClr val="FFE9DB"/>
              </a:gs>
            </a:gsLst>
            <a:lin ang="16200000" scaled="0"/>
          </a:gradFill>
          <a:ln cap="flat" cmpd="sng" w="9525">
            <a:solidFill>
              <a:srgbClr val="E47F1C"/>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1800">
                <a:solidFill>
                  <a:schemeClr val="dk1"/>
                </a:solidFill>
                <a:latin typeface="Palatino Linotype"/>
                <a:ea typeface="Palatino Linotype"/>
                <a:cs typeface="Palatino Linotype"/>
                <a:sym typeface="Palatino Linotype"/>
              </a:rPr>
              <a:t>	Kompozitsiyaning yaxlitligi</a:t>
            </a:r>
            <a:r>
              <a:rPr lang="en-US" sz="1800">
                <a:solidFill>
                  <a:schemeClr val="dk1"/>
                </a:solidFill>
                <a:latin typeface="Palatino Linotype"/>
                <a:ea typeface="Palatino Linotype"/>
                <a:cs typeface="Palatino Linotype"/>
                <a:sym typeface="Palatino Linotype"/>
              </a:rPr>
              <a:t> qismlar va yaxlitlikning garmonik birligini, ob’yekt shakli elementlarining organik o‘zaro bog’lanishlari va uning qurshab turuvchi ob’yektlarning shakli bilan muvofiqligini tavsiflaydi</a:t>
            </a:r>
            <a:endParaRPr sz="1800">
              <a:solidFill>
                <a:schemeClr val="dk1"/>
              </a:solidFill>
              <a:latin typeface="Palatino Linotype"/>
              <a:ea typeface="Palatino Linotype"/>
              <a:cs typeface="Palatino Linotype"/>
              <a:sym typeface="Palatino Linotype"/>
            </a:endParaRPr>
          </a:p>
        </p:txBody>
      </p:sp>
      <p:sp>
        <p:nvSpPr>
          <p:cNvPr id="361" name="Google Shape;361;p26"/>
          <p:cNvSpPr/>
          <p:nvPr/>
        </p:nvSpPr>
        <p:spPr>
          <a:xfrm>
            <a:off x="251520" y="4437112"/>
            <a:ext cx="7200800" cy="2232248"/>
          </a:xfrm>
          <a:prstGeom prst="roundRect">
            <a:avLst>
              <a:gd fmla="val 16667" name="adj"/>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1800">
                <a:solidFill>
                  <a:schemeClr val="dk1"/>
                </a:solidFill>
                <a:latin typeface="Palatino Linotype"/>
                <a:ea typeface="Palatino Linotype"/>
                <a:cs typeface="Palatino Linotype"/>
                <a:sym typeface="Palatino Linotype"/>
              </a:rPr>
              <a:t>	Ishlab chiqarish ijrosining mukammalligi</a:t>
            </a:r>
            <a:r>
              <a:rPr lang="en-US" sz="1800">
                <a:solidFill>
                  <a:schemeClr val="dk1"/>
                </a:solidFill>
                <a:latin typeface="Palatino Linotype"/>
                <a:ea typeface="Palatino Linotype"/>
                <a:cs typeface="Palatino Linotype"/>
                <a:sym typeface="Palatino Linotype"/>
              </a:rPr>
              <a:t> </a:t>
            </a:r>
            <a:r>
              <a:rPr b="1" lang="en-US" sz="1800">
                <a:solidFill>
                  <a:schemeClr val="dk1"/>
                </a:solidFill>
                <a:latin typeface="Palatino Linotype"/>
                <a:ea typeface="Palatino Linotype"/>
                <a:cs typeface="Palatino Linotype"/>
                <a:sym typeface="Palatino Linotype"/>
              </a:rPr>
              <a:t>va tovar ko’rinishining barqarorligi</a:t>
            </a:r>
            <a:r>
              <a:rPr lang="en-US" sz="1800">
                <a:solidFill>
                  <a:schemeClr val="dk1"/>
                </a:solidFill>
                <a:latin typeface="Palatino Linotype"/>
                <a:ea typeface="Palatino Linotype"/>
                <a:cs typeface="Palatino Linotype"/>
                <a:sym typeface="Palatino Linotype"/>
              </a:rPr>
              <a:t> - konturlar, elementlarning dumaloqligi va qismlarning birikishini toza bajarilishi, yuzalarga qoplamalarni qoplash va pardozlashning diqqat bilan bajarilishi, firma belgilari va ko’rsatkichlarni bosishning aniqligi, konstruktorlik-texnologik hujjatlar va informatsion materiallar (reklama materaillari) jamlanmasi, shikastlanishlarga nisbatan barqarorlik bilan tavsiflanadi.</a:t>
            </a:r>
            <a:endParaRPr sz="1800">
              <a:solidFill>
                <a:schemeClr val="dk1"/>
              </a:solidFill>
              <a:latin typeface="Palatino Linotype"/>
              <a:ea typeface="Palatino Linotype"/>
              <a:cs typeface="Palatino Linotype"/>
              <a:sym typeface="Palatino Linotype"/>
            </a:endParaRPr>
          </a:p>
        </p:txBody>
      </p:sp>
      <p:sp>
        <p:nvSpPr>
          <p:cNvPr id="362" name="Google Shape;362;p26"/>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26</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27"/>
          <p:cNvSpPr/>
          <p:nvPr/>
        </p:nvSpPr>
        <p:spPr>
          <a:xfrm>
            <a:off x="395536" y="1412776"/>
            <a:ext cx="8280920" cy="3096344"/>
          </a:xfrm>
          <a:prstGeom prst="cloud">
            <a:avLst/>
          </a:prstGeom>
          <a:gradFill>
            <a:gsLst>
              <a:gs pos="0">
                <a:srgbClr val="C5CED1"/>
              </a:gs>
              <a:gs pos="35000">
                <a:srgbClr val="D4DBDE"/>
              </a:gs>
              <a:gs pos="100000">
                <a:srgbClr val="EEF2F2"/>
              </a:gs>
            </a:gsLst>
            <a:lin ang="16200000" scaled="0"/>
          </a:gradFill>
          <a:ln cap="flat" cmpd="sng" w="9525">
            <a:solidFill>
              <a:srgbClr val="717D8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00">
                <a:solidFill>
                  <a:schemeClr val="dk1"/>
                </a:solidFill>
                <a:latin typeface="Palatino Linotype"/>
                <a:ea typeface="Palatino Linotype"/>
                <a:cs typeface="Palatino Linotype"/>
                <a:sym typeface="Palatino Linotype"/>
              </a:rPr>
              <a:t>Aytish mumkinki, ob’yektning </a:t>
            </a:r>
            <a:r>
              <a:rPr b="1" lang="en-US" sz="2200">
                <a:solidFill>
                  <a:schemeClr val="dk1"/>
                </a:solidFill>
                <a:latin typeface="Palatino Linotype"/>
                <a:ea typeface="Palatino Linotype"/>
                <a:cs typeface="Palatino Linotype"/>
                <a:sym typeface="Palatino Linotype"/>
              </a:rPr>
              <a:t>tashqi yuzalari,</a:t>
            </a:r>
            <a:r>
              <a:rPr lang="en-US" sz="2200">
                <a:solidFill>
                  <a:schemeClr val="dk1"/>
                </a:solidFill>
                <a:latin typeface="Palatino Linotype"/>
                <a:ea typeface="Palatino Linotype"/>
                <a:cs typeface="Palatino Linotype"/>
                <a:sym typeface="Palatino Linotype"/>
              </a:rPr>
              <a:t> ularni </a:t>
            </a:r>
            <a:r>
              <a:rPr b="1" lang="en-US" sz="2200">
                <a:solidFill>
                  <a:schemeClr val="dk1"/>
                </a:solidFill>
                <a:latin typeface="Palatino Linotype"/>
                <a:ea typeface="Palatino Linotype"/>
                <a:cs typeface="Palatino Linotype"/>
                <a:sym typeface="Palatino Linotype"/>
              </a:rPr>
              <a:t>pardozlash</a:t>
            </a:r>
            <a:r>
              <a:rPr lang="en-US" sz="2200">
                <a:solidFill>
                  <a:schemeClr val="dk1"/>
                </a:solidFill>
                <a:latin typeface="Palatino Linotype"/>
                <a:ea typeface="Palatino Linotype"/>
                <a:cs typeface="Palatino Linotype"/>
                <a:sym typeface="Palatino Linotype"/>
              </a:rPr>
              <a:t> va </a:t>
            </a:r>
            <a:r>
              <a:rPr b="1" lang="en-US" sz="2200">
                <a:solidFill>
                  <a:schemeClr val="dk1"/>
                </a:solidFill>
                <a:latin typeface="Palatino Linotype"/>
                <a:ea typeface="Palatino Linotype"/>
                <a:cs typeface="Palatino Linotype"/>
                <a:sym typeface="Palatino Linotype"/>
              </a:rPr>
              <a:t>bo‘yash</a:t>
            </a:r>
            <a:r>
              <a:rPr lang="en-US" sz="2200">
                <a:solidFill>
                  <a:schemeClr val="dk1"/>
                </a:solidFill>
                <a:latin typeface="Palatino Linotype"/>
                <a:ea typeface="Palatino Linotype"/>
                <a:cs typeface="Palatino Linotype"/>
                <a:sym typeface="Palatino Linotype"/>
              </a:rPr>
              <a:t> ishlari uning estetik qabul qilinishini yaratadigan asosiy elementlari hisoblanadi. Bu elementlarni </a:t>
            </a:r>
            <a:r>
              <a:rPr b="1" lang="en-US" sz="2200">
                <a:solidFill>
                  <a:schemeClr val="dk1"/>
                </a:solidFill>
                <a:latin typeface="Palatino Linotype"/>
                <a:ea typeface="Palatino Linotype"/>
                <a:cs typeface="Palatino Linotype"/>
                <a:sym typeface="Palatino Linotype"/>
              </a:rPr>
              <a:t>badiiy-konstruktorlik ishlab chiqishd</a:t>
            </a:r>
            <a:r>
              <a:rPr lang="en-US" sz="2200">
                <a:solidFill>
                  <a:schemeClr val="dk1"/>
                </a:solidFill>
                <a:latin typeface="Palatino Linotype"/>
                <a:ea typeface="Palatino Linotype"/>
                <a:cs typeface="Palatino Linotype"/>
                <a:sym typeface="Palatino Linotype"/>
              </a:rPr>
              <a:t>a bir qator talablarni bajarish zarur bo’ladi</a:t>
            </a:r>
            <a:endParaRPr sz="2200">
              <a:solidFill>
                <a:schemeClr val="dk1"/>
              </a:solidFill>
              <a:latin typeface="Palatino Linotype"/>
              <a:ea typeface="Palatino Linotype"/>
              <a:cs typeface="Palatino Linotype"/>
              <a:sym typeface="Palatino Linotype"/>
            </a:endParaRPr>
          </a:p>
        </p:txBody>
      </p:sp>
      <p:sp>
        <p:nvSpPr>
          <p:cNvPr id="368" name="Google Shape;368;p27"/>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27</a:t>
            </a:r>
            <a:endParaRPr sz="2000">
              <a:solidFill>
                <a:schemeClr val="dk1"/>
              </a:solidFill>
              <a:latin typeface="Palatino Linotype"/>
              <a:ea typeface="Palatino Linotype"/>
              <a:cs typeface="Palatino Linotype"/>
              <a:sym typeface="Palatino Linotype"/>
            </a:endParaRPr>
          </a:p>
        </p:txBody>
      </p:sp>
      <p:pic>
        <p:nvPicPr>
          <p:cNvPr descr="C:\Program Files (x86)\Microsoft Office\MEDIA\CAGCAT10\j0292020.wmf" id="369" name="Google Shape;369;p27"/>
          <p:cNvPicPr preferRelativeResize="0"/>
          <p:nvPr/>
        </p:nvPicPr>
        <p:blipFill rotWithShape="1">
          <a:blip r:embed="rId3">
            <a:alphaModFix/>
          </a:blip>
          <a:srcRect b="0" l="0" r="0" t="0"/>
          <a:stretch/>
        </p:blipFill>
        <p:spPr>
          <a:xfrm>
            <a:off x="7059613" y="150813"/>
            <a:ext cx="1868487" cy="1773237"/>
          </a:xfrm>
          <a:prstGeom prst="rect">
            <a:avLst/>
          </a:prstGeom>
          <a:noFill/>
          <a:ln>
            <a:noFill/>
          </a:ln>
        </p:spPr>
      </p:pic>
      <p:pic>
        <p:nvPicPr>
          <p:cNvPr descr="C:\Program Files (x86)\Microsoft Office\MEDIA\CAGCAT10\j0293570.wmf" id="370" name="Google Shape;370;p27"/>
          <p:cNvPicPr preferRelativeResize="0"/>
          <p:nvPr/>
        </p:nvPicPr>
        <p:blipFill rotWithShape="1">
          <a:blip r:embed="rId4">
            <a:alphaModFix/>
          </a:blip>
          <a:srcRect b="0" l="0" r="0" t="0"/>
          <a:stretch/>
        </p:blipFill>
        <p:spPr>
          <a:xfrm>
            <a:off x="372963" y="4195552"/>
            <a:ext cx="1318046" cy="1318046"/>
          </a:xfrm>
          <a:prstGeom prst="rect">
            <a:avLst/>
          </a:prstGeom>
          <a:noFill/>
          <a:ln>
            <a:noFill/>
          </a:ln>
        </p:spPr>
      </p:pic>
      <p:pic>
        <p:nvPicPr>
          <p:cNvPr descr="C:\Program Files (x86)\Microsoft Office\MEDIA\CAGCAT10\j0252349.wmf" id="371" name="Google Shape;371;p27"/>
          <p:cNvPicPr preferRelativeResize="0"/>
          <p:nvPr/>
        </p:nvPicPr>
        <p:blipFill rotWithShape="1">
          <a:blip r:embed="rId5">
            <a:alphaModFix/>
          </a:blip>
          <a:srcRect b="0" l="0" r="0" t="0"/>
          <a:stretch/>
        </p:blipFill>
        <p:spPr>
          <a:xfrm>
            <a:off x="6849244" y="3985904"/>
            <a:ext cx="1827212" cy="1109662"/>
          </a:xfrm>
          <a:prstGeom prst="rect">
            <a:avLst/>
          </a:prstGeom>
          <a:noFill/>
          <a:ln>
            <a:noFill/>
          </a:ln>
        </p:spPr>
      </p:pic>
      <p:pic>
        <p:nvPicPr>
          <p:cNvPr descr="C:\Program Files (x86)\Microsoft Office\MEDIA\CAGCAT10\j0291984.wmf" id="372" name="Google Shape;372;p27"/>
          <p:cNvPicPr preferRelativeResize="0"/>
          <p:nvPr/>
        </p:nvPicPr>
        <p:blipFill rotWithShape="1">
          <a:blip r:embed="rId6">
            <a:alphaModFix/>
          </a:blip>
          <a:srcRect b="0" l="0" r="0" t="0"/>
          <a:stretch/>
        </p:blipFill>
        <p:spPr>
          <a:xfrm>
            <a:off x="372963" y="9525"/>
            <a:ext cx="1808162" cy="1914525"/>
          </a:xfrm>
          <a:prstGeom prst="rect">
            <a:avLst/>
          </a:prstGeom>
          <a:noFill/>
          <a:ln>
            <a:noFill/>
          </a:ln>
        </p:spPr>
      </p:pic>
      <p:grpSp>
        <p:nvGrpSpPr>
          <p:cNvPr id="373" name="Google Shape;373;p27"/>
          <p:cNvGrpSpPr/>
          <p:nvPr/>
        </p:nvGrpSpPr>
        <p:grpSpPr>
          <a:xfrm>
            <a:off x="3228769" y="4750383"/>
            <a:ext cx="1862137" cy="882650"/>
            <a:chOff x="1632" y="1248"/>
            <a:chExt cx="2682" cy="2286"/>
          </a:xfrm>
        </p:grpSpPr>
        <p:sp>
          <p:nvSpPr>
            <p:cNvPr id="374" name="Google Shape;374;p27"/>
            <p:cNvSpPr/>
            <p:nvPr/>
          </p:nvSpPr>
          <p:spPr>
            <a:xfrm>
              <a:off x="3119" y="1248"/>
              <a:ext cx="1195" cy="1048"/>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75" name="Google Shape;375;p27"/>
            <p:cNvSpPr/>
            <p:nvPr/>
          </p:nvSpPr>
          <p:spPr>
            <a:xfrm>
              <a:off x="1632" y="1680"/>
              <a:ext cx="1429" cy="1253"/>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376" name="Google Shape;376;p27"/>
            <p:cNvSpPr/>
            <p:nvPr/>
          </p:nvSpPr>
          <p:spPr>
            <a:xfrm>
              <a:off x="2559" y="2142"/>
              <a:ext cx="1588" cy="1392"/>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28"/>
          <p:cNvSpPr/>
          <p:nvPr/>
        </p:nvSpPr>
        <p:spPr>
          <a:xfrm>
            <a:off x="971600" y="354400"/>
            <a:ext cx="7056784" cy="986368"/>
          </a:xfrm>
          <a:prstGeom prst="downArrowCallout">
            <a:avLst>
              <a:gd fmla="val 25000" name="adj1"/>
              <a:gd fmla="val 25000" name="adj2"/>
              <a:gd fmla="val 25000" name="adj3"/>
              <a:gd fmla="val 64977" name="adj4"/>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Shaklga qo‘yiladigan talablar</a:t>
            </a:r>
            <a:endParaRPr b="1" sz="2800">
              <a:solidFill>
                <a:schemeClr val="dk1"/>
              </a:solidFill>
              <a:latin typeface="Palatino Linotype"/>
              <a:ea typeface="Palatino Linotype"/>
              <a:cs typeface="Palatino Linotype"/>
              <a:sym typeface="Palatino Linotype"/>
            </a:endParaRPr>
          </a:p>
        </p:txBody>
      </p:sp>
      <p:sp>
        <p:nvSpPr>
          <p:cNvPr id="382" name="Google Shape;382;p28"/>
          <p:cNvSpPr/>
          <p:nvPr/>
        </p:nvSpPr>
        <p:spPr>
          <a:xfrm>
            <a:off x="179512" y="1412776"/>
            <a:ext cx="8726876" cy="5256584"/>
          </a:xfrm>
          <a:prstGeom prst="rect">
            <a:avLst/>
          </a:prstGeom>
          <a:solidFill>
            <a:schemeClr val="lt1"/>
          </a:solid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1) Obyektning tashqi chizgilari </a:t>
            </a:r>
            <a:r>
              <a:rPr lang="en-US" sz="2200">
                <a:solidFill>
                  <a:schemeClr val="dk1"/>
                </a:solidFill>
                <a:latin typeface="Palatino Linotype"/>
                <a:ea typeface="Palatino Linotype"/>
                <a:cs typeface="Palatino Linotype"/>
                <a:sym typeface="Palatino Linotype"/>
              </a:rPr>
              <a:t>oddiy va aniq bo’lishi lozim:</a:t>
            </a:r>
            <a:endParaRPr/>
          </a:p>
          <a:p>
            <a:pPr indent="-139700" lvl="0" marL="365125" marR="0" rtl="0" algn="just">
              <a:spcBef>
                <a:spcPts val="0"/>
              </a:spcBef>
              <a:spcAft>
                <a:spcPts val="0"/>
              </a:spcAft>
              <a:buClr>
                <a:schemeClr val="dk1"/>
              </a:buClr>
              <a:buSzPts val="2200"/>
              <a:buFont typeface="Arial"/>
              <a:buChar char="•"/>
            </a:pPr>
            <a:r>
              <a:rPr lang="en-US" sz="2200">
                <a:solidFill>
                  <a:schemeClr val="dk1"/>
                </a:solidFill>
                <a:latin typeface="Palatino Linotype"/>
                <a:ea typeface="Palatino Linotype"/>
                <a:cs typeface="Palatino Linotype"/>
                <a:sym typeface="Palatino Linotype"/>
              </a:rPr>
              <a:t>tashqi ishchi organlar uchun shakl va mazmunning birligi;</a:t>
            </a:r>
            <a:endParaRPr/>
          </a:p>
          <a:p>
            <a:pPr indent="-139700" lvl="0" marL="365125" marR="0" rtl="0" algn="just">
              <a:spcBef>
                <a:spcPts val="0"/>
              </a:spcBef>
              <a:spcAft>
                <a:spcPts val="0"/>
              </a:spcAft>
              <a:buClr>
                <a:schemeClr val="dk1"/>
              </a:buClr>
              <a:buSzPts val="2200"/>
              <a:buFont typeface="Arial"/>
              <a:buChar char="•"/>
            </a:pPr>
            <a:r>
              <a:rPr lang="en-US" sz="2200">
                <a:solidFill>
                  <a:schemeClr val="dk1"/>
                </a:solidFill>
                <a:latin typeface="Palatino Linotype"/>
                <a:ea typeface="Palatino Linotype"/>
                <a:cs typeface="Palatino Linotype"/>
                <a:sym typeface="Palatino Linotype"/>
              </a:rPr>
              <a:t>o’tkir burchaklar dumaloqlanadi, biroq katta dumaloqlik radiusi konstruksiyani vizual jihatdan “og’irlashtiradi”.</a:t>
            </a:r>
            <a:endParaRPr/>
          </a:p>
          <a:p>
            <a:pPr indent="-139700" lvl="0" marL="365125" marR="0" rtl="0" algn="just">
              <a:spcBef>
                <a:spcPts val="0"/>
              </a:spcBef>
              <a:spcAft>
                <a:spcPts val="0"/>
              </a:spcAft>
              <a:buClr>
                <a:schemeClr val="dk1"/>
              </a:buClr>
              <a:buSzPts val="2200"/>
              <a:buFont typeface="Arial"/>
              <a:buChar char="•"/>
            </a:pPr>
            <a:r>
              <a:rPr lang="en-US" sz="2200">
                <a:solidFill>
                  <a:schemeClr val="dk1"/>
                </a:solidFill>
                <a:latin typeface="Palatino Linotype"/>
                <a:ea typeface="Palatino Linotype"/>
                <a:cs typeface="Palatino Linotype"/>
                <a:sym typeface="Palatino Linotype"/>
              </a:rPr>
              <a:t> oddiy shakl iflosliklarni tozalashni osonlashtiradi.</a:t>
            </a:r>
            <a:endParaRPr/>
          </a:p>
          <a:p>
            <a:pPr indent="0"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2) Alohida qismlarning proporsiyalari</a:t>
            </a:r>
            <a:r>
              <a:rPr lang="en-US" sz="2200">
                <a:solidFill>
                  <a:schemeClr val="dk1"/>
                </a:solidFill>
                <a:latin typeface="Palatino Linotype"/>
                <a:ea typeface="Palatino Linotype"/>
                <a:cs typeface="Palatino Linotype"/>
                <a:sym typeface="Palatino Linotype"/>
              </a:rPr>
              <a:t> konstruksiyada vertikal yoki gorizontal chiziqlarni ajratish bilan ta’minlanadi. </a:t>
            </a:r>
            <a:endParaRPr sz="2200">
              <a:solidFill>
                <a:schemeClr val="dk1"/>
              </a:solidFill>
              <a:latin typeface="Palatino Linotype"/>
              <a:ea typeface="Palatino Linotype"/>
              <a:cs typeface="Palatino Linotype"/>
              <a:sym typeface="Palatino Linotype"/>
            </a:endParaRPr>
          </a:p>
          <a:p>
            <a:pPr indent="-22225" lvl="0" marL="365125" marR="0" rtl="0" algn="just">
              <a:spcBef>
                <a:spcPts val="0"/>
              </a:spcBef>
              <a:spcAft>
                <a:spcPts val="0"/>
              </a:spcAft>
              <a:buClr>
                <a:schemeClr val="dk1"/>
              </a:buClr>
              <a:buSzPts val="2200"/>
              <a:buFont typeface="Arial"/>
              <a:buChar char="•"/>
            </a:pPr>
            <a:r>
              <a:rPr lang="en-US" sz="2200">
                <a:solidFill>
                  <a:schemeClr val="dk1"/>
                </a:solidFill>
                <a:latin typeface="Palatino Linotype"/>
                <a:ea typeface="Palatino Linotype"/>
                <a:cs typeface="Palatino Linotype"/>
                <a:sym typeface="Palatino Linotype"/>
              </a:rPr>
              <a:t> Bunda vertikal chiziqlar obyektni vizual jihatdan “yuqoriroq'', gorizontal chiziqlar esa “pastroq" qilib ko‘rsatishi hisobga olinadi.</a:t>
            </a:r>
            <a:endParaRPr/>
          </a:p>
          <a:p>
            <a:pPr indent="0"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3) Obyektning shakli </a:t>
            </a:r>
            <a:r>
              <a:rPr lang="en-US" sz="2200">
                <a:solidFill>
                  <a:schemeClr val="dk1"/>
                </a:solidFill>
                <a:latin typeface="Palatino Linotype"/>
                <a:ea typeface="Palatino Linotype"/>
                <a:cs typeface="Palatino Linotype"/>
                <a:sym typeface="Palatino Linotype"/>
              </a:rPr>
              <a:t>umuman olganda boshqarish pultlarining shakli bilan garmonik (uyg’un) bog’langan bo’lishi lozim.</a:t>
            </a:r>
            <a:endParaRPr/>
          </a:p>
          <a:p>
            <a:pPr indent="0"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4) Obyektning tashqi yuzasining elementlari </a:t>
            </a:r>
            <a:r>
              <a:rPr lang="en-US" sz="2200">
                <a:solidFill>
                  <a:schemeClr val="dk1"/>
                </a:solidFill>
                <a:latin typeface="Palatino Linotype"/>
                <a:ea typeface="Palatino Linotype"/>
                <a:cs typeface="Palatino Linotype"/>
                <a:sym typeface="Palatino Linotype"/>
              </a:rPr>
              <a:t>– qopqoqlarning (lyuklar, eshiklar) oshiq-moshiqlari va tutqichlari, qo‘zgaluvchan qismlarning qopqoqlari va kojuxlari tashqi yuzaning fonidan ajralib turmasligi lozim. </a:t>
            </a:r>
            <a:endParaRPr sz="2200">
              <a:solidFill>
                <a:schemeClr val="dk1"/>
              </a:solidFill>
              <a:latin typeface="Palatino Linotype"/>
              <a:ea typeface="Palatino Linotype"/>
              <a:cs typeface="Palatino Linotype"/>
              <a:sym typeface="Palatino Linotype"/>
            </a:endParaRPr>
          </a:p>
        </p:txBody>
      </p:sp>
      <p:sp>
        <p:nvSpPr>
          <p:cNvPr id="383" name="Google Shape;383;p28"/>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28</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29"/>
          <p:cNvSpPr/>
          <p:nvPr/>
        </p:nvSpPr>
        <p:spPr>
          <a:xfrm>
            <a:off x="337436" y="210384"/>
            <a:ext cx="8568952" cy="770344"/>
          </a:xfrm>
          <a:prstGeom prst="downArrowCallout">
            <a:avLst>
              <a:gd fmla="val 25000" name="adj1"/>
              <a:gd fmla="val 25000" name="adj2"/>
              <a:gd fmla="val 25000" name="adj3"/>
              <a:gd fmla="val 64977" name="adj4"/>
            </a:avLst>
          </a:prstGeom>
          <a:solidFill>
            <a:srgbClr val="FAFDBD"/>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Pardozlash va bo‘yashga qo'yiladigan talablar</a:t>
            </a:r>
            <a:endParaRPr b="1" sz="2800">
              <a:solidFill>
                <a:schemeClr val="dk1"/>
              </a:solidFill>
              <a:latin typeface="Palatino Linotype"/>
              <a:ea typeface="Palatino Linotype"/>
              <a:cs typeface="Palatino Linotype"/>
              <a:sym typeface="Palatino Linotype"/>
            </a:endParaRPr>
          </a:p>
        </p:txBody>
      </p:sp>
      <p:sp>
        <p:nvSpPr>
          <p:cNvPr id="389" name="Google Shape;389;p29"/>
          <p:cNvSpPr/>
          <p:nvPr/>
        </p:nvSpPr>
        <p:spPr>
          <a:xfrm>
            <a:off x="179512" y="1124744"/>
            <a:ext cx="8856984" cy="5544616"/>
          </a:xfrm>
          <a:prstGeom prst="rect">
            <a:avLst/>
          </a:prstGeom>
          <a:solidFill>
            <a:schemeClr val="lt1"/>
          </a:solid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1900">
                <a:solidFill>
                  <a:schemeClr val="dk1"/>
                </a:solidFill>
                <a:latin typeface="Palatino Linotype"/>
                <a:ea typeface="Palatino Linotype"/>
                <a:cs typeface="Palatino Linotype"/>
                <a:sym typeface="Palatino Linotype"/>
              </a:rPr>
              <a:t>1) Obyektning rangi</a:t>
            </a:r>
            <a:r>
              <a:rPr lang="en-US" sz="1900">
                <a:solidFill>
                  <a:schemeClr val="dk1"/>
                </a:solidFill>
                <a:latin typeface="Palatino Linotype"/>
                <a:ea typeface="Palatino Linotype"/>
                <a:cs typeface="Palatino Linotype"/>
                <a:sym typeface="Palatino Linotype"/>
              </a:rPr>
              <a:t> xonaning rangi bilan emas, obyektning konstruksiyasi bilan mos tushishi lozim;</a:t>
            </a:r>
            <a:endParaRPr/>
          </a:p>
          <a:p>
            <a:pPr indent="0" lvl="0" marL="0" marR="0" rtl="0" algn="just">
              <a:spcBef>
                <a:spcPts val="0"/>
              </a:spcBef>
              <a:spcAft>
                <a:spcPts val="0"/>
              </a:spcAft>
              <a:buNone/>
            </a:pPr>
            <a:r>
              <a:rPr b="1" lang="en-US" sz="1900">
                <a:solidFill>
                  <a:schemeClr val="dk1"/>
                </a:solidFill>
                <a:latin typeface="Palatino Linotype"/>
                <a:ea typeface="Palatino Linotype"/>
                <a:cs typeface="Palatino Linotype"/>
                <a:sym typeface="Palatino Linotype"/>
              </a:rPr>
              <a:t>2) Olaquroq rang</a:t>
            </a:r>
            <a:r>
              <a:rPr lang="en-US" sz="1900">
                <a:solidFill>
                  <a:schemeClr val="dk1"/>
                </a:solidFill>
                <a:latin typeface="Palatino Linotype"/>
                <a:ea typeface="Palatino Linotype"/>
                <a:cs typeface="Palatino Linotype"/>
                <a:sym typeface="Palatino Linotype"/>
              </a:rPr>
              <a:t> tartibsizlik va konstruksiyaning “bo’laklanganligi” tasavvurini uyg‘otadi;</a:t>
            </a:r>
            <a:endParaRPr/>
          </a:p>
          <a:p>
            <a:pPr indent="0" lvl="0" marL="0" marR="0" rtl="0" algn="just">
              <a:spcBef>
                <a:spcPts val="0"/>
              </a:spcBef>
              <a:spcAft>
                <a:spcPts val="0"/>
              </a:spcAft>
              <a:buNone/>
            </a:pPr>
            <a:r>
              <a:rPr b="1" lang="en-US" sz="1900">
                <a:solidFill>
                  <a:schemeClr val="dk1"/>
                </a:solidFill>
                <a:latin typeface="Palatino Linotype"/>
                <a:ea typeface="Palatino Linotype"/>
                <a:cs typeface="Palatino Linotype"/>
                <a:sym typeface="Palatino Linotype"/>
              </a:rPr>
              <a:t>3) O’tkir ranglar </a:t>
            </a:r>
            <a:r>
              <a:rPr lang="en-US" sz="1900">
                <a:solidFill>
                  <a:schemeClr val="dk1"/>
                </a:solidFill>
                <a:latin typeface="Palatino Linotype"/>
                <a:ea typeface="Palatino Linotype"/>
                <a:cs typeface="Palatino Linotype"/>
                <a:sym typeface="Palatino Linotype"/>
              </a:rPr>
              <a:t>og’irlik va ifloslik, ochiq ranglar – yengillik tasavvurini uyg‘otadi, </a:t>
            </a:r>
            <a:endParaRPr sz="1900">
              <a:solidFill>
                <a:schemeClr val="dk1"/>
              </a:solidFill>
              <a:latin typeface="Palatino Linotype"/>
              <a:ea typeface="Palatino Linotype"/>
              <a:cs typeface="Palatino Linotype"/>
              <a:sym typeface="Palatino Linotype"/>
            </a:endParaRPr>
          </a:p>
          <a:p>
            <a:pPr indent="-22225" lvl="0" marL="365125" marR="0" rtl="0" algn="just">
              <a:spcBef>
                <a:spcPts val="0"/>
              </a:spcBef>
              <a:spcAft>
                <a:spcPts val="0"/>
              </a:spcAft>
              <a:buClr>
                <a:schemeClr val="dk1"/>
              </a:buClr>
              <a:buSzPts val="1900"/>
              <a:buFont typeface="Arial"/>
              <a:buChar char="•"/>
            </a:pPr>
            <a:r>
              <a:rPr lang="en-US" sz="1900">
                <a:solidFill>
                  <a:schemeClr val="dk1"/>
                </a:solidFill>
                <a:latin typeface="Palatino Linotype"/>
                <a:ea typeface="Palatino Linotype"/>
                <a:cs typeface="Palatino Linotype"/>
                <a:sym typeface="Palatino Linotype"/>
              </a:rPr>
              <a:t> o’tkir ranglardan faqatgina fundamentlar va eltuvchi konstruksiyalarni bo‘yash uchun foydalanish lozim;</a:t>
            </a:r>
            <a:endParaRPr/>
          </a:p>
          <a:p>
            <a:pPr indent="0" lvl="0" marL="0" marR="0" rtl="0" algn="just">
              <a:spcBef>
                <a:spcPts val="0"/>
              </a:spcBef>
              <a:spcAft>
                <a:spcPts val="0"/>
              </a:spcAft>
              <a:buNone/>
            </a:pPr>
            <a:r>
              <a:rPr b="1" lang="en-US" sz="1900">
                <a:solidFill>
                  <a:schemeClr val="dk1"/>
                </a:solidFill>
                <a:latin typeface="Palatino Linotype"/>
                <a:ea typeface="Palatino Linotype"/>
                <a:cs typeface="Palatino Linotype"/>
                <a:sym typeface="Palatino Linotype"/>
              </a:rPr>
              <a:t>4) Buyumlarning jarohat yetkazishi mumkin bo’lgan detallari</a:t>
            </a:r>
            <a:r>
              <a:rPr lang="en-US" sz="1900">
                <a:solidFill>
                  <a:schemeClr val="dk1"/>
                </a:solidFill>
                <a:latin typeface="Palatino Linotype"/>
                <a:ea typeface="Palatino Linotype"/>
                <a:cs typeface="Palatino Linotype"/>
                <a:sym typeface="Palatino Linotype"/>
              </a:rPr>
              <a:t> va qismlari yorqin, ogohlantiruvchi ranglarga bo‘yaladi: </a:t>
            </a:r>
            <a:endParaRPr sz="1900">
              <a:solidFill>
                <a:schemeClr val="dk1"/>
              </a:solidFill>
              <a:latin typeface="Palatino Linotype"/>
              <a:ea typeface="Palatino Linotype"/>
              <a:cs typeface="Palatino Linotype"/>
              <a:sym typeface="Palatino Linotype"/>
            </a:endParaRPr>
          </a:p>
          <a:p>
            <a:pPr indent="-120650" lvl="0" marL="342900" marR="0" rtl="0" algn="just">
              <a:spcBef>
                <a:spcPts val="0"/>
              </a:spcBef>
              <a:spcAft>
                <a:spcPts val="0"/>
              </a:spcAft>
              <a:buClr>
                <a:schemeClr val="dk1"/>
              </a:buClr>
              <a:buSzPts val="1900"/>
              <a:buFont typeface="Arial"/>
              <a:buChar char="•"/>
            </a:pPr>
            <a:r>
              <a:rPr lang="en-US" sz="1900">
                <a:solidFill>
                  <a:schemeClr val="dk1"/>
                </a:solidFill>
                <a:latin typeface="Palatino Linotype"/>
                <a:ea typeface="Palatino Linotype"/>
                <a:cs typeface="Palatino Linotype"/>
                <a:sym typeface="Palatino Linotype"/>
              </a:rPr>
              <a:t> jihoziar (stollar, salazkalar), qo‘zg‘aluvchan obyektlarning harakatlanadigan</a:t>
            </a:r>
            <a:endParaRPr sz="19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1900">
                <a:solidFill>
                  <a:schemeClr val="dk1"/>
                </a:solidFill>
                <a:latin typeface="Palatino Linotype"/>
                <a:ea typeface="Palatino Linotype"/>
                <a:cs typeface="Palatino Linotype"/>
                <a:sym typeface="Palatino Linotype"/>
              </a:rPr>
              <a:t>qismlari uchun “yo’lbarssimon" bo‘yash lozim, u atrofdagilarni faollashtiradi;</a:t>
            </a:r>
            <a:endParaRPr/>
          </a:p>
          <a:p>
            <a:pPr indent="0" lvl="0" marL="0" marR="0" rtl="0" algn="l">
              <a:spcBef>
                <a:spcPts val="0"/>
              </a:spcBef>
              <a:spcAft>
                <a:spcPts val="0"/>
              </a:spcAft>
              <a:buNone/>
            </a:pPr>
            <a:r>
              <a:rPr b="1" lang="en-US" sz="1900">
                <a:solidFill>
                  <a:schemeClr val="dk1"/>
                </a:solidFill>
                <a:latin typeface="Palatino Linotype"/>
                <a:ea typeface="Palatino Linotype"/>
                <a:cs typeface="Palatino Linotype"/>
                <a:sym typeface="Palatino Linotype"/>
              </a:rPr>
              <a:t>5) Boshqarish organlari </a:t>
            </a:r>
            <a:r>
              <a:rPr lang="en-US" sz="1900">
                <a:solidFill>
                  <a:schemeClr val="dk1"/>
                </a:solidFill>
                <a:latin typeface="Palatino Linotype"/>
                <a:ea typeface="Palatino Linotype"/>
                <a:cs typeface="Palatino Linotype"/>
                <a:sym typeface="Palatino Linotype"/>
              </a:rPr>
              <a:t>yorqin, yaxshi farqlanadigan ranglarga bo‘yaladi;</a:t>
            </a:r>
            <a:endParaRPr/>
          </a:p>
          <a:p>
            <a:pPr indent="0" lvl="0" marL="0" marR="0" rtl="0" algn="just">
              <a:spcBef>
                <a:spcPts val="0"/>
              </a:spcBef>
              <a:spcAft>
                <a:spcPts val="0"/>
              </a:spcAft>
              <a:buNone/>
            </a:pPr>
            <a:r>
              <a:rPr b="1" lang="en-US" sz="1900">
                <a:solidFill>
                  <a:schemeClr val="dk1"/>
                </a:solidFill>
                <a:latin typeface="Palatino Linotype"/>
                <a:ea typeface="Palatino Linotype"/>
                <a:cs typeface="Palatino Linotype"/>
                <a:sym typeface="Palatino Linotype"/>
              </a:rPr>
              <a:t>6) Korpus detallarining ichki yuzalari</a:t>
            </a:r>
            <a:r>
              <a:rPr lang="en-US" sz="1900">
                <a:solidFill>
                  <a:schemeClr val="dk1"/>
                </a:solidFill>
                <a:latin typeface="Palatino Linotype"/>
                <a:ea typeface="Palatino Linotype"/>
                <a:cs typeface="Palatino Linotype"/>
                <a:sym typeface="Palatino Linotype"/>
              </a:rPr>
              <a:t> yig‘ishni osonlashtirish uchun ochiq ranglarga bo‘yaladi; </a:t>
            </a:r>
            <a:endParaRPr sz="1900">
              <a:solidFill>
                <a:schemeClr val="dk1"/>
              </a:solidFill>
              <a:latin typeface="Palatino Linotype"/>
              <a:ea typeface="Palatino Linotype"/>
              <a:cs typeface="Palatino Linotype"/>
              <a:sym typeface="Palatino Linotype"/>
            </a:endParaRPr>
          </a:p>
          <a:p>
            <a:pPr indent="-120650" lvl="0" marL="285750" marR="0" rtl="0" algn="just">
              <a:spcBef>
                <a:spcPts val="0"/>
              </a:spcBef>
              <a:spcAft>
                <a:spcPts val="0"/>
              </a:spcAft>
              <a:buClr>
                <a:schemeClr val="dk1"/>
              </a:buClr>
              <a:buSzPts val="1900"/>
              <a:buFont typeface="Arial"/>
              <a:buChar char="•"/>
            </a:pPr>
            <a:r>
              <a:rPr lang="en-US" sz="1900">
                <a:solidFill>
                  <a:schemeClr val="dk1"/>
                </a:solidFill>
                <a:latin typeface="Palatino Linotype"/>
                <a:ea typeface="Palatino Linotype"/>
                <a:cs typeface="Palatino Linotype"/>
                <a:sym typeface="Palatino Linotype"/>
              </a:rPr>
              <a:t> eshiklar, lyuklar, ochiladigan panellarning ichki yuzalari ochilgan holatda ular aniq ko‘rinib turishi uchun yorqin ranglarga bo‘yaladi;</a:t>
            </a:r>
            <a:endParaRPr/>
          </a:p>
          <a:p>
            <a:pPr indent="0" lvl="0" marL="0" marR="0" rtl="0" algn="l">
              <a:spcBef>
                <a:spcPts val="0"/>
              </a:spcBef>
              <a:spcAft>
                <a:spcPts val="0"/>
              </a:spcAft>
              <a:buNone/>
            </a:pPr>
            <a:r>
              <a:rPr b="1" lang="en-US" sz="1900">
                <a:solidFill>
                  <a:schemeClr val="dk1"/>
                </a:solidFill>
                <a:latin typeface="Palatino Linotype"/>
                <a:ea typeface="Palatino Linotype"/>
                <a:cs typeface="Palatino Linotype"/>
                <a:sym typeface="Palatino Linotype"/>
              </a:rPr>
              <a:t>7) Issiqlik nurlatadigan obyektlar </a:t>
            </a:r>
            <a:r>
              <a:rPr lang="en-US" sz="1900">
                <a:solidFill>
                  <a:schemeClr val="dk1"/>
                </a:solidFill>
                <a:latin typeface="Palatino Linotype"/>
                <a:ea typeface="Palatino Linotype"/>
                <a:cs typeface="Palatino Linotype"/>
                <a:sym typeface="Palatino Linotype"/>
              </a:rPr>
              <a:t>kumushsimon yoki moviy rangga bo‘yaladi.</a:t>
            </a:r>
            <a:endParaRPr sz="1900">
              <a:solidFill>
                <a:schemeClr val="dk1"/>
              </a:solidFill>
              <a:latin typeface="Palatino Linotype"/>
              <a:ea typeface="Palatino Linotype"/>
              <a:cs typeface="Palatino Linotype"/>
              <a:sym typeface="Palatino Linotype"/>
            </a:endParaRPr>
          </a:p>
        </p:txBody>
      </p:sp>
      <p:sp>
        <p:nvSpPr>
          <p:cNvPr id="390" name="Google Shape;390;p29"/>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29</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0"/>
          <p:cNvSpPr/>
          <p:nvPr/>
        </p:nvSpPr>
        <p:spPr>
          <a:xfrm>
            <a:off x="187072" y="116632"/>
            <a:ext cx="8849424" cy="1512168"/>
          </a:xfrm>
          <a:prstGeom prst="downArrowCallout">
            <a:avLst>
              <a:gd fmla="val 25000" name="adj1"/>
              <a:gd fmla="val 25000" name="adj2"/>
              <a:gd fmla="val 25000" name="adj3"/>
              <a:gd fmla="val 64977" name="adj4"/>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Shakl va rangning qabul qilinishiga yorug’lik katta ta’sir ko‘rsatadi. Ish joylarini yoritishga (sun’iy) qo‘yiladigan asosiy talablar quyidagilardan iborat:</a:t>
            </a:r>
            <a:endParaRPr b="1" sz="2000">
              <a:solidFill>
                <a:schemeClr val="dk1"/>
              </a:solidFill>
              <a:latin typeface="Palatino Linotype"/>
              <a:ea typeface="Palatino Linotype"/>
              <a:cs typeface="Palatino Linotype"/>
              <a:sym typeface="Palatino Linotype"/>
            </a:endParaRPr>
          </a:p>
        </p:txBody>
      </p:sp>
      <p:sp>
        <p:nvSpPr>
          <p:cNvPr id="396" name="Google Shape;396;p30"/>
          <p:cNvSpPr/>
          <p:nvPr/>
        </p:nvSpPr>
        <p:spPr>
          <a:xfrm>
            <a:off x="262448" y="1700808"/>
            <a:ext cx="8705408" cy="4824536"/>
          </a:xfrm>
          <a:prstGeom prst="rect">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Palatino Linotype"/>
                <a:ea typeface="Palatino Linotype"/>
                <a:cs typeface="Palatino Linotype"/>
                <a:sym typeface="Palatino Linotype"/>
              </a:rPr>
              <a:t>Ishchi zona uzunligining o‘rtasi bo‘уlab poldan 1900...2000 mm balandlikda va ishchi zonaning oldingi chekkasidan 150...200 mm masofada joylashgan individual yoritgichlar tik turib ishlashda afzalroq hisoblanadi. Boshqa ishlarda individual yoritgichlar operator tomonidan ish zonasiga nisbatan hohlagan holatda o‘rnatiladi;</a:t>
            </a:r>
            <a:endParaRPr sz="1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Palatino Linotype"/>
                <a:ea typeface="Palatino Linotype"/>
                <a:cs typeface="Palatino Linotype"/>
                <a:sym typeface="Palatino Linotype"/>
              </a:rPr>
              <a:t>Yaltiroq predmetlarni sochilgan yorug‘lik bilan yoritish lozim. Xususan, mayda qora predmetlar fonda, ochiq rangli predmetlar esa o‘tkir fonda yaxshi ko'rinadi;</a:t>
            </a:r>
            <a:endParaRPr sz="1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Palatino Linotype"/>
                <a:ea typeface="Palatino Linotype"/>
                <a:cs typeface="Palatino Linotype"/>
                <a:sym typeface="Palatino Linotype"/>
              </a:rPr>
              <a:t>Yorug’lik predmetning yuzasiga unchalik katta bo‘lmagan burchak ostida tushishi lozim, bu fakturani juda yaxshi ochib beradi;</a:t>
            </a:r>
            <a:endParaRPr sz="1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Palatino Linotype"/>
                <a:ea typeface="Palatino Linotype"/>
                <a:cs typeface="Palatino Linotype"/>
                <a:sym typeface="Palatino Linotype"/>
              </a:rPr>
              <a:t>Shaffof predmetlar orqa tomondan yoritilishi lozim;</a:t>
            </a:r>
            <a:endParaRPr sz="1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Palatino Linotype"/>
                <a:ea typeface="Palatino Linotype"/>
                <a:cs typeface="Palatino Linotype"/>
                <a:sym typeface="Palatino Linotype"/>
              </a:rPr>
              <a:t>Ishchi operatsiya ob’yekti bilan qurshab turuvchi fonning yoritilishining keskin kontrastidan qochishi lozim (mahalliy yoritish + umumiy yoritish);</a:t>
            </a:r>
            <a:endParaRPr sz="1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Palatino Linotype"/>
                <a:ea typeface="Palatino Linotype"/>
                <a:cs typeface="Palatino Linotype"/>
                <a:sym typeface="Palatino Linotype"/>
              </a:rPr>
              <a:t>Ko‘rish maydonida yaltiroqlik manbalarini, shuningdek o‘tkir va ochiq rangli yuzalarning ritmli tarzda navbatlashishini istisno qilish lozim. Bu o‘ziga xos “ko'ziga ko‘rinishlar”ni yo‘qotadi, bunda odam garchi u ko'rish maydonidan ketgan bo’lsada, qandaydir bir yorqin predmetni ko‘radi. “Ko'ziga ko'rinishlar” qo‘shimcha ranglarni qo’llash bilan ham yo‘q qilinadi</a:t>
            </a:r>
            <a:endParaRPr sz="1800">
              <a:solidFill>
                <a:schemeClr val="dk1"/>
              </a:solidFill>
              <a:latin typeface="Palatino Linotype"/>
              <a:ea typeface="Palatino Linotype"/>
              <a:cs typeface="Palatino Linotype"/>
              <a:sym typeface="Palatino Linotype"/>
            </a:endParaRPr>
          </a:p>
        </p:txBody>
      </p:sp>
      <p:sp>
        <p:nvSpPr>
          <p:cNvPr id="397" name="Google Shape;397;p30"/>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30</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31"/>
          <p:cNvSpPr txBox="1"/>
          <p:nvPr>
            <p:ph idx="1" type="body"/>
          </p:nvPr>
        </p:nvSpPr>
        <p:spPr>
          <a:xfrm>
            <a:off x="179512" y="115888"/>
            <a:ext cx="8795717" cy="6408737"/>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002060"/>
              </a:buClr>
              <a:buSzPts val="2400"/>
              <a:buFont typeface="Arial"/>
              <a:buNone/>
            </a:pPr>
            <a:r>
              <a:rPr b="1" lang="en-US">
                <a:solidFill>
                  <a:srgbClr val="002060"/>
                </a:solidFill>
                <a:latin typeface="Times New Roman"/>
                <a:ea typeface="Times New Roman"/>
                <a:cs typeface="Times New Roman"/>
                <a:sym typeface="Times New Roman"/>
              </a:rPr>
              <a:t>Foydalanilgan adabiyotlar</a:t>
            </a:r>
            <a:endParaRPr b="1">
              <a:solidFill>
                <a:srgbClr val="002060"/>
              </a:solidFill>
              <a:latin typeface="Times New Roman"/>
              <a:ea typeface="Times New Roman"/>
              <a:cs typeface="Times New Roman"/>
              <a:sym typeface="Times New Roman"/>
            </a:endParaRPr>
          </a:p>
          <a:p>
            <a:pPr indent="0" lvl="0" marL="0" rtl="0" algn="ctr">
              <a:spcBef>
                <a:spcPts val="200"/>
              </a:spcBef>
              <a:spcAft>
                <a:spcPts val="0"/>
              </a:spcAft>
              <a:buClr>
                <a:srgbClr val="7F7F7F"/>
              </a:buClr>
              <a:buSzPts val="1000"/>
              <a:buFont typeface="Arial"/>
              <a:buNone/>
            </a:pPr>
            <a:r>
              <a:t/>
            </a:r>
            <a:endParaRPr b="1" sz="100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B.A.Nazarbayeva O’lchash vositalarini konstruksiyalash. O’quv qo’llanma. Toshkent “Tafakkur avlodi” 2020 y. </a:t>
            </a:r>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Дитрих Х. Проектирование и конструирование. Системный подход / Пер с нем.-М.:Прогресс. 2006</a:t>
            </a:r>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Instruments. Online image. </a:t>
            </a:r>
            <a:r>
              <a:rPr lang="en-US" sz="1400" u="sng">
                <a:solidFill>
                  <a:srgbClr val="002060"/>
                </a:solidFill>
                <a:latin typeface="Times New Roman"/>
                <a:ea typeface="Times New Roman"/>
                <a:cs typeface="Times New Roman"/>
                <a:sym typeface="Times New Roman"/>
                <a:hlinkClick r:id="rId3">
                  <a:extLst>
                    <a:ext uri="{A12FA001-AC4F-418D-AE19-62706E023703}">
                      <ahyp:hlinkClr val="tx"/>
                    </a:ext>
                  </a:extLst>
                </a:hlinkClick>
              </a:rPr>
              <a:t>https://encrypted-tbn2.gstatic.com/images?q=tbn:ANd9GcTecNC5JIo0ZY38lIBtie1C5tTtqYBg2hh_n8rvR8f3KK_aZJ7N</a:t>
            </a:r>
            <a:endParaRPr sz="140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Instruments. Online image. </a:t>
            </a:r>
            <a:r>
              <a:rPr lang="en-US" sz="1400" u="sng">
                <a:solidFill>
                  <a:srgbClr val="002060"/>
                </a:solidFill>
                <a:latin typeface="Times New Roman"/>
                <a:ea typeface="Times New Roman"/>
                <a:cs typeface="Times New Roman"/>
                <a:sym typeface="Times New Roman"/>
                <a:hlinkClick r:id="rId4">
                  <a:extLst>
                    <a:ext uri="{A12FA001-AC4F-418D-AE19-62706E023703}">
                      <ahyp:hlinkClr val="tx"/>
                    </a:ext>
                  </a:extLst>
                </a:hlinkClick>
              </a:rPr>
              <a:t>https://encrypted-tbn2.gstatic.com/images?q=tbn:ANd9GcS6OrW82yiST-0xkQ1HmBKWMNfYtFlJ9zeK7S5upYEwDZDIMMNS</a:t>
            </a:r>
            <a:endParaRPr sz="140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Wikipedia. Online image. </a:t>
            </a:r>
            <a:r>
              <a:rPr lang="en-US" sz="1600" u="sng">
                <a:solidFill>
                  <a:srgbClr val="002060"/>
                </a:solidFill>
                <a:latin typeface="Times New Roman"/>
                <a:ea typeface="Times New Roman"/>
                <a:cs typeface="Times New Roman"/>
                <a:sym typeface="Times New Roman"/>
                <a:hlinkClick r:id="rId5">
                  <a:extLst>
                    <a:ext uri="{A12FA001-AC4F-418D-AE19-62706E023703}">
                      <ahyp:hlinkClr val="tx"/>
                    </a:ext>
                  </a:extLst>
                </a:hlinkClick>
              </a:rPr>
              <a:t>https://encrypted-tbn3.gstatic.com/images?q=tbn:ANd9GcQ0I-IO0x40_9eOZF2x3t7bIowV0Hjz-5KT4L1zN9pMW_2nQlzX</a:t>
            </a:r>
            <a:endParaRPr sz="160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Instruments. Online image. </a:t>
            </a:r>
            <a:r>
              <a:rPr lang="en-US" sz="1400" u="sng">
                <a:solidFill>
                  <a:srgbClr val="002060"/>
                </a:solidFill>
                <a:latin typeface="Times New Roman"/>
                <a:ea typeface="Times New Roman"/>
                <a:cs typeface="Times New Roman"/>
                <a:sym typeface="Times New Roman"/>
                <a:hlinkClick r:id="rId6">
                  <a:extLst>
                    <a:ext uri="{A12FA001-AC4F-418D-AE19-62706E023703}">
                      <ahyp:hlinkClr val="tx"/>
                    </a:ext>
                  </a:extLst>
                </a:hlinkClick>
              </a:rPr>
              <a:t>https://encrypted-tbn0.gstatic.com/images?q=tbn:ANd9GcSe7oTjYzdscebnL7CdkevrZe-Crugp_fTP46FjtPJQpUfwtbBW</a:t>
            </a:r>
            <a:endParaRPr sz="1400">
              <a:solidFill>
                <a:srgbClr val="002060"/>
              </a:solidFill>
              <a:latin typeface="Times New Roman"/>
              <a:ea typeface="Times New Roman"/>
              <a:cs typeface="Times New Roman"/>
              <a:sym typeface="Times New Roman"/>
            </a:endParaRPr>
          </a:p>
          <a:p>
            <a:pPr indent="-342900" lvl="0" marL="342900" rtl="0" algn="just">
              <a:spcBef>
                <a:spcPts val="0"/>
              </a:spcBef>
              <a:spcAft>
                <a:spcPts val="0"/>
              </a:spcAft>
              <a:buClr>
                <a:srgbClr val="002060"/>
              </a:buClr>
              <a:buSzPts val="2000"/>
              <a:buFont typeface="Century Gothic"/>
              <a:buAutoNum type="arabicPeriod"/>
            </a:pPr>
            <a:r>
              <a:rPr lang="en-US" sz="2000">
                <a:solidFill>
                  <a:srgbClr val="002060"/>
                </a:solidFill>
                <a:latin typeface="Times New Roman"/>
                <a:ea typeface="Times New Roman"/>
                <a:cs typeface="Times New Roman"/>
                <a:sym typeface="Times New Roman"/>
              </a:rPr>
              <a:t>Wikipedia. Online image. </a:t>
            </a:r>
            <a:r>
              <a:rPr lang="en-US" sz="1400" u="sng">
                <a:solidFill>
                  <a:srgbClr val="002060"/>
                </a:solidFill>
                <a:latin typeface="Times New Roman"/>
                <a:ea typeface="Times New Roman"/>
                <a:cs typeface="Times New Roman"/>
                <a:sym typeface="Times New Roman"/>
                <a:hlinkClick r:id="rId7">
                  <a:extLst>
                    <a:ext uri="{A12FA001-AC4F-418D-AE19-62706E023703}">
                      <ahyp:hlinkClr val="tx"/>
                    </a:ext>
                  </a:extLst>
                </a:hlinkClick>
              </a:rPr>
              <a:t>https://encrypted-tbn3.gstatic.com/images?q=tbn:ANd9GcQemDHjdiLWact85qNRZ0VLt3k-7DvA_lvYLisvrZHzN0GADm3H</a:t>
            </a:r>
            <a:endParaRPr sz="1400">
              <a:solidFill>
                <a:srgbClr val="002060"/>
              </a:solidFill>
              <a:latin typeface="Times New Roman"/>
              <a:ea typeface="Times New Roman"/>
              <a:cs typeface="Times New Roman"/>
              <a:sym typeface="Times New Roman"/>
            </a:endParaRPr>
          </a:p>
        </p:txBody>
      </p:sp>
      <p:sp>
        <p:nvSpPr>
          <p:cNvPr id="404" name="Google Shape;404;p31"/>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31</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32"/>
          <p:cNvSpPr txBox="1"/>
          <p:nvPr>
            <p:ph idx="1" type="body"/>
          </p:nvPr>
        </p:nvSpPr>
        <p:spPr>
          <a:xfrm>
            <a:off x="628650" y="1746977"/>
            <a:ext cx="7886700" cy="2762153"/>
          </a:xfrm>
          <a:prstGeom prst="rect">
            <a:avLst/>
          </a:prstGeom>
          <a:noFill/>
          <a:ln>
            <a:noFill/>
          </a:ln>
        </p:spPr>
        <p:txBody>
          <a:bodyPr anchorCtr="0" anchor="t" bIns="45700" lIns="91425" spcFirstLastPara="1" rIns="91425" wrap="square" tIns="45700">
            <a:normAutofit lnSpcReduction="10000"/>
          </a:bodyPr>
          <a:lstStyle/>
          <a:p>
            <a:pPr indent="0" lvl="0" marL="0" rtl="0" algn="ctr">
              <a:spcBef>
                <a:spcPts val="0"/>
              </a:spcBef>
              <a:spcAft>
                <a:spcPts val="0"/>
              </a:spcAft>
              <a:buClr>
                <a:srgbClr val="262626"/>
              </a:buClr>
              <a:buSzPts val="8000"/>
              <a:buFont typeface="Arial"/>
              <a:buNone/>
            </a:pPr>
            <a:r>
              <a:rPr b="1" lang="en-US" sz="8000">
                <a:solidFill>
                  <a:srgbClr val="262626"/>
                </a:solidFill>
                <a:latin typeface="Times New Roman"/>
                <a:ea typeface="Times New Roman"/>
                <a:cs typeface="Times New Roman"/>
                <a:sym typeface="Times New Roman"/>
              </a:rPr>
              <a:t>E’tiboringiz </a:t>
            </a:r>
            <a:endParaRPr/>
          </a:p>
          <a:p>
            <a:pPr indent="0" lvl="0" marL="0" rtl="0" algn="ctr">
              <a:spcBef>
                <a:spcPts val="1600"/>
              </a:spcBef>
              <a:spcAft>
                <a:spcPts val="0"/>
              </a:spcAft>
              <a:buClr>
                <a:srgbClr val="262626"/>
              </a:buClr>
              <a:buSzPts val="8000"/>
              <a:buFont typeface="Arial"/>
              <a:buNone/>
            </a:pPr>
            <a:r>
              <a:rPr b="1" lang="en-US" sz="8000">
                <a:solidFill>
                  <a:srgbClr val="262626"/>
                </a:solidFill>
                <a:latin typeface="Times New Roman"/>
                <a:ea typeface="Times New Roman"/>
                <a:cs typeface="Times New Roman"/>
                <a:sym typeface="Times New Roman"/>
              </a:rPr>
              <a:t>uchun rahmat !!!</a:t>
            </a:r>
            <a:endParaRPr b="1" sz="8000">
              <a:solidFill>
                <a:srgbClr val="262626"/>
              </a:solidFill>
              <a:latin typeface="Times New Roman"/>
              <a:ea typeface="Times New Roman"/>
              <a:cs typeface="Times New Roman"/>
              <a:sym typeface="Times New Roman"/>
            </a:endParaRPr>
          </a:p>
        </p:txBody>
      </p:sp>
      <p:sp>
        <p:nvSpPr>
          <p:cNvPr id="410" name="Google Shape;410;p32"/>
          <p:cNvSpPr/>
          <p:nvPr/>
        </p:nvSpPr>
        <p:spPr>
          <a:xfrm>
            <a:off x="8460432" y="6237312"/>
            <a:ext cx="658813" cy="641350"/>
          </a:xfrm>
          <a:prstGeom prst="star10">
            <a:avLst>
              <a:gd fmla="val 42533" name="adj"/>
              <a:gd fmla="val 105146" name="hf"/>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Palatino Linotype"/>
                <a:ea typeface="Palatino Linotype"/>
                <a:cs typeface="Palatino Linotype"/>
                <a:sym typeface="Palatino Linotype"/>
              </a:rPr>
              <a:t>32</a:t>
            </a:r>
            <a:endParaRPr sz="2000">
              <a:solidFill>
                <a:schemeClr val="dk1"/>
              </a:solidFill>
              <a:latin typeface="Palatino Linotype"/>
              <a:ea typeface="Palatino Linotype"/>
              <a:cs typeface="Palatino Linotype"/>
              <a:sym typeface="Palatino Linotype"/>
            </a:endParaRPr>
          </a:p>
        </p:txBody>
      </p:sp>
    </p:spTree>
  </p:cSld>
  <p:clrMapOvr>
    <a:masterClrMapping/>
  </p:clrMapOvr>
</p:sld>
</file>

<file path=ppt/theme/theme1.xml><?xml version="1.0" encoding="utf-8"?>
<a:theme xmlns:a="http://schemas.openxmlformats.org/drawingml/2006/main" xmlns:r="http://schemas.openxmlformats.org/officeDocument/2006/relationships" name="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2022-11-05T12:07:37Z</dcterms:created>
  <dc:creator>PC</dc:creator>
</cp:coreProperties>
</file>