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Lst>
  <p:sldSz cy="6858000" cx="9144000"/>
  <p:notesSz cx="6858000" cy="9144000"/>
  <p:embeddedFontLst>
    <p:embeddedFont>
      <p:font typeface="Palatino Linotype"/>
      <p:regular r:id="rId40"/>
      <p:bold r:id="rId41"/>
      <p:italic r:id="rId42"/>
      <p:boldItalic r:id="rId43"/>
    </p:embeddedFont>
    <p:embeddedFont>
      <p:font typeface="Century Gothic"/>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48" roundtripDataSignature="AMtx7mhcSu4+wysK+nX9LHglEvpUApWfV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PalatinoLinotype-regular.fntdata"/><Relationship Id="rId20" Type="http://schemas.openxmlformats.org/officeDocument/2006/relationships/slide" Target="slides/slide15.xml"/><Relationship Id="rId42" Type="http://schemas.openxmlformats.org/officeDocument/2006/relationships/font" Target="fonts/PalatinoLinotype-italic.fntdata"/><Relationship Id="rId41" Type="http://schemas.openxmlformats.org/officeDocument/2006/relationships/font" Target="fonts/PalatinoLinotype-bold.fntdata"/><Relationship Id="rId22" Type="http://schemas.openxmlformats.org/officeDocument/2006/relationships/slide" Target="slides/slide17.xml"/><Relationship Id="rId44" Type="http://schemas.openxmlformats.org/officeDocument/2006/relationships/font" Target="fonts/CenturyGothic-regular.fntdata"/><Relationship Id="rId21" Type="http://schemas.openxmlformats.org/officeDocument/2006/relationships/slide" Target="slides/slide16.xml"/><Relationship Id="rId43" Type="http://schemas.openxmlformats.org/officeDocument/2006/relationships/font" Target="fonts/PalatinoLinotype-boldItalic.fntdata"/><Relationship Id="rId24" Type="http://schemas.openxmlformats.org/officeDocument/2006/relationships/slide" Target="slides/slide19.xml"/><Relationship Id="rId46" Type="http://schemas.openxmlformats.org/officeDocument/2006/relationships/font" Target="fonts/CenturyGothic-italic.fntdata"/><Relationship Id="rId23" Type="http://schemas.openxmlformats.org/officeDocument/2006/relationships/slide" Target="slides/slide18.xml"/><Relationship Id="rId45" Type="http://schemas.openxmlformats.org/officeDocument/2006/relationships/font" Target="fonts/CenturyGothic-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font" Target="fonts/CenturyGothic-boldItalic.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p:nvPr>
            <p:ph idx="2" type="sldImg"/>
          </p:nvPr>
        </p:nvSpPr>
        <p:spPr>
          <a:xfrm>
            <a:off x="1370013" y="1141413"/>
            <a:ext cx="4117975" cy="30892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91" name="Google Shape;91;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b="0" i="0" lang="en-US"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1" name="Google Shape;381;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7" name="Google Shape;397;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5" name="Google Shape;405;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3" name="Google Shape;413;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1" name="Google Shape;421;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0" name="Google Shape;450;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33:notes"/>
          <p:cNvSpPr/>
          <p:nvPr>
            <p:ph idx="2" type="sldImg"/>
          </p:nvPr>
        </p:nvSpPr>
        <p:spPr>
          <a:xfrm>
            <a:off x="1370013" y="1141413"/>
            <a:ext cx="4117975" cy="30892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479" name="Google Shape;479;p3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0" name="Google Shape;480;p3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000000"/>
                </a:solidFill>
                <a:latin typeface="Arial"/>
                <a:ea typeface="Arial"/>
                <a:cs typeface="Arial"/>
                <a:sym typeface="Arial"/>
              </a:rPr>
              <a:t>‹#›</a:t>
            </a:fld>
            <a:endParaRPr sz="1200">
              <a:solidFill>
                <a:srgbClr val="000000"/>
              </a:solidFill>
              <a:latin typeface="Arial"/>
              <a:ea typeface="Arial"/>
              <a:cs typeface="Arial"/>
              <a:sym typeface="Aria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6" name="Google Shape;486;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7" name="Shape 17"/>
        <p:cNvGrpSpPr/>
        <p:nvPr/>
      </p:nvGrpSpPr>
      <p:grpSpPr>
        <a:xfrm>
          <a:off x="0" y="0"/>
          <a:ext cx="0" cy="0"/>
          <a:chOff x="0" y="0"/>
          <a:chExt cx="0" cy="0"/>
        </a:xfrm>
      </p:grpSpPr>
      <p:sp>
        <p:nvSpPr>
          <p:cNvPr id="18" name="Google Shape;18;p36"/>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30200" lvl="4" marL="2286000" algn="l">
              <a:spcBef>
                <a:spcPts val="320"/>
              </a:spcBef>
              <a:spcAft>
                <a:spcPts val="0"/>
              </a:spcAft>
              <a:buClr>
                <a:srgbClr val="7F7F7F"/>
              </a:buClr>
              <a:buSzPts val="1600"/>
              <a:buChar char="•"/>
              <a:defRPr/>
            </a:lvl5pPr>
            <a:lvl6pPr indent="-330200" lvl="5" marL="2743200" algn="l">
              <a:spcBef>
                <a:spcPts val="320"/>
              </a:spcBef>
              <a:spcAft>
                <a:spcPts val="0"/>
              </a:spcAft>
              <a:buClr>
                <a:srgbClr val="7F7F7F"/>
              </a:buClr>
              <a:buSzPts val="1600"/>
              <a:buChar char="o"/>
              <a:defRPr/>
            </a:lvl6pPr>
            <a:lvl7pPr indent="-330200" lvl="6" marL="3200400" algn="l">
              <a:spcBef>
                <a:spcPts val="320"/>
              </a:spcBef>
              <a:spcAft>
                <a:spcPts val="0"/>
              </a:spcAft>
              <a:buClr>
                <a:srgbClr val="7F7F7F"/>
              </a:buClr>
              <a:buSzPts val="1600"/>
              <a:buChar char="•"/>
              <a:defRPr/>
            </a:lvl7pPr>
            <a:lvl8pPr indent="-330200" lvl="7" marL="3657600" algn="l">
              <a:spcBef>
                <a:spcPts val="320"/>
              </a:spcBef>
              <a:spcAft>
                <a:spcPts val="0"/>
              </a:spcAft>
              <a:buClr>
                <a:srgbClr val="7F7F7F"/>
              </a:buClr>
              <a:buSzPts val="1600"/>
              <a:buChar char="o"/>
              <a:defRPr/>
            </a:lvl8pPr>
            <a:lvl9pPr indent="-330200" lvl="8" marL="4114800" algn="l">
              <a:spcBef>
                <a:spcPts val="320"/>
              </a:spcBef>
              <a:spcAft>
                <a:spcPts val="0"/>
              </a:spcAft>
              <a:buClr>
                <a:srgbClr val="7F7F7F"/>
              </a:buClr>
              <a:buSzPts val="1600"/>
              <a:buFont typeface="Arial"/>
              <a:buChar char="•"/>
              <a:defRPr/>
            </a:lvl9pPr>
          </a:lstStyle>
          <a:p/>
        </p:txBody>
      </p:sp>
      <p:sp>
        <p:nvSpPr>
          <p:cNvPr id="20" name="Google Shape;20;p36"/>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6"/>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6"/>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23" name="Shape 23"/>
        <p:cNvGrpSpPr/>
        <p:nvPr/>
      </p:nvGrpSpPr>
      <p:grpSpPr>
        <a:xfrm>
          <a:off x="0" y="0"/>
          <a:ext cx="0" cy="0"/>
          <a:chOff x="0" y="0"/>
          <a:chExt cx="0" cy="0"/>
        </a:xfrm>
      </p:grpSpPr>
      <p:sp>
        <p:nvSpPr>
          <p:cNvPr id="24" name="Google Shape;24;p37"/>
          <p:cNvSpPr txBox="1"/>
          <p:nvPr>
            <p:ph type="ctrTitle"/>
          </p:nvPr>
        </p:nvSpPr>
        <p:spPr>
          <a:xfrm>
            <a:off x="685800" y="609601"/>
            <a:ext cx="7772400" cy="4267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8000"/>
              <a:buFont typeface="Palatino Linotype"/>
              <a:buNone/>
              <a:defRPr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7"/>
          <p:cNvSpPr txBox="1"/>
          <p:nvPr>
            <p:ph idx="1" type="subTitle"/>
          </p:nvPr>
        </p:nvSpPr>
        <p:spPr>
          <a:xfrm>
            <a:off x="1371600" y="4953000"/>
            <a:ext cx="6400800" cy="1219200"/>
          </a:xfrm>
          <a:prstGeom prst="rect">
            <a:avLst/>
          </a:prstGeom>
          <a:noFill/>
          <a:ln>
            <a:noFill/>
          </a:ln>
        </p:spPr>
        <p:txBody>
          <a:bodyPr anchorCtr="0" anchor="t" bIns="45700" lIns="91425" spcFirstLastPara="1" rIns="91425" wrap="square" tIns="45700">
            <a:normAutofit/>
          </a:bodyPr>
          <a:lstStyle>
            <a:lvl1pPr lvl="0" algn="ctr">
              <a:spcBef>
                <a:spcPts val="480"/>
              </a:spcBef>
              <a:spcAft>
                <a:spcPts val="0"/>
              </a:spcAft>
              <a:buClr>
                <a:srgbClr val="888888"/>
              </a:buClr>
              <a:buSzPts val="2400"/>
              <a:buNone/>
              <a:defRPr sz="2400">
                <a:solidFill>
                  <a:srgbClr val="888888"/>
                </a:solidFill>
              </a:defRPr>
            </a:lvl1pPr>
            <a:lvl2pPr lvl="1" algn="ctr">
              <a:spcBef>
                <a:spcPts val="320"/>
              </a:spcBef>
              <a:spcAft>
                <a:spcPts val="0"/>
              </a:spcAft>
              <a:buClr>
                <a:srgbClr val="888888"/>
              </a:buClr>
              <a:buSzPts val="1600"/>
              <a:buNone/>
              <a:defRPr>
                <a:solidFill>
                  <a:srgbClr val="888888"/>
                </a:solidFill>
              </a:defRPr>
            </a:lvl2pPr>
            <a:lvl3pPr lvl="2" algn="ctr">
              <a:spcBef>
                <a:spcPts val="320"/>
              </a:spcBef>
              <a:spcAft>
                <a:spcPts val="0"/>
              </a:spcAft>
              <a:buClr>
                <a:srgbClr val="888888"/>
              </a:buClr>
              <a:buSzPts val="1600"/>
              <a:buNone/>
              <a:defRPr>
                <a:solidFill>
                  <a:srgbClr val="888888"/>
                </a:solidFill>
              </a:defRPr>
            </a:lvl3pPr>
            <a:lvl4pPr lvl="3" algn="ctr">
              <a:spcBef>
                <a:spcPts val="320"/>
              </a:spcBef>
              <a:spcAft>
                <a:spcPts val="0"/>
              </a:spcAft>
              <a:buClr>
                <a:srgbClr val="888888"/>
              </a:buClr>
              <a:buSzPts val="1600"/>
              <a:buNone/>
              <a:defRPr>
                <a:solidFill>
                  <a:srgbClr val="888888"/>
                </a:solidFill>
              </a:defRPr>
            </a:lvl4pPr>
            <a:lvl5pPr lvl="4" algn="ctr">
              <a:spcBef>
                <a:spcPts val="320"/>
              </a:spcBef>
              <a:spcAft>
                <a:spcPts val="0"/>
              </a:spcAft>
              <a:buClr>
                <a:srgbClr val="888888"/>
              </a:buClr>
              <a:buSzPts val="1600"/>
              <a:buNone/>
              <a:defRPr>
                <a:solidFill>
                  <a:srgbClr val="888888"/>
                </a:solidFill>
              </a:defRPr>
            </a:lvl5pPr>
            <a:lvl6pPr lvl="5" algn="ctr">
              <a:spcBef>
                <a:spcPts val="320"/>
              </a:spcBef>
              <a:spcAft>
                <a:spcPts val="0"/>
              </a:spcAft>
              <a:buClr>
                <a:srgbClr val="888888"/>
              </a:buClr>
              <a:buSzPts val="1600"/>
              <a:buNone/>
              <a:defRPr>
                <a:solidFill>
                  <a:srgbClr val="888888"/>
                </a:solidFill>
              </a:defRPr>
            </a:lvl6pPr>
            <a:lvl7pPr lvl="6" algn="ctr">
              <a:spcBef>
                <a:spcPts val="320"/>
              </a:spcBef>
              <a:spcAft>
                <a:spcPts val="0"/>
              </a:spcAft>
              <a:buClr>
                <a:srgbClr val="888888"/>
              </a:buClr>
              <a:buSzPts val="1600"/>
              <a:buNone/>
              <a:defRPr>
                <a:solidFill>
                  <a:srgbClr val="888888"/>
                </a:solidFill>
              </a:defRPr>
            </a:lvl7pPr>
            <a:lvl8pPr lvl="7" algn="ctr">
              <a:spcBef>
                <a:spcPts val="320"/>
              </a:spcBef>
              <a:spcAft>
                <a:spcPts val="0"/>
              </a:spcAft>
              <a:buClr>
                <a:srgbClr val="888888"/>
              </a:buClr>
              <a:buSzPts val="1600"/>
              <a:buNone/>
              <a:defRPr>
                <a:solidFill>
                  <a:srgbClr val="888888"/>
                </a:solidFill>
              </a:defRPr>
            </a:lvl8pPr>
            <a:lvl9pPr lvl="8" algn="ctr">
              <a:spcBef>
                <a:spcPts val="320"/>
              </a:spcBef>
              <a:spcAft>
                <a:spcPts val="0"/>
              </a:spcAft>
              <a:buClr>
                <a:srgbClr val="888888"/>
              </a:buClr>
              <a:buSzPts val="1600"/>
              <a:buNone/>
              <a:defRPr>
                <a:solidFill>
                  <a:srgbClr val="888888"/>
                </a:solidFill>
              </a:defRPr>
            </a:lvl9pPr>
          </a:lstStyle>
          <a:p/>
        </p:txBody>
      </p:sp>
      <p:sp>
        <p:nvSpPr>
          <p:cNvPr id="26" name="Google Shape;26;p37"/>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7"/>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28" name="Google Shape;28;p37"/>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9" name="Shape 29"/>
        <p:cNvGrpSpPr/>
        <p:nvPr/>
      </p:nvGrpSpPr>
      <p:grpSpPr>
        <a:xfrm>
          <a:off x="0" y="0"/>
          <a:ext cx="0" cy="0"/>
          <a:chOff x="0" y="0"/>
          <a:chExt cx="0" cy="0"/>
        </a:xfrm>
      </p:grpSpPr>
      <p:sp>
        <p:nvSpPr>
          <p:cNvPr id="30" name="Google Shape;30;p38"/>
          <p:cNvSpPr txBox="1"/>
          <p:nvPr>
            <p:ph type="title"/>
          </p:nvPr>
        </p:nvSpPr>
        <p:spPr>
          <a:xfrm>
            <a:off x="722313" y="1371600"/>
            <a:ext cx="7772400" cy="2505075"/>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4800"/>
              <a:buFont typeface="Palatino Linotype"/>
              <a:buNone/>
              <a:defRPr sz="4800">
                <a:solidFill>
                  <a:schemeClr val="dk2"/>
                </a:solidFill>
                <a:latin typeface="Palatino Linotype"/>
                <a:ea typeface="Palatino Linotype"/>
                <a:cs typeface="Palatino Linotype"/>
                <a:sym typeface="Palatino Linotyp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8"/>
          <p:cNvSpPr txBox="1"/>
          <p:nvPr>
            <p:ph idx="1" type="body"/>
          </p:nvPr>
        </p:nvSpPr>
        <p:spPr>
          <a:xfrm>
            <a:off x="722313" y="4068763"/>
            <a:ext cx="7772400" cy="1131887"/>
          </a:xfrm>
          <a:prstGeom prst="rect">
            <a:avLst/>
          </a:prstGeom>
          <a:noFill/>
          <a:ln>
            <a:noFill/>
          </a:ln>
        </p:spPr>
        <p:txBody>
          <a:bodyPr anchorCtr="0" anchor="t" bIns="45700" lIns="91425" spcFirstLastPara="1" rIns="91425" wrap="square" tIns="45700">
            <a:normAutofit/>
          </a:bodyPr>
          <a:lstStyle>
            <a:lvl1pPr indent="-228600" lvl="0" marL="457200" algn="ctr">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2" name="Google Shape;32;p38"/>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8"/>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8"/>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35" name="Google Shape;35;p38"/>
          <p:cNvSpPr/>
          <p:nvPr/>
        </p:nvSpPr>
        <p:spPr>
          <a:xfrm>
            <a:off x="4495800" y="3924300"/>
            <a:ext cx="84772"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6" name="Google Shape;36;p38"/>
          <p:cNvSpPr/>
          <p:nvPr/>
        </p:nvSpPr>
        <p:spPr>
          <a:xfrm>
            <a:off x="4695825" y="3924300"/>
            <a:ext cx="84772"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7" name="Google Shape;37;p38"/>
          <p:cNvSpPr/>
          <p:nvPr/>
        </p:nvSpPr>
        <p:spPr>
          <a:xfrm>
            <a:off x="4296728" y="3924300"/>
            <a:ext cx="84772"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8" name="Shape 38"/>
        <p:cNvGrpSpPr/>
        <p:nvPr/>
      </p:nvGrpSpPr>
      <p:grpSpPr>
        <a:xfrm>
          <a:off x="0" y="0"/>
          <a:ext cx="0" cy="0"/>
          <a:chOff x="0" y="0"/>
          <a:chExt cx="0" cy="0"/>
        </a:xfrm>
      </p:grpSpPr>
      <p:sp>
        <p:nvSpPr>
          <p:cNvPr id="39" name="Google Shape;39;p39"/>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39"/>
          <p:cNvSpPr txBox="1"/>
          <p:nvPr>
            <p:ph idx="1"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rgbClr val="7F7F7F"/>
              </a:buClr>
              <a:buSzPts val="2400"/>
              <a:buChar char="•"/>
              <a:defRPr sz="2400"/>
            </a:lvl1pPr>
            <a:lvl2pPr indent="-330200" lvl="1" marL="914400" algn="l">
              <a:spcBef>
                <a:spcPts val="320"/>
              </a:spcBef>
              <a:spcAft>
                <a:spcPts val="0"/>
              </a:spcAft>
              <a:buClr>
                <a:srgbClr val="7F7F7F"/>
              </a:buClr>
              <a:buSzPts val="1600"/>
              <a:buChar char="o"/>
              <a:defRPr sz="1600"/>
            </a:lvl2pPr>
            <a:lvl3pPr indent="-330200" lvl="2" marL="1371600" algn="l">
              <a:spcBef>
                <a:spcPts val="320"/>
              </a:spcBef>
              <a:spcAft>
                <a:spcPts val="0"/>
              </a:spcAft>
              <a:buClr>
                <a:srgbClr val="7F7F7F"/>
              </a:buClr>
              <a:buSzPts val="1600"/>
              <a:buChar char="•"/>
              <a:defRPr sz="1600"/>
            </a:lvl3pPr>
            <a:lvl4pPr indent="-330200" lvl="3" marL="1828800" algn="l">
              <a:spcBef>
                <a:spcPts val="320"/>
              </a:spcBef>
              <a:spcAft>
                <a:spcPts val="0"/>
              </a:spcAft>
              <a:buClr>
                <a:srgbClr val="7F7F7F"/>
              </a:buClr>
              <a:buSzPts val="1600"/>
              <a:buChar char="o"/>
              <a:defRPr sz="1600"/>
            </a:lvl4pPr>
            <a:lvl5pPr indent="-330200" lvl="4" marL="2286000" algn="l">
              <a:spcBef>
                <a:spcPts val="320"/>
              </a:spcBef>
              <a:spcAft>
                <a:spcPts val="0"/>
              </a:spcAft>
              <a:buClr>
                <a:srgbClr val="7F7F7F"/>
              </a:buClr>
              <a:buSzPts val="1600"/>
              <a:buChar char="•"/>
              <a:defRPr sz="1600"/>
            </a:lvl5pPr>
            <a:lvl6pPr indent="-330200" lvl="5" marL="2743200" algn="l">
              <a:spcBef>
                <a:spcPts val="320"/>
              </a:spcBef>
              <a:spcAft>
                <a:spcPts val="0"/>
              </a:spcAft>
              <a:buClr>
                <a:srgbClr val="7F7F7F"/>
              </a:buClr>
              <a:buSzPts val="1600"/>
              <a:buChar char="o"/>
              <a:defRPr sz="1600"/>
            </a:lvl6pPr>
            <a:lvl7pPr indent="-330200" lvl="6" marL="3200400" algn="l">
              <a:spcBef>
                <a:spcPts val="320"/>
              </a:spcBef>
              <a:spcAft>
                <a:spcPts val="0"/>
              </a:spcAft>
              <a:buClr>
                <a:srgbClr val="7F7F7F"/>
              </a:buClr>
              <a:buSzPts val="1600"/>
              <a:buChar char="•"/>
              <a:defRPr sz="1600"/>
            </a:lvl7pPr>
            <a:lvl8pPr indent="-330200" lvl="7" marL="3657600" algn="l">
              <a:spcBef>
                <a:spcPts val="320"/>
              </a:spcBef>
              <a:spcAft>
                <a:spcPts val="0"/>
              </a:spcAft>
              <a:buClr>
                <a:srgbClr val="7F7F7F"/>
              </a:buClr>
              <a:buSzPts val="1600"/>
              <a:buChar char="o"/>
              <a:defRPr sz="1600"/>
            </a:lvl8pPr>
            <a:lvl9pPr indent="-330200" lvl="8" marL="4114800" algn="l">
              <a:spcBef>
                <a:spcPts val="320"/>
              </a:spcBef>
              <a:spcAft>
                <a:spcPts val="0"/>
              </a:spcAft>
              <a:buClr>
                <a:srgbClr val="7F7F7F"/>
              </a:buClr>
              <a:buSzPts val="1600"/>
              <a:buChar char="•"/>
              <a:defRPr sz="1600"/>
            </a:lvl9pPr>
          </a:lstStyle>
          <a:p/>
        </p:txBody>
      </p:sp>
      <p:sp>
        <p:nvSpPr>
          <p:cNvPr id="41" name="Google Shape;41;p39"/>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9"/>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9"/>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44" name="Google Shape;44;p39"/>
          <p:cNvSpPr txBox="1"/>
          <p:nvPr>
            <p:ph idx="2" type="body"/>
          </p:nvPr>
        </p:nvSpPr>
        <p:spPr>
          <a:xfrm>
            <a:off x="365760" y="1600200"/>
            <a:ext cx="4041648" cy="452628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5" name="Shape 45"/>
        <p:cNvGrpSpPr/>
        <p:nvPr/>
      </p:nvGrpSpPr>
      <p:grpSpPr>
        <a:xfrm>
          <a:off x="0" y="0"/>
          <a:ext cx="0" cy="0"/>
          <a:chOff x="0" y="0"/>
          <a:chExt cx="0" cy="0"/>
        </a:xfrm>
      </p:grpSpPr>
      <p:sp>
        <p:nvSpPr>
          <p:cNvPr id="46" name="Google Shape;46;p40"/>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107407"/>
              </a:lnSpc>
              <a:spcBef>
                <a:spcPts val="0"/>
              </a:spcBef>
              <a:spcAft>
                <a:spcPts val="0"/>
              </a:spcAft>
              <a:buClr>
                <a:schemeClr val="dk2"/>
              </a:buClr>
              <a:buSzPts val="5400"/>
              <a:buFont typeface="Palatino Linotype"/>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0"/>
          <p:cNvSpPr txBox="1"/>
          <p:nvPr>
            <p:ph idx="1" type="body"/>
          </p:nvPr>
        </p:nvSpPr>
        <p:spPr>
          <a:xfrm>
            <a:off x="457200" y="1600200"/>
            <a:ext cx="4040188"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48" name="Google Shape;48;p40"/>
          <p:cNvSpPr txBox="1"/>
          <p:nvPr>
            <p:ph idx="2" type="body"/>
          </p:nvPr>
        </p:nvSpPr>
        <p:spPr>
          <a:xfrm>
            <a:off x="4648200" y="1600200"/>
            <a:ext cx="4041775"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49" name="Google Shape;49;p40"/>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40"/>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0"/>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52" name="Google Shape;52;p40"/>
          <p:cNvSpPr txBox="1"/>
          <p:nvPr>
            <p:ph idx="3" type="body"/>
          </p:nvPr>
        </p:nvSpPr>
        <p:spPr>
          <a:xfrm>
            <a:off x="457200" y="2212848"/>
            <a:ext cx="4041648" cy="3913632"/>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53" name="Google Shape;53;p40"/>
          <p:cNvSpPr txBox="1"/>
          <p:nvPr>
            <p:ph idx="4" type="body"/>
          </p:nvPr>
        </p:nvSpPr>
        <p:spPr>
          <a:xfrm>
            <a:off x="4672584" y="2212848"/>
            <a:ext cx="4041648" cy="3913187"/>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4" name="Shape 54"/>
        <p:cNvGrpSpPr/>
        <p:nvPr/>
      </p:nvGrpSpPr>
      <p:grpSpPr>
        <a:xfrm>
          <a:off x="0" y="0"/>
          <a:ext cx="0" cy="0"/>
          <a:chOff x="0" y="0"/>
          <a:chExt cx="0" cy="0"/>
        </a:xfrm>
      </p:grpSpPr>
      <p:sp>
        <p:nvSpPr>
          <p:cNvPr id="55" name="Google Shape;55;p41"/>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1"/>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1"/>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1"/>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9" name="Shape 59"/>
        <p:cNvGrpSpPr/>
        <p:nvPr/>
      </p:nvGrpSpPr>
      <p:grpSpPr>
        <a:xfrm>
          <a:off x="0" y="0"/>
          <a:ext cx="0" cy="0"/>
          <a:chOff x="0" y="0"/>
          <a:chExt cx="0" cy="0"/>
        </a:xfrm>
      </p:grpSpPr>
      <p:sp>
        <p:nvSpPr>
          <p:cNvPr id="60" name="Google Shape;60;p42"/>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2"/>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2"/>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63" name="Shape 63"/>
        <p:cNvGrpSpPr/>
        <p:nvPr/>
      </p:nvGrpSpPr>
      <p:grpSpPr>
        <a:xfrm>
          <a:off x="0" y="0"/>
          <a:ext cx="0" cy="0"/>
          <a:chOff x="0" y="0"/>
          <a:chExt cx="0" cy="0"/>
        </a:xfrm>
      </p:grpSpPr>
      <p:sp>
        <p:nvSpPr>
          <p:cNvPr id="64" name="Google Shape;64;p43"/>
          <p:cNvSpPr txBox="1"/>
          <p:nvPr>
            <p:ph type="title"/>
          </p:nvPr>
        </p:nvSpPr>
        <p:spPr>
          <a:xfrm>
            <a:off x="5907087" y="266700"/>
            <a:ext cx="3008313" cy="20955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2800"/>
              <a:buFont typeface="Palatino Linotype"/>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43"/>
          <p:cNvSpPr txBox="1"/>
          <p:nvPr>
            <p:ph idx="1" type="body"/>
          </p:nvPr>
        </p:nvSpPr>
        <p:spPr>
          <a:xfrm>
            <a:off x="719137" y="273050"/>
            <a:ext cx="4995863"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rgbClr val="7F7F7F"/>
              </a:buClr>
              <a:buSzPts val="3200"/>
              <a:buChar char="•"/>
              <a:defRPr sz="3200"/>
            </a:lvl1pPr>
            <a:lvl2pPr indent="-406400" lvl="1" marL="914400" algn="l">
              <a:spcBef>
                <a:spcPts val="560"/>
              </a:spcBef>
              <a:spcAft>
                <a:spcPts val="0"/>
              </a:spcAft>
              <a:buClr>
                <a:srgbClr val="7F7F7F"/>
              </a:buClr>
              <a:buSzPts val="2800"/>
              <a:buChar char="o"/>
              <a:defRPr sz="2800"/>
            </a:lvl2pPr>
            <a:lvl3pPr indent="-381000" lvl="2" marL="1371600" algn="l">
              <a:spcBef>
                <a:spcPts val="480"/>
              </a:spcBef>
              <a:spcAft>
                <a:spcPts val="0"/>
              </a:spcAft>
              <a:buClr>
                <a:srgbClr val="7F7F7F"/>
              </a:buClr>
              <a:buSzPts val="2400"/>
              <a:buChar char="•"/>
              <a:defRPr sz="2400"/>
            </a:lvl3pPr>
            <a:lvl4pPr indent="-355600" lvl="3" marL="1828800" algn="l">
              <a:spcBef>
                <a:spcPts val="400"/>
              </a:spcBef>
              <a:spcAft>
                <a:spcPts val="0"/>
              </a:spcAft>
              <a:buClr>
                <a:srgbClr val="7F7F7F"/>
              </a:buClr>
              <a:buSzPts val="2000"/>
              <a:buChar char="o"/>
              <a:defRPr sz="2000"/>
            </a:lvl4pPr>
            <a:lvl5pPr indent="-355600" lvl="4" marL="2286000" algn="l">
              <a:spcBef>
                <a:spcPts val="400"/>
              </a:spcBef>
              <a:spcAft>
                <a:spcPts val="0"/>
              </a:spcAft>
              <a:buClr>
                <a:srgbClr val="7F7F7F"/>
              </a:buClr>
              <a:buSzPts val="2000"/>
              <a:buChar char="•"/>
              <a:defRPr sz="2000"/>
            </a:lvl5pPr>
            <a:lvl6pPr indent="-355600" lvl="5" marL="2743200" algn="l">
              <a:spcBef>
                <a:spcPts val="400"/>
              </a:spcBef>
              <a:spcAft>
                <a:spcPts val="0"/>
              </a:spcAft>
              <a:buClr>
                <a:srgbClr val="7F7F7F"/>
              </a:buClr>
              <a:buSzPts val="2000"/>
              <a:buChar char="o"/>
              <a:defRPr sz="2000"/>
            </a:lvl6pPr>
            <a:lvl7pPr indent="-355600" lvl="6" marL="3200400" algn="l">
              <a:spcBef>
                <a:spcPts val="400"/>
              </a:spcBef>
              <a:spcAft>
                <a:spcPts val="0"/>
              </a:spcAft>
              <a:buClr>
                <a:srgbClr val="7F7F7F"/>
              </a:buClr>
              <a:buSzPts val="2000"/>
              <a:buChar char="•"/>
              <a:defRPr sz="2000"/>
            </a:lvl7pPr>
            <a:lvl8pPr indent="-355600" lvl="7" marL="3657600" algn="l">
              <a:spcBef>
                <a:spcPts val="400"/>
              </a:spcBef>
              <a:spcAft>
                <a:spcPts val="0"/>
              </a:spcAft>
              <a:buClr>
                <a:srgbClr val="7F7F7F"/>
              </a:buClr>
              <a:buSzPts val="2000"/>
              <a:buChar char="o"/>
              <a:defRPr sz="2000"/>
            </a:lvl8pPr>
            <a:lvl9pPr indent="-355600" lvl="8" marL="4114800" algn="l">
              <a:spcBef>
                <a:spcPts val="400"/>
              </a:spcBef>
              <a:spcAft>
                <a:spcPts val="0"/>
              </a:spcAft>
              <a:buClr>
                <a:srgbClr val="7F7F7F"/>
              </a:buClr>
              <a:buSzPts val="2000"/>
              <a:buChar char="•"/>
              <a:defRPr sz="2000"/>
            </a:lvl9pPr>
          </a:lstStyle>
          <a:p/>
        </p:txBody>
      </p:sp>
      <p:sp>
        <p:nvSpPr>
          <p:cNvPr id="66" name="Google Shape;66;p43"/>
          <p:cNvSpPr txBox="1"/>
          <p:nvPr>
            <p:ph idx="2" type="body"/>
          </p:nvPr>
        </p:nvSpPr>
        <p:spPr>
          <a:xfrm>
            <a:off x="5907087" y="2438400"/>
            <a:ext cx="3008313" cy="3687763"/>
          </a:xfrm>
          <a:prstGeom prst="rect">
            <a:avLst/>
          </a:prstGeom>
          <a:noFill/>
          <a:ln>
            <a:noFill/>
          </a:ln>
        </p:spPr>
        <p:txBody>
          <a:bodyPr anchorCtr="0" anchor="t" bIns="45700" lIns="91425" spcFirstLastPara="1" rIns="91425" wrap="square" tIns="45700">
            <a:normAutofit/>
          </a:bodyPr>
          <a:lstStyle>
            <a:lvl1pPr indent="-228600" lvl="0" marL="457200" algn="ctr">
              <a:lnSpc>
                <a:spcPct val="125000"/>
              </a:lnSpc>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67" name="Google Shape;67;p43"/>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3"/>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3"/>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70" name="Shape 70"/>
        <p:cNvGrpSpPr/>
        <p:nvPr/>
      </p:nvGrpSpPr>
      <p:grpSpPr>
        <a:xfrm>
          <a:off x="0" y="0"/>
          <a:ext cx="0" cy="0"/>
          <a:chOff x="0" y="0"/>
          <a:chExt cx="0" cy="0"/>
        </a:xfrm>
      </p:grpSpPr>
      <p:sp>
        <p:nvSpPr>
          <p:cNvPr id="71" name="Google Shape;71;p44"/>
          <p:cNvSpPr txBox="1"/>
          <p:nvPr>
            <p:ph type="title"/>
          </p:nvPr>
        </p:nvSpPr>
        <p:spPr>
          <a:xfrm>
            <a:off x="1679576" y="228600"/>
            <a:ext cx="5711824" cy="8953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2800"/>
              <a:buFont typeface="Palatino Linotype"/>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44"/>
          <p:cNvSpPr/>
          <p:nvPr>
            <p:ph idx="2" type="pic"/>
          </p:nvPr>
        </p:nvSpPr>
        <p:spPr>
          <a:xfrm>
            <a:off x="1508126" y="1143000"/>
            <a:ext cx="6054724" cy="4541044"/>
          </a:xfrm>
          <a:prstGeom prst="rect">
            <a:avLst/>
          </a:prstGeom>
          <a:noFill/>
          <a:ln cap="flat" cmpd="sng" w="76200">
            <a:solidFill>
              <a:schemeClr val="lt1"/>
            </a:solidFill>
            <a:prstDash val="solid"/>
            <a:round/>
            <a:headEnd len="sm" w="sm" type="none"/>
            <a:tailEnd len="sm" w="sm" type="none"/>
          </a:ln>
          <a:effectLst>
            <a:outerShdw blurRad="88900" rotWithShape="0" algn="ctr" dir="5400000" dist="50800">
              <a:srgbClr val="000000">
                <a:alpha val="24705"/>
              </a:srgbClr>
            </a:outerShdw>
          </a:effectLst>
        </p:spPr>
      </p:sp>
      <p:sp>
        <p:nvSpPr>
          <p:cNvPr id="73" name="Google Shape;73;p44"/>
          <p:cNvSpPr txBox="1"/>
          <p:nvPr>
            <p:ph idx="1" type="body"/>
          </p:nvPr>
        </p:nvSpPr>
        <p:spPr>
          <a:xfrm>
            <a:off x="1679576" y="5810250"/>
            <a:ext cx="5711824" cy="5334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74" name="Google Shape;74;p44"/>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4"/>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4"/>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7" name="Shape 77"/>
        <p:cNvGrpSpPr/>
        <p:nvPr/>
      </p:nvGrpSpPr>
      <p:grpSpPr>
        <a:xfrm>
          <a:off x="0" y="0"/>
          <a:ext cx="0" cy="0"/>
          <a:chOff x="0" y="0"/>
          <a:chExt cx="0" cy="0"/>
        </a:xfrm>
      </p:grpSpPr>
      <p:sp>
        <p:nvSpPr>
          <p:cNvPr id="78" name="Google Shape;78;p45"/>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9" name="Google Shape;79;p45"/>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80" name="Google Shape;80;p45"/>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5"/>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5"/>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83" name="Shape 83"/>
        <p:cNvGrpSpPr/>
        <p:nvPr/>
      </p:nvGrpSpPr>
      <p:grpSpPr>
        <a:xfrm>
          <a:off x="0" y="0"/>
          <a:ext cx="0" cy="0"/>
          <a:chOff x="0" y="0"/>
          <a:chExt cx="0" cy="0"/>
        </a:xfrm>
      </p:grpSpPr>
      <p:sp>
        <p:nvSpPr>
          <p:cNvPr id="84" name="Google Shape;84;p46"/>
          <p:cNvSpPr txBox="1"/>
          <p:nvPr>
            <p:ph type="title"/>
          </p:nvPr>
        </p:nvSpPr>
        <p:spPr>
          <a:xfrm rot="5400000">
            <a:off x="4732338" y="2171701"/>
            <a:ext cx="5851525" cy="20574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46"/>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86" name="Google Shape;86;p46"/>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6"/>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6"/>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50000">
              <a:schemeClr val="lt1"/>
            </a:gs>
            <a:gs pos="76000">
              <a:srgbClr val="F3F3F3"/>
            </a:gs>
            <a:gs pos="92000">
              <a:srgbClr val="D8D8D8"/>
            </a:gs>
            <a:gs pos="100000">
              <a:srgbClr val="D8D8D8"/>
            </a:gs>
          </a:gsLst>
          <a:path path="circle">
            <a:fillToRect b="50%" l="50%" r="50%" t="50%"/>
          </a:path>
          <a:tileRect/>
        </a:gradFill>
      </p:bgPr>
    </p:bg>
    <p:spTree>
      <p:nvGrpSpPr>
        <p:cNvPr id="9" name="Shape 9"/>
        <p:cNvGrpSpPr/>
        <p:nvPr/>
      </p:nvGrpSpPr>
      <p:grpSpPr>
        <a:xfrm>
          <a:off x="0" y="0"/>
          <a:ext cx="0" cy="0"/>
          <a:chOff x="0" y="0"/>
          <a:chExt cx="0" cy="0"/>
        </a:xfrm>
      </p:grpSpPr>
      <p:sp>
        <p:nvSpPr>
          <p:cNvPr id="10" name="Google Shape;10;p35"/>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Clr>
                <a:schemeClr val="dk2"/>
              </a:buClr>
              <a:buSzPts val="5400"/>
              <a:buFont typeface="Palatino Linotype"/>
              <a:buNone/>
              <a:defRPr b="0" i="0" sz="5400" u="none" cap="none" strike="noStrike">
                <a:solidFill>
                  <a:schemeClr val="dk2"/>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2" name="Google Shape;12;p35"/>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marR="0" rtl="0" algn="r">
              <a:spcBef>
                <a:spcPts val="0"/>
              </a:spcBef>
              <a:spcAft>
                <a:spcPts val="0"/>
              </a:spcAft>
              <a:buSzPts val="1400"/>
              <a:buNone/>
              <a:defRPr b="0" i="0" sz="1200" u="none" cap="none" strike="noStrike">
                <a:solidFill>
                  <a:srgbClr val="595959"/>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13" name="Google Shape;13;p35"/>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marR="0" rtl="0" algn="l">
              <a:spcBef>
                <a:spcPts val="0"/>
              </a:spcBef>
              <a:spcAft>
                <a:spcPts val="0"/>
              </a:spcAft>
              <a:buSzPts val="1400"/>
              <a:buNone/>
              <a:defRPr b="0" i="0" sz="1200" u="none" cap="none" strike="noStrike">
                <a:solidFill>
                  <a:srgbClr val="595959"/>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14" name="Google Shape;14;p35"/>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spcBef>
                <a:spcPts val="0"/>
              </a:spcBef>
              <a:buNone/>
              <a:defRPr b="0" i="0" sz="1200" u="none" cap="none" strike="noStrike">
                <a:solidFill>
                  <a:srgbClr val="595959"/>
                </a:solidFill>
                <a:latin typeface="Century Gothic"/>
                <a:ea typeface="Century Gothic"/>
                <a:cs typeface="Century Gothic"/>
                <a:sym typeface="Century Gothic"/>
              </a:defRPr>
            </a:lvl1pPr>
            <a:lvl2pPr indent="0" lvl="1" marL="0" marR="0" rtl="0" algn="l">
              <a:spcBef>
                <a:spcPts val="0"/>
              </a:spcBef>
              <a:buNone/>
              <a:defRPr b="0" i="0" sz="1200" u="none" cap="none" strike="noStrike">
                <a:solidFill>
                  <a:srgbClr val="595959"/>
                </a:solidFill>
                <a:latin typeface="Century Gothic"/>
                <a:ea typeface="Century Gothic"/>
                <a:cs typeface="Century Gothic"/>
                <a:sym typeface="Century Gothic"/>
              </a:defRPr>
            </a:lvl2pPr>
            <a:lvl3pPr indent="0" lvl="2" marL="0" marR="0" rtl="0" algn="l">
              <a:spcBef>
                <a:spcPts val="0"/>
              </a:spcBef>
              <a:buNone/>
              <a:defRPr b="0" i="0" sz="1200" u="none" cap="none" strike="noStrike">
                <a:solidFill>
                  <a:srgbClr val="595959"/>
                </a:solidFill>
                <a:latin typeface="Century Gothic"/>
                <a:ea typeface="Century Gothic"/>
                <a:cs typeface="Century Gothic"/>
                <a:sym typeface="Century Gothic"/>
              </a:defRPr>
            </a:lvl3pPr>
            <a:lvl4pPr indent="0" lvl="3" marL="0" marR="0" rtl="0" algn="l">
              <a:spcBef>
                <a:spcPts val="0"/>
              </a:spcBef>
              <a:buNone/>
              <a:defRPr b="0" i="0" sz="1200" u="none" cap="none" strike="noStrike">
                <a:solidFill>
                  <a:srgbClr val="595959"/>
                </a:solidFill>
                <a:latin typeface="Century Gothic"/>
                <a:ea typeface="Century Gothic"/>
                <a:cs typeface="Century Gothic"/>
                <a:sym typeface="Century Gothic"/>
              </a:defRPr>
            </a:lvl4pPr>
            <a:lvl5pPr indent="0" lvl="4" marL="0" marR="0" rtl="0" algn="l">
              <a:spcBef>
                <a:spcPts val="0"/>
              </a:spcBef>
              <a:buNone/>
              <a:defRPr b="0" i="0" sz="1200" u="none" cap="none" strike="noStrike">
                <a:solidFill>
                  <a:srgbClr val="595959"/>
                </a:solidFill>
                <a:latin typeface="Century Gothic"/>
                <a:ea typeface="Century Gothic"/>
                <a:cs typeface="Century Gothic"/>
                <a:sym typeface="Century Gothic"/>
              </a:defRPr>
            </a:lvl5pPr>
            <a:lvl6pPr indent="0" lvl="5" marL="0" marR="0" rtl="0" algn="l">
              <a:spcBef>
                <a:spcPts val="0"/>
              </a:spcBef>
              <a:buNone/>
              <a:defRPr b="0" i="0" sz="1200" u="none" cap="none" strike="noStrike">
                <a:solidFill>
                  <a:srgbClr val="595959"/>
                </a:solidFill>
                <a:latin typeface="Century Gothic"/>
                <a:ea typeface="Century Gothic"/>
                <a:cs typeface="Century Gothic"/>
                <a:sym typeface="Century Gothic"/>
              </a:defRPr>
            </a:lvl6pPr>
            <a:lvl7pPr indent="0" lvl="6" marL="0" marR="0" rtl="0" algn="l">
              <a:spcBef>
                <a:spcPts val="0"/>
              </a:spcBef>
              <a:buNone/>
              <a:defRPr b="0" i="0" sz="1200" u="none" cap="none" strike="noStrike">
                <a:solidFill>
                  <a:srgbClr val="595959"/>
                </a:solidFill>
                <a:latin typeface="Century Gothic"/>
                <a:ea typeface="Century Gothic"/>
                <a:cs typeface="Century Gothic"/>
                <a:sym typeface="Century Gothic"/>
              </a:defRPr>
            </a:lvl7pPr>
            <a:lvl8pPr indent="0" lvl="7" marL="0" marR="0" rtl="0" algn="l">
              <a:spcBef>
                <a:spcPts val="0"/>
              </a:spcBef>
              <a:buNone/>
              <a:defRPr b="0" i="0" sz="1200" u="none" cap="none" strike="noStrike">
                <a:solidFill>
                  <a:srgbClr val="595959"/>
                </a:solidFill>
                <a:latin typeface="Century Gothic"/>
                <a:ea typeface="Century Gothic"/>
                <a:cs typeface="Century Gothic"/>
                <a:sym typeface="Century Gothic"/>
              </a:defRPr>
            </a:lvl8pPr>
            <a:lvl9pPr indent="0" lvl="8" marL="0" marR="0" rtl="0" algn="l">
              <a:spcBef>
                <a:spcPts val="0"/>
              </a:spcBef>
              <a:buNone/>
              <a:defRPr b="0" i="0" sz="1200" u="none" cap="none" strike="noStrik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
        <p:nvSpPr>
          <p:cNvPr id="15" name="Google Shape;15;p35"/>
          <p:cNvSpPr/>
          <p:nvPr/>
        </p:nvSpPr>
        <p:spPr>
          <a:xfrm>
            <a:off x="8457760" y="6499384"/>
            <a:ext cx="84772"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16" name="Google Shape;16;p35"/>
          <p:cNvSpPr/>
          <p:nvPr/>
        </p:nvSpPr>
        <p:spPr>
          <a:xfrm>
            <a:off x="569119" y="6499384"/>
            <a:ext cx="84772"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4.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pn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
          <p:cNvSpPr txBox="1"/>
          <p:nvPr>
            <p:ph idx="1" type="body"/>
          </p:nvPr>
        </p:nvSpPr>
        <p:spPr>
          <a:xfrm>
            <a:off x="439738" y="481013"/>
            <a:ext cx="8320087" cy="1147762"/>
          </a:xfrm>
          <a:prstGeom prst="rect">
            <a:avLst/>
          </a:prstGeom>
          <a:solidFill>
            <a:srgbClr val="DEE2E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rtl="0" algn="ctr">
              <a:spcBef>
                <a:spcPts val="0"/>
              </a:spcBef>
              <a:spcAft>
                <a:spcPts val="0"/>
              </a:spcAft>
              <a:buClr>
                <a:srgbClr val="4A6617"/>
              </a:buClr>
              <a:buSzPts val="3000"/>
              <a:buFont typeface="Arial"/>
              <a:buNone/>
            </a:pPr>
            <a:r>
              <a:rPr b="1" lang="en-US" sz="3000">
                <a:solidFill>
                  <a:srgbClr val="4A6617"/>
                </a:solidFill>
                <a:latin typeface="Palatino Linotype"/>
                <a:ea typeface="Palatino Linotype"/>
                <a:cs typeface="Palatino Linotype"/>
                <a:sym typeface="Palatino Linotype"/>
              </a:rPr>
              <a:t>COURSE: CONSRUCTION OF MEASURING INSTRUMENTS </a:t>
            </a:r>
            <a:endParaRPr b="1" sz="3000">
              <a:solidFill>
                <a:srgbClr val="4A6617"/>
              </a:solidFill>
              <a:latin typeface="Palatino Linotype"/>
              <a:ea typeface="Palatino Linotype"/>
              <a:cs typeface="Palatino Linotype"/>
              <a:sym typeface="Palatino Linotype"/>
            </a:endParaRPr>
          </a:p>
        </p:txBody>
      </p:sp>
      <p:sp>
        <p:nvSpPr>
          <p:cNvPr id="95" name="Google Shape;95;p1"/>
          <p:cNvSpPr/>
          <p:nvPr/>
        </p:nvSpPr>
        <p:spPr>
          <a:xfrm>
            <a:off x="287338" y="2636838"/>
            <a:ext cx="8605837" cy="304698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00000"/>
              </a:buClr>
              <a:buSzPts val="3000"/>
              <a:buFont typeface="Arial"/>
              <a:buNone/>
            </a:pPr>
            <a:r>
              <a:rPr b="1" i="0" lang="en-US" sz="3000" u="none" cap="none" strike="noStrike">
                <a:solidFill>
                  <a:srgbClr val="000000"/>
                </a:solidFill>
                <a:latin typeface="Palatino Linotype"/>
                <a:ea typeface="Palatino Linotype"/>
                <a:cs typeface="Palatino Linotype"/>
                <a:sym typeface="Palatino Linotype"/>
              </a:rPr>
              <a:t>Week 12.</a:t>
            </a:r>
            <a:r>
              <a:rPr b="0" i="0" lang="en-US" sz="3000" u="none" cap="none" strike="noStrike">
                <a:solidFill>
                  <a:srgbClr val="000000"/>
                </a:solidFill>
                <a:latin typeface="Palatino Linotype"/>
                <a:ea typeface="Palatino Linotype"/>
                <a:cs typeface="Palatino Linotype"/>
                <a:sym typeface="Palatino Linotype"/>
              </a:rPr>
              <a:t> Assessment of operational characteristics of technical devices. Fundamentals of building automated design systems.</a:t>
            </a:r>
            <a:endParaRPr b="0" i="0" sz="3000" u="none" cap="none" strike="noStrike">
              <a:solidFill>
                <a:srgbClr val="000000"/>
              </a:solidFill>
              <a:latin typeface="Palatino Linotype"/>
              <a:ea typeface="Palatino Linotype"/>
              <a:cs typeface="Palatino Linotype"/>
              <a:sym typeface="Palatino Linotype"/>
            </a:endParaRPr>
          </a:p>
          <a:p>
            <a:pPr indent="0" lvl="0" marL="0" marR="0" rtl="0" algn="ctr">
              <a:spcBef>
                <a:spcPts val="600"/>
              </a:spcBef>
              <a:spcAft>
                <a:spcPts val="0"/>
              </a:spcAft>
              <a:buClr>
                <a:srgbClr val="7F7F7F"/>
              </a:buClr>
              <a:buSzPts val="3000"/>
              <a:buFont typeface="Arial"/>
              <a:buNone/>
            </a:pPr>
            <a:r>
              <a:t/>
            </a:r>
            <a:endParaRPr b="1" i="0" sz="3000" u="none" cap="none" strike="noStrike">
              <a:solidFill>
                <a:srgbClr val="7F7F7F"/>
              </a:solidFill>
              <a:latin typeface="Palatino Linotype"/>
              <a:ea typeface="Palatino Linotype"/>
              <a:cs typeface="Palatino Linotype"/>
              <a:sym typeface="Palatino Linotype"/>
            </a:endParaRPr>
          </a:p>
          <a:p>
            <a:pPr indent="0" lvl="0" marL="0" marR="0" rtl="0" algn="ctr">
              <a:spcBef>
                <a:spcPts val="600"/>
              </a:spcBef>
              <a:spcAft>
                <a:spcPts val="0"/>
              </a:spcAft>
              <a:buClr>
                <a:srgbClr val="000000"/>
              </a:buClr>
              <a:buSzPts val="3000"/>
              <a:buFont typeface="Arial"/>
              <a:buNone/>
            </a:pPr>
            <a:r>
              <a:rPr b="1" i="0" lang="en-US" sz="3000" u="none" cap="none" strike="noStrike">
                <a:solidFill>
                  <a:srgbClr val="000000"/>
                </a:solidFill>
                <a:latin typeface="Palatino Linotype"/>
                <a:ea typeface="Palatino Linotype"/>
                <a:cs typeface="Palatino Linotype"/>
                <a:sym typeface="Palatino Linotype"/>
              </a:rPr>
              <a:t>Lecturer:</a:t>
            </a:r>
            <a:r>
              <a:rPr b="0" i="0" lang="en-US" sz="3000" u="none" cap="none" strike="noStrike">
                <a:solidFill>
                  <a:srgbClr val="000000"/>
                </a:solidFill>
                <a:latin typeface="Palatino Linotype"/>
                <a:ea typeface="Palatino Linotype"/>
                <a:cs typeface="Palatino Linotype"/>
                <a:sym typeface="Palatino Linotype"/>
              </a:rPr>
              <a:t> PhD. B.Khamdamov (Andijan Machine Building Institute)</a:t>
            </a:r>
            <a:endParaRPr/>
          </a:p>
        </p:txBody>
      </p:sp>
      <p:sp>
        <p:nvSpPr>
          <p:cNvPr id="96" name="Google Shape;96;p1"/>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Palatino Linotype"/>
                <a:ea typeface="Palatino Linotype"/>
                <a:cs typeface="Palatino Linotype"/>
                <a:sym typeface="Palatino Linotype"/>
              </a:rPr>
              <a:t>1</a:t>
            </a:r>
            <a:endParaRPr b="0" i="0" sz="20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
          <p:cNvSpPr txBox="1"/>
          <p:nvPr>
            <p:ph idx="1" type="body"/>
          </p:nvPr>
        </p:nvSpPr>
        <p:spPr>
          <a:xfrm>
            <a:off x="439738" y="481013"/>
            <a:ext cx="8229600" cy="1147762"/>
          </a:xfrm>
          <a:prstGeom prst="rect">
            <a:avLst/>
          </a:prstGeom>
          <a:solidFill>
            <a:srgbClr val="DEE2E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rtl="0" algn="ctr">
              <a:spcBef>
                <a:spcPts val="0"/>
              </a:spcBef>
              <a:spcAft>
                <a:spcPts val="0"/>
              </a:spcAft>
              <a:buClr>
                <a:srgbClr val="4A6617"/>
              </a:buClr>
              <a:buSzPts val="3000"/>
              <a:buFont typeface="Arial"/>
              <a:buNone/>
            </a:pPr>
            <a:r>
              <a:rPr b="1" lang="en-US" sz="3000">
                <a:solidFill>
                  <a:srgbClr val="4A6617"/>
                </a:solidFill>
                <a:latin typeface="Palatino Linotype"/>
                <a:ea typeface="Palatino Linotype"/>
                <a:cs typeface="Palatino Linotype"/>
                <a:sym typeface="Palatino Linotype"/>
              </a:rPr>
              <a:t>O’LCHASH ASBOBLARINI KONSTRUKSIYALASH</a:t>
            </a:r>
            <a:endParaRPr/>
          </a:p>
        </p:txBody>
      </p:sp>
      <p:sp>
        <p:nvSpPr>
          <p:cNvPr id="102" name="Google Shape;102;p2"/>
          <p:cNvSpPr/>
          <p:nvPr/>
        </p:nvSpPr>
        <p:spPr>
          <a:xfrm>
            <a:off x="0" y="3086100"/>
            <a:ext cx="9144000" cy="285001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800" u="none" cap="none" strike="noStrike">
                <a:solidFill>
                  <a:srgbClr val="000000"/>
                </a:solidFill>
                <a:latin typeface="Palatino Linotype"/>
                <a:ea typeface="Palatino Linotype"/>
                <a:cs typeface="Palatino Linotype"/>
                <a:sym typeface="Palatino Linotype"/>
              </a:rPr>
              <a:t>12-Ma’ruza.</a:t>
            </a:r>
            <a:r>
              <a:rPr b="0" i="0" lang="en-US" sz="2800" u="none" cap="none" strike="noStrike">
                <a:solidFill>
                  <a:srgbClr val="000000"/>
                </a:solidFill>
                <a:latin typeface="Palatino Linotype"/>
                <a:ea typeface="Palatino Linotype"/>
                <a:cs typeface="Palatino Linotype"/>
                <a:sym typeface="Palatino Linotype"/>
              </a:rPr>
              <a:t> </a:t>
            </a:r>
            <a:r>
              <a:rPr b="0" i="0" lang="en-US" sz="2800" u="none" cap="none" strike="noStrike">
                <a:solidFill>
                  <a:schemeClr val="dk1"/>
                </a:solidFill>
                <a:latin typeface="Palatino Linotype"/>
                <a:ea typeface="Palatino Linotype"/>
                <a:cs typeface="Palatino Linotype"/>
                <a:sym typeface="Palatino Linotype"/>
              </a:rPr>
              <a:t>Texnik qurilmalarning ekspluatatsion tavsiflarini baholash. Avtomatlashtirilgan loyixalash tizimlarini qurish asoslari</a:t>
            </a:r>
            <a:r>
              <a:rPr b="0" i="0" lang="en-US" sz="2800" u="none" cap="none" strike="noStrike">
                <a:solidFill>
                  <a:srgbClr val="000000"/>
                </a:solidFill>
                <a:latin typeface="Palatino Linotype"/>
                <a:ea typeface="Palatino Linotype"/>
                <a:cs typeface="Palatino Linotype"/>
                <a:sym typeface="Palatino Linotype"/>
              </a:rPr>
              <a:t>. </a:t>
            </a:r>
            <a:endParaRPr b="0" i="0" sz="2800" u="none" cap="none" strike="noStrike">
              <a:solidFill>
                <a:srgbClr val="000000"/>
              </a:solidFill>
              <a:latin typeface="Palatino Linotype"/>
              <a:ea typeface="Palatino Linotype"/>
              <a:cs typeface="Palatino Linotype"/>
              <a:sym typeface="Palatino Linotype"/>
            </a:endParaRPr>
          </a:p>
          <a:p>
            <a:pPr indent="0" lvl="0" marL="0" marR="0" rtl="0" algn="ctr">
              <a:spcBef>
                <a:spcPts val="560"/>
              </a:spcBef>
              <a:spcAft>
                <a:spcPts val="0"/>
              </a:spcAft>
              <a:buNone/>
            </a:pPr>
            <a:r>
              <a:t/>
            </a:r>
            <a:endParaRPr b="1" i="0" sz="2800" u="none" cap="none" strike="noStrike">
              <a:solidFill>
                <a:srgbClr val="7F7F7F"/>
              </a:solidFill>
              <a:latin typeface="Palatino Linotype"/>
              <a:ea typeface="Palatino Linotype"/>
              <a:cs typeface="Palatino Linotype"/>
              <a:sym typeface="Palatino Linotype"/>
            </a:endParaRPr>
          </a:p>
          <a:p>
            <a:pPr indent="0" lvl="0" marL="0" marR="0" rtl="0" algn="ctr">
              <a:spcBef>
                <a:spcPts val="560"/>
              </a:spcBef>
              <a:spcAft>
                <a:spcPts val="0"/>
              </a:spcAft>
              <a:buNone/>
            </a:pPr>
            <a:r>
              <a:rPr b="1" i="0" lang="en-US" sz="2800" u="none" cap="none" strike="noStrike">
                <a:solidFill>
                  <a:srgbClr val="000000"/>
                </a:solidFill>
                <a:latin typeface="Palatino Linotype"/>
                <a:ea typeface="Palatino Linotype"/>
                <a:cs typeface="Palatino Linotype"/>
                <a:sym typeface="Palatino Linotype"/>
              </a:rPr>
              <a:t>Ma’ruzachi:</a:t>
            </a:r>
            <a:r>
              <a:rPr b="0" i="0" lang="en-US" sz="2800" u="none" cap="none" strike="noStrike">
                <a:solidFill>
                  <a:srgbClr val="000000"/>
                </a:solidFill>
                <a:latin typeface="Palatino Linotype"/>
                <a:ea typeface="Palatino Linotype"/>
                <a:cs typeface="Palatino Linotype"/>
                <a:sym typeface="Palatino Linotype"/>
              </a:rPr>
              <a:t> PhD. B.Xamdamov (Andijon Mashinasozlik Instituti)</a:t>
            </a:r>
            <a:endParaRPr/>
          </a:p>
        </p:txBody>
      </p:sp>
      <p:sp>
        <p:nvSpPr>
          <p:cNvPr id="103" name="Google Shape;103;p2"/>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Palatino Linotype"/>
                <a:ea typeface="Palatino Linotype"/>
                <a:cs typeface="Palatino Linotype"/>
                <a:sym typeface="Palatino Linotype"/>
              </a:rPr>
              <a:t>2</a:t>
            </a:r>
            <a:endParaRPr b="0" i="0" sz="20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txBox="1"/>
          <p:nvPr>
            <p:ph idx="1" type="subTitle"/>
          </p:nvPr>
        </p:nvSpPr>
        <p:spPr>
          <a:xfrm>
            <a:off x="323528" y="2132856"/>
            <a:ext cx="8568952" cy="3816424"/>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dk1"/>
              </a:buClr>
              <a:buSzPts val="2400"/>
              <a:buNone/>
            </a:pPr>
            <a:r>
              <a:rPr b="1" lang="en-US">
                <a:solidFill>
                  <a:schemeClr val="dk1"/>
                </a:solidFill>
                <a:latin typeface="Palatino Linotype"/>
                <a:ea typeface="Palatino Linotype"/>
                <a:cs typeface="Palatino Linotype"/>
                <a:sym typeface="Palatino Linotype"/>
              </a:rPr>
              <a:t>Reja:</a:t>
            </a:r>
            <a:endParaRPr>
              <a:solidFill>
                <a:schemeClr val="dk1"/>
              </a:solidFill>
              <a:latin typeface="Palatino Linotype"/>
              <a:ea typeface="Palatino Linotype"/>
              <a:cs typeface="Palatino Linotype"/>
              <a:sym typeface="Palatino Linotype"/>
            </a:endParaRPr>
          </a:p>
          <a:p>
            <a:pPr indent="0" lvl="0" marL="0" rtl="0" algn="just">
              <a:spcBef>
                <a:spcPts val="480"/>
              </a:spcBef>
              <a:spcAft>
                <a:spcPts val="0"/>
              </a:spcAft>
              <a:buClr>
                <a:schemeClr val="dk1"/>
              </a:buClr>
              <a:buSzPts val="2400"/>
              <a:buNone/>
            </a:pPr>
            <a:r>
              <a:rPr lang="en-US">
                <a:solidFill>
                  <a:schemeClr val="dk1"/>
                </a:solidFill>
                <a:latin typeface="Palatino Linotype"/>
                <a:ea typeface="Palatino Linotype"/>
                <a:cs typeface="Palatino Linotype"/>
                <a:sym typeface="Palatino Linotype"/>
              </a:rPr>
              <a:t>12.1 Texnik qurilmalarning ekspluatatsion tavsiflari</a:t>
            </a:r>
            <a:endParaRPr>
              <a:solidFill>
                <a:schemeClr val="dk1"/>
              </a:solidFill>
              <a:latin typeface="Palatino Linotype"/>
              <a:ea typeface="Palatino Linotype"/>
              <a:cs typeface="Palatino Linotype"/>
              <a:sym typeface="Palatino Linotype"/>
            </a:endParaRPr>
          </a:p>
          <a:p>
            <a:pPr indent="0" lvl="0" marL="0" rtl="0" algn="just">
              <a:spcBef>
                <a:spcPts val="480"/>
              </a:spcBef>
              <a:spcAft>
                <a:spcPts val="0"/>
              </a:spcAft>
              <a:buClr>
                <a:schemeClr val="dk1"/>
              </a:buClr>
              <a:buSzPts val="2400"/>
              <a:buNone/>
            </a:pPr>
            <a:r>
              <a:rPr lang="en-US">
                <a:solidFill>
                  <a:schemeClr val="dk1"/>
                </a:solidFill>
                <a:latin typeface="Palatino Linotype"/>
                <a:ea typeface="Palatino Linotype"/>
                <a:cs typeface="Palatino Linotype"/>
                <a:sym typeface="Palatino Linotype"/>
              </a:rPr>
              <a:t>12.2 O’lchash asboblarining ishonchliligini baholash</a:t>
            </a:r>
            <a:endParaRPr/>
          </a:p>
          <a:p>
            <a:pPr indent="0" lvl="0" marL="0" rtl="0" algn="just">
              <a:spcBef>
                <a:spcPts val="480"/>
              </a:spcBef>
              <a:spcAft>
                <a:spcPts val="0"/>
              </a:spcAft>
              <a:buClr>
                <a:schemeClr val="dk1"/>
              </a:buClr>
              <a:buSzPts val="2400"/>
              <a:buNone/>
            </a:pPr>
            <a:r>
              <a:rPr lang="en-US">
                <a:solidFill>
                  <a:schemeClr val="dk1"/>
                </a:solidFill>
                <a:latin typeface="Palatino Linotype"/>
                <a:ea typeface="Palatino Linotype"/>
                <a:cs typeface="Palatino Linotype"/>
                <a:sym typeface="Palatino Linotype"/>
              </a:rPr>
              <a:t>12.3 Avtomatlashtirilgan loyixalash tizimlari haqida umumiy ma’lumotlar </a:t>
            </a:r>
            <a:endParaRPr>
              <a:solidFill>
                <a:schemeClr val="dk1"/>
              </a:solidFill>
              <a:latin typeface="Palatino Linotype"/>
              <a:ea typeface="Palatino Linotype"/>
              <a:cs typeface="Palatino Linotype"/>
              <a:sym typeface="Palatino Linotype"/>
            </a:endParaRPr>
          </a:p>
          <a:p>
            <a:pPr indent="0" lvl="0" marL="0" rtl="0" algn="just">
              <a:spcBef>
                <a:spcPts val="480"/>
              </a:spcBef>
              <a:spcAft>
                <a:spcPts val="0"/>
              </a:spcAft>
              <a:buClr>
                <a:schemeClr val="dk1"/>
              </a:buClr>
              <a:buSzPts val="2400"/>
              <a:buNone/>
            </a:pPr>
            <a:r>
              <a:rPr lang="en-US">
                <a:solidFill>
                  <a:schemeClr val="dk1"/>
                </a:solidFill>
                <a:latin typeface="Palatino Linotype"/>
                <a:ea typeface="Palatino Linotype"/>
                <a:cs typeface="Palatino Linotype"/>
                <a:sym typeface="Palatino Linotype"/>
              </a:rPr>
              <a:t>12.4 Avtomatlashtirilgan loyixalash tizimlarini qurishni asosiy bosqichlari</a:t>
            </a:r>
            <a:endParaRPr/>
          </a:p>
          <a:p>
            <a:pPr indent="0" lvl="0" marL="0" rtl="0" algn="just">
              <a:spcBef>
                <a:spcPts val="480"/>
              </a:spcBef>
              <a:spcAft>
                <a:spcPts val="0"/>
              </a:spcAft>
              <a:buClr>
                <a:schemeClr val="dk1"/>
              </a:buClr>
              <a:buSzPts val="2400"/>
              <a:buNone/>
            </a:pPr>
            <a:r>
              <a:rPr lang="en-US">
                <a:solidFill>
                  <a:schemeClr val="dk1"/>
                </a:solidFill>
                <a:latin typeface="Palatino Linotype"/>
                <a:ea typeface="Palatino Linotype"/>
                <a:cs typeface="Palatino Linotype"/>
                <a:sym typeface="Palatino Linotype"/>
              </a:rPr>
              <a:t>12.5 Avtomatlashtirilgan loyixalash tizimlarini tarkibi va tuzilishi</a:t>
            </a:r>
            <a:endParaRPr/>
          </a:p>
          <a:p>
            <a:pPr indent="0" lvl="0" marL="0" rtl="0" algn="just">
              <a:spcBef>
                <a:spcPts val="480"/>
              </a:spcBef>
              <a:spcAft>
                <a:spcPts val="0"/>
              </a:spcAft>
              <a:buClr>
                <a:srgbClr val="888888"/>
              </a:buClr>
              <a:buSzPts val="2400"/>
              <a:buNone/>
            </a:pPr>
            <a:r>
              <a:t/>
            </a:r>
            <a:endParaRPr>
              <a:solidFill>
                <a:schemeClr val="dk1"/>
              </a:solidFill>
              <a:latin typeface="Palatino Linotype"/>
              <a:ea typeface="Palatino Linotype"/>
              <a:cs typeface="Palatino Linotype"/>
              <a:sym typeface="Palatino Linotype"/>
            </a:endParaRPr>
          </a:p>
          <a:p>
            <a:pPr indent="0" lvl="0" marL="0" rtl="0" algn="just">
              <a:spcBef>
                <a:spcPts val="80"/>
              </a:spcBef>
              <a:spcAft>
                <a:spcPts val="0"/>
              </a:spcAft>
              <a:buClr>
                <a:srgbClr val="888888"/>
              </a:buClr>
              <a:buSzPts val="400"/>
              <a:buNone/>
            </a:pPr>
            <a:r>
              <a:t/>
            </a:r>
            <a:endParaRPr sz="400">
              <a:solidFill>
                <a:schemeClr val="dk1"/>
              </a:solidFill>
              <a:latin typeface="Palatino Linotype"/>
              <a:ea typeface="Palatino Linotype"/>
              <a:cs typeface="Palatino Linotype"/>
              <a:sym typeface="Palatino Linotype"/>
            </a:endParaRPr>
          </a:p>
        </p:txBody>
      </p:sp>
      <p:sp>
        <p:nvSpPr>
          <p:cNvPr id="109" name="Google Shape;109;p3"/>
          <p:cNvSpPr/>
          <p:nvPr/>
        </p:nvSpPr>
        <p:spPr>
          <a:xfrm>
            <a:off x="323528" y="404664"/>
            <a:ext cx="8424936" cy="1440160"/>
          </a:xfrm>
          <a:prstGeom prst="roundRect">
            <a:avLst>
              <a:gd fmla="val 16667" name="adj"/>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chemeClr val="dk1"/>
                </a:solidFill>
                <a:latin typeface="Palatino Linotype"/>
                <a:ea typeface="Palatino Linotype"/>
                <a:cs typeface="Palatino Linotype"/>
                <a:sym typeface="Palatino Linotype"/>
              </a:rPr>
              <a:t>12-Mavzu: Texnik qurilmalarning ekspluatatsion tavsiflarini baholash. Avtomatlashtirilgan loyixalash tizimlarini qurish asoslari</a:t>
            </a:r>
            <a:endParaRPr b="1" i="0" sz="2800" u="none" cap="none" strike="noStrike">
              <a:solidFill>
                <a:schemeClr val="dk1"/>
              </a:solidFill>
              <a:latin typeface="Palatino Linotype"/>
              <a:ea typeface="Palatino Linotype"/>
              <a:cs typeface="Palatino Linotype"/>
              <a:sym typeface="Palatino Linotype"/>
            </a:endParaRPr>
          </a:p>
        </p:txBody>
      </p:sp>
      <p:sp>
        <p:nvSpPr>
          <p:cNvPr id="110" name="Google Shape;110;p3"/>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Palatino Linotype"/>
                <a:ea typeface="Palatino Linotype"/>
                <a:cs typeface="Palatino Linotype"/>
                <a:sym typeface="Palatino Linotype"/>
              </a:rPr>
              <a:t>3</a:t>
            </a:r>
            <a:endParaRPr b="0" i="0" sz="20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4"/>
          <p:cNvSpPr/>
          <p:nvPr/>
        </p:nvSpPr>
        <p:spPr>
          <a:xfrm>
            <a:off x="179512" y="3284984"/>
            <a:ext cx="8640960" cy="3240360"/>
          </a:xfrm>
          <a:prstGeom prst="wedgeRoundRectCallout">
            <a:avLst>
              <a:gd fmla="val 37139" name="adj1"/>
              <a:gd fmla="val -77266" name="adj2"/>
              <a:gd fmla="val 16667" name="adj3"/>
            </a:avLst>
          </a:prstGeom>
          <a:solidFill>
            <a:schemeClr val="lt1"/>
          </a:solidFill>
          <a:ln cap="flat" cmpd="sng" w="285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US" sz="2400" u="none" cap="none" strike="noStrike">
                <a:solidFill>
                  <a:schemeClr val="dk1"/>
                </a:solidFill>
                <a:latin typeface="Palatino Linotype"/>
                <a:ea typeface="Palatino Linotype"/>
                <a:cs typeface="Palatino Linotype"/>
                <a:sym typeface="Palatino Linotype"/>
              </a:rPr>
              <a:t>	O’lchash asboblarining ishonchligiga loyihalashtirish jarayonida, ularning ishlash prinsipini oqilona tanlash, sxema va loyihalarni yechishda shu prinsipdan foydalanish, ishlab chiqarish texnologiyasini to’g‘ri tanlash, sifat, rejim va alohida detal hamda asboblarni tayyorlashni nazorat qilish, shuningdek, foydalanish, qarab turish va remont qilishga bo’lgan talablarga rioya qilish bilan erishiladi.</a:t>
            </a:r>
            <a:endParaRPr b="0" i="0" sz="2400" u="none" cap="none" strike="noStrike">
              <a:solidFill>
                <a:schemeClr val="dk1"/>
              </a:solidFill>
              <a:latin typeface="Palatino Linotype"/>
              <a:ea typeface="Palatino Linotype"/>
              <a:cs typeface="Palatino Linotype"/>
              <a:sym typeface="Palatino Linotype"/>
            </a:endParaRPr>
          </a:p>
        </p:txBody>
      </p:sp>
      <p:sp>
        <p:nvSpPr>
          <p:cNvPr id="116" name="Google Shape;116;p4"/>
          <p:cNvSpPr/>
          <p:nvPr/>
        </p:nvSpPr>
        <p:spPr>
          <a:xfrm>
            <a:off x="179512" y="188640"/>
            <a:ext cx="8640960" cy="2736304"/>
          </a:xfrm>
          <a:prstGeom prst="cloudCallout">
            <a:avLst>
              <a:gd fmla="val -20833" name="adj1"/>
              <a:gd fmla="val 62500" name="adj2"/>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200" u="none" cap="none" strike="noStrike">
                <a:solidFill>
                  <a:schemeClr val="dk1"/>
                </a:solidFill>
                <a:latin typeface="Palatino Linotype"/>
                <a:ea typeface="Palatino Linotype"/>
                <a:cs typeface="Palatino Linotype"/>
                <a:sym typeface="Palatino Linotype"/>
              </a:rPr>
              <a:t>O’lchash asboblari 100 — 200 gacha, markaziashtirilgan nazorat mashinalari (MNM) minglab alohida komponentlarni o‘z ichiga oladi va har bir komponentga ishonchli va buzilmasdan ishlash talabi qo‘yiladi.</a:t>
            </a:r>
            <a:endParaRPr b="1" i="0" sz="2200" u="none" cap="none" strike="noStrike">
              <a:solidFill>
                <a:schemeClr val="dk1"/>
              </a:solidFill>
              <a:latin typeface="Palatino Linotype"/>
              <a:ea typeface="Palatino Linotype"/>
              <a:cs typeface="Palatino Linotype"/>
              <a:sym typeface="Palatino Linotype"/>
            </a:endParaRPr>
          </a:p>
        </p:txBody>
      </p:sp>
      <p:sp>
        <p:nvSpPr>
          <p:cNvPr id="117" name="Google Shape;117;p4"/>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Palatino Linotype"/>
                <a:ea typeface="Palatino Linotype"/>
                <a:cs typeface="Palatino Linotype"/>
                <a:sym typeface="Palatino Linotype"/>
              </a:rPr>
              <a:t>4</a:t>
            </a:r>
            <a:endParaRPr b="0" i="0" sz="20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p:nvPr/>
        </p:nvSpPr>
        <p:spPr>
          <a:xfrm>
            <a:off x="179512" y="1844824"/>
            <a:ext cx="3024336" cy="1656184"/>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en-US" sz="3200" u="none" cap="none" strike="noStrike">
                <a:solidFill>
                  <a:schemeClr val="dk1"/>
                </a:solidFill>
                <a:latin typeface="Palatino Linotype"/>
                <a:ea typeface="Palatino Linotype"/>
                <a:cs typeface="Palatino Linotype"/>
                <a:sym typeface="Palatino Linotype"/>
              </a:rPr>
              <a:t>Ishonchlilik</a:t>
            </a:r>
            <a:endParaRPr b="1" i="0" sz="2800" u="none" cap="none" strike="noStrike">
              <a:solidFill>
                <a:schemeClr val="dk1"/>
              </a:solidFill>
              <a:latin typeface="Palatino Linotype"/>
              <a:ea typeface="Palatino Linotype"/>
              <a:cs typeface="Palatino Linotype"/>
              <a:sym typeface="Palatino Linotype"/>
            </a:endParaRPr>
          </a:p>
        </p:txBody>
      </p:sp>
      <p:sp>
        <p:nvSpPr>
          <p:cNvPr id="123" name="Google Shape;123;p5"/>
          <p:cNvSpPr/>
          <p:nvPr/>
        </p:nvSpPr>
        <p:spPr>
          <a:xfrm>
            <a:off x="3275856" y="2132856"/>
            <a:ext cx="936104" cy="792088"/>
          </a:xfrm>
          <a:prstGeom prst="rightArrow">
            <a:avLst>
              <a:gd fmla="val 50000" name="adj1"/>
              <a:gd fmla="val 50000" name="adj2"/>
            </a:avLst>
          </a:prstGeom>
          <a:gradFill>
            <a:gsLst>
              <a:gs pos="0">
                <a:srgbClr val="4B6F0A"/>
              </a:gs>
              <a:gs pos="80000">
                <a:srgbClr val="63930D"/>
              </a:gs>
              <a:gs pos="100000">
                <a:srgbClr val="65970B"/>
              </a:gs>
            </a:gsLst>
            <a:lin ang="16200000" scaled="0"/>
          </a:gradFill>
          <a:ln cap="flat" cmpd="sng" w="9525">
            <a:solidFill>
              <a:srgbClr val="60871B"/>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124" name="Google Shape;124;p5"/>
          <p:cNvSpPr/>
          <p:nvPr/>
        </p:nvSpPr>
        <p:spPr>
          <a:xfrm>
            <a:off x="4211960" y="620688"/>
            <a:ext cx="4752528" cy="4536504"/>
          </a:xfrm>
          <a:prstGeom prst="roundRect">
            <a:avLst>
              <a:gd fmla="val 16667" name="adj"/>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800" u="none" cap="none" strike="noStrike">
                <a:solidFill>
                  <a:schemeClr val="dk1"/>
                </a:solidFill>
                <a:latin typeface="Palatino Linotype"/>
                <a:ea typeface="Palatino Linotype"/>
                <a:cs typeface="Palatino Linotype"/>
                <a:sym typeface="Palatino Linotype"/>
              </a:rPr>
              <a:t>tizimning (asbob, qurilma va boshqalarning) berilgan vaqt oralig'i mobaynida o‘z parametrlarini ma’lum berilgan chegaralarda saqlab, buzilmasdan ishlay olish qobiliyati tushuniladi.</a:t>
            </a:r>
            <a:endParaRPr b="0" i="0" sz="2800" u="none" cap="none" strike="noStrike">
              <a:solidFill>
                <a:schemeClr val="dk1"/>
              </a:solidFill>
              <a:latin typeface="Palatino Linotype"/>
              <a:ea typeface="Palatino Linotype"/>
              <a:cs typeface="Palatino Linotype"/>
              <a:sym typeface="Palatino Linotype"/>
            </a:endParaRPr>
          </a:p>
        </p:txBody>
      </p:sp>
      <p:pic>
        <p:nvPicPr>
          <p:cNvPr descr="C:\Program Files (x86)\Microsoft Office\MEDIA\CAGCAT10\j0233018.wmf" id="125" name="Google Shape;125;p5"/>
          <p:cNvPicPr preferRelativeResize="0"/>
          <p:nvPr/>
        </p:nvPicPr>
        <p:blipFill rotWithShape="1">
          <a:blip r:embed="rId3">
            <a:alphaModFix/>
          </a:blip>
          <a:srcRect b="0" l="0" r="0" t="0"/>
          <a:stretch/>
        </p:blipFill>
        <p:spPr>
          <a:xfrm>
            <a:off x="203102" y="3645024"/>
            <a:ext cx="2574202" cy="2614943"/>
          </a:xfrm>
          <a:prstGeom prst="rect">
            <a:avLst/>
          </a:prstGeom>
          <a:noFill/>
          <a:ln>
            <a:noFill/>
          </a:ln>
        </p:spPr>
      </p:pic>
      <p:pic>
        <p:nvPicPr>
          <p:cNvPr descr="C:\Program Files (x86)\Microsoft Office\MEDIA\CAGCAT10\j0301252.wmf" id="126" name="Google Shape;126;p5"/>
          <p:cNvPicPr preferRelativeResize="0"/>
          <p:nvPr/>
        </p:nvPicPr>
        <p:blipFill rotWithShape="1">
          <a:blip r:embed="rId4">
            <a:alphaModFix/>
          </a:blip>
          <a:srcRect b="0" l="0" r="0" t="0"/>
          <a:stretch/>
        </p:blipFill>
        <p:spPr>
          <a:xfrm>
            <a:off x="323528" y="-23902"/>
            <a:ext cx="2184182" cy="1868726"/>
          </a:xfrm>
          <a:prstGeom prst="rect">
            <a:avLst/>
          </a:prstGeom>
          <a:noFill/>
          <a:ln>
            <a:noFill/>
          </a:ln>
        </p:spPr>
      </p:pic>
      <p:sp>
        <p:nvSpPr>
          <p:cNvPr id="127" name="Google Shape;127;p5"/>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Palatino Linotype"/>
                <a:ea typeface="Palatino Linotype"/>
                <a:cs typeface="Palatino Linotype"/>
                <a:sym typeface="Palatino Linotype"/>
              </a:rPr>
              <a:t>5</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6"/>
          <p:cNvSpPr/>
          <p:nvPr/>
        </p:nvSpPr>
        <p:spPr>
          <a:xfrm>
            <a:off x="1835696" y="332656"/>
            <a:ext cx="5400600" cy="1080120"/>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chemeClr val="dk1"/>
                </a:solidFill>
                <a:latin typeface="Palatino Linotype"/>
                <a:ea typeface="Palatino Linotype"/>
                <a:cs typeface="Palatino Linotype"/>
                <a:sym typeface="Palatino Linotype"/>
              </a:rPr>
              <a:t>Tizimning buzilishi turlari</a:t>
            </a:r>
            <a:endParaRPr b="1" i="0" sz="2800" u="none" cap="none" strike="noStrike">
              <a:solidFill>
                <a:schemeClr val="dk1"/>
              </a:solidFill>
              <a:latin typeface="Palatino Linotype"/>
              <a:ea typeface="Palatino Linotype"/>
              <a:cs typeface="Palatino Linotype"/>
              <a:sym typeface="Palatino Linotype"/>
            </a:endParaRPr>
          </a:p>
        </p:txBody>
      </p:sp>
      <p:sp>
        <p:nvSpPr>
          <p:cNvPr id="133" name="Google Shape;133;p6"/>
          <p:cNvSpPr/>
          <p:nvPr/>
        </p:nvSpPr>
        <p:spPr>
          <a:xfrm rot="-8323458">
            <a:off x="6171317" y="1526242"/>
            <a:ext cx="1217241" cy="1159284"/>
          </a:xfrm>
          <a:prstGeom prst="leftUpArrow">
            <a:avLst/>
          </a:prstGeom>
          <a:solidFill>
            <a:schemeClr val="accent5"/>
          </a:solidFill>
          <a:ln cap="flat" cmpd="sng" w="28575">
            <a:solidFill>
              <a:srgbClr val="48631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134" name="Google Shape;134;p6"/>
          <p:cNvSpPr/>
          <p:nvPr/>
        </p:nvSpPr>
        <p:spPr>
          <a:xfrm>
            <a:off x="395536" y="2708920"/>
            <a:ext cx="1728192" cy="1296144"/>
          </a:xfrm>
          <a:prstGeom prst="roundRect">
            <a:avLst>
              <a:gd fmla="val 16667" name="adj"/>
            </a:avLst>
          </a:prstGeom>
          <a:solidFill>
            <a:srgbClr val="F5CDA4"/>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to‘satdan</a:t>
            </a:r>
            <a:endParaRPr b="1" i="0" sz="2400" u="none" cap="none" strike="noStrike">
              <a:solidFill>
                <a:schemeClr val="dk1"/>
              </a:solidFill>
              <a:latin typeface="Palatino Linotype"/>
              <a:ea typeface="Palatino Linotype"/>
              <a:cs typeface="Palatino Linotype"/>
              <a:sym typeface="Palatino Linotype"/>
            </a:endParaRPr>
          </a:p>
        </p:txBody>
      </p:sp>
      <p:sp>
        <p:nvSpPr>
          <p:cNvPr id="135" name="Google Shape;135;p6"/>
          <p:cNvSpPr/>
          <p:nvPr/>
        </p:nvSpPr>
        <p:spPr>
          <a:xfrm>
            <a:off x="2771800" y="2708920"/>
            <a:ext cx="1737948" cy="1296144"/>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asta-sekin</a:t>
            </a:r>
            <a:endParaRPr b="1" i="0" sz="2400" u="none" cap="none" strike="noStrike">
              <a:solidFill>
                <a:schemeClr val="dk1"/>
              </a:solidFill>
              <a:latin typeface="Palatino Linotype"/>
              <a:ea typeface="Palatino Linotype"/>
              <a:cs typeface="Palatino Linotype"/>
              <a:sym typeface="Palatino Linotype"/>
            </a:endParaRPr>
          </a:p>
        </p:txBody>
      </p:sp>
      <p:sp>
        <p:nvSpPr>
          <p:cNvPr id="136" name="Google Shape;136;p6"/>
          <p:cNvSpPr/>
          <p:nvPr/>
        </p:nvSpPr>
        <p:spPr>
          <a:xfrm>
            <a:off x="5076056" y="2708920"/>
            <a:ext cx="1512168" cy="1296144"/>
          </a:xfrm>
          <a:prstGeom prst="roundRect">
            <a:avLst>
              <a:gd fmla="val 16667" name="adj"/>
            </a:avLst>
          </a:prstGeom>
          <a:solidFill>
            <a:srgbClr val="F5CDA4"/>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to’liq</a:t>
            </a:r>
            <a:endParaRPr b="1" i="0" sz="2400" u="none" cap="none" strike="noStrike">
              <a:solidFill>
                <a:schemeClr val="dk1"/>
              </a:solidFill>
              <a:latin typeface="Palatino Linotype"/>
              <a:ea typeface="Palatino Linotype"/>
              <a:cs typeface="Palatino Linotype"/>
              <a:sym typeface="Palatino Linotype"/>
            </a:endParaRPr>
          </a:p>
        </p:txBody>
      </p:sp>
      <p:sp>
        <p:nvSpPr>
          <p:cNvPr id="137" name="Google Shape;137;p6"/>
          <p:cNvSpPr/>
          <p:nvPr/>
        </p:nvSpPr>
        <p:spPr>
          <a:xfrm>
            <a:off x="7164288" y="2708920"/>
            <a:ext cx="1512168" cy="1296144"/>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qisman </a:t>
            </a:r>
            <a:endParaRPr b="1" i="0" sz="2400" u="none" cap="none" strike="noStrike">
              <a:solidFill>
                <a:schemeClr val="dk1"/>
              </a:solidFill>
              <a:latin typeface="Palatino Linotype"/>
              <a:ea typeface="Palatino Linotype"/>
              <a:cs typeface="Palatino Linotype"/>
              <a:sym typeface="Palatino Linotype"/>
            </a:endParaRPr>
          </a:p>
        </p:txBody>
      </p:sp>
      <p:sp>
        <p:nvSpPr>
          <p:cNvPr id="138" name="Google Shape;138;p6"/>
          <p:cNvSpPr/>
          <p:nvPr/>
        </p:nvSpPr>
        <p:spPr>
          <a:xfrm rot="-8323458">
            <a:off x="1755442" y="1526242"/>
            <a:ext cx="1217241" cy="1159284"/>
          </a:xfrm>
          <a:prstGeom prst="leftUpArrow">
            <a:avLst/>
          </a:prstGeom>
          <a:solidFill>
            <a:schemeClr val="accent5"/>
          </a:solidFill>
          <a:ln cap="flat" cmpd="sng" w="28575">
            <a:solidFill>
              <a:srgbClr val="48631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139" name="Google Shape;139;p6"/>
          <p:cNvSpPr/>
          <p:nvPr/>
        </p:nvSpPr>
        <p:spPr>
          <a:xfrm>
            <a:off x="251520" y="4509120"/>
            <a:ext cx="8568952" cy="1728192"/>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chemeClr val="dk1"/>
                </a:solidFill>
                <a:latin typeface="Palatino Linotype"/>
                <a:ea typeface="Palatino Linotype"/>
                <a:cs typeface="Palatino Linotype"/>
                <a:sym typeface="Palatino Linotype"/>
              </a:rPr>
              <a:t>Buzilishning boshlanishi, uning xarakteri va oqibatlari doim tasodifiy, ehtimolli xarakterga ega bo’ladi.</a:t>
            </a:r>
            <a:endParaRPr b="1" i="0" sz="2800" u="none" cap="none" strike="noStrike">
              <a:solidFill>
                <a:schemeClr val="dk1"/>
              </a:solidFill>
              <a:latin typeface="Palatino Linotype"/>
              <a:ea typeface="Palatino Linotype"/>
              <a:cs typeface="Palatino Linotype"/>
              <a:sym typeface="Palatino Linotype"/>
            </a:endParaRPr>
          </a:p>
        </p:txBody>
      </p:sp>
      <p:sp>
        <p:nvSpPr>
          <p:cNvPr id="140" name="Google Shape;140;p6"/>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Palatino Linotype"/>
                <a:ea typeface="Palatino Linotype"/>
                <a:cs typeface="Palatino Linotype"/>
                <a:sym typeface="Palatino Linotype"/>
              </a:rPr>
              <a:t>6</a:t>
            </a:r>
            <a:endParaRPr b="0" i="0" sz="20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7"/>
          <p:cNvSpPr/>
          <p:nvPr/>
        </p:nvSpPr>
        <p:spPr>
          <a:xfrm>
            <a:off x="179512" y="620688"/>
            <a:ext cx="4032448" cy="3096344"/>
          </a:xfrm>
          <a:prstGeom prst="rightArrowCallout">
            <a:avLst>
              <a:gd fmla="val 25000" name="adj1"/>
              <a:gd fmla="val 25000" name="adj2"/>
              <a:gd fmla="val 25000" name="adj3"/>
              <a:gd fmla="val 64977" name="adj4"/>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3200" u="none" cap="none" strike="noStrike">
                <a:solidFill>
                  <a:schemeClr val="dk1"/>
                </a:solidFill>
                <a:latin typeface="Palatino Linotype"/>
                <a:ea typeface="Palatino Linotype"/>
                <a:cs typeface="Palatino Linotype"/>
                <a:sym typeface="Palatino Linotype"/>
              </a:rPr>
              <a:t>Buzilmasdan ishlash ehtimoli </a:t>
            </a:r>
            <a:r>
              <a:rPr b="0" i="1" lang="en-US" sz="3200" u="none" cap="none" strike="noStrike">
                <a:solidFill>
                  <a:schemeClr val="dk1"/>
                </a:solidFill>
                <a:latin typeface="Palatino Linotype"/>
                <a:ea typeface="Palatino Linotype"/>
                <a:cs typeface="Palatino Linotype"/>
                <a:sym typeface="Palatino Linotype"/>
              </a:rPr>
              <a:t>p(t)</a:t>
            </a:r>
            <a:endParaRPr b="0" i="0" sz="3200" u="none" cap="none" strike="noStrike">
              <a:solidFill>
                <a:schemeClr val="dk1"/>
              </a:solidFill>
              <a:latin typeface="Palatino Linotype"/>
              <a:ea typeface="Palatino Linotype"/>
              <a:cs typeface="Palatino Linotype"/>
              <a:sym typeface="Palatino Linotype"/>
            </a:endParaRPr>
          </a:p>
        </p:txBody>
      </p:sp>
      <p:sp>
        <p:nvSpPr>
          <p:cNvPr id="146" name="Google Shape;146;p7"/>
          <p:cNvSpPr/>
          <p:nvPr/>
        </p:nvSpPr>
        <p:spPr>
          <a:xfrm>
            <a:off x="3851920" y="404664"/>
            <a:ext cx="5292080" cy="3960440"/>
          </a:xfrm>
          <a:prstGeom prst="verticalScroll">
            <a:avLst>
              <a:gd fmla="val 12500" name="adj"/>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800" u="none" cap="none" strike="noStrike">
                <a:solidFill>
                  <a:schemeClr val="dk1"/>
                </a:solidFill>
                <a:latin typeface="Palatino Linotype"/>
                <a:ea typeface="Palatino Linotype"/>
                <a:cs typeface="Palatino Linotype"/>
                <a:sym typeface="Palatino Linotype"/>
              </a:rPr>
              <a:t>tizim ishonchliligining asosiy tavsifsi bo’lib, bunda </a:t>
            </a:r>
            <a:r>
              <a:rPr b="0" i="1" lang="en-US" sz="2800" u="none" cap="none" strike="noStrike">
                <a:solidFill>
                  <a:schemeClr val="dk1"/>
                </a:solidFill>
                <a:latin typeface="Palatino Linotype"/>
                <a:ea typeface="Palatino Linotype"/>
                <a:cs typeface="Palatino Linotype"/>
                <a:sym typeface="Palatino Linotype"/>
              </a:rPr>
              <a:t>p(t) </a:t>
            </a:r>
            <a:r>
              <a:rPr b="0" i="0" lang="en-US" sz="2800" u="none" cap="none" strike="noStrike">
                <a:solidFill>
                  <a:schemeClr val="dk1"/>
                </a:solidFill>
                <a:latin typeface="Palatino Linotype"/>
                <a:ea typeface="Palatino Linotype"/>
                <a:cs typeface="Palatino Linotype"/>
                <a:sym typeface="Palatino Linotype"/>
              </a:rPr>
              <a:t>berilgan vaqt oralig’ida berilgan shartlar bajarilganda birorta ham buzilish ro‘y bermaslik ehtimolidir:</a:t>
            </a:r>
            <a:endParaRPr b="1" i="0" sz="2800" u="none" cap="none" strike="noStrike">
              <a:solidFill>
                <a:schemeClr val="dk1"/>
              </a:solidFill>
              <a:latin typeface="Palatino Linotype"/>
              <a:ea typeface="Palatino Linotype"/>
              <a:cs typeface="Palatino Linotype"/>
              <a:sym typeface="Palatino Linotype"/>
            </a:endParaRPr>
          </a:p>
        </p:txBody>
      </p:sp>
      <p:sp>
        <p:nvSpPr>
          <p:cNvPr id="147" name="Google Shape;147;p7"/>
          <p:cNvSpPr/>
          <p:nvPr/>
        </p:nvSpPr>
        <p:spPr>
          <a:xfrm>
            <a:off x="2771800" y="4797152"/>
            <a:ext cx="4392488" cy="1224136"/>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1" lang="en-US" sz="3600" u="none" cap="none" strike="noStrike">
                <a:solidFill>
                  <a:schemeClr val="dk1"/>
                </a:solidFill>
                <a:latin typeface="Palatino Linotype"/>
                <a:ea typeface="Palatino Linotype"/>
                <a:cs typeface="Palatino Linotype"/>
                <a:sym typeface="Palatino Linotype"/>
              </a:rPr>
              <a:t>p(t)=p{T&gt;t}.</a:t>
            </a:r>
            <a:endParaRPr b="0" i="0" sz="3600" u="none" cap="none" strike="noStrike">
              <a:solidFill>
                <a:schemeClr val="dk1"/>
              </a:solidFill>
              <a:latin typeface="Palatino Linotype"/>
              <a:ea typeface="Palatino Linotype"/>
              <a:cs typeface="Palatino Linotype"/>
              <a:sym typeface="Palatino Linotype"/>
            </a:endParaRPr>
          </a:p>
        </p:txBody>
      </p:sp>
      <p:sp>
        <p:nvSpPr>
          <p:cNvPr id="148" name="Google Shape;148;p7"/>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Palatino Linotype"/>
                <a:ea typeface="Palatino Linotype"/>
                <a:cs typeface="Palatino Linotype"/>
                <a:sym typeface="Palatino Linotype"/>
              </a:rPr>
              <a:t>7</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8"/>
          <p:cNvSpPr/>
          <p:nvPr/>
        </p:nvSpPr>
        <p:spPr>
          <a:xfrm>
            <a:off x="467544" y="429512"/>
            <a:ext cx="3312368" cy="2160240"/>
          </a:xfrm>
          <a:prstGeom prst="rightArrowCallout">
            <a:avLst>
              <a:gd fmla="val 21793" name="adj1"/>
              <a:gd fmla="val 22306" name="adj2"/>
              <a:gd fmla="val 43663" name="adj3"/>
              <a:gd fmla="val 64977" name="adj4"/>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3200" u="none" cap="none" strike="noStrike">
                <a:solidFill>
                  <a:schemeClr val="dk1"/>
                </a:solidFill>
                <a:latin typeface="Palatino Linotype"/>
                <a:ea typeface="Palatino Linotype"/>
                <a:cs typeface="Palatino Linotype"/>
                <a:sym typeface="Palatino Linotype"/>
              </a:rPr>
              <a:t>Buzilish ehtimolligi </a:t>
            </a:r>
            <a:r>
              <a:rPr b="0" i="1" lang="en-US" sz="3200" u="none" cap="none" strike="noStrike">
                <a:solidFill>
                  <a:schemeClr val="dk1"/>
                </a:solidFill>
                <a:latin typeface="Palatino Linotype"/>
                <a:ea typeface="Palatino Linotype"/>
                <a:cs typeface="Palatino Linotype"/>
                <a:sym typeface="Palatino Linotype"/>
              </a:rPr>
              <a:t>g(t)</a:t>
            </a:r>
            <a:endParaRPr b="0" i="0" sz="3200" u="none" cap="none" strike="noStrike">
              <a:solidFill>
                <a:schemeClr val="dk1"/>
              </a:solidFill>
              <a:latin typeface="Palatino Linotype"/>
              <a:ea typeface="Palatino Linotype"/>
              <a:cs typeface="Palatino Linotype"/>
              <a:sym typeface="Palatino Linotype"/>
            </a:endParaRPr>
          </a:p>
        </p:txBody>
      </p:sp>
      <p:sp>
        <p:nvSpPr>
          <p:cNvPr id="154" name="Google Shape;154;p8"/>
          <p:cNvSpPr/>
          <p:nvPr/>
        </p:nvSpPr>
        <p:spPr>
          <a:xfrm>
            <a:off x="3491880" y="238336"/>
            <a:ext cx="5292080" cy="2542592"/>
          </a:xfrm>
          <a:prstGeom prst="verticalScroll">
            <a:avLst>
              <a:gd fmla="val 12500" name="adj"/>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800" u="none" cap="none" strike="noStrike">
                <a:solidFill>
                  <a:schemeClr val="dk1"/>
                </a:solidFill>
                <a:latin typeface="Palatino Linotype"/>
                <a:ea typeface="Palatino Linotype"/>
                <a:cs typeface="Palatino Linotype"/>
                <a:sym typeface="Palatino Linotype"/>
              </a:rPr>
              <a:t>berilgan vaqt oralig’igacha hech bo’lmasa bir marta buzilish ro‘y berishi ehtimoli:</a:t>
            </a:r>
            <a:endParaRPr b="1" i="0" sz="2800" u="none" cap="none" strike="noStrike">
              <a:solidFill>
                <a:schemeClr val="dk1"/>
              </a:solidFill>
              <a:latin typeface="Palatino Linotype"/>
              <a:ea typeface="Palatino Linotype"/>
              <a:cs typeface="Palatino Linotype"/>
              <a:sym typeface="Palatino Linotype"/>
            </a:endParaRPr>
          </a:p>
        </p:txBody>
      </p:sp>
      <p:sp>
        <p:nvSpPr>
          <p:cNvPr id="155" name="Google Shape;155;p8"/>
          <p:cNvSpPr/>
          <p:nvPr/>
        </p:nvSpPr>
        <p:spPr>
          <a:xfrm>
            <a:off x="1981788" y="3052348"/>
            <a:ext cx="4392488" cy="612068"/>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1" lang="en-US" sz="3600" u="none" cap="none" strike="noStrike">
                <a:solidFill>
                  <a:schemeClr val="dk1"/>
                </a:solidFill>
                <a:latin typeface="Palatino Linotype"/>
                <a:ea typeface="Palatino Linotype"/>
                <a:cs typeface="Palatino Linotype"/>
                <a:sym typeface="Palatino Linotype"/>
              </a:rPr>
              <a:t>g(t) </a:t>
            </a:r>
            <a:r>
              <a:rPr b="0" i="0" lang="en-US" sz="3600" u="none" cap="none" strike="noStrike">
                <a:solidFill>
                  <a:schemeClr val="dk1"/>
                </a:solidFill>
                <a:latin typeface="Palatino Linotype"/>
                <a:ea typeface="Palatino Linotype"/>
                <a:cs typeface="Palatino Linotype"/>
                <a:sym typeface="Palatino Linotype"/>
              </a:rPr>
              <a:t>= </a:t>
            </a:r>
            <a:r>
              <a:rPr b="0" i="1" lang="en-US" sz="3600" u="none" cap="none" strike="noStrike">
                <a:solidFill>
                  <a:schemeClr val="dk1"/>
                </a:solidFill>
                <a:latin typeface="Palatino Linotype"/>
                <a:ea typeface="Palatino Linotype"/>
                <a:cs typeface="Palatino Linotype"/>
                <a:sym typeface="Palatino Linotype"/>
              </a:rPr>
              <a:t>p { T ≤ t }.</a:t>
            </a:r>
            <a:endParaRPr b="0" i="0" sz="3600" u="none" cap="none" strike="noStrike">
              <a:solidFill>
                <a:schemeClr val="dk1"/>
              </a:solidFill>
              <a:latin typeface="Palatino Linotype"/>
              <a:ea typeface="Palatino Linotype"/>
              <a:cs typeface="Palatino Linotype"/>
              <a:sym typeface="Palatino Linotype"/>
            </a:endParaRPr>
          </a:p>
        </p:txBody>
      </p:sp>
      <p:sp>
        <p:nvSpPr>
          <p:cNvPr id="156" name="Google Shape;156;p8"/>
          <p:cNvSpPr/>
          <p:nvPr/>
        </p:nvSpPr>
        <p:spPr>
          <a:xfrm>
            <a:off x="251520" y="3933056"/>
            <a:ext cx="8532440" cy="1656184"/>
          </a:xfrm>
          <a:prstGeom prst="cloudCallout">
            <a:avLst>
              <a:gd fmla="val -20833" name="adj1"/>
              <a:gd fmla="val 62500" name="adj2"/>
            </a:avLst>
          </a:prstGeom>
          <a:solidFill>
            <a:srgbClr val="FFFF0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chemeClr val="dk1"/>
                </a:solidFill>
                <a:latin typeface="Palatino Linotype"/>
                <a:ea typeface="Palatino Linotype"/>
                <a:cs typeface="Palatino Linotype"/>
                <a:sym typeface="Palatino Linotype"/>
              </a:rPr>
              <a:t>Buzilmasdan ishlash va buzilish ehtimollari yigindisi </a:t>
            </a:r>
            <a:r>
              <a:rPr b="1" i="0" lang="en-US" sz="2800" u="none" cap="none" strike="noStrike">
                <a:solidFill>
                  <a:srgbClr val="C00000"/>
                </a:solidFill>
                <a:latin typeface="Palatino Linotype"/>
                <a:ea typeface="Palatino Linotype"/>
                <a:cs typeface="Palatino Linotype"/>
                <a:sym typeface="Palatino Linotype"/>
              </a:rPr>
              <a:t>birga</a:t>
            </a:r>
            <a:r>
              <a:rPr b="1" i="0" lang="en-US" sz="2800" u="none" cap="none" strike="noStrike">
                <a:solidFill>
                  <a:schemeClr val="dk1"/>
                </a:solidFill>
                <a:latin typeface="Palatino Linotype"/>
                <a:ea typeface="Palatino Linotype"/>
                <a:cs typeface="Palatino Linotype"/>
                <a:sym typeface="Palatino Linotype"/>
              </a:rPr>
              <a:t> teng:</a:t>
            </a:r>
            <a:endParaRPr b="1" i="0" sz="2800" u="none" cap="none" strike="noStrike">
              <a:solidFill>
                <a:schemeClr val="dk1"/>
              </a:solidFill>
              <a:latin typeface="Palatino Linotype"/>
              <a:ea typeface="Palatino Linotype"/>
              <a:cs typeface="Palatino Linotype"/>
              <a:sym typeface="Palatino Linotype"/>
            </a:endParaRPr>
          </a:p>
        </p:txBody>
      </p:sp>
      <p:sp>
        <p:nvSpPr>
          <p:cNvPr id="157" name="Google Shape;157;p8"/>
          <p:cNvSpPr/>
          <p:nvPr/>
        </p:nvSpPr>
        <p:spPr>
          <a:xfrm>
            <a:off x="2123728" y="5877272"/>
            <a:ext cx="4392488" cy="612068"/>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1" lang="en-US" sz="3600" u="none" cap="none" strike="noStrike">
                <a:solidFill>
                  <a:schemeClr val="dk1"/>
                </a:solidFill>
                <a:latin typeface="Palatino Linotype"/>
                <a:ea typeface="Palatino Linotype"/>
                <a:cs typeface="Palatino Linotype"/>
                <a:sym typeface="Palatino Linotype"/>
              </a:rPr>
              <a:t>P(t) </a:t>
            </a:r>
            <a:r>
              <a:rPr b="0" i="0" lang="en-US" sz="3600" u="none" cap="none" strike="noStrike">
                <a:solidFill>
                  <a:schemeClr val="dk1"/>
                </a:solidFill>
                <a:latin typeface="Palatino Linotype"/>
                <a:ea typeface="Palatino Linotype"/>
                <a:cs typeface="Palatino Linotype"/>
                <a:sym typeface="Palatino Linotype"/>
              </a:rPr>
              <a:t>+ </a:t>
            </a:r>
            <a:r>
              <a:rPr b="0" i="1" lang="en-US" sz="3600" u="none" cap="none" strike="noStrike">
                <a:solidFill>
                  <a:schemeClr val="dk1"/>
                </a:solidFill>
                <a:latin typeface="Palatino Linotype"/>
                <a:ea typeface="Palatino Linotype"/>
                <a:cs typeface="Palatino Linotype"/>
                <a:sym typeface="Palatino Linotype"/>
              </a:rPr>
              <a:t>g(t) = 1</a:t>
            </a:r>
            <a:endParaRPr b="0" i="0" sz="3600" u="none" cap="none" strike="noStrike">
              <a:solidFill>
                <a:schemeClr val="dk1"/>
              </a:solidFill>
              <a:latin typeface="Palatino Linotype"/>
              <a:ea typeface="Palatino Linotype"/>
              <a:cs typeface="Palatino Linotype"/>
              <a:sym typeface="Palatino Linotype"/>
            </a:endParaRPr>
          </a:p>
        </p:txBody>
      </p:sp>
      <p:sp>
        <p:nvSpPr>
          <p:cNvPr id="158" name="Google Shape;158;p8"/>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Palatino Linotype"/>
                <a:ea typeface="Palatino Linotype"/>
                <a:cs typeface="Palatino Linotype"/>
                <a:sym typeface="Palatino Linotype"/>
              </a:rPr>
              <a:t>8</a:t>
            </a:r>
            <a:endParaRPr b="0" i="0" sz="20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9"/>
          <p:cNvSpPr/>
          <p:nvPr/>
        </p:nvSpPr>
        <p:spPr>
          <a:xfrm>
            <a:off x="683568" y="332656"/>
            <a:ext cx="7200800" cy="1296144"/>
          </a:xfrm>
          <a:prstGeom prst="downArrowCallout">
            <a:avLst>
              <a:gd fmla="val 25000" name="adj1"/>
              <a:gd fmla="val 25000" name="adj2"/>
              <a:gd fmla="val 25000" name="adj3"/>
              <a:gd fmla="val 64977" name="adj4"/>
            </a:avLst>
          </a:prstGeom>
          <a:solidFill>
            <a:srgbClr val="E2E5E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3200" u="none" cap="none" strike="noStrike">
                <a:solidFill>
                  <a:schemeClr val="dk1"/>
                </a:solidFill>
                <a:latin typeface="Palatino Linotype"/>
                <a:ea typeface="Palatino Linotype"/>
                <a:cs typeface="Palatino Linotype"/>
                <a:sym typeface="Palatino Linotype"/>
              </a:rPr>
              <a:t>Buzilishlar   chastotasi</a:t>
            </a:r>
            <a:endParaRPr b="1" i="0" sz="3200" u="none" cap="none" strike="noStrike">
              <a:solidFill>
                <a:schemeClr val="dk1"/>
              </a:solidFill>
              <a:latin typeface="Palatino Linotype"/>
              <a:ea typeface="Palatino Linotype"/>
              <a:cs typeface="Palatino Linotype"/>
              <a:sym typeface="Palatino Linotype"/>
            </a:endParaRPr>
          </a:p>
        </p:txBody>
      </p:sp>
      <p:pic>
        <p:nvPicPr>
          <p:cNvPr id="164" name="Google Shape;164;p9"/>
          <p:cNvPicPr preferRelativeResize="0"/>
          <p:nvPr/>
        </p:nvPicPr>
        <p:blipFill rotWithShape="1">
          <a:blip r:embed="rId3">
            <a:alphaModFix/>
          </a:blip>
          <a:srcRect b="35625" l="37525" r="50985" t="53125"/>
          <a:stretch/>
        </p:blipFill>
        <p:spPr>
          <a:xfrm>
            <a:off x="3201928" y="1700808"/>
            <a:ext cx="2223512" cy="1224136"/>
          </a:xfrm>
          <a:prstGeom prst="rect">
            <a:avLst/>
          </a:prstGeom>
          <a:noFill/>
          <a:ln>
            <a:noFill/>
          </a:ln>
        </p:spPr>
      </p:pic>
      <p:sp>
        <p:nvSpPr>
          <p:cNvPr id="165" name="Google Shape;165;p9"/>
          <p:cNvSpPr/>
          <p:nvPr/>
        </p:nvSpPr>
        <p:spPr>
          <a:xfrm>
            <a:off x="107504" y="2690336"/>
            <a:ext cx="8784976" cy="236988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1800" u="none" cap="none" strike="noStrike">
                <a:solidFill>
                  <a:schemeClr val="dk1"/>
                </a:solidFill>
                <a:latin typeface="Palatino Linotype"/>
                <a:ea typeface="Palatino Linotype"/>
                <a:cs typeface="Palatino Linotype"/>
                <a:sym typeface="Palatino Linotype"/>
              </a:rPr>
              <a:t>	</a:t>
            </a:r>
            <a:r>
              <a:rPr b="0" i="0" lang="en-US" sz="2400" u="none" cap="none" strike="noStrike">
                <a:solidFill>
                  <a:schemeClr val="dk1"/>
                </a:solidFill>
                <a:latin typeface="Palatino Linotype"/>
                <a:ea typeface="Palatino Linotype"/>
                <a:cs typeface="Palatino Linotype"/>
                <a:sym typeface="Palatino Linotype"/>
              </a:rPr>
              <a:t>bunda </a:t>
            </a:r>
            <a:endParaRPr/>
          </a:p>
          <a:p>
            <a:pPr indent="0" lvl="0" marL="0" marR="0" rtl="0" algn="just">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Δ</a:t>
            </a:r>
            <a:r>
              <a:rPr b="0" i="0" lang="en-US" sz="3600" u="none" cap="none" strike="noStrike">
                <a:solidFill>
                  <a:schemeClr val="dk1"/>
                </a:solidFill>
                <a:latin typeface="Palatino Linotype"/>
                <a:ea typeface="Palatino Linotype"/>
                <a:cs typeface="Palatino Linotype"/>
                <a:sym typeface="Palatino Linotype"/>
              </a:rPr>
              <a:t>n</a:t>
            </a:r>
            <a:r>
              <a:rPr b="0" i="0" lang="en-US" sz="1800" u="none" cap="none" strike="noStrike">
                <a:solidFill>
                  <a:schemeClr val="dk1"/>
                </a:solidFill>
                <a:latin typeface="Palatino Linotype"/>
                <a:ea typeface="Palatino Linotype"/>
                <a:cs typeface="Palatino Linotype"/>
                <a:sym typeface="Palatino Linotype"/>
              </a:rPr>
              <a:t>x — </a:t>
            </a:r>
            <a:r>
              <a:rPr b="0" i="0" lang="en-US" sz="2400" u="none" cap="none" strike="noStrike">
                <a:solidFill>
                  <a:schemeClr val="dk1"/>
                </a:solidFill>
                <a:latin typeface="Palatino Linotype"/>
                <a:ea typeface="Palatino Linotype"/>
                <a:cs typeface="Palatino Linotype"/>
                <a:sym typeface="Palatino Linotype"/>
              </a:rPr>
              <a:t>(t - </a:t>
            </a:r>
            <a:r>
              <a:rPr b="0" i="0" lang="en-US" sz="2400" u="none" cap="none" strike="noStrike">
                <a:solidFill>
                  <a:schemeClr val="dk1"/>
                </a:solidFill>
                <a:latin typeface="Times New Roman"/>
                <a:ea typeface="Times New Roman"/>
                <a:cs typeface="Times New Roman"/>
                <a:sym typeface="Times New Roman"/>
              </a:rPr>
              <a:t>Δ</a:t>
            </a:r>
            <a:r>
              <a:rPr b="0" i="0" lang="en-US" sz="2400" u="none" cap="none" strike="noStrike">
                <a:solidFill>
                  <a:schemeClr val="dk1"/>
                </a:solidFill>
                <a:latin typeface="Palatino Linotype"/>
                <a:ea typeface="Palatino Linotype"/>
                <a:cs typeface="Palatino Linotype"/>
                <a:sym typeface="Palatino Linotype"/>
              </a:rPr>
              <a:t>/2) dan (t + </a:t>
            </a:r>
            <a:r>
              <a:rPr b="0" i="0" lang="en-US" sz="2400" u="none" cap="none" strike="noStrike">
                <a:solidFill>
                  <a:schemeClr val="dk1"/>
                </a:solidFill>
                <a:latin typeface="Times New Roman"/>
                <a:ea typeface="Times New Roman"/>
                <a:cs typeface="Times New Roman"/>
                <a:sym typeface="Times New Roman"/>
              </a:rPr>
              <a:t>Δ</a:t>
            </a:r>
            <a:r>
              <a:rPr b="0" i="0" lang="en-US" sz="2400" u="none" cap="none" strike="noStrike">
                <a:solidFill>
                  <a:schemeClr val="dk1"/>
                </a:solidFill>
                <a:latin typeface="Palatino Linotype"/>
                <a:ea typeface="Palatino Linotype"/>
                <a:cs typeface="Palatino Linotype"/>
                <a:sym typeface="Palatino Linotype"/>
              </a:rPr>
              <a:t>/2) gacha bo’lgan vaqt oralig’ida buzilgan buyumlar soni;</a:t>
            </a:r>
            <a:endParaRPr/>
          </a:p>
          <a:p>
            <a:pPr indent="0" lvl="0" marL="0" marR="0" rtl="0" algn="just">
              <a:spcBef>
                <a:spcPts val="0"/>
              </a:spcBef>
              <a:spcAft>
                <a:spcPts val="0"/>
              </a:spcAft>
              <a:buNone/>
            </a:pPr>
            <a:r>
              <a:rPr b="0" i="0" lang="en-US" sz="2400" u="none" cap="none" strike="noStrike">
                <a:solidFill>
                  <a:schemeClr val="dk1"/>
                </a:solidFill>
                <a:latin typeface="Palatino Linotype"/>
                <a:ea typeface="Palatino Linotype"/>
                <a:cs typeface="Palatino Linotype"/>
                <a:sym typeface="Palatino Linotype"/>
              </a:rPr>
              <a:t> </a:t>
            </a:r>
            <a:r>
              <a:rPr b="0" i="0" lang="en-US" sz="3200" u="none" cap="none" strike="noStrike">
                <a:solidFill>
                  <a:schemeClr val="dk1"/>
                </a:solidFill>
                <a:latin typeface="Palatino Linotype"/>
                <a:ea typeface="Palatino Linotype"/>
                <a:cs typeface="Palatino Linotype"/>
                <a:sym typeface="Palatino Linotype"/>
              </a:rPr>
              <a:t>n</a:t>
            </a:r>
            <a:r>
              <a:rPr b="0" i="0" lang="en-US" sz="2400" u="none" cap="none" strike="noStrike">
                <a:solidFill>
                  <a:schemeClr val="dk1"/>
                </a:solidFill>
                <a:latin typeface="Palatino Linotype"/>
                <a:ea typeface="Palatino Linotype"/>
                <a:cs typeface="Palatino Linotype"/>
                <a:sym typeface="Palatino Linotype"/>
              </a:rPr>
              <a:t>— buyumlarning dastlabki soni; </a:t>
            </a:r>
            <a:endParaRPr b="0" i="0" sz="2400" u="none" cap="none" strike="noStrike">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b="0" i="0" lang="en-US" sz="3200" u="none" cap="none" strike="noStrike">
                <a:solidFill>
                  <a:schemeClr val="dk1"/>
                </a:solidFill>
                <a:latin typeface="Times New Roman"/>
                <a:ea typeface="Times New Roman"/>
                <a:cs typeface="Times New Roman"/>
                <a:sym typeface="Times New Roman"/>
              </a:rPr>
              <a:t>Δ</a:t>
            </a:r>
            <a:r>
              <a:rPr b="0" i="0" lang="en-US" sz="3200" u="none" cap="none" strike="noStrike">
                <a:solidFill>
                  <a:schemeClr val="dk1"/>
                </a:solidFill>
                <a:latin typeface="Palatino Linotype"/>
                <a:ea typeface="Palatino Linotype"/>
                <a:cs typeface="Palatino Linotype"/>
                <a:sym typeface="Palatino Linotype"/>
              </a:rPr>
              <a:t>t</a:t>
            </a:r>
            <a:r>
              <a:rPr b="0" i="0" lang="en-US" sz="2400" u="none" cap="none" strike="noStrike">
                <a:solidFill>
                  <a:schemeClr val="dk1"/>
                </a:solidFill>
                <a:latin typeface="Palatino Linotype"/>
                <a:ea typeface="Palatino Linotype"/>
                <a:cs typeface="Palatino Linotype"/>
                <a:sym typeface="Palatino Linotype"/>
              </a:rPr>
              <a:t>— vaqt oralig’i</a:t>
            </a:r>
            <a:endParaRPr b="0" i="0" sz="2400" u="none" cap="none" strike="noStrike">
              <a:solidFill>
                <a:schemeClr val="dk1"/>
              </a:solidFill>
              <a:latin typeface="Palatino Linotype"/>
              <a:ea typeface="Palatino Linotype"/>
              <a:cs typeface="Palatino Linotype"/>
              <a:sym typeface="Palatino Linotype"/>
            </a:endParaRPr>
          </a:p>
        </p:txBody>
      </p:sp>
      <p:sp>
        <p:nvSpPr>
          <p:cNvPr id="166" name="Google Shape;166;p9"/>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Palatino Linotype"/>
                <a:ea typeface="Palatino Linotype"/>
                <a:cs typeface="Palatino Linotype"/>
                <a:sym typeface="Palatino Linotype"/>
              </a:rPr>
              <a:t>9</a:t>
            </a:r>
            <a:endParaRPr b="0" i="0" sz="20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0"/>
          <p:cNvSpPr/>
          <p:nvPr/>
        </p:nvSpPr>
        <p:spPr>
          <a:xfrm>
            <a:off x="683568" y="188640"/>
            <a:ext cx="7200800" cy="1296144"/>
          </a:xfrm>
          <a:prstGeom prst="downArrowCallout">
            <a:avLst>
              <a:gd fmla="val 25000" name="adj1"/>
              <a:gd fmla="val 25000" name="adj2"/>
              <a:gd fmla="val 25000" name="adj3"/>
              <a:gd fmla="val 64977" name="adj4"/>
            </a:avLst>
          </a:prstGeom>
          <a:solidFill>
            <a:srgbClr val="E2E5E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3200" u="none" cap="none" strike="noStrike">
                <a:solidFill>
                  <a:schemeClr val="dk1"/>
                </a:solidFill>
                <a:latin typeface="Palatino Linotype"/>
                <a:ea typeface="Palatino Linotype"/>
                <a:cs typeface="Palatino Linotype"/>
                <a:sym typeface="Palatino Linotype"/>
              </a:rPr>
              <a:t>Buzilishlar jadalligi </a:t>
            </a:r>
            <a:r>
              <a:rPr b="0" i="0" lang="en-US" sz="3200" u="none" cap="none" strike="noStrike">
                <a:solidFill>
                  <a:schemeClr val="dk1"/>
                </a:solidFill>
                <a:latin typeface="Palatino Linotype"/>
                <a:ea typeface="Palatino Linotype"/>
                <a:cs typeface="Palatino Linotype"/>
                <a:sym typeface="Palatino Linotype"/>
              </a:rPr>
              <a:t>(xavfliligi) </a:t>
            </a:r>
            <a:r>
              <a:rPr b="0" i="1" lang="en-US" sz="3200" u="none" cap="none" strike="noStrike">
                <a:solidFill>
                  <a:schemeClr val="dk1"/>
                </a:solidFill>
                <a:latin typeface="Palatino Linotype"/>
                <a:ea typeface="Palatino Linotype"/>
                <a:cs typeface="Palatino Linotype"/>
                <a:sym typeface="Palatino Linotype"/>
              </a:rPr>
              <a:t>λ(t)</a:t>
            </a:r>
            <a:endParaRPr b="0" i="0" sz="3200" u="none" cap="none" strike="noStrike">
              <a:solidFill>
                <a:schemeClr val="dk1"/>
              </a:solidFill>
              <a:latin typeface="Palatino Linotype"/>
              <a:ea typeface="Palatino Linotype"/>
              <a:cs typeface="Palatino Linotype"/>
              <a:sym typeface="Palatino Linotype"/>
            </a:endParaRPr>
          </a:p>
        </p:txBody>
      </p:sp>
      <p:sp>
        <p:nvSpPr>
          <p:cNvPr id="172" name="Google Shape;172;p10"/>
          <p:cNvSpPr/>
          <p:nvPr/>
        </p:nvSpPr>
        <p:spPr>
          <a:xfrm>
            <a:off x="132656" y="3965202"/>
            <a:ext cx="9011344" cy="236988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1800" u="none" cap="none" strike="noStrike">
                <a:solidFill>
                  <a:schemeClr val="dk1"/>
                </a:solidFill>
                <a:latin typeface="Palatino Linotype"/>
                <a:ea typeface="Palatino Linotype"/>
                <a:cs typeface="Palatino Linotype"/>
                <a:sym typeface="Palatino Linotype"/>
              </a:rPr>
              <a:t>	</a:t>
            </a:r>
            <a:r>
              <a:rPr b="0" i="0" lang="en-US" sz="2400" u="none" cap="none" strike="noStrike">
                <a:solidFill>
                  <a:schemeClr val="dk1"/>
                </a:solidFill>
                <a:latin typeface="Palatino Linotype"/>
                <a:ea typeface="Palatino Linotype"/>
                <a:cs typeface="Palatino Linotype"/>
                <a:sym typeface="Palatino Linotype"/>
              </a:rPr>
              <a:t>bunda</a:t>
            </a:r>
            <a:r>
              <a:rPr b="0" i="0" lang="en-US" sz="1800" u="none" cap="none" strike="noStrike">
                <a:solidFill>
                  <a:schemeClr val="dk1"/>
                </a:solidFill>
                <a:latin typeface="Palatino Linotype"/>
                <a:ea typeface="Palatino Linotype"/>
                <a:cs typeface="Palatino Linotype"/>
                <a:sym typeface="Palatino Linotype"/>
              </a:rPr>
              <a:t> </a:t>
            </a:r>
            <a:endParaRPr/>
          </a:p>
          <a:p>
            <a:pPr indent="0" lvl="0" marL="0" marR="0" rtl="0" algn="just">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Δ</a:t>
            </a:r>
            <a:r>
              <a:rPr b="0" i="0" lang="en-US" sz="3600" u="none" cap="none" strike="noStrike">
                <a:solidFill>
                  <a:schemeClr val="dk1"/>
                </a:solidFill>
                <a:latin typeface="Palatino Linotype"/>
                <a:ea typeface="Palatino Linotype"/>
                <a:cs typeface="Palatino Linotype"/>
                <a:sym typeface="Palatino Linotype"/>
              </a:rPr>
              <a:t>n</a:t>
            </a:r>
            <a:r>
              <a:rPr b="0" i="0" lang="en-US" sz="1800" u="none" cap="none" strike="noStrike">
                <a:solidFill>
                  <a:schemeClr val="dk1"/>
                </a:solidFill>
                <a:latin typeface="Palatino Linotype"/>
                <a:ea typeface="Palatino Linotype"/>
                <a:cs typeface="Palatino Linotype"/>
                <a:sym typeface="Palatino Linotype"/>
              </a:rPr>
              <a:t>x — </a:t>
            </a:r>
            <a:r>
              <a:rPr b="0" i="0" lang="en-US" sz="2400" u="none" cap="none" strike="noStrike">
                <a:solidFill>
                  <a:schemeClr val="dk1"/>
                </a:solidFill>
                <a:latin typeface="Palatino Linotype"/>
                <a:ea typeface="Palatino Linotype"/>
                <a:cs typeface="Palatino Linotype"/>
                <a:sym typeface="Palatino Linotype"/>
              </a:rPr>
              <a:t>(t - </a:t>
            </a:r>
            <a:r>
              <a:rPr b="0" i="0" lang="en-US" sz="2400" u="none" cap="none" strike="noStrike">
                <a:solidFill>
                  <a:schemeClr val="dk1"/>
                </a:solidFill>
                <a:latin typeface="Times New Roman"/>
                <a:ea typeface="Times New Roman"/>
                <a:cs typeface="Times New Roman"/>
                <a:sym typeface="Times New Roman"/>
              </a:rPr>
              <a:t>Δ</a:t>
            </a:r>
            <a:r>
              <a:rPr b="0" i="0" lang="en-US" sz="2400" u="none" cap="none" strike="noStrike">
                <a:solidFill>
                  <a:schemeClr val="dk1"/>
                </a:solidFill>
                <a:latin typeface="Palatino Linotype"/>
                <a:ea typeface="Palatino Linotype"/>
                <a:cs typeface="Palatino Linotype"/>
                <a:sym typeface="Palatino Linotype"/>
              </a:rPr>
              <a:t>/2) dan (t + </a:t>
            </a:r>
            <a:r>
              <a:rPr b="0" i="0" lang="en-US" sz="2400" u="none" cap="none" strike="noStrike">
                <a:solidFill>
                  <a:schemeClr val="dk1"/>
                </a:solidFill>
                <a:latin typeface="Times New Roman"/>
                <a:ea typeface="Times New Roman"/>
                <a:cs typeface="Times New Roman"/>
                <a:sym typeface="Times New Roman"/>
              </a:rPr>
              <a:t>Δ</a:t>
            </a:r>
            <a:r>
              <a:rPr b="0" i="0" lang="en-US" sz="2400" u="none" cap="none" strike="noStrike">
                <a:solidFill>
                  <a:schemeClr val="dk1"/>
                </a:solidFill>
                <a:latin typeface="Palatino Linotype"/>
                <a:ea typeface="Palatino Linotype"/>
                <a:cs typeface="Palatino Linotype"/>
                <a:sym typeface="Palatino Linotype"/>
              </a:rPr>
              <a:t>/2) gacha bo’lgan vaqt oralig’ida buzilgan buyumlar soni;</a:t>
            </a:r>
            <a:endParaRPr/>
          </a:p>
          <a:p>
            <a:pPr indent="0" lvl="0" marL="0" marR="0" rtl="0" algn="just">
              <a:spcBef>
                <a:spcPts val="0"/>
              </a:spcBef>
              <a:spcAft>
                <a:spcPts val="0"/>
              </a:spcAft>
              <a:buNone/>
            </a:pPr>
            <a:r>
              <a:rPr b="0" i="1" lang="en-US" sz="4000" u="none" cap="none" strike="noStrike">
                <a:solidFill>
                  <a:schemeClr val="dk1"/>
                </a:solidFill>
                <a:latin typeface="Palatino Linotype"/>
                <a:ea typeface="Palatino Linotype"/>
                <a:cs typeface="Palatino Linotype"/>
                <a:sym typeface="Palatino Linotype"/>
              </a:rPr>
              <a:t>n</a:t>
            </a:r>
            <a:r>
              <a:rPr b="0" i="1" lang="en-US" sz="2000" u="none" cap="none" strike="noStrike">
                <a:solidFill>
                  <a:schemeClr val="dk1"/>
                </a:solidFill>
                <a:latin typeface="Palatino Linotype"/>
                <a:ea typeface="Palatino Linotype"/>
                <a:cs typeface="Palatino Linotype"/>
                <a:sym typeface="Palatino Linotype"/>
              </a:rPr>
              <a:t>i</a:t>
            </a:r>
            <a:r>
              <a:rPr b="0" i="1" lang="en-US" sz="2400" u="none" cap="none" strike="noStrike">
                <a:solidFill>
                  <a:schemeClr val="dk1"/>
                </a:solidFill>
                <a:latin typeface="Palatino Linotype"/>
                <a:ea typeface="Palatino Linotype"/>
                <a:cs typeface="Palatino Linotype"/>
                <a:sym typeface="Palatino Linotype"/>
              </a:rPr>
              <a:t>-</a:t>
            </a:r>
            <a:r>
              <a:rPr b="0" i="1" lang="en-US" sz="1800" u="none" cap="none" strike="noStrike">
                <a:solidFill>
                  <a:schemeClr val="dk1"/>
                </a:solidFill>
                <a:latin typeface="Palatino Linotype"/>
                <a:ea typeface="Palatino Linotype"/>
                <a:cs typeface="Palatino Linotype"/>
                <a:sym typeface="Palatino Linotype"/>
              </a:rPr>
              <a:t>1</a:t>
            </a:r>
            <a:r>
              <a:rPr b="0" i="1" lang="en-US" sz="2400" u="none" cap="none" strike="noStrike">
                <a:solidFill>
                  <a:schemeClr val="dk1"/>
                </a:solidFill>
                <a:latin typeface="Palatino Linotype"/>
                <a:ea typeface="Palatino Linotype"/>
                <a:cs typeface="Palatino Linotype"/>
                <a:sym typeface="Palatino Linotype"/>
              </a:rPr>
              <a:t>, </a:t>
            </a:r>
            <a:r>
              <a:rPr b="0" i="0" lang="en-US" sz="2400" u="none" cap="none" strike="noStrike">
                <a:solidFill>
                  <a:schemeClr val="dk1"/>
                </a:solidFill>
                <a:latin typeface="Palatino Linotype"/>
                <a:ea typeface="Palatino Linotype"/>
                <a:cs typeface="Palatino Linotype"/>
                <a:sym typeface="Palatino Linotype"/>
              </a:rPr>
              <a:t>va </a:t>
            </a:r>
            <a:r>
              <a:rPr b="0" i="1" lang="en-US" sz="4000" u="none" cap="none" strike="noStrike">
                <a:solidFill>
                  <a:schemeClr val="dk1"/>
                </a:solidFill>
                <a:latin typeface="Palatino Linotype"/>
                <a:ea typeface="Palatino Linotype"/>
                <a:cs typeface="Palatino Linotype"/>
                <a:sym typeface="Palatino Linotype"/>
              </a:rPr>
              <a:t>n</a:t>
            </a:r>
            <a:r>
              <a:rPr b="0" i="1" lang="en-US" sz="2000" u="none" cap="none" strike="noStrike">
                <a:solidFill>
                  <a:schemeClr val="dk1"/>
                </a:solidFill>
                <a:latin typeface="Palatino Linotype"/>
                <a:ea typeface="Palatino Linotype"/>
                <a:cs typeface="Palatino Linotype"/>
                <a:sym typeface="Palatino Linotype"/>
              </a:rPr>
              <a:t>i</a:t>
            </a:r>
            <a:r>
              <a:rPr b="0" i="0" lang="en-US" sz="2400" u="none" cap="none" strike="noStrike">
                <a:solidFill>
                  <a:schemeClr val="dk1"/>
                </a:solidFill>
                <a:latin typeface="Palatino Linotype"/>
                <a:ea typeface="Palatino Linotype"/>
                <a:cs typeface="Palatino Linotype"/>
                <a:sym typeface="Palatino Linotype"/>
              </a:rPr>
              <a:t> — </a:t>
            </a:r>
            <a:r>
              <a:rPr b="0" i="0" lang="en-US" sz="2400" u="none" cap="none" strike="noStrike">
                <a:solidFill>
                  <a:schemeClr val="dk1"/>
                </a:solidFill>
                <a:latin typeface="Times New Roman"/>
                <a:ea typeface="Times New Roman"/>
                <a:cs typeface="Times New Roman"/>
                <a:sym typeface="Times New Roman"/>
              </a:rPr>
              <a:t>Δ</a:t>
            </a:r>
            <a:r>
              <a:rPr b="0" i="0" lang="en-US" sz="2400" u="none" cap="none" strike="noStrike">
                <a:solidFill>
                  <a:schemeClr val="dk1"/>
                </a:solidFill>
                <a:latin typeface="Palatino Linotype"/>
                <a:ea typeface="Palatino Linotype"/>
                <a:cs typeface="Palatino Linotype"/>
                <a:sym typeface="Palatino Linotype"/>
              </a:rPr>
              <a:t>t vaqt oralig’i boshida </a:t>
            </a:r>
            <a:r>
              <a:rPr b="0" i="1" lang="en-US" sz="2400" u="none" cap="none" strike="noStrike">
                <a:solidFill>
                  <a:schemeClr val="dk1"/>
                </a:solidFill>
                <a:latin typeface="Palatino Linotype"/>
                <a:ea typeface="Palatino Linotype"/>
                <a:cs typeface="Palatino Linotype"/>
                <a:sym typeface="Palatino Linotype"/>
              </a:rPr>
              <a:t>(</a:t>
            </a:r>
            <a:r>
              <a:rPr b="0" i="1" lang="en-US" sz="4000" u="none" cap="none" strike="noStrike">
                <a:solidFill>
                  <a:schemeClr val="dk1"/>
                </a:solidFill>
                <a:latin typeface="Palatino Linotype"/>
                <a:ea typeface="Palatino Linotype"/>
                <a:cs typeface="Palatino Linotype"/>
                <a:sym typeface="Palatino Linotype"/>
              </a:rPr>
              <a:t>n</a:t>
            </a:r>
            <a:r>
              <a:rPr b="0" i="1" lang="en-US" sz="2400" u="none" cap="none" strike="noStrike">
                <a:solidFill>
                  <a:schemeClr val="dk1"/>
                </a:solidFill>
                <a:latin typeface="Palatino Linotype"/>
                <a:ea typeface="Palatino Linotype"/>
                <a:cs typeface="Palatino Linotype"/>
                <a:sym typeface="Palatino Linotype"/>
              </a:rPr>
              <a:t>i-</a:t>
            </a:r>
            <a:r>
              <a:rPr b="0" i="1" lang="en-US" sz="1800" u="none" cap="none" strike="noStrike">
                <a:solidFill>
                  <a:schemeClr val="dk1"/>
                </a:solidFill>
                <a:latin typeface="Palatino Linotype"/>
                <a:ea typeface="Palatino Linotype"/>
                <a:cs typeface="Palatino Linotype"/>
                <a:sym typeface="Palatino Linotype"/>
              </a:rPr>
              <a:t>1</a:t>
            </a:r>
            <a:r>
              <a:rPr b="0" i="1" lang="en-US" sz="2400" u="none" cap="none" strike="noStrike">
                <a:solidFill>
                  <a:schemeClr val="dk1"/>
                </a:solidFill>
                <a:latin typeface="Palatino Linotype"/>
                <a:ea typeface="Palatino Linotype"/>
                <a:cs typeface="Palatino Linotype"/>
                <a:sym typeface="Palatino Linotype"/>
              </a:rPr>
              <a:t>) </a:t>
            </a:r>
            <a:r>
              <a:rPr b="0" i="0" lang="en-US" sz="2400" u="none" cap="none" strike="noStrike">
                <a:solidFill>
                  <a:schemeClr val="dk1"/>
                </a:solidFill>
                <a:latin typeface="Palatino Linotype"/>
                <a:ea typeface="Palatino Linotype"/>
                <a:cs typeface="Palatino Linotype"/>
                <a:sym typeface="Palatino Linotype"/>
              </a:rPr>
              <a:t>va oxirida (</a:t>
            </a:r>
            <a:r>
              <a:rPr b="0" i="1" lang="en-US" sz="4000" u="none" cap="none" strike="noStrike">
                <a:solidFill>
                  <a:schemeClr val="dk1"/>
                </a:solidFill>
                <a:latin typeface="Palatino Linotype"/>
                <a:ea typeface="Palatino Linotype"/>
                <a:cs typeface="Palatino Linotype"/>
                <a:sym typeface="Palatino Linotype"/>
              </a:rPr>
              <a:t>n</a:t>
            </a:r>
            <a:r>
              <a:rPr b="0" i="1" lang="en-US" sz="2000" u="none" cap="none" strike="noStrike">
                <a:solidFill>
                  <a:schemeClr val="dk1"/>
                </a:solidFill>
                <a:latin typeface="Palatino Linotype"/>
                <a:ea typeface="Palatino Linotype"/>
                <a:cs typeface="Palatino Linotype"/>
                <a:sym typeface="Palatino Linotype"/>
              </a:rPr>
              <a:t>i</a:t>
            </a:r>
            <a:r>
              <a:rPr b="0" i="0" lang="en-US" sz="2400" u="none" cap="none" strike="noStrike">
                <a:solidFill>
                  <a:schemeClr val="dk1"/>
                </a:solidFill>
                <a:latin typeface="Palatino Linotype"/>
                <a:ea typeface="Palatino Linotype"/>
                <a:cs typeface="Palatino Linotype"/>
                <a:sym typeface="Palatino Linotype"/>
              </a:rPr>
              <a:t>) uzluksiz ishlayotgan buyumlar soni.</a:t>
            </a:r>
            <a:endParaRPr b="0" i="0" sz="2400" u="none" cap="none" strike="noStrike">
              <a:solidFill>
                <a:schemeClr val="dk1"/>
              </a:solidFill>
              <a:latin typeface="Palatino Linotype"/>
              <a:ea typeface="Palatino Linotype"/>
              <a:cs typeface="Palatino Linotype"/>
              <a:sym typeface="Palatino Linotype"/>
            </a:endParaRPr>
          </a:p>
        </p:txBody>
      </p:sp>
      <p:pic>
        <p:nvPicPr>
          <p:cNvPr id="173" name="Google Shape;173;p10"/>
          <p:cNvPicPr preferRelativeResize="0"/>
          <p:nvPr/>
        </p:nvPicPr>
        <p:blipFill rotWithShape="1">
          <a:blip r:embed="rId3">
            <a:alphaModFix/>
          </a:blip>
          <a:srcRect b="46250" l="33836" r="46485" t="39375"/>
          <a:stretch/>
        </p:blipFill>
        <p:spPr>
          <a:xfrm>
            <a:off x="827584" y="2780928"/>
            <a:ext cx="2883451" cy="1184274"/>
          </a:xfrm>
          <a:prstGeom prst="rect">
            <a:avLst/>
          </a:prstGeom>
          <a:noFill/>
          <a:ln>
            <a:noFill/>
          </a:ln>
        </p:spPr>
      </p:pic>
      <p:sp>
        <p:nvSpPr>
          <p:cNvPr id="174" name="Google Shape;174;p10"/>
          <p:cNvSpPr/>
          <p:nvPr/>
        </p:nvSpPr>
        <p:spPr>
          <a:xfrm>
            <a:off x="132656" y="1484784"/>
            <a:ext cx="8784976" cy="1296144"/>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200" u="none" cap="none" strike="noStrike">
                <a:solidFill>
                  <a:schemeClr val="dk1"/>
                </a:solidFill>
                <a:latin typeface="Palatino Linotype"/>
                <a:ea typeface="Palatino Linotype"/>
                <a:cs typeface="Palatino Linotype"/>
                <a:sym typeface="Palatino Linotype"/>
              </a:rPr>
              <a:t>vaqt birligi davomida buzilishlar sonining berilgan vaqt oralig’ida buzilmay ishlaydigan elementlarning o’rtacha soniga nisbati bilan aniqlanadigan buyumlarning buzilish ehtimoli</a:t>
            </a:r>
            <a:endParaRPr b="0" i="0" sz="2200" u="none" cap="none" strike="noStrike">
              <a:solidFill>
                <a:schemeClr val="dk1"/>
              </a:solidFill>
              <a:latin typeface="Palatino Linotype"/>
              <a:ea typeface="Palatino Linotype"/>
              <a:cs typeface="Palatino Linotype"/>
              <a:sym typeface="Palatino Linotype"/>
            </a:endParaRPr>
          </a:p>
        </p:txBody>
      </p:sp>
      <p:pic>
        <p:nvPicPr>
          <p:cNvPr id="175" name="Google Shape;175;p10"/>
          <p:cNvPicPr preferRelativeResize="0"/>
          <p:nvPr/>
        </p:nvPicPr>
        <p:blipFill rotWithShape="1">
          <a:blip r:embed="rId4">
            <a:alphaModFix/>
          </a:blip>
          <a:srcRect b="47811" l="37876" r="48419" t="41875"/>
          <a:stretch/>
        </p:blipFill>
        <p:spPr>
          <a:xfrm>
            <a:off x="5292080" y="2906844"/>
            <a:ext cx="2376264" cy="1005342"/>
          </a:xfrm>
          <a:prstGeom prst="rect">
            <a:avLst/>
          </a:prstGeom>
          <a:noFill/>
          <a:ln>
            <a:noFill/>
          </a:ln>
        </p:spPr>
      </p:pic>
      <p:sp>
        <p:nvSpPr>
          <p:cNvPr id="176" name="Google Shape;176;p10"/>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Palatino Linotype"/>
                <a:ea typeface="Palatino Linotype"/>
                <a:cs typeface="Palatino Linotype"/>
                <a:sym typeface="Palatino Linotype"/>
              </a:rPr>
              <a:t>10</a:t>
            </a:r>
            <a:endParaRPr b="0" i="0" sz="20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1"/>
          <p:cNvSpPr/>
          <p:nvPr/>
        </p:nvSpPr>
        <p:spPr>
          <a:xfrm>
            <a:off x="120472" y="4358714"/>
            <a:ext cx="8784976" cy="144655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1800" u="none" cap="none" strike="noStrike">
                <a:solidFill>
                  <a:schemeClr val="dk1"/>
                </a:solidFill>
                <a:latin typeface="Palatino Linotype"/>
                <a:ea typeface="Palatino Linotype"/>
                <a:cs typeface="Palatino Linotype"/>
                <a:sym typeface="Palatino Linotype"/>
              </a:rPr>
              <a:t>	</a:t>
            </a:r>
            <a:r>
              <a:rPr b="0" i="0" lang="en-US" sz="2400" u="none" cap="none" strike="noStrike">
                <a:solidFill>
                  <a:schemeClr val="dk1"/>
                </a:solidFill>
                <a:latin typeface="Palatino Linotype"/>
                <a:ea typeface="Palatino Linotype"/>
                <a:cs typeface="Palatino Linotype"/>
                <a:sym typeface="Palatino Linotype"/>
              </a:rPr>
              <a:t>bunda </a:t>
            </a:r>
            <a:endParaRPr/>
          </a:p>
          <a:p>
            <a:pPr indent="0" lvl="0" marL="0" marR="0" rtl="0" algn="l">
              <a:spcBef>
                <a:spcPts val="0"/>
              </a:spcBef>
              <a:spcAft>
                <a:spcPts val="0"/>
              </a:spcAft>
              <a:buNone/>
            </a:pPr>
            <a:r>
              <a:rPr b="0" i="1" lang="en-US" sz="3600" u="none" cap="none" strike="noStrike">
                <a:solidFill>
                  <a:schemeClr val="dk1"/>
                </a:solidFill>
                <a:latin typeface="Palatino Linotype"/>
                <a:ea typeface="Palatino Linotype"/>
                <a:cs typeface="Palatino Linotype"/>
                <a:sym typeface="Palatino Linotype"/>
              </a:rPr>
              <a:t>t</a:t>
            </a:r>
            <a:r>
              <a:rPr b="0" i="1" lang="en-US" sz="2000" u="none" cap="none" strike="noStrike">
                <a:solidFill>
                  <a:schemeClr val="dk1"/>
                </a:solidFill>
                <a:latin typeface="Palatino Linotype"/>
                <a:ea typeface="Palatino Linotype"/>
                <a:cs typeface="Palatino Linotype"/>
                <a:sym typeface="Palatino Linotype"/>
              </a:rPr>
              <a:t>i</a:t>
            </a:r>
            <a:r>
              <a:rPr b="0" i="1" lang="en-US" sz="2400" u="none" cap="none" strike="noStrike">
                <a:solidFill>
                  <a:schemeClr val="dk1"/>
                </a:solidFill>
                <a:latin typeface="Palatino Linotype"/>
                <a:ea typeface="Palatino Linotype"/>
                <a:cs typeface="Palatino Linotype"/>
                <a:sym typeface="Palatino Linotype"/>
              </a:rPr>
              <a:t> </a:t>
            </a:r>
            <a:r>
              <a:rPr b="0" i="0" lang="en-US" sz="2400" u="none" cap="none" strike="noStrike">
                <a:solidFill>
                  <a:schemeClr val="dk1"/>
                </a:solidFill>
                <a:latin typeface="Palatino Linotype"/>
                <a:ea typeface="Palatino Linotype"/>
                <a:cs typeface="Palatino Linotype"/>
                <a:sym typeface="Palatino Linotype"/>
              </a:rPr>
              <a:t>— </a:t>
            </a:r>
            <a:r>
              <a:rPr b="0" i="1" lang="en-US" sz="2400" u="none" cap="none" strike="noStrike">
                <a:solidFill>
                  <a:schemeClr val="dk1"/>
                </a:solidFill>
                <a:latin typeface="Palatino Linotype"/>
                <a:ea typeface="Palatino Linotype"/>
                <a:cs typeface="Palatino Linotype"/>
                <a:sym typeface="Palatino Linotype"/>
              </a:rPr>
              <a:t>i</a:t>
            </a:r>
            <a:r>
              <a:rPr b="0" i="0" lang="en-US" sz="2400" u="none" cap="none" strike="noStrike">
                <a:solidFill>
                  <a:schemeClr val="dk1"/>
                </a:solidFill>
                <a:latin typeface="Palatino Linotype"/>
                <a:ea typeface="Palatino Linotype"/>
                <a:cs typeface="Palatino Linotype"/>
                <a:sym typeface="Palatino Linotype"/>
              </a:rPr>
              <a:t>-elementning buzilmasdan ishlash vaqti; </a:t>
            </a:r>
            <a:endParaRPr sz="2400">
              <a:solidFill>
                <a:schemeClr val="dk1"/>
              </a:solidFill>
              <a:latin typeface="Palatino Linotype"/>
              <a:ea typeface="Palatino Linotype"/>
              <a:cs typeface="Palatino Linotype"/>
              <a:sym typeface="Palatino Linotype"/>
            </a:endParaRPr>
          </a:p>
          <a:p>
            <a:pPr indent="0" lvl="0" marL="0" marR="0" rtl="0" algn="l">
              <a:spcBef>
                <a:spcPts val="0"/>
              </a:spcBef>
              <a:spcAft>
                <a:spcPts val="0"/>
              </a:spcAft>
              <a:buNone/>
            </a:pPr>
            <a:r>
              <a:rPr i="1" lang="en-US" sz="2800">
                <a:solidFill>
                  <a:schemeClr val="dk1"/>
                </a:solidFill>
                <a:latin typeface="Palatino Linotype"/>
                <a:ea typeface="Palatino Linotype"/>
                <a:cs typeface="Palatino Linotype"/>
                <a:sym typeface="Palatino Linotype"/>
              </a:rPr>
              <a:t>n</a:t>
            </a:r>
            <a:r>
              <a:rPr i="1" lang="en-US" sz="2400">
                <a:solidFill>
                  <a:schemeClr val="dk1"/>
                </a:solidFill>
                <a:latin typeface="Palatino Linotype"/>
                <a:ea typeface="Palatino Linotype"/>
                <a:cs typeface="Palatino Linotype"/>
                <a:sym typeface="Palatino Linotype"/>
              </a:rPr>
              <a:t> </a:t>
            </a:r>
            <a:r>
              <a:rPr lang="en-US" sz="2400">
                <a:solidFill>
                  <a:schemeClr val="dk1"/>
                </a:solidFill>
                <a:latin typeface="Palatino Linotype"/>
                <a:ea typeface="Palatino Linotype"/>
                <a:cs typeface="Palatino Linotype"/>
                <a:sym typeface="Palatino Linotype"/>
              </a:rPr>
              <a:t>— sinov partiyasidagi elementlar soni.</a:t>
            </a:r>
            <a:endParaRPr sz="2400">
              <a:solidFill>
                <a:schemeClr val="dk1"/>
              </a:solidFill>
              <a:latin typeface="Palatino Linotype"/>
              <a:ea typeface="Palatino Linotype"/>
              <a:cs typeface="Palatino Linotype"/>
              <a:sym typeface="Palatino Linotype"/>
            </a:endParaRPr>
          </a:p>
        </p:txBody>
      </p:sp>
      <p:pic>
        <p:nvPicPr>
          <p:cNvPr id="182" name="Google Shape;182;p11"/>
          <p:cNvPicPr preferRelativeResize="0"/>
          <p:nvPr/>
        </p:nvPicPr>
        <p:blipFill rotWithShape="1">
          <a:blip r:embed="rId3">
            <a:alphaModFix/>
          </a:blip>
          <a:srcRect b="35000" l="37391" r="52994" t="48947"/>
          <a:stretch/>
        </p:blipFill>
        <p:spPr>
          <a:xfrm>
            <a:off x="3563888" y="2348880"/>
            <a:ext cx="2255520" cy="2117258"/>
          </a:xfrm>
          <a:prstGeom prst="rect">
            <a:avLst/>
          </a:prstGeom>
          <a:noFill/>
          <a:ln>
            <a:noFill/>
          </a:ln>
        </p:spPr>
      </p:pic>
      <p:sp>
        <p:nvSpPr>
          <p:cNvPr id="183" name="Google Shape;183;p11"/>
          <p:cNvSpPr/>
          <p:nvPr/>
        </p:nvSpPr>
        <p:spPr>
          <a:xfrm>
            <a:off x="323528" y="332656"/>
            <a:ext cx="8280920" cy="2448272"/>
          </a:xfrm>
          <a:prstGeom prst="downArrowCallout">
            <a:avLst>
              <a:gd fmla="val 25000" name="adj1"/>
              <a:gd fmla="val 25000" name="adj2"/>
              <a:gd fmla="val 25000" name="adj3"/>
              <a:gd fmla="val 64977" name="adj4"/>
            </a:avLst>
          </a:prstGeom>
          <a:solidFill>
            <a:srgbClr val="E2E5E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Buzilmasdan ishlashning o‘rtacha vaqti quyidagi formula bo'yicha hisoblanadi:</a:t>
            </a:r>
            <a:endParaRPr b="1" sz="2800">
              <a:solidFill>
                <a:schemeClr val="dk1"/>
              </a:solidFill>
              <a:latin typeface="Palatino Linotype"/>
              <a:ea typeface="Palatino Linotype"/>
              <a:cs typeface="Palatino Linotype"/>
              <a:sym typeface="Palatino Linotype"/>
            </a:endParaRPr>
          </a:p>
        </p:txBody>
      </p:sp>
      <p:sp>
        <p:nvSpPr>
          <p:cNvPr id="184" name="Google Shape;184;p11"/>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11</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pic>
        <p:nvPicPr>
          <p:cNvPr id="189" name="Google Shape;189;p12"/>
          <p:cNvPicPr preferRelativeResize="0"/>
          <p:nvPr/>
        </p:nvPicPr>
        <p:blipFill rotWithShape="1">
          <a:blip r:embed="rId3">
            <a:alphaModFix/>
          </a:blip>
          <a:srcRect b="30224" l="15727" r="23584" t="24063"/>
          <a:stretch/>
        </p:blipFill>
        <p:spPr>
          <a:xfrm>
            <a:off x="755576" y="188639"/>
            <a:ext cx="7200799" cy="3317101"/>
          </a:xfrm>
          <a:prstGeom prst="rect">
            <a:avLst/>
          </a:prstGeom>
          <a:noFill/>
          <a:ln>
            <a:noFill/>
          </a:ln>
        </p:spPr>
      </p:pic>
      <p:sp>
        <p:nvSpPr>
          <p:cNvPr id="190" name="Google Shape;190;p12"/>
          <p:cNvSpPr/>
          <p:nvPr/>
        </p:nvSpPr>
        <p:spPr>
          <a:xfrm>
            <a:off x="0" y="4365104"/>
            <a:ext cx="8964487" cy="2016224"/>
          </a:xfrm>
          <a:prstGeom prst="cloudCallout">
            <a:avLst>
              <a:gd fmla="val -20833" name="adj1"/>
              <a:gd fmla="val -68517" name="adj2"/>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Foydalanishning birinchi davri yashirin ishlab chiqarish nuqsonlariga ega bo’lgan element-larning ishdan chiqishi natijasida buzilishlar jadalligining keskin ortishi bilan xarakterlidir. Bu </a:t>
            </a:r>
            <a:r>
              <a:rPr b="1" lang="en-US" sz="2000">
                <a:solidFill>
                  <a:schemeClr val="dk1"/>
                </a:solidFill>
                <a:latin typeface="Palatino Linotype"/>
                <a:ea typeface="Palatino Linotype"/>
                <a:cs typeface="Palatino Linotype"/>
                <a:sym typeface="Palatino Linotype"/>
              </a:rPr>
              <a:t>“</a:t>
            </a:r>
            <a:r>
              <a:rPr b="1" i="1" lang="en-US" sz="2000">
                <a:solidFill>
                  <a:schemeClr val="dk1"/>
                </a:solidFill>
                <a:latin typeface="Palatino Linotype"/>
                <a:ea typeface="Palatino Linotype"/>
                <a:cs typeface="Palatino Linotype"/>
                <a:sym typeface="Palatino Linotype"/>
              </a:rPr>
              <a:t>qo‘shimcha ishlash'</a:t>
            </a:r>
            <a:r>
              <a:rPr i="1" lang="en-US" sz="2000">
                <a:solidFill>
                  <a:schemeClr val="dk1"/>
                </a:solidFill>
                <a:latin typeface="Palatino Linotype"/>
                <a:ea typeface="Palatino Linotype"/>
                <a:cs typeface="Palatino Linotype"/>
                <a:sym typeface="Palatino Linotype"/>
              </a:rPr>
              <a:t> </a:t>
            </a:r>
            <a:r>
              <a:rPr lang="en-US" sz="2000">
                <a:solidFill>
                  <a:schemeClr val="dk1"/>
                </a:solidFill>
                <a:latin typeface="Palatino Linotype"/>
                <a:ea typeface="Palatino Linotype"/>
                <a:cs typeface="Palatino Linotype"/>
                <a:sym typeface="Palatino Linotype"/>
              </a:rPr>
              <a:t>davridir.</a:t>
            </a:r>
            <a:endParaRPr sz="2000">
              <a:solidFill>
                <a:schemeClr val="dk1"/>
              </a:solidFill>
              <a:latin typeface="Palatino Linotype"/>
              <a:ea typeface="Palatino Linotype"/>
              <a:cs typeface="Palatino Linotype"/>
              <a:sym typeface="Palatino Linotype"/>
            </a:endParaRPr>
          </a:p>
        </p:txBody>
      </p:sp>
      <p:sp>
        <p:nvSpPr>
          <p:cNvPr id="191" name="Google Shape;191;p12"/>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12</a:t>
            </a:r>
            <a:endParaRPr sz="2000">
              <a:solidFill>
                <a:schemeClr val="dk1"/>
              </a:solidFill>
              <a:latin typeface="Palatino Linotype"/>
              <a:ea typeface="Palatino Linotype"/>
              <a:cs typeface="Palatino Linotype"/>
              <a:sym typeface="Palatino Linotype"/>
            </a:endParaRPr>
          </a:p>
        </p:txBody>
      </p:sp>
      <p:sp>
        <p:nvSpPr>
          <p:cNvPr id="192" name="Google Shape;192;p12"/>
          <p:cNvSpPr txBox="1"/>
          <p:nvPr/>
        </p:nvSpPr>
        <p:spPr>
          <a:xfrm>
            <a:off x="338150" y="3450045"/>
            <a:ext cx="833273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dk1"/>
                </a:solidFill>
                <a:latin typeface="Palatino Linotype"/>
                <a:ea typeface="Palatino Linotype"/>
                <a:cs typeface="Palatino Linotype"/>
                <a:sym typeface="Palatino Linotype"/>
              </a:rPr>
              <a:t>12.1-rasm. Buzilishlar intensivligi bilan ish vaqti orasidagi bog’lanish</a:t>
            </a:r>
            <a:endParaRPr b="1"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3"/>
          <p:cNvSpPr/>
          <p:nvPr/>
        </p:nvSpPr>
        <p:spPr>
          <a:xfrm>
            <a:off x="179512" y="188640"/>
            <a:ext cx="8712968" cy="1224136"/>
          </a:xfrm>
          <a:prstGeom prst="roundRect">
            <a:avLst>
              <a:gd fmla="val 16667" name="adj"/>
            </a:avLst>
          </a:prstGeom>
          <a:solidFill>
            <a:srgbClr val="E2E5E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Alohida elementlar va asboblarning ishonchliligi tavsiflarini</a:t>
            </a:r>
            <a:endParaRPr sz="24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bilish turli qurilmalarning ishonchlilik tavsiflarini hisoblash</a:t>
            </a:r>
            <a:endParaRPr sz="24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imkonini beradi.</a:t>
            </a:r>
            <a:endParaRPr sz="2400">
              <a:solidFill>
                <a:schemeClr val="dk1"/>
              </a:solidFill>
              <a:latin typeface="Palatino Linotype"/>
              <a:ea typeface="Palatino Linotype"/>
              <a:cs typeface="Palatino Linotype"/>
              <a:sym typeface="Palatino Linotype"/>
            </a:endParaRPr>
          </a:p>
        </p:txBody>
      </p:sp>
      <p:sp>
        <p:nvSpPr>
          <p:cNvPr id="198" name="Google Shape;198;p13"/>
          <p:cNvSpPr/>
          <p:nvPr/>
        </p:nvSpPr>
        <p:spPr>
          <a:xfrm>
            <a:off x="179512" y="1556792"/>
            <a:ext cx="8712968" cy="1296144"/>
          </a:xfrm>
          <a:prstGeom prst="foldedCorner">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Agar biror elementning buzilishi sistemaning buzilishiga olib kelsa, ishonchlilik tavsifini hisoblash quyidagi</a:t>
            </a:r>
            <a:endParaRPr b="1" sz="24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formula bo'yicha olib boriladi:</a:t>
            </a:r>
            <a:endParaRPr b="1" sz="2400">
              <a:solidFill>
                <a:schemeClr val="dk1"/>
              </a:solidFill>
              <a:latin typeface="Palatino Linotype"/>
              <a:ea typeface="Palatino Linotype"/>
              <a:cs typeface="Palatino Linotype"/>
              <a:sym typeface="Palatino Linotype"/>
            </a:endParaRPr>
          </a:p>
        </p:txBody>
      </p:sp>
      <p:pic>
        <p:nvPicPr>
          <p:cNvPr id="199" name="Google Shape;199;p13"/>
          <p:cNvPicPr preferRelativeResize="0"/>
          <p:nvPr/>
        </p:nvPicPr>
        <p:blipFill rotWithShape="1">
          <a:blip r:embed="rId3">
            <a:alphaModFix/>
          </a:blip>
          <a:srcRect b="65938" l="32203" r="37743" t="24375"/>
          <a:stretch/>
        </p:blipFill>
        <p:spPr>
          <a:xfrm>
            <a:off x="92264" y="2996952"/>
            <a:ext cx="4767768" cy="864096"/>
          </a:xfrm>
          <a:prstGeom prst="rect">
            <a:avLst/>
          </a:prstGeom>
          <a:noFill/>
          <a:ln cap="flat" cmpd="sng" w="9525">
            <a:solidFill>
              <a:schemeClr val="dk1"/>
            </a:solidFill>
            <a:prstDash val="solid"/>
            <a:miter lim="800000"/>
            <a:headEnd len="sm" w="sm" type="none"/>
            <a:tailEnd len="sm" w="sm" type="none"/>
          </a:ln>
        </p:spPr>
      </p:pic>
      <p:pic>
        <p:nvPicPr>
          <p:cNvPr id="200" name="Google Shape;200;p13"/>
          <p:cNvPicPr preferRelativeResize="0"/>
          <p:nvPr/>
        </p:nvPicPr>
        <p:blipFill rotWithShape="1">
          <a:blip r:embed="rId4">
            <a:alphaModFix/>
          </a:blip>
          <a:srcRect b="47136" l="37972" r="44653" t="47812"/>
          <a:stretch/>
        </p:blipFill>
        <p:spPr>
          <a:xfrm>
            <a:off x="5292080" y="3140968"/>
            <a:ext cx="3523659" cy="576064"/>
          </a:xfrm>
          <a:prstGeom prst="rect">
            <a:avLst/>
          </a:prstGeom>
          <a:noFill/>
          <a:ln cap="flat" cmpd="sng" w="9525">
            <a:solidFill>
              <a:schemeClr val="dk1"/>
            </a:solidFill>
            <a:prstDash val="solid"/>
            <a:miter lim="800000"/>
            <a:headEnd len="sm" w="sm" type="none"/>
            <a:tailEnd len="sm" w="sm" type="none"/>
          </a:ln>
        </p:spPr>
      </p:pic>
      <p:sp>
        <p:nvSpPr>
          <p:cNvPr id="201" name="Google Shape;201;p13"/>
          <p:cNvSpPr/>
          <p:nvPr/>
        </p:nvSpPr>
        <p:spPr>
          <a:xfrm>
            <a:off x="92264" y="4005064"/>
            <a:ext cx="8800216" cy="21621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Palatino Linotype"/>
                <a:ea typeface="Palatino Linotype"/>
                <a:cs typeface="Palatino Linotype"/>
                <a:sym typeface="Palatino Linotype"/>
              </a:rPr>
              <a:t>	bunda </a:t>
            </a:r>
            <a:endParaRPr/>
          </a:p>
          <a:p>
            <a:pPr indent="0" lvl="0" marL="0" marR="0" rtl="0" algn="just">
              <a:spcBef>
                <a:spcPts val="0"/>
              </a:spcBef>
              <a:spcAft>
                <a:spcPts val="0"/>
              </a:spcAft>
              <a:buNone/>
            </a:pPr>
            <a:r>
              <a:t/>
            </a:r>
            <a:endParaRPr sz="105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T</a:t>
            </a:r>
            <a:r>
              <a:rPr lang="en-US" sz="1800">
                <a:solidFill>
                  <a:schemeClr val="dk1"/>
                </a:solidFill>
                <a:latin typeface="Palatino Linotype"/>
                <a:ea typeface="Palatino Linotype"/>
                <a:cs typeface="Palatino Linotype"/>
                <a:sym typeface="Palatino Linotype"/>
              </a:rPr>
              <a:t>o‘r—tizim buzilishlari orasidagi o‘rtacha vaqt;</a:t>
            </a:r>
            <a:endParaRPr/>
          </a:p>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T</a:t>
            </a:r>
            <a:r>
              <a:rPr lang="en-US" sz="1800">
                <a:solidFill>
                  <a:schemeClr val="dk1"/>
                </a:solidFill>
                <a:latin typeface="Palatino Linotype"/>
                <a:ea typeface="Palatino Linotype"/>
                <a:cs typeface="Palatino Linotype"/>
                <a:sym typeface="Palatino Linotype"/>
              </a:rPr>
              <a:t>o’r</a:t>
            </a:r>
            <a:r>
              <a:rPr lang="en-US" sz="1600">
                <a:solidFill>
                  <a:schemeClr val="dk1"/>
                </a:solidFill>
                <a:latin typeface="Palatino Linotype"/>
                <a:ea typeface="Palatino Linotype"/>
                <a:cs typeface="Palatino Linotype"/>
                <a:sym typeface="Palatino Linotype"/>
              </a:rPr>
              <a:t>1</a:t>
            </a:r>
            <a:r>
              <a:rPr lang="en-US" sz="1800">
                <a:solidFill>
                  <a:schemeClr val="dk1"/>
                </a:solidFill>
                <a:latin typeface="Palatino Linotype"/>
                <a:ea typeface="Palatino Linotype"/>
                <a:cs typeface="Palatino Linotype"/>
                <a:sym typeface="Palatino Linotype"/>
              </a:rPr>
              <a:t>, </a:t>
            </a:r>
            <a:r>
              <a:rPr lang="en-US" sz="2000">
                <a:solidFill>
                  <a:schemeClr val="dk1"/>
                </a:solidFill>
                <a:latin typeface="Palatino Linotype"/>
                <a:ea typeface="Palatino Linotype"/>
                <a:cs typeface="Palatino Linotype"/>
                <a:sym typeface="Palatino Linotype"/>
              </a:rPr>
              <a:t>T</a:t>
            </a:r>
            <a:r>
              <a:rPr lang="en-US" sz="1800">
                <a:solidFill>
                  <a:schemeClr val="dk1"/>
                </a:solidFill>
                <a:latin typeface="Palatino Linotype"/>
                <a:ea typeface="Palatino Linotype"/>
                <a:cs typeface="Palatino Linotype"/>
                <a:sym typeface="Palatino Linotype"/>
              </a:rPr>
              <a:t>o’r</a:t>
            </a:r>
            <a:r>
              <a:rPr lang="en-US" sz="1600">
                <a:solidFill>
                  <a:schemeClr val="dk1"/>
                </a:solidFill>
                <a:latin typeface="Palatino Linotype"/>
                <a:ea typeface="Palatino Linotype"/>
                <a:cs typeface="Palatino Linotype"/>
                <a:sym typeface="Palatino Linotype"/>
              </a:rPr>
              <a:t>2….. </a:t>
            </a:r>
            <a:r>
              <a:rPr lang="en-US" sz="2000">
                <a:solidFill>
                  <a:schemeClr val="dk1"/>
                </a:solidFill>
                <a:latin typeface="Palatino Linotype"/>
                <a:ea typeface="Palatino Linotype"/>
                <a:cs typeface="Palatino Linotype"/>
                <a:sym typeface="Palatino Linotype"/>
              </a:rPr>
              <a:t>T</a:t>
            </a:r>
            <a:r>
              <a:rPr lang="en-US" sz="1600">
                <a:solidFill>
                  <a:schemeClr val="dk1"/>
                </a:solidFill>
                <a:latin typeface="Palatino Linotype"/>
                <a:ea typeface="Palatino Linotype"/>
                <a:cs typeface="Palatino Linotype"/>
                <a:sym typeface="Palatino Linotype"/>
              </a:rPr>
              <a:t>o’rn</a:t>
            </a:r>
            <a:r>
              <a:rPr lang="en-US" sz="1800">
                <a:solidFill>
                  <a:schemeClr val="dk1"/>
                </a:solidFill>
                <a:latin typeface="Palatino Linotype"/>
                <a:ea typeface="Palatino Linotype"/>
                <a:cs typeface="Palatino Linotype"/>
                <a:sym typeface="Palatino Linotype"/>
              </a:rPr>
              <a:t>— tizimga kiradigan alohida elementlar va asboblar buzilishlar orasidagi o'rtacha vaqt.</a:t>
            </a:r>
            <a:endParaRPr/>
          </a:p>
          <a:p>
            <a:pPr indent="0" lvl="0" marL="0" marR="0" rtl="0" algn="l">
              <a:spcBef>
                <a:spcPts val="0"/>
              </a:spcBef>
              <a:spcAft>
                <a:spcPts val="0"/>
              </a:spcAft>
              <a:buNone/>
            </a:pPr>
            <a:r>
              <a:rPr lang="en-US" sz="2400">
                <a:solidFill>
                  <a:schemeClr val="dk1"/>
                </a:solidFill>
                <a:latin typeface="Palatino Linotype"/>
                <a:ea typeface="Palatino Linotype"/>
                <a:cs typeface="Palatino Linotype"/>
                <a:sym typeface="Palatino Linotype"/>
              </a:rPr>
              <a:t>λ</a:t>
            </a:r>
            <a:r>
              <a:rPr lang="en-US" sz="1800">
                <a:solidFill>
                  <a:schemeClr val="dk1"/>
                </a:solidFill>
                <a:latin typeface="Palatino Linotype"/>
                <a:ea typeface="Palatino Linotype"/>
                <a:cs typeface="Palatino Linotype"/>
                <a:sym typeface="Palatino Linotype"/>
              </a:rPr>
              <a:t> — tizim buzilishining jadalligi, </a:t>
            </a:r>
            <a:endParaRPr sz="1800">
              <a:solidFill>
                <a:schemeClr val="dk1"/>
              </a:solidFill>
              <a:latin typeface="Palatino Linotype"/>
              <a:ea typeface="Palatino Linotype"/>
              <a:cs typeface="Palatino Linotype"/>
              <a:sym typeface="Palatino Linotype"/>
            </a:endParaRPr>
          </a:p>
          <a:p>
            <a:pPr indent="0" lvl="0" marL="0" marR="0" rtl="0" algn="l">
              <a:spcBef>
                <a:spcPts val="0"/>
              </a:spcBef>
              <a:spcAft>
                <a:spcPts val="0"/>
              </a:spcAft>
              <a:buNone/>
            </a:pPr>
            <a:r>
              <a:rPr lang="en-US" sz="2400">
                <a:solidFill>
                  <a:schemeClr val="dk1"/>
                </a:solidFill>
                <a:latin typeface="Palatino Linotype"/>
                <a:ea typeface="Palatino Linotype"/>
                <a:cs typeface="Palatino Linotype"/>
                <a:sym typeface="Palatino Linotype"/>
              </a:rPr>
              <a:t>λ</a:t>
            </a:r>
            <a:r>
              <a:rPr lang="en-US" sz="1400">
                <a:solidFill>
                  <a:schemeClr val="dk1"/>
                </a:solidFill>
                <a:latin typeface="Palatino Linotype"/>
                <a:ea typeface="Palatino Linotype"/>
                <a:cs typeface="Palatino Linotype"/>
                <a:sym typeface="Palatino Linotype"/>
              </a:rPr>
              <a:t>1</a:t>
            </a:r>
            <a:r>
              <a:rPr lang="en-US" sz="1800">
                <a:solidFill>
                  <a:schemeClr val="dk1"/>
                </a:solidFill>
                <a:latin typeface="Palatino Linotype"/>
                <a:ea typeface="Palatino Linotype"/>
                <a:cs typeface="Palatino Linotype"/>
                <a:sym typeface="Palatino Linotype"/>
              </a:rPr>
              <a:t> </a:t>
            </a:r>
            <a:r>
              <a:rPr lang="en-US" sz="2400">
                <a:solidFill>
                  <a:schemeClr val="dk1"/>
                </a:solidFill>
                <a:latin typeface="Palatino Linotype"/>
                <a:ea typeface="Palatino Linotype"/>
                <a:cs typeface="Palatino Linotype"/>
                <a:sym typeface="Palatino Linotype"/>
              </a:rPr>
              <a:t>λ</a:t>
            </a:r>
            <a:r>
              <a:rPr i="1" lang="en-US" sz="1400">
                <a:solidFill>
                  <a:schemeClr val="dk1"/>
                </a:solidFill>
                <a:latin typeface="Palatino Linotype"/>
                <a:ea typeface="Palatino Linotype"/>
                <a:cs typeface="Palatino Linotype"/>
                <a:sym typeface="Palatino Linotype"/>
              </a:rPr>
              <a:t>2</a:t>
            </a:r>
            <a:r>
              <a:rPr i="1" lang="en-US" sz="1800">
                <a:solidFill>
                  <a:schemeClr val="dk1"/>
                </a:solidFill>
                <a:latin typeface="Palatino Linotype"/>
                <a:ea typeface="Palatino Linotype"/>
                <a:cs typeface="Palatino Linotype"/>
                <a:sym typeface="Palatino Linotype"/>
              </a:rPr>
              <a:t>...</a:t>
            </a:r>
            <a:r>
              <a:rPr lang="en-US" sz="1800">
                <a:solidFill>
                  <a:schemeClr val="dk1"/>
                </a:solidFill>
                <a:latin typeface="Palatino Linotype"/>
                <a:ea typeface="Palatino Linotype"/>
                <a:cs typeface="Palatino Linotype"/>
                <a:sym typeface="Palatino Linotype"/>
              </a:rPr>
              <a:t> </a:t>
            </a:r>
            <a:r>
              <a:rPr lang="en-US" sz="2400">
                <a:solidFill>
                  <a:schemeClr val="dk1"/>
                </a:solidFill>
                <a:latin typeface="Palatino Linotype"/>
                <a:ea typeface="Palatino Linotype"/>
                <a:cs typeface="Palatino Linotype"/>
                <a:sym typeface="Palatino Linotype"/>
              </a:rPr>
              <a:t>λ</a:t>
            </a:r>
            <a:r>
              <a:rPr i="1" lang="en-US" sz="2000">
                <a:solidFill>
                  <a:schemeClr val="dk1"/>
                </a:solidFill>
                <a:latin typeface="Palatino Linotype"/>
                <a:ea typeface="Palatino Linotype"/>
                <a:cs typeface="Palatino Linotype"/>
                <a:sym typeface="Palatino Linotype"/>
              </a:rPr>
              <a:t>n</a:t>
            </a:r>
            <a:r>
              <a:rPr i="1" lang="en-US" sz="1800">
                <a:solidFill>
                  <a:schemeClr val="dk1"/>
                </a:solidFill>
                <a:latin typeface="Palatino Linotype"/>
                <a:ea typeface="Palatino Linotype"/>
                <a:cs typeface="Palatino Linotype"/>
                <a:sym typeface="Palatino Linotype"/>
              </a:rPr>
              <a:t> </a:t>
            </a:r>
            <a:r>
              <a:rPr lang="en-US" sz="1800">
                <a:solidFill>
                  <a:schemeClr val="dk1"/>
                </a:solidFill>
                <a:latin typeface="Palatino Linotype"/>
                <a:ea typeface="Palatino Linotype"/>
                <a:cs typeface="Palatino Linotype"/>
                <a:sym typeface="Palatino Linotype"/>
              </a:rPr>
              <a:t>— tizimning alohida eiementlari buzilishlarining jadalligi.</a:t>
            </a:r>
            <a:endParaRPr sz="1800">
              <a:solidFill>
                <a:schemeClr val="dk1"/>
              </a:solidFill>
              <a:latin typeface="Palatino Linotype"/>
              <a:ea typeface="Palatino Linotype"/>
              <a:cs typeface="Palatino Linotype"/>
              <a:sym typeface="Palatino Linotype"/>
            </a:endParaRPr>
          </a:p>
        </p:txBody>
      </p:sp>
      <p:sp>
        <p:nvSpPr>
          <p:cNvPr id="202" name="Google Shape;202;p13"/>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13</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4"/>
          <p:cNvSpPr/>
          <p:nvPr/>
        </p:nvSpPr>
        <p:spPr>
          <a:xfrm>
            <a:off x="323528" y="404664"/>
            <a:ext cx="8280920" cy="2016224"/>
          </a:xfrm>
          <a:prstGeom prst="downArrowCallout">
            <a:avLst>
              <a:gd fmla="val 25000" name="adj1"/>
              <a:gd fmla="val 25000" name="adj2"/>
              <a:gd fmla="val 25000" name="adj3"/>
              <a:gd fmla="val 64977" name="adj4"/>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400">
                <a:solidFill>
                  <a:schemeClr val="dk1"/>
                </a:solidFill>
                <a:latin typeface="Palatino Linotype"/>
                <a:ea typeface="Palatino Linotype"/>
                <a:cs typeface="Palatino Linotype"/>
                <a:sym typeface="Palatino Linotype"/>
              </a:rPr>
              <a:t>	Konkret o’lchash qurilmasining ishonchliligi hisoblanganda, odatda, uning buzilmasdan ishlash ehtimoli topiladi. Bu ehtimol </a:t>
            </a:r>
            <a:r>
              <a:rPr b="1" i="1" lang="en-US" sz="2800">
                <a:solidFill>
                  <a:schemeClr val="dk1"/>
                </a:solidFill>
                <a:latin typeface="Palatino Linotype"/>
                <a:ea typeface="Palatino Linotype"/>
                <a:cs typeface="Palatino Linotype"/>
                <a:sym typeface="Palatino Linotype"/>
              </a:rPr>
              <a:t>p(t)</a:t>
            </a:r>
            <a:r>
              <a:rPr i="1" lang="en-US" sz="2400">
                <a:solidFill>
                  <a:schemeClr val="dk1"/>
                </a:solidFill>
                <a:latin typeface="Palatino Linotype"/>
                <a:ea typeface="Palatino Linotype"/>
                <a:cs typeface="Palatino Linotype"/>
                <a:sym typeface="Palatino Linotype"/>
              </a:rPr>
              <a:t> </a:t>
            </a:r>
            <a:r>
              <a:rPr lang="en-US" sz="2400">
                <a:solidFill>
                  <a:schemeClr val="dk1"/>
                </a:solidFill>
                <a:latin typeface="Palatino Linotype"/>
                <a:ea typeface="Palatino Linotype"/>
                <a:cs typeface="Palatino Linotype"/>
                <a:sym typeface="Palatino Linotype"/>
              </a:rPr>
              <a:t>deb belgilanadi.</a:t>
            </a:r>
            <a:endParaRPr sz="2400">
              <a:solidFill>
                <a:schemeClr val="dk1"/>
              </a:solidFill>
              <a:latin typeface="Palatino Linotype"/>
              <a:ea typeface="Palatino Linotype"/>
              <a:cs typeface="Palatino Linotype"/>
              <a:sym typeface="Palatino Linotype"/>
            </a:endParaRPr>
          </a:p>
        </p:txBody>
      </p:sp>
      <p:sp>
        <p:nvSpPr>
          <p:cNvPr id="208" name="Google Shape;208;p14"/>
          <p:cNvSpPr/>
          <p:nvPr/>
        </p:nvSpPr>
        <p:spPr>
          <a:xfrm>
            <a:off x="467544" y="2780928"/>
            <a:ext cx="2376264" cy="792088"/>
          </a:xfrm>
          <a:prstGeom prst="roundRect">
            <a:avLst>
              <a:gd fmla="val 16667" name="adj"/>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halokatli (kutilmaganda yuz beradigan)</a:t>
            </a:r>
            <a:endParaRPr sz="1800">
              <a:solidFill>
                <a:schemeClr val="dk1"/>
              </a:solidFill>
              <a:latin typeface="Palatino Linotype"/>
              <a:ea typeface="Palatino Linotype"/>
              <a:cs typeface="Palatino Linotype"/>
              <a:sym typeface="Palatino Linotype"/>
            </a:endParaRPr>
          </a:p>
        </p:txBody>
      </p:sp>
      <p:sp>
        <p:nvSpPr>
          <p:cNvPr id="209" name="Google Shape;209;p14"/>
          <p:cNvSpPr/>
          <p:nvPr/>
        </p:nvSpPr>
        <p:spPr>
          <a:xfrm>
            <a:off x="432560" y="4005064"/>
            <a:ext cx="2376264" cy="792088"/>
          </a:xfrm>
          <a:prstGeom prst="roundRect">
            <a:avLst>
              <a:gd fmla="val 16667" name="adj"/>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parametrik (sekinasta yuz beradigan)</a:t>
            </a:r>
            <a:endParaRPr sz="1800">
              <a:solidFill>
                <a:schemeClr val="dk1"/>
              </a:solidFill>
              <a:latin typeface="Palatino Linotype"/>
              <a:ea typeface="Palatino Linotype"/>
              <a:cs typeface="Palatino Linotype"/>
              <a:sym typeface="Palatino Linotype"/>
            </a:endParaRPr>
          </a:p>
        </p:txBody>
      </p:sp>
      <p:sp>
        <p:nvSpPr>
          <p:cNvPr id="210" name="Google Shape;210;p14"/>
          <p:cNvSpPr/>
          <p:nvPr/>
        </p:nvSpPr>
        <p:spPr>
          <a:xfrm>
            <a:off x="445096" y="5229200"/>
            <a:ext cx="2376264" cy="792088"/>
          </a:xfrm>
          <a:prstGeom prst="roundRect">
            <a:avLst>
              <a:gd fmla="val 16667" name="adj"/>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vaqti-vaqti bilan yuz beradigan</a:t>
            </a:r>
            <a:endParaRPr sz="1800">
              <a:solidFill>
                <a:schemeClr val="dk1"/>
              </a:solidFill>
              <a:latin typeface="Palatino Linotype"/>
              <a:ea typeface="Palatino Linotype"/>
              <a:cs typeface="Palatino Linotype"/>
              <a:sym typeface="Palatino Linotype"/>
            </a:endParaRPr>
          </a:p>
        </p:txBody>
      </p:sp>
      <p:pic>
        <p:nvPicPr>
          <p:cNvPr id="211" name="Google Shape;211;p14"/>
          <p:cNvPicPr preferRelativeResize="0"/>
          <p:nvPr/>
        </p:nvPicPr>
        <p:blipFill rotWithShape="1">
          <a:blip r:embed="rId3">
            <a:alphaModFix/>
          </a:blip>
          <a:srcRect b="55167" l="38931" r="42093" t="40303"/>
          <a:stretch/>
        </p:blipFill>
        <p:spPr>
          <a:xfrm>
            <a:off x="3611879" y="2852936"/>
            <a:ext cx="4985975" cy="669032"/>
          </a:xfrm>
          <a:prstGeom prst="rect">
            <a:avLst/>
          </a:prstGeom>
          <a:noFill/>
          <a:ln>
            <a:noFill/>
          </a:ln>
        </p:spPr>
      </p:pic>
      <p:sp>
        <p:nvSpPr>
          <p:cNvPr id="212" name="Google Shape;212;p14"/>
          <p:cNvSpPr/>
          <p:nvPr/>
        </p:nvSpPr>
        <p:spPr>
          <a:xfrm>
            <a:off x="3071075" y="3230978"/>
            <a:ext cx="504056" cy="684076"/>
          </a:xfrm>
          <a:prstGeom prst="right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13" name="Google Shape;213;p14"/>
          <p:cNvSpPr/>
          <p:nvPr/>
        </p:nvSpPr>
        <p:spPr>
          <a:xfrm>
            <a:off x="3569762" y="4014887"/>
            <a:ext cx="5394725" cy="203132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Palatino Linotype"/>
                <a:ea typeface="Palatino Linotype"/>
                <a:cs typeface="Palatino Linotype"/>
                <a:sym typeface="Palatino Linotype"/>
              </a:rPr>
              <a:t>P</a:t>
            </a:r>
            <a:r>
              <a:rPr lang="en-US" sz="1800">
                <a:solidFill>
                  <a:schemeClr val="dk1"/>
                </a:solidFill>
                <a:latin typeface="Palatino Linotype"/>
                <a:ea typeface="Palatino Linotype"/>
                <a:cs typeface="Palatino Linotype"/>
                <a:sym typeface="Palatino Linotype"/>
              </a:rPr>
              <a:t>a</a:t>
            </a:r>
            <a:r>
              <a:rPr lang="en-US" sz="2400">
                <a:solidFill>
                  <a:schemeClr val="dk1"/>
                </a:solidFill>
                <a:latin typeface="Palatino Linotype"/>
                <a:ea typeface="Palatino Linotype"/>
                <a:cs typeface="Palatino Linotype"/>
                <a:sym typeface="Palatino Linotype"/>
              </a:rPr>
              <a:t>(t)</a:t>
            </a:r>
            <a:r>
              <a:rPr lang="en-US" sz="1800">
                <a:solidFill>
                  <a:schemeClr val="dk1"/>
                </a:solidFill>
                <a:latin typeface="Palatino Linotype"/>
                <a:ea typeface="Palatino Linotype"/>
                <a:cs typeface="Palatino Linotype"/>
                <a:sym typeface="Palatino Linotype"/>
              </a:rPr>
              <a:t> — halokatli buzilish ro‘y berganda buzilmasdan ishlash ehtimoli; </a:t>
            </a:r>
            <a:endParaRPr sz="18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2400">
                <a:solidFill>
                  <a:schemeClr val="dk1"/>
                </a:solidFill>
                <a:latin typeface="Palatino Linotype"/>
                <a:ea typeface="Palatino Linotype"/>
                <a:cs typeface="Palatino Linotype"/>
                <a:sym typeface="Palatino Linotype"/>
              </a:rPr>
              <a:t>P</a:t>
            </a:r>
            <a:r>
              <a:rPr lang="en-US" sz="1800">
                <a:solidFill>
                  <a:schemeClr val="dk1"/>
                </a:solidFill>
                <a:latin typeface="Palatino Linotype"/>
                <a:ea typeface="Palatino Linotype"/>
                <a:cs typeface="Palatino Linotype"/>
                <a:sym typeface="Palatino Linotype"/>
              </a:rPr>
              <a:t>b</a:t>
            </a:r>
            <a:r>
              <a:rPr lang="en-US" sz="2400">
                <a:solidFill>
                  <a:schemeClr val="dk1"/>
                </a:solidFill>
                <a:latin typeface="Palatino Linotype"/>
                <a:ea typeface="Palatino Linotype"/>
                <a:cs typeface="Palatino Linotype"/>
                <a:sym typeface="Palatino Linotype"/>
              </a:rPr>
              <a:t>(t)</a:t>
            </a:r>
            <a:r>
              <a:rPr lang="en-US" sz="1800">
                <a:solidFill>
                  <a:schemeClr val="dk1"/>
                </a:solidFill>
                <a:latin typeface="Palatino Linotype"/>
                <a:ea typeface="Palatino Linotype"/>
                <a:cs typeface="Palatino Linotype"/>
                <a:sym typeface="Palatino Linotype"/>
              </a:rPr>
              <a:t> — parametrik buzilishda buzilmasdan ishlash ehtimoli; </a:t>
            </a:r>
            <a:endParaRPr sz="18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2400">
                <a:solidFill>
                  <a:schemeClr val="dk1"/>
                </a:solidFill>
                <a:latin typeface="Palatino Linotype"/>
                <a:ea typeface="Palatino Linotype"/>
                <a:cs typeface="Palatino Linotype"/>
                <a:sym typeface="Palatino Linotype"/>
              </a:rPr>
              <a:t>P</a:t>
            </a:r>
            <a:r>
              <a:rPr lang="en-US" sz="1800">
                <a:solidFill>
                  <a:schemeClr val="dk1"/>
                </a:solidFill>
                <a:latin typeface="Palatino Linotype"/>
                <a:ea typeface="Palatino Linotype"/>
                <a:cs typeface="Palatino Linotype"/>
                <a:sym typeface="Palatino Linotype"/>
              </a:rPr>
              <a:t>c</a:t>
            </a:r>
            <a:r>
              <a:rPr lang="en-US" sz="2400">
                <a:solidFill>
                  <a:schemeClr val="dk1"/>
                </a:solidFill>
                <a:latin typeface="Palatino Linotype"/>
                <a:ea typeface="Palatino Linotype"/>
                <a:cs typeface="Palatino Linotype"/>
                <a:sym typeface="Palatino Linotype"/>
              </a:rPr>
              <a:t>(t)</a:t>
            </a:r>
            <a:r>
              <a:rPr lang="en-US" sz="1800">
                <a:solidFill>
                  <a:schemeClr val="dk1"/>
                </a:solidFill>
                <a:latin typeface="Palatino Linotype"/>
                <a:ea typeface="Palatino Linotype"/>
                <a:cs typeface="Palatino Linotype"/>
                <a:sym typeface="Palatino Linotype"/>
              </a:rPr>
              <a:t>  — vaqt-vaqti bilan buzilishda buzilmasdan ishlash ehtimoli.</a:t>
            </a:r>
            <a:endParaRPr sz="1800">
              <a:solidFill>
                <a:schemeClr val="dk1"/>
              </a:solidFill>
              <a:latin typeface="Palatino Linotype"/>
              <a:ea typeface="Palatino Linotype"/>
              <a:cs typeface="Palatino Linotype"/>
              <a:sym typeface="Palatino Linotype"/>
            </a:endParaRPr>
          </a:p>
        </p:txBody>
      </p:sp>
      <p:sp>
        <p:nvSpPr>
          <p:cNvPr id="214" name="Google Shape;214;p14"/>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14</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5"/>
          <p:cNvSpPr/>
          <p:nvPr/>
        </p:nvSpPr>
        <p:spPr>
          <a:xfrm>
            <a:off x="2915816" y="404664"/>
            <a:ext cx="3744416" cy="648072"/>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LOYIXA</a:t>
            </a:r>
            <a:endParaRPr b="1" sz="2800">
              <a:solidFill>
                <a:schemeClr val="dk1"/>
              </a:solidFill>
              <a:latin typeface="Palatino Linotype"/>
              <a:ea typeface="Palatino Linotype"/>
              <a:cs typeface="Palatino Linotype"/>
              <a:sym typeface="Palatino Linotype"/>
            </a:endParaRPr>
          </a:p>
        </p:txBody>
      </p:sp>
      <p:pic>
        <p:nvPicPr>
          <p:cNvPr id="220" name="Google Shape;220;p15"/>
          <p:cNvPicPr preferRelativeResize="0"/>
          <p:nvPr/>
        </p:nvPicPr>
        <p:blipFill rotWithShape="1">
          <a:blip r:embed="rId3">
            <a:alphaModFix/>
          </a:blip>
          <a:srcRect b="0" l="0" r="0" t="0"/>
          <a:stretch/>
        </p:blipFill>
        <p:spPr>
          <a:xfrm>
            <a:off x="1907704" y="3068960"/>
            <a:ext cx="5256584" cy="2943687"/>
          </a:xfrm>
          <a:prstGeom prst="rect">
            <a:avLst/>
          </a:prstGeom>
          <a:noFill/>
          <a:ln>
            <a:noFill/>
          </a:ln>
        </p:spPr>
      </p:pic>
      <p:sp>
        <p:nvSpPr>
          <p:cNvPr id="221" name="Google Shape;221;p15"/>
          <p:cNvSpPr/>
          <p:nvPr/>
        </p:nvSpPr>
        <p:spPr>
          <a:xfrm>
            <a:off x="611560" y="1844824"/>
            <a:ext cx="7848872" cy="1080120"/>
          </a:xfrm>
          <a:prstGeom prst="wedgeRoundRectCallout">
            <a:avLst>
              <a:gd fmla="val 2805" name="adj1"/>
              <a:gd fmla="val -132294" name="adj2"/>
              <a:gd fmla="val 16667" name="adj3"/>
            </a:avLst>
          </a:prstGeom>
          <a:solidFill>
            <a:schemeClr val="lt1"/>
          </a:solidFill>
          <a:ln cap="flat" cmpd="sng" w="285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Yaratilayotgan maxsulot yoki xizmatning modeli</a:t>
            </a:r>
            <a:endParaRPr sz="2800">
              <a:solidFill>
                <a:schemeClr val="dk1"/>
              </a:solidFill>
              <a:latin typeface="Palatino Linotype"/>
              <a:ea typeface="Palatino Linotype"/>
              <a:cs typeface="Palatino Linotype"/>
              <a:sym typeface="Palatino Linotype"/>
            </a:endParaRPr>
          </a:p>
        </p:txBody>
      </p:sp>
      <p:sp>
        <p:nvSpPr>
          <p:cNvPr id="222" name="Google Shape;222;p15"/>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15</a:t>
            </a:r>
            <a:endParaRPr sz="2000">
              <a:solidFill>
                <a:schemeClr val="dk1"/>
              </a:solidFill>
              <a:latin typeface="Palatino Linotype"/>
              <a:ea typeface="Palatino Linotype"/>
              <a:cs typeface="Palatino Linotype"/>
              <a:sym typeface="Palatino Linotype"/>
            </a:endParaRPr>
          </a:p>
        </p:txBody>
      </p:sp>
      <p:sp>
        <p:nvSpPr>
          <p:cNvPr id="223" name="Google Shape;223;p15"/>
          <p:cNvSpPr/>
          <p:nvPr/>
        </p:nvSpPr>
        <p:spPr>
          <a:xfrm>
            <a:off x="395536" y="6096322"/>
            <a:ext cx="806489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Retrieved from  news “Uzbekinvest”. November 7, 2024 </a:t>
            </a:r>
            <a:endParaRPr/>
          </a:p>
          <a:p>
            <a:pPr indent="0" lvl="0" marL="0" marR="0" rtl="0" algn="l">
              <a:spcBef>
                <a:spcPts val="0"/>
              </a:spcBef>
              <a:spcAft>
                <a:spcPts val="0"/>
              </a:spcAft>
              <a:buNone/>
            </a:pPr>
            <a:r>
              <a:rPr lang="en-US" sz="1200">
                <a:solidFill>
                  <a:schemeClr val="dk1"/>
                </a:solidFill>
                <a:latin typeface="Palatino Linotype"/>
                <a:ea typeface="Palatino Linotype"/>
                <a:cs typeface="Palatino Linotype"/>
                <a:sym typeface="Palatino Linotype"/>
              </a:rPr>
              <a:t>https://encrypted-tbn3.gstatic.com/images?q=tbn:ANd9GcRWfZYTicQnt31aeloP6iuhVZxGj3t_qxWuVR2qX6zdjUN__mow</a:t>
            </a:r>
            <a:endParaRPr sz="12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6"/>
          <p:cNvSpPr/>
          <p:nvPr/>
        </p:nvSpPr>
        <p:spPr>
          <a:xfrm>
            <a:off x="2915816" y="476672"/>
            <a:ext cx="3024336" cy="684076"/>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en-US" sz="3200">
                <a:solidFill>
                  <a:schemeClr val="dk1"/>
                </a:solidFill>
                <a:latin typeface="Palatino Linotype"/>
                <a:ea typeface="Palatino Linotype"/>
                <a:cs typeface="Palatino Linotype"/>
                <a:sym typeface="Palatino Linotype"/>
              </a:rPr>
              <a:t>LOYIXA</a:t>
            </a:r>
            <a:endParaRPr b="1" sz="2800">
              <a:solidFill>
                <a:schemeClr val="dk1"/>
              </a:solidFill>
              <a:latin typeface="Palatino Linotype"/>
              <a:ea typeface="Palatino Linotype"/>
              <a:cs typeface="Palatino Linotype"/>
              <a:sym typeface="Palatino Linotype"/>
            </a:endParaRPr>
          </a:p>
        </p:txBody>
      </p:sp>
      <p:sp>
        <p:nvSpPr>
          <p:cNvPr id="229" name="Google Shape;229;p16"/>
          <p:cNvSpPr/>
          <p:nvPr/>
        </p:nvSpPr>
        <p:spPr>
          <a:xfrm rot="7447134">
            <a:off x="3003895" y="1342919"/>
            <a:ext cx="936104" cy="792088"/>
          </a:xfrm>
          <a:prstGeom prst="rightArrow">
            <a:avLst>
              <a:gd fmla="val 50000" name="adj1"/>
              <a:gd fmla="val 50000" name="adj2"/>
            </a:avLst>
          </a:prstGeom>
          <a:gradFill>
            <a:gsLst>
              <a:gs pos="0">
                <a:srgbClr val="4B6F0A"/>
              </a:gs>
              <a:gs pos="80000">
                <a:srgbClr val="63930D"/>
              </a:gs>
              <a:gs pos="100000">
                <a:srgbClr val="65970B"/>
              </a:gs>
            </a:gsLst>
            <a:lin ang="16200000" scaled="0"/>
          </a:gradFill>
          <a:ln cap="flat" cmpd="sng" w="9525">
            <a:solidFill>
              <a:srgbClr val="60871B"/>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30" name="Google Shape;230;p16"/>
          <p:cNvSpPr/>
          <p:nvPr/>
        </p:nvSpPr>
        <p:spPr>
          <a:xfrm>
            <a:off x="1589502" y="2276388"/>
            <a:ext cx="1893533" cy="718010"/>
          </a:xfrm>
          <a:prstGeom prst="roundRect">
            <a:avLst>
              <a:gd fmla="val 16667" name="adj"/>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sifati</a:t>
            </a:r>
            <a:endParaRPr sz="2800">
              <a:solidFill>
                <a:schemeClr val="dk1"/>
              </a:solidFill>
              <a:latin typeface="Palatino Linotype"/>
              <a:ea typeface="Palatino Linotype"/>
              <a:cs typeface="Palatino Linotype"/>
              <a:sym typeface="Palatino Linotype"/>
            </a:endParaRPr>
          </a:p>
        </p:txBody>
      </p:sp>
      <p:pic>
        <p:nvPicPr>
          <p:cNvPr descr="C:\Program Files (x86)\Microsoft Office\MEDIA\CAGCAT10\j0301252.wmf" id="231" name="Google Shape;231;p16"/>
          <p:cNvPicPr preferRelativeResize="0"/>
          <p:nvPr/>
        </p:nvPicPr>
        <p:blipFill rotWithShape="1">
          <a:blip r:embed="rId3">
            <a:alphaModFix/>
          </a:blip>
          <a:srcRect b="0" l="0" r="0" t="0"/>
          <a:stretch/>
        </p:blipFill>
        <p:spPr>
          <a:xfrm>
            <a:off x="323528" y="-23902"/>
            <a:ext cx="2184182" cy="1868726"/>
          </a:xfrm>
          <a:prstGeom prst="rect">
            <a:avLst/>
          </a:prstGeom>
          <a:noFill/>
          <a:ln>
            <a:noFill/>
          </a:ln>
        </p:spPr>
      </p:pic>
      <p:sp>
        <p:nvSpPr>
          <p:cNvPr id="232" name="Google Shape;232;p16"/>
          <p:cNvSpPr/>
          <p:nvPr/>
        </p:nvSpPr>
        <p:spPr>
          <a:xfrm rot="3015697">
            <a:off x="4940343" y="1341803"/>
            <a:ext cx="936104" cy="792088"/>
          </a:xfrm>
          <a:prstGeom prst="rightArrow">
            <a:avLst>
              <a:gd fmla="val 50000" name="adj1"/>
              <a:gd fmla="val 50000" name="adj2"/>
            </a:avLst>
          </a:prstGeom>
          <a:gradFill>
            <a:gsLst>
              <a:gs pos="0">
                <a:srgbClr val="4B6F0A"/>
              </a:gs>
              <a:gs pos="80000">
                <a:srgbClr val="63930D"/>
              </a:gs>
              <a:gs pos="100000">
                <a:srgbClr val="65970B"/>
              </a:gs>
            </a:gsLst>
            <a:lin ang="16200000" scaled="0"/>
          </a:gradFill>
          <a:ln cap="flat" cmpd="sng" w="9525">
            <a:solidFill>
              <a:srgbClr val="60871B"/>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33" name="Google Shape;233;p16"/>
          <p:cNvSpPr/>
          <p:nvPr/>
        </p:nvSpPr>
        <p:spPr>
          <a:xfrm>
            <a:off x="5220072" y="2276388"/>
            <a:ext cx="1893533" cy="718010"/>
          </a:xfrm>
          <a:prstGeom prst="roundRect">
            <a:avLst>
              <a:gd fmla="val 16667" name="adj"/>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muddati</a:t>
            </a:r>
            <a:endParaRPr sz="2800">
              <a:solidFill>
                <a:schemeClr val="dk1"/>
              </a:solidFill>
              <a:latin typeface="Palatino Linotype"/>
              <a:ea typeface="Palatino Linotype"/>
              <a:cs typeface="Palatino Linotype"/>
              <a:sym typeface="Palatino Linotype"/>
            </a:endParaRPr>
          </a:p>
        </p:txBody>
      </p:sp>
      <p:sp>
        <p:nvSpPr>
          <p:cNvPr id="234" name="Google Shape;234;p16"/>
          <p:cNvSpPr/>
          <p:nvPr/>
        </p:nvSpPr>
        <p:spPr>
          <a:xfrm>
            <a:off x="3347864" y="3284984"/>
            <a:ext cx="1728192" cy="648072"/>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yechim</a:t>
            </a:r>
            <a:endParaRPr b="1" sz="2400">
              <a:solidFill>
                <a:schemeClr val="dk1"/>
              </a:solidFill>
              <a:latin typeface="Palatino Linotype"/>
              <a:ea typeface="Palatino Linotype"/>
              <a:cs typeface="Palatino Linotype"/>
              <a:sym typeface="Palatino Linotype"/>
            </a:endParaRPr>
          </a:p>
        </p:txBody>
      </p:sp>
      <p:sp>
        <p:nvSpPr>
          <p:cNvPr id="235" name="Google Shape;235;p16"/>
          <p:cNvSpPr/>
          <p:nvPr/>
        </p:nvSpPr>
        <p:spPr>
          <a:xfrm>
            <a:off x="323528" y="4365104"/>
            <a:ext cx="2880320" cy="864096"/>
          </a:xfrm>
          <a:prstGeom prst="roundRect">
            <a:avLst>
              <a:gd fmla="val 16667" name="adj"/>
            </a:avLst>
          </a:prstGeom>
          <a:solidFill>
            <a:srgbClr val="FFC00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Loyixalovchilar sonini oshirish</a:t>
            </a:r>
            <a:endParaRPr b="1" sz="1800">
              <a:solidFill>
                <a:schemeClr val="dk1"/>
              </a:solidFill>
              <a:latin typeface="Palatino Linotype"/>
              <a:ea typeface="Palatino Linotype"/>
              <a:cs typeface="Palatino Linotype"/>
              <a:sym typeface="Palatino Linotype"/>
            </a:endParaRPr>
          </a:p>
        </p:txBody>
      </p:sp>
      <p:sp>
        <p:nvSpPr>
          <p:cNvPr id="236" name="Google Shape;236;p16"/>
          <p:cNvSpPr/>
          <p:nvPr/>
        </p:nvSpPr>
        <p:spPr>
          <a:xfrm>
            <a:off x="5076056" y="4365104"/>
            <a:ext cx="3799818" cy="1440160"/>
          </a:xfrm>
          <a:prstGeom prst="rect">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Xisoblash texnika vositalari va proseduralarni avtomatlashtirish</a:t>
            </a:r>
            <a:endParaRPr b="1" sz="2000">
              <a:solidFill>
                <a:schemeClr val="dk1"/>
              </a:solidFill>
              <a:latin typeface="Palatino Linotype"/>
              <a:ea typeface="Palatino Linotype"/>
              <a:cs typeface="Palatino Linotype"/>
              <a:sym typeface="Palatino Linotype"/>
            </a:endParaRPr>
          </a:p>
        </p:txBody>
      </p:sp>
      <p:sp>
        <p:nvSpPr>
          <p:cNvPr id="237" name="Google Shape;237;p16"/>
          <p:cNvSpPr/>
          <p:nvPr/>
        </p:nvSpPr>
        <p:spPr>
          <a:xfrm>
            <a:off x="1184510" y="5301208"/>
            <a:ext cx="1323200" cy="1008112"/>
          </a:xfrm>
          <a:prstGeom prst="flowChartSummingJunction">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238" name="Google Shape;238;p16"/>
          <p:cNvSpPr/>
          <p:nvPr/>
        </p:nvSpPr>
        <p:spPr>
          <a:xfrm>
            <a:off x="3707904" y="4077072"/>
            <a:ext cx="720080" cy="1440160"/>
          </a:xfrm>
          <a:prstGeom prst="curvedRightArrow">
            <a:avLst>
              <a:gd fmla="val 25000" name="adj1"/>
              <a:gd fmla="val 50000" name="adj2"/>
              <a:gd fmla="val 25000" name="adj3"/>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239" name="Google Shape;239;p16"/>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16</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17"/>
          <p:cNvSpPr/>
          <p:nvPr/>
        </p:nvSpPr>
        <p:spPr>
          <a:xfrm>
            <a:off x="1043608" y="188640"/>
            <a:ext cx="5400600" cy="648072"/>
          </a:xfrm>
          <a:prstGeom prst="roundRect">
            <a:avLst>
              <a:gd fmla="val 16667" name="adj"/>
            </a:avLst>
          </a:prstGeom>
          <a:solidFill>
            <a:srgbClr val="FFFF00"/>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Loyixalashni avtomatlashtirish</a:t>
            </a:r>
            <a:endParaRPr b="1" sz="2800">
              <a:solidFill>
                <a:schemeClr val="dk1"/>
              </a:solidFill>
              <a:latin typeface="Palatino Linotype"/>
              <a:ea typeface="Palatino Linotype"/>
              <a:cs typeface="Palatino Linotype"/>
              <a:sym typeface="Palatino Linotype"/>
            </a:endParaRPr>
          </a:p>
        </p:txBody>
      </p:sp>
      <p:sp>
        <p:nvSpPr>
          <p:cNvPr id="245" name="Google Shape;245;p17"/>
          <p:cNvSpPr/>
          <p:nvPr/>
        </p:nvSpPr>
        <p:spPr>
          <a:xfrm>
            <a:off x="273616" y="3356992"/>
            <a:ext cx="7951712" cy="864096"/>
          </a:xfrm>
          <a:prstGeom prst="roundRect">
            <a:avLst>
              <a:gd fmla="val 16667" name="adj"/>
            </a:avLst>
          </a:prstGeom>
          <a:solidFill>
            <a:srgbClr val="D8D8D8"/>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lang="en-US" sz="2800">
                <a:solidFill>
                  <a:schemeClr val="dk1"/>
                </a:solidFill>
                <a:latin typeface="Palatino Linotype"/>
                <a:ea typeface="Palatino Linotype"/>
                <a:cs typeface="Palatino Linotype"/>
                <a:sym typeface="Palatino Linotype"/>
              </a:rPr>
              <a:t>Loyixalash vaqtini qisqartirish</a:t>
            </a:r>
            <a:endParaRPr b="1" sz="2800">
              <a:solidFill>
                <a:schemeClr val="dk1"/>
              </a:solidFill>
              <a:latin typeface="Palatino Linotype"/>
              <a:ea typeface="Palatino Linotype"/>
              <a:cs typeface="Palatino Linotype"/>
              <a:sym typeface="Palatino Linotype"/>
            </a:endParaRPr>
          </a:p>
        </p:txBody>
      </p:sp>
      <p:sp>
        <p:nvSpPr>
          <p:cNvPr id="246" name="Google Shape;246;p17"/>
          <p:cNvSpPr/>
          <p:nvPr/>
        </p:nvSpPr>
        <p:spPr>
          <a:xfrm>
            <a:off x="7132084" y="188640"/>
            <a:ext cx="1737948" cy="648072"/>
          </a:xfrm>
          <a:prstGeom prst="roundRect">
            <a:avLst>
              <a:gd fmla="val 16667" name="adj"/>
            </a:avLst>
          </a:prstGeom>
          <a:solidFill>
            <a:srgbClr val="C6E58E"/>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maqsad</a:t>
            </a:r>
            <a:endParaRPr b="1" sz="2800">
              <a:solidFill>
                <a:schemeClr val="dk1"/>
              </a:solidFill>
              <a:latin typeface="Palatino Linotype"/>
              <a:ea typeface="Palatino Linotype"/>
              <a:cs typeface="Palatino Linotype"/>
              <a:sym typeface="Palatino Linotype"/>
            </a:endParaRPr>
          </a:p>
        </p:txBody>
      </p:sp>
      <p:sp>
        <p:nvSpPr>
          <p:cNvPr id="247" name="Google Shape;247;p17"/>
          <p:cNvSpPr/>
          <p:nvPr/>
        </p:nvSpPr>
        <p:spPr>
          <a:xfrm>
            <a:off x="273616" y="1223432"/>
            <a:ext cx="7951712" cy="765408"/>
          </a:xfrm>
          <a:prstGeom prst="roundRect">
            <a:avLst>
              <a:gd fmla="val 16667" name="adj"/>
            </a:avLst>
          </a:prstGeom>
          <a:solidFill>
            <a:srgbClr val="D8D8D8"/>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800">
                <a:solidFill>
                  <a:schemeClr val="dk1"/>
                </a:solidFill>
                <a:latin typeface="Palatino Linotype"/>
                <a:ea typeface="Palatino Linotype"/>
                <a:cs typeface="Palatino Linotype"/>
                <a:sym typeface="Palatino Linotype"/>
              </a:rPr>
              <a:t>  Loyixalash sifatini oshirish</a:t>
            </a:r>
            <a:endParaRPr b="1" sz="2800">
              <a:solidFill>
                <a:schemeClr val="dk1"/>
              </a:solidFill>
              <a:latin typeface="Palatino Linotype"/>
              <a:ea typeface="Palatino Linotype"/>
              <a:cs typeface="Palatino Linotype"/>
              <a:sym typeface="Palatino Linotype"/>
            </a:endParaRPr>
          </a:p>
        </p:txBody>
      </p:sp>
      <p:sp>
        <p:nvSpPr>
          <p:cNvPr id="248" name="Google Shape;248;p17"/>
          <p:cNvSpPr/>
          <p:nvPr/>
        </p:nvSpPr>
        <p:spPr>
          <a:xfrm>
            <a:off x="273616" y="2132856"/>
            <a:ext cx="7951712" cy="1073264"/>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800">
                <a:solidFill>
                  <a:schemeClr val="dk1"/>
                </a:solidFill>
                <a:latin typeface="Palatino Linotype"/>
                <a:ea typeface="Palatino Linotype"/>
                <a:cs typeface="Palatino Linotype"/>
                <a:sym typeface="Palatino Linotype"/>
              </a:rPr>
              <a:t>Loyixalash jarayoniga ketadigan sarf-xarajatlarni kamaytirish </a:t>
            </a:r>
            <a:endParaRPr b="1" sz="2800">
              <a:solidFill>
                <a:schemeClr val="dk1"/>
              </a:solidFill>
              <a:latin typeface="Palatino Linotype"/>
              <a:ea typeface="Palatino Linotype"/>
              <a:cs typeface="Palatino Linotype"/>
              <a:sym typeface="Palatino Linotype"/>
            </a:endParaRPr>
          </a:p>
        </p:txBody>
      </p:sp>
      <p:sp>
        <p:nvSpPr>
          <p:cNvPr id="249" name="Google Shape;249;p17"/>
          <p:cNvSpPr/>
          <p:nvPr/>
        </p:nvSpPr>
        <p:spPr>
          <a:xfrm>
            <a:off x="266016" y="4365104"/>
            <a:ext cx="7959312" cy="864096"/>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800">
                <a:solidFill>
                  <a:schemeClr val="dk1"/>
                </a:solidFill>
                <a:latin typeface="Palatino Linotype"/>
                <a:ea typeface="Palatino Linotype"/>
                <a:cs typeface="Palatino Linotype"/>
                <a:sym typeface="Palatino Linotype"/>
              </a:rPr>
              <a:t>Loyixalash ishi bilan band bo’lgan xodimla sonini ortib borishini bartaraf etish </a:t>
            </a:r>
            <a:endParaRPr b="1" sz="2800">
              <a:solidFill>
                <a:schemeClr val="dk1"/>
              </a:solidFill>
              <a:latin typeface="Palatino Linotype"/>
              <a:ea typeface="Palatino Linotype"/>
              <a:cs typeface="Palatino Linotype"/>
              <a:sym typeface="Palatino Linotype"/>
            </a:endParaRPr>
          </a:p>
        </p:txBody>
      </p:sp>
      <p:sp>
        <p:nvSpPr>
          <p:cNvPr id="250" name="Google Shape;250;p17"/>
          <p:cNvSpPr/>
          <p:nvPr/>
        </p:nvSpPr>
        <p:spPr>
          <a:xfrm>
            <a:off x="8225328" y="1223432"/>
            <a:ext cx="883176" cy="5481932"/>
          </a:xfrm>
          <a:prstGeom prst="downArrow">
            <a:avLst>
              <a:gd fmla="val 50000" name="adj1"/>
              <a:gd fmla="val 50000" name="adj2"/>
            </a:avLst>
          </a:prstGeom>
          <a:solidFill>
            <a:srgbClr val="4A6617"/>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51" name="Google Shape;251;p17"/>
          <p:cNvSpPr/>
          <p:nvPr/>
        </p:nvSpPr>
        <p:spPr>
          <a:xfrm>
            <a:off x="266016" y="5373216"/>
            <a:ext cx="7959312" cy="864096"/>
          </a:xfrm>
          <a:prstGeom prst="roundRect">
            <a:avLst>
              <a:gd fmla="val 16667" name="adj"/>
            </a:avLst>
          </a:prstGeom>
          <a:solidFill>
            <a:srgbClr val="D8D8D8"/>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800">
                <a:solidFill>
                  <a:schemeClr val="dk1"/>
                </a:solidFill>
                <a:latin typeface="Palatino Linotype"/>
                <a:ea typeface="Palatino Linotype"/>
                <a:cs typeface="Palatino Linotype"/>
                <a:sym typeface="Palatino Linotype"/>
              </a:rPr>
              <a:t>Xodimlarning faoliyatlari samarasini yanada oshirish </a:t>
            </a:r>
            <a:endParaRPr b="1" sz="2800">
              <a:solidFill>
                <a:schemeClr val="dk1"/>
              </a:solidFill>
              <a:latin typeface="Palatino Linotype"/>
              <a:ea typeface="Palatino Linotype"/>
              <a:cs typeface="Palatino Linotype"/>
              <a:sym typeface="Palatino Linotype"/>
            </a:endParaRPr>
          </a:p>
        </p:txBody>
      </p:sp>
      <p:sp>
        <p:nvSpPr>
          <p:cNvPr id="252" name="Google Shape;252;p17"/>
          <p:cNvSpPr/>
          <p:nvPr/>
        </p:nvSpPr>
        <p:spPr>
          <a:xfrm>
            <a:off x="6588224" y="332656"/>
            <a:ext cx="360040" cy="432048"/>
          </a:xfrm>
          <a:prstGeom prst="rightArrow">
            <a:avLst>
              <a:gd fmla="val 50000" name="adj1"/>
              <a:gd fmla="val 50000" name="adj2"/>
            </a:avLst>
          </a:prstGeom>
          <a:solidFill>
            <a:srgbClr val="4A6617"/>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53" name="Google Shape;253;p17"/>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17</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grpSp>
        <p:nvGrpSpPr>
          <p:cNvPr id="258" name="Google Shape;258;p18"/>
          <p:cNvGrpSpPr/>
          <p:nvPr/>
        </p:nvGrpSpPr>
        <p:grpSpPr>
          <a:xfrm>
            <a:off x="2355534" y="1181926"/>
            <a:ext cx="5331614" cy="5624970"/>
            <a:chOff x="2248030" y="-215074"/>
            <a:chExt cx="5331614" cy="5624970"/>
          </a:xfrm>
        </p:grpSpPr>
        <p:sp>
          <p:nvSpPr>
            <p:cNvPr id="259" name="Google Shape;259;p18"/>
            <p:cNvSpPr/>
            <p:nvPr/>
          </p:nvSpPr>
          <p:spPr>
            <a:xfrm>
              <a:off x="4141872" y="2275351"/>
              <a:ext cx="2945730" cy="2780984"/>
            </a:xfrm>
            <a:custGeom>
              <a:rect b="b" l="l" r="r" t="t"/>
              <a:pathLst>
                <a:path extrusionOk="0" h="120000" w="120000">
                  <a:moveTo>
                    <a:pt x="85529" y="19133"/>
                  </a:moveTo>
                  <a:lnTo>
                    <a:pt x="94077" y="10979"/>
                  </a:lnTo>
                  <a:lnTo>
                    <a:pt x="101777" y="17351"/>
                  </a:lnTo>
                  <a:lnTo>
                    <a:pt x="96376" y="28109"/>
                  </a:lnTo>
                  <a:lnTo>
                    <a:pt x="96376" y="28109"/>
                  </a:lnTo>
                  <a:cubicBezTo>
                    <a:pt x="100769" y="32983"/>
                    <a:pt x="104109" y="38688"/>
                    <a:pt x="106192" y="44877"/>
                  </a:cubicBezTo>
                  <a:lnTo>
                    <a:pt x="117695" y="44723"/>
                  </a:lnTo>
                  <a:lnTo>
                    <a:pt x="119411" y="54319"/>
                  </a:lnTo>
                  <a:lnTo>
                    <a:pt x="108651" y="58630"/>
                  </a:lnTo>
                  <a:lnTo>
                    <a:pt x="108651" y="58630"/>
                  </a:lnTo>
                  <a:cubicBezTo>
                    <a:pt x="108840" y="65148"/>
                    <a:pt x="107680" y="71636"/>
                    <a:pt x="105242" y="77697"/>
                  </a:cubicBezTo>
                  <a:lnTo>
                    <a:pt x="113818" y="85819"/>
                  </a:lnTo>
                  <a:lnTo>
                    <a:pt x="108842" y="94318"/>
                  </a:lnTo>
                  <a:lnTo>
                    <a:pt x="98162" y="89792"/>
                  </a:lnTo>
                  <a:cubicBezTo>
                    <a:pt x="94058" y="94905"/>
                    <a:pt x="88941" y="99139"/>
                    <a:pt x="83123" y="102237"/>
                  </a:cubicBezTo>
                  <a:lnTo>
                    <a:pt x="84867" y="114281"/>
                  </a:lnTo>
                  <a:lnTo>
                    <a:pt x="75344" y="117700"/>
                  </a:lnTo>
                  <a:lnTo>
                    <a:pt x="69816" y="107014"/>
                  </a:lnTo>
                  <a:lnTo>
                    <a:pt x="69816" y="107014"/>
                  </a:lnTo>
                  <a:cubicBezTo>
                    <a:pt x="63340" y="108329"/>
                    <a:pt x="56660" y="108329"/>
                    <a:pt x="50184" y="107014"/>
                  </a:cubicBezTo>
                  <a:lnTo>
                    <a:pt x="44656" y="117700"/>
                  </a:lnTo>
                  <a:lnTo>
                    <a:pt x="35133" y="114281"/>
                  </a:lnTo>
                  <a:lnTo>
                    <a:pt x="36877" y="102237"/>
                  </a:lnTo>
                  <a:lnTo>
                    <a:pt x="36877" y="102237"/>
                  </a:lnTo>
                  <a:cubicBezTo>
                    <a:pt x="31059" y="99139"/>
                    <a:pt x="25942" y="94905"/>
                    <a:pt x="21838" y="89792"/>
                  </a:cubicBezTo>
                  <a:lnTo>
                    <a:pt x="11158" y="94318"/>
                  </a:lnTo>
                  <a:lnTo>
                    <a:pt x="6182" y="85819"/>
                  </a:lnTo>
                  <a:lnTo>
                    <a:pt x="14758" y="77697"/>
                  </a:lnTo>
                  <a:cubicBezTo>
                    <a:pt x="12320" y="71636"/>
                    <a:pt x="11160" y="65148"/>
                    <a:pt x="11349" y="58630"/>
                  </a:cubicBezTo>
                  <a:lnTo>
                    <a:pt x="589" y="54319"/>
                  </a:lnTo>
                  <a:lnTo>
                    <a:pt x="2305" y="44723"/>
                  </a:lnTo>
                  <a:lnTo>
                    <a:pt x="13808" y="44877"/>
                  </a:lnTo>
                  <a:lnTo>
                    <a:pt x="13808" y="44877"/>
                  </a:lnTo>
                  <a:cubicBezTo>
                    <a:pt x="15891" y="38688"/>
                    <a:pt x="19231" y="32983"/>
                    <a:pt x="23624" y="28109"/>
                  </a:cubicBezTo>
                  <a:lnTo>
                    <a:pt x="18223" y="17351"/>
                  </a:lnTo>
                  <a:lnTo>
                    <a:pt x="25923" y="10979"/>
                  </a:lnTo>
                  <a:lnTo>
                    <a:pt x="34471" y="19133"/>
                  </a:lnTo>
                  <a:cubicBezTo>
                    <a:pt x="40101" y="15712"/>
                    <a:pt x="46378" y="13459"/>
                    <a:pt x="52920" y="12511"/>
                  </a:cubicBezTo>
                  <a:lnTo>
                    <a:pt x="54917" y="511"/>
                  </a:lnTo>
                  <a:lnTo>
                    <a:pt x="65083" y="511"/>
                  </a:lnTo>
                  <a:lnTo>
                    <a:pt x="67080" y="12511"/>
                  </a:lnTo>
                  <a:lnTo>
                    <a:pt x="67080" y="12511"/>
                  </a:lnTo>
                  <a:cubicBezTo>
                    <a:pt x="73622" y="13459"/>
                    <a:pt x="79899" y="15712"/>
                    <a:pt x="85529" y="19133"/>
                  </a:cubicBezTo>
                  <a:close/>
                </a:path>
              </a:pathLst>
            </a:custGeom>
            <a:gradFill>
              <a:gsLst>
                <a:gs pos="0">
                  <a:srgbClr val="ABBAF6">
                    <a:alpha val="89803"/>
                  </a:srgbClr>
                </a:gs>
                <a:gs pos="35000">
                  <a:srgbClr val="C3CFF8">
                    <a:alpha val="89803"/>
                  </a:srgbClr>
                </a:gs>
                <a:gs pos="100000">
                  <a:srgbClr val="E7EBFC">
                    <a:alpha val="89803"/>
                  </a:srgbClr>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8"/>
            <p:cNvSpPr txBox="1"/>
            <p:nvPr/>
          </p:nvSpPr>
          <p:spPr>
            <a:xfrm>
              <a:off x="4721782" y="2926783"/>
              <a:ext cx="1785910" cy="1429483"/>
            </a:xfrm>
            <a:prstGeom prst="rect">
              <a:avLst/>
            </a:prstGeom>
            <a:noFill/>
            <a:ln>
              <a:noFill/>
            </a:ln>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None/>
              </a:pPr>
              <a:r>
                <a:rPr b="1" lang="en-US" sz="2000">
                  <a:solidFill>
                    <a:schemeClr val="dk1"/>
                  </a:solidFill>
                  <a:latin typeface="Palatino Linotype"/>
                  <a:ea typeface="Palatino Linotype"/>
                  <a:cs typeface="Palatino Linotype"/>
                  <a:sym typeface="Palatino Linotype"/>
                </a:rPr>
                <a:t>- Loyixalash tashkiloti</a:t>
              </a:r>
              <a:endParaRPr b="1" sz="2000">
                <a:solidFill>
                  <a:schemeClr val="dk1"/>
                </a:solidFill>
                <a:latin typeface="Palatino Linotype"/>
                <a:ea typeface="Palatino Linotype"/>
                <a:cs typeface="Palatino Linotype"/>
                <a:sym typeface="Palatino Linotype"/>
              </a:endParaRPr>
            </a:p>
            <a:p>
              <a:pPr indent="0" lvl="0" marL="0" marR="0" rtl="0" algn="ctr">
                <a:lnSpc>
                  <a:spcPct val="90000"/>
                </a:lnSpc>
                <a:spcBef>
                  <a:spcPts val="700"/>
                </a:spcBef>
                <a:spcAft>
                  <a:spcPts val="0"/>
                </a:spcAft>
                <a:buNone/>
              </a:pPr>
              <a:r>
                <a:rPr b="1" lang="en-US" sz="2000">
                  <a:solidFill>
                    <a:schemeClr val="dk1"/>
                  </a:solidFill>
                  <a:latin typeface="Palatino Linotype"/>
                  <a:ea typeface="Palatino Linotype"/>
                  <a:cs typeface="Palatino Linotype"/>
                  <a:sym typeface="Palatino Linotype"/>
                </a:rPr>
                <a:t>- Loyixalovchi mutaxassislar</a:t>
              </a:r>
              <a:endParaRPr b="1" sz="2000">
                <a:solidFill>
                  <a:schemeClr val="dk1"/>
                </a:solidFill>
                <a:latin typeface="Palatino Linotype"/>
                <a:ea typeface="Palatino Linotype"/>
                <a:cs typeface="Palatino Linotype"/>
                <a:sym typeface="Palatino Linotype"/>
              </a:endParaRPr>
            </a:p>
          </p:txBody>
        </p:sp>
        <p:sp>
          <p:nvSpPr>
            <p:cNvPr id="261" name="Google Shape;261;p18"/>
            <p:cNvSpPr/>
            <p:nvPr/>
          </p:nvSpPr>
          <p:spPr>
            <a:xfrm>
              <a:off x="2451614" y="1618027"/>
              <a:ext cx="2331739" cy="2022534"/>
            </a:xfrm>
            <a:custGeom>
              <a:rect b="b" l="l" r="r" t="t"/>
              <a:pathLst>
                <a:path extrusionOk="0" h="120000" w="120000">
                  <a:moveTo>
                    <a:pt x="91483" y="30393"/>
                  </a:moveTo>
                  <a:lnTo>
                    <a:pt x="106364" y="23497"/>
                  </a:lnTo>
                  <a:lnTo>
                    <a:pt x="113497" y="35188"/>
                  </a:lnTo>
                  <a:lnTo>
                    <a:pt x="102839" y="49005"/>
                  </a:lnTo>
                  <a:cubicBezTo>
                    <a:pt x="104903" y="56205"/>
                    <a:pt x="104903" y="63795"/>
                    <a:pt x="102839" y="70995"/>
                  </a:cubicBezTo>
                  <a:lnTo>
                    <a:pt x="113497" y="84812"/>
                  </a:lnTo>
                  <a:lnTo>
                    <a:pt x="106364" y="96503"/>
                  </a:lnTo>
                  <a:lnTo>
                    <a:pt x="91483" y="89607"/>
                  </a:lnTo>
                  <a:lnTo>
                    <a:pt x="91483" y="89607"/>
                  </a:lnTo>
                  <a:cubicBezTo>
                    <a:pt x="85925" y="94898"/>
                    <a:pt x="78978" y="98693"/>
                    <a:pt x="71356" y="100602"/>
                  </a:cubicBezTo>
                  <a:lnTo>
                    <a:pt x="67686" y="118602"/>
                  </a:lnTo>
                  <a:lnTo>
                    <a:pt x="52314" y="118602"/>
                  </a:lnTo>
                  <a:lnTo>
                    <a:pt x="48644" y="100602"/>
                  </a:lnTo>
                  <a:cubicBezTo>
                    <a:pt x="41022" y="98693"/>
                    <a:pt x="34075" y="94898"/>
                    <a:pt x="28517" y="89607"/>
                  </a:cubicBezTo>
                  <a:lnTo>
                    <a:pt x="13636" y="96503"/>
                  </a:lnTo>
                  <a:lnTo>
                    <a:pt x="6503" y="84812"/>
                  </a:lnTo>
                  <a:lnTo>
                    <a:pt x="17161" y="70995"/>
                  </a:lnTo>
                  <a:lnTo>
                    <a:pt x="17161" y="70995"/>
                  </a:lnTo>
                  <a:cubicBezTo>
                    <a:pt x="15097" y="63795"/>
                    <a:pt x="15097" y="56205"/>
                    <a:pt x="17161" y="49005"/>
                  </a:cubicBezTo>
                  <a:lnTo>
                    <a:pt x="6503" y="35188"/>
                  </a:lnTo>
                  <a:lnTo>
                    <a:pt x="13636" y="23497"/>
                  </a:lnTo>
                  <a:lnTo>
                    <a:pt x="28517" y="30393"/>
                  </a:lnTo>
                  <a:lnTo>
                    <a:pt x="28517" y="30393"/>
                  </a:lnTo>
                  <a:cubicBezTo>
                    <a:pt x="34075" y="25102"/>
                    <a:pt x="41022" y="21307"/>
                    <a:pt x="48644" y="19398"/>
                  </a:cubicBezTo>
                  <a:lnTo>
                    <a:pt x="52314" y="1398"/>
                  </a:lnTo>
                  <a:lnTo>
                    <a:pt x="67686" y="1398"/>
                  </a:lnTo>
                  <a:lnTo>
                    <a:pt x="71356" y="19398"/>
                  </a:lnTo>
                  <a:lnTo>
                    <a:pt x="71356" y="19398"/>
                  </a:lnTo>
                  <a:cubicBezTo>
                    <a:pt x="78978" y="21307"/>
                    <a:pt x="85925" y="25102"/>
                    <a:pt x="91483" y="30393"/>
                  </a:cubicBezTo>
                  <a:close/>
                </a:path>
              </a:pathLst>
            </a:custGeom>
            <a:gradFill>
              <a:gsLst>
                <a:gs pos="0">
                  <a:srgbClr val="ABBAF6">
                    <a:alpha val="69803"/>
                  </a:srgbClr>
                </a:gs>
                <a:gs pos="35000">
                  <a:srgbClr val="C3CFF8">
                    <a:alpha val="69803"/>
                  </a:srgbClr>
                </a:gs>
                <a:gs pos="100000">
                  <a:srgbClr val="E7EBFC">
                    <a:alpha val="69803"/>
                  </a:srgbClr>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8"/>
            <p:cNvSpPr txBox="1"/>
            <p:nvPr/>
          </p:nvSpPr>
          <p:spPr>
            <a:xfrm>
              <a:off x="3005740" y="2130283"/>
              <a:ext cx="1223487" cy="998022"/>
            </a:xfrm>
            <a:prstGeom prst="rect">
              <a:avLst/>
            </a:prstGeom>
            <a:noFill/>
            <a:ln>
              <a:noFill/>
            </a:ln>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None/>
              </a:pPr>
              <a:r>
                <a:rPr b="1" lang="en-US" sz="2000">
                  <a:solidFill>
                    <a:schemeClr val="dk1"/>
                  </a:solidFill>
                  <a:latin typeface="Palatino Linotype"/>
                  <a:ea typeface="Palatino Linotype"/>
                  <a:cs typeface="Palatino Linotype"/>
                  <a:sym typeface="Palatino Linotype"/>
                </a:rPr>
                <a:t>Dasturiy ta’minot</a:t>
              </a:r>
              <a:endParaRPr b="1" sz="2000">
                <a:solidFill>
                  <a:schemeClr val="dk1"/>
                </a:solidFill>
                <a:latin typeface="Palatino Linotype"/>
                <a:ea typeface="Palatino Linotype"/>
                <a:cs typeface="Palatino Linotype"/>
                <a:sym typeface="Palatino Linotype"/>
              </a:endParaRPr>
            </a:p>
          </p:txBody>
        </p:sp>
        <p:sp>
          <p:nvSpPr>
            <p:cNvPr id="263" name="Google Shape;263;p18"/>
            <p:cNvSpPr/>
            <p:nvPr/>
          </p:nvSpPr>
          <p:spPr>
            <a:xfrm rot="-900000">
              <a:off x="3739042" y="222685"/>
              <a:ext cx="1981670" cy="1981670"/>
            </a:xfrm>
            <a:custGeom>
              <a:rect b="b" l="l" r="r" t="t"/>
              <a:pathLst>
                <a:path extrusionOk="0" h="120000" w="120000">
                  <a:moveTo>
                    <a:pt x="89790" y="30393"/>
                  </a:moveTo>
                  <a:lnTo>
                    <a:pt x="107494" y="25057"/>
                  </a:lnTo>
                  <a:lnTo>
                    <a:pt x="114008" y="36341"/>
                  </a:lnTo>
                  <a:lnTo>
                    <a:pt x="100535" y="49005"/>
                  </a:lnTo>
                  <a:cubicBezTo>
                    <a:pt x="102488" y="56205"/>
                    <a:pt x="102488" y="63795"/>
                    <a:pt x="100535" y="70995"/>
                  </a:cubicBezTo>
                  <a:lnTo>
                    <a:pt x="114008" y="83659"/>
                  </a:lnTo>
                  <a:lnTo>
                    <a:pt x="107494" y="94943"/>
                  </a:lnTo>
                  <a:lnTo>
                    <a:pt x="89790" y="89607"/>
                  </a:lnTo>
                  <a:lnTo>
                    <a:pt x="89790" y="89607"/>
                  </a:lnTo>
                  <a:cubicBezTo>
                    <a:pt x="84531" y="94898"/>
                    <a:pt x="77957" y="98693"/>
                    <a:pt x="70746" y="100602"/>
                  </a:cubicBezTo>
                  <a:lnTo>
                    <a:pt x="66514" y="118602"/>
                  </a:lnTo>
                  <a:lnTo>
                    <a:pt x="53486" y="118602"/>
                  </a:lnTo>
                  <a:lnTo>
                    <a:pt x="49254" y="100602"/>
                  </a:lnTo>
                  <a:lnTo>
                    <a:pt x="49254" y="100602"/>
                  </a:lnTo>
                  <a:cubicBezTo>
                    <a:pt x="42043" y="98693"/>
                    <a:pt x="35469" y="94898"/>
                    <a:pt x="30210" y="89607"/>
                  </a:cubicBezTo>
                  <a:lnTo>
                    <a:pt x="12506" y="94943"/>
                  </a:lnTo>
                  <a:lnTo>
                    <a:pt x="5992" y="83659"/>
                  </a:lnTo>
                  <a:lnTo>
                    <a:pt x="19465" y="70995"/>
                  </a:lnTo>
                  <a:cubicBezTo>
                    <a:pt x="17512" y="63795"/>
                    <a:pt x="17512" y="56205"/>
                    <a:pt x="19465" y="49005"/>
                  </a:cubicBezTo>
                  <a:lnTo>
                    <a:pt x="5992" y="36341"/>
                  </a:lnTo>
                  <a:lnTo>
                    <a:pt x="12506" y="25057"/>
                  </a:lnTo>
                  <a:lnTo>
                    <a:pt x="30210" y="30393"/>
                  </a:lnTo>
                  <a:lnTo>
                    <a:pt x="30210" y="30393"/>
                  </a:lnTo>
                  <a:cubicBezTo>
                    <a:pt x="35469" y="25102"/>
                    <a:pt x="42043" y="21307"/>
                    <a:pt x="49254" y="19398"/>
                  </a:cubicBezTo>
                  <a:lnTo>
                    <a:pt x="53486" y="1398"/>
                  </a:lnTo>
                  <a:lnTo>
                    <a:pt x="66514" y="1398"/>
                  </a:lnTo>
                  <a:lnTo>
                    <a:pt x="70746" y="19398"/>
                  </a:lnTo>
                  <a:lnTo>
                    <a:pt x="70746" y="19398"/>
                  </a:lnTo>
                  <a:cubicBezTo>
                    <a:pt x="77957" y="21307"/>
                    <a:pt x="84531" y="25102"/>
                    <a:pt x="89790" y="30393"/>
                  </a:cubicBezTo>
                  <a:close/>
                </a:path>
              </a:pathLst>
            </a:custGeom>
            <a:gradFill>
              <a:gsLst>
                <a:gs pos="0">
                  <a:srgbClr val="ABBAF6">
                    <a:alpha val="49803"/>
                  </a:srgbClr>
                </a:gs>
                <a:gs pos="35000">
                  <a:srgbClr val="C3CFF8">
                    <a:alpha val="49803"/>
                  </a:srgbClr>
                </a:gs>
                <a:gs pos="100000">
                  <a:srgbClr val="E7EBFC">
                    <a:alpha val="49803"/>
                  </a:srgbClr>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8"/>
            <p:cNvSpPr txBox="1"/>
            <p:nvPr/>
          </p:nvSpPr>
          <p:spPr>
            <a:xfrm>
              <a:off x="4173681" y="657323"/>
              <a:ext cx="1112393" cy="1112393"/>
            </a:xfrm>
            <a:prstGeom prst="rect">
              <a:avLst/>
            </a:prstGeom>
            <a:noFill/>
            <a:ln>
              <a:noFill/>
            </a:ln>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None/>
              </a:pPr>
              <a:r>
                <a:rPr b="1" lang="en-US" sz="2000">
                  <a:solidFill>
                    <a:schemeClr val="dk1"/>
                  </a:solidFill>
                  <a:latin typeface="Palatino Linotype"/>
                  <a:ea typeface="Palatino Linotype"/>
                  <a:cs typeface="Palatino Linotype"/>
                  <a:sym typeface="Palatino Linotype"/>
                </a:rPr>
                <a:t>Texnik vosita</a:t>
              </a:r>
              <a:endParaRPr b="1" sz="2000">
                <a:solidFill>
                  <a:schemeClr val="dk1"/>
                </a:solidFill>
                <a:latin typeface="Palatino Linotype"/>
                <a:ea typeface="Palatino Linotype"/>
                <a:cs typeface="Palatino Linotype"/>
                <a:sym typeface="Palatino Linotype"/>
              </a:endParaRPr>
            </a:p>
          </p:txBody>
        </p:sp>
        <p:sp>
          <p:nvSpPr>
            <p:cNvPr id="265" name="Google Shape;265;p18"/>
            <p:cNvSpPr/>
            <p:nvPr/>
          </p:nvSpPr>
          <p:spPr>
            <a:xfrm>
              <a:off x="4019984" y="1850236"/>
              <a:ext cx="3559660" cy="3559660"/>
            </a:xfrm>
            <a:custGeom>
              <a:rect b="b" l="l" r="r" t="t"/>
              <a:pathLst>
                <a:path extrusionOk="0" h="120000" w="120000">
                  <a:moveTo>
                    <a:pt x="53867" y="4085"/>
                  </a:moveTo>
                  <a:lnTo>
                    <a:pt x="53867" y="4085"/>
                  </a:lnTo>
                  <a:cubicBezTo>
                    <a:pt x="77147" y="1532"/>
                    <a:pt x="99574" y="13670"/>
                    <a:pt x="110167" y="34557"/>
                  </a:cubicBezTo>
                  <a:cubicBezTo>
                    <a:pt x="120760" y="55444"/>
                    <a:pt x="117303" y="80710"/>
                    <a:pt x="101488" y="97984"/>
                  </a:cubicBezTo>
                  <a:lnTo>
                    <a:pt x="104029" y="100728"/>
                  </a:lnTo>
                  <a:lnTo>
                    <a:pt x="96301" y="99214"/>
                  </a:lnTo>
                  <a:lnTo>
                    <a:pt x="95112" y="91096"/>
                  </a:lnTo>
                  <a:lnTo>
                    <a:pt x="97652" y="93840"/>
                  </a:lnTo>
                  <a:lnTo>
                    <a:pt x="97652" y="93840"/>
                  </a:lnTo>
                  <a:cubicBezTo>
                    <a:pt x="111685" y="78226"/>
                    <a:pt x="114625" y="55573"/>
                    <a:pt x="105044" y="36894"/>
                  </a:cubicBezTo>
                  <a:cubicBezTo>
                    <a:pt x="95462" y="18216"/>
                    <a:pt x="75347" y="7388"/>
                    <a:pt x="54480" y="9677"/>
                  </a:cubicBezTo>
                  <a:close/>
                </a:path>
              </a:pathLst>
            </a:custGeom>
            <a:gradFill>
              <a:gsLst>
                <a:gs pos="0">
                  <a:srgbClr val="A9B8F2"/>
                </a:gs>
                <a:gs pos="35000">
                  <a:srgbClr val="C3CCF4"/>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8"/>
            <p:cNvSpPr/>
            <p:nvPr/>
          </p:nvSpPr>
          <p:spPr>
            <a:xfrm>
              <a:off x="2248030" y="1166817"/>
              <a:ext cx="2586315" cy="2586315"/>
            </a:xfrm>
            <a:custGeom>
              <a:rect b="b" l="l" r="r" t="t"/>
              <a:pathLst>
                <a:path extrusionOk="0" h="120000" w="120000">
                  <a:moveTo>
                    <a:pt x="38835" y="9410"/>
                  </a:moveTo>
                  <a:lnTo>
                    <a:pt x="41823" y="16553"/>
                  </a:lnTo>
                  <a:lnTo>
                    <a:pt x="41823" y="16553"/>
                  </a:lnTo>
                  <a:cubicBezTo>
                    <a:pt x="23032" y="24414"/>
                    <a:pt x="11425" y="43464"/>
                    <a:pt x="13055" y="63768"/>
                  </a:cubicBezTo>
                  <a:lnTo>
                    <a:pt x="18064" y="62671"/>
                  </a:lnTo>
                  <a:lnTo>
                    <a:pt x="10211" y="70899"/>
                  </a:lnTo>
                  <a:lnTo>
                    <a:pt x="417" y="66534"/>
                  </a:lnTo>
                  <a:lnTo>
                    <a:pt x="5431" y="65437"/>
                  </a:lnTo>
                  <a:lnTo>
                    <a:pt x="5431" y="65437"/>
                  </a:lnTo>
                  <a:cubicBezTo>
                    <a:pt x="3042" y="41449"/>
                    <a:pt x="16596" y="18714"/>
                    <a:pt x="38835" y="9410"/>
                  </a:cubicBezTo>
                  <a:close/>
                </a:path>
              </a:pathLst>
            </a:custGeom>
            <a:gradFill>
              <a:gsLst>
                <a:gs pos="0">
                  <a:srgbClr val="BCC8F6"/>
                </a:gs>
                <a:gs pos="35000">
                  <a:srgbClr val="D1D7F7"/>
                </a:gs>
                <a:gs pos="100000">
                  <a:srgbClr val="EBEFFD"/>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8"/>
            <p:cNvSpPr/>
            <p:nvPr/>
          </p:nvSpPr>
          <p:spPr>
            <a:xfrm>
              <a:off x="3280662" y="-215074"/>
              <a:ext cx="2788569" cy="2788569"/>
            </a:xfrm>
            <a:custGeom>
              <a:rect b="b" l="l" r="r" t="t"/>
              <a:pathLst>
                <a:path extrusionOk="0" h="120000" w="120000">
                  <a:moveTo>
                    <a:pt x="4986" y="64681"/>
                  </a:moveTo>
                  <a:lnTo>
                    <a:pt x="4986" y="64681"/>
                  </a:lnTo>
                  <a:cubicBezTo>
                    <a:pt x="3682" y="49360"/>
                    <a:pt x="8826" y="34190"/>
                    <a:pt x="19179" y="22822"/>
                  </a:cubicBezTo>
                  <a:lnTo>
                    <a:pt x="16020" y="19256"/>
                  </a:lnTo>
                  <a:lnTo>
                    <a:pt x="25771" y="21357"/>
                  </a:lnTo>
                  <a:lnTo>
                    <a:pt x="27129" y="31797"/>
                  </a:lnTo>
                  <a:lnTo>
                    <a:pt x="23972" y="28233"/>
                  </a:lnTo>
                  <a:lnTo>
                    <a:pt x="23972" y="28233"/>
                  </a:lnTo>
                  <a:cubicBezTo>
                    <a:pt x="15304" y="38065"/>
                    <a:pt x="11029" y="51012"/>
                    <a:pt x="12141" y="64072"/>
                  </a:cubicBezTo>
                  <a:close/>
                </a:path>
              </a:pathLst>
            </a:custGeom>
            <a:gradFill>
              <a:gsLst>
                <a:gs pos="0">
                  <a:srgbClr val="D8DEF9"/>
                </a:gs>
                <a:gs pos="35000">
                  <a:srgbClr val="E3E6FB"/>
                </a:gs>
                <a:gs pos="100000">
                  <a:srgbClr val="F3F6FD"/>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8" name="Google Shape;268;p18"/>
          <p:cNvSpPr/>
          <p:nvPr/>
        </p:nvSpPr>
        <p:spPr>
          <a:xfrm>
            <a:off x="251520" y="116632"/>
            <a:ext cx="3672408" cy="1440160"/>
          </a:xfrm>
          <a:prstGeom prst="roundRect">
            <a:avLst>
              <a:gd fmla="val 16667" name="adj"/>
            </a:avLst>
          </a:prstGeom>
          <a:solidFill>
            <a:srgbClr val="CEDBF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Avtomatlashtirilgan loyixalash tizimlari </a:t>
            </a:r>
            <a:endParaRPr b="1" sz="2800">
              <a:solidFill>
                <a:schemeClr val="dk1"/>
              </a:solidFill>
              <a:latin typeface="Palatino Linotype"/>
              <a:ea typeface="Palatino Linotype"/>
              <a:cs typeface="Palatino Linotype"/>
              <a:sym typeface="Palatino Linotype"/>
            </a:endParaRPr>
          </a:p>
        </p:txBody>
      </p:sp>
      <p:sp>
        <p:nvSpPr>
          <p:cNvPr id="269" name="Google Shape;269;p18"/>
          <p:cNvSpPr/>
          <p:nvPr/>
        </p:nvSpPr>
        <p:spPr>
          <a:xfrm>
            <a:off x="4139952" y="548680"/>
            <a:ext cx="936104" cy="576064"/>
          </a:xfrm>
          <a:prstGeom prst="right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70" name="Google Shape;270;p18"/>
          <p:cNvSpPr/>
          <p:nvPr/>
        </p:nvSpPr>
        <p:spPr>
          <a:xfrm>
            <a:off x="5652120" y="332656"/>
            <a:ext cx="3240360" cy="1008112"/>
          </a:xfrm>
          <a:prstGeom prst="wedgeRectCallout">
            <a:avLst>
              <a:gd fmla="val -48111" name="adj1"/>
              <a:gd fmla="val 79129" name="adj2"/>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kompleks vosita </a:t>
            </a:r>
            <a:endParaRPr b="1" sz="2800">
              <a:solidFill>
                <a:schemeClr val="dk1"/>
              </a:solidFill>
              <a:latin typeface="Palatino Linotype"/>
              <a:ea typeface="Palatino Linotype"/>
              <a:cs typeface="Palatino Linotype"/>
              <a:sym typeface="Palatino Linotype"/>
            </a:endParaRPr>
          </a:p>
        </p:txBody>
      </p:sp>
      <p:sp>
        <p:nvSpPr>
          <p:cNvPr id="271" name="Google Shape;271;p18"/>
          <p:cNvSpPr/>
          <p:nvPr/>
        </p:nvSpPr>
        <p:spPr>
          <a:xfrm>
            <a:off x="6336704" y="1988840"/>
            <a:ext cx="2555776" cy="1152128"/>
          </a:xfrm>
          <a:prstGeom prst="flowChartMultidocument">
            <a:avLst/>
          </a:prstGeom>
          <a:solidFill>
            <a:srgbClr val="FFFF0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uzviy ishlashini ta’minlovchi</a:t>
            </a:r>
            <a:endParaRPr b="1" sz="2000">
              <a:solidFill>
                <a:schemeClr val="dk1"/>
              </a:solidFill>
              <a:latin typeface="Palatino Linotype"/>
              <a:ea typeface="Palatino Linotype"/>
              <a:cs typeface="Palatino Linotype"/>
              <a:sym typeface="Palatino Linotype"/>
            </a:endParaRPr>
          </a:p>
        </p:txBody>
      </p:sp>
      <p:pic>
        <p:nvPicPr>
          <p:cNvPr descr="C:\Program Files (x86)\Microsoft Office\MEDIA\CAGCAT10\j0300520.gif" id="272" name="Google Shape;272;p18"/>
          <p:cNvPicPr preferRelativeResize="0"/>
          <p:nvPr/>
        </p:nvPicPr>
        <p:blipFill rotWithShape="1">
          <a:blip r:embed="rId3">
            <a:alphaModFix/>
          </a:blip>
          <a:srcRect b="0" l="0" r="0" t="0"/>
          <a:stretch/>
        </p:blipFill>
        <p:spPr>
          <a:xfrm>
            <a:off x="1270922" y="5107465"/>
            <a:ext cx="1728192" cy="1486245"/>
          </a:xfrm>
          <a:prstGeom prst="rect">
            <a:avLst/>
          </a:prstGeom>
          <a:noFill/>
          <a:ln>
            <a:noFill/>
          </a:ln>
        </p:spPr>
      </p:pic>
      <p:grpSp>
        <p:nvGrpSpPr>
          <p:cNvPr id="273" name="Google Shape;273;p18"/>
          <p:cNvGrpSpPr/>
          <p:nvPr/>
        </p:nvGrpSpPr>
        <p:grpSpPr>
          <a:xfrm>
            <a:off x="679331" y="1615906"/>
            <a:ext cx="1455687" cy="2036928"/>
            <a:chOff x="1632" y="1248"/>
            <a:chExt cx="2682" cy="2286"/>
          </a:xfrm>
        </p:grpSpPr>
        <p:sp>
          <p:nvSpPr>
            <p:cNvPr id="274" name="Google Shape;274;p18"/>
            <p:cNvSpPr/>
            <p:nvPr/>
          </p:nvSpPr>
          <p:spPr>
            <a:xfrm>
              <a:off x="3119" y="1248"/>
              <a:ext cx="1195" cy="1048"/>
            </a:xfrm>
            <a:custGeom>
              <a:rect b="b" l="l" r="r" t="t"/>
              <a:pathLst>
                <a:path extrusionOk="0" h="21600" w="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solidFill>
              <a:srgbClr val="C0C0C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275" name="Google Shape;275;p18"/>
            <p:cNvSpPr/>
            <p:nvPr/>
          </p:nvSpPr>
          <p:spPr>
            <a:xfrm>
              <a:off x="1632" y="1680"/>
              <a:ext cx="1429" cy="1253"/>
            </a:xfrm>
            <a:custGeom>
              <a:rect b="b" l="l" r="r" t="t"/>
              <a:pathLst>
                <a:path extrusionOk="0" h="21600" w="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solidFill>
              <a:srgbClr val="C0C0C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276" name="Google Shape;276;p18"/>
            <p:cNvSpPr/>
            <p:nvPr/>
          </p:nvSpPr>
          <p:spPr>
            <a:xfrm>
              <a:off x="2559" y="2142"/>
              <a:ext cx="1588" cy="1392"/>
            </a:xfrm>
            <a:custGeom>
              <a:rect b="b" l="l" r="r" t="t"/>
              <a:pathLst>
                <a:path extrusionOk="0" h="21600" w="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solidFill>
              <a:srgbClr val="C0C0C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grpSp>
      <p:pic>
        <p:nvPicPr>
          <p:cNvPr descr="C:\Program Files (x86)\Microsoft Office\MEDIA\CAGCAT10\j0233018.wmf" id="277" name="Google Shape;277;p18"/>
          <p:cNvPicPr preferRelativeResize="0"/>
          <p:nvPr/>
        </p:nvPicPr>
        <p:blipFill rotWithShape="1">
          <a:blip r:embed="rId4">
            <a:alphaModFix/>
          </a:blip>
          <a:srcRect b="0" l="0" r="0" t="0"/>
          <a:stretch/>
        </p:blipFill>
        <p:spPr>
          <a:xfrm>
            <a:off x="7594917" y="3284984"/>
            <a:ext cx="1533411" cy="1557679"/>
          </a:xfrm>
          <a:prstGeom prst="rect">
            <a:avLst/>
          </a:prstGeom>
          <a:noFill/>
          <a:ln>
            <a:noFill/>
          </a:ln>
        </p:spPr>
      </p:pic>
      <p:sp>
        <p:nvSpPr>
          <p:cNvPr id="278" name="Google Shape;278;p18"/>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18</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grpSp>
        <p:nvGrpSpPr>
          <p:cNvPr id="283" name="Google Shape;283;p19"/>
          <p:cNvGrpSpPr/>
          <p:nvPr/>
        </p:nvGrpSpPr>
        <p:grpSpPr>
          <a:xfrm>
            <a:off x="-6315450" y="153285"/>
            <a:ext cx="15379741" cy="7559542"/>
            <a:chOff x="-6350946" y="-971459"/>
            <a:chExt cx="15379741" cy="7559542"/>
          </a:xfrm>
        </p:grpSpPr>
        <p:sp>
          <p:nvSpPr>
            <p:cNvPr id="284" name="Google Shape;284;p19"/>
            <p:cNvSpPr/>
            <p:nvPr/>
          </p:nvSpPr>
          <p:spPr>
            <a:xfrm>
              <a:off x="-6350946" y="-971459"/>
              <a:ext cx="7559542" cy="7559542"/>
            </a:xfrm>
            <a:prstGeom prst="blockArc">
              <a:avLst>
                <a:gd fmla="val 18900000" name="adj1"/>
                <a:gd fmla="val 2700000" name="adj2"/>
                <a:gd fmla="val 286" name="adj3"/>
              </a:avLst>
            </a:prstGeom>
            <a:noFill/>
            <a:ln cap="flat" cmpd="sng" w="28575">
              <a:solidFill>
                <a:srgbClr val="4C5D8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19"/>
            <p:cNvSpPr/>
            <p:nvPr/>
          </p:nvSpPr>
          <p:spPr>
            <a:xfrm>
              <a:off x="449939" y="295771"/>
              <a:ext cx="8578856" cy="591318"/>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9"/>
            <p:cNvSpPr txBox="1"/>
            <p:nvPr/>
          </p:nvSpPr>
          <p:spPr>
            <a:xfrm>
              <a:off x="449939" y="295771"/>
              <a:ext cx="8578856" cy="591318"/>
            </a:xfrm>
            <a:prstGeom prst="rect">
              <a:avLst/>
            </a:prstGeom>
            <a:noFill/>
            <a:ln>
              <a:noFill/>
            </a:ln>
          </p:spPr>
          <p:txBody>
            <a:bodyPr anchorCtr="0" anchor="ctr" bIns="60950" lIns="469350" spcFirstLastPara="1" rIns="60950" wrap="square" tIns="60950">
              <a:noAutofit/>
            </a:bodyPr>
            <a:lstStyle/>
            <a:p>
              <a:pPr indent="0" lvl="0" marL="0" marR="0" rtl="0" algn="l">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loyihalash protseduralarini formallashtirish,</a:t>
              </a:r>
              <a:endParaRPr sz="2400">
                <a:solidFill>
                  <a:schemeClr val="dk1"/>
                </a:solidFill>
                <a:latin typeface="Palatino Linotype"/>
                <a:ea typeface="Palatino Linotype"/>
                <a:cs typeface="Palatino Linotype"/>
                <a:sym typeface="Palatino Linotype"/>
              </a:endParaRPr>
            </a:p>
          </p:txBody>
        </p:sp>
        <p:sp>
          <p:nvSpPr>
            <p:cNvPr id="287" name="Google Shape;287;p19"/>
            <p:cNvSpPr/>
            <p:nvPr/>
          </p:nvSpPr>
          <p:spPr>
            <a:xfrm>
              <a:off x="80365" y="221856"/>
              <a:ext cx="739147" cy="739147"/>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9"/>
            <p:cNvSpPr/>
            <p:nvPr/>
          </p:nvSpPr>
          <p:spPr>
            <a:xfrm>
              <a:off x="936338" y="1182636"/>
              <a:ext cx="8092456" cy="591318"/>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19"/>
            <p:cNvSpPr txBox="1"/>
            <p:nvPr/>
          </p:nvSpPr>
          <p:spPr>
            <a:xfrm>
              <a:off x="936338" y="1182636"/>
              <a:ext cx="8092456" cy="591318"/>
            </a:xfrm>
            <a:prstGeom prst="rect">
              <a:avLst/>
            </a:prstGeom>
            <a:noFill/>
            <a:ln>
              <a:noFill/>
            </a:ln>
          </p:spPr>
          <p:txBody>
            <a:bodyPr anchorCtr="0" anchor="ctr" bIns="60950" lIns="469350" spcFirstLastPara="1" rIns="60950" wrap="square" tIns="60950">
              <a:noAutofit/>
            </a:bodyPr>
            <a:lstStyle/>
            <a:p>
              <a:pPr indent="0" lvl="0" marL="0" marR="0" rtl="0" algn="l">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loyihalash jarayonlarini strukturalashtirish va tiplash</a:t>
              </a:r>
              <a:endParaRPr sz="2400">
                <a:solidFill>
                  <a:schemeClr val="dk1"/>
                </a:solidFill>
                <a:latin typeface="Palatino Linotype"/>
                <a:ea typeface="Palatino Linotype"/>
                <a:cs typeface="Palatino Linotype"/>
                <a:sym typeface="Palatino Linotype"/>
              </a:endParaRPr>
            </a:p>
          </p:txBody>
        </p:sp>
        <p:sp>
          <p:nvSpPr>
            <p:cNvPr id="290" name="Google Shape;290;p19"/>
            <p:cNvSpPr/>
            <p:nvPr/>
          </p:nvSpPr>
          <p:spPr>
            <a:xfrm>
              <a:off x="566764" y="1108721"/>
              <a:ext cx="739147" cy="739147"/>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9"/>
            <p:cNvSpPr/>
            <p:nvPr/>
          </p:nvSpPr>
          <p:spPr>
            <a:xfrm>
              <a:off x="1158756" y="2066024"/>
              <a:ext cx="7870038" cy="598272"/>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9"/>
            <p:cNvSpPr txBox="1"/>
            <p:nvPr/>
          </p:nvSpPr>
          <p:spPr>
            <a:xfrm>
              <a:off x="1158756" y="2066024"/>
              <a:ext cx="7870038" cy="598272"/>
            </a:xfrm>
            <a:prstGeom prst="rect">
              <a:avLst/>
            </a:prstGeom>
            <a:noFill/>
            <a:ln>
              <a:noFill/>
            </a:ln>
          </p:spPr>
          <p:txBody>
            <a:bodyPr anchorCtr="0" anchor="ctr" bIns="60950" lIns="469350" spcFirstLastPara="1" rIns="60950" wrap="square" tIns="60950">
              <a:noAutofit/>
            </a:bodyPr>
            <a:lstStyle/>
            <a:p>
              <a:pPr indent="0" lvl="0" marL="0" marR="0" rtl="0" algn="just">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loyihalash masalalarini yechish algoritmlari, metodlari va modellarini yaratish</a:t>
              </a:r>
              <a:endParaRPr sz="2400">
                <a:solidFill>
                  <a:schemeClr val="dk1"/>
                </a:solidFill>
                <a:latin typeface="Palatino Linotype"/>
                <a:ea typeface="Palatino Linotype"/>
                <a:cs typeface="Palatino Linotype"/>
                <a:sym typeface="Palatino Linotype"/>
              </a:endParaRPr>
            </a:p>
          </p:txBody>
        </p:sp>
        <p:sp>
          <p:nvSpPr>
            <p:cNvPr id="293" name="Google Shape;293;p19"/>
            <p:cNvSpPr/>
            <p:nvPr/>
          </p:nvSpPr>
          <p:spPr>
            <a:xfrm>
              <a:off x="789183" y="1995586"/>
              <a:ext cx="739147" cy="739147"/>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9"/>
            <p:cNvSpPr/>
            <p:nvPr/>
          </p:nvSpPr>
          <p:spPr>
            <a:xfrm>
              <a:off x="1158756" y="2955804"/>
              <a:ext cx="7870038" cy="591318"/>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9"/>
            <p:cNvSpPr txBox="1"/>
            <p:nvPr/>
          </p:nvSpPr>
          <p:spPr>
            <a:xfrm>
              <a:off x="1158756" y="2955804"/>
              <a:ext cx="7870038" cy="591318"/>
            </a:xfrm>
            <a:prstGeom prst="rect">
              <a:avLst/>
            </a:prstGeom>
            <a:noFill/>
            <a:ln>
              <a:noFill/>
            </a:ln>
          </p:spPr>
          <p:txBody>
            <a:bodyPr anchorCtr="0" anchor="ctr" bIns="60950" lIns="469350" spcFirstLastPara="1" rIns="60950" wrap="square" tIns="60950">
              <a:noAutofit/>
            </a:bodyPr>
            <a:lstStyle/>
            <a:p>
              <a:pPr indent="0" lvl="0" marL="0" marR="0" rtl="0" algn="l">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dastur yozish</a:t>
              </a:r>
              <a:endParaRPr sz="2400">
                <a:solidFill>
                  <a:schemeClr val="dk1"/>
                </a:solidFill>
                <a:latin typeface="Palatino Linotype"/>
                <a:ea typeface="Palatino Linotype"/>
                <a:cs typeface="Palatino Linotype"/>
                <a:sym typeface="Palatino Linotype"/>
              </a:endParaRPr>
            </a:p>
          </p:txBody>
        </p:sp>
        <p:sp>
          <p:nvSpPr>
            <p:cNvPr id="296" name="Google Shape;296;p19"/>
            <p:cNvSpPr/>
            <p:nvPr/>
          </p:nvSpPr>
          <p:spPr>
            <a:xfrm>
              <a:off x="789183" y="2881889"/>
              <a:ext cx="739147" cy="739147"/>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19"/>
            <p:cNvSpPr/>
            <p:nvPr/>
          </p:nvSpPr>
          <p:spPr>
            <a:xfrm>
              <a:off x="936338" y="3842669"/>
              <a:ext cx="8092456" cy="591318"/>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19"/>
            <p:cNvSpPr txBox="1"/>
            <p:nvPr/>
          </p:nvSpPr>
          <p:spPr>
            <a:xfrm>
              <a:off x="936338" y="3842669"/>
              <a:ext cx="8092456" cy="591318"/>
            </a:xfrm>
            <a:prstGeom prst="rect">
              <a:avLst/>
            </a:prstGeom>
            <a:noFill/>
            <a:ln>
              <a:noFill/>
            </a:ln>
          </p:spPr>
          <p:txBody>
            <a:bodyPr anchorCtr="0" anchor="ctr" bIns="60950" lIns="469350" spcFirstLastPara="1" rIns="60950" wrap="square" tIns="60950">
              <a:noAutofit/>
            </a:bodyPr>
            <a:lstStyle/>
            <a:p>
              <a:pPr indent="0" lvl="0" marL="0" marR="0" rtl="0" algn="l">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ma'lumotlar bankini tashkil qilish</a:t>
              </a:r>
              <a:endParaRPr sz="2400">
                <a:solidFill>
                  <a:schemeClr val="dk1"/>
                </a:solidFill>
                <a:latin typeface="Palatino Linotype"/>
                <a:ea typeface="Palatino Linotype"/>
                <a:cs typeface="Palatino Linotype"/>
                <a:sym typeface="Palatino Linotype"/>
              </a:endParaRPr>
            </a:p>
          </p:txBody>
        </p:sp>
        <p:sp>
          <p:nvSpPr>
            <p:cNvPr id="299" name="Google Shape;299;p19"/>
            <p:cNvSpPr/>
            <p:nvPr/>
          </p:nvSpPr>
          <p:spPr>
            <a:xfrm>
              <a:off x="566764" y="3768754"/>
              <a:ext cx="739147" cy="739147"/>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9"/>
            <p:cNvSpPr/>
            <p:nvPr/>
          </p:nvSpPr>
          <p:spPr>
            <a:xfrm>
              <a:off x="449939" y="4729534"/>
              <a:ext cx="8578856" cy="591318"/>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9"/>
            <p:cNvSpPr txBox="1"/>
            <p:nvPr/>
          </p:nvSpPr>
          <p:spPr>
            <a:xfrm>
              <a:off x="449939" y="4729534"/>
              <a:ext cx="8578856" cy="591318"/>
            </a:xfrm>
            <a:prstGeom prst="rect">
              <a:avLst/>
            </a:prstGeom>
            <a:noFill/>
            <a:ln>
              <a:noFill/>
            </a:ln>
          </p:spPr>
          <p:txBody>
            <a:bodyPr anchorCtr="0" anchor="ctr" bIns="60950" lIns="469350" spcFirstLastPara="1" rIns="60950" wrap="square" tIns="60950">
              <a:noAutofit/>
            </a:bodyPr>
            <a:lstStyle/>
            <a:p>
              <a:pPr indent="0" lvl="0" marL="0" marR="0" rtl="0" algn="l">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ma’lumotlarni yagona loyihalash tizimga birlashtirish</a:t>
              </a:r>
              <a:endParaRPr sz="2400">
                <a:solidFill>
                  <a:schemeClr val="dk1"/>
                </a:solidFill>
                <a:latin typeface="Palatino Linotype"/>
                <a:ea typeface="Palatino Linotype"/>
                <a:cs typeface="Palatino Linotype"/>
                <a:sym typeface="Palatino Linotype"/>
              </a:endParaRPr>
            </a:p>
          </p:txBody>
        </p:sp>
        <p:sp>
          <p:nvSpPr>
            <p:cNvPr id="302" name="Google Shape;302;p19"/>
            <p:cNvSpPr/>
            <p:nvPr/>
          </p:nvSpPr>
          <p:spPr>
            <a:xfrm>
              <a:off x="80365" y="4655619"/>
              <a:ext cx="739147" cy="739147"/>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3" name="Google Shape;303;p19"/>
          <p:cNvSpPr/>
          <p:nvPr/>
        </p:nvSpPr>
        <p:spPr>
          <a:xfrm>
            <a:off x="179512" y="260648"/>
            <a:ext cx="8856984" cy="720080"/>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Loyixalashni avtomatlashtirish predmeti</a:t>
            </a:r>
            <a:endParaRPr b="1" sz="2800">
              <a:solidFill>
                <a:schemeClr val="dk1"/>
              </a:solidFill>
              <a:latin typeface="Palatino Linotype"/>
              <a:ea typeface="Palatino Linotype"/>
              <a:cs typeface="Palatino Linotype"/>
              <a:sym typeface="Palatino Linotype"/>
            </a:endParaRPr>
          </a:p>
        </p:txBody>
      </p:sp>
      <p:sp>
        <p:nvSpPr>
          <p:cNvPr id="304" name="Google Shape;304;p19"/>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19</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20"/>
          <p:cNvSpPr/>
          <p:nvPr/>
        </p:nvSpPr>
        <p:spPr>
          <a:xfrm>
            <a:off x="251520" y="429512"/>
            <a:ext cx="3528392" cy="2160240"/>
          </a:xfrm>
          <a:prstGeom prst="rightArrowCallout">
            <a:avLst>
              <a:gd fmla="val 21793" name="adj1"/>
              <a:gd fmla="val 18073" name="adj2"/>
              <a:gd fmla="val 40841" name="adj3"/>
              <a:gd fmla="val 65840" name="adj4"/>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3200">
                <a:solidFill>
                  <a:schemeClr val="dk1"/>
                </a:solidFill>
                <a:latin typeface="Palatino Linotype"/>
                <a:ea typeface="Palatino Linotype"/>
                <a:cs typeface="Palatino Linotype"/>
                <a:sym typeface="Palatino Linotype"/>
              </a:rPr>
              <a:t>Avtomat-lashtirilgan loyihalash</a:t>
            </a:r>
            <a:endParaRPr sz="3200">
              <a:solidFill>
                <a:schemeClr val="dk1"/>
              </a:solidFill>
              <a:latin typeface="Palatino Linotype"/>
              <a:ea typeface="Palatino Linotype"/>
              <a:cs typeface="Palatino Linotype"/>
              <a:sym typeface="Palatino Linotype"/>
            </a:endParaRPr>
          </a:p>
        </p:txBody>
      </p:sp>
      <p:sp>
        <p:nvSpPr>
          <p:cNvPr id="310" name="Google Shape;310;p20"/>
          <p:cNvSpPr/>
          <p:nvPr/>
        </p:nvSpPr>
        <p:spPr>
          <a:xfrm>
            <a:off x="3491880" y="238336"/>
            <a:ext cx="5292080" cy="2542592"/>
          </a:xfrm>
          <a:prstGeom prst="verticalScroll">
            <a:avLst>
              <a:gd fmla="val 12500" name="adj"/>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kerakli mahsulotni loyihalash uchun EHM va uning dasturiy ta’minotidan</a:t>
            </a:r>
            <a:endParaRPr sz="28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foydalanish</a:t>
            </a:r>
            <a:endParaRPr b="1" sz="2800">
              <a:solidFill>
                <a:schemeClr val="dk1"/>
              </a:solidFill>
              <a:latin typeface="Palatino Linotype"/>
              <a:ea typeface="Palatino Linotype"/>
              <a:cs typeface="Palatino Linotype"/>
              <a:sym typeface="Palatino Linotype"/>
            </a:endParaRPr>
          </a:p>
        </p:txBody>
      </p:sp>
      <p:sp>
        <p:nvSpPr>
          <p:cNvPr id="311" name="Google Shape;311;p20"/>
          <p:cNvSpPr/>
          <p:nvPr/>
        </p:nvSpPr>
        <p:spPr>
          <a:xfrm flipH="1">
            <a:off x="3504888" y="3182104"/>
            <a:ext cx="5256584" cy="2551152"/>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ma’lumotlar bazasi </a:t>
            </a:r>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dasturlar kutubxonasi</a:t>
            </a:r>
            <a:endParaRPr sz="2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ularni bog’lovchi qism tizimlari </a:t>
            </a:r>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 EHMlarga asoslangan hisoblash texnikasi</a:t>
            </a:r>
            <a:endParaRPr sz="2400">
              <a:solidFill>
                <a:schemeClr val="dk1"/>
              </a:solidFill>
              <a:latin typeface="Palatino Linotype"/>
              <a:ea typeface="Palatino Linotype"/>
              <a:cs typeface="Palatino Linotype"/>
              <a:sym typeface="Palatino Linotype"/>
            </a:endParaRPr>
          </a:p>
        </p:txBody>
      </p:sp>
      <p:pic>
        <p:nvPicPr>
          <p:cNvPr descr="C:\Program Files (x86)\Microsoft Office\MEDIA\CAGCAT10\j0285750.wmf" id="312" name="Google Shape;312;p20"/>
          <p:cNvPicPr preferRelativeResize="0"/>
          <p:nvPr/>
        </p:nvPicPr>
        <p:blipFill rotWithShape="1">
          <a:blip r:embed="rId3">
            <a:alphaModFix/>
          </a:blip>
          <a:srcRect b="0" l="0" r="0" t="0"/>
          <a:stretch/>
        </p:blipFill>
        <p:spPr>
          <a:xfrm>
            <a:off x="251520" y="3194640"/>
            <a:ext cx="3427900" cy="2106568"/>
          </a:xfrm>
          <a:prstGeom prst="rect">
            <a:avLst/>
          </a:prstGeom>
          <a:noFill/>
          <a:ln>
            <a:noFill/>
          </a:ln>
        </p:spPr>
      </p:pic>
      <p:sp>
        <p:nvSpPr>
          <p:cNvPr id="313" name="Google Shape;313;p20"/>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20</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21"/>
          <p:cNvSpPr/>
          <p:nvPr/>
        </p:nvSpPr>
        <p:spPr>
          <a:xfrm>
            <a:off x="251520" y="260648"/>
            <a:ext cx="8640960" cy="1008112"/>
          </a:xfrm>
          <a:prstGeom prst="flowChartAlternateProcess">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ALT lar tizimli tashkil qilinishi nuqtai nazaridan quyidagi sinflarga bo’linadi</a:t>
            </a:r>
            <a:endParaRPr sz="2800">
              <a:solidFill>
                <a:schemeClr val="dk1"/>
              </a:solidFill>
              <a:latin typeface="Palatino Linotype"/>
              <a:ea typeface="Palatino Linotype"/>
              <a:cs typeface="Palatino Linotype"/>
              <a:sym typeface="Palatino Linotype"/>
            </a:endParaRPr>
          </a:p>
        </p:txBody>
      </p:sp>
      <p:sp>
        <p:nvSpPr>
          <p:cNvPr id="319" name="Google Shape;319;p21"/>
          <p:cNvSpPr/>
          <p:nvPr/>
        </p:nvSpPr>
        <p:spPr>
          <a:xfrm>
            <a:off x="1223628" y="2617480"/>
            <a:ext cx="2304256" cy="1080120"/>
          </a:xfrm>
          <a:prstGeom prst="rect">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Vaqtni bo’laklovchi</a:t>
            </a:r>
            <a:endParaRPr b="1" sz="2400">
              <a:solidFill>
                <a:schemeClr val="dk1"/>
              </a:solidFill>
              <a:latin typeface="Palatino Linotype"/>
              <a:ea typeface="Palatino Linotype"/>
              <a:cs typeface="Palatino Linotype"/>
              <a:sym typeface="Palatino Linotype"/>
            </a:endParaRPr>
          </a:p>
        </p:txBody>
      </p:sp>
      <p:sp>
        <p:nvSpPr>
          <p:cNvPr id="320" name="Google Shape;320;p21"/>
          <p:cNvSpPr/>
          <p:nvPr/>
        </p:nvSpPr>
        <p:spPr>
          <a:xfrm>
            <a:off x="1835696" y="1412776"/>
            <a:ext cx="1080120" cy="1008112"/>
          </a:xfrm>
          <a:prstGeom prst="downArrow">
            <a:avLst>
              <a:gd fmla="val 50000" name="adj1"/>
              <a:gd fmla="val 50000" name="adj2"/>
            </a:avLst>
          </a:prstGeom>
          <a:solidFill>
            <a:srgbClr val="FFFF0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21" name="Google Shape;321;p21"/>
          <p:cNvSpPr/>
          <p:nvPr/>
        </p:nvSpPr>
        <p:spPr>
          <a:xfrm>
            <a:off x="6372200" y="1412776"/>
            <a:ext cx="1080120" cy="1008112"/>
          </a:xfrm>
          <a:prstGeom prst="downArrow">
            <a:avLst>
              <a:gd fmla="val 50000" name="adj1"/>
              <a:gd fmla="val 50000" name="adj2"/>
            </a:avLst>
          </a:prstGeom>
          <a:solidFill>
            <a:srgbClr val="FFFF0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22" name="Google Shape;322;p21"/>
          <p:cNvSpPr/>
          <p:nvPr/>
        </p:nvSpPr>
        <p:spPr>
          <a:xfrm>
            <a:off x="5724128" y="2617480"/>
            <a:ext cx="2304256" cy="1080120"/>
          </a:xfrm>
          <a:prstGeom prst="rect">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Tizimni bo’laklovchi</a:t>
            </a:r>
            <a:endParaRPr b="1" sz="2400">
              <a:solidFill>
                <a:schemeClr val="dk1"/>
              </a:solidFill>
              <a:latin typeface="Palatino Linotype"/>
              <a:ea typeface="Palatino Linotype"/>
              <a:cs typeface="Palatino Linotype"/>
              <a:sym typeface="Palatino Linotype"/>
            </a:endParaRPr>
          </a:p>
        </p:txBody>
      </p:sp>
      <p:sp>
        <p:nvSpPr>
          <p:cNvPr id="323" name="Google Shape;323;p21"/>
          <p:cNvSpPr/>
          <p:nvPr/>
        </p:nvSpPr>
        <p:spPr>
          <a:xfrm>
            <a:off x="107504" y="4005064"/>
            <a:ext cx="4104456" cy="2304256"/>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Foydalanuvchilar EHM markaziy protsessor</a:t>
            </a:r>
            <a:endParaRPr sz="24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ishlash vaqtini o'zaro bo’lib olishadi</a:t>
            </a:r>
            <a:endParaRPr sz="2400">
              <a:solidFill>
                <a:schemeClr val="dk1"/>
              </a:solidFill>
              <a:latin typeface="Palatino Linotype"/>
              <a:ea typeface="Palatino Linotype"/>
              <a:cs typeface="Palatino Linotype"/>
              <a:sym typeface="Palatino Linotype"/>
            </a:endParaRPr>
          </a:p>
        </p:txBody>
      </p:sp>
      <p:sp>
        <p:nvSpPr>
          <p:cNvPr id="324" name="Google Shape;324;p21"/>
          <p:cNvSpPr/>
          <p:nvPr/>
        </p:nvSpPr>
        <p:spPr>
          <a:xfrm>
            <a:off x="4572000" y="4005064"/>
            <a:ext cx="4464496" cy="2304256"/>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Bir qancha foydalanuvchilar bitta umumiy amaliy dasturni bajarish uchun, bitta ma’lumotlar bazasida, bitta EHM da ishlaydilar. Ular ALT resurslarini bo’lishib oladilar.</a:t>
            </a:r>
            <a:endParaRPr sz="2400">
              <a:solidFill>
                <a:schemeClr val="dk1"/>
              </a:solidFill>
              <a:latin typeface="Palatino Linotype"/>
              <a:ea typeface="Palatino Linotype"/>
              <a:cs typeface="Palatino Linotype"/>
              <a:sym typeface="Palatino Linotype"/>
            </a:endParaRPr>
          </a:p>
        </p:txBody>
      </p:sp>
      <p:sp>
        <p:nvSpPr>
          <p:cNvPr id="325" name="Google Shape;325;p21"/>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21</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2"/>
          <p:cNvSpPr/>
          <p:nvPr/>
        </p:nvSpPr>
        <p:spPr>
          <a:xfrm>
            <a:off x="251520" y="260648"/>
            <a:ext cx="8640960" cy="1008112"/>
          </a:xfrm>
          <a:prstGeom prst="flowChartAlternateProcess">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200">
                <a:solidFill>
                  <a:schemeClr val="dk1"/>
                </a:solidFill>
                <a:latin typeface="Palatino Linotype"/>
                <a:ea typeface="Palatino Linotype"/>
                <a:cs typeface="Palatino Linotype"/>
                <a:sym typeface="Palatino Linotype"/>
              </a:rPr>
              <a:t>EHM qurilmalaridan foydalanish bo‘yicha ikki xil asosiy tizimlar mavjud</a:t>
            </a:r>
            <a:endParaRPr sz="3200">
              <a:solidFill>
                <a:schemeClr val="dk1"/>
              </a:solidFill>
              <a:latin typeface="Palatino Linotype"/>
              <a:ea typeface="Palatino Linotype"/>
              <a:cs typeface="Palatino Linotype"/>
              <a:sym typeface="Palatino Linotype"/>
            </a:endParaRPr>
          </a:p>
        </p:txBody>
      </p:sp>
      <p:sp>
        <p:nvSpPr>
          <p:cNvPr id="331" name="Google Shape;331;p22"/>
          <p:cNvSpPr/>
          <p:nvPr/>
        </p:nvSpPr>
        <p:spPr>
          <a:xfrm>
            <a:off x="1223628" y="2617480"/>
            <a:ext cx="2304256" cy="1080120"/>
          </a:xfrm>
          <a:prstGeom prst="rect">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avtonom tizimlar</a:t>
            </a:r>
            <a:endParaRPr b="1" sz="2800">
              <a:solidFill>
                <a:schemeClr val="dk1"/>
              </a:solidFill>
              <a:latin typeface="Palatino Linotype"/>
              <a:ea typeface="Palatino Linotype"/>
              <a:cs typeface="Palatino Linotype"/>
              <a:sym typeface="Palatino Linotype"/>
            </a:endParaRPr>
          </a:p>
        </p:txBody>
      </p:sp>
      <p:sp>
        <p:nvSpPr>
          <p:cNvPr id="332" name="Google Shape;332;p22"/>
          <p:cNvSpPr/>
          <p:nvPr/>
        </p:nvSpPr>
        <p:spPr>
          <a:xfrm>
            <a:off x="1835696" y="1412776"/>
            <a:ext cx="1080120" cy="1008112"/>
          </a:xfrm>
          <a:prstGeom prst="downArrow">
            <a:avLst>
              <a:gd fmla="val 50000" name="adj1"/>
              <a:gd fmla="val 50000" name="adj2"/>
            </a:avLst>
          </a:prstGeom>
          <a:solidFill>
            <a:srgbClr val="FFFF0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33" name="Google Shape;333;p22"/>
          <p:cNvSpPr/>
          <p:nvPr/>
        </p:nvSpPr>
        <p:spPr>
          <a:xfrm>
            <a:off x="6372200" y="1412776"/>
            <a:ext cx="1080120" cy="1008112"/>
          </a:xfrm>
          <a:prstGeom prst="downArrow">
            <a:avLst>
              <a:gd fmla="val 50000" name="adj1"/>
              <a:gd fmla="val 50000" name="adj2"/>
            </a:avLst>
          </a:prstGeom>
          <a:solidFill>
            <a:srgbClr val="FFFF0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34" name="Google Shape;334;p22"/>
          <p:cNvSpPr/>
          <p:nvPr/>
        </p:nvSpPr>
        <p:spPr>
          <a:xfrm>
            <a:off x="5724128" y="2617480"/>
            <a:ext cx="2304256" cy="1080120"/>
          </a:xfrm>
          <a:prstGeom prst="rect">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bog’langan tizimlar</a:t>
            </a:r>
            <a:endParaRPr b="1" sz="2800">
              <a:solidFill>
                <a:schemeClr val="dk1"/>
              </a:solidFill>
              <a:latin typeface="Palatino Linotype"/>
              <a:ea typeface="Palatino Linotype"/>
              <a:cs typeface="Palatino Linotype"/>
              <a:sym typeface="Palatino Linotype"/>
            </a:endParaRPr>
          </a:p>
        </p:txBody>
      </p:sp>
      <p:sp>
        <p:nvSpPr>
          <p:cNvPr id="335" name="Google Shape;335;p22"/>
          <p:cNvSpPr/>
          <p:nvPr/>
        </p:nvSpPr>
        <p:spPr>
          <a:xfrm>
            <a:off x="107504" y="4005064"/>
            <a:ext cx="4104456" cy="2304256"/>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boshqa tizimlarga bog’liq bo’lmagan holda ishlaydigan tizimlar</a:t>
            </a:r>
            <a:endParaRPr sz="2800">
              <a:solidFill>
                <a:schemeClr val="dk1"/>
              </a:solidFill>
              <a:latin typeface="Palatino Linotype"/>
              <a:ea typeface="Palatino Linotype"/>
              <a:cs typeface="Palatino Linotype"/>
              <a:sym typeface="Palatino Linotype"/>
            </a:endParaRPr>
          </a:p>
        </p:txBody>
      </p:sp>
      <p:sp>
        <p:nvSpPr>
          <p:cNvPr id="336" name="Google Shape;336;p22"/>
          <p:cNvSpPr/>
          <p:nvPr/>
        </p:nvSpPr>
        <p:spPr>
          <a:xfrm>
            <a:off x="4572000" y="4005064"/>
            <a:ext cx="4464496" cy="2304256"/>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boshqa EHM va uning ma’lumotlar bazasi bilan terminal qurilmalar orqali bog’lanadi</a:t>
            </a:r>
            <a:endParaRPr sz="2800">
              <a:solidFill>
                <a:schemeClr val="dk1"/>
              </a:solidFill>
              <a:latin typeface="Palatino Linotype"/>
              <a:ea typeface="Palatino Linotype"/>
              <a:cs typeface="Palatino Linotype"/>
              <a:sym typeface="Palatino Linotype"/>
            </a:endParaRPr>
          </a:p>
        </p:txBody>
      </p:sp>
      <p:sp>
        <p:nvSpPr>
          <p:cNvPr id="337" name="Google Shape;337;p22"/>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22</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pic>
        <p:nvPicPr>
          <p:cNvPr id="342" name="Google Shape;342;p23"/>
          <p:cNvPicPr preferRelativeResize="0"/>
          <p:nvPr/>
        </p:nvPicPr>
        <p:blipFill rotWithShape="1">
          <a:blip r:embed="rId3">
            <a:alphaModFix/>
          </a:blip>
          <a:srcRect b="20989" l="4420" r="0" t="0"/>
          <a:stretch/>
        </p:blipFill>
        <p:spPr>
          <a:xfrm>
            <a:off x="179512" y="1340768"/>
            <a:ext cx="8568248" cy="3829392"/>
          </a:xfrm>
          <a:prstGeom prst="rect">
            <a:avLst/>
          </a:prstGeom>
          <a:noFill/>
          <a:ln>
            <a:noFill/>
          </a:ln>
        </p:spPr>
      </p:pic>
      <p:pic>
        <p:nvPicPr>
          <p:cNvPr id="343" name="Google Shape;343;p23"/>
          <p:cNvPicPr preferRelativeResize="0"/>
          <p:nvPr/>
        </p:nvPicPr>
        <p:blipFill rotWithShape="1">
          <a:blip r:embed="rId4">
            <a:alphaModFix/>
          </a:blip>
          <a:srcRect b="8505" l="33723" r="16996" t="78037"/>
          <a:stretch/>
        </p:blipFill>
        <p:spPr>
          <a:xfrm>
            <a:off x="971600" y="59157"/>
            <a:ext cx="6696744" cy="705547"/>
          </a:xfrm>
          <a:prstGeom prst="rect">
            <a:avLst/>
          </a:prstGeom>
          <a:noFill/>
          <a:ln>
            <a:noFill/>
          </a:ln>
        </p:spPr>
      </p:pic>
      <p:sp>
        <p:nvSpPr>
          <p:cNvPr id="344" name="Google Shape;344;p23"/>
          <p:cNvSpPr/>
          <p:nvPr/>
        </p:nvSpPr>
        <p:spPr>
          <a:xfrm>
            <a:off x="1331640" y="764704"/>
            <a:ext cx="5400600" cy="1008112"/>
          </a:xfrm>
          <a:prstGeom prst="wedgeRectCallout">
            <a:avLst>
              <a:gd fmla="val -2065" name="adj1"/>
              <a:gd fmla="val 99844" name="adj2"/>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Xujjatlashtirish mumkin bo’lgan va ishlab chiqarishda foydalaniladigan axborotlarni yaratadi</a:t>
            </a:r>
            <a:endParaRPr b="1" sz="2000">
              <a:solidFill>
                <a:schemeClr val="dk1"/>
              </a:solidFill>
              <a:latin typeface="Palatino Linotype"/>
              <a:ea typeface="Palatino Linotype"/>
              <a:cs typeface="Palatino Linotype"/>
              <a:sym typeface="Palatino Linotype"/>
            </a:endParaRPr>
          </a:p>
        </p:txBody>
      </p:sp>
      <p:sp>
        <p:nvSpPr>
          <p:cNvPr id="345" name="Google Shape;345;p23"/>
          <p:cNvSpPr/>
          <p:nvPr/>
        </p:nvSpPr>
        <p:spPr>
          <a:xfrm>
            <a:off x="6012160" y="3861048"/>
            <a:ext cx="1944216" cy="432048"/>
          </a:xfrm>
          <a:prstGeom prst="wedgeRectCallout">
            <a:avLst>
              <a:gd fmla="val -74136" name="adj1"/>
              <a:gd fmla="val 101301"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LOYIXA</a:t>
            </a:r>
            <a:endParaRPr b="1" sz="1800">
              <a:solidFill>
                <a:schemeClr val="dk1"/>
              </a:solidFill>
              <a:latin typeface="Palatino Linotype"/>
              <a:ea typeface="Palatino Linotype"/>
              <a:cs typeface="Palatino Linotype"/>
              <a:sym typeface="Palatino Linotype"/>
            </a:endParaRPr>
          </a:p>
        </p:txBody>
      </p:sp>
      <p:sp>
        <p:nvSpPr>
          <p:cNvPr id="346" name="Google Shape;346;p23"/>
          <p:cNvSpPr/>
          <p:nvPr/>
        </p:nvSpPr>
        <p:spPr>
          <a:xfrm>
            <a:off x="35496" y="5242168"/>
            <a:ext cx="9036496" cy="1571208"/>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00">
                <a:solidFill>
                  <a:schemeClr val="dk1"/>
                </a:solidFill>
                <a:latin typeface="Palatino Linotype"/>
                <a:ea typeface="Palatino Linotype"/>
                <a:cs typeface="Palatino Linotype"/>
                <a:sym typeface="Palatino Linotype"/>
              </a:rPr>
              <a:t>Yangi mahsulotni (obyektni) hisoblash texnikasi vositalarisiz, ya’ni loyihalash jarayonini avtomatlashtirishsiz yaratishga </a:t>
            </a:r>
            <a:r>
              <a:rPr b="1" lang="en-US" sz="2200">
                <a:solidFill>
                  <a:schemeClr val="dk1"/>
                </a:solidFill>
                <a:latin typeface="Palatino Linotype"/>
                <a:ea typeface="Palatino Linotype"/>
                <a:cs typeface="Palatino Linotype"/>
                <a:sym typeface="Palatino Linotype"/>
              </a:rPr>
              <a:t>sezilarli vaqt </a:t>
            </a:r>
            <a:r>
              <a:rPr lang="en-US" sz="2200">
                <a:solidFill>
                  <a:schemeClr val="dk1"/>
                </a:solidFill>
                <a:latin typeface="Palatino Linotype"/>
                <a:ea typeface="Palatino Linotype"/>
                <a:cs typeface="Palatino Linotype"/>
                <a:sym typeface="Palatino Linotype"/>
              </a:rPr>
              <a:t>va </a:t>
            </a:r>
            <a:r>
              <a:rPr b="1" lang="en-US" sz="2200">
                <a:solidFill>
                  <a:schemeClr val="dk1"/>
                </a:solidFill>
                <a:latin typeface="Palatino Linotype"/>
                <a:ea typeface="Palatino Linotype"/>
                <a:cs typeface="Palatino Linotype"/>
                <a:sym typeface="Palatino Linotype"/>
              </a:rPr>
              <a:t>mehnat resurslari </a:t>
            </a:r>
            <a:r>
              <a:rPr lang="en-US" sz="2200">
                <a:solidFill>
                  <a:schemeClr val="dk1"/>
                </a:solidFill>
                <a:latin typeface="Palatino Linotype"/>
                <a:ea typeface="Palatino Linotype"/>
                <a:cs typeface="Palatino Linotype"/>
                <a:sym typeface="Palatino Linotype"/>
              </a:rPr>
              <a:t>sarf qilinadi. Zamonaviy murakkab hisoblash tizimlari (EHM) yaratilishi bilan, ularni qo’lda loyihalash umuman mumkin bo’lmay qoldi.</a:t>
            </a:r>
            <a:endParaRPr sz="2200">
              <a:solidFill>
                <a:schemeClr val="dk1"/>
              </a:solidFill>
              <a:latin typeface="Palatino Linotype"/>
              <a:ea typeface="Palatino Linotype"/>
              <a:cs typeface="Palatino Linotype"/>
              <a:sym typeface="Palatino Linotype"/>
            </a:endParaRPr>
          </a:p>
        </p:txBody>
      </p:sp>
      <p:sp>
        <p:nvSpPr>
          <p:cNvPr id="347" name="Google Shape;347;p23"/>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23</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grpSp>
        <p:nvGrpSpPr>
          <p:cNvPr id="352" name="Google Shape;352;p24"/>
          <p:cNvGrpSpPr/>
          <p:nvPr/>
        </p:nvGrpSpPr>
        <p:grpSpPr>
          <a:xfrm>
            <a:off x="525760" y="1023168"/>
            <a:ext cx="4060031" cy="4060030"/>
            <a:chOff x="346248" y="1984"/>
            <a:chExt cx="4060031" cy="4060030"/>
          </a:xfrm>
        </p:grpSpPr>
        <p:sp>
          <p:nvSpPr>
            <p:cNvPr id="353" name="Google Shape;353;p24"/>
            <p:cNvSpPr/>
            <p:nvPr/>
          </p:nvSpPr>
          <p:spPr>
            <a:xfrm>
              <a:off x="346248" y="1984"/>
              <a:ext cx="4060031" cy="1015007"/>
            </a:xfrm>
            <a:prstGeom prst="roundRect">
              <a:avLst>
                <a:gd fmla="val 10000" name="adj"/>
              </a:avLst>
            </a:prstGeom>
            <a:gradFill>
              <a:gsLst>
                <a:gs pos="0">
                  <a:srgbClr val="C3E1A8"/>
                </a:gs>
                <a:gs pos="35000">
                  <a:srgbClr val="D3E9C1"/>
                </a:gs>
                <a:gs pos="100000">
                  <a:srgbClr val="EDF8E6"/>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24"/>
            <p:cNvSpPr txBox="1"/>
            <p:nvPr/>
          </p:nvSpPr>
          <p:spPr>
            <a:xfrm>
              <a:off x="375977" y="31713"/>
              <a:ext cx="4000573" cy="955549"/>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Loyixa konsepsiyalarini shakllantirish</a:t>
              </a:r>
              <a:endParaRPr sz="2400">
                <a:solidFill>
                  <a:schemeClr val="dk1"/>
                </a:solidFill>
                <a:latin typeface="Palatino Linotype"/>
                <a:ea typeface="Palatino Linotype"/>
                <a:cs typeface="Palatino Linotype"/>
                <a:sym typeface="Palatino Linotype"/>
              </a:endParaRPr>
            </a:p>
          </p:txBody>
        </p:sp>
        <p:sp>
          <p:nvSpPr>
            <p:cNvPr id="355" name="Google Shape;355;p24"/>
            <p:cNvSpPr/>
            <p:nvPr/>
          </p:nvSpPr>
          <p:spPr>
            <a:xfrm rot="5400000">
              <a:off x="2185950" y="1042367"/>
              <a:ext cx="380627" cy="456753"/>
            </a:xfrm>
            <a:prstGeom prst="rightArrow">
              <a:avLst>
                <a:gd fmla="val 60000" name="adj1"/>
                <a:gd fmla="val 50000" name="adj2"/>
              </a:avLst>
            </a:prstGeom>
            <a:gradFill>
              <a:gsLst>
                <a:gs pos="0">
                  <a:srgbClr val="C3E1A8"/>
                </a:gs>
                <a:gs pos="35000">
                  <a:srgbClr val="D3E9C1"/>
                </a:gs>
                <a:gs pos="100000">
                  <a:srgbClr val="EDF8E6"/>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24"/>
            <p:cNvSpPr txBox="1"/>
            <p:nvPr/>
          </p:nvSpPr>
          <p:spPr>
            <a:xfrm>
              <a:off x="2239238" y="1080430"/>
              <a:ext cx="274051" cy="26643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357" name="Google Shape;357;p24"/>
            <p:cNvSpPr/>
            <p:nvPr/>
          </p:nvSpPr>
          <p:spPr>
            <a:xfrm>
              <a:off x="346248" y="1524496"/>
              <a:ext cx="4060031" cy="1015007"/>
            </a:xfrm>
            <a:prstGeom prst="roundRect">
              <a:avLst>
                <a:gd fmla="val 10000" name="adj"/>
              </a:avLst>
            </a:prstGeom>
            <a:gradFill>
              <a:gsLst>
                <a:gs pos="0">
                  <a:srgbClr val="ADE0BC"/>
                </a:gs>
                <a:gs pos="35000">
                  <a:srgbClr val="C5E9CE"/>
                </a:gs>
                <a:gs pos="100000">
                  <a:srgbClr val="E9F7E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24"/>
            <p:cNvSpPr txBox="1"/>
            <p:nvPr/>
          </p:nvSpPr>
          <p:spPr>
            <a:xfrm>
              <a:off x="375977" y="1554225"/>
              <a:ext cx="4000573" cy="955549"/>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texnik hujjatlarni ishlab chiqish</a:t>
              </a:r>
              <a:endParaRPr sz="2400">
                <a:solidFill>
                  <a:schemeClr val="dk1"/>
                </a:solidFill>
                <a:latin typeface="Palatino Linotype"/>
                <a:ea typeface="Palatino Linotype"/>
                <a:cs typeface="Palatino Linotype"/>
                <a:sym typeface="Palatino Linotype"/>
              </a:endParaRPr>
            </a:p>
          </p:txBody>
        </p:sp>
        <p:sp>
          <p:nvSpPr>
            <p:cNvPr id="359" name="Google Shape;359;p24"/>
            <p:cNvSpPr/>
            <p:nvPr/>
          </p:nvSpPr>
          <p:spPr>
            <a:xfrm rot="5400000">
              <a:off x="2185950" y="2564879"/>
              <a:ext cx="380627" cy="456753"/>
            </a:xfrm>
            <a:prstGeom prst="rightArrow">
              <a:avLst>
                <a:gd fmla="val 60000" name="adj1"/>
                <a:gd fmla="val 50000" name="adj2"/>
              </a:avLst>
            </a:prstGeom>
            <a:gradFill>
              <a:gsLst>
                <a:gs pos="0">
                  <a:srgbClr val="C3CCD2"/>
                </a:gs>
                <a:gs pos="35000">
                  <a:srgbClr val="D4DBDE"/>
                </a:gs>
                <a:gs pos="100000">
                  <a:srgbClr val="EEF2F2"/>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4"/>
            <p:cNvSpPr txBox="1"/>
            <p:nvPr/>
          </p:nvSpPr>
          <p:spPr>
            <a:xfrm>
              <a:off x="2239238" y="2602942"/>
              <a:ext cx="274051" cy="26643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361" name="Google Shape;361;p24"/>
            <p:cNvSpPr/>
            <p:nvPr/>
          </p:nvSpPr>
          <p:spPr>
            <a:xfrm>
              <a:off x="346248" y="3047007"/>
              <a:ext cx="4060031" cy="1015007"/>
            </a:xfrm>
            <a:prstGeom prst="roundRect">
              <a:avLst>
                <a:gd fmla="val 10000" name="adj"/>
              </a:avLst>
            </a:prstGeom>
            <a:gradFill>
              <a:gsLst>
                <a:gs pos="0">
                  <a:srgbClr val="C3CCD2"/>
                </a:gs>
                <a:gs pos="35000">
                  <a:srgbClr val="D4DBDE"/>
                </a:gs>
                <a:gs pos="100000">
                  <a:srgbClr val="EEF2F2"/>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24"/>
            <p:cNvSpPr txBox="1"/>
            <p:nvPr/>
          </p:nvSpPr>
          <p:spPr>
            <a:xfrm>
              <a:off x="375977" y="3076736"/>
              <a:ext cx="4000573" cy="955549"/>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loyiha yechimlarini tuzish (tizimli, mantiqiy, sxemali, texnik)</a:t>
              </a:r>
              <a:endParaRPr sz="2400">
                <a:solidFill>
                  <a:schemeClr val="dk1"/>
                </a:solidFill>
                <a:latin typeface="Palatino Linotype"/>
                <a:ea typeface="Palatino Linotype"/>
                <a:cs typeface="Palatino Linotype"/>
                <a:sym typeface="Palatino Linotype"/>
              </a:endParaRPr>
            </a:p>
          </p:txBody>
        </p:sp>
      </p:grpSp>
      <p:grpSp>
        <p:nvGrpSpPr>
          <p:cNvPr id="363" name="Google Shape;363;p24"/>
          <p:cNvGrpSpPr/>
          <p:nvPr/>
        </p:nvGrpSpPr>
        <p:grpSpPr>
          <a:xfrm>
            <a:off x="5338675" y="1021184"/>
            <a:ext cx="3003153" cy="4063999"/>
            <a:chOff x="406635" y="0"/>
            <a:chExt cx="3003153" cy="4063999"/>
          </a:xfrm>
        </p:grpSpPr>
        <p:sp>
          <p:nvSpPr>
            <p:cNvPr id="364" name="Google Shape;364;p24"/>
            <p:cNvSpPr/>
            <p:nvPr/>
          </p:nvSpPr>
          <p:spPr>
            <a:xfrm>
              <a:off x="406635" y="0"/>
              <a:ext cx="3003153" cy="1016000"/>
            </a:xfrm>
            <a:prstGeom prst="roundRect">
              <a:avLst>
                <a:gd fmla="val 10000" name="adj"/>
              </a:avLst>
            </a:prstGeom>
            <a:gradFill>
              <a:gsLst>
                <a:gs pos="0">
                  <a:srgbClr val="E9ACAD"/>
                </a:gs>
                <a:gs pos="35000">
                  <a:srgbClr val="ECC6C6"/>
                </a:gs>
                <a:gs pos="100000">
                  <a:srgbClr val="F9E7E7"/>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24"/>
            <p:cNvSpPr txBox="1"/>
            <p:nvPr/>
          </p:nvSpPr>
          <p:spPr>
            <a:xfrm>
              <a:off x="436393" y="29758"/>
              <a:ext cx="2943637" cy="956484"/>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seriyalab ishlab chiqarish</a:t>
              </a:r>
              <a:endParaRPr sz="2400">
                <a:solidFill>
                  <a:schemeClr val="dk1"/>
                </a:solidFill>
                <a:latin typeface="Palatino Linotype"/>
                <a:ea typeface="Palatino Linotype"/>
                <a:cs typeface="Palatino Linotype"/>
                <a:sym typeface="Palatino Linotype"/>
              </a:endParaRPr>
            </a:p>
          </p:txBody>
        </p:sp>
        <p:sp>
          <p:nvSpPr>
            <p:cNvPr id="366" name="Google Shape;366;p24"/>
            <p:cNvSpPr/>
            <p:nvPr/>
          </p:nvSpPr>
          <p:spPr>
            <a:xfrm rot="-5400000">
              <a:off x="1717712" y="1041399"/>
              <a:ext cx="380999" cy="457200"/>
            </a:xfrm>
            <a:prstGeom prst="rightArrow">
              <a:avLst>
                <a:gd fmla="val 60000" name="adj1"/>
                <a:gd fmla="val 50000" name="adj2"/>
              </a:avLst>
            </a:prstGeom>
            <a:gradFill>
              <a:gsLst>
                <a:gs pos="0">
                  <a:srgbClr val="E9ACAD"/>
                </a:gs>
                <a:gs pos="35000">
                  <a:srgbClr val="ECC6C6"/>
                </a:gs>
                <a:gs pos="100000">
                  <a:srgbClr val="F9E7E7"/>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4"/>
            <p:cNvSpPr txBox="1"/>
            <p:nvPr/>
          </p:nvSpPr>
          <p:spPr>
            <a:xfrm rot="10800000">
              <a:off x="1771052" y="1193799"/>
              <a:ext cx="274320" cy="26669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368" name="Google Shape;368;p24"/>
            <p:cNvSpPr/>
            <p:nvPr/>
          </p:nvSpPr>
          <p:spPr>
            <a:xfrm>
              <a:off x="406635" y="1523999"/>
              <a:ext cx="3003153" cy="1016000"/>
            </a:xfrm>
            <a:prstGeom prst="roundRect">
              <a:avLst>
                <a:gd fmla="val 10000" name="adj"/>
              </a:avLst>
            </a:prstGeom>
            <a:gradFill>
              <a:gsLst>
                <a:gs pos="0">
                  <a:srgbClr val="FFB983"/>
                </a:gs>
                <a:gs pos="35000">
                  <a:srgbClr val="FFCCA8"/>
                </a:gs>
                <a:gs pos="100000">
                  <a:srgbClr val="FFE9DB"/>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24"/>
            <p:cNvSpPr txBox="1"/>
            <p:nvPr/>
          </p:nvSpPr>
          <p:spPr>
            <a:xfrm>
              <a:off x="436393" y="1553757"/>
              <a:ext cx="2943637" cy="956484"/>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tajriba namunasini sinash</a:t>
              </a:r>
              <a:endParaRPr sz="2400">
                <a:solidFill>
                  <a:schemeClr val="dk1"/>
                </a:solidFill>
                <a:latin typeface="Palatino Linotype"/>
                <a:ea typeface="Palatino Linotype"/>
                <a:cs typeface="Palatino Linotype"/>
                <a:sym typeface="Palatino Linotype"/>
              </a:endParaRPr>
            </a:p>
          </p:txBody>
        </p:sp>
        <p:sp>
          <p:nvSpPr>
            <p:cNvPr id="370" name="Google Shape;370;p24"/>
            <p:cNvSpPr/>
            <p:nvPr/>
          </p:nvSpPr>
          <p:spPr>
            <a:xfrm rot="-5400000">
              <a:off x="1717712" y="2565399"/>
              <a:ext cx="381000" cy="457200"/>
            </a:xfrm>
            <a:prstGeom prst="rightArrow">
              <a:avLst>
                <a:gd fmla="val 60000" name="adj1"/>
                <a:gd fmla="val 50000" name="adj2"/>
              </a:avLst>
            </a:prstGeom>
            <a:gradFill>
              <a:gsLst>
                <a:gs pos="0">
                  <a:srgbClr val="FFB983"/>
                </a:gs>
                <a:gs pos="35000">
                  <a:srgbClr val="FFCCA8"/>
                </a:gs>
                <a:gs pos="100000">
                  <a:srgbClr val="FFE9DB"/>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24"/>
            <p:cNvSpPr txBox="1"/>
            <p:nvPr/>
          </p:nvSpPr>
          <p:spPr>
            <a:xfrm rot="10800000">
              <a:off x="1771052" y="2717799"/>
              <a:ext cx="274320" cy="26670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372" name="Google Shape;372;p24"/>
            <p:cNvSpPr/>
            <p:nvPr/>
          </p:nvSpPr>
          <p:spPr>
            <a:xfrm>
              <a:off x="406635" y="3047999"/>
              <a:ext cx="3003153" cy="1016000"/>
            </a:xfrm>
            <a:prstGeom prst="roundRect">
              <a:avLst>
                <a:gd fmla="val 10000" name="adj"/>
              </a:avLst>
            </a:prstGeom>
            <a:gradFill>
              <a:gsLst>
                <a:gs pos="0">
                  <a:srgbClr val="DBC3B1"/>
                </a:gs>
                <a:gs pos="35000">
                  <a:srgbClr val="E4D5C9"/>
                </a:gs>
                <a:gs pos="100000">
                  <a:srgbClr val="F4EDEA"/>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24"/>
            <p:cNvSpPr txBox="1"/>
            <p:nvPr/>
          </p:nvSpPr>
          <p:spPr>
            <a:xfrm>
              <a:off x="436393" y="3077757"/>
              <a:ext cx="2943637" cy="956484"/>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tajriba namunalarini tayyorlash</a:t>
              </a:r>
              <a:endParaRPr sz="2400">
                <a:solidFill>
                  <a:schemeClr val="dk1"/>
                </a:solidFill>
                <a:latin typeface="Palatino Linotype"/>
                <a:ea typeface="Palatino Linotype"/>
                <a:cs typeface="Palatino Linotype"/>
                <a:sym typeface="Palatino Linotype"/>
              </a:endParaRPr>
            </a:p>
          </p:txBody>
        </p:sp>
      </p:grpSp>
      <p:sp>
        <p:nvSpPr>
          <p:cNvPr id="374" name="Google Shape;374;p24"/>
          <p:cNvSpPr/>
          <p:nvPr/>
        </p:nvSpPr>
        <p:spPr>
          <a:xfrm>
            <a:off x="3419872" y="5445224"/>
            <a:ext cx="2448272" cy="1080120"/>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loyiha hujjatlarini tayyorlash</a:t>
            </a:r>
            <a:endParaRPr sz="2400">
              <a:solidFill>
                <a:schemeClr val="dk1"/>
              </a:solidFill>
              <a:latin typeface="Palatino Linotype"/>
              <a:ea typeface="Palatino Linotype"/>
              <a:cs typeface="Palatino Linotype"/>
              <a:sym typeface="Palatino Linotype"/>
            </a:endParaRPr>
          </a:p>
        </p:txBody>
      </p:sp>
      <p:sp>
        <p:nvSpPr>
          <p:cNvPr id="375" name="Google Shape;375;p24"/>
          <p:cNvSpPr/>
          <p:nvPr/>
        </p:nvSpPr>
        <p:spPr>
          <a:xfrm rot="5400000">
            <a:off x="2429762" y="5247202"/>
            <a:ext cx="864096" cy="900100"/>
          </a:xfrm>
          <a:prstGeom prst="bentUpArrow">
            <a:avLst>
              <a:gd fmla="val 35582" name="adj1"/>
              <a:gd fmla="val 25000" name="adj2"/>
              <a:gd fmla="val 25000" name="adj3"/>
            </a:avLst>
          </a:prstGeom>
          <a:solidFill>
            <a:srgbClr val="F2F2F2"/>
          </a:soli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376" name="Google Shape;376;p24"/>
          <p:cNvSpPr/>
          <p:nvPr/>
        </p:nvSpPr>
        <p:spPr>
          <a:xfrm>
            <a:off x="6246186" y="5258406"/>
            <a:ext cx="864096" cy="900100"/>
          </a:xfrm>
          <a:prstGeom prst="bentUpArrow">
            <a:avLst>
              <a:gd fmla="val 35582" name="adj1"/>
              <a:gd fmla="val 25000" name="adj2"/>
              <a:gd fmla="val 25000" name="adj3"/>
            </a:avLst>
          </a:prstGeom>
          <a:solidFill>
            <a:srgbClr val="FAE6D1"/>
          </a:soli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377" name="Google Shape;377;p24"/>
          <p:cNvSpPr/>
          <p:nvPr/>
        </p:nvSpPr>
        <p:spPr>
          <a:xfrm>
            <a:off x="395536" y="116632"/>
            <a:ext cx="8352928" cy="648072"/>
          </a:xfrm>
          <a:prstGeom prst="roundRect">
            <a:avLst>
              <a:gd fmla="val 16667" name="adj"/>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chemeClr val="dk1"/>
                </a:solidFill>
                <a:latin typeface="Palatino Linotype"/>
                <a:ea typeface="Palatino Linotype"/>
                <a:cs typeface="Palatino Linotype"/>
                <a:sym typeface="Palatino Linotype"/>
              </a:rPr>
              <a:t>Loyihalash  bosqichlari</a:t>
            </a:r>
            <a:endParaRPr b="1" sz="3200">
              <a:solidFill>
                <a:schemeClr val="dk1"/>
              </a:solidFill>
              <a:latin typeface="Palatino Linotype"/>
              <a:ea typeface="Palatino Linotype"/>
              <a:cs typeface="Palatino Linotype"/>
              <a:sym typeface="Palatino Linotype"/>
            </a:endParaRPr>
          </a:p>
        </p:txBody>
      </p:sp>
      <p:sp>
        <p:nvSpPr>
          <p:cNvPr id="378" name="Google Shape;378;p24"/>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24</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25"/>
          <p:cNvSpPr/>
          <p:nvPr/>
        </p:nvSpPr>
        <p:spPr>
          <a:xfrm>
            <a:off x="323528" y="188640"/>
            <a:ext cx="3168352" cy="792088"/>
          </a:xfrm>
          <a:prstGeom prst="roundRect">
            <a:avLst>
              <a:gd fmla="val 16667" name="adj"/>
            </a:avLst>
          </a:prstGeom>
          <a:solidFill>
            <a:srgbClr val="FAFDBD"/>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chemeClr val="dk1"/>
                </a:solidFill>
                <a:latin typeface="Palatino Linotype"/>
                <a:ea typeface="Palatino Linotype"/>
                <a:cs typeface="Palatino Linotype"/>
                <a:sym typeface="Palatino Linotype"/>
              </a:rPr>
              <a:t>1-bosqich</a:t>
            </a:r>
            <a:endParaRPr b="1" sz="3200">
              <a:solidFill>
                <a:schemeClr val="dk1"/>
              </a:solidFill>
              <a:latin typeface="Palatino Linotype"/>
              <a:ea typeface="Palatino Linotype"/>
              <a:cs typeface="Palatino Linotype"/>
              <a:sym typeface="Palatino Linotype"/>
            </a:endParaRPr>
          </a:p>
        </p:txBody>
      </p:sp>
      <p:sp>
        <p:nvSpPr>
          <p:cNvPr id="384" name="Google Shape;384;p25"/>
          <p:cNvSpPr/>
          <p:nvPr/>
        </p:nvSpPr>
        <p:spPr>
          <a:xfrm>
            <a:off x="3707904" y="188640"/>
            <a:ext cx="5184576" cy="792088"/>
          </a:xfrm>
          <a:prstGeom prst="roundRect">
            <a:avLst>
              <a:gd fmla="val 16667" name="adj"/>
            </a:avLst>
          </a:prstGeom>
          <a:gradFill>
            <a:gsLst>
              <a:gs pos="0">
                <a:schemeClr val="lt1"/>
              </a:gs>
              <a:gs pos="50000">
                <a:schemeClr val="lt1"/>
              </a:gs>
              <a:gs pos="76000">
                <a:srgbClr val="F3F3F3"/>
              </a:gs>
              <a:gs pos="92000">
                <a:srgbClr val="D8D8D8"/>
              </a:gs>
              <a:gs pos="100000">
                <a:srgbClr val="D8D8D8"/>
              </a:gs>
            </a:gsLst>
            <a:path path="circle">
              <a:fillToRect b="50%" l="50%" r="50%" t="50%"/>
            </a:path>
            <a:tileRect/>
          </a:gra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Yangi texnikani ishlab chiqish zarurligi</a:t>
            </a:r>
            <a:endParaRPr b="1" sz="2800">
              <a:solidFill>
                <a:schemeClr val="dk1"/>
              </a:solidFill>
              <a:latin typeface="Palatino Linotype"/>
              <a:ea typeface="Palatino Linotype"/>
              <a:cs typeface="Palatino Linotype"/>
              <a:sym typeface="Palatino Linotype"/>
            </a:endParaRPr>
          </a:p>
        </p:txBody>
      </p:sp>
      <p:sp>
        <p:nvSpPr>
          <p:cNvPr id="385" name="Google Shape;385;p25"/>
          <p:cNvSpPr/>
          <p:nvPr/>
        </p:nvSpPr>
        <p:spPr>
          <a:xfrm>
            <a:off x="683568" y="1196752"/>
            <a:ext cx="8208912" cy="5400600"/>
          </a:xfrm>
          <a:prstGeom prst="verticalScroll">
            <a:avLst>
              <a:gd fmla="val 9396"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Qo'yiladigan </a:t>
            </a:r>
            <a:r>
              <a:rPr b="1" i="1" lang="en-US" sz="2400">
                <a:solidFill>
                  <a:srgbClr val="C00000"/>
                </a:solidFill>
                <a:latin typeface="Palatino Linotype"/>
                <a:ea typeface="Palatino Linotype"/>
                <a:cs typeface="Palatino Linotype"/>
                <a:sym typeface="Palatino Linotype"/>
              </a:rPr>
              <a:t>asosiy texnik talablar </a:t>
            </a:r>
            <a:r>
              <a:rPr b="1" lang="en-US" sz="2400">
                <a:solidFill>
                  <a:schemeClr val="dk1"/>
                </a:solidFill>
                <a:latin typeface="Palatino Linotype"/>
                <a:ea typeface="Palatino Linotype"/>
                <a:cs typeface="Palatino Linotype"/>
                <a:sym typeface="Palatino Linotype"/>
              </a:rPr>
              <a:t>bu bosqichda aniqlanadi.</a:t>
            </a:r>
            <a:endParaRPr/>
          </a:p>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Asosiy tavsiflar chegarasi aniqlanadi (tezkorlik, aniqlik va boshqalar). </a:t>
            </a:r>
            <a:endParaRPr b="1" sz="24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Ilmiy texnik tadqiqot (ITT) hujjatlarini qaytadan kо‘rib chiqish zarur (maqolalar, hisobotlar va hujjatlar). </a:t>
            </a:r>
            <a:endParaRPr b="1" sz="24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ITT va mutaxassis tajribasi asosida yangi mahsulot konsepsiyasi vujudga keladi. </a:t>
            </a:r>
            <a:endParaRPr b="1" sz="24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Uni yaratish usulini tanlashdagi prinsipial aniqlik bilan I-bosqichni tugallanishi </a:t>
            </a:r>
            <a:r>
              <a:rPr b="1" i="1" lang="en-US" sz="2400">
                <a:solidFill>
                  <a:srgbClr val="C00000"/>
                </a:solidFill>
                <a:latin typeface="Palatino Linotype"/>
                <a:ea typeface="Palatino Linotype"/>
                <a:cs typeface="Palatino Linotype"/>
                <a:sym typeface="Palatino Linotype"/>
              </a:rPr>
              <a:t>texnik talabni tuzish </a:t>
            </a:r>
            <a:r>
              <a:rPr b="1" lang="en-US" sz="2400">
                <a:solidFill>
                  <a:schemeClr val="dk1"/>
                </a:solidFill>
                <a:latin typeface="Palatino Linotype"/>
                <a:ea typeface="Palatino Linotype"/>
                <a:cs typeface="Palatino Linotype"/>
                <a:sym typeface="Palatino Linotype"/>
              </a:rPr>
              <a:t>bilan yakunlanadi.</a:t>
            </a:r>
            <a:endParaRPr b="1" sz="2400">
              <a:solidFill>
                <a:schemeClr val="dk1"/>
              </a:solidFill>
              <a:latin typeface="Palatino Linotype"/>
              <a:ea typeface="Palatino Linotype"/>
              <a:cs typeface="Palatino Linotype"/>
              <a:sym typeface="Palatino Linotype"/>
            </a:endParaRPr>
          </a:p>
        </p:txBody>
      </p:sp>
      <p:sp>
        <p:nvSpPr>
          <p:cNvPr id="386" name="Google Shape;386;p25"/>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25</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26"/>
          <p:cNvSpPr/>
          <p:nvPr/>
        </p:nvSpPr>
        <p:spPr>
          <a:xfrm>
            <a:off x="323528" y="188640"/>
            <a:ext cx="3168352" cy="792088"/>
          </a:xfrm>
          <a:prstGeom prst="roundRect">
            <a:avLst>
              <a:gd fmla="val 16667" name="adj"/>
            </a:avLst>
          </a:prstGeom>
          <a:solidFill>
            <a:srgbClr val="FAFDBD"/>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chemeClr val="dk1"/>
                </a:solidFill>
                <a:latin typeface="Palatino Linotype"/>
                <a:ea typeface="Palatino Linotype"/>
                <a:cs typeface="Palatino Linotype"/>
                <a:sym typeface="Palatino Linotype"/>
              </a:rPr>
              <a:t>2-bosqich</a:t>
            </a:r>
            <a:endParaRPr b="1" sz="3200">
              <a:solidFill>
                <a:schemeClr val="dk1"/>
              </a:solidFill>
              <a:latin typeface="Palatino Linotype"/>
              <a:ea typeface="Palatino Linotype"/>
              <a:cs typeface="Palatino Linotype"/>
              <a:sym typeface="Palatino Linotype"/>
            </a:endParaRPr>
          </a:p>
        </p:txBody>
      </p:sp>
      <p:sp>
        <p:nvSpPr>
          <p:cNvPr id="392" name="Google Shape;392;p26"/>
          <p:cNvSpPr/>
          <p:nvPr/>
        </p:nvSpPr>
        <p:spPr>
          <a:xfrm>
            <a:off x="3707904" y="188640"/>
            <a:ext cx="5184576" cy="792088"/>
          </a:xfrm>
          <a:prstGeom prst="roundRect">
            <a:avLst>
              <a:gd fmla="val 16667" name="adj"/>
            </a:avLst>
          </a:prstGeom>
          <a:gradFill>
            <a:gsLst>
              <a:gs pos="0">
                <a:schemeClr val="lt1"/>
              </a:gs>
              <a:gs pos="50000">
                <a:schemeClr val="lt1"/>
              </a:gs>
              <a:gs pos="76000">
                <a:srgbClr val="F3F3F3"/>
              </a:gs>
              <a:gs pos="92000">
                <a:srgbClr val="D8D8D8"/>
              </a:gs>
              <a:gs pos="100000">
                <a:srgbClr val="D8D8D8"/>
              </a:gs>
            </a:gsLst>
            <a:path path="circle">
              <a:fillToRect b="50%" l="50%" r="50%" t="50%"/>
            </a:path>
            <a:tileRect/>
          </a:gra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Yangi qurilma yaratishni asosiy yo‘llari butun tafsilotlari bilan ishlab chiqish</a:t>
            </a:r>
            <a:endParaRPr b="1" sz="2000">
              <a:solidFill>
                <a:schemeClr val="dk1"/>
              </a:solidFill>
              <a:latin typeface="Palatino Linotype"/>
              <a:ea typeface="Palatino Linotype"/>
              <a:cs typeface="Palatino Linotype"/>
              <a:sym typeface="Palatino Linotype"/>
            </a:endParaRPr>
          </a:p>
        </p:txBody>
      </p:sp>
      <p:sp>
        <p:nvSpPr>
          <p:cNvPr id="393" name="Google Shape;393;p26"/>
          <p:cNvSpPr/>
          <p:nvPr/>
        </p:nvSpPr>
        <p:spPr>
          <a:xfrm>
            <a:off x="323528" y="1196752"/>
            <a:ext cx="8568952" cy="5400600"/>
          </a:xfrm>
          <a:prstGeom prst="verticalScroll">
            <a:avLst>
              <a:gd fmla="val 9396"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mavjud tizimlar haqida katta informatslon material qayta ishlanadi. </a:t>
            </a:r>
            <a:endParaRPr b="1" sz="24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o‘xshash va prototip tizimlar topiladi.</a:t>
            </a:r>
            <a:endParaRPr/>
          </a:p>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Standart sxema va bloklar ishlatish mumkinligi aniqlanadi;</a:t>
            </a:r>
            <a:endParaRPr/>
          </a:p>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patent va ilmiy texnik adabiyotlarni qidirish va qayta ishlash ishlari bajariladi;</a:t>
            </a:r>
            <a:endParaRPr/>
          </a:p>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taklif qilingan yechimni nazariy va amaliy asoslab beriladi</a:t>
            </a:r>
            <a:endParaRPr b="1" sz="24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berilgan talablarni qondiradigan konstruksiyani topish mumkinligi isbotlanadi</a:t>
            </a:r>
            <a:endParaRPr b="1" sz="2400">
              <a:solidFill>
                <a:schemeClr val="dk1"/>
              </a:solidFill>
              <a:latin typeface="Palatino Linotype"/>
              <a:ea typeface="Palatino Linotype"/>
              <a:cs typeface="Palatino Linotype"/>
              <a:sym typeface="Palatino Linotype"/>
            </a:endParaRPr>
          </a:p>
        </p:txBody>
      </p:sp>
      <p:sp>
        <p:nvSpPr>
          <p:cNvPr id="394" name="Google Shape;394;p26"/>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26</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27"/>
          <p:cNvSpPr/>
          <p:nvPr/>
        </p:nvSpPr>
        <p:spPr>
          <a:xfrm>
            <a:off x="323528" y="188640"/>
            <a:ext cx="3168352" cy="792088"/>
          </a:xfrm>
          <a:prstGeom prst="roundRect">
            <a:avLst>
              <a:gd fmla="val 16667" name="adj"/>
            </a:avLst>
          </a:prstGeom>
          <a:solidFill>
            <a:srgbClr val="FAFDBD"/>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chemeClr val="dk1"/>
                </a:solidFill>
                <a:latin typeface="Palatino Linotype"/>
                <a:ea typeface="Palatino Linotype"/>
                <a:cs typeface="Palatino Linotype"/>
                <a:sym typeface="Palatino Linotype"/>
              </a:rPr>
              <a:t>3-bosqich</a:t>
            </a:r>
            <a:endParaRPr b="1" sz="3200">
              <a:solidFill>
                <a:schemeClr val="dk1"/>
              </a:solidFill>
              <a:latin typeface="Palatino Linotype"/>
              <a:ea typeface="Palatino Linotype"/>
              <a:cs typeface="Palatino Linotype"/>
              <a:sym typeface="Palatino Linotype"/>
            </a:endParaRPr>
          </a:p>
        </p:txBody>
      </p:sp>
      <p:sp>
        <p:nvSpPr>
          <p:cNvPr id="400" name="Google Shape;400;p27"/>
          <p:cNvSpPr/>
          <p:nvPr/>
        </p:nvSpPr>
        <p:spPr>
          <a:xfrm>
            <a:off x="3707904" y="188640"/>
            <a:ext cx="5184576" cy="792088"/>
          </a:xfrm>
          <a:prstGeom prst="roundRect">
            <a:avLst>
              <a:gd fmla="val 16667" name="adj"/>
            </a:avLst>
          </a:prstGeom>
          <a:gradFill>
            <a:gsLst>
              <a:gs pos="0">
                <a:schemeClr val="lt1"/>
              </a:gs>
              <a:gs pos="50000">
                <a:schemeClr val="lt1"/>
              </a:gs>
              <a:gs pos="76000">
                <a:srgbClr val="F3F3F3"/>
              </a:gs>
              <a:gs pos="92000">
                <a:srgbClr val="D8D8D8"/>
              </a:gs>
              <a:gs pos="100000">
                <a:srgbClr val="D8D8D8"/>
              </a:gs>
            </a:gsLst>
            <a:path path="circle">
              <a:fillToRect b="50%" l="50%" r="50%" t="50%"/>
            </a:path>
            <a:tileRect/>
          </a:gra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Loyiha yechimlarini ishlab chiqish</a:t>
            </a:r>
            <a:endParaRPr b="1" sz="2400">
              <a:solidFill>
                <a:schemeClr val="dk1"/>
              </a:solidFill>
              <a:latin typeface="Palatino Linotype"/>
              <a:ea typeface="Palatino Linotype"/>
              <a:cs typeface="Palatino Linotype"/>
              <a:sym typeface="Palatino Linotype"/>
            </a:endParaRPr>
          </a:p>
        </p:txBody>
      </p:sp>
      <p:sp>
        <p:nvSpPr>
          <p:cNvPr id="401" name="Google Shape;401;p27"/>
          <p:cNvSpPr/>
          <p:nvPr/>
        </p:nvSpPr>
        <p:spPr>
          <a:xfrm>
            <a:off x="323528" y="1196752"/>
            <a:ext cx="8568952" cy="5544616"/>
          </a:xfrm>
          <a:prstGeom prst="verticalScroll">
            <a:avLst>
              <a:gd fmla="val 9396"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Bunda eng yaxshi sxemali yechimlar, konstruktiv va mantiqiy yechimlar qidiriladi, Bu yechimlar TT da ko‘rsatilgan mavjud texnologik chegaralarni hisobga oladigan va kam xarajatli bo’lishni ta’minlaydi.</a:t>
            </a:r>
            <a:endParaRPr/>
          </a:p>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loyihalash bosqichlari quyidagicha bo’lishi mumkin:</a:t>
            </a:r>
            <a:endParaRPr b="1" sz="24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1) fizik, sxematexnik; 2) mantiqiy; 3) konstruktorlik;</a:t>
            </a:r>
            <a:endParaRPr/>
          </a:p>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4) texnologik.</a:t>
            </a:r>
            <a:endParaRPr/>
          </a:p>
          <a:p>
            <a:pPr indent="-342900" lvl="0" marL="34290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Bu bosqichning natijasi:</a:t>
            </a:r>
            <a:endParaRPr/>
          </a:p>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1) eskizlar 2)rasmlar 3)prinsipial sxemalar </a:t>
            </a:r>
            <a:endParaRPr b="1" sz="24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4)montaj va elektr sxemalar ya’ni yordamchi texnik hujjatlar</a:t>
            </a:r>
            <a:endParaRPr b="1" sz="2400">
              <a:solidFill>
                <a:schemeClr val="dk1"/>
              </a:solidFill>
              <a:latin typeface="Palatino Linotype"/>
              <a:ea typeface="Palatino Linotype"/>
              <a:cs typeface="Palatino Linotype"/>
              <a:sym typeface="Palatino Linotype"/>
            </a:endParaRPr>
          </a:p>
        </p:txBody>
      </p:sp>
      <p:sp>
        <p:nvSpPr>
          <p:cNvPr id="402" name="Google Shape;402;p27"/>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27</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28"/>
          <p:cNvSpPr/>
          <p:nvPr/>
        </p:nvSpPr>
        <p:spPr>
          <a:xfrm>
            <a:off x="179512" y="476672"/>
            <a:ext cx="2808312" cy="792088"/>
          </a:xfrm>
          <a:prstGeom prst="roundRect">
            <a:avLst>
              <a:gd fmla="val 16667" name="adj"/>
            </a:avLst>
          </a:prstGeom>
          <a:solidFill>
            <a:srgbClr val="FAFDBD"/>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chemeClr val="dk1"/>
                </a:solidFill>
                <a:latin typeface="Palatino Linotype"/>
                <a:ea typeface="Palatino Linotype"/>
                <a:cs typeface="Palatino Linotype"/>
                <a:sym typeface="Palatino Linotype"/>
              </a:rPr>
              <a:t>4-bosqich</a:t>
            </a:r>
            <a:endParaRPr b="1" sz="3200">
              <a:solidFill>
                <a:schemeClr val="dk1"/>
              </a:solidFill>
              <a:latin typeface="Palatino Linotype"/>
              <a:ea typeface="Palatino Linotype"/>
              <a:cs typeface="Palatino Linotype"/>
              <a:sym typeface="Palatino Linotype"/>
            </a:endParaRPr>
          </a:p>
        </p:txBody>
      </p:sp>
      <p:sp>
        <p:nvSpPr>
          <p:cNvPr id="408" name="Google Shape;408;p28"/>
          <p:cNvSpPr/>
          <p:nvPr/>
        </p:nvSpPr>
        <p:spPr>
          <a:xfrm>
            <a:off x="3203848" y="476672"/>
            <a:ext cx="5688632" cy="792088"/>
          </a:xfrm>
          <a:prstGeom prst="roundRect">
            <a:avLst>
              <a:gd fmla="val 16667" name="adj"/>
            </a:avLst>
          </a:prstGeom>
          <a:gradFill>
            <a:gsLst>
              <a:gs pos="0">
                <a:schemeClr val="lt1"/>
              </a:gs>
              <a:gs pos="50000">
                <a:schemeClr val="lt1"/>
              </a:gs>
              <a:gs pos="76000">
                <a:srgbClr val="F3F3F3"/>
              </a:gs>
              <a:gs pos="92000">
                <a:srgbClr val="D8D8D8"/>
              </a:gs>
              <a:gs pos="100000">
                <a:srgbClr val="D8D8D8"/>
              </a:gs>
            </a:gsLst>
            <a:path path="circle">
              <a:fillToRect b="50%" l="50%" r="50%" t="50%"/>
            </a:path>
            <a:tileRect/>
          </a:gra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Texnik hujjatlar – loyihalovchining o‘ziga xos, ijodiy bo’lmagan mexnati</a:t>
            </a:r>
            <a:endParaRPr b="1" sz="2400">
              <a:solidFill>
                <a:schemeClr val="dk1"/>
              </a:solidFill>
              <a:latin typeface="Palatino Linotype"/>
              <a:ea typeface="Palatino Linotype"/>
              <a:cs typeface="Palatino Linotype"/>
              <a:sym typeface="Palatino Linotype"/>
            </a:endParaRPr>
          </a:p>
        </p:txBody>
      </p:sp>
      <p:sp>
        <p:nvSpPr>
          <p:cNvPr id="409" name="Google Shape;409;p28"/>
          <p:cNvSpPr/>
          <p:nvPr/>
        </p:nvSpPr>
        <p:spPr>
          <a:xfrm>
            <a:off x="458768" y="2348880"/>
            <a:ext cx="8280920" cy="2736304"/>
          </a:xfrm>
          <a:prstGeom prst="cloudCallout">
            <a:avLst>
              <a:gd fmla="val -20833" name="adj1"/>
              <a:gd fmla="val 62500" name="adj2"/>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Tajriba namunasini tayyorlash uchun zarur bo’lgan chizma va konstruktorlik hujjatlarini tayyorlash</a:t>
            </a:r>
            <a:endParaRPr b="1" sz="2800">
              <a:solidFill>
                <a:schemeClr val="dk1"/>
              </a:solidFill>
              <a:latin typeface="Palatino Linotype"/>
              <a:ea typeface="Palatino Linotype"/>
              <a:cs typeface="Palatino Linotype"/>
              <a:sym typeface="Palatino Linotype"/>
            </a:endParaRPr>
          </a:p>
        </p:txBody>
      </p:sp>
      <p:sp>
        <p:nvSpPr>
          <p:cNvPr id="410" name="Google Shape;410;p28"/>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28</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29"/>
          <p:cNvSpPr/>
          <p:nvPr/>
        </p:nvSpPr>
        <p:spPr>
          <a:xfrm>
            <a:off x="323528" y="188640"/>
            <a:ext cx="3168352" cy="792088"/>
          </a:xfrm>
          <a:prstGeom prst="roundRect">
            <a:avLst>
              <a:gd fmla="val 16667" name="adj"/>
            </a:avLst>
          </a:prstGeom>
          <a:solidFill>
            <a:srgbClr val="FAFDBD"/>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chemeClr val="dk1"/>
                </a:solidFill>
                <a:latin typeface="Palatino Linotype"/>
                <a:ea typeface="Palatino Linotype"/>
                <a:cs typeface="Palatino Linotype"/>
                <a:sym typeface="Palatino Linotype"/>
              </a:rPr>
              <a:t>5-bosqich</a:t>
            </a:r>
            <a:endParaRPr b="1" sz="3200">
              <a:solidFill>
                <a:schemeClr val="dk1"/>
              </a:solidFill>
              <a:latin typeface="Palatino Linotype"/>
              <a:ea typeface="Palatino Linotype"/>
              <a:cs typeface="Palatino Linotype"/>
              <a:sym typeface="Palatino Linotype"/>
            </a:endParaRPr>
          </a:p>
        </p:txBody>
      </p:sp>
      <p:sp>
        <p:nvSpPr>
          <p:cNvPr id="416" name="Google Shape;416;p29"/>
          <p:cNvSpPr/>
          <p:nvPr/>
        </p:nvSpPr>
        <p:spPr>
          <a:xfrm>
            <a:off x="3707904" y="188640"/>
            <a:ext cx="5184576" cy="792088"/>
          </a:xfrm>
          <a:prstGeom prst="roundRect">
            <a:avLst>
              <a:gd fmla="val 16667" name="adj"/>
            </a:avLst>
          </a:prstGeom>
          <a:gradFill>
            <a:gsLst>
              <a:gs pos="0">
                <a:schemeClr val="lt1"/>
              </a:gs>
              <a:gs pos="50000">
                <a:schemeClr val="lt1"/>
              </a:gs>
              <a:gs pos="76000">
                <a:srgbClr val="F3F3F3"/>
              </a:gs>
              <a:gs pos="92000">
                <a:srgbClr val="D8D8D8"/>
              </a:gs>
              <a:gs pos="100000">
                <a:srgbClr val="D8D8D8"/>
              </a:gs>
            </a:gsLst>
            <a:path path="circle">
              <a:fillToRect b="50%" l="50%" r="50%" t="50%"/>
            </a:path>
            <a:tileRect/>
          </a:gra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700">
                <a:solidFill>
                  <a:schemeClr val="dk1"/>
                </a:solidFill>
                <a:latin typeface="Palatino Linotype"/>
                <a:ea typeface="Palatino Linotype"/>
                <a:cs typeface="Palatino Linotype"/>
                <a:sym typeface="Palatino Linotype"/>
              </a:rPr>
              <a:t>Tajriba namunasini tayyorlash</a:t>
            </a:r>
            <a:endParaRPr b="1" sz="2700">
              <a:solidFill>
                <a:schemeClr val="dk1"/>
              </a:solidFill>
              <a:latin typeface="Palatino Linotype"/>
              <a:ea typeface="Palatino Linotype"/>
              <a:cs typeface="Palatino Linotype"/>
              <a:sym typeface="Palatino Linotype"/>
            </a:endParaRPr>
          </a:p>
        </p:txBody>
      </p:sp>
      <p:sp>
        <p:nvSpPr>
          <p:cNvPr id="417" name="Google Shape;417;p29"/>
          <p:cNvSpPr/>
          <p:nvPr/>
        </p:nvSpPr>
        <p:spPr>
          <a:xfrm>
            <a:off x="323528" y="1700808"/>
            <a:ext cx="8568952" cy="3888432"/>
          </a:xfrm>
          <a:prstGeom prst="verticalScroll">
            <a:avLst>
              <a:gd fmla="val 9396"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285750" lvl="0" marL="285750" marR="0" rtl="0" algn="just">
              <a:spcBef>
                <a:spcPts val="0"/>
              </a:spcBef>
              <a:spcAft>
                <a:spcPts val="0"/>
              </a:spcAft>
              <a:buClr>
                <a:schemeClr val="dk1"/>
              </a:buClr>
              <a:buSzPts val="3200"/>
              <a:buFont typeface="Noto Sans Symbols"/>
              <a:buChar char="❑"/>
            </a:pPr>
            <a:r>
              <a:rPr b="1" lang="en-US" sz="3200">
                <a:solidFill>
                  <a:schemeClr val="dk1"/>
                </a:solidFill>
                <a:latin typeface="Palatino Linotype"/>
                <a:ea typeface="Palatino Linotype"/>
                <a:cs typeface="Palatino Linotype"/>
                <a:sym typeface="Palatino Linotype"/>
              </a:rPr>
              <a:t>-tajriba namunasini kompleks tadqiqot qilish va tadqiqot programmasini tuzish;</a:t>
            </a:r>
            <a:endParaRPr/>
          </a:p>
          <a:p>
            <a:pPr indent="-285750" lvl="0" marL="285750" marR="0" rtl="0" algn="just">
              <a:spcBef>
                <a:spcPts val="0"/>
              </a:spcBef>
              <a:spcAft>
                <a:spcPts val="0"/>
              </a:spcAft>
              <a:buClr>
                <a:schemeClr val="dk1"/>
              </a:buClr>
              <a:buSzPts val="3200"/>
              <a:buFont typeface="Noto Sans Symbols"/>
              <a:buChar char="❑"/>
            </a:pPr>
            <a:r>
              <a:rPr b="1" lang="en-US" sz="3200">
                <a:solidFill>
                  <a:schemeClr val="dk1"/>
                </a:solidFill>
                <a:latin typeface="Palatino Linotype"/>
                <a:ea typeface="Palatino Linotype"/>
                <a:cs typeface="Palatino Linotype"/>
                <a:sym typeface="Palatino Linotype"/>
              </a:rPr>
              <a:t>-loyiha hujjatlari va chizmalariga zarur o‘zgartirishlar kiritish.</a:t>
            </a:r>
            <a:endParaRPr b="1" sz="3200">
              <a:solidFill>
                <a:schemeClr val="dk1"/>
              </a:solidFill>
              <a:latin typeface="Palatino Linotype"/>
              <a:ea typeface="Palatino Linotype"/>
              <a:cs typeface="Palatino Linotype"/>
              <a:sym typeface="Palatino Linotype"/>
            </a:endParaRPr>
          </a:p>
        </p:txBody>
      </p:sp>
      <p:sp>
        <p:nvSpPr>
          <p:cNvPr id="418" name="Google Shape;418;p29"/>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29</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30"/>
          <p:cNvSpPr/>
          <p:nvPr/>
        </p:nvSpPr>
        <p:spPr>
          <a:xfrm>
            <a:off x="683568" y="188640"/>
            <a:ext cx="7200800" cy="1296144"/>
          </a:xfrm>
          <a:prstGeom prst="downArrowCallout">
            <a:avLst>
              <a:gd fmla="val 25000" name="adj1"/>
              <a:gd fmla="val 25000" name="adj2"/>
              <a:gd fmla="val 25000" name="adj3"/>
              <a:gd fmla="val 64977" name="adj4"/>
            </a:avLst>
          </a:prstGeom>
          <a:solidFill>
            <a:srgbClr val="E2E5E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chemeClr val="dk1"/>
                </a:solidFill>
                <a:latin typeface="Palatino Linotype"/>
                <a:ea typeface="Palatino Linotype"/>
                <a:cs typeface="Palatino Linotype"/>
                <a:sym typeface="Palatino Linotype"/>
              </a:rPr>
              <a:t>Mavjud zamonaviy ALT lari</a:t>
            </a:r>
            <a:endParaRPr sz="3200">
              <a:solidFill>
                <a:schemeClr val="dk1"/>
              </a:solidFill>
              <a:latin typeface="Palatino Linotype"/>
              <a:ea typeface="Palatino Linotype"/>
              <a:cs typeface="Palatino Linotype"/>
              <a:sym typeface="Palatino Linotype"/>
            </a:endParaRPr>
          </a:p>
        </p:txBody>
      </p:sp>
      <p:sp>
        <p:nvSpPr>
          <p:cNvPr id="424" name="Google Shape;424;p30"/>
          <p:cNvSpPr/>
          <p:nvPr/>
        </p:nvSpPr>
        <p:spPr>
          <a:xfrm>
            <a:off x="132656" y="1484784"/>
            <a:ext cx="8784976" cy="4464496"/>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ASPAP – agregat yuzalarini ALT; </a:t>
            </a:r>
            <a:endParaRPr sz="2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APROKS – kemalar korpusi tuzishni ALT; </a:t>
            </a:r>
            <a:endParaRPr sz="2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ASPOS – qurilish obyektlarini ALT (qurilish jarayonini tanlashdan boshlab konstruksiya elementlarini hisob-kitobgacha); </a:t>
            </a:r>
            <a:endParaRPr sz="2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ESAP – matematik-mantiqiy va texnik loyihalash bosqichlari, konstruktorlik va texnik hujjatlarni tayyorlash ALT</a:t>
            </a:r>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UzASPO – milliy byudjet mablag’larini ALT</a:t>
            </a:r>
            <a:endParaRPr sz="2400">
              <a:solidFill>
                <a:schemeClr val="dk1"/>
              </a:solidFill>
              <a:latin typeface="Palatino Linotype"/>
              <a:ea typeface="Palatino Linotype"/>
              <a:cs typeface="Palatino Linotype"/>
              <a:sym typeface="Palatino Linotype"/>
            </a:endParaRPr>
          </a:p>
        </p:txBody>
      </p:sp>
      <p:sp>
        <p:nvSpPr>
          <p:cNvPr id="425" name="Google Shape;425;p30"/>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30</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p31"/>
          <p:cNvSpPr/>
          <p:nvPr/>
        </p:nvSpPr>
        <p:spPr>
          <a:xfrm>
            <a:off x="2339752" y="260648"/>
            <a:ext cx="4392488" cy="648072"/>
          </a:xfrm>
          <a:prstGeom prst="roundRect">
            <a:avLst>
              <a:gd fmla="val 16667" name="adj"/>
            </a:avLst>
          </a:prstGeom>
          <a:solidFill>
            <a:srgbClr val="FAFDBD"/>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rgbClr val="C00000"/>
                </a:solidFill>
                <a:latin typeface="Palatino Linotype"/>
                <a:ea typeface="Palatino Linotype"/>
                <a:cs typeface="Palatino Linotype"/>
                <a:sym typeface="Palatino Linotype"/>
              </a:rPr>
              <a:t>LOYIXALASH</a:t>
            </a:r>
            <a:endParaRPr b="1" sz="2800">
              <a:solidFill>
                <a:srgbClr val="C00000"/>
              </a:solidFill>
              <a:latin typeface="Palatino Linotype"/>
              <a:ea typeface="Palatino Linotype"/>
              <a:cs typeface="Palatino Linotype"/>
              <a:sym typeface="Palatino Linotype"/>
            </a:endParaRPr>
          </a:p>
        </p:txBody>
      </p:sp>
      <p:sp>
        <p:nvSpPr>
          <p:cNvPr id="431" name="Google Shape;431;p31"/>
          <p:cNvSpPr/>
          <p:nvPr/>
        </p:nvSpPr>
        <p:spPr>
          <a:xfrm>
            <a:off x="4355976" y="1052736"/>
            <a:ext cx="504056" cy="504056"/>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432" name="Google Shape;432;p31"/>
          <p:cNvSpPr/>
          <p:nvPr/>
        </p:nvSpPr>
        <p:spPr>
          <a:xfrm>
            <a:off x="3347864" y="1556792"/>
            <a:ext cx="2592288" cy="1008112"/>
          </a:xfrm>
          <a:prstGeom prst="flowChartMultidocument">
            <a:avLst/>
          </a:prstGeom>
          <a:gradFill>
            <a:gsLst>
              <a:gs pos="0">
                <a:srgbClr val="E4EEF8"/>
              </a:gs>
              <a:gs pos="50000">
                <a:srgbClr val="E4EEF8"/>
              </a:gs>
              <a:gs pos="76000">
                <a:srgbClr val="D7DFE9"/>
              </a:gs>
              <a:gs pos="92000">
                <a:srgbClr val="BDC5D2"/>
              </a:gs>
              <a:gs pos="100000">
                <a:srgbClr val="BDC5D2"/>
              </a:gs>
            </a:gsLst>
            <a:path path="circle">
              <a:fillToRect b="50%" l="50%" r="50%" t="50%"/>
            </a:path>
            <a:tileRect/>
          </a:gra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MASALA</a:t>
            </a:r>
            <a:endParaRPr b="1" sz="2000">
              <a:solidFill>
                <a:schemeClr val="dk1"/>
              </a:solidFill>
              <a:latin typeface="Palatino Linotype"/>
              <a:ea typeface="Palatino Linotype"/>
              <a:cs typeface="Palatino Linotype"/>
              <a:sym typeface="Palatino Linotype"/>
            </a:endParaRPr>
          </a:p>
        </p:txBody>
      </p:sp>
      <p:sp>
        <p:nvSpPr>
          <p:cNvPr id="433" name="Google Shape;433;p31"/>
          <p:cNvSpPr/>
          <p:nvPr/>
        </p:nvSpPr>
        <p:spPr>
          <a:xfrm rot="10800000">
            <a:off x="3563888" y="2924944"/>
            <a:ext cx="2016224" cy="936105"/>
          </a:xfrm>
          <a:prstGeom prst="leftRightUpArrow">
            <a:avLst>
              <a:gd fmla="val 25000" name="adj1"/>
              <a:gd fmla="val 25000" name="adj2"/>
              <a:gd fmla="val 25000" name="adj3"/>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434" name="Google Shape;434;p31"/>
          <p:cNvSpPr/>
          <p:nvPr/>
        </p:nvSpPr>
        <p:spPr>
          <a:xfrm rot="5400000">
            <a:off x="4373978" y="2582906"/>
            <a:ext cx="432048" cy="396044"/>
          </a:xfrm>
          <a:prstGeom prst="chevron">
            <a:avLst>
              <a:gd fmla="val 50000" name="adj"/>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435" name="Google Shape;435;p31"/>
          <p:cNvSpPr/>
          <p:nvPr/>
        </p:nvSpPr>
        <p:spPr>
          <a:xfrm>
            <a:off x="827584" y="2851607"/>
            <a:ext cx="2088232" cy="649401"/>
          </a:xfrm>
          <a:prstGeom prst="flowChartAlternateProcess">
            <a:avLst/>
          </a:prstGeom>
          <a:solidFill>
            <a:srgbClr val="FFFF0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SINTEZ</a:t>
            </a:r>
            <a:endParaRPr b="1" sz="2000">
              <a:solidFill>
                <a:schemeClr val="dk1"/>
              </a:solidFill>
              <a:latin typeface="Palatino Linotype"/>
              <a:ea typeface="Palatino Linotype"/>
              <a:cs typeface="Palatino Linotype"/>
              <a:sym typeface="Palatino Linotype"/>
            </a:endParaRPr>
          </a:p>
        </p:txBody>
      </p:sp>
      <p:sp>
        <p:nvSpPr>
          <p:cNvPr id="436" name="Google Shape;436;p31"/>
          <p:cNvSpPr/>
          <p:nvPr/>
        </p:nvSpPr>
        <p:spPr>
          <a:xfrm>
            <a:off x="3491880" y="3931727"/>
            <a:ext cx="2088232" cy="649401"/>
          </a:xfrm>
          <a:prstGeom prst="flowChartAlternateProcess">
            <a:avLst/>
          </a:prstGeom>
          <a:solidFill>
            <a:srgbClr val="FFFF0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ANALIZ</a:t>
            </a:r>
            <a:endParaRPr b="1" sz="2000">
              <a:solidFill>
                <a:schemeClr val="dk1"/>
              </a:solidFill>
              <a:latin typeface="Palatino Linotype"/>
              <a:ea typeface="Palatino Linotype"/>
              <a:cs typeface="Palatino Linotype"/>
              <a:sym typeface="Palatino Linotype"/>
            </a:endParaRPr>
          </a:p>
        </p:txBody>
      </p:sp>
      <p:sp>
        <p:nvSpPr>
          <p:cNvPr id="437" name="Google Shape;437;p31"/>
          <p:cNvSpPr/>
          <p:nvPr/>
        </p:nvSpPr>
        <p:spPr>
          <a:xfrm>
            <a:off x="6012160" y="2851607"/>
            <a:ext cx="2088232" cy="649401"/>
          </a:xfrm>
          <a:prstGeom prst="flowChartAlternateProcess">
            <a:avLst/>
          </a:prstGeom>
          <a:solidFill>
            <a:srgbClr val="FFFF0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TESTLASH</a:t>
            </a:r>
            <a:endParaRPr b="1" sz="2000">
              <a:solidFill>
                <a:schemeClr val="dk1"/>
              </a:solidFill>
              <a:latin typeface="Palatino Linotype"/>
              <a:ea typeface="Palatino Linotype"/>
              <a:cs typeface="Palatino Linotype"/>
              <a:sym typeface="Palatino Linotype"/>
            </a:endParaRPr>
          </a:p>
        </p:txBody>
      </p:sp>
      <p:sp>
        <p:nvSpPr>
          <p:cNvPr id="438" name="Google Shape;438;p31"/>
          <p:cNvSpPr/>
          <p:nvPr/>
        </p:nvSpPr>
        <p:spPr>
          <a:xfrm>
            <a:off x="0" y="4077072"/>
            <a:ext cx="1475656" cy="504056"/>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strukturali</a:t>
            </a:r>
            <a:endParaRPr b="1" sz="1800">
              <a:solidFill>
                <a:schemeClr val="dk1"/>
              </a:solidFill>
              <a:latin typeface="Palatino Linotype"/>
              <a:ea typeface="Palatino Linotype"/>
              <a:cs typeface="Palatino Linotype"/>
              <a:sym typeface="Palatino Linotype"/>
            </a:endParaRPr>
          </a:p>
        </p:txBody>
      </p:sp>
      <p:sp>
        <p:nvSpPr>
          <p:cNvPr id="439" name="Google Shape;439;p31"/>
          <p:cNvSpPr/>
          <p:nvPr/>
        </p:nvSpPr>
        <p:spPr>
          <a:xfrm>
            <a:off x="1672242" y="4077072"/>
            <a:ext cx="1639618" cy="504056"/>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parametrik</a:t>
            </a:r>
            <a:endParaRPr b="1" sz="1800">
              <a:solidFill>
                <a:schemeClr val="dk1"/>
              </a:solidFill>
              <a:latin typeface="Palatino Linotype"/>
              <a:ea typeface="Palatino Linotype"/>
              <a:cs typeface="Palatino Linotype"/>
              <a:sym typeface="Palatino Linotype"/>
            </a:endParaRPr>
          </a:p>
        </p:txBody>
      </p:sp>
      <p:sp>
        <p:nvSpPr>
          <p:cNvPr id="440" name="Google Shape;440;p31"/>
          <p:cNvSpPr/>
          <p:nvPr/>
        </p:nvSpPr>
        <p:spPr>
          <a:xfrm rot="-8135576">
            <a:off x="1267779" y="3510962"/>
            <a:ext cx="741037" cy="737368"/>
          </a:xfrm>
          <a:prstGeom prst="leftUpArrow">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441" name="Google Shape;441;p31"/>
          <p:cNvSpPr/>
          <p:nvPr/>
        </p:nvSpPr>
        <p:spPr>
          <a:xfrm>
            <a:off x="2342458" y="5337816"/>
            <a:ext cx="2049522" cy="504056"/>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modellashtirish</a:t>
            </a:r>
            <a:endParaRPr b="1" sz="1800">
              <a:solidFill>
                <a:schemeClr val="dk1"/>
              </a:solidFill>
              <a:latin typeface="Palatino Linotype"/>
              <a:ea typeface="Palatino Linotype"/>
              <a:cs typeface="Palatino Linotype"/>
              <a:sym typeface="Palatino Linotype"/>
            </a:endParaRPr>
          </a:p>
        </p:txBody>
      </p:sp>
      <p:sp>
        <p:nvSpPr>
          <p:cNvPr id="442" name="Google Shape;442;p31"/>
          <p:cNvSpPr/>
          <p:nvPr/>
        </p:nvSpPr>
        <p:spPr>
          <a:xfrm>
            <a:off x="4588566" y="5337816"/>
            <a:ext cx="1639618" cy="504056"/>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taqqoslash</a:t>
            </a:r>
            <a:endParaRPr b="1" sz="1800">
              <a:solidFill>
                <a:schemeClr val="dk1"/>
              </a:solidFill>
              <a:latin typeface="Palatino Linotype"/>
              <a:ea typeface="Palatino Linotype"/>
              <a:cs typeface="Palatino Linotype"/>
              <a:sym typeface="Palatino Linotype"/>
            </a:endParaRPr>
          </a:p>
        </p:txBody>
      </p:sp>
      <p:sp>
        <p:nvSpPr>
          <p:cNvPr id="443" name="Google Shape;443;p31"/>
          <p:cNvSpPr/>
          <p:nvPr/>
        </p:nvSpPr>
        <p:spPr>
          <a:xfrm rot="-8135576">
            <a:off x="4184103" y="4698506"/>
            <a:ext cx="741037" cy="737368"/>
          </a:xfrm>
          <a:prstGeom prst="leftUpArrow">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444" name="Google Shape;444;p31"/>
          <p:cNvSpPr/>
          <p:nvPr/>
        </p:nvSpPr>
        <p:spPr>
          <a:xfrm>
            <a:off x="5821876" y="4077072"/>
            <a:ext cx="1475656" cy="504056"/>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nazorat</a:t>
            </a:r>
            <a:endParaRPr b="1" sz="1800">
              <a:solidFill>
                <a:schemeClr val="dk1"/>
              </a:solidFill>
              <a:latin typeface="Palatino Linotype"/>
              <a:ea typeface="Palatino Linotype"/>
              <a:cs typeface="Palatino Linotype"/>
              <a:sym typeface="Palatino Linotype"/>
            </a:endParaRPr>
          </a:p>
        </p:txBody>
      </p:sp>
      <p:sp>
        <p:nvSpPr>
          <p:cNvPr id="445" name="Google Shape;445;p31"/>
          <p:cNvSpPr/>
          <p:nvPr/>
        </p:nvSpPr>
        <p:spPr>
          <a:xfrm>
            <a:off x="7494118" y="4077072"/>
            <a:ext cx="1639618" cy="504056"/>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diagnostika</a:t>
            </a:r>
            <a:endParaRPr b="1" sz="1800">
              <a:solidFill>
                <a:schemeClr val="dk1"/>
              </a:solidFill>
              <a:latin typeface="Palatino Linotype"/>
              <a:ea typeface="Palatino Linotype"/>
              <a:cs typeface="Palatino Linotype"/>
              <a:sym typeface="Palatino Linotype"/>
            </a:endParaRPr>
          </a:p>
        </p:txBody>
      </p:sp>
      <p:sp>
        <p:nvSpPr>
          <p:cNvPr id="446" name="Google Shape;446;p31"/>
          <p:cNvSpPr/>
          <p:nvPr/>
        </p:nvSpPr>
        <p:spPr>
          <a:xfrm rot="-8135576">
            <a:off x="7089655" y="3510962"/>
            <a:ext cx="741037" cy="737368"/>
          </a:xfrm>
          <a:prstGeom prst="leftUpArrow">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447" name="Google Shape;447;p31"/>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31</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grpSp>
        <p:nvGrpSpPr>
          <p:cNvPr id="452" name="Google Shape;452;p32"/>
          <p:cNvGrpSpPr/>
          <p:nvPr/>
        </p:nvGrpSpPr>
        <p:grpSpPr>
          <a:xfrm>
            <a:off x="-6310723" y="153285"/>
            <a:ext cx="15379740" cy="7559542"/>
            <a:chOff x="-6346219" y="-971459"/>
            <a:chExt cx="15379740" cy="7559542"/>
          </a:xfrm>
        </p:grpSpPr>
        <p:sp>
          <p:nvSpPr>
            <p:cNvPr id="453" name="Google Shape;453;p32"/>
            <p:cNvSpPr/>
            <p:nvPr/>
          </p:nvSpPr>
          <p:spPr>
            <a:xfrm>
              <a:off x="-6346219" y="-971459"/>
              <a:ext cx="7559542" cy="7559542"/>
            </a:xfrm>
            <a:prstGeom prst="blockArc">
              <a:avLst>
                <a:gd fmla="val 18900000" name="adj1"/>
                <a:gd fmla="val 2700000" name="adj2"/>
                <a:gd fmla="val 286" name="adj3"/>
              </a:avLst>
            </a:prstGeom>
            <a:noFill/>
            <a:ln cap="flat" cmpd="sng" w="28575">
              <a:solidFill>
                <a:srgbClr val="4C5D8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32"/>
            <p:cNvSpPr/>
            <p:nvPr/>
          </p:nvSpPr>
          <p:spPr>
            <a:xfrm>
              <a:off x="394006" y="255331"/>
              <a:ext cx="8639515" cy="510438"/>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32"/>
            <p:cNvSpPr txBox="1"/>
            <p:nvPr/>
          </p:nvSpPr>
          <p:spPr>
            <a:xfrm>
              <a:off x="394006" y="255331"/>
              <a:ext cx="8639515" cy="510438"/>
            </a:xfrm>
            <a:prstGeom prst="rect">
              <a:avLst/>
            </a:prstGeom>
            <a:noFill/>
            <a:ln>
              <a:noFill/>
            </a:ln>
          </p:spPr>
          <p:txBody>
            <a:bodyPr anchorCtr="0" anchor="ctr" bIns="60950" lIns="405150" spcFirstLastPara="1" rIns="60950" wrap="square" tIns="60950">
              <a:noAutofit/>
            </a:bodyPr>
            <a:lstStyle/>
            <a:p>
              <a:pPr indent="0" lvl="0" marL="0" marR="0" rtl="0" algn="l">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Matematik ta’minot</a:t>
              </a:r>
              <a:endParaRPr sz="2400">
                <a:solidFill>
                  <a:schemeClr val="dk1"/>
                </a:solidFill>
                <a:latin typeface="Palatino Linotype"/>
                <a:ea typeface="Palatino Linotype"/>
                <a:cs typeface="Palatino Linotype"/>
                <a:sym typeface="Palatino Linotype"/>
              </a:endParaRPr>
            </a:p>
          </p:txBody>
        </p:sp>
        <p:sp>
          <p:nvSpPr>
            <p:cNvPr id="456" name="Google Shape;456;p32"/>
            <p:cNvSpPr/>
            <p:nvPr/>
          </p:nvSpPr>
          <p:spPr>
            <a:xfrm>
              <a:off x="74981" y="191526"/>
              <a:ext cx="638048" cy="638048"/>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32"/>
            <p:cNvSpPr/>
            <p:nvPr/>
          </p:nvSpPr>
          <p:spPr>
            <a:xfrm>
              <a:off x="856254" y="1021439"/>
              <a:ext cx="8177267" cy="510438"/>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32"/>
            <p:cNvSpPr txBox="1"/>
            <p:nvPr/>
          </p:nvSpPr>
          <p:spPr>
            <a:xfrm>
              <a:off x="856254" y="1021439"/>
              <a:ext cx="8177267" cy="510438"/>
            </a:xfrm>
            <a:prstGeom prst="rect">
              <a:avLst/>
            </a:prstGeom>
            <a:noFill/>
            <a:ln>
              <a:noFill/>
            </a:ln>
          </p:spPr>
          <p:txBody>
            <a:bodyPr anchorCtr="0" anchor="ctr" bIns="60950" lIns="405150" spcFirstLastPara="1" rIns="60950" wrap="square" tIns="60950">
              <a:noAutofit/>
            </a:bodyPr>
            <a:lstStyle/>
            <a:p>
              <a:pPr indent="0" lvl="0" marL="0" marR="0" rtl="0" algn="l">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Texnik ta’minot</a:t>
              </a:r>
              <a:endParaRPr sz="2400">
                <a:solidFill>
                  <a:schemeClr val="dk1"/>
                </a:solidFill>
                <a:latin typeface="Palatino Linotype"/>
                <a:ea typeface="Palatino Linotype"/>
                <a:cs typeface="Palatino Linotype"/>
                <a:sym typeface="Palatino Linotype"/>
              </a:endParaRPr>
            </a:p>
          </p:txBody>
        </p:sp>
        <p:sp>
          <p:nvSpPr>
            <p:cNvPr id="459" name="Google Shape;459;p32"/>
            <p:cNvSpPr/>
            <p:nvPr/>
          </p:nvSpPr>
          <p:spPr>
            <a:xfrm>
              <a:off x="537230" y="957634"/>
              <a:ext cx="638048" cy="638048"/>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32"/>
            <p:cNvSpPr/>
            <p:nvPr/>
          </p:nvSpPr>
          <p:spPr>
            <a:xfrm>
              <a:off x="1109564" y="1783983"/>
              <a:ext cx="7923957" cy="516441"/>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32"/>
            <p:cNvSpPr txBox="1"/>
            <p:nvPr/>
          </p:nvSpPr>
          <p:spPr>
            <a:xfrm>
              <a:off x="1109564" y="1783983"/>
              <a:ext cx="7923957" cy="516441"/>
            </a:xfrm>
            <a:prstGeom prst="rect">
              <a:avLst/>
            </a:prstGeom>
            <a:noFill/>
            <a:ln>
              <a:noFill/>
            </a:ln>
          </p:spPr>
          <p:txBody>
            <a:bodyPr anchorCtr="0" anchor="ctr" bIns="60950" lIns="405150" spcFirstLastPara="1" rIns="60950" wrap="square" tIns="60950">
              <a:noAutofit/>
            </a:bodyPr>
            <a:lstStyle/>
            <a:p>
              <a:pPr indent="0" lvl="0" marL="0" marR="0" rtl="0" algn="just">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Lingvistik ta’minot</a:t>
              </a:r>
              <a:endParaRPr sz="2400">
                <a:solidFill>
                  <a:schemeClr val="dk1"/>
                </a:solidFill>
                <a:latin typeface="Palatino Linotype"/>
                <a:ea typeface="Palatino Linotype"/>
                <a:cs typeface="Palatino Linotype"/>
                <a:sym typeface="Palatino Linotype"/>
              </a:endParaRPr>
            </a:p>
          </p:txBody>
        </p:sp>
        <p:sp>
          <p:nvSpPr>
            <p:cNvPr id="462" name="Google Shape;462;p32"/>
            <p:cNvSpPr/>
            <p:nvPr/>
          </p:nvSpPr>
          <p:spPr>
            <a:xfrm>
              <a:off x="790539" y="1723180"/>
              <a:ext cx="638048" cy="638048"/>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32"/>
            <p:cNvSpPr/>
            <p:nvPr/>
          </p:nvSpPr>
          <p:spPr>
            <a:xfrm>
              <a:off x="1190443" y="2553092"/>
              <a:ext cx="7843078" cy="510438"/>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32"/>
            <p:cNvSpPr txBox="1"/>
            <p:nvPr/>
          </p:nvSpPr>
          <p:spPr>
            <a:xfrm>
              <a:off x="1190443" y="2553092"/>
              <a:ext cx="7843078" cy="510438"/>
            </a:xfrm>
            <a:prstGeom prst="rect">
              <a:avLst/>
            </a:prstGeom>
            <a:noFill/>
            <a:ln>
              <a:noFill/>
            </a:ln>
          </p:spPr>
          <p:txBody>
            <a:bodyPr anchorCtr="0" anchor="ctr" bIns="60950" lIns="405150" spcFirstLastPara="1" rIns="60950" wrap="square" tIns="60950">
              <a:noAutofit/>
            </a:bodyPr>
            <a:lstStyle/>
            <a:p>
              <a:pPr indent="0" lvl="0" marL="0" marR="0" rtl="0" algn="l">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Dasturli ta’minot</a:t>
              </a:r>
              <a:endParaRPr sz="2400">
                <a:solidFill>
                  <a:schemeClr val="dk1"/>
                </a:solidFill>
                <a:latin typeface="Palatino Linotype"/>
                <a:ea typeface="Palatino Linotype"/>
                <a:cs typeface="Palatino Linotype"/>
                <a:sym typeface="Palatino Linotype"/>
              </a:endParaRPr>
            </a:p>
          </p:txBody>
        </p:sp>
        <p:sp>
          <p:nvSpPr>
            <p:cNvPr id="465" name="Google Shape;465;p32"/>
            <p:cNvSpPr/>
            <p:nvPr/>
          </p:nvSpPr>
          <p:spPr>
            <a:xfrm>
              <a:off x="871419" y="2489287"/>
              <a:ext cx="638048" cy="638048"/>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32"/>
            <p:cNvSpPr/>
            <p:nvPr/>
          </p:nvSpPr>
          <p:spPr>
            <a:xfrm>
              <a:off x="1109564" y="3319200"/>
              <a:ext cx="7923957" cy="510438"/>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32"/>
            <p:cNvSpPr txBox="1"/>
            <p:nvPr/>
          </p:nvSpPr>
          <p:spPr>
            <a:xfrm>
              <a:off x="1109564" y="3319200"/>
              <a:ext cx="7923957" cy="510438"/>
            </a:xfrm>
            <a:prstGeom prst="rect">
              <a:avLst/>
            </a:prstGeom>
            <a:noFill/>
            <a:ln>
              <a:noFill/>
            </a:ln>
          </p:spPr>
          <p:txBody>
            <a:bodyPr anchorCtr="0" anchor="ctr" bIns="60950" lIns="405150" spcFirstLastPara="1" rIns="60950" wrap="square" tIns="60950">
              <a:noAutofit/>
            </a:bodyPr>
            <a:lstStyle/>
            <a:p>
              <a:pPr indent="0" lvl="0" marL="0" marR="0" rtl="0" algn="l">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Axborotli ta’minot</a:t>
              </a:r>
              <a:endParaRPr sz="2400">
                <a:solidFill>
                  <a:schemeClr val="dk1"/>
                </a:solidFill>
                <a:latin typeface="Palatino Linotype"/>
                <a:ea typeface="Palatino Linotype"/>
                <a:cs typeface="Palatino Linotype"/>
                <a:sym typeface="Palatino Linotype"/>
              </a:endParaRPr>
            </a:p>
          </p:txBody>
        </p:sp>
        <p:sp>
          <p:nvSpPr>
            <p:cNvPr id="468" name="Google Shape;468;p32"/>
            <p:cNvSpPr/>
            <p:nvPr/>
          </p:nvSpPr>
          <p:spPr>
            <a:xfrm>
              <a:off x="790539" y="3255395"/>
              <a:ext cx="638048" cy="638048"/>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32"/>
            <p:cNvSpPr/>
            <p:nvPr/>
          </p:nvSpPr>
          <p:spPr>
            <a:xfrm>
              <a:off x="856254" y="4084745"/>
              <a:ext cx="8177267" cy="510438"/>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32"/>
            <p:cNvSpPr txBox="1"/>
            <p:nvPr/>
          </p:nvSpPr>
          <p:spPr>
            <a:xfrm>
              <a:off x="856254" y="4084745"/>
              <a:ext cx="8177267" cy="510438"/>
            </a:xfrm>
            <a:prstGeom prst="rect">
              <a:avLst/>
            </a:prstGeom>
            <a:noFill/>
            <a:ln>
              <a:noFill/>
            </a:ln>
          </p:spPr>
          <p:txBody>
            <a:bodyPr anchorCtr="0" anchor="ctr" bIns="60950" lIns="405150" spcFirstLastPara="1" rIns="60950" wrap="square" tIns="60950">
              <a:noAutofit/>
            </a:bodyPr>
            <a:lstStyle/>
            <a:p>
              <a:pPr indent="0" lvl="0" marL="0" marR="0" rtl="0" algn="l">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Tashkiliy ta’minot</a:t>
              </a:r>
              <a:endParaRPr sz="2400">
                <a:solidFill>
                  <a:schemeClr val="dk1"/>
                </a:solidFill>
                <a:latin typeface="Palatino Linotype"/>
                <a:ea typeface="Palatino Linotype"/>
                <a:cs typeface="Palatino Linotype"/>
                <a:sym typeface="Palatino Linotype"/>
              </a:endParaRPr>
            </a:p>
          </p:txBody>
        </p:sp>
        <p:sp>
          <p:nvSpPr>
            <p:cNvPr id="471" name="Google Shape;471;p32"/>
            <p:cNvSpPr/>
            <p:nvPr/>
          </p:nvSpPr>
          <p:spPr>
            <a:xfrm>
              <a:off x="537230" y="4020941"/>
              <a:ext cx="638048" cy="638048"/>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32"/>
            <p:cNvSpPr/>
            <p:nvPr/>
          </p:nvSpPr>
          <p:spPr>
            <a:xfrm>
              <a:off x="394006" y="4850853"/>
              <a:ext cx="8639515" cy="510438"/>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32"/>
            <p:cNvSpPr txBox="1"/>
            <p:nvPr/>
          </p:nvSpPr>
          <p:spPr>
            <a:xfrm>
              <a:off x="394006" y="4850853"/>
              <a:ext cx="8639515" cy="510438"/>
            </a:xfrm>
            <a:prstGeom prst="rect">
              <a:avLst/>
            </a:prstGeom>
            <a:noFill/>
            <a:ln>
              <a:noFill/>
            </a:ln>
          </p:spPr>
          <p:txBody>
            <a:bodyPr anchorCtr="0" anchor="ctr" bIns="60950" lIns="405150" spcFirstLastPara="1" rIns="60950" wrap="square" tIns="60950">
              <a:noAutofit/>
            </a:bodyPr>
            <a:lstStyle/>
            <a:p>
              <a:pPr indent="0" lvl="0" marL="0" marR="0" rtl="0" algn="l">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Uslubiy ta’minot</a:t>
              </a:r>
              <a:endParaRPr sz="2400">
                <a:solidFill>
                  <a:schemeClr val="dk1"/>
                </a:solidFill>
                <a:latin typeface="Palatino Linotype"/>
                <a:ea typeface="Palatino Linotype"/>
                <a:cs typeface="Palatino Linotype"/>
                <a:sym typeface="Palatino Linotype"/>
              </a:endParaRPr>
            </a:p>
          </p:txBody>
        </p:sp>
        <p:sp>
          <p:nvSpPr>
            <p:cNvPr id="474" name="Google Shape;474;p32"/>
            <p:cNvSpPr/>
            <p:nvPr/>
          </p:nvSpPr>
          <p:spPr>
            <a:xfrm>
              <a:off x="74981" y="4787048"/>
              <a:ext cx="638048" cy="638048"/>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5" name="Google Shape;475;p32"/>
          <p:cNvSpPr/>
          <p:nvPr/>
        </p:nvSpPr>
        <p:spPr>
          <a:xfrm>
            <a:off x="179512" y="260648"/>
            <a:ext cx="8856984" cy="720080"/>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Loyixalashni avtomatlashtirish bazaviy ta’minotlari</a:t>
            </a:r>
            <a:endParaRPr b="1" sz="2800">
              <a:solidFill>
                <a:schemeClr val="dk1"/>
              </a:solidFill>
              <a:latin typeface="Palatino Linotype"/>
              <a:ea typeface="Palatino Linotype"/>
              <a:cs typeface="Palatino Linotype"/>
              <a:sym typeface="Palatino Linotype"/>
            </a:endParaRPr>
          </a:p>
        </p:txBody>
      </p:sp>
      <p:sp>
        <p:nvSpPr>
          <p:cNvPr id="476" name="Google Shape;476;p32"/>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32</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sp>
        <p:nvSpPr>
          <p:cNvPr id="482" name="Google Shape;482;p33"/>
          <p:cNvSpPr txBox="1"/>
          <p:nvPr>
            <p:ph idx="1" type="body"/>
          </p:nvPr>
        </p:nvSpPr>
        <p:spPr>
          <a:xfrm>
            <a:off x="250825" y="115888"/>
            <a:ext cx="8618538" cy="6408737"/>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002060"/>
              </a:buClr>
              <a:buSzPts val="2300"/>
              <a:buFont typeface="Arial"/>
              <a:buNone/>
            </a:pPr>
            <a:r>
              <a:rPr b="1" lang="en-US" sz="2300">
                <a:solidFill>
                  <a:srgbClr val="002060"/>
                </a:solidFill>
                <a:latin typeface="Times New Roman"/>
                <a:ea typeface="Times New Roman"/>
                <a:cs typeface="Times New Roman"/>
                <a:sym typeface="Times New Roman"/>
              </a:rPr>
              <a:t>Foydalanilgan adabiyotlar</a:t>
            </a:r>
            <a:endParaRPr b="1" sz="2300">
              <a:solidFill>
                <a:srgbClr val="002060"/>
              </a:solidFill>
              <a:latin typeface="Times New Roman"/>
              <a:ea typeface="Times New Roman"/>
              <a:cs typeface="Times New Roman"/>
              <a:sym typeface="Times New Roman"/>
            </a:endParaRPr>
          </a:p>
          <a:p>
            <a:pPr indent="0" lvl="0" marL="0" rtl="0" algn="ctr">
              <a:spcBef>
                <a:spcPts val="210"/>
              </a:spcBef>
              <a:spcAft>
                <a:spcPts val="0"/>
              </a:spcAft>
              <a:buClr>
                <a:srgbClr val="7F7F7F"/>
              </a:buClr>
              <a:buSzPts val="1050"/>
              <a:buFont typeface="Arial"/>
              <a:buNone/>
            </a:pPr>
            <a:r>
              <a:t/>
            </a:r>
            <a:endParaRPr b="1" sz="1050">
              <a:solidFill>
                <a:srgbClr val="002060"/>
              </a:solidFill>
              <a:latin typeface="Times New Roman"/>
              <a:ea typeface="Times New Roman"/>
              <a:cs typeface="Times New Roman"/>
              <a:sym typeface="Times New Roman"/>
            </a:endParaRPr>
          </a:p>
          <a:p>
            <a:pPr indent="-342900" lvl="0" marL="342900" rtl="0" algn="just">
              <a:spcBef>
                <a:spcPts val="0"/>
              </a:spcBef>
              <a:spcAft>
                <a:spcPts val="0"/>
              </a:spcAft>
              <a:buClr>
                <a:srgbClr val="002060"/>
              </a:buClr>
              <a:buSzPts val="2300"/>
              <a:buFont typeface="Century Gothic"/>
              <a:buAutoNum type="arabicPeriod"/>
            </a:pPr>
            <a:r>
              <a:rPr lang="en-US" sz="2300">
                <a:solidFill>
                  <a:srgbClr val="002060"/>
                </a:solidFill>
                <a:latin typeface="Times New Roman"/>
                <a:ea typeface="Times New Roman"/>
                <a:cs typeface="Times New Roman"/>
                <a:sym typeface="Times New Roman"/>
              </a:rPr>
              <a:t>B.A.Nazarbayeva O’lchash vositalarini konstruksiyalash. O’quv qo’llanma. Toshkent “Tafakkur avlodi” 2020 y. </a:t>
            </a:r>
            <a:endParaRPr/>
          </a:p>
          <a:p>
            <a:pPr indent="-342900" lvl="0" marL="342900" rtl="0" algn="just">
              <a:spcBef>
                <a:spcPts val="0"/>
              </a:spcBef>
              <a:spcAft>
                <a:spcPts val="0"/>
              </a:spcAft>
              <a:buClr>
                <a:srgbClr val="002060"/>
              </a:buClr>
              <a:buSzPts val="2300"/>
              <a:buFont typeface="Century Gothic"/>
              <a:buAutoNum type="arabicPeriod"/>
            </a:pPr>
            <a:r>
              <a:rPr lang="en-US" sz="2300">
                <a:solidFill>
                  <a:srgbClr val="002060"/>
                </a:solidFill>
                <a:latin typeface="Times New Roman"/>
                <a:ea typeface="Times New Roman"/>
                <a:cs typeface="Times New Roman"/>
                <a:sym typeface="Times New Roman"/>
              </a:rPr>
              <a:t>Дитрих Х. Проектирование и конструирование. Системный подход / Пер с нем.-М.:Прогресс. 2006</a:t>
            </a:r>
            <a:endParaRPr/>
          </a:p>
          <a:p>
            <a:pPr indent="-342900" lvl="0" marL="342900" rtl="0" algn="just">
              <a:spcBef>
                <a:spcPts val="0"/>
              </a:spcBef>
              <a:spcAft>
                <a:spcPts val="0"/>
              </a:spcAft>
              <a:buClr>
                <a:srgbClr val="002060"/>
              </a:buClr>
              <a:buSzPts val="2300"/>
              <a:buFont typeface="Century Gothic"/>
              <a:buAutoNum type="arabicPeriod"/>
            </a:pPr>
            <a:r>
              <a:rPr lang="en-US" sz="2300">
                <a:solidFill>
                  <a:srgbClr val="002060"/>
                </a:solidFill>
                <a:latin typeface="Times New Roman"/>
                <a:ea typeface="Times New Roman"/>
                <a:cs typeface="Times New Roman"/>
                <a:sym typeface="Times New Roman"/>
              </a:rPr>
              <a:t>Оберган А.Н. Коструирование и технология средств измерений. Учебное пособие. - Томск: изд.ТПИ,2007.-96 с</a:t>
            </a:r>
            <a:endParaRPr/>
          </a:p>
          <a:p>
            <a:pPr indent="-342900" lvl="0" marL="342900" rtl="0" algn="just">
              <a:spcBef>
                <a:spcPts val="0"/>
              </a:spcBef>
              <a:spcAft>
                <a:spcPts val="0"/>
              </a:spcAft>
              <a:buClr>
                <a:srgbClr val="002060"/>
              </a:buClr>
              <a:buSzPts val="2300"/>
              <a:buFont typeface="Century Gothic"/>
              <a:buAutoNum type="arabicPeriod"/>
            </a:pPr>
            <a:r>
              <a:rPr lang="en-US" sz="2300">
                <a:solidFill>
                  <a:srgbClr val="002060"/>
                </a:solidFill>
                <a:latin typeface="Times New Roman"/>
                <a:ea typeface="Times New Roman"/>
                <a:cs typeface="Times New Roman"/>
                <a:sym typeface="Times New Roman"/>
              </a:rPr>
              <a:t>Орлов П.П. Основы конструирования. – М.: Машиностроение, 2008</a:t>
            </a:r>
            <a:endParaRPr/>
          </a:p>
          <a:p>
            <a:pPr indent="-342900" lvl="0" marL="342900" rtl="0" algn="just">
              <a:spcBef>
                <a:spcPts val="0"/>
              </a:spcBef>
              <a:spcAft>
                <a:spcPts val="0"/>
              </a:spcAft>
              <a:buClr>
                <a:srgbClr val="002060"/>
              </a:buClr>
              <a:buSzPts val="2300"/>
              <a:buFont typeface="Century Gothic"/>
              <a:buAutoNum type="arabicPeriod"/>
            </a:pPr>
            <a:r>
              <a:rPr lang="en-US" sz="2300">
                <a:solidFill>
                  <a:srgbClr val="002060"/>
                </a:solidFill>
                <a:latin typeface="Times New Roman"/>
                <a:ea typeface="Times New Roman"/>
                <a:cs typeface="Times New Roman"/>
                <a:sym typeface="Times New Roman"/>
              </a:rPr>
              <a:t>www.uzbekinvest.uz – UzbekInvest sug’urta kompaniyasi rasmiy sayti</a:t>
            </a:r>
            <a:endParaRPr sz="2300">
              <a:solidFill>
                <a:srgbClr val="002060"/>
              </a:solidFill>
              <a:latin typeface="Times New Roman"/>
              <a:ea typeface="Times New Roman"/>
              <a:cs typeface="Times New Roman"/>
              <a:sym typeface="Times New Roman"/>
            </a:endParaRPr>
          </a:p>
          <a:p>
            <a:pPr indent="-342900" lvl="0" marL="342900" rtl="0" algn="just">
              <a:spcBef>
                <a:spcPts val="0"/>
              </a:spcBef>
              <a:spcAft>
                <a:spcPts val="0"/>
              </a:spcAft>
              <a:buClr>
                <a:srgbClr val="002060"/>
              </a:buClr>
              <a:buSzPts val="2300"/>
              <a:buFont typeface="Century Gothic"/>
              <a:buAutoNum type="arabicPeriod"/>
            </a:pPr>
            <a:r>
              <a:rPr lang="en-US" sz="2300">
                <a:solidFill>
                  <a:srgbClr val="002060"/>
                </a:solidFill>
                <a:latin typeface="Times New Roman"/>
                <a:ea typeface="Times New Roman"/>
                <a:cs typeface="Times New Roman"/>
                <a:sym typeface="Times New Roman"/>
              </a:rPr>
              <a:t>www.uztest.uz – O’zbekiston ilmiy sinov va sertifikatlashtirish markazi rasmiy sayti.</a:t>
            </a:r>
            <a:endParaRPr/>
          </a:p>
          <a:p>
            <a:pPr indent="-342900" lvl="0" marL="342900" rtl="0" algn="just">
              <a:spcBef>
                <a:spcPts val="0"/>
              </a:spcBef>
              <a:spcAft>
                <a:spcPts val="0"/>
              </a:spcAft>
              <a:buClr>
                <a:srgbClr val="002060"/>
              </a:buClr>
              <a:buSzPts val="2300"/>
              <a:buFont typeface="Century Gothic"/>
              <a:buAutoNum type="arabicPeriod"/>
            </a:pPr>
            <a:r>
              <a:rPr lang="en-US" sz="2300">
                <a:solidFill>
                  <a:srgbClr val="002060"/>
                </a:solidFill>
                <a:latin typeface="Times New Roman"/>
                <a:ea typeface="Times New Roman"/>
                <a:cs typeface="Times New Roman"/>
                <a:sym typeface="Times New Roman"/>
              </a:rPr>
              <a:t>https://uz.m.wikipedia.org – Vikipedia ma’lumotlar bazasi</a:t>
            </a:r>
            <a:endParaRPr sz="2300">
              <a:solidFill>
                <a:srgbClr val="002060"/>
              </a:solidFill>
              <a:latin typeface="Times New Roman"/>
              <a:ea typeface="Times New Roman"/>
              <a:cs typeface="Times New Roman"/>
              <a:sym typeface="Times New Roman"/>
            </a:endParaRPr>
          </a:p>
        </p:txBody>
      </p:sp>
      <p:sp>
        <p:nvSpPr>
          <p:cNvPr id="483" name="Google Shape;483;p33"/>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33</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sp>
        <p:nvSpPr>
          <p:cNvPr id="488" name="Google Shape;488;p34"/>
          <p:cNvSpPr txBox="1"/>
          <p:nvPr>
            <p:ph idx="1" type="body"/>
          </p:nvPr>
        </p:nvSpPr>
        <p:spPr>
          <a:xfrm>
            <a:off x="628650" y="1746977"/>
            <a:ext cx="7886700" cy="2762153"/>
          </a:xfrm>
          <a:prstGeom prst="rect">
            <a:avLst/>
          </a:prstGeom>
          <a:noFill/>
          <a:ln>
            <a:noFill/>
          </a:ln>
        </p:spPr>
        <p:txBody>
          <a:bodyPr anchorCtr="0" anchor="t" bIns="45700" lIns="91425" spcFirstLastPara="1" rIns="91425" wrap="square" tIns="45700">
            <a:normAutofit lnSpcReduction="10000"/>
          </a:bodyPr>
          <a:lstStyle/>
          <a:p>
            <a:pPr indent="0" lvl="0" marL="0" rtl="0" algn="ctr">
              <a:spcBef>
                <a:spcPts val="0"/>
              </a:spcBef>
              <a:spcAft>
                <a:spcPts val="0"/>
              </a:spcAft>
              <a:buClr>
                <a:srgbClr val="262626"/>
              </a:buClr>
              <a:buSzPts val="8000"/>
              <a:buFont typeface="Arial"/>
              <a:buNone/>
            </a:pPr>
            <a:r>
              <a:rPr b="1" lang="en-US" sz="8000">
                <a:solidFill>
                  <a:srgbClr val="262626"/>
                </a:solidFill>
                <a:latin typeface="Times New Roman"/>
                <a:ea typeface="Times New Roman"/>
                <a:cs typeface="Times New Roman"/>
                <a:sym typeface="Times New Roman"/>
              </a:rPr>
              <a:t>E’tiboringiz </a:t>
            </a:r>
            <a:endParaRPr/>
          </a:p>
          <a:p>
            <a:pPr indent="0" lvl="0" marL="0" rtl="0" algn="ctr">
              <a:spcBef>
                <a:spcPts val="1600"/>
              </a:spcBef>
              <a:spcAft>
                <a:spcPts val="0"/>
              </a:spcAft>
              <a:buClr>
                <a:srgbClr val="262626"/>
              </a:buClr>
              <a:buSzPts val="8000"/>
              <a:buFont typeface="Arial"/>
              <a:buNone/>
            </a:pPr>
            <a:r>
              <a:rPr b="1" lang="en-US" sz="8000">
                <a:solidFill>
                  <a:srgbClr val="262626"/>
                </a:solidFill>
                <a:latin typeface="Times New Roman"/>
                <a:ea typeface="Times New Roman"/>
                <a:cs typeface="Times New Roman"/>
                <a:sym typeface="Times New Roman"/>
              </a:rPr>
              <a:t>uchun rahmat !!!</a:t>
            </a:r>
            <a:endParaRPr b="1" sz="8000">
              <a:solidFill>
                <a:srgbClr val="262626"/>
              </a:solidFill>
              <a:latin typeface="Times New Roman"/>
              <a:ea typeface="Times New Roman"/>
              <a:cs typeface="Times New Roman"/>
              <a:sym typeface="Times New Roman"/>
            </a:endParaRPr>
          </a:p>
        </p:txBody>
      </p:sp>
      <p:sp>
        <p:nvSpPr>
          <p:cNvPr id="489" name="Google Shape;489;p34"/>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34</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theme/theme1.xml><?xml version="1.0" encoding="utf-8"?>
<a:theme xmlns:a="http://schemas.openxmlformats.org/drawingml/2006/main" xmlns:r="http://schemas.openxmlformats.org/officeDocument/2006/relationships" name="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2022-11-05T12:07:37Z</dcterms:created>
  <dc:creator>PC</dc:creator>
</cp:coreProperties>
</file>