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32" r:id="rId2"/>
    <p:sldMasterId id="2147483750" r:id="rId3"/>
  </p:sldMasterIdLst>
  <p:sldIdLst>
    <p:sldId id="256" r:id="rId4"/>
    <p:sldId id="257" r:id="rId5"/>
    <p:sldId id="258" r:id="rId6"/>
    <p:sldId id="259" r:id="rId7"/>
    <p:sldId id="324" r:id="rId8"/>
    <p:sldId id="314" r:id="rId9"/>
    <p:sldId id="326" r:id="rId10"/>
    <p:sldId id="315" r:id="rId11"/>
    <p:sldId id="322" r:id="rId12"/>
    <p:sldId id="316" r:id="rId13"/>
    <p:sldId id="327" r:id="rId14"/>
    <p:sldId id="318" r:id="rId15"/>
    <p:sldId id="317" r:id="rId16"/>
    <p:sldId id="329" r:id="rId17"/>
    <p:sldId id="328" r:id="rId18"/>
    <p:sldId id="330" r:id="rId19"/>
    <p:sldId id="325" r:id="rId20"/>
    <p:sldId id="263" r:id="rId21"/>
    <p:sldId id="299" r:id="rId22"/>
    <p:sldId id="319" r:id="rId23"/>
    <p:sldId id="320" r:id="rId24"/>
    <p:sldId id="321" r:id="rId25"/>
    <p:sldId id="267" r:id="rId26"/>
    <p:sldId id="313" r:id="rId27"/>
    <p:sldId id="29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EB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65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6726063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787" y="4243845"/>
            <a:ext cx="2307831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6726064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833787" y="2590078"/>
            <a:ext cx="2307832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242" y="2733709"/>
            <a:ext cx="6069268" cy="1373070"/>
          </a:xfrm>
        </p:spPr>
        <p:txBody>
          <a:bodyPr anchor="b">
            <a:noAutofit/>
          </a:bodyPr>
          <a:lstStyle>
            <a:lvl1pPr algn="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241" y="4394040"/>
            <a:ext cx="6108101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55655" y="5936188"/>
            <a:ext cx="2057400" cy="365125"/>
          </a:xfrm>
        </p:spPr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1" y="5936189"/>
            <a:ext cx="402166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399" y="2750337"/>
            <a:ext cx="1370293" cy="1356442"/>
          </a:xfrm>
        </p:spPr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3162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8" name="Picture 2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9" name="Picture 2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3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8066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2728432"/>
            <a:ext cx="9161969" cy="1677035"/>
            <a:chOff x="0" y="2895600"/>
            <a:chExt cx="9161969" cy="1677035"/>
          </a:xfrm>
        </p:grpSpPr>
        <p:pic>
          <p:nvPicPr>
            <p:cNvPr id="19" name="Picture 1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0" name="Picture 1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2869895"/>
            <a:ext cx="688915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1639" y="4232172"/>
            <a:ext cx="688915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65810" y="5936188"/>
            <a:ext cx="2057400" cy="365125"/>
          </a:xfrm>
        </p:spPr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5936189"/>
            <a:ext cx="483467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6438" y="2869896"/>
            <a:ext cx="1149836" cy="1090789"/>
          </a:xfrm>
        </p:spPr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961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53228"/>
            <a:ext cx="6887390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2336873"/>
            <a:ext cx="3357899" cy="359931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61128" y="2336873"/>
            <a:ext cx="3359661" cy="359931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0096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9" name="Picture 2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0" name="Picture 2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3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30"/>
            <a:ext cx="6896534" cy="108093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988" y="2336874"/>
            <a:ext cx="3145080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1638" y="3030009"/>
            <a:ext cx="3367045" cy="29061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82646" y="2336873"/>
            <a:ext cx="3145527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61129" y="3030009"/>
            <a:ext cx="3367044" cy="29061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776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6" name="Picture 15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7" name="Picture 16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8323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HD-ShadowShort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71"/>
          <a:stretch/>
        </p:blipFill>
        <p:spPr>
          <a:xfrm>
            <a:off x="7717217" y="1973262"/>
            <a:ext cx="1444752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710769" y="609600"/>
            <a:ext cx="1433231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10005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7"/>
            <a:ext cx="6896534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4385" y="2336874"/>
            <a:ext cx="3913788" cy="359931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2336873"/>
            <a:ext cx="2796240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2495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10956" y="2336874"/>
            <a:ext cx="3917217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2336874"/>
            <a:ext cx="2798487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90383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3" y="4711617"/>
            <a:ext cx="6894770" cy="544482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31639" y="609598"/>
            <a:ext cx="6896534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5256098"/>
            <a:ext cx="6894772" cy="54781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310"/>
            <a:ext cx="1149836" cy="1090789"/>
          </a:xfrm>
        </p:spPr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7963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2" name="Picture 21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3" name="Picture 22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255" y="609597"/>
            <a:ext cx="6896534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889151" cy="1101764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616"/>
            <a:ext cx="1149836" cy="1090789"/>
          </a:xfrm>
        </p:spPr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18396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30" name="Picture 29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1" name="Picture 30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921" y="616983"/>
            <a:ext cx="642514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89438" y="3660763"/>
            <a:ext cx="5987731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903919" cy="110176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270932" y="748116"/>
            <a:ext cx="5334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67191" y="2998573"/>
            <a:ext cx="457200" cy="5847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889415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3" name="Picture 22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4" name="Picture 23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8" y="4710340"/>
            <a:ext cx="6896534" cy="5898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5300150"/>
            <a:ext cx="6896534" cy="51195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7280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32629" y="2329489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39777" y="3015290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8413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879710" y="3007906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26136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233520" y="3007905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4757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35" name="Picture 34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6" name="Picture 35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37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32391" y="4297503"/>
            <a:ext cx="21922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32391" y="2336873"/>
            <a:ext cx="2192257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32391" y="4873765"/>
            <a:ext cx="219225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0497" y="4297503"/>
            <a:ext cx="221507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870497" y="2336873"/>
            <a:ext cx="221507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869483" y="4873764"/>
            <a:ext cx="2218004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31028" y="4297503"/>
            <a:ext cx="219433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231027" y="2336873"/>
            <a:ext cx="2194333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230934" y="4873762"/>
            <a:ext cx="2197239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870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7" name="Picture 16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8" name="Picture 17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19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22675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 rot="5400000">
            <a:off x="4575305" y="2747178"/>
            <a:ext cx="6862555" cy="1368199"/>
            <a:chOff x="2281445" y="609600"/>
            <a:chExt cx="6862555" cy="1368199"/>
          </a:xfrm>
        </p:grpSpPr>
        <p:sp>
          <p:nvSpPr>
            <p:cNvPr id="12" name="Rectangle 11"/>
            <p:cNvSpPr/>
            <p:nvPr/>
          </p:nvSpPr>
          <p:spPr bwMode="ltGray">
            <a:xfrm>
              <a:off x="2281445" y="609601"/>
              <a:ext cx="5285695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7710769" y="609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4798" y="609597"/>
            <a:ext cx="1069602" cy="446193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241" y="609598"/>
            <a:ext cx="6576359" cy="53265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29144" y="5936188"/>
            <a:ext cx="2057400" cy="365125"/>
          </a:xfrm>
        </p:spPr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0241" y="5936189"/>
            <a:ext cx="4518959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31152" y="5432500"/>
            <a:ext cx="1149636" cy="1273100"/>
          </a:xfrm>
        </p:spPr>
        <p:txBody>
          <a:bodyPr anchor="t"/>
          <a:lstStyle>
            <a:lvl1pPr algn="ctr">
              <a:defRPr/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020611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05F25F-4474-4235-AAC0-7D8308558C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292DE05-2D0E-401F-901D-67FAA82450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BD9020E-9061-48AB-A49B-9B8D8A42A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10455D-6A05-435A-9E25-F6168833C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F2135C8-3B6A-4DE2-96C1-1AD0C5048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8566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5FFB9B-92A1-4109-A428-FC3029219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2E813BF-2C18-4239-94E6-C08494405D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E01E7A2-9983-4375-BABC-7242E4152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2B9CCA6-1917-4E53-80D9-7393E4D4F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782432-EC47-4F44-B524-457772CAE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32874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E5E113-BE03-499B-AE1E-B21589BC2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D18B4BB-F88B-4ED9-B5D1-9FFEB27767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5DBF21-9819-4262-865B-798A42F37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DD29CDD-1DA9-4BF5-9B3B-F9B14AA59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9FE948-D27E-4E8C-88B3-B61082BCB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6184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EB60F5-EAD2-40D1-A18D-EF36F325A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A28C1C7-16D2-4E7B-ADAC-15467CFF4A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75E025A-13C0-424F-AAD5-CCCB047A42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5969F79-7ED9-4918-8A17-3255702B5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0B9155-F924-4CC5-8BBC-841462969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C0738D1-4DA7-4674-956C-3A6283501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5813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77C14-CFD6-4EF9-8D44-7BB59EA34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AA4667F-63CF-42C5-857B-D961DF25DE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52DAA91-4224-449C-9F9B-123097FA2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4B6CA73-E5E6-40E9-96B2-BEFB207FC1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7D2FC8E-1161-4BF6-9957-1C14A9028E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95D1B34-2B51-4919-B145-AE1CFB375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C7DA239-6CAE-41EF-A379-C09B5E3A3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B1174B9-E115-4241-AB2A-C19F4E184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7635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8E3502-DA33-4EC3-B1A8-8D93BD68F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A7B08F5-BC8E-4D97-9135-88464BF27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79DC83F-8B2C-4D51-8261-823B7F03E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FD1B4DA-744B-4C17-86D0-45C47F29D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20860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9055485-5501-4DE1-8CC2-E0A1C74C9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EEDA5CF-DE8E-4FC4-9AB4-938431D7D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6D052F2-B67A-41C3-922A-A6038EC9D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466828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9A51F0-1AC8-431D-BA00-5A6973CB3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320853-1DE7-4E71-927E-5A3D3E6A42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E384C54-A2B2-4792-8807-4ED9CB2B6A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902A41D-D987-46D7-80C4-616192E07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BD789AE-EDA9-45B7-BC49-35BCED386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3086024-DE32-4405-AE18-E906604FF5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294581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64B114-89C6-4A93-905C-304206DD75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E026E8E-2862-46D7-9CA4-AA9B51562E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DD9AB88-AA32-463F-A78B-6B451165C0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8B94782-193B-4EF1-9993-81797C690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AD853F6-51C5-443C-B3AC-4086D992E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0413968-EDD2-4D15-A2F0-411935C9F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09125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5CF4FC-30F7-4993-8FB5-8165A008A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E83B2A9-CE39-4B1C-BC13-7DDEB93853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C07F371-1507-43CC-A3A1-CF9134901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AF9D269-BB10-4849-9350-0467ABCC4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574C36B-F2E3-4D3D-928E-ECA5C817A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862309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6BC87AC-1BB8-42FF-8E11-EDFFDA05D8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C2861F1-F12F-47DD-9CBD-201CADDA4F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B326EA0-211E-49C2-91CF-CAB4CDB54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4B9F1D-22A1-490F-BF43-45E16BEBB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77E2E5-F676-4582-AABF-0A94DAE9D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6429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bg2">
                <a:lumMod val="90000"/>
              </a:schemeClr>
            </a:gs>
            <a:gs pos="40000">
              <a:schemeClr val="tx2">
                <a:lumMod val="20000"/>
                <a:lumOff val="80000"/>
              </a:schemeClr>
            </a:gs>
            <a:gs pos="72000">
              <a:schemeClr val="accent6">
                <a:lumMod val="40000"/>
                <a:lumOff val="60000"/>
              </a:schemeClr>
            </a:gs>
            <a:gs pos="100000">
              <a:schemeClr val="accent6">
                <a:lumMod val="20000"/>
                <a:lumOff val="8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bg2">
                <a:lumMod val="90000"/>
              </a:schemeClr>
            </a:gs>
            <a:gs pos="40000">
              <a:schemeClr val="tx2">
                <a:lumMod val="20000"/>
                <a:lumOff val="80000"/>
              </a:schemeClr>
            </a:gs>
            <a:gs pos="72000">
              <a:schemeClr val="accent6">
                <a:lumMod val="40000"/>
                <a:lumOff val="60000"/>
              </a:schemeClr>
            </a:gs>
            <a:gs pos="100000">
              <a:schemeClr val="accent6">
                <a:lumMod val="20000"/>
                <a:lumOff val="8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ames\Desktop\msft\Berlin\build Assets\hashOverlaySD-FullResolve.png"/>
          <p:cNvPicPr>
            <a:picLocks noChangeAspect="1" noChangeArrowheads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2336873"/>
            <a:ext cx="6887389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67881" y="593618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5936189"/>
            <a:ext cx="48346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0" y="753228"/>
            <a:ext cx="1157674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7767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bg2">
                <a:lumMod val="90000"/>
              </a:schemeClr>
            </a:gs>
            <a:gs pos="40000">
              <a:schemeClr val="tx2">
                <a:lumMod val="20000"/>
                <a:lumOff val="80000"/>
              </a:schemeClr>
            </a:gs>
            <a:gs pos="72000">
              <a:schemeClr val="accent6">
                <a:lumMod val="40000"/>
                <a:lumOff val="60000"/>
              </a:schemeClr>
            </a:gs>
            <a:gs pos="100000">
              <a:schemeClr val="accent6">
                <a:lumMod val="20000"/>
                <a:lumOff val="8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B605D3-8B22-4181-B937-C10F0EA1F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BC493C7-D643-495A-97A7-E149D4C526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FB4F920-64D3-4050-91A5-34AE32C348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6003F48-4CC1-4D69-898F-C236B76CDB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D00839-BDA2-4DF7-81D8-084274F852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0617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04664"/>
            <a:ext cx="8280920" cy="2232248"/>
          </a:xfrm>
        </p:spPr>
        <p:txBody>
          <a:bodyPr anchor="ctr">
            <a:normAutofit/>
          </a:bodyPr>
          <a:lstStyle/>
          <a:p>
            <a:r>
              <a:rPr lang="en-US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Course: Manufacturing of parts in mechanical engineering</a:t>
            </a:r>
            <a:endParaRPr lang="ru-RU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3248981"/>
            <a:ext cx="8784976" cy="32763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Lecture 4. Technological processes of mechanical processing of parts of the prism type.</a:t>
            </a:r>
          </a:p>
          <a:p>
            <a:endParaRPr lang="en-US" sz="3600" b="1" dirty="0">
              <a:solidFill>
                <a:schemeClr val="tx1">
                  <a:lumMod val="95000"/>
                  <a:lumOff val="5000"/>
                </a:schemeClr>
              </a:solidFill>
              <a:highlight>
                <a:srgbClr val="000080"/>
              </a:highlight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Lecturer: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Mukhammadazim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Rustamov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343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40000"/>
              </a:lnSpc>
              <a:spcBef>
                <a:spcPts val="0"/>
              </a:spcBef>
              <a:buNone/>
            </a:pP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4-ma’ruza. 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Prizmalarga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uz-Cyrl-UZ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Prizmalarning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shartlar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zagotovka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Prizmalarga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Prizmalarni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3261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Prizmalarning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shartlar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materiallari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3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endParaRPr lang="uz-Cyrl-U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Mashinasozlikda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qirqish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dastgohlarida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moslamalarda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Konstruksiyasiga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qo‘zg‘aluvchan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qo‘zg‘almas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yon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tomondan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mahkamlanadiganlarga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bo‘linadi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3575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539" y="5026317"/>
            <a:ext cx="8784975" cy="576064"/>
          </a:xfrm>
        </p:spPr>
        <p:txBody>
          <a:bodyPr>
            <a:normAutofit/>
          </a:bodyPr>
          <a:lstStyle/>
          <a:p>
            <a:pPr marL="0" indent="536575" algn="ctr">
              <a:lnSpc>
                <a:spcPct val="120000"/>
              </a:lnSpc>
              <a:buNone/>
            </a:pP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Qo‘zg‘aluvchan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prizma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107504" y="6444044"/>
            <a:ext cx="86090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>
                <a:solidFill>
                  <a:schemeClr val="bg1"/>
                </a:solidFill>
              </a:rPr>
              <a:t>Manba</a:t>
            </a:r>
            <a:r>
              <a:rPr lang="en-US" i="1" dirty="0">
                <a:solidFill>
                  <a:schemeClr val="bg1"/>
                </a:solidFill>
              </a:rPr>
              <a:t>:</a:t>
            </a:r>
            <a:r>
              <a:rPr lang="ru-RU" i="1" dirty="0">
                <a:solidFill>
                  <a:schemeClr val="bg1"/>
                </a:solidFill>
              </a:rPr>
              <a:t> </a:t>
            </a:r>
            <a:r>
              <a:rPr lang="en-US" i="1" dirty="0">
                <a:solidFill>
                  <a:schemeClr val="bg1"/>
                </a:solidFill>
              </a:rPr>
              <a:t>https://directlot.ru/img-lot/39/l1315238-1.jpg</a:t>
            </a:r>
            <a:endParaRPr lang="ru-RU" i="1" dirty="0">
              <a:solidFill>
                <a:schemeClr val="bg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9CED985-FED0-4F88-97CF-F3F5264BC4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6709" b="51050"/>
          <a:stretch/>
        </p:blipFill>
        <p:spPr>
          <a:xfrm>
            <a:off x="276380" y="1255620"/>
            <a:ext cx="8410474" cy="332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03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Qo‘zg‘aluvchan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prizmalar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metal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qirquvchi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dastgohlarning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universal-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yig‘ma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universal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sozlanuvchan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tiska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moslamalarida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foydalalaniladi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mahkamlashdan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Qo‘llanishi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konstruksiyasiga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rezbali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ekssentrik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pnevmatik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gidravlik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mexanizmlariga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53761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5373216"/>
            <a:ext cx="6624736" cy="576064"/>
          </a:xfrm>
        </p:spPr>
        <p:txBody>
          <a:bodyPr>
            <a:normAutofit/>
          </a:bodyPr>
          <a:lstStyle/>
          <a:p>
            <a:pPr marL="0" indent="536575" algn="ctr">
              <a:lnSpc>
                <a:spcPct val="120000"/>
              </a:lnSpc>
              <a:buNone/>
            </a:pP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O‘rnatiluvchi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prizma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35496" y="6300028"/>
            <a:ext cx="9036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>
                <a:solidFill>
                  <a:schemeClr val="bg1"/>
                </a:solidFill>
              </a:rPr>
              <a:t>Manba</a:t>
            </a:r>
            <a:r>
              <a:rPr lang="en-US" i="1" dirty="0">
                <a:solidFill>
                  <a:schemeClr val="bg1"/>
                </a:solidFill>
              </a:rPr>
              <a:t>: https://rustan.ru/cr/sites/default/files/CNIC62890.jpg</a:t>
            </a:r>
            <a:endParaRPr lang="ru-RU" i="1" dirty="0">
              <a:solidFill>
                <a:schemeClr val="bg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CBF36E3-000B-45A3-87B6-401FA3A016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8640"/>
            <a:ext cx="8907966" cy="5177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59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O‘rnatiluvchi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prizmalar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metallarga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dastgohlarda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detallarni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o‘rnatish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mahkamlash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detallarni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zagotovkalarni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prutok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elektromagnit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plitalar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yordamchi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jihozlar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qo‘llanilishi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bo‘laklardan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033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5733256"/>
            <a:ext cx="6984776" cy="576064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prizma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35496" y="6372036"/>
            <a:ext cx="9036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>
                <a:solidFill>
                  <a:schemeClr val="bg1"/>
                </a:solidFill>
              </a:rPr>
              <a:t>Manba</a:t>
            </a:r>
            <a:r>
              <a:rPr lang="en-US" i="1" dirty="0">
                <a:solidFill>
                  <a:schemeClr val="bg1"/>
                </a:solidFill>
              </a:rPr>
              <a:t>:</a:t>
            </a:r>
            <a:r>
              <a:rPr lang="ru-RU" i="1" dirty="0">
                <a:solidFill>
                  <a:schemeClr val="bg1"/>
                </a:solidFill>
              </a:rPr>
              <a:t> </a:t>
            </a:r>
            <a:r>
              <a:rPr lang="en-US" i="1" dirty="0">
                <a:solidFill>
                  <a:schemeClr val="bg1"/>
                </a:solidFill>
              </a:rPr>
              <a:t>https://alterv.ru/upload/iblock/b42/k0819_prizmy_vertikalnye100.jpg</a:t>
            </a:r>
            <a:endParaRPr lang="ru-RU" i="1" dirty="0">
              <a:solidFill>
                <a:schemeClr val="bg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DF4A36-8B9D-48C7-9ADA-7E03A2666F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75" r="13775"/>
          <a:stretch/>
        </p:blipFill>
        <p:spPr>
          <a:xfrm>
            <a:off x="1835696" y="216525"/>
            <a:ext cx="5904656" cy="5428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89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tokarlik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frezalash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parmalash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operatsiyalarini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ishonchli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barqaror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joylashishini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ishlatiladigan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moslamalaridir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barqarorligini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ta’minlaydi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standartlariga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muhimdir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8292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5445224"/>
            <a:ext cx="6280653" cy="576064"/>
          </a:xfrm>
        </p:spPr>
        <p:txBody>
          <a:bodyPr>
            <a:normAutofit/>
          </a:bodyPr>
          <a:lstStyle/>
          <a:p>
            <a:pPr marL="0" indent="536575" algn="ctr">
              <a:lnSpc>
                <a:spcPct val="120000"/>
              </a:lnSpc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Qo‘zg‘almas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prizma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173968" y="6347493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>
                <a:solidFill>
                  <a:schemeClr val="bg1"/>
                </a:solidFill>
              </a:rPr>
              <a:t>Manba</a:t>
            </a:r>
            <a:r>
              <a:rPr lang="en-US" i="1" dirty="0">
                <a:solidFill>
                  <a:schemeClr val="bg1"/>
                </a:solidFill>
              </a:rPr>
              <a:t>:</a:t>
            </a:r>
            <a:r>
              <a:rPr lang="ru-RU" i="1" dirty="0">
                <a:solidFill>
                  <a:schemeClr val="bg1"/>
                </a:solidFill>
              </a:rPr>
              <a:t> </a:t>
            </a:r>
            <a:r>
              <a:rPr lang="en-US" i="1" dirty="0">
                <a:solidFill>
                  <a:schemeClr val="bg1"/>
                </a:solidFill>
              </a:rPr>
              <a:t>https://sersalaev.narod.ru/spravochnik/9_10Image1.gif</a:t>
            </a:r>
            <a:endParaRPr lang="ru-RU" i="1" dirty="0">
              <a:solidFill>
                <a:schemeClr val="bg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1C22B35-4CBA-48B9-9DB1-469A6F2994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132" y="214861"/>
            <a:ext cx="6676244" cy="515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86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Qo‘zg‘almas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metallarga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to‘g‘ri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moslamasiga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mahkamlanadigan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tomondan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tirgak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vazifasini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bajaruvchi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detaldir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universal-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yig‘ma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moslamalarda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qo‘llniladi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664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107504" y="6093296"/>
            <a:ext cx="8928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i="1" dirty="0" err="1">
                <a:solidFill>
                  <a:schemeClr val="bg1"/>
                </a:solidFill>
              </a:rPr>
              <a:t>Manba</a:t>
            </a:r>
            <a:r>
              <a:rPr lang="en-US" i="1" dirty="0">
                <a:solidFill>
                  <a:schemeClr val="bg1"/>
                </a:solidFill>
              </a:rPr>
              <a:t>:</a:t>
            </a:r>
            <a:r>
              <a:rPr lang="ru-RU" i="1" dirty="0">
                <a:solidFill>
                  <a:schemeClr val="bg1"/>
                </a:solidFill>
              </a:rPr>
              <a:t> </a:t>
            </a:r>
            <a:r>
              <a:rPr lang="en-US" i="1" dirty="0">
                <a:solidFill>
                  <a:schemeClr val="bg1"/>
                </a:solidFill>
              </a:rPr>
              <a:t>https://vmasshtabe.ru/app/uploads/2018/10/791160-vms-sborkadlyafrezera.png</a:t>
            </a:r>
            <a:endParaRPr lang="ru-RU" i="1" dirty="0">
              <a:solidFill>
                <a:schemeClr val="bg1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EA80EA3-E467-43D3-BEA5-1C88951890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474" y="454124"/>
            <a:ext cx="7600950" cy="499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076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80896" y="5445224"/>
            <a:ext cx="7435520" cy="72008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mahkamlanadigan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prizma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173968" y="6347493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>
                <a:solidFill>
                  <a:schemeClr val="bg1"/>
                </a:solidFill>
              </a:rPr>
              <a:t>Manba</a:t>
            </a:r>
            <a:r>
              <a:rPr lang="en-US" i="1" dirty="0">
                <a:solidFill>
                  <a:schemeClr val="bg1"/>
                </a:solidFill>
              </a:rPr>
              <a:t>:</a:t>
            </a:r>
            <a:r>
              <a:rPr lang="ru-RU" i="1" dirty="0">
                <a:solidFill>
                  <a:schemeClr val="bg1"/>
                </a:solidFill>
              </a:rPr>
              <a:t> </a:t>
            </a:r>
            <a:r>
              <a:rPr lang="en-US" i="1" dirty="0">
                <a:solidFill>
                  <a:schemeClr val="bg1"/>
                </a:solidFill>
              </a:rPr>
              <a:t>https://alterv.ru/upload/iblock/1a4/k0819_prizmy.jpg</a:t>
            </a:r>
            <a:endParaRPr lang="ru-RU" i="1" dirty="0">
              <a:solidFill>
                <a:schemeClr val="bg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32D6C70-0BFA-4DFB-83C4-6F4A1C314D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272187"/>
            <a:ext cx="7435520" cy="4957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81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 lnSpcReduction="10000"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Yon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tomondan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mahkamlanadigan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metallarga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dastgohlarda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moslamasining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yon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tomoniga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mahkamlanadigan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prizmadir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moslamalarining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yon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tomoniga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mahkamlab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yaratadi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moslamalani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ham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imkoni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7724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5229200"/>
            <a:ext cx="6984776" cy="576064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Tekshirish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prizma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35496" y="6165304"/>
            <a:ext cx="90364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>
                <a:solidFill>
                  <a:schemeClr val="bg1"/>
                </a:solidFill>
              </a:rPr>
              <a:t>Manba:https</a:t>
            </a:r>
            <a:r>
              <a:rPr lang="en-US" i="1" dirty="0">
                <a:solidFill>
                  <a:schemeClr val="bg1"/>
                </a:solidFill>
              </a:rPr>
              <a:t>://www.tdchiz.ru/uploads/gyhfi/prizma_poverochnaya_p1_2_60h60h50_kl1_chiz_01.jpg</a:t>
            </a:r>
            <a:endParaRPr lang="ru-RU" i="1" dirty="0">
              <a:solidFill>
                <a:schemeClr val="bg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834111A-A6F1-4058-A28F-AFB87A96B3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14" t="20600" r="10494" b="25850"/>
          <a:stretch/>
        </p:blipFill>
        <p:spPr>
          <a:xfrm>
            <a:off x="827583" y="683695"/>
            <a:ext cx="7471889" cy="396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24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 fontScale="92500"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Tekshirish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mustahkam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ishlatiladigan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vositasining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turidir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po‘lat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cho‘yan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materiali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Mahsulotning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konstruksiyasi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mo'ljallangan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sohasiga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bo‘linadi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tekshirish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foydalaniladigan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40949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20000"/>
              </a:lnSpc>
              <a:spcBef>
                <a:spcPts val="600"/>
              </a:spcBef>
              <a:buNone/>
            </a:pPr>
            <a:r>
              <a:rPr lang="en-US" sz="3200" b="1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Prizmalarga</a:t>
            </a:r>
            <a:r>
              <a:rPr lang="en-US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talabalar</a:t>
            </a:r>
            <a:r>
              <a:rPr lang="en-US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qo‘yiladi</a:t>
            </a:r>
            <a:r>
              <a:rPr lang="en-US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000" b="1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20000"/>
              </a:lnSpc>
              <a:spcBef>
                <a:spcPts val="600"/>
              </a:spcBef>
              <a:buClr>
                <a:srgbClr val="FF0000"/>
              </a:buClr>
              <a:buAutoNum type="arabicPeriod"/>
            </a:pP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Foydalaniladigan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material ― GOST 4543-71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po‘lat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20X dan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po‘lat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20X dan past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bo‘lmagan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markali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po‘lat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almashtirishga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ruxsat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514350" indent="-514350" algn="just">
              <a:lnSpc>
                <a:spcPct val="120000"/>
              </a:lnSpc>
              <a:spcBef>
                <a:spcPts val="600"/>
              </a:spcBef>
              <a:buClr>
                <a:srgbClr val="FF0000"/>
              </a:buClr>
              <a:buAutoNum type="arabicPeriod"/>
            </a:pP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qattiqligi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― 56...61 HRC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Yon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yuzalar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qalinligi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 0,8...1,2 mm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sementatsiya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514350" indent="-514350" algn="just">
              <a:lnSpc>
                <a:spcPct val="120000"/>
              </a:lnSpc>
              <a:spcBef>
                <a:spcPts val="600"/>
              </a:spcBef>
              <a:buClr>
                <a:srgbClr val="FF0000"/>
              </a:buClr>
              <a:buAutoNum type="arabicPeriod"/>
            </a:pP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yuzaning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perpendikulyarlikdan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og‘ishi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100 mm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uzunlikda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0,05 mm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2677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74136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Prizmalarga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jarayonlarining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bosqichlari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715963" algn="just">
              <a:lnSpc>
                <a:spcPct val="150000"/>
              </a:lnSpc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Prizmalarga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tanlab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Donali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seriyali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yalpi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usulda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715963" algn="just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Biz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marshrutini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ko‘rib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chiqamiz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4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37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CF950589-005E-433C-8A9F-F3CB3A6D7E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5173461"/>
              </p:ext>
            </p:extLst>
          </p:nvPr>
        </p:nvGraphicFramePr>
        <p:xfrm>
          <a:off x="53751" y="1146652"/>
          <a:ext cx="9036498" cy="5450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3066">
                  <a:extLst>
                    <a:ext uri="{9D8B030D-6E8A-4147-A177-3AD203B41FA5}">
                      <a16:colId xmlns:a16="http://schemas.microsoft.com/office/drawing/2014/main" val="1735941844"/>
                    </a:ext>
                  </a:extLst>
                </a:gridCol>
                <a:gridCol w="4279344">
                  <a:extLst>
                    <a:ext uri="{9D8B030D-6E8A-4147-A177-3AD203B41FA5}">
                      <a16:colId xmlns:a16="http://schemas.microsoft.com/office/drawing/2014/main" val="1114129065"/>
                    </a:ext>
                  </a:extLst>
                </a:gridCol>
                <a:gridCol w="2674088">
                  <a:extLst>
                    <a:ext uri="{9D8B030D-6E8A-4147-A177-3AD203B41FA5}">
                      <a16:colId xmlns:a16="http://schemas.microsoft.com/office/drawing/2014/main" val="101314053"/>
                    </a:ext>
                  </a:extLst>
                </a:gridCol>
              </a:tblGrid>
              <a:tr h="7928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Operatsiya tartib raqami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Opretsiya nomi va mazmuni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Dostgoh nomi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3233424"/>
                  </a:ext>
                </a:extLst>
              </a:tr>
              <a:tr h="10801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005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Vertikal frezalash oper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at</a:t>
                      </a: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siyasi. Toretsli freza yordamida asosiy o‘rnatish yuzasini frezlash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Vertikal frezalash dastgohi 6T12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5177715"/>
                  </a:ext>
                </a:extLst>
              </a:tr>
              <a:tr h="3538778">
                <a:tc gridSpan="3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21948135"/>
                  </a:ext>
                </a:extLst>
              </a:tr>
            </a:tbl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F415DDA-7BB2-4054-997F-55110294BCB1}"/>
              </a:ext>
            </a:extLst>
          </p:cNvPr>
          <p:cNvSpPr/>
          <p:nvPr/>
        </p:nvSpPr>
        <p:spPr>
          <a:xfrm>
            <a:off x="197767" y="6516052"/>
            <a:ext cx="87849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i="1" dirty="0" err="1"/>
              <a:t>Manba</a:t>
            </a:r>
            <a:r>
              <a:rPr lang="en-US" i="1" dirty="0"/>
              <a:t>: https://www.zuborez.ru/images/sovremennye-sposoby-frezerovaniya-metallov.jpg</a:t>
            </a:r>
            <a:endParaRPr lang="ru-RU" i="1" dirty="0"/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id="{9B56ACA0-B572-4A97-BA61-16A36E7AB266}"/>
              </a:ext>
            </a:extLst>
          </p:cNvPr>
          <p:cNvSpPr txBox="1">
            <a:spLocks/>
          </p:cNvSpPr>
          <p:nvPr/>
        </p:nvSpPr>
        <p:spPr>
          <a:xfrm>
            <a:off x="107504" y="44624"/>
            <a:ext cx="8871790" cy="8585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536575" algn="ctr">
              <a:buFont typeface="Symbol" pitchFamily="18" charset="2"/>
              <a:buNone/>
            </a:pP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Prizmaga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seriyali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sharoitida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marshruti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7E4DD0-9D94-4AF9-A2A7-4CD6883D07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3184015"/>
            <a:ext cx="4993901" cy="3332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93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CF950589-005E-433C-8A9F-F3CB3A6D7E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8400570"/>
              </p:ext>
            </p:extLst>
          </p:nvPr>
        </p:nvGraphicFramePr>
        <p:xfrm>
          <a:off x="35496" y="188640"/>
          <a:ext cx="9000999" cy="648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4883">
                  <a:extLst>
                    <a:ext uri="{9D8B030D-6E8A-4147-A177-3AD203B41FA5}">
                      <a16:colId xmlns:a16="http://schemas.microsoft.com/office/drawing/2014/main" val="1735941844"/>
                    </a:ext>
                  </a:extLst>
                </a:gridCol>
                <a:gridCol w="4262533">
                  <a:extLst>
                    <a:ext uri="{9D8B030D-6E8A-4147-A177-3AD203B41FA5}">
                      <a16:colId xmlns:a16="http://schemas.microsoft.com/office/drawing/2014/main" val="1114129065"/>
                    </a:ext>
                  </a:extLst>
                </a:gridCol>
                <a:gridCol w="2663583">
                  <a:extLst>
                    <a:ext uri="{9D8B030D-6E8A-4147-A177-3AD203B41FA5}">
                      <a16:colId xmlns:a16="http://schemas.microsoft.com/office/drawing/2014/main" val="101314053"/>
                    </a:ext>
                  </a:extLst>
                </a:gridCol>
              </a:tblGrid>
              <a:tr h="12507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Operatsiya tartib raqami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Opretsiya nomi va mazmuni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Dostgoh nomi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3233424"/>
                  </a:ext>
                </a:extLst>
              </a:tr>
              <a:tr h="25423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010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Gorizontal frezalash. Uchta frezalar to‘plami yordamida tekislikni va undagi ariqchani frezalash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Gorizontal frezalash dastgohi 6T82G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5177715"/>
                  </a:ext>
                </a:extLst>
              </a:tr>
              <a:tr h="26876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015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Gorizontal frezalash. Uchta frezalar to‘plami yordamida qarapma-qarshi tekislikni va undagi ariqchani frezalash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Gorizontal frezalash dastgohi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6T82G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219481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667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CF950589-005E-433C-8A9F-F3CB3A6D7E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0031896"/>
              </p:ext>
            </p:extLst>
          </p:nvPr>
        </p:nvGraphicFramePr>
        <p:xfrm>
          <a:off x="107505" y="116632"/>
          <a:ext cx="8928991" cy="648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8284">
                  <a:extLst>
                    <a:ext uri="{9D8B030D-6E8A-4147-A177-3AD203B41FA5}">
                      <a16:colId xmlns:a16="http://schemas.microsoft.com/office/drawing/2014/main" val="1735941844"/>
                    </a:ext>
                  </a:extLst>
                </a:gridCol>
                <a:gridCol w="4228433">
                  <a:extLst>
                    <a:ext uri="{9D8B030D-6E8A-4147-A177-3AD203B41FA5}">
                      <a16:colId xmlns:a16="http://schemas.microsoft.com/office/drawing/2014/main" val="1114129065"/>
                    </a:ext>
                  </a:extLst>
                </a:gridCol>
                <a:gridCol w="2642274">
                  <a:extLst>
                    <a:ext uri="{9D8B030D-6E8A-4147-A177-3AD203B41FA5}">
                      <a16:colId xmlns:a16="http://schemas.microsoft.com/office/drawing/2014/main" val="101314053"/>
                    </a:ext>
                  </a:extLst>
                </a:gridCol>
              </a:tblGrid>
              <a:tr h="12507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Operatsiya tartib raqami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Opretsiya nomi va mazmuni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Dostgoh nomi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3233424"/>
                  </a:ext>
                </a:extLst>
              </a:tr>
              <a:tr h="254232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020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Gorizontal frezalash. Uchta frezalar to‘plami yordamida asos tekisligini  va undagi ariqchani frezalash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Gorizontal frezalash dastgohi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6T82G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5177715"/>
                  </a:ext>
                </a:extLst>
              </a:tr>
              <a:tr h="268766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025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Gorizontal frezalash. Ikkita frezalar to‘plami yordamida yon tekisliklarini bir vaqtda  frezalash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Gorizontal frezalash dastgohi 6T82G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219481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263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CF950589-005E-433C-8A9F-F3CB3A6D7E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0997594"/>
              </p:ext>
            </p:extLst>
          </p:nvPr>
        </p:nvGraphicFramePr>
        <p:xfrm>
          <a:off x="107505" y="188640"/>
          <a:ext cx="8928991" cy="648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8284">
                  <a:extLst>
                    <a:ext uri="{9D8B030D-6E8A-4147-A177-3AD203B41FA5}">
                      <a16:colId xmlns:a16="http://schemas.microsoft.com/office/drawing/2014/main" val="1735941844"/>
                    </a:ext>
                  </a:extLst>
                </a:gridCol>
                <a:gridCol w="4228433">
                  <a:extLst>
                    <a:ext uri="{9D8B030D-6E8A-4147-A177-3AD203B41FA5}">
                      <a16:colId xmlns:a16="http://schemas.microsoft.com/office/drawing/2014/main" val="1114129065"/>
                    </a:ext>
                  </a:extLst>
                </a:gridCol>
                <a:gridCol w="2642274">
                  <a:extLst>
                    <a:ext uri="{9D8B030D-6E8A-4147-A177-3AD203B41FA5}">
                      <a16:colId xmlns:a16="http://schemas.microsoft.com/office/drawing/2014/main" val="101314053"/>
                    </a:ext>
                  </a:extLst>
                </a:gridCol>
              </a:tblGrid>
              <a:tr h="12507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Operatsiya tartib raqami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Opretsiya nomi va mazmuni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Dostgoh nomi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3233424"/>
                  </a:ext>
                </a:extLst>
              </a:tr>
              <a:tr h="254232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030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Gorizontal frezalash. Uchta frezalar to‘plami yordamida 90</a:t>
                      </a:r>
                      <a:r>
                        <a:rPr lang="uz-Cyrl-UZ" sz="2400" b="1" baseline="30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 </a:t>
                      </a: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 prizmani frezalash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Gorizontal frezalash dastgohi 6T82G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5177715"/>
                  </a:ext>
                </a:extLst>
              </a:tr>
              <a:tr h="268766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035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Yassi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jilvirlash</a:t>
                      </a: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24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Shakldor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burchakli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jilvirtosh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yordamida</a:t>
                      </a: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yon tekisliklarini bir vaqtda  </a:t>
                      </a:r>
                      <a:r>
                        <a:rPr lang="en-US" sz="24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jilvirlash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Yassi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jilvirlash</a:t>
                      </a:r>
                      <a:r>
                        <a:rPr lang="uz-Cyrl-UZ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dastgohi 3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B72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219481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240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Prizmalarni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joylashishi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o‘lchamlari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qarama-qarshi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tekisliklarning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paralleligi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90</a:t>
            </a:r>
            <a:r>
              <a:rPr lang="uz-Cyrl-UZ" sz="280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ostidagi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tozaligi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tekshiriladi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asbobi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shtangensirkul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shablon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indikatorli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moslamalar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68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03DF462-1D92-4E29-9EE0-CD77006F21F9}"/>
              </a:ext>
            </a:extLst>
          </p:cNvPr>
          <p:cNvSpPr/>
          <p:nvPr/>
        </p:nvSpPr>
        <p:spPr>
          <a:xfrm>
            <a:off x="107503" y="116632"/>
            <a:ext cx="8892345" cy="6129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err="1"/>
              <a:t>Foydalanilgan</a:t>
            </a:r>
            <a:r>
              <a:rPr lang="en-US" sz="2400" b="1" dirty="0"/>
              <a:t> </a:t>
            </a:r>
            <a:r>
              <a:rPr lang="en-US" sz="2400" b="1" dirty="0" err="1"/>
              <a:t>adabiyotlar</a:t>
            </a:r>
            <a:r>
              <a:rPr lang="en-US" sz="2400" b="1" dirty="0"/>
              <a:t>:</a:t>
            </a:r>
          </a:p>
          <a:p>
            <a:pPr algn="ctr">
              <a:lnSpc>
                <a:spcPct val="150000"/>
              </a:lnSpc>
            </a:pPr>
            <a:endParaRPr lang="en-US" sz="2400" b="1" dirty="0"/>
          </a:p>
          <a:p>
            <a:pPr algn="just">
              <a:lnSpc>
                <a:spcPct val="150000"/>
              </a:lnSpc>
            </a:pPr>
            <a:r>
              <a:rPr lang="en-US" sz="2400" i="1" dirty="0"/>
              <a:t>1.	</a:t>
            </a:r>
            <a:r>
              <a:rPr lang="en-US" sz="2400" i="1" dirty="0" err="1"/>
              <a:t>Mirzayev</a:t>
            </a:r>
            <a:r>
              <a:rPr lang="en-US" sz="2400" i="1" dirty="0"/>
              <a:t> A.A., </a:t>
            </a:r>
            <a:r>
              <a:rPr lang="en-US" sz="2400" i="1" dirty="0" err="1"/>
              <a:t>Sotvoldiyev</a:t>
            </a:r>
            <a:r>
              <a:rPr lang="en-US" sz="2400" i="1" dirty="0"/>
              <a:t> A.E., </a:t>
            </a:r>
            <a:r>
              <a:rPr lang="en-US" sz="2400" i="1" dirty="0" err="1"/>
              <a:t>Mamurov</a:t>
            </a:r>
            <a:r>
              <a:rPr lang="en-US" sz="2400" i="1" dirty="0"/>
              <a:t> E.T. “</a:t>
            </a:r>
            <a:r>
              <a:rPr lang="en-US" sz="2400" i="1" dirty="0" err="1"/>
              <a:t>Mashinasozlik</a:t>
            </a:r>
            <a:r>
              <a:rPr lang="en-US" sz="2400" i="1" dirty="0"/>
              <a:t> </a:t>
            </a:r>
            <a:r>
              <a:rPr lang="en-US" sz="2400" i="1" dirty="0" err="1"/>
              <a:t>texnologiyasi</a:t>
            </a:r>
            <a:r>
              <a:rPr lang="en-US" sz="2400" i="1" dirty="0"/>
              <a:t>” (</a:t>
            </a:r>
            <a:r>
              <a:rPr lang="en-US" sz="2400" i="1" dirty="0" err="1"/>
              <a:t>maxsus</a:t>
            </a:r>
            <a:r>
              <a:rPr lang="en-US" sz="2400" i="1" dirty="0"/>
              <a:t> </a:t>
            </a:r>
            <a:r>
              <a:rPr lang="en-US" sz="2400" i="1" dirty="0" err="1"/>
              <a:t>qism</a:t>
            </a:r>
            <a:r>
              <a:rPr lang="en-US" sz="2400" i="1" dirty="0"/>
              <a:t>) </a:t>
            </a:r>
            <a:r>
              <a:rPr lang="en-US" sz="2400" i="1" dirty="0" err="1"/>
              <a:t>oliy</a:t>
            </a:r>
            <a:r>
              <a:rPr lang="en-US" sz="2400" i="1" dirty="0"/>
              <a:t> </a:t>
            </a:r>
            <a:r>
              <a:rPr lang="en-US" sz="2400" i="1" dirty="0" err="1"/>
              <a:t>texnika</a:t>
            </a:r>
            <a:r>
              <a:rPr lang="en-US" sz="2400" i="1" dirty="0"/>
              <a:t> </a:t>
            </a:r>
            <a:r>
              <a:rPr lang="en-US" sz="2400" i="1" dirty="0" err="1"/>
              <a:t>o‘quv</a:t>
            </a:r>
            <a:r>
              <a:rPr lang="en-US" sz="2400" i="1" dirty="0"/>
              <a:t> </a:t>
            </a:r>
            <a:r>
              <a:rPr lang="en-US" sz="2400" i="1" dirty="0" err="1"/>
              <a:t>yurtlari</a:t>
            </a:r>
            <a:r>
              <a:rPr lang="en-US" sz="2400" i="1" dirty="0"/>
              <a:t> </a:t>
            </a:r>
            <a:r>
              <a:rPr lang="en-US" sz="2400" i="1" dirty="0" err="1"/>
              <a:t>uchun</a:t>
            </a:r>
            <a:r>
              <a:rPr lang="en-US" sz="2400" i="1" dirty="0"/>
              <a:t> </a:t>
            </a:r>
            <a:r>
              <a:rPr lang="en-US" sz="2400" i="1" dirty="0" err="1"/>
              <a:t>darslik</a:t>
            </a:r>
            <a:r>
              <a:rPr lang="en-US" sz="2400" i="1" dirty="0"/>
              <a:t>. </a:t>
            </a:r>
            <a:r>
              <a:rPr lang="en-US" sz="2400" i="1" dirty="0" err="1"/>
              <a:t>Farg‘ona</a:t>
            </a:r>
            <a:r>
              <a:rPr lang="en-US" sz="2400" i="1" dirty="0"/>
              <a:t>–2010. 195 b. </a:t>
            </a:r>
          </a:p>
          <a:p>
            <a:pPr algn="just">
              <a:lnSpc>
                <a:spcPct val="150000"/>
              </a:lnSpc>
            </a:pPr>
            <a:r>
              <a:rPr lang="en-US" sz="2400" i="1" dirty="0"/>
              <a:t>2.	</a:t>
            </a:r>
            <a:r>
              <a:rPr lang="ru-RU" sz="2400" i="1" dirty="0"/>
              <a:t>Вороненко, В. П. Проектирование машиностроительного производства: учебное пособие/ В. П. Вороненко, М. С. </a:t>
            </a:r>
            <a:r>
              <a:rPr lang="ru-RU" sz="2400" i="1" dirty="0" err="1"/>
              <a:t>Чепчуров</a:t>
            </a:r>
            <a:r>
              <a:rPr lang="ru-RU" sz="2400" i="1" dirty="0"/>
              <a:t>, А. Г. </a:t>
            </a:r>
            <a:r>
              <a:rPr lang="ru-RU" sz="2400" i="1" dirty="0" err="1"/>
              <a:t>Сиртладзе</a:t>
            </a:r>
            <a:r>
              <a:rPr lang="ru-RU" sz="2400" i="1" dirty="0"/>
              <a:t>; ред. В. П. Вороненко. - 2-е изд., стер. – Санкт – Петербург: Лань, 2019. - 416 с. </a:t>
            </a:r>
          </a:p>
          <a:p>
            <a:pPr algn="just">
              <a:lnSpc>
                <a:spcPct val="150000"/>
              </a:lnSpc>
            </a:pPr>
            <a:r>
              <a:rPr lang="ru-RU" sz="2400" i="1" dirty="0"/>
              <a:t>3.	</a:t>
            </a:r>
            <a:r>
              <a:rPr lang="ru-RU" sz="2400" i="1" dirty="0" err="1"/>
              <a:t>Шрубченко</a:t>
            </a:r>
            <a:r>
              <a:rPr lang="ru-RU" sz="2400" i="1" dirty="0"/>
              <a:t> И.В. Технология изготовления типовых деталей машин. Учеб. пособие. – М.: ИНФРА-М. 2018 – 358 с.</a:t>
            </a:r>
          </a:p>
        </p:txBody>
      </p:sp>
    </p:spTree>
    <p:extLst>
      <p:ext uri="{BB962C8B-B14F-4D97-AF65-F5344CB8AC3E}">
        <p14:creationId xmlns:p14="http://schemas.microsoft.com/office/powerpoint/2010/main" val="232723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16B9B51-5ADD-4A24-A00D-B5D668CB1A4B}"/>
              </a:ext>
            </a:extLst>
          </p:cNvPr>
          <p:cNvSpPr/>
          <p:nvPr/>
        </p:nvSpPr>
        <p:spPr>
          <a:xfrm>
            <a:off x="611560" y="1052736"/>
            <a:ext cx="8208912" cy="45365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>
                <a:gd name="adj" fmla="val 15798"/>
              </a:avLst>
            </a:prstTxWarp>
            <a:spAutoFit/>
          </a:bodyPr>
          <a:lstStyle/>
          <a:p>
            <a:pPr algn="ctr"/>
            <a:r>
              <a:rPr lang="en-US" sz="5400" b="1" dirty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E’TIBORINGIZ</a:t>
            </a:r>
          </a:p>
          <a:p>
            <a:pPr algn="ctr"/>
            <a:r>
              <a:rPr lang="en-US" sz="5400" b="1" dirty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 RAHMAT</a:t>
            </a:r>
            <a:endParaRPr lang="ru-RU" sz="5400" b="1" dirty="0">
              <a:ln w="0"/>
              <a:solidFill>
                <a:schemeClr val="tx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06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Берлин">
  <a:themeElements>
    <a:clrScheme name="Берлин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Берлин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и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5033</TotalTime>
  <Words>1013</Words>
  <Application>Microsoft Office PowerPoint</Application>
  <PresentationFormat>Экран (4:3)</PresentationFormat>
  <Paragraphs>88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25</vt:i4>
      </vt:variant>
    </vt:vector>
  </HeadingPairs>
  <TitlesOfParts>
    <vt:vector size="35" baseType="lpstr">
      <vt:lpstr>Arial</vt:lpstr>
      <vt:lpstr>Calibri</vt:lpstr>
      <vt:lpstr>Calibri Light</vt:lpstr>
      <vt:lpstr>Candara</vt:lpstr>
      <vt:lpstr>Symbol</vt:lpstr>
      <vt:lpstr>Times New Roman</vt:lpstr>
      <vt:lpstr>Trebuchet MS</vt:lpstr>
      <vt:lpstr>Волна</vt:lpstr>
      <vt:lpstr>Берлин</vt:lpstr>
      <vt:lpstr>1_Тема Office</vt:lpstr>
      <vt:lpstr>Course: Manufacturing of parts in mechanical engineering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2-MA’RUZA. Zagotovkalarni moslamalarda bazalashtirish.</dc:title>
  <dc:creator>User</dc:creator>
  <cp:lastModifiedBy>Muhammadazim Rustamov</cp:lastModifiedBy>
  <cp:revision>195</cp:revision>
  <dcterms:created xsi:type="dcterms:W3CDTF">2021-09-15T07:41:13Z</dcterms:created>
  <dcterms:modified xsi:type="dcterms:W3CDTF">2024-10-12T10:16:15Z</dcterms:modified>
</cp:coreProperties>
</file>