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503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5410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1765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5782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4490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4701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2337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1784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88130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5478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787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C0DDA-F8E2-4436-91F5-E4973B8CA9F7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35ED7-BEC9-460E-9BA7-34EDCFEF05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3083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55440" y="332656"/>
            <a:ext cx="2033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5 – MAVZU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322765"/>
            <a:ext cx="8424936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Toʻgʻri</a:t>
            </a:r>
            <a:r>
              <a:rPr lang="en-US" sz="28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chiziqning</a:t>
            </a:r>
            <a:r>
              <a:rPr lang="en-US" sz="28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izlari</a:t>
            </a:r>
            <a:r>
              <a:rPr lang="en-US" sz="28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. </a:t>
            </a:r>
            <a:r>
              <a:rPr lang="en-US" sz="28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Ikki</a:t>
            </a:r>
            <a:r>
              <a:rPr lang="en-US" sz="28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toʻgʻri</a:t>
            </a:r>
            <a:r>
              <a:rPr lang="en-US" sz="28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chiziqning</a:t>
            </a:r>
            <a:r>
              <a:rPr lang="en-US" sz="28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endParaRPr lang="ru-RU" sz="2800" b="1" dirty="0" smtClean="0">
              <a:solidFill>
                <a:srgbClr val="002060"/>
              </a:solidFill>
              <a:effectLst/>
              <a:latin typeface="Times New Roman"/>
              <a:ea typeface="Calibri"/>
            </a:endParaRPr>
          </a:p>
          <a:p>
            <a:pPr algn="ctr"/>
            <a:r>
              <a:rPr lang="en-US" sz="28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oʻzaro</a:t>
            </a:r>
            <a:r>
              <a:rPr lang="en-US" sz="28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joylshuvi</a:t>
            </a:r>
            <a:r>
              <a:rPr lang="en-US" sz="28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.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3125286"/>
            <a:ext cx="6696744" cy="18158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:</a:t>
            </a:r>
            <a:endParaRPr lang="ru-RU" sz="2000" dirty="0"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Ikki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joylshuvi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117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68250" y="332656"/>
            <a:ext cx="2807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1.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9590778"/>
              </p:ext>
            </p:extLst>
          </p:nvPr>
        </p:nvGraphicFramePr>
        <p:xfrm>
          <a:off x="251520" y="908720"/>
          <a:ext cx="8640960" cy="609600"/>
        </p:xfrm>
        <a:graphic>
          <a:graphicData uri="http://schemas.openxmlformats.org/drawingml/2006/table">
            <a:tbl>
              <a:tblPr firstRow="1" firstCol="1" bandRow="1"/>
              <a:tblGrid>
                <a:gridCol w="8640960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Agar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H, V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W 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proyeksiyalar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tekisliklari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bilan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kesishib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nuqtalar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qilsa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u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holda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bu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nuqtalar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chiziqning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izlari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51520" y="1700808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, frontal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profil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boʻlib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ularga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quyidagicha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ta’rif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berish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mumkin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izi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93775664"/>
              </p:ext>
            </p:extLst>
          </p:nvPr>
        </p:nvGraphicFramePr>
        <p:xfrm>
          <a:off x="395536" y="2708920"/>
          <a:ext cx="8496944" cy="914400"/>
        </p:xfrm>
        <a:graphic>
          <a:graphicData uri="http://schemas.openxmlformats.org/drawingml/2006/table">
            <a:tbl>
              <a:tblPr firstRow="1" firstCol="1" bandRow="1"/>
              <a:tblGrid>
                <a:gridCol w="8496944"/>
              </a:tblGrid>
              <a:tr h="0">
                <a:tc>
                  <a:txBody>
                    <a:bodyPr/>
                    <a:lstStyle/>
                    <a:p>
                      <a:pPr indent="449580" algn="just"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 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H-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proyeksiyalar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tekisligi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bilan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kesishib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baseline="-25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dirty="0">
                          <a:effectLst/>
                          <a:latin typeface="Symbol"/>
                          <a:ea typeface="Calibri"/>
                          <a:cs typeface="Times New Roman"/>
                        </a:rPr>
                        <a:t>¢</a:t>
                      </a:r>
                      <a:r>
                        <a:rPr lang="en-US" sz="20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dirty="0">
                          <a:effectLst/>
                          <a:latin typeface="Symbol"/>
                          <a:ea typeface="Calibri"/>
                          <a:cs typeface="Times New Roman"/>
                        </a:rPr>
                        <a:t>²</a:t>
                      </a:r>
                      <a:r>
                        <a:rPr lang="en-US" sz="20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)-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nuqta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qilsa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u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holda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0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baseline="-25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en-US" sz="20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dirty="0">
                          <a:effectLst/>
                          <a:latin typeface="Symbol"/>
                          <a:ea typeface="Calibri"/>
                          <a:cs typeface="Times New Roman"/>
                        </a:rPr>
                        <a:t>¢</a:t>
                      </a:r>
                      <a:r>
                        <a:rPr lang="en-US" sz="20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,a</a:t>
                      </a:r>
                      <a:r>
                        <a:rPr lang="en-US" sz="2000" i="1" dirty="0">
                          <a:effectLst/>
                          <a:latin typeface="Symbol"/>
                          <a:ea typeface="Calibri"/>
                          <a:cs typeface="Times New Roman"/>
                        </a:rPr>
                        <a:t>²</a:t>
                      </a:r>
                      <a:r>
                        <a:rPr lang="en-US" sz="20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)-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nuqta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chiziqning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gorizontal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izi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Прямоугольник 5"/>
              <p:cNvSpPr/>
              <p:nvPr/>
            </p:nvSpPr>
            <p:spPr>
              <a:xfrm>
                <a:off x="395536" y="3645024"/>
                <a:ext cx="849694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i="1" dirty="0" smtClean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14:m>
                  <m:oMath xmlns:m="http://schemas.openxmlformats.org/officeDocument/2006/math">
                    <m: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 ∩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= 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, 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</m:oMath>
                </a14:m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Times New Roman"/>
                    <a:cs typeface="Times New Roman"/>
                  </a:rPr>
                  <a:t>²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∩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[ox) =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14:m>
                  <m:oMath xmlns:m="http://schemas.openxmlformats.org/officeDocument/2006/math">
                    <m:r>
                      <a:rPr lang="en-US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 ∧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 err="1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Times New Roman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i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∈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Times New Roman"/>
                    <a:cs typeface="Times New Roman"/>
                  </a:rPr>
                  <a:t>¢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645024"/>
                <a:ext cx="8496944" cy="369332"/>
              </a:xfrm>
              <a:prstGeom prst="rect">
                <a:avLst/>
              </a:prstGeom>
              <a:blipFill rotWithShape="1">
                <a:blip r:embed="rId2"/>
                <a:stretch>
                  <a:fillRect t="-11475" b="-229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2949344" y="4067780"/>
            <a:ext cx="32453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izi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82098924"/>
              </p:ext>
            </p:extLst>
          </p:nvPr>
        </p:nvGraphicFramePr>
        <p:xfrm>
          <a:off x="395536" y="4517112"/>
          <a:ext cx="8496944" cy="914400"/>
        </p:xfrm>
        <a:graphic>
          <a:graphicData uri="http://schemas.openxmlformats.org/drawingml/2006/table">
            <a:tbl>
              <a:tblPr firstRow="1" firstCol="1" bandRow="1"/>
              <a:tblGrid>
                <a:gridCol w="8496944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 a 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V -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proyeksiyalar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tekisligi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bilan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kesishib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baseline="-25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dirty="0">
                          <a:effectLst/>
                          <a:latin typeface="Symbol"/>
                          <a:ea typeface="Calibri"/>
                          <a:cs typeface="Times New Roman"/>
                        </a:rPr>
                        <a:t>¢</a:t>
                      </a:r>
                      <a:r>
                        <a:rPr lang="en-US" sz="20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dirty="0">
                          <a:effectLst/>
                          <a:latin typeface="Symbol"/>
                          <a:ea typeface="Calibri"/>
                          <a:cs typeface="Times New Roman"/>
                        </a:rPr>
                        <a:t>²</a:t>
                      </a:r>
                      <a:r>
                        <a:rPr lang="en-US" sz="2000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)-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nuqta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qilsa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u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holda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baseline="-25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dirty="0">
                          <a:effectLst/>
                          <a:latin typeface="Symbol"/>
                          <a:ea typeface="Calibri"/>
                          <a:cs typeface="Times New Roman"/>
                        </a:rPr>
                        <a:t>¢</a:t>
                      </a:r>
                      <a:r>
                        <a:rPr lang="en-US" sz="20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i="1" dirty="0">
                          <a:effectLst/>
                          <a:latin typeface="Symbol"/>
                          <a:ea typeface="Calibri"/>
                          <a:cs typeface="Times New Roman"/>
                        </a:rPr>
                        <a:t>²</a:t>
                      </a:r>
                      <a:r>
                        <a:rPr lang="en-US" sz="20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)-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nuqta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chiziqning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frontal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izi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Прямоугольник 8"/>
              <p:cNvSpPr/>
              <p:nvPr/>
            </p:nvSpPr>
            <p:spPr>
              <a:xfrm>
                <a:off x="395536" y="5517232"/>
                <a:ext cx="849694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i="1" dirty="0" smtClean="0">
                    <a:effectLst/>
                    <a:latin typeface="Times New Roman"/>
                    <a:ea typeface="Calibri"/>
                  </a:rPr>
                  <a:t>a</a:t>
                </a:r>
                <a14:m>
                  <m:oMath xmlns:m="http://schemas.openxmlformats.org/officeDocument/2006/math">
                    <m: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en-US">
                        <a:effectLst/>
                        <a:latin typeface="Cambria Math"/>
                        <a:ea typeface="Calibri"/>
                      </a:rPr>
                      <m:t>∩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</a:rPr>
                  <a:t> V = </a:t>
                </a:r>
                <a:r>
                  <a:rPr lang="en-US" i="1" dirty="0" err="1">
                    <a:effectLst/>
                    <a:latin typeface="Times New Roman"/>
                    <a:ea typeface="Calibri"/>
                  </a:rPr>
                  <a:t>a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</a:rPr>
                  <a:t>V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(</a:t>
                </a:r>
                <a:r>
                  <a:rPr lang="en-US" i="1" dirty="0" err="1">
                    <a:effectLst/>
                    <a:latin typeface="Times New Roman"/>
                    <a:ea typeface="Calibri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, </a:t>
                </a:r>
                <a:r>
                  <a:rPr lang="en-US" i="1" dirty="0">
                    <a:effectLst/>
                    <a:latin typeface="Times New Roman"/>
                    <a:ea typeface="Calibri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)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</m:oMath>
                </a14:m>
                <a:r>
                  <a:rPr lang="en-US" i="1" dirty="0">
                    <a:effectLst/>
                    <a:latin typeface="Times New Roman"/>
                    <a:ea typeface="Calibri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>
                    <a:effectLst/>
                    <a:latin typeface="Cambria Math"/>
                    <a:ea typeface="Calibri"/>
                    <a:cs typeface="Times New Roman"/>
                  </a:rPr>
                  <a:t>∩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> [ox) = </a:t>
                </a:r>
                <a:r>
                  <a:rPr lang="en-US" i="1" dirty="0" err="1">
                    <a:effectLst/>
                    <a:latin typeface="Times New Roman"/>
                    <a:ea typeface="Calibri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</a:rPr>
                  <a:t>V</a:t>
                </a:r>
                <a14:m>
                  <m:oMath xmlns:m="http://schemas.openxmlformats.org/officeDocument/2006/math">
                    <m:r>
                      <a:rPr lang="en-US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  ∧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</a:rPr>
                  <a:t>V</a:t>
                </a:r>
                <a:r>
                  <a:rPr lang="en-US" baseline="-250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dirty="0">
                    <a:effectLst/>
                    <a:latin typeface="Cambria Math"/>
                    <a:ea typeface="Calibri"/>
                    <a:cs typeface="Times New Roman"/>
                  </a:rPr>
                  <a:t>∈</a:t>
                </a:r>
                <a:r>
                  <a:rPr lang="en-US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dirty="0">
                    <a:effectLst/>
                    <a:latin typeface="Times New Roman"/>
                    <a:ea typeface="Calibri"/>
                  </a:rPr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517232"/>
                <a:ext cx="8496944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11475" b="-229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94003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908" y="645368"/>
            <a:ext cx="8876588" cy="45838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9712" y="5517232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48 – </a:t>
            </a:r>
            <a:r>
              <a:rPr lang="en-US" dirty="0" err="1" smtClean="0">
                <a:solidFill>
                  <a:prstClr val="black"/>
                </a:solidFill>
                <a:latin typeface="Times New Roman"/>
                <a:ea typeface="Calibri"/>
              </a:rPr>
              <a:t>chizma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76256" y="5487905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49 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– </a:t>
            </a:r>
            <a:r>
              <a:rPr lang="en-US" dirty="0" err="1" smtClean="0">
                <a:solidFill>
                  <a:prstClr val="black"/>
                </a:solidFill>
                <a:latin typeface="Times New Roman"/>
                <a:ea typeface="Calibri"/>
              </a:rPr>
              <a:t>chizma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4934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 smtClean="0">
                <a:solidFill>
                  <a:srgbClr val="7030A0"/>
                </a:solidFill>
                <a:effectLst/>
                <a:latin typeface="Times New Roman"/>
                <a:ea typeface="Calibri"/>
              </a:rPr>
              <a:t>Misol</a:t>
            </a:r>
            <a:r>
              <a:rPr lang="en-US" b="1" i="1" dirty="0" smtClean="0">
                <a:solidFill>
                  <a:srgbClr val="7030A0"/>
                </a:solidFill>
                <a:effectLst/>
                <a:latin typeface="Times New Roman"/>
                <a:ea typeface="Calibri"/>
              </a:rPr>
              <a:t>.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Berilgan</a:t>
            </a:r>
            <a:r>
              <a:rPr lang="en-US" dirty="0" smtClean="0">
                <a:effectLst/>
                <a:latin typeface="Times New Roman"/>
                <a:ea typeface="Calibri"/>
              </a:rPr>
              <a:t> a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to‘g‘ri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chiziqning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gorizontal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va</a:t>
            </a:r>
            <a:r>
              <a:rPr lang="en-US" dirty="0" smtClean="0">
                <a:effectLst/>
                <a:latin typeface="Times New Roman"/>
                <a:ea typeface="Calibri"/>
              </a:rPr>
              <a:t> frontal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izlari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chizilsin</a:t>
            </a:r>
            <a:r>
              <a:rPr lang="en-US" dirty="0" smtClean="0">
                <a:effectLst/>
                <a:latin typeface="Times New Roman"/>
                <a:ea typeface="Calibri"/>
              </a:rPr>
              <a:t>,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hamda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uning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fazoni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qaysi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choraklaridan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o‘tishi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aniqlansin</a:t>
            </a:r>
            <a:r>
              <a:rPr lang="en-US" dirty="0" smtClean="0">
                <a:effectLst/>
                <a:latin typeface="Times New Roman"/>
                <a:ea typeface="Calibri"/>
              </a:rPr>
              <a:t> (48, 49 -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chizmalar</a:t>
            </a:r>
            <a:r>
              <a:rPr lang="en-US" dirty="0" smtClean="0">
                <a:effectLst/>
                <a:latin typeface="Times New Roman"/>
                <a:ea typeface="Calibri"/>
              </a:rPr>
              <a:t>).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1280949"/>
                <a:ext cx="8496944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Masala </a:t>
                </a:r>
                <a:r>
                  <a:rPr lang="en-US" b="1" i="1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i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bosqichlarda</a:t>
                </a:r>
                <a:r>
                  <a:rPr lang="en-US" b="1" i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yechiladi</a:t>
                </a:r>
                <a:r>
                  <a:rPr lang="en-US" b="1" i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Fazoda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H-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(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,a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-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[ox)-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o‘qi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H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-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-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davomidagi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fazoning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IV-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choragida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Calibri"/>
                    <a:cs typeface="Times New Roman"/>
                  </a:rPr>
                  <a:t>∩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=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14:m>
                  <m:oMath xmlns:m="http://schemas.openxmlformats.org/officeDocument/2006/math">
                    <m:r>
                      <a:rPr lang="en-US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  ∧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Calibri"/>
                    <a:cs typeface="Times New Roman"/>
                  </a:rPr>
                  <a:t>∈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Fazoda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-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(a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,a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 -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o‘qi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 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-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davomidagi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fazoning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II-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choragida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-gorizontal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-frontal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qismi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I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chorakda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Calibri"/>
                    <a:cs typeface="Times New Roman"/>
                  </a:rPr>
                  <a:t>∩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= 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14:m>
                  <m:oMath xmlns:m="http://schemas.openxmlformats.org/officeDocument/2006/math">
                    <m:r>
                      <a:rPr lang="en-US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en-US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  ∧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Calibri"/>
                    <a:cs typeface="Times New Roman"/>
                  </a:rPr>
                  <a:t>∈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14:m>
                  <m:oMath xmlns:m="http://schemas.openxmlformats.org/officeDocument/2006/math">
                    <m: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 ∩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= 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, 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14:m>
                  <m:oMath xmlns:m="http://schemas.openxmlformats.org/officeDocument/2006/math">
                    <m: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 ∩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= 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 err="1">
                    <a:effectLst/>
                    <a:latin typeface="Symbol"/>
                    <a:ea typeface="Calibri"/>
                    <a:cs typeface="Times New Roman"/>
                  </a:rPr>
                  <a:t>¢</a:t>
                </a:r>
                <a:r>
                  <a:rPr lang="en-US" i="1" baseline="-25000" dirty="0" err="1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:r>
                  <a:rPr lang="en-US" i="1" dirty="0">
                    <a:effectLst/>
                    <a:latin typeface="Symbol"/>
                    <a:ea typeface="Calibri"/>
                    <a:cs typeface="Times New Roman"/>
                  </a:rPr>
                  <a:t>²</a:t>
                </a:r>
                <a:r>
                  <a:rPr lang="en-US" i="1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280949"/>
                <a:ext cx="8496944" cy="4524315"/>
              </a:xfrm>
              <a:prstGeom prst="rect">
                <a:avLst/>
              </a:prstGeom>
              <a:blipFill rotWithShape="1">
                <a:blip r:embed="rId2"/>
                <a:stretch>
                  <a:fillRect l="-430" t="-809" r="-646" b="-10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76618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49694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AutoNum type="arabicPeriod" startAt="2"/>
            </a:pP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Ikki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</a:t>
            </a:r>
            <a:endParaRPr lang="en-US" sz="1400" dirty="0" smtClean="0">
              <a:ea typeface="Calibri"/>
              <a:cs typeface="Times New Roman"/>
            </a:endParaRPr>
          </a:p>
          <a:p>
            <a:pPr marL="342900" indent="-342900" algn="ctr">
              <a:spcAft>
                <a:spcPts val="0"/>
              </a:spcAft>
              <a:buAutoNum type="arabicPeriod" startAt="2"/>
            </a:pPr>
            <a:endParaRPr lang="ru-RU" sz="1400" dirty="0">
              <a:ea typeface="Calibri"/>
              <a:cs typeface="Times New Roman"/>
            </a:endParaRPr>
          </a:p>
          <a:p>
            <a:pPr algn="just"/>
            <a:r>
              <a:rPr lang="en-US" dirty="0" err="1" smtClean="0">
                <a:effectLst/>
                <a:latin typeface="Times New Roman"/>
                <a:ea typeface="Calibri"/>
              </a:rPr>
              <a:t>Fazoda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ikki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to‘g‘ri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chiziq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bir-biriga</a:t>
            </a:r>
            <a:r>
              <a:rPr lang="en-US" dirty="0" smtClean="0">
                <a:effectLst/>
                <a:latin typeface="Times New Roman"/>
                <a:ea typeface="Calibri"/>
              </a:rPr>
              <a:t> parallel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bo‘lishi</a:t>
            </a:r>
            <a:r>
              <a:rPr lang="en-US" dirty="0" smtClean="0">
                <a:effectLst/>
                <a:latin typeface="Times New Roman"/>
                <a:ea typeface="Calibri"/>
              </a:rPr>
              <a:t>,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kesishishi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va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uchrashmas</a:t>
            </a:r>
            <a:r>
              <a:rPr lang="en-US" dirty="0" smtClean="0">
                <a:effectLst/>
                <a:latin typeface="Times New Roman"/>
                <a:ea typeface="Calibri"/>
              </a:rPr>
              <a:t> (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ayqash</a:t>
            </a:r>
            <a:r>
              <a:rPr lang="en-US" dirty="0" smtClean="0">
                <a:effectLst/>
                <a:latin typeface="Times New Roman"/>
                <a:ea typeface="Calibri"/>
              </a:rPr>
              <a:t>)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bo‘lishi</a:t>
            </a:r>
            <a:r>
              <a:rPr lang="en-US" dirty="0" smtClean="0">
                <a:effectLst/>
                <a:latin typeface="Times New Roman"/>
                <a:ea typeface="Calibri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mumkin</a:t>
            </a:r>
            <a:r>
              <a:rPr lang="en-US" dirty="0" smtClean="0">
                <a:effectLst/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124744"/>
            <a:ext cx="835292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Parallel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chiziqlar</a:t>
            </a:r>
            <a:endParaRPr lang="en-US" sz="1400" dirty="0" smtClean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indent="449580" algn="just">
              <a:spcAft>
                <a:spcPts val="0"/>
              </a:spcAft>
            </a:pP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Agar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fazoda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umumiy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(AB)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(CD)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chiziqlar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o‘zaro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bo‘lsa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, u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holda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ularning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hamma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proyeksiyalari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ham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o‘zaro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bo‘ladi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(50, 51-chizmalar).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(AB)</a:t>
            </a:r>
            <a:r>
              <a:rPr lang="en-US" b="1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(CD)</a:t>
            </a:r>
            <a:r>
              <a:rPr lang="en-US" dirty="0" smtClean="0">
                <a:effectLst/>
                <a:latin typeface="Cambria Math"/>
                <a:ea typeface="Calibri"/>
                <a:cs typeface="Times New Roman"/>
              </a:rPr>
              <a:t>⟹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(A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¢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B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¢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)</a:t>
            </a:r>
            <a:r>
              <a:rPr lang="en-US" b="1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(C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¢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D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¢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dirty="0" smtClean="0">
                <a:effectLst/>
                <a:latin typeface="Cambria Math"/>
                <a:ea typeface="Calibri"/>
                <a:cs typeface="Times New Roman"/>
              </a:rPr>
              <a:t>∧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(A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²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B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²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)</a:t>
            </a:r>
            <a:r>
              <a:rPr lang="en-US" b="1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(C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²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D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²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).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2852936"/>
            <a:ext cx="6552728" cy="32403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4188" y="5723964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effectLst/>
                <a:latin typeface="Times New Roman"/>
                <a:ea typeface="Calibri"/>
              </a:rPr>
              <a:t>50 –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chizma</a:t>
            </a:r>
            <a:r>
              <a:rPr lang="en-US" dirty="0" smtClean="0">
                <a:effectLst/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377576" y="5723964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effectLst/>
                <a:latin typeface="Times New Roman"/>
                <a:ea typeface="Calibri"/>
              </a:rPr>
              <a:t>51 –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chizma</a:t>
            </a:r>
            <a:r>
              <a:rPr lang="en-US" dirty="0" smtClean="0">
                <a:effectLst/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8356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1296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Kesishuvchi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chiziqlar</a:t>
            </a:r>
            <a:endParaRPr lang="ru-RU" sz="14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indent="449580" algn="just">
              <a:spcAft>
                <a:spcPts val="0"/>
              </a:spcAft>
            </a:pP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Agar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fazoda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ikki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(AB)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(CD)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chiziqlar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o‘zaro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kesishib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bitta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umumiy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K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nuqtaga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ega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bo‘lsa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ushbu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ikki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chiziq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kesishuvchi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chiziqlar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deyiladi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. K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nuqtaning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K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¢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-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K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²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-frontal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proyeksiyalari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bitta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[ox)-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o‘qqa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bo‘lgan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bog‘lash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chiziqda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yotadi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(52, 53-chizmalar).         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algn="ctr"/>
            <a:r>
              <a:rPr lang="en-US" dirty="0" smtClean="0">
                <a:effectLst/>
                <a:latin typeface="Times New Roman"/>
                <a:ea typeface="Calibri"/>
              </a:rPr>
              <a:t>(AB)</a:t>
            </a:r>
            <a:r>
              <a:rPr lang="en-US" dirty="0" smtClean="0">
                <a:effectLst/>
                <a:latin typeface="Cambria Math"/>
                <a:ea typeface="Calibri"/>
                <a:cs typeface="Times New Roman"/>
              </a:rPr>
              <a:t>∩</a:t>
            </a:r>
            <a:r>
              <a:rPr lang="en-US" dirty="0" smtClean="0">
                <a:effectLst/>
                <a:latin typeface="Times New Roman"/>
                <a:ea typeface="Calibri"/>
              </a:rPr>
              <a:t>(CD)=K</a:t>
            </a:r>
            <a:r>
              <a:rPr lang="en-US" dirty="0" smtClean="0">
                <a:effectLst/>
                <a:latin typeface="Cambria Math"/>
                <a:ea typeface="Calibri"/>
                <a:cs typeface="Times New Roman"/>
              </a:rPr>
              <a:t>⟹</a:t>
            </a:r>
            <a:r>
              <a:rPr lang="en-US" dirty="0" smtClean="0">
                <a:effectLst/>
                <a:latin typeface="Times New Roman"/>
                <a:ea typeface="Calibri"/>
              </a:rPr>
              <a:t>[K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¢</a:t>
            </a:r>
            <a:r>
              <a:rPr lang="en-US" dirty="0" smtClean="0">
                <a:effectLst/>
                <a:latin typeface="Times New Roman"/>
                <a:ea typeface="Calibri"/>
              </a:rPr>
              <a:t>K</a:t>
            </a:r>
            <a:r>
              <a:rPr lang="en-US" dirty="0" smtClean="0">
                <a:effectLst/>
                <a:latin typeface="Symbol"/>
                <a:ea typeface="Calibri"/>
                <a:cs typeface="Times New Roman"/>
              </a:rPr>
              <a:t>²</a:t>
            </a:r>
            <a:r>
              <a:rPr lang="en-US" dirty="0" smtClean="0">
                <a:effectLst/>
                <a:latin typeface="Times New Roman"/>
                <a:ea typeface="Calibri"/>
              </a:rPr>
              <a:t>]</a:t>
            </a:r>
            <a:r>
              <a:rPr lang="en-US" dirty="0" smtClean="0">
                <a:effectLst/>
                <a:latin typeface="Cambria Math"/>
                <a:ea typeface="Calibri"/>
                <a:cs typeface="Times New Roman"/>
              </a:rPr>
              <a:t>⊥</a:t>
            </a:r>
            <a:r>
              <a:rPr lang="en-US" dirty="0" smtClean="0">
                <a:effectLst/>
                <a:latin typeface="Times New Roman"/>
                <a:ea typeface="Calibri"/>
              </a:rPr>
              <a:t>[ox).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9307" y="2276872"/>
            <a:ext cx="6579077" cy="3265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668" y="5357916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effectLst/>
                <a:latin typeface="Times New Roman"/>
                <a:ea typeface="Calibri"/>
              </a:rPr>
              <a:t>52 –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chizma</a:t>
            </a:r>
            <a:r>
              <a:rPr lang="en-US" dirty="0" smtClean="0">
                <a:effectLst/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28184" y="5357916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effectLst/>
                <a:latin typeface="Times New Roman"/>
                <a:ea typeface="Calibri"/>
              </a:rPr>
              <a:t>53 –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chizma</a:t>
            </a:r>
            <a:r>
              <a:rPr lang="en-US" dirty="0" smtClean="0">
                <a:effectLst/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400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4624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Ayqash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chiziqlar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indent="449580" algn="just">
              <a:spcAft>
                <a:spcPts val="0"/>
              </a:spcAft>
            </a:pP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Agar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fazoda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ikki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(AB)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(CD)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chiziqlar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o‘zaro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bo‘lmasa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kesishmasa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, u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holda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ushbu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(AB)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(CD)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chiziqlar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uchrashmas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yoki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ayqash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chiziqlar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 smtClean="0">
                <a:effectLst/>
                <a:latin typeface="Times New Roman"/>
                <a:ea typeface="Calibri"/>
                <a:cs typeface="Times New Roman"/>
              </a:rPr>
              <a:t>deyiladi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 (54, 55-chizmalar). 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(AB)</a:t>
            </a:r>
            <a:r>
              <a:rPr lang="en-US" dirty="0" smtClean="0">
                <a:effectLst/>
                <a:latin typeface="Cambria Math"/>
                <a:ea typeface="Calibri"/>
                <a:cs typeface="Times New Roman"/>
              </a:rPr>
              <a:t>∸</a:t>
            </a:r>
            <a:r>
              <a:rPr lang="en-US" dirty="0" smtClean="0">
                <a:effectLst/>
                <a:latin typeface="Times New Roman"/>
                <a:ea typeface="Calibri"/>
                <a:cs typeface="Times New Roman"/>
              </a:rPr>
              <a:t>(CD)</a:t>
            </a:r>
            <a:r>
              <a:rPr lang="en-US" dirty="0" smtClean="0">
                <a:effectLst/>
                <a:latin typeface="Cambria Math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1948" y="1774789"/>
            <a:ext cx="7008444" cy="374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93608" y="5533351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effectLst/>
                <a:latin typeface="Times New Roman"/>
                <a:ea typeface="Calibri"/>
              </a:rPr>
              <a:t>54 –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chizma</a:t>
            </a:r>
            <a:r>
              <a:rPr lang="en-US" dirty="0" smtClean="0">
                <a:effectLst/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52120" y="5517232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effectLst/>
                <a:latin typeface="Times New Roman"/>
                <a:ea typeface="Calibri"/>
              </a:rPr>
              <a:t>55 – </a:t>
            </a:r>
            <a:r>
              <a:rPr lang="en-US" dirty="0" err="1" smtClean="0">
                <a:effectLst/>
                <a:latin typeface="Times New Roman"/>
                <a:ea typeface="Calibri"/>
              </a:rPr>
              <a:t>chizma</a:t>
            </a:r>
            <a:r>
              <a:rPr lang="en-US" dirty="0" smtClean="0">
                <a:effectLst/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6649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50887"/>
            <a:ext cx="878497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0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Mustaqil</a:t>
            </a: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chizish</a:t>
            </a: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misollar</a:t>
            </a: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000" b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1 –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A(10,20,60)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B(70,40,20)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(AB)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uni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fazoning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choraklaridan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oʻtishi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aniqlansin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2 –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C(70,10,20)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D(10,50,60)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(CD)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uni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fazoning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choraklaridan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oʻtishi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aniqlansin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3 –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E(20,30,10)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F(70,60,60)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(EF)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uni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fazoning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choraklaridan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oʻtishi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aniqlansin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4 –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K(10,50,30)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L(80,20,30)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(KL)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uni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fazoning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choraklaridan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oʻtishi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aniqlansin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5 –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M(20,25,10)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N(70,25,60)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(MN)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hamda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uni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fazoning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qaysi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choraklaridan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oʻtishi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aniqlansin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6 – </a:t>
            </a:r>
            <a:r>
              <a:rPr lang="en-US" sz="2000" b="1" i="1" dirty="0" err="1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000" b="1" i="1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A(90,50,50), B(80,20,10), C(10,55,60)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A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nuqta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[BC]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kesmasining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va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proyeksiyalari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chizilsin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. A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nuqta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[BC] 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kesmaga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qilib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uzunligi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50mm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ga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teng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boʻlgan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[AD]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kesma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000" dirty="0" err="1" smtClean="0">
                <a:effectLst/>
                <a:latin typeface="Times New Roman"/>
                <a:ea typeface="Calibri"/>
                <a:cs typeface="Times New Roman"/>
              </a:rPr>
              <a:t>chizilsin</a:t>
            </a:r>
            <a:r>
              <a:rPr lang="en-US" sz="20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47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38936"/>
            <a:ext cx="771530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394</Words>
  <Application>Microsoft Office PowerPoint</Application>
  <PresentationFormat>Экран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FUJITSU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asilbek1992</cp:lastModifiedBy>
  <cp:revision>6</cp:revision>
  <dcterms:created xsi:type="dcterms:W3CDTF">2015-09-11T10:44:10Z</dcterms:created>
  <dcterms:modified xsi:type="dcterms:W3CDTF">2019-10-05T07:35:06Z</dcterms:modified>
</cp:coreProperties>
</file>