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05.10.2019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3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71461" y="3284984"/>
            <a:ext cx="30010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Mashgʻulot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rejasi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43564" y="467380"/>
            <a:ext cx="28568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6 – MA’RUZA.</a:t>
            </a:r>
            <a:endParaRPr lang="ru-RU" sz="32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0896" y="1253078"/>
            <a:ext cx="798355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b="1" i="1" dirty="0" err="1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Mavzu</a:t>
            </a:r>
            <a:r>
              <a:rPr lang="en-US" sz="2800" b="1" i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en-US" sz="2800" b="1" dirty="0">
                <a:solidFill>
                  <a:srgbClr val="7030A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ularni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chizmalarda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berilishi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Nuqta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tegishliligi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0895" y="3843045"/>
            <a:ext cx="79835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ularni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chizmalarda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berilishi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;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Nuqta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tegishliligi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800722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836712"/>
            <a:ext cx="8064896" cy="4832092"/>
          </a:xfrm>
          <a:prstGeom prst="rect">
            <a:avLst/>
          </a:prstGeom>
          <a:ln>
            <a:solidFill>
              <a:srgbClr val="7030A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0">
            <a:scrgbClr r="0" g="0" b="0"/>
          </a:lnRef>
          <a:fillRef idx="1001">
            <a:schemeClr val="lt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800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1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 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ularni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chizmalarda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berilishi</a:t>
            </a: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8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28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8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	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cheksiz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nuqtalar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toʻplamidan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iborat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boʻlib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birinchi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darajali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sirtdir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Matematika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fanidan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bizga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ma’lumki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fazoda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vaziyatini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uchta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nuqtasini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ifodalash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zarur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.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Shundan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kelib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chiqqan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holda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chizma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geometriya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fanida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tegishli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uchta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nuqtaning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proyeksiyalarini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berish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zarur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uni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chizmalarda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olti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xil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koʻrinishlarda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tasvirlash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800" dirty="0" err="1">
                <a:latin typeface="Times New Roman"/>
                <a:ea typeface="Calibri"/>
                <a:cs typeface="Times New Roman"/>
              </a:rPr>
              <a:t>mumkin</a:t>
            </a:r>
            <a:r>
              <a:rPr lang="en-US" sz="2800" dirty="0">
                <a:latin typeface="Times New Roman"/>
                <a:ea typeface="Calibri"/>
                <a:cs typeface="Times New Roman"/>
              </a:rPr>
              <a:t>: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747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3529" y="332656"/>
            <a:ext cx="849694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toʻgʻri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chiziqda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yotmagan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nuqtaning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proyeksiyalari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orqali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tekislik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P(A,B,C).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chizma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1-a,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chizma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fazoviy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tasvir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1-b,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chizma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epyur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5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7492653" cy="3694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60755" y="6093296"/>
            <a:ext cx="20313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</a:t>
            </a:r>
            <a:r>
              <a:rPr lang="en-US" sz="3200" dirty="0">
                <a:solidFill>
                  <a:prstClr val="black"/>
                </a:solidFill>
                <a:ea typeface="Calibri" pitchFamily="34" charset="0"/>
                <a:cs typeface="Times New Roman" pitchFamily="18" charset="0"/>
              </a:rPr>
              <a:t>–</a:t>
            </a:r>
            <a:r>
              <a:rPr lang="en-US" sz="32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chizma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5413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611560" y="501060"/>
            <a:ext cx="8064896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Bitta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toʻgʻri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chiziq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unda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yotmagan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nuqtaning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proyeksiyalari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P(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,K).</a:t>
            </a:r>
            <a:r>
              <a:rPr kumimoji="0" 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3" name="Рисунок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040" y="2348880"/>
            <a:ext cx="8532440" cy="3493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590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323528" y="260648"/>
                <a:ext cx="8424936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just">
                  <a:spcAft>
                    <a:spcPts val="0"/>
                  </a:spcAft>
                </a:pPr>
                <a:r>
                  <a:rPr lang="en-US" sz="3600" dirty="0" smtClean="0">
                    <a:latin typeface="Times New Roman"/>
                    <a:ea typeface="Calibri"/>
                    <a:cs typeface="Times New Roman"/>
                  </a:rPr>
                  <a:t>3. </a:t>
                </a:r>
                <a:r>
                  <a:rPr lang="en-US" sz="3600" dirty="0" err="1" smtClean="0">
                    <a:latin typeface="Times New Roman"/>
                    <a:ea typeface="Calibri"/>
                    <a:cs typeface="Times New Roman"/>
                  </a:rPr>
                  <a:t>Oʻzaro</a:t>
                </a:r>
                <a:r>
                  <a:rPr lang="en-US" sz="3600" dirty="0" smtClean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kesishuvchi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ikki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chiziqning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proyeksiyalari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  <a:cs typeface="Times New Roman"/>
                  </a:rPr>
                  <a:t>beriladi</a:t>
                </a:r>
                <a:r>
                  <a:rPr lang="en-US" sz="3600" dirty="0">
                    <a:latin typeface="Times New Roman"/>
                    <a:ea typeface="Calibri"/>
                    <a:cs typeface="Times New Roman"/>
                  </a:rPr>
                  <a:t>. P(</a:t>
                </a:r>
                <a:r>
                  <a:rPr lang="en-US" sz="3600" b="1" i="1" dirty="0">
                    <a:effectLst/>
                    <a:latin typeface="Times New Roman"/>
                    <a:ea typeface="Calibri"/>
                    <a:cs typeface="Times New Roman"/>
                  </a:rPr>
                  <a:t>a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/>
                        <a:ea typeface="Calibri"/>
                        <a:cs typeface="Times New Roman"/>
                      </a:rPr>
                      <m:t>∩</m:t>
                    </m:r>
                  </m:oMath>
                </a14:m>
                <a:r>
                  <a:rPr lang="en-US" sz="3600" b="1" i="1" dirty="0">
                    <a:effectLst/>
                    <a:latin typeface="Times New Roman"/>
                    <a:ea typeface="Times New Roman"/>
                    <a:cs typeface="Times New Roman"/>
                  </a:rPr>
                  <a:t>b</a:t>
                </a:r>
                <a:r>
                  <a:rPr lang="en-US" sz="3600" dirty="0">
                    <a:effectLst/>
                    <a:latin typeface="Times New Roman"/>
                    <a:ea typeface="Times New Roman"/>
                    <a:cs typeface="Times New Roman"/>
                  </a:rPr>
                  <a:t>).</a:t>
                </a:r>
                <a:endParaRPr lang="ru-RU" sz="36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260648"/>
                <a:ext cx="8424936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2171" t="-8122" r="-2243" b="-172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264" y="1988840"/>
            <a:ext cx="8209571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3862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260648"/>
                <a:ext cx="8784976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3600" dirty="0" smtClean="0">
                    <a:latin typeface="Times New Roman"/>
                    <a:ea typeface="Calibri"/>
                  </a:rPr>
                  <a:t>4. </a:t>
                </a:r>
                <a:r>
                  <a:rPr lang="en-US" sz="3600" dirty="0" err="1" smtClean="0">
                    <a:latin typeface="Times New Roman"/>
                    <a:ea typeface="Calibri"/>
                  </a:rPr>
                  <a:t>Oʻzaro</a:t>
                </a:r>
                <a:r>
                  <a:rPr lang="en-US" sz="3600" dirty="0" smtClean="0">
                    <a:latin typeface="Times New Roman"/>
                    <a:ea typeface="Calibri"/>
                  </a:rPr>
                  <a:t/>
                </a:r>
                <a:r>
                  <a:rPr lang="en-US" sz="3600" dirty="0">
                    <a:latin typeface="Times New Roman"/>
                    <a:ea typeface="Calibri"/>
                  </a:rPr>
                  <a:t>parallel </a:t>
                </a:r>
                <a:r>
                  <a:rPr lang="en-US" sz="3600" dirty="0" err="1">
                    <a:latin typeface="Times New Roman"/>
                    <a:ea typeface="Calibri"/>
                  </a:rPr>
                  <a:t>ikki</a:t>
                </a:r>
                <a:r>
                  <a:rPr lang="en-US" sz="3600" dirty="0">
                    <a:latin typeface="Times New Roman"/>
                    <a:ea typeface="Calibri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</a:rPr>
                  <a:t>toʻgʻri</a:t>
                </a:r>
                <a:r>
                  <a:rPr lang="en-US" sz="3600" dirty="0">
                    <a:latin typeface="Times New Roman"/>
                    <a:ea typeface="Calibri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</a:rPr>
                  <a:t>chiziqning</a:t>
                </a:r>
                <a:r>
                  <a:rPr lang="en-US" sz="3600" dirty="0">
                    <a:latin typeface="Times New Roman"/>
                    <a:ea typeface="Calibri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</a:rPr>
                  <a:t>proyeksiyalari</a:t>
                </a:r>
                <a:r>
                  <a:rPr lang="en-US" sz="3600" dirty="0">
                    <a:latin typeface="Times New Roman"/>
                    <a:ea typeface="Calibri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</a:rPr>
                  <a:t>bilan</a:t>
                </a:r>
                <a:r>
                  <a:rPr lang="en-US" sz="3600" dirty="0">
                    <a:latin typeface="Times New Roman"/>
                    <a:ea typeface="Calibri"/>
                  </a:rPr>
                  <a:t/>
                </a:r>
                <a:r>
                  <a:rPr lang="en-US" sz="3600" dirty="0" err="1">
                    <a:latin typeface="Times New Roman"/>
                    <a:ea typeface="Calibri"/>
                  </a:rPr>
                  <a:t>beriladi</a:t>
                </a:r>
                <a:r>
                  <a:rPr lang="en-US" sz="3600" dirty="0">
                    <a:latin typeface="Times New Roman"/>
                    <a:ea typeface="Calibri"/>
                  </a:rPr>
                  <a:t>. P(a</a:t>
                </a:r>
                <a14:m>
                  <m:oMath xmlns:m="http://schemas.openxmlformats.org/officeDocument/2006/math">
                    <m:r>
                      <a:rPr lang="en-US" sz="3600" i="1"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</m:oMath>
                </a14:m>
                <a:r>
                  <a:rPr lang="en-US" sz="3600" dirty="0">
                    <a:effectLst/>
                    <a:latin typeface="Times New Roman"/>
                    <a:ea typeface="Times New Roman"/>
                  </a:rPr>
                  <a:t>b).</a:t>
                </a:r>
                <a:endParaRPr lang="ru-RU" sz="3600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260648"/>
                <a:ext cx="8784976" cy="1200329"/>
              </a:xfrm>
              <a:prstGeom prst="rect">
                <a:avLst/>
              </a:prstGeom>
              <a:blipFill rotWithShape="1">
                <a:blip r:embed="rId2"/>
                <a:stretch>
                  <a:fillRect l="-2080" t="-8122" r="-2080" b="-1725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7034" y="1843426"/>
            <a:ext cx="7985406" cy="3601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5058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332656"/>
            <a:ext cx="87849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sz="3600" dirty="0" smtClean="0">
                <a:latin typeface="Times New Roman"/>
                <a:ea typeface="Calibri"/>
                <a:cs typeface="Times New Roman"/>
              </a:rPr>
              <a:t>5. </a:t>
            </a:r>
            <a:r>
              <a:rPr lang="en-US" sz="3600" dirty="0" err="1" smtClean="0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3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geometrik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shakllar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masalan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uchburchak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toʻrtburchak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shu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kabi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 smtClean="0">
                <a:latin typeface="Times New Roman"/>
                <a:ea typeface="Calibri"/>
                <a:cs typeface="Times New Roman"/>
              </a:rPr>
              <a:t>boshqa</a:t>
            </a:r>
            <a:r>
              <a:rPr lang="en-US" sz="3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 smtClean="0">
                <a:latin typeface="Times New Roman"/>
                <a:ea typeface="Calibri"/>
                <a:cs typeface="Times New Roman"/>
              </a:rPr>
              <a:t>tekis</a:t>
            </a:r>
            <a:r>
              <a:rPr lang="en-US" sz="3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 smtClean="0">
                <a:latin typeface="Times New Roman"/>
                <a:ea typeface="Calibri"/>
                <a:cs typeface="Times New Roman"/>
              </a:rPr>
              <a:t>shakllar</a:t>
            </a:r>
            <a:r>
              <a:rPr lang="en-US" sz="36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bilan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dirty="0" err="1">
                <a:latin typeface="Times New Roman"/>
                <a:ea typeface="Calibri"/>
                <a:cs typeface="Times New Roman"/>
              </a:rPr>
              <a:t>beriladi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. P(</a:t>
            </a:r>
            <a:r>
              <a:rPr lang="en-US" sz="2400" dirty="0">
                <a:latin typeface="Times New Roman"/>
                <a:ea typeface="Calibri"/>
                <a:cs typeface="Times New Roman"/>
                <a:sym typeface="Wingdings 3"/>
              </a:rPr>
              <a:t></a:t>
            </a:r>
            <a:r>
              <a:rPr lang="en-US" sz="3600" dirty="0">
                <a:latin typeface="Times New Roman"/>
                <a:ea typeface="Calibri"/>
                <a:cs typeface="Times New Roman"/>
              </a:rPr>
              <a:t>ABC).</a:t>
            </a:r>
            <a:endParaRPr lang="ru-RU" sz="3600" dirty="0"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368" y="2306638"/>
            <a:ext cx="8075072" cy="3858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7794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8567" y="332656"/>
            <a:ext cx="86739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en-US" sz="4000" dirty="0" smtClean="0">
                <a:latin typeface="Times New Roman"/>
                <a:ea typeface="Calibri"/>
                <a:cs typeface="Times New Roman"/>
              </a:rPr>
              <a:t>6. </a:t>
            </a:r>
            <a:r>
              <a:rPr lang="en-US" sz="4000" dirty="0" err="1" smtClean="0"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40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izlari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beriladi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. P(P</a:t>
            </a:r>
            <a:r>
              <a:rPr lang="en-US" sz="4000" baseline="-25000" dirty="0">
                <a:latin typeface="Times New Roman"/>
                <a:ea typeface="Calibri"/>
                <a:cs typeface="Times New Roman"/>
              </a:rPr>
              <a:t>H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,P</a:t>
            </a:r>
            <a:r>
              <a:rPr lang="en-US" sz="4000" baseline="-25000" dirty="0">
                <a:latin typeface="Times New Roman"/>
                <a:ea typeface="Calibri"/>
                <a:cs typeface="Times New Roman"/>
              </a:rPr>
              <a:t>V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)</a:t>
            </a:r>
            <a:r>
              <a:rPr lang="en-US" dirty="0"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89" y="1268761"/>
            <a:ext cx="9063631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8546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103833"/>
            <a:ext cx="820891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4000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2. </a:t>
            </a:r>
            <a:r>
              <a:rPr lang="en-US" sz="4000" b="1" dirty="0" err="1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4000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40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40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vaziyatdagi</a:t>
            </a:r>
            <a:r>
              <a:rPr lang="en-US" sz="40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40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40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1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	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H, V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W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nisbatan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ikki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xil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boʻlishi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mumkin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. 1 –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umumiy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va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2 –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4000" dirty="0" err="1">
                <a:latin typeface="Times New Roman"/>
                <a:ea typeface="Calibri"/>
                <a:cs typeface="Times New Roman"/>
              </a:rPr>
              <a:t>vaziyatda</a:t>
            </a:r>
            <a:r>
              <a:rPr lang="en-US" sz="4000" dirty="0">
                <a:latin typeface="Times New Roman"/>
                <a:ea typeface="Calibri"/>
                <a:cs typeface="Times New Roman"/>
              </a:rPr>
              <a:t>.</a:t>
            </a:r>
            <a:endParaRPr lang="ru-RU" sz="40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3147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732185456"/>
              </p:ext>
            </p:extLst>
          </p:nvPr>
        </p:nvGraphicFramePr>
        <p:xfrm>
          <a:off x="323528" y="458837"/>
          <a:ext cx="8518525" cy="3978275"/>
        </p:xfrm>
        <a:graphic>
          <a:graphicData uri="http://schemas.openxmlformats.org/presentationml/2006/ole">
            <p:oleObj spid="_x0000_s8208" name="Документ" r:id="rId3" imgW="8518983" imgH="4009599" progId="Word.Document.12">
              <p:embed/>
            </p:oleObj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51520" y="2992884"/>
            <a:ext cx="87129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 smtClean="0">
                <a:latin typeface="Times New Roman"/>
                <a:ea typeface="Calibri"/>
              </a:rPr>
              <a:t>Yuqoridagi</a:t>
            </a:r>
            <a:r>
              <a:rPr lang="en-US" sz="3600" dirty="0" smtClean="0">
                <a:latin typeface="Times New Roman"/>
                <a:ea typeface="Calibri"/>
              </a:rPr>
              <a:t> </a:t>
            </a:r>
            <a:r>
              <a:rPr lang="en-US" sz="3600" dirty="0" err="1" smtClean="0">
                <a:latin typeface="Times New Roman"/>
                <a:ea typeface="Calibri"/>
              </a:rPr>
              <a:t>chizmalarning</a:t>
            </a:r>
            <a:r>
              <a:rPr lang="en-US" sz="3600" dirty="0" smtClean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barchasi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umumiy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vaziyatda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berilgan</a:t>
            </a:r>
            <a:r>
              <a:rPr lang="en-US" sz="3600" dirty="0">
                <a:latin typeface="Times New Roman"/>
                <a:ea typeface="Calibri"/>
              </a:rPr>
              <a:t>. </a:t>
            </a:r>
            <a:r>
              <a:rPr lang="en-US" sz="3600" dirty="0" err="1">
                <a:latin typeface="Times New Roman"/>
                <a:ea typeface="Calibri"/>
              </a:rPr>
              <a:t>Tekislikning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proyeksiyalar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tekisliklariga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ogʻish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burchak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kattaliklari</a:t>
            </a:r>
            <a:r>
              <a:rPr lang="en-US" sz="3600" dirty="0">
                <a:latin typeface="Times New Roman"/>
                <a:ea typeface="Calibri"/>
              </a:rPr>
              <a:t> 7 – </a:t>
            </a:r>
            <a:r>
              <a:rPr lang="en-US" sz="3600" dirty="0" err="1">
                <a:latin typeface="Times New Roman"/>
                <a:ea typeface="Calibri"/>
              </a:rPr>
              <a:t>ma’ruzada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batafsil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>
                <a:latin typeface="Times New Roman"/>
                <a:ea typeface="Calibri"/>
              </a:rPr>
              <a:t>bayon</a:t>
            </a:r>
            <a:r>
              <a:rPr lang="en-US" sz="3600" dirty="0">
                <a:latin typeface="Times New Roman"/>
                <a:ea typeface="Calibri"/>
              </a:rPr>
              <a:t> </a:t>
            </a:r>
            <a:r>
              <a:rPr lang="en-US" sz="3600" dirty="0" err="1" smtClean="0">
                <a:latin typeface="Times New Roman"/>
                <a:ea typeface="Calibri"/>
              </a:rPr>
              <a:t>etiladi</a:t>
            </a:r>
            <a:r>
              <a:rPr lang="en-US" sz="3600" dirty="0" smtClean="0">
                <a:latin typeface="Times New Roman"/>
                <a:ea typeface="Calibri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51106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6397" y="1425347"/>
            <a:ext cx="81804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Xususiy</a:t>
            </a:r>
            <a:r>
              <a:rPr lang="en-US" sz="36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vaziyatda</a:t>
            </a:r>
            <a:r>
              <a:rPr lang="en-US" sz="36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1400" dirty="0">
              <a:ea typeface="Calibri"/>
              <a:cs typeface="Times New Roman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145883173"/>
              </p:ext>
            </p:extLst>
          </p:nvPr>
        </p:nvGraphicFramePr>
        <p:xfrm>
          <a:off x="357158" y="2325704"/>
          <a:ext cx="8640763" cy="3460750"/>
        </p:xfrm>
        <a:graphic>
          <a:graphicData uri="http://schemas.openxmlformats.org/presentationml/2006/ole">
            <p:oleObj spid="_x0000_s9232" name="Документ" r:id="rId3" imgW="8642718" imgH="3487563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24042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6409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1. H,V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W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3600" dirty="0">
              <a:ea typeface="Calibri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1.1. H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2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200" dirty="0">
              <a:ea typeface="Calibri"/>
              <a:cs typeface="Times New Roman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4059637"/>
              </p:ext>
            </p:extLst>
          </p:nvPr>
        </p:nvGraphicFramePr>
        <p:xfrm>
          <a:off x="609600" y="3521075"/>
          <a:ext cx="8153400" cy="2193925"/>
        </p:xfrm>
        <a:graphic>
          <a:graphicData uri="http://schemas.openxmlformats.org/presentationml/2006/ole">
            <p:oleObj spid="_x0000_s10256" name="Документ" r:id="rId3" imgW="8216121" imgH="2227475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99291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6632"/>
            <a:ext cx="7128792" cy="3086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23528" y="3192065"/>
                <a:ext cx="8568952" cy="36933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P(</a:t>
                </a:r>
                <a:r>
                  <a:rPr lang="en-US" sz="1100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  <a:sym typeface="Wingdings 3"/>
                  </a:rPr>
                  <a:t>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ABC)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</m:oMath>
                </a14:m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 - 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xususiyatlarga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ega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AʹBʹCʹ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oʻzining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AʺBʺCʺ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AʹʺBʹʺCʹʺ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W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3192065"/>
                <a:ext cx="8568952" cy="3693319"/>
              </a:xfrm>
              <a:prstGeom prst="rect">
                <a:avLst/>
              </a:prstGeom>
              <a:blipFill rotWithShape="1">
                <a:blip r:embed="rId3"/>
                <a:stretch>
                  <a:fillRect l="-427" t="-992" r="-640" b="-165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88275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7834" y="1198493"/>
            <a:ext cx="8888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1.2. V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373033744"/>
              </p:ext>
            </p:extLst>
          </p:nvPr>
        </p:nvGraphicFramePr>
        <p:xfrm>
          <a:off x="669925" y="2650976"/>
          <a:ext cx="7848600" cy="2362200"/>
        </p:xfrm>
        <a:graphic>
          <a:graphicData uri="http://schemas.openxmlformats.org/presentationml/2006/ole">
            <p:oleObj spid="_x0000_s12301" name="Документ" r:id="rId3" imgW="8162886" imgH="2381206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15211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5357" y="44624"/>
            <a:ext cx="7955075" cy="3485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79512" y="3602047"/>
                <a:ext cx="8856984" cy="313932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R(</a:t>
                </a:r>
                <a:r>
                  <a:rPr lang="en-US" sz="1100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  <a:sym typeface="Wingdings 3"/>
                  </a:rPr>
                  <a:t>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DEF) 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- 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frontal 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xususiyatlarga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ega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DEF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DʺEʺFʺ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oʻzining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DEF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DEF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DʹEʹFʹ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DEF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DʹʺEʹʺFʹʺ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oz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W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602047"/>
                <a:ext cx="8856984" cy="3139321"/>
              </a:xfrm>
              <a:prstGeom prst="rect">
                <a:avLst/>
              </a:prstGeom>
              <a:blipFill rotWithShape="1">
                <a:blip r:embed="rId3"/>
                <a:stretch>
                  <a:fillRect l="-413" t="-1165" r="-619" b="-194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167597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3714" y="1774557"/>
            <a:ext cx="90165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1.3. W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35846446"/>
                  </p:ext>
                </p:extLst>
              </p:nvPr>
            </p:nvGraphicFramePr>
            <p:xfrm>
              <a:off x="179512" y="3284984"/>
              <a:ext cx="8900774" cy="21945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900774"/>
                  </a:tblGrid>
                  <a:tr h="0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:r>
                            <a:rPr lang="en-US" sz="1400" b="1" i="1" dirty="0">
                              <a:solidFill>
                                <a:srgbClr val="660066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i="1" dirty="0" err="1">
                              <a:solidFill>
                                <a:srgbClr val="660066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Ta’rif</a:t>
                          </a:r>
                          <a:r>
                            <a:rPr lang="en-US" sz="3600" b="1" i="1" dirty="0">
                              <a:solidFill>
                                <a:srgbClr val="660066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</a:t>
                          </a:r>
                          <a:r>
                            <a:rPr lang="en-US" sz="3600" b="1" i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Agar </a:t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W – </a:t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profil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proyeksiyalar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tekisligiga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parallel </a:t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joylashgan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boʻlsa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, </a:t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ushbu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profil</a:t>
                          </a:r>
                          <a:r>
                            <a:rPr lang="en-US" sz="3600" b="1" i="1" dirty="0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/>
                          </a:r>
                          <a:r>
                            <a:rPr lang="en-US" sz="3600" b="1" i="1" dirty="0" err="1">
                              <a:solidFill>
                                <a:srgbClr val="FF0000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tekislik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 deb </a:t>
                          </a:r>
                          <a:r>
                            <a:rPr lang="en-US" sz="3600" b="1" dirty="0" err="1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yuritiladi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. </a:t>
                          </a:r>
                          <a:r>
                            <a:rPr lang="en-US" sz="36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P(</a:t>
                          </a:r>
                          <a:r>
                            <a:rPr lang="en-US" sz="24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  <a:sym typeface="Wingdings 3"/>
                            </a:rPr>
                            <a:t></a:t>
                          </a:r>
                          <a:r>
                            <a:rPr lang="en-US" sz="36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Calibri"/>
                              <a:cs typeface="Times New Roman"/>
                            </a:rPr>
                            <a:t>ABC)</a:t>
                          </a:r>
                          <a14:m>
                            <m:oMath xmlns:m="http://schemas.openxmlformats.org/officeDocument/2006/math">
                              <m:r>
                                <a:rPr lang="en-US" sz="3600">
                                  <a:solidFill>
                                    <a:srgbClr val="0000FF"/>
                                  </a:solidFill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∥</m:t>
                              </m:r>
                            </m:oMath>
                          </a14:m>
                          <a:r>
                            <a:rPr lang="en-US" sz="3600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W</a:t>
                          </a:r>
                          <a:r>
                            <a:rPr lang="en-US" sz="3600" b="1" dirty="0">
                              <a:solidFill>
                                <a:srgbClr val="0000FF"/>
                              </a:solidFill>
                              <a:effectLst/>
                              <a:latin typeface="Times New Roman"/>
                              <a:ea typeface="Times New Roman"/>
                              <a:cs typeface="Times New Roman"/>
                            </a:rPr>
                            <a:t>.</a:t>
                          </a:r>
                          <a:endParaRPr lang="ru-RU" sz="3600" dirty="0">
                            <a:effectLst/>
                            <a:latin typeface="Calibri"/>
                            <a:ea typeface="Calibri"/>
                            <a:cs typeface="Times New Roman"/>
                          </a:endParaRPr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DE9D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>
          <p:graphicFrame>
            <p:nvGraphicFramePr>
              <p:cNvPr id="3" name="Таблица 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xmlns="" xmlns:a14="http://schemas.microsoft.com/office/drawing/2010/main" val="1035846446"/>
                  </p:ext>
                </p:extLst>
              </p:nvPr>
            </p:nvGraphicFramePr>
            <p:xfrm>
              <a:off x="179512" y="3284984"/>
              <a:ext cx="8900774" cy="219456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8900774"/>
                  </a:tblGrid>
                  <a:tr h="2194560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2"/>
                          <a:stretch>
                            <a:fillRect t="-6667" b="-11944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xmlns="" val="3241461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680518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251520" y="3397056"/>
                <a:ext cx="8568952" cy="34163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Q(</a:t>
                </a:r>
                <a:r>
                  <a:rPr lang="en-US" sz="1100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  <a:sym typeface="Wingdings 3"/>
                  </a:rPr>
                  <a:t>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KLG) </a:t>
                </a:r>
                <a14:m>
                  <m:oMath xmlns:m="http://schemas.openxmlformats.org/officeDocument/2006/math">
                    <m:r>
                      <a:rPr lang="en-US" b="1">
                        <a:solidFill>
                          <a:srgbClr val="0000FF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∥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 W 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- </a:t>
                </a:r>
                <a:r>
                  <a:rPr lang="en-US" b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profil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quyidagi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xususiyatlarga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ega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 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KLG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KʹʺLʺʹGʺʹ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oʻzining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kattaligi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bilan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𝛾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KLG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boʻladi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KLG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KʹLʹGʹ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oy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KLG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KʺLʺGʺ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oz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boʻlgan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hamda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;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3397056"/>
                <a:ext cx="8568952" cy="3416320"/>
              </a:xfrm>
              <a:prstGeom prst="rect">
                <a:avLst/>
              </a:prstGeom>
              <a:blipFill rotWithShape="1">
                <a:blip r:embed="rId3"/>
                <a:stretch>
                  <a:fillRect l="-427" t="-1070" r="-640" b="-16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4051062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916832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2. H,V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W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tekisliklarga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Proyeksiyalovchi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 </a:t>
            </a:r>
            <a:r>
              <a:rPr lang="en-US" sz="3600" b="1" dirty="0" err="1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tekisliklar</a:t>
            </a:r>
            <a:r>
              <a:rPr lang="en-US" sz="3600" b="1" dirty="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7106875"/>
              </p:ext>
            </p:extLst>
          </p:nvPr>
        </p:nvGraphicFramePr>
        <p:xfrm>
          <a:off x="467544" y="4082400"/>
          <a:ext cx="8352928" cy="1280160"/>
        </p:xfrm>
        <a:graphic>
          <a:graphicData uri="http://schemas.openxmlformats.org/drawingml/2006/table">
            <a:tbl>
              <a:tblPr firstRow="1" firstCol="1" bandRow="1"/>
              <a:tblGrid>
                <a:gridCol w="835292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en-US" sz="2800" b="1" i="1" dirty="0" err="1">
                          <a:solidFill>
                            <a:srgbClr val="660066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800" b="1" i="1" dirty="0">
                          <a:solidFill>
                            <a:srgbClr val="660066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H,V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va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tekisliklaridan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biriga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proyeksiyalovchi</a:t>
                      </a:r>
                      <a:r>
                        <a:rPr lang="en-US" sz="2800" b="1" i="1" dirty="0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FF000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deyiladi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358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72487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2.1. H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74500606"/>
              </p:ext>
            </p:extLst>
          </p:nvPr>
        </p:nvGraphicFramePr>
        <p:xfrm>
          <a:off x="251520" y="3212976"/>
          <a:ext cx="8712968" cy="1463040"/>
        </p:xfrm>
        <a:graphic>
          <a:graphicData uri="http://schemas.openxmlformats.org/drawingml/2006/table">
            <a:tbl>
              <a:tblPr firstRow="1" firstCol="1" bandRow="1"/>
              <a:tblGrid>
                <a:gridCol w="871296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3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Agar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H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gorizontal</a:t>
                      </a:r>
                      <a:r>
                        <a:rPr lang="en-US" sz="32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proyeksiyalovchi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32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deb </a:t>
                      </a:r>
                      <a:r>
                        <a:rPr lang="en-US" sz="32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yuritiladi</a:t>
                      </a:r>
                      <a:r>
                        <a:rPr lang="en-US" sz="32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3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3620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6631"/>
            <a:ext cx="7776864" cy="3381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611560" y="3491716"/>
                <a:ext cx="806489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P(</a:t>
                </a:r>
                <a:r>
                  <a:rPr lang="en-US" sz="1100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  <a:sym typeface="Wingdings 3"/>
                  </a:rPr>
                  <a:t>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ABC)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H – 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xususiyatlarga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ega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491716"/>
                <a:ext cx="8064896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76" t="-10000" r="-76" b="-2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3868013"/>
                <a:ext cx="8712968" cy="25853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tekislikka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joylashganligi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AʹBʹCʹ </a:t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bir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toʻgʻri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chiziqda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mazkur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Calibri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Calibri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P</a:t>
                </a:r>
                <a:r>
                  <a:rPr lang="en-US" baseline="-25000" dirty="0">
                    <a:effectLst/>
                    <a:latin typeface="Times New Roman"/>
                    <a:ea typeface="Calibri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P(ABC)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H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AʹBʹCʹ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14:m>
                  <m:oMath xmlns:m="http://schemas.openxmlformats.org/officeDocument/2006/math">
                    <m:r>
                      <a:rPr lang="en-US" i="1" baseline="-25000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[ox). 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𝛼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ABC </a:t>
                </a:r>
                <a:r>
                  <a:rPr lang="en-US" b="1" dirty="0">
                    <a:effectLst/>
                    <a:latin typeface="Times New Roman"/>
                    <a:ea typeface="Calibri"/>
                    <a:cs typeface="Times New Roman"/>
                  </a:rPr>
                  <a:t>^ 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V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&lt;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W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𝛾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&lt;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14 –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chizma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ABC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barcha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emas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3868013"/>
                <a:ext cx="8712968" cy="2585323"/>
              </a:xfrm>
              <a:prstGeom prst="rect">
                <a:avLst/>
              </a:prstGeom>
              <a:blipFill rotWithShape="1">
                <a:blip r:embed="rId4"/>
                <a:stretch>
                  <a:fillRect l="-420" t="-1179" r="-559" b="-259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05926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1052736"/>
            <a:ext cx="77048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2.2. V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80229401"/>
              </p:ext>
            </p:extLst>
          </p:nvPr>
        </p:nvGraphicFramePr>
        <p:xfrm>
          <a:off x="611560" y="3649821"/>
          <a:ext cx="7992888" cy="1280160"/>
        </p:xfrm>
        <a:graphic>
          <a:graphicData uri="http://schemas.openxmlformats.org/drawingml/2006/table">
            <a:tbl>
              <a:tblPr firstRow="1" firstCol="1" bandRow="1"/>
              <a:tblGrid>
                <a:gridCol w="7992888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en-US" sz="2800" b="1" i="1" dirty="0" err="1">
                          <a:solidFill>
                            <a:srgbClr val="660066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800" b="1" i="1" dirty="0">
                          <a:solidFill>
                            <a:srgbClr val="660066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V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frontal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proyeksiyalovchi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8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8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deb </a:t>
                      </a:r>
                      <a:r>
                        <a:rPr lang="en-US" sz="28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yuritiladi</a:t>
                      </a:r>
                      <a:r>
                        <a:rPr lang="en-US" sz="1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0012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010" y="260648"/>
            <a:ext cx="7917430" cy="35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611560" y="3779748"/>
                <a:ext cx="8208912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R(</a:t>
                </a:r>
                <a:r>
                  <a:rPr lang="en-US" sz="1100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  <a:sym typeface="Wingdings 3"/>
                  </a:rPr>
                  <a:t>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DEF)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V – frontal 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smtClean="0">
                    <a:ea typeface="Times New Roman"/>
                    <a:cs typeface="Times New Roman"/>
                  </a:rPr>
                  <a:t/>
                </a:r>
                <a:r>
                  <a:rPr lang="en-US" b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xususiyatlarga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ega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</a:rPr>
                  <a:t>:</a:t>
                </a:r>
                <a:endParaRPr lang="ru-RU" dirty="0"/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3779748"/>
                <a:ext cx="8208912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9836" b="-2295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179512" y="4156045"/>
                <a:ext cx="8784976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DEF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V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joylashganligi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DʺEʺFʺ frontal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smtClean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R(DEF)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V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DʺEʺFʺ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∈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14:m>
                  <m:oMath xmlns:m="http://schemas.openxmlformats.org/officeDocument/2006/math">
                    <m:r>
                      <a:rPr lang="en-US" i="1" baseline="-25000">
                        <a:effectLst/>
                        <a:latin typeface="Cambria Math"/>
                        <a:ea typeface="Times New Roman"/>
                        <a:cs typeface="Times New Roman"/>
                      </a:rPr>
                      <m:t>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[ox).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DEF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W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DEF </a:t>
                </a:r>
                <a:r>
                  <a:rPr lang="en-US" b="1" dirty="0">
                    <a:effectLst/>
                    <a:latin typeface="Times New Roman"/>
                    <a:ea typeface="Calibri"/>
                    <a:cs typeface="Times New Roman"/>
                  </a:rPr>
                  <a:t>^ 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H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&lt;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DEF 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W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𝛾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&lt;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DEF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barcha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emas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9512" y="4156045"/>
                <a:ext cx="8784976" cy="2308324"/>
              </a:xfrm>
              <a:prstGeom prst="rect">
                <a:avLst/>
              </a:prstGeom>
              <a:blipFill rotWithShape="1">
                <a:blip r:embed="rId4"/>
                <a:stretch>
                  <a:fillRect l="-416" t="-1323" r="-555" b="-31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93820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364575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2.3. W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perpendikulyar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joylashgan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36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tekislik</a:t>
            </a:r>
            <a:r>
              <a:rPr lang="en-US" sz="36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3600" dirty="0">
              <a:ea typeface="Calibri"/>
              <a:cs typeface="Times New Roman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63099000"/>
              </p:ext>
            </p:extLst>
          </p:nvPr>
        </p:nvGraphicFramePr>
        <p:xfrm>
          <a:off x="683568" y="3501008"/>
          <a:ext cx="7776864" cy="1097280"/>
        </p:xfrm>
        <a:graphic>
          <a:graphicData uri="http://schemas.openxmlformats.org/drawingml/2006/table">
            <a:tbl>
              <a:tblPr firstRow="1" firstCol="1" bandRow="1"/>
              <a:tblGrid>
                <a:gridCol w="7776864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en-US" sz="2400" b="1" i="1" dirty="0" err="1">
                          <a:solidFill>
                            <a:srgbClr val="660066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Ta’rif</a:t>
                      </a:r>
                      <a:r>
                        <a:rPr lang="en-US" sz="2400" b="1" i="1" dirty="0">
                          <a:solidFill>
                            <a:srgbClr val="660066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Agar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W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tekislikka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perpendikulyar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joylashgan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boʻlsa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profil</a:t>
                      </a:r>
                      <a:r>
                        <a:rPr lang="en-US" sz="2400" b="1" i="1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proyeksiyalovchi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400" b="1" i="1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deb </a:t>
                      </a:r>
                      <a:r>
                        <a:rPr lang="en-US" sz="2400" dirty="0" err="1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yuritiladi</a:t>
                      </a:r>
                      <a:r>
                        <a:rPr lang="en-US" sz="2400" dirty="0">
                          <a:solidFill>
                            <a:srgbClr val="0000FF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9774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0254"/>
            <a:ext cx="8727598" cy="3472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395536" y="3563724"/>
                <a:ext cx="8424936" cy="3693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US" b="1" dirty="0">
                    <a:solidFill>
                      <a:srgbClr val="0000FF"/>
                    </a:solidFill>
                    <a:latin typeface="Times New Roman"/>
                    <a:ea typeface="Calibri"/>
                    <a:cs typeface="Times New Roman"/>
                  </a:rPr>
                  <a:t>Q(</a:t>
                </a:r>
                <a:r>
                  <a:rPr lang="en-US" sz="1100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  <a:sym typeface="Wingdings 3"/>
                  </a:rPr>
                  <a:t>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Calibri"/>
                    <a:cs typeface="Times New Roman"/>
                  </a:rPr>
                  <a:t>KLG)</a:t>
                </a:r>
                <a14:m>
                  <m:oMath xmlns:m="http://schemas.openxmlformats.org/officeDocument/2006/math">
                    <m:r>
                      <a:rPr lang="en-US" b="1" i="1">
                        <a:solidFill>
                          <a:srgbClr val="0000FF"/>
                        </a:solidFill>
                        <a:effectLst/>
                        <a:latin typeface="Cambria Math"/>
                        <a:ea typeface="Calibri"/>
                        <a:cs typeface="Times New Roman"/>
                      </a:rPr>
                      <m:t>⊥</m:t>
                    </m:r>
                  </m:oMath>
                </a14:m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W – </a:t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proyeksiyalovchi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quyidagi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sz="1400" dirty="0" smtClean="0">
                    <a:ea typeface="Times New Roman"/>
                    <a:cs typeface="Times New Roman"/>
                  </a:rPr>
                  <a:t/>
                </a:r>
                <a:r>
                  <a:rPr lang="en-US" b="1" dirty="0" err="1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xususiyatlarga</a:t>
                </a:r>
                <a:r>
                  <a:rPr lang="en-US" b="1" dirty="0" smtClean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b="1" dirty="0" err="1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ega</a:t>
                </a:r>
                <a:r>
                  <a:rPr lang="en-US" b="1" dirty="0">
                    <a:solidFill>
                      <a:srgbClr val="0000FF"/>
                    </a:solidFill>
                    <a:effectLst/>
                    <a:latin typeface="Times New Roman"/>
                    <a:ea typeface="Times New Roman"/>
                    <a:cs typeface="Times New Roman"/>
                  </a:rPr>
                  <a:t>: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563724"/>
                <a:ext cx="8424936" cy="369332"/>
              </a:xfrm>
              <a:prstGeom prst="rect">
                <a:avLst/>
              </a:prstGeom>
              <a:blipFill rotWithShape="1">
                <a:blip r:embed="rId3"/>
                <a:stretch>
                  <a:fillRect t="-10000" b="-2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Прямоугольник 2"/>
              <p:cNvSpPr/>
              <p:nvPr/>
            </p:nvSpPr>
            <p:spPr>
              <a:xfrm>
                <a:off x="251520" y="4084037"/>
                <a:ext cx="8712968" cy="23083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KLG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tekislik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W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tekislikka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perpendikulyar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joylashganligi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uchun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,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KʺLʺGʺ </a:t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proyeksiyasi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bir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toʻgʻri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chiziqda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chiziq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orqali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mazkur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latin typeface="Times New Roman"/>
                    <a:ea typeface="Times New Roman"/>
                    <a:cs typeface="Times New Roman"/>
                  </a:rPr>
                  <a:t> R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W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profil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oʻtadi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gorizontal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frontal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izlari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esa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oʻqqa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parallel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proyeksiyalanadi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Q(KLG)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 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W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⟹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KʹʺLʹʺGʹʺ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∈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W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;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H</a:t>
                </a:r>
                <a14:m>
                  <m:oMath xmlns:m="http://schemas.openxmlformats.org/officeDocument/2006/math">
                    <m:r>
                      <a:rPr lang="en-US" i="1" baseline="-25000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[ox)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Q</a:t>
                </a:r>
                <a:r>
                  <a:rPr lang="en-US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V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∥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[ox).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𝛾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 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KLG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H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 V </a:t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tekisliklarga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ogʻib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oʻtkir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burchakni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tashkil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Calibri"/>
                    <a:cs typeface="Times New Roman"/>
                  </a:rPr>
                  <a:t>qiladi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. KLG </a:t>
                </a:r>
                <a:r>
                  <a:rPr lang="en-US" b="1" dirty="0">
                    <a:effectLst/>
                    <a:latin typeface="Times New Roman"/>
                    <a:ea typeface="Calibri"/>
                    <a:cs typeface="Times New Roman"/>
                  </a:rPr>
                  <a:t>^ </a:t>
                </a:r>
                <a:r>
                  <a:rPr lang="en-US" dirty="0">
                    <a:effectLst/>
                    <a:latin typeface="Times New Roman"/>
                    <a:ea typeface="Calibri"/>
                    <a:cs typeface="Times New Roman"/>
                  </a:rPr>
                  <a:t>H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Calibri"/>
                        <a:cs typeface="Times New Roman"/>
                      </a:rPr>
                      <m:t>𝛼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&lt;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va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KLG </a:t>
                </a:r>
                <a:r>
                  <a:rPr lang="en-US" b="1" dirty="0">
                    <a:effectLst/>
                    <a:latin typeface="Times New Roman"/>
                    <a:ea typeface="Times New Roman"/>
                    <a:cs typeface="Times New Roman"/>
                  </a:rPr>
                  <a:t>^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V = </a:t>
                </a:r>
                <a14:m>
                  <m:oMath xmlns:m="http://schemas.openxmlformats.org/officeDocument/2006/math"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∠</m:t>
                    </m:r>
                    <m:r>
                      <a:rPr lang="en-US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𝛽</m:t>
                    </m:r>
                  </m:oMath>
                </a14:m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&lt; 90</a:t>
                </a:r>
                <a:r>
                  <a:rPr lang="en-US" baseline="30000" dirty="0">
                    <a:effectLst/>
                    <a:latin typeface="Times New Roman"/>
                    <a:ea typeface="Times New Roman"/>
                    <a:cs typeface="Times New Roman"/>
                  </a:rPr>
                  <a:t>0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Ushbu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burchaklar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 </a:t>
                </a:r>
                <a:endParaRPr lang="ru-RU" sz="1400" dirty="0">
                  <a:ea typeface="Calibri"/>
                  <a:cs typeface="Times New Roman"/>
                </a:endParaRPr>
              </a:p>
              <a:p>
                <a:pPr marL="342900" lvl="0" indent="-342900" algn="just">
                  <a:spcAft>
                    <a:spcPts val="0"/>
                  </a:spcAft>
                  <a:buFont typeface="+mj-lt"/>
                  <a:buAutoNum type="alphaLcParenR"/>
                </a:pP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Uchburchak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 KLG </a:t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tekislikning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barcha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proyeksiyalari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haqiqiy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kattalikka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teng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/>
                </a:r>
                <a:r>
                  <a:rPr lang="en-US" dirty="0" err="1">
                    <a:effectLst/>
                    <a:latin typeface="Times New Roman"/>
                    <a:ea typeface="Times New Roman"/>
                    <a:cs typeface="Times New Roman"/>
                  </a:rPr>
                  <a:t>emas</a:t>
                </a:r>
                <a:r>
                  <a:rPr lang="en-US" dirty="0">
                    <a:effectLst/>
                    <a:latin typeface="Times New Roman"/>
                    <a:ea typeface="Times New Roman"/>
                    <a:cs typeface="Times New Roman"/>
                  </a:rPr>
                  <a:t>.</a:t>
                </a:r>
                <a:endParaRPr lang="ru-RU" sz="1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520" y="4084037"/>
                <a:ext cx="8712968" cy="2308324"/>
              </a:xfrm>
              <a:prstGeom prst="rect">
                <a:avLst/>
              </a:prstGeom>
              <a:blipFill rotWithShape="1">
                <a:blip r:embed="rId4"/>
                <a:stretch>
                  <a:fillRect l="-420" t="-1319" r="-559" b="-29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85677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4624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sz="2400" b="1" dirty="0" smtClean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3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  </a:t>
            </a:r>
            <a:r>
              <a:rPr lang="en-US" sz="24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Nuqta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va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tegishliligi</a:t>
            </a:r>
            <a:r>
              <a:rPr lang="en-US" sz="2400" b="1" dirty="0">
                <a:solidFill>
                  <a:srgbClr val="660066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504" y="548680"/>
            <a:ext cx="89289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smtClean="0">
                <a:latin typeface="Times New Roman"/>
                <a:ea typeface="Calibri"/>
              </a:rPr>
              <a:t>	</a:t>
            </a:r>
            <a:r>
              <a:rPr lang="en-US" dirty="0" err="1" smtClean="0">
                <a:latin typeface="Times New Roman"/>
                <a:ea typeface="Calibri"/>
              </a:rPr>
              <a:t>Koʻp</a:t>
            </a:r>
            <a:r>
              <a:rPr lang="en-US" dirty="0" smtClean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hollarda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tekislikka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tegishli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yoki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toʻgʻri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chiziqni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tanlashga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toʻgri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keladi</a:t>
            </a:r>
            <a:r>
              <a:rPr lang="en-US" dirty="0">
                <a:latin typeface="Times New Roman"/>
                <a:ea typeface="Calibri"/>
              </a:rPr>
              <a:t>. Agar </a:t>
            </a:r>
            <a:r>
              <a:rPr lang="en-US" dirty="0" err="1">
                <a:latin typeface="Times New Roman"/>
                <a:ea typeface="Calibri"/>
              </a:rPr>
              <a:t>tekislikka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tegishli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boʻlgan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tanlab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soʻng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uni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mazkur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tekislikka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tegishli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ekanligini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isbotlash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uchun</a:t>
            </a:r>
            <a:r>
              <a:rPr lang="en-US" dirty="0">
                <a:latin typeface="Times New Roman"/>
                <a:ea typeface="Calibri"/>
              </a:rPr>
              <a:t>, </a:t>
            </a:r>
            <a:r>
              <a:rPr lang="en-US" dirty="0" err="1">
                <a:latin typeface="Times New Roman"/>
                <a:ea typeface="Calibri"/>
              </a:rPr>
              <a:t>ushbu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orqali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albatta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yotuvchi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bitta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toʻgʻri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chiziq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oʻtkazish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zarur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boʻladi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Bunday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holda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ushbu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nuqta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orqali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tekislikda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yotuvchi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cheksiz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toʻgʻri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chiziq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oʻtkazish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mumkin</a:t>
            </a:r>
            <a:r>
              <a:rPr lang="en-US" dirty="0">
                <a:latin typeface="Times New Roman"/>
                <a:ea typeface="Calibri"/>
              </a:rPr>
              <a:t>. </a:t>
            </a:r>
            <a:r>
              <a:rPr lang="en-US" dirty="0" err="1">
                <a:latin typeface="Times New Roman"/>
                <a:ea typeface="Calibri"/>
              </a:rPr>
              <a:t>Bundan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quyidagi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ta’rif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kelib</a:t>
            </a:r>
            <a:r>
              <a:rPr lang="en-US" dirty="0">
                <a:latin typeface="Times New Roman"/>
                <a:ea typeface="Calibri"/>
              </a:rPr>
              <a:t> </a:t>
            </a:r>
            <a:r>
              <a:rPr lang="en-US" dirty="0" err="1">
                <a:latin typeface="Times New Roman"/>
                <a:ea typeface="Calibri"/>
              </a:rPr>
              <a:t>chiqadi</a:t>
            </a:r>
            <a:r>
              <a:rPr lang="en-US" dirty="0">
                <a:latin typeface="Times New Roman"/>
                <a:ea typeface="Calibri"/>
              </a:rPr>
              <a:t>.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78325650"/>
              </p:ext>
            </p:extLst>
          </p:nvPr>
        </p:nvGraphicFramePr>
        <p:xfrm>
          <a:off x="107504" y="2387352"/>
          <a:ext cx="8928992" cy="609600"/>
        </p:xfrm>
        <a:graphic>
          <a:graphicData uri="http://schemas.openxmlformats.org/drawingml/2006/table">
            <a:tbl>
              <a:tblPr firstRow="1" firstCol="1" bandRow="1"/>
              <a:tblGrid>
                <a:gridCol w="8928992"/>
              </a:tblGrid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       </a:t>
                      </a:r>
                      <a:r>
                        <a:rPr lang="en-US" sz="2000" b="1" i="1" dirty="0" err="1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Tarif</a:t>
                      </a:r>
                      <a:r>
                        <a:rPr lang="en-US" sz="2000" b="1" i="1" dirty="0">
                          <a:solidFill>
                            <a:srgbClr val="7030A0"/>
                          </a:solidFill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Tekislikda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yotuvchi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nuqtaning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yetishmagan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proyeksiyasini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aniqlash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uchun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ushbu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nuqta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orqali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biror-bir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ixtiyoriy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toʻgʻri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chiziq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oʻtkazib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aniqlanadi</a:t>
                      </a:r>
                      <a:r>
                        <a:rPr lang="en-US" sz="2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9D9"/>
                    </a:solidFill>
                  </a:tcPr>
                </a:tc>
              </a:tr>
            </a:tbl>
          </a:graphicData>
        </a:graphic>
      </p:graphicFrame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3068960"/>
            <a:ext cx="8928992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941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tegishli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isbotlash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uchun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tegishli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boʻlgan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ikki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nuqtasini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aniqlash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kerak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/>
                <a:ea typeface="Calibri"/>
                <a:cs typeface="Times New Roman"/>
              </a:rPr>
              <a:t>	Agar,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nuqtasi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orqali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oʻtib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uning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biror-bir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toʻgʻri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chizigʻga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parallel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boʻlsa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ushbu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chiziq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tekislikka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ham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tegishli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>
                <a:latin typeface="Times New Roman"/>
                <a:ea typeface="Calibri"/>
                <a:cs typeface="Times New Roman"/>
              </a:rPr>
              <a:t>boʻladi</a:t>
            </a:r>
            <a:r>
              <a:rPr lang="en-US" sz="2400" dirty="0">
                <a:latin typeface="Times New Roman"/>
                <a:ea typeface="Calibri"/>
                <a:cs typeface="Times New Roman"/>
              </a:rPr>
              <a:t>.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767955"/>
            <a:ext cx="8784975" cy="3901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4701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59472" y="2721694"/>
            <a:ext cx="722505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5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E’tiboriz</a:t>
            </a:r>
            <a:r>
              <a:rPr lang="en-US" sz="5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5400" b="1" dirty="0" err="1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uchun</a:t>
            </a:r>
            <a:r>
              <a:rPr lang="en-US" sz="5400" b="1" dirty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en-US" sz="5400" b="1" dirty="0" err="1" smtClean="0">
                <a:solidFill>
                  <a:srgbClr val="0000FF"/>
                </a:solidFill>
                <a:latin typeface="Times New Roman"/>
                <a:ea typeface="Calibri"/>
                <a:cs typeface="Times New Roman"/>
              </a:rPr>
              <a:t>rahmat</a:t>
            </a:r>
            <a:endParaRPr lang="en-US" sz="5400" b="1" dirty="0" smtClean="0">
              <a:solidFill>
                <a:srgbClr val="0000FF"/>
              </a:solidFill>
              <a:latin typeface="Times New Roman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3128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365</Words>
  <Application>Microsoft Office PowerPoint</Application>
  <PresentationFormat>Экран (4:3)</PresentationFormat>
  <Paragraphs>51</Paragraphs>
  <Slides>27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Тема Office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ALISHER</dc:creator>
  <cp:lastModifiedBy>asilbek1992</cp:lastModifiedBy>
  <cp:revision>28</cp:revision>
  <dcterms:created xsi:type="dcterms:W3CDTF">2015-04-24T12:54:33Z</dcterms:created>
  <dcterms:modified xsi:type="dcterms:W3CDTF">2019-10-05T07:36:55Z</dcterms:modified>
</cp:coreProperties>
</file>