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9"/>
  </p:notesMasterIdLst>
  <p:sldIdLst>
    <p:sldId id="256" r:id="rId2"/>
    <p:sldId id="257" r:id="rId3"/>
    <p:sldId id="258" r:id="rId4"/>
    <p:sldId id="259" r:id="rId5"/>
    <p:sldId id="260" r:id="rId6"/>
    <p:sldId id="261" r:id="rId7"/>
    <p:sldId id="262" r:id="rId8"/>
    <p:sldId id="263" r:id="rId9"/>
    <p:sldId id="288"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 id="279" r:id="rId23"/>
    <p:sldId id="277" r:id="rId24"/>
    <p:sldId id="278" r:id="rId25"/>
    <p:sldId id="280" r:id="rId26"/>
    <p:sldId id="281" r:id="rId27"/>
    <p:sldId id="282" r:id="rId28"/>
    <p:sldId id="283" r:id="rId29"/>
    <p:sldId id="284" r:id="rId30"/>
    <p:sldId id="285" r:id="rId31"/>
    <p:sldId id="286" r:id="rId32"/>
    <p:sldId id="289" r:id="rId33"/>
    <p:sldId id="290" r:id="rId34"/>
    <p:sldId id="291" r:id="rId35"/>
    <p:sldId id="292" r:id="rId36"/>
    <p:sldId id="293" r:id="rId37"/>
    <p:sldId id="294"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613" autoAdjust="0"/>
  </p:normalViewPr>
  <p:slideViewPr>
    <p:cSldViewPr snapToGrid="0">
      <p:cViewPr varScale="1">
        <p:scale>
          <a:sx n="63" d="100"/>
          <a:sy n="63" d="100"/>
        </p:scale>
        <p:origin x="102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939EE4-4DBB-4E4D-A75C-8F477199E451}" type="datetimeFigureOut">
              <a:rPr lang="en-US" smtClean="0"/>
              <a:t>10/24/2024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BEB229-374B-4408-A527-A5163D3D6034}" type="slidenum">
              <a:rPr lang="en-US" smtClean="0"/>
              <a:t>‹#›</a:t>
            </a:fld>
            <a:endParaRPr lang="en-US"/>
          </a:p>
        </p:txBody>
      </p:sp>
    </p:spTree>
    <p:extLst>
      <p:ext uri="{BB962C8B-B14F-4D97-AF65-F5344CB8AC3E}">
        <p14:creationId xmlns:p14="http://schemas.microsoft.com/office/powerpoint/2010/main" val="966542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7BEB229-374B-4408-A527-A5163D3D6034}" type="slidenum">
              <a:rPr lang="en-US" smtClean="0"/>
              <a:t>9</a:t>
            </a:fld>
            <a:endParaRPr lang="en-US"/>
          </a:p>
        </p:txBody>
      </p:sp>
    </p:spTree>
    <p:extLst>
      <p:ext uri="{BB962C8B-B14F-4D97-AF65-F5344CB8AC3E}">
        <p14:creationId xmlns:p14="http://schemas.microsoft.com/office/powerpoint/2010/main" val="2724826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7BEB229-374B-4408-A527-A5163D3D6034}" type="slidenum">
              <a:rPr lang="en-US" smtClean="0"/>
              <a:t>19</a:t>
            </a:fld>
            <a:endParaRPr lang="en-US"/>
          </a:p>
        </p:txBody>
      </p:sp>
    </p:spTree>
    <p:extLst>
      <p:ext uri="{BB962C8B-B14F-4D97-AF65-F5344CB8AC3E}">
        <p14:creationId xmlns:p14="http://schemas.microsoft.com/office/powerpoint/2010/main" val="2979961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ddceutkal.ac.in/Dowload/UG.SLM/Commerce/Principle-Marketing.pdf" TargetMode="External"/><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dspmuranchi.ac.in/pdf/Blog/1)%20PRODUCT%20CONCEPT.pdf.Faculty"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a-person-holding-a-clothes-hanger-with-orange-shirt-8148577/" TargetMode="External"/><Relationship Id="rId2" Type="http://schemas.openxmlformats.org/officeDocument/2006/relationships/hyperlink" Target="https://www.pexels.com/photo/man-in-blue-denim-jacket-with-sticky-notes-on-the-face-7550317/" TargetMode="External"/><Relationship Id="rId1" Type="http://schemas.openxmlformats.org/officeDocument/2006/relationships/slideLayout" Target="../slideLayouts/slideLayout2.xml"/><Relationship Id="rId4" Type="http://schemas.openxmlformats.org/officeDocument/2006/relationships/hyperlink" Target="https://www.pexels.com/photo/marlboro-cigarette-boxes-57528/"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pexels.com/photo/hands-of-a-man-receiving-a-gold-trophy-7005070/" TargetMode="External"/><Relationship Id="rId2" Type="http://schemas.openxmlformats.org/officeDocument/2006/relationships/hyperlink" Target="https://www.pexels.com/photo/a-man-in-a-black-long-sleeved-shirt-holding-a-sign-764199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5F647-25E2-53A9-DC90-C8A0ACC6372E}"/>
              </a:ext>
            </a:extLst>
          </p:cNvPr>
          <p:cNvSpPr>
            <a:spLocks noGrp="1"/>
          </p:cNvSpPr>
          <p:nvPr>
            <p:ph type="ctrTitle"/>
          </p:nvPr>
        </p:nvSpPr>
        <p:spPr>
          <a:xfrm>
            <a:off x="0" y="-339213"/>
            <a:ext cx="12191999" cy="2807167"/>
          </a:xfrm>
        </p:spPr>
        <p:txBody>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11: PROMOTION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54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7B5F21FD-A270-81F6-7B68-8E7CC3B2D158}"/>
              </a:ext>
            </a:extLst>
          </p:cNvPr>
          <p:cNvSpPr>
            <a:spLocks noGrp="1"/>
          </p:cNvSpPr>
          <p:nvPr>
            <p:ph type="subTitle" idx="1"/>
          </p:nvPr>
        </p:nvSpPr>
        <p:spPr>
          <a:xfrm>
            <a:off x="0" y="1661160"/>
            <a:ext cx="12359148" cy="5196841"/>
          </a:xfrm>
        </p:spPr>
        <p:txBody>
          <a:bodyPr>
            <a:normAutofit/>
          </a:bodyPr>
          <a:lstStyle/>
          <a:p>
            <a:pPr marL="0" marR="0" algn="ctr">
              <a:lnSpc>
                <a:spcPct val="115000"/>
              </a:lnSpc>
              <a:spcBef>
                <a:spcPts val="0"/>
              </a:spcBef>
              <a:spcAft>
                <a:spcPts val="80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11: PROMOTION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promotion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Examine the aspects of promotion mix</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20449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5F2F9-D146-713C-7685-12A6630075B5}"/>
              </a:ext>
            </a:extLst>
          </p:cNvPr>
          <p:cNvSpPr>
            <a:spLocks noGrp="1"/>
          </p:cNvSpPr>
          <p:nvPr>
            <p:ph type="title"/>
          </p:nvPr>
        </p:nvSpPr>
        <p:spPr>
          <a:xfrm>
            <a:off x="0" y="0"/>
            <a:ext cx="12192000" cy="944880"/>
          </a:xfrm>
        </p:spPr>
        <p:txBody>
          <a:bodyPr/>
          <a:lstStyle/>
          <a:p>
            <a:r>
              <a:rPr lang="en-US" dirty="0">
                <a:latin typeface="Times New Roman" panose="02020603050405020304" pitchFamily="18" charset="0"/>
                <a:cs typeface="Times New Roman" panose="02020603050405020304" pitchFamily="18" charset="0"/>
              </a:rPr>
              <a:t>Concept of promotion</a:t>
            </a:r>
          </a:p>
        </p:txBody>
      </p:sp>
      <p:sp>
        <p:nvSpPr>
          <p:cNvPr id="3" name="Content Placeholder 2">
            <a:extLst>
              <a:ext uri="{FF2B5EF4-FFF2-40B4-BE49-F238E27FC236}">
                <a16:creationId xmlns:a16="http://schemas.microsoft.com/office/drawing/2014/main" id="{5B3DB33A-6FB8-7CCA-8BAC-D0E5621B7D3F}"/>
              </a:ext>
            </a:extLst>
          </p:cNvPr>
          <p:cNvSpPr>
            <a:spLocks noGrp="1"/>
          </p:cNvSpPr>
          <p:nvPr>
            <p:ph idx="1"/>
          </p:nvPr>
        </p:nvSpPr>
        <p:spPr>
          <a:xfrm>
            <a:off x="0" y="792480"/>
            <a:ext cx="12192000" cy="6065519"/>
          </a:xfrm>
        </p:spPr>
        <p:txBody>
          <a:bodyPr>
            <a:normAutofit/>
          </a:bodyPr>
          <a:lstStyle/>
          <a:p>
            <a:pPr algn="just"/>
            <a:r>
              <a:rPr lang="en-US" sz="2800" dirty="0">
                <a:effectLst/>
                <a:latin typeface="Times New Roman" panose="02020603050405020304" pitchFamily="18" charset="0"/>
                <a:ea typeface="Aptos" panose="020B0004020202020204" pitchFamily="34" charset="0"/>
              </a:rPr>
              <a:t>According to Arunima Rudra , the  term 'Promotion ' is originated from the Latin word '</a:t>
            </a:r>
            <a:r>
              <a:rPr lang="en-US" sz="2800" dirty="0" err="1">
                <a:effectLst/>
                <a:latin typeface="Times New Roman" panose="02020603050405020304" pitchFamily="18" charset="0"/>
                <a:ea typeface="Aptos" panose="020B0004020202020204" pitchFamily="34" charset="0"/>
              </a:rPr>
              <a:t>promovere</a:t>
            </a:r>
            <a:r>
              <a:rPr lang="en-US" sz="2800" dirty="0">
                <a:effectLst/>
                <a:latin typeface="Times New Roman" panose="02020603050405020304" pitchFamily="18" charset="0"/>
                <a:ea typeface="Aptos" panose="020B0004020202020204" pitchFamily="34" charset="0"/>
              </a:rPr>
              <a:t>' which means to move forward. Marketers use the word 'promotion' as a communicative activity, the purpose of which is to move forward a product, service or idea in a channel of distribution</a:t>
            </a:r>
          </a:p>
          <a:p>
            <a:pPr algn="just"/>
            <a:r>
              <a:rPr lang="en-US" sz="2800" dirty="0">
                <a:effectLst/>
                <a:latin typeface="Times New Roman" panose="02020603050405020304" pitchFamily="18" charset="0"/>
                <a:ea typeface="Aptos" panose="020B0004020202020204" pitchFamily="34" charset="0"/>
              </a:rPr>
              <a:t>Promotion is concerned with effectively communicating the results of the marketing strategy to target audiences. Promotion is an active explicit form of marketing communication. Promotion highlights the marketing elements in order to increase the odds that consumers will buy and become committed to a product. </a:t>
            </a:r>
            <a:endParaRPr lang="en-US" sz="2800" dirty="0"/>
          </a:p>
        </p:txBody>
      </p:sp>
    </p:spTree>
    <p:extLst>
      <p:ext uri="{BB962C8B-B14F-4D97-AF65-F5344CB8AC3E}">
        <p14:creationId xmlns:p14="http://schemas.microsoft.com/office/powerpoint/2010/main" val="3794564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21F08-7143-A1F4-9B6E-FBDEFB642E43}"/>
              </a:ext>
            </a:extLst>
          </p:cNvPr>
          <p:cNvSpPr>
            <a:spLocks noGrp="1"/>
          </p:cNvSpPr>
          <p:nvPr>
            <p:ph type="title"/>
          </p:nvPr>
        </p:nvSpPr>
        <p:spPr>
          <a:xfrm>
            <a:off x="0" y="0"/>
            <a:ext cx="12192000" cy="816638"/>
          </a:xfrm>
        </p:spPr>
        <p:txBody>
          <a:bodyPr>
            <a:normAutofit/>
          </a:bodyPr>
          <a:lstStyle/>
          <a:p>
            <a:r>
              <a:rPr lang="en-US" sz="2800" dirty="0"/>
              <a:t>Promotion</a:t>
            </a:r>
          </a:p>
        </p:txBody>
      </p:sp>
      <p:sp>
        <p:nvSpPr>
          <p:cNvPr id="3" name="Content Placeholder 2">
            <a:extLst>
              <a:ext uri="{FF2B5EF4-FFF2-40B4-BE49-F238E27FC236}">
                <a16:creationId xmlns:a16="http://schemas.microsoft.com/office/drawing/2014/main" id="{579CA82B-A08B-BC60-E15E-D40E1C56F24E}"/>
              </a:ext>
            </a:extLst>
          </p:cNvPr>
          <p:cNvSpPr>
            <a:spLocks noGrp="1"/>
          </p:cNvSpPr>
          <p:nvPr>
            <p:ph sz="half" idx="1"/>
          </p:nvPr>
        </p:nvSpPr>
        <p:spPr>
          <a:xfrm>
            <a:off x="0" y="816638"/>
            <a:ext cx="7863839" cy="6041362"/>
          </a:xfrm>
        </p:spPr>
        <p:txBody>
          <a:bodyPr>
            <a:normAutofit/>
          </a:bodyPr>
          <a:lstStyle/>
          <a:p>
            <a:pPr algn="just"/>
            <a:r>
              <a:rPr lang="en-US" sz="2800" dirty="0">
                <a:effectLst/>
                <a:latin typeface="Times New Roman" panose="02020603050405020304" pitchFamily="18" charset="0"/>
                <a:ea typeface="Aptos" panose="020B0004020202020204" pitchFamily="34" charset="0"/>
              </a:rPr>
              <a:t>Thus promotion can be defined as "the marketing function concerned with persuasively communicating to target audiences the components of the marketing program </a:t>
            </a:r>
            <a:r>
              <a:rPr lang="en-US" sz="2800" dirty="0" err="1">
                <a:effectLst/>
                <a:latin typeface="Times New Roman" panose="02020603050405020304" pitchFamily="18" charset="0"/>
                <a:ea typeface="Aptos" panose="020B0004020202020204" pitchFamily="34" charset="0"/>
              </a:rPr>
              <a:t>inorder</a:t>
            </a:r>
            <a:r>
              <a:rPr lang="en-US" sz="2800" dirty="0">
                <a:effectLst/>
                <a:latin typeface="Times New Roman" panose="02020603050405020304" pitchFamily="18" charset="0"/>
                <a:ea typeface="Aptos" panose="020B0004020202020204" pitchFamily="34" charset="0"/>
              </a:rPr>
              <a:t> to facilitate exchange between the marketer and the consumer and to help satisfy the objectives of both"'</a:t>
            </a:r>
            <a:endParaRPr lang="en-US" sz="2800" dirty="0"/>
          </a:p>
        </p:txBody>
      </p:sp>
      <p:pic>
        <p:nvPicPr>
          <p:cNvPr id="1026" name="Picture 2" descr="Free Man in Blue Denim Jacket with Sticky Notes on the Face Stock Photo">
            <a:extLst>
              <a:ext uri="{FF2B5EF4-FFF2-40B4-BE49-F238E27FC236}">
                <a16:creationId xmlns:a16="http://schemas.microsoft.com/office/drawing/2014/main" id="{CCADB68F-CCBA-2CC6-5335-96D178B0B5E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63840" y="0"/>
            <a:ext cx="4328159"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EC0B901-8B7C-2588-90C7-71F2E135C930}"/>
              </a:ext>
            </a:extLst>
          </p:cNvPr>
          <p:cNvSpPr txBox="1"/>
          <p:nvPr/>
        </p:nvSpPr>
        <p:spPr>
          <a:xfrm>
            <a:off x="7863840" y="3733800"/>
            <a:ext cx="4328160" cy="430887"/>
          </a:xfrm>
          <a:prstGeom prst="rect">
            <a:avLst/>
          </a:prstGeom>
          <a:noFill/>
        </p:spPr>
        <p:txBody>
          <a:bodyPr wrap="square" rtlCol="0">
            <a:spAutoFit/>
          </a:bodyPr>
          <a:lstStyle/>
          <a:p>
            <a:r>
              <a:rPr lang="en-US" sz="1100" dirty="0"/>
              <a:t>https://www.pexels.com/photo/man-in-blue-denim-jacket-with-sticky-notes-on-the-face-7550317/</a:t>
            </a:r>
          </a:p>
        </p:txBody>
      </p:sp>
    </p:spTree>
    <p:extLst>
      <p:ext uri="{BB962C8B-B14F-4D97-AF65-F5344CB8AC3E}">
        <p14:creationId xmlns:p14="http://schemas.microsoft.com/office/powerpoint/2010/main" val="1183476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FF455-6CED-832D-4C77-D199349D70FB}"/>
              </a:ext>
            </a:extLst>
          </p:cNvPr>
          <p:cNvSpPr>
            <a:spLocks noGrp="1"/>
          </p:cNvSpPr>
          <p:nvPr>
            <p:ph type="title"/>
          </p:nvPr>
        </p:nvSpPr>
        <p:spPr>
          <a:xfrm>
            <a:off x="0" y="0"/>
            <a:ext cx="12192000" cy="816638"/>
          </a:xfrm>
        </p:spPr>
        <p:txBody>
          <a:bodyPr>
            <a:normAutofit/>
          </a:bodyPr>
          <a:lstStyle/>
          <a:p>
            <a:r>
              <a:rPr lang="en-US" sz="2800" dirty="0"/>
              <a:t>Promotion</a:t>
            </a:r>
          </a:p>
        </p:txBody>
      </p:sp>
      <p:sp>
        <p:nvSpPr>
          <p:cNvPr id="3" name="Content Placeholder 2">
            <a:extLst>
              <a:ext uri="{FF2B5EF4-FFF2-40B4-BE49-F238E27FC236}">
                <a16:creationId xmlns:a16="http://schemas.microsoft.com/office/drawing/2014/main" id="{9CA39B93-5B33-3F59-4995-485189386AD9}"/>
              </a:ext>
            </a:extLst>
          </p:cNvPr>
          <p:cNvSpPr>
            <a:spLocks noGrp="1"/>
          </p:cNvSpPr>
          <p:nvPr>
            <p:ph idx="1"/>
          </p:nvPr>
        </p:nvSpPr>
        <p:spPr>
          <a:xfrm>
            <a:off x="0" y="816638"/>
            <a:ext cx="12192000" cy="6041361"/>
          </a:xfrm>
        </p:spPr>
        <p:txBody>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Mc. </a:t>
            </a:r>
            <a:r>
              <a:rPr lang="en-US" sz="2800" b="1" i="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Carthy</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“promotion is concerned with any method that communicates to the target market about the right product to be sold in the right place at the right price, promotion encompasses sales promotion, advertising and</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selling.”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Philip Kotler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“promotion compasses all the tools in the marketing</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mix, whose major role is persuasive communication.”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83835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B2A2-49EE-6EDA-0E4D-FE42C136AB74}"/>
              </a:ext>
            </a:extLst>
          </p:cNvPr>
          <p:cNvSpPr>
            <a:spLocks noGrp="1"/>
          </p:cNvSpPr>
          <p:nvPr>
            <p:ph type="title"/>
          </p:nvPr>
        </p:nvSpPr>
        <p:spPr>
          <a:xfrm>
            <a:off x="0" y="0"/>
            <a:ext cx="12192000" cy="816638"/>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Need for Promotion</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282216B-0008-09D8-0BA6-81C4501B0335}"/>
              </a:ext>
            </a:extLst>
          </p:cNvPr>
          <p:cNvSpPr>
            <a:spLocks noGrp="1"/>
          </p:cNvSpPr>
          <p:nvPr>
            <p:ph sz="half" idx="1"/>
          </p:nvPr>
        </p:nvSpPr>
        <p:spPr>
          <a:xfrm>
            <a:off x="0" y="624840"/>
            <a:ext cx="7574280" cy="5416521"/>
          </a:xfrm>
        </p:spPr>
        <p:txBody>
          <a:bodyPr>
            <a:normAutofit/>
          </a:bodyPr>
          <a:lstStyle/>
          <a:p>
            <a:pPr algn="just"/>
            <a:r>
              <a:rPr lang="en-US" sz="2800" dirty="0">
                <a:effectLst/>
                <a:latin typeface="Times New Roman" panose="02020603050405020304" pitchFamily="18" charset="0"/>
                <a:ea typeface="Aptos" panose="020B0004020202020204" pitchFamily="34" charset="0"/>
              </a:rPr>
              <a:t>Promotion is essential to persuade consumers who have established product loyalties. As there are so many product choices consumers often settle on a particular 'satisfactory brand' and purchase it repeatedly to reduce the effort involved in choosing another product</a:t>
            </a:r>
            <a:endParaRPr lang="en-US" sz="2800" dirty="0"/>
          </a:p>
        </p:txBody>
      </p:sp>
      <p:pic>
        <p:nvPicPr>
          <p:cNvPr id="2050" name="Picture 2" descr="Free A Person Holding a Clothes Hanger with Orange Shirt Stock Photo">
            <a:extLst>
              <a:ext uri="{FF2B5EF4-FFF2-40B4-BE49-F238E27FC236}">
                <a16:creationId xmlns:a16="http://schemas.microsoft.com/office/drawing/2014/main" id="{5EEDC725-A5E8-0A76-D948-6F546CDE7AC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74280" y="0"/>
            <a:ext cx="4617720" cy="3810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72E462A-330F-BD07-0716-01A032508E14}"/>
              </a:ext>
            </a:extLst>
          </p:cNvPr>
          <p:cNvSpPr txBox="1"/>
          <p:nvPr/>
        </p:nvSpPr>
        <p:spPr>
          <a:xfrm>
            <a:off x="7574280" y="4130040"/>
            <a:ext cx="4617720" cy="430887"/>
          </a:xfrm>
          <a:prstGeom prst="rect">
            <a:avLst/>
          </a:prstGeom>
          <a:noFill/>
        </p:spPr>
        <p:txBody>
          <a:bodyPr wrap="square" rtlCol="0">
            <a:spAutoFit/>
          </a:bodyPr>
          <a:lstStyle/>
          <a:p>
            <a:r>
              <a:rPr lang="en-US" sz="1100" dirty="0"/>
              <a:t>https://www.pexels.com/photo/a-person-holding-a-clothes-hanger-with-orange-shirt-8148577/</a:t>
            </a:r>
          </a:p>
        </p:txBody>
      </p:sp>
    </p:spTree>
    <p:extLst>
      <p:ext uri="{BB962C8B-B14F-4D97-AF65-F5344CB8AC3E}">
        <p14:creationId xmlns:p14="http://schemas.microsoft.com/office/powerpoint/2010/main" val="328529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9E801-7F1F-4B36-88FA-34B29FB6E5B1}"/>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Need for Promotion</a:t>
            </a:r>
            <a:endParaRPr lang="en-US" sz="2800" dirty="0"/>
          </a:p>
        </p:txBody>
      </p:sp>
      <p:sp>
        <p:nvSpPr>
          <p:cNvPr id="3" name="Content Placeholder 2">
            <a:extLst>
              <a:ext uri="{FF2B5EF4-FFF2-40B4-BE49-F238E27FC236}">
                <a16:creationId xmlns:a16="http://schemas.microsoft.com/office/drawing/2014/main" id="{F898223B-C083-73B9-BDCD-145DFAA3C997}"/>
              </a:ext>
            </a:extLst>
          </p:cNvPr>
          <p:cNvSpPr>
            <a:spLocks noGrp="1"/>
          </p:cNvSpPr>
          <p:nvPr>
            <p:ph idx="1"/>
          </p:nvPr>
        </p:nvSpPr>
        <p:spPr>
          <a:xfrm>
            <a:off x="0" y="655320"/>
            <a:ext cx="12192000" cy="6202679"/>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 second reason for the rising importance of promotion is the widening physical and emotional distance between producers and consumers. Once marketing intermediaries are involved it is not enough for a producer to communicate only with the ultimate consumers. Marketing intermediaries must also be informed about products. Wholesalers must promote products to retailers, and retailers must promote products to consumers.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74368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32BDA-B73B-A602-B3C8-A8557570E578}"/>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Need for Promotion</a:t>
            </a:r>
            <a:endParaRPr lang="en-US" sz="2800" dirty="0"/>
          </a:p>
        </p:txBody>
      </p:sp>
      <p:sp>
        <p:nvSpPr>
          <p:cNvPr id="3" name="Content Placeholder 2">
            <a:extLst>
              <a:ext uri="{FF2B5EF4-FFF2-40B4-BE49-F238E27FC236}">
                <a16:creationId xmlns:a16="http://schemas.microsoft.com/office/drawing/2014/main" id="{B7121200-683D-BF9A-DA47-8F37B41757AE}"/>
              </a:ext>
            </a:extLst>
          </p:cNvPr>
          <p:cNvSpPr>
            <a:spLocks noGrp="1"/>
          </p:cNvSpPr>
          <p:nvPr>
            <p:ph sz="half" idx="1"/>
          </p:nvPr>
        </p:nvSpPr>
        <p:spPr>
          <a:xfrm>
            <a:off x="0" y="685800"/>
            <a:ext cx="6096000" cy="6172200"/>
          </a:xfrm>
        </p:spPr>
        <p:txBody>
          <a:bodyPr>
            <a:normAutofit/>
          </a:bodyPr>
          <a:lstStyle/>
          <a:p>
            <a:pPr algn="just"/>
            <a:r>
              <a:rPr lang="en-US" sz="2800" dirty="0">
                <a:effectLst/>
                <a:latin typeface="Times New Roman" panose="02020603050405020304" pitchFamily="18" charset="0"/>
                <a:ea typeface="Aptos" panose="020B0004020202020204" pitchFamily="34" charset="0"/>
              </a:rPr>
              <a:t>Consumers are beyond the need to fulfil1 their basic physiological requirements and are moving toward fulfilling their desires. As they allocate their limited resources to the purchase of desires rather than basic needs, they become more selective in their choices. A good promotional program helps consumers make these choices in a more satisfying way.</a:t>
            </a:r>
            <a:endParaRPr lang="en-US" sz="2800" dirty="0"/>
          </a:p>
        </p:txBody>
      </p:sp>
      <p:sp>
        <p:nvSpPr>
          <p:cNvPr id="4" name="Content Placeholder 3">
            <a:extLst>
              <a:ext uri="{FF2B5EF4-FFF2-40B4-BE49-F238E27FC236}">
                <a16:creationId xmlns:a16="http://schemas.microsoft.com/office/drawing/2014/main" id="{9C144A7E-ADEC-6794-3E3C-8D956620756D}"/>
              </a:ext>
            </a:extLst>
          </p:cNvPr>
          <p:cNvSpPr>
            <a:spLocks noGrp="1"/>
          </p:cNvSpPr>
          <p:nvPr>
            <p:ph sz="half" idx="2"/>
          </p:nvPr>
        </p:nvSpPr>
        <p:spPr>
          <a:xfrm>
            <a:off x="6233160" y="685800"/>
            <a:ext cx="5958840" cy="6172199"/>
          </a:xfrm>
        </p:spPr>
        <p:txBody>
          <a:bodyPr>
            <a:normAutofit/>
          </a:bodyPr>
          <a:lstStyle/>
          <a:p>
            <a:pPr algn="just"/>
            <a:r>
              <a:rPr lang="en-US" sz="2800" dirty="0">
                <a:effectLst/>
                <a:latin typeface="Times New Roman" panose="02020603050405020304" pitchFamily="18" charset="0"/>
                <a:ea typeface="Aptos" panose="020B0004020202020204" pitchFamily="34" charset="0"/>
              </a:rPr>
              <a:t>Intense competition within and between industries has placed pressure on the promotional programs of individual sellers.</a:t>
            </a:r>
          </a:p>
          <a:p>
            <a:endParaRPr lang="en-US" dirty="0"/>
          </a:p>
        </p:txBody>
      </p:sp>
    </p:spTree>
    <p:extLst>
      <p:ext uri="{BB962C8B-B14F-4D97-AF65-F5344CB8AC3E}">
        <p14:creationId xmlns:p14="http://schemas.microsoft.com/office/powerpoint/2010/main" val="2401474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5759D-303D-7995-A240-C7A70C18E186}"/>
              </a:ext>
            </a:extLst>
          </p:cNvPr>
          <p:cNvSpPr>
            <a:spLocks noGrp="1"/>
          </p:cNvSpPr>
          <p:nvPr>
            <p:ph type="title"/>
          </p:nvPr>
        </p:nvSpPr>
        <p:spPr>
          <a:xfrm>
            <a:off x="0" y="0"/>
            <a:ext cx="1208532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Need for Promotion</a:t>
            </a:r>
            <a:endParaRPr lang="en-US" sz="2800" dirty="0"/>
          </a:p>
        </p:txBody>
      </p:sp>
      <p:sp>
        <p:nvSpPr>
          <p:cNvPr id="3" name="Content Placeholder 2">
            <a:extLst>
              <a:ext uri="{FF2B5EF4-FFF2-40B4-BE49-F238E27FC236}">
                <a16:creationId xmlns:a16="http://schemas.microsoft.com/office/drawing/2014/main" id="{E4B13C80-B17A-3A17-D8C9-799D1D1FD960}"/>
              </a:ext>
            </a:extLst>
          </p:cNvPr>
          <p:cNvSpPr>
            <a:spLocks noGrp="1"/>
          </p:cNvSpPr>
          <p:nvPr>
            <p:ph sz="half" idx="1"/>
          </p:nvPr>
        </p:nvSpPr>
        <p:spPr>
          <a:xfrm>
            <a:off x="0" y="655320"/>
            <a:ext cx="6583680" cy="6202680"/>
          </a:xfrm>
        </p:spPr>
        <p:txBody>
          <a:bodyPr>
            <a:normAutofit/>
          </a:bodyPr>
          <a:lstStyle/>
          <a:p>
            <a:pPr algn="just"/>
            <a:r>
              <a:rPr lang="en-US" sz="2800" dirty="0">
                <a:effectLst/>
                <a:latin typeface="Times New Roman" panose="02020603050405020304" pitchFamily="18" charset="0"/>
                <a:ea typeface="Aptos" panose="020B0004020202020204" pitchFamily="34" charset="0"/>
              </a:rPr>
              <a:t>Finally, during times of economic decline, product planning, distribution channels, and pricing structure change. Promotion is needed </a:t>
            </a:r>
            <a:r>
              <a:rPr lang="en-US" sz="2800" dirty="0" err="1">
                <a:effectLst/>
                <a:latin typeface="Times New Roman" panose="02020603050405020304" pitchFamily="18" charset="0"/>
                <a:ea typeface="Aptos" panose="020B0004020202020204" pitchFamily="34" charset="0"/>
              </a:rPr>
              <a:t>inorder</a:t>
            </a:r>
            <a:r>
              <a:rPr lang="en-US" sz="2800" dirty="0">
                <a:effectLst/>
                <a:latin typeface="Times New Roman" panose="02020603050405020304" pitchFamily="18" charset="0"/>
                <a:ea typeface="Aptos" panose="020B0004020202020204" pitchFamily="34" charset="0"/>
              </a:rPr>
              <a:t> to maintain the level of sales and profit required for a firm's survival. </a:t>
            </a:r>
            <a:endParaRPr lang="en-US" sz="2800" dirty="0"/>
          </a:p>
        </p:txBody>
      </p:sp>
      <p:pic>
        <p:nvPicPr>
          <p:cNvPr id="3074" name="Picture 2" descr="Free Marlboro Cigarette Boxes Stock Photo">
            <a:extLst>
              <a:ext uri="{FF2B5EF4-FFF2-40B4-BE49-F238E27FC236}">
                <a16:creationId xmlns:a16="http://schemas.microsoft.com/office/drawing/2014/main" id="{FC37E7E3-F573-B6E7-1509-597C2556BD7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67600" y="1"/>
            <a:ext cx="4724400" cy="37033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C4B126F-106D-DF6D-1099-356AE5D8701D}"/>
              </a:ext>
            </a:extLst>
          </p:cNvPr>
          <p:cNvSpPr txBox="1"/>
          <p:nvPr/>
        </p:nvSpPr>
        <p:spPr>
          <a:xfrm>
            <a:off x="7589520" y="3977640"/>
            <a:ext cx="4602480" cy="261610"/>
          </a:xfrm>
          <a:prstGeom prst="rect">
            <a:avLst/>
          </a:prstGeom>
          <a:noFill/>
        </p:spPr>
        <p:txBody>
          <a:bodyPr wrap="square" rtlCol="0">
            <a:spAutoFit/>
          </a:bodyPr>
          <a:lstStyle/>
          <a:p>
            <a:r>
              <a:rPr lang="en-US" sz="1100" dirty="0"/>
              <a:t>https://www.pexels.com/photo/marlboro-cigarette-boxes-57528/</a:t>
            </a:r>
          </a:p>
        </p:txBody>
      </p:sp>
    </p:spTree>
    <p:extLst>
      <p:ext uri="{BB962C8B-B14F-4D97-AF65-F5344CB8AC3E}">
        <p14:creationId xmlns:p14="http://schemas.microsoft.com/office/powerpoint/2010/main" val="3760619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D9137-130E-0E3A-37BB-2BC730C49A8F}"/>
              </a:ext>
            </a:extLst>
          </p:cNvPr>
          <p:cNvSpPr>
            <a:spLocks noGrp="1"/>
          </p:cNvSpPr>
          <p:nvPr>
            <p:ph type="title"/>
          </p:nvPr>
        </p:nvSpPr>
        <p:spPr>
          <a:xfrm>
            <a:off x="0" y="0"/>
            <a:ext cx="12192000" cy="609600"/>
          </a:xfrm>
        </p:spPr>
        <p:txBody>
          <a:bodyPr>
            <a:normAutofit fontScale="90000"/>
          </a:bodyPr>
          <a:lstStyle/>
          <a:p>
            <a:r>
              <a:rPr lang="en-US" dirty="0"/>
              <a:t>Role of promotion</a:t>
            </a:r>
          </a:p>
        </p:txBody>
      </p:sp>
      <p:sp>
        <p:nvSpPr>
          <p:cNvPr id="3" name="Content Placeholder 2">
            <a:extLst>
              <a:ext uri="{FF2B5EF4-FFF2-40B4-BE49-F238E27FC236}">
                <a16:creationId xmlns:a16="http://schemas.microsoft.com/office/drawing/2014/main" id="{7B821119-0797-7F54-2759-DFBFD3EFEA55}"/>
              </a:ext>
            </a:extLst>
          </p:cNvPr>
          <p:cNvSpPr>
            <a:spLocks noGrp="1"/>
          </p:cNvSpPr>
          <p:nvPr>
            <p:ph idx="1"/>
          </p:nvPr>
        </p:nvSpPr>
        <p:spPr>
          <a:xfrm>
            <a:off x="0" y="609600"/>
            <a:ext cx="12192000" cy="624839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Increase Brand Awareness</a:t>
            </a:r>
          </a:p>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Provide Information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Increase customer traffic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More employment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sales support</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Promotion helps in the sales support of the product. Sales promotion makes the salesman’s effort more productive</a:t>
            </a: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Increase speed of product acceptance</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Most of the sales promotion devices such as contests, premium coupons</a:t>
            </a:r>
            <a:endParaRPr lang="en-US" sz="2800" dirty="0"/>
          </a:p>
        </p:txBody>
      </p:sp>
    </p:spTree>
    <p:extLst>
      <p:ext uri="{BB962C8B-B14F-4D97-AF65-F5344CB8AC3E}">
        <p14:creationId xmlns:p14="http://schemas.microsoft.com/office/powerpoint/2010/main" val="4037968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592C9-14B5-CA5A-6EFD-E5611590CF5D}"/>
              </a:ext>
            </a:extLst>
          </p:cNvPr>
          <p:cNvSpPr>
            <a:spLocks noGrp="1"/>
          </p:cNvSpPr>
          <p:nvPr>
            <p:ph type="title"/>
          </p:nvPr>
        </p:nvSpPr>
        <p:spPr>
          <a:xfrm>
            <a:off x="0" y="0"/>
            <a:ext cx="12192000" cy="816638"/>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The Promotional Mix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A57CD4B-DEF5-D755-EE25-4395F2CAD8CB}"/>
              </a:ext>
            </a:extLst>
          </p:cNvPr>
          <p:cNvSpPr>
            <a:spLocks noGrp="1"/>
          </p:cNvSpPr>
          <p:nvPr>
            <p:ph idx="1"/>
          </p:nvPr>
        </p:nvSpPr>
        <p:spPr>
          <a:xfrm>
            <a:off x="0" y="441960"/>
            <a:ext cx="12192000" cy="6416039"/>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The concept of promotional mix assumes that there is variety of means for communicating with consumers and the final selection of them will depend on the jobs assigned to promotion and the environment in which these jobs are to be performed. The concept further assumes that while certain promotional types may be better suited for some task than others all promotional types are compatible and interchangeable.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18448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6A595-B0D8-AD90-5739-4AC8FABD34DE}"/>
              </a:ext>
            </a:extLst>
          </p:cNvPr>
          <p:cNvSpPr>
            <a:spLocks noGrp="1"/>
          </p:cNvSpPr>
          <p:nvPr>
            <p:ph type="title"/>
          </p:nvPr>
        </p:nvSpPr>
        <p:spPr>
          <a:xfrm>
            <a:off x="0" y="0"/>
            <a:ext cx="12192000" cy="816638"/>
          </a:xfrm>
        </p:spPr>
        <p:txBody>
          <a:bodyPr>
            <a:normAutofit fontScale="90000"/>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Advertising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8D303CF-75E6-EFE0-7BF6-2E9A396CA281}"/>
              </a:ext>
            </a:extLst>
          </p:cNvPr>
          <p:cNvSpPr>
            <a:spLocks noGrp="1"/>
          </p:cNvSpPr>
          <p:nvPr>
            <p:ph sz="half" idx="1"/>
          </p:nvPr>
        </p:nvSpPr>
        <p:spPr>
          <a:xfrm>
            <a:off x="0" y="396240"/>
            <a:ext cx="6416040" cy="6461760"/>
          </a:xfrm>
        </p:spPr>
        <p:txBody>
          <a:bodyPr>
            <a:normAutofit/>
          </a:bodyPr>
          <a:lstStyle/>
          <a:p>
            <a:pPr algn="just"/>
            <a:r>
              <a:rPr lang="en-US" sz="2800" dirty="0">
                <a:effectLst/>
                <a:latin typeface="Times New Roman" panose="02020603050405020304" pitchFamily="18" charset="0"/>
                <a:ea typeface="Aptos" panose="020B0004020202020204" pitchFamily="34" charset="0"/>
              </a:rPr>
              <a:t>Advertising is any paid form of non-personal communication and promotion of ideas, goods or services by an identified sponsor. Although some advertising (such as direct mail) is directed at specific individuals, most advertising massages are tailored to a group and use mass media such as radio, television, newspapers, magazines and outdoor</a:t>
            </a:r>
            <a:endParaRPr lang="en-US" sz="2800" dirty="0"/>
          </a:p>
        </p:txBody>
      </p:sp>
      <p:sp>
        <p:nvSpPr>
          <p:cNvPr id="4" name="Content Placeholder 3">
            <a:extLst>
              <a:ext uri="{FF2B5EF4-FFF2-40B4-BE49-F238E27FC236}">
                <a16:creationId xmlns:a16="http://schemas.microsoft.com/office/drawing/2014/main" id="{2076E5EF-FE92-349E-1066-B7B22E2DD373}"/>
              </a:ext>
            </a:extLst>
          </p:cNvPr>
          <p:cNvSpPr>
            <a:spLocks noGrp="1"/>
          </p:cNvSpPr>
          <p:nvPr>
            <p:ph sz="half" idx="2"/>
          </p:nvPr>
        </p:nvSpPr>
        <p:spPr>
          <a:xfrm>
            <a:off x="6705600" y="0"/>
            <a:ext cx="5486400" cy="6857999"/>
          </a:xfrm>
        </p:spPr>
        <p:txBody>
          <a:bodyPr>
            <a:normAutofit/>
          </a:bodyPr>
          <a:lstStyle/>
          <a:p>
            <a:pPr algn="just"/>
            <a:r>
              <a:rPr lang="en-US" sz="2800" dirty="0">
                <a:effectLst/>
                <a:latin typeface="Times New Roman" panose="02020603050405020304" pitchFamily="18" charset="0"/>
                <a:ea typeface="Aptos" panose="020B0004020202020204" pitchFamily="34" charset="0"/>
              </a:rPr>
              <a:t>“Any paid form of non-personal presentation and promotion of ideas, goods or services by an identified sponsor</a:t>
            </a:r>
            <a:endParaRPr lang="en-US" sz="2800" dirty="0"/>
          </a:p>
        </p:txBody>
      </p:sp>
    </p:spTree>
    <p:extLst>
      <p:ext uri="{BB962C8B-B14F-4D97-AF65-F5344CB8AC3E}">
        <p14:creationId xmlns:p14="http://schemas.microsoft.com/office/powerpoint/2010/main" val="2656264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E4790-11E7-E933-AF39-6F67FEC7AFBB}"/>
              </a:ext>
            </a:extLst>
          </p:cNvPr>
          <p:cNvSpPr>
            <a:spLocks noGrp="1"/>
          </p:cNvSpPr>
          <p:nvPr>
            <p:ph type="title"/>
          </p:nvPr>
        </p:nvSpPr>
        <p:spPr>
          <a:xfrm>
            <a:off x="0" y="0"/>
            <a:ext cx="12192000" cy="1005840"/>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advertising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B793AF0-F15C-9650-C994-27A3D3C65423}"/>
              </a:ext>
            </a:extLst>
          </p:cNvPr>
          <p:cNvSpPr>
            <a:spLocks noGrp="1"/>
          </p:cNvSpPr>
          <p:nvPr>
            <p:ph idx="1"/>
          </p:nvPr>
        </p:nvSpPr>
        <p:spPr>
          <a:xfrm>
            <a:off x="0" y="609600"/>
            <a:ext cx="12192000" cy="6095999"/>
          </a:xfrm>
        </p:spPr>
        <p:txBody>
          <a:bodyPr>
            <a:normAutofit/>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Attention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Using highly readable print, color, diagrams and pictures can also attract the attention of users. </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Building sales and profits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Advertising is designed to increase sales and build profits gradually. People will try the products and they become repeat users and also they tell their family and friends, which is additional advertising for a company</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Switching back</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This objective is for the companies who have switched to their previous customers back. They attract the customers back like discount sale, new advertise, some reworking done on packaging </a:t>
            </a:r>
            <a:endParaRPr lang="en-US" sz="2800" dirty="0"/>
          </a:p>
        </p:txBody>
      </p:sp>
    </p:spTree>
    <p:extLst>
      <p:ext uri="{BB962C8B-B14F-4D97-AF65-F5344CB8AC3E}">
        <p14:creationId xmlns:p14="http://schemas.microsoft.com/office/powerpoint/2010/main" val="3939306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AE7F9-F6A8-99E4-7049-84C8DFB918A9}"/>
              </a:ext>
            </a:extLst>
          </p:cNvPr>
          <p:cNvSpPr>
            <a:spLocks noGrp="1"/>
          </p:cNvSpPr>
          <p:nvPr>
            <p:ph type="title"/>
          </p:nvPr>
        </p:nvSpPr>
        <p:spPr>
          <a:xfrm>
            <a:off x="0" y="0"/>
            <a:ext cx="12192000" cy="1082040"/>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advertising</a:t>
            </a:r>
            <a:endParaRPr lang="en-US" sz="2800" dirty="0"/>
          </a:p>
        </p:txBody>
      </p:sp>
      <p:sp>
        <p:nvSpPr>
          <p:cNvPr id="3" name="Content Placeholder 2">
            <a:extLst>
              <a:ext uri="{FF2B5EF4-FFF2-40B4-BE49-F238E27FC236}">
                <a16:creationId xmlns:a16="http://schemas.microsoft.com/office/drawing/2014/main" id="{714E4D6D-7D42-68A8-D7BB-CE4301B7F826}"/>
              </a:ext>
            </a:extLst>
          </p:cNvPr>
          <p:cNvSpPr>
            <a:spLocks noGrp="1"/>
          </p:cNvSpPr>
          <p:nvPr>
            <p:ph idx="1"/>
          </p:nvPr>
        </p:nvSpPr>
        <p:spPr>
          <a:xfrm>
            <a:off x="0" y="655320"/>
            <a:ext cx="12192000" cy="620267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switch</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purpose of advertisement is to attract the customers of competitors. Here the advertisers try to convince the customers to switch from the existing brand.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Building brand awareness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Companies advertise to build brand awareness, which is when people know a particular brand</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Prompting immediate action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 forms of advertising may also prompt people to act immediately. Including a coupon, deadlines, free trail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attract buyers to make purchase in a short period.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dirty="0"/>
          </a:p>
        </p:txBody>
      </p:sp>
    </p:spTree>
    <p:extLst>
      <p:ext uri="{BB962C8B-B14F-4D97-AF65-F5344CB8AC3E}">
        <p14:creationId xmlns:p14="http://schemas.microsoft.com/office/powerpoint/2010/main" val="2947052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F40A7-D00D-0E08-0918-DAB37D6B24E4}"/>
              </a:ext>
            </a:extLst>
          </p:cNvPr>
          <p:cNvSpPr>
            <a:spLocks noGrp="1"/>
          </p:cNvSpPr>
          <p:nvPr>
            <p:ph type="title"/>
          </p:nvPr>
        </p:nvSpPr>
        <p:spPr>
          <a:xfrm>
            <a:off x="0" y="0"/>
            <a:ext cx="12192000" cy="640080"/>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Advantages/merits of advertising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B98E2CE0-54C8-9B85-B28D-43510D909956}"/>
              </a:ext>
            </a:extLst>
          </p:cNvPr>
          <p:cNvSpPr>
            <a:spLocks noGrp="1"/>
          </p:cNvSpPr>
          <p:nvPr>
            <p:ph sz="half" idx="1"/>
          </p:nvPr>
        </p:nvSpPr>
        <p:spPr>
          <a:xfrm>
            <a:off x="0" y="640080"/>
            <a:ext cx="6096000" cy="611124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Expansion of market</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It enables the manufacturer to expand his market</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Increased sales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Advertisement facilitates mass production to goods and increase the volume of sales</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Fights competition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Advertising is greatly helpful in fighting  the forces of competition prevalent in the market</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Better quality products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Different goods are advertised under different brands names. A branded product assures a standard quality to the consumers</a:t>
            </a:r>
            <a:endParaRPr lang="en-US" sz="2800" dirty="0"/>
          </a:p>
        </p:txBody>
      </p:sp>
      <p:sp>
        <p:nvSpPr>
          <p:cNvPr id="4" name="Content Placeholder 3">
            <a:extLst>
              <a:ext uri="{FF2B5EF4-FFF2-40B4-BE49-F238E27FC236}">
                <a16:creationId xmlns:a16="http://schemas.microsoft.com/office/drawing/2014/main" id="{1091CD85-AD3C-9EA9-8B5A-D316B98BE29E}"/>
              </a:ext>
            </a:extLst>
          </p:cNvPr>
          <p:cNvSpPr>
            <a:spLocks noGrp="1"/>
          </p:cNvSpPr>
          <p:nvPr>
            <p:ph sz="half" idx="2"/>
          </p:nvPr>
        </p:nvSpPr>
        <p:spPr>
          <a:xfrm>
            <a:off x="6096000" y="640080"/>
            <a:ext cx="5958840" cy="611123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Educates the consumers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Advertising is educational and dynamic in nature</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Elimination of middlemen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It aims at establishing a direct link between the manufacturer and the consumer, thereby eliminating the marketing intermediaries</a:t>
            </a:r>
            <a:endParaRPr lang="en-US" sz="2800" dirty="0"/>
          </a:p>
        </p:txBody>
      </p:sp>
    </p:spTree>
    <p:extLst>
      <p:ext uri="{BB962C8B-B14F-4D97-AF65-F5344CB8AC3E}">
        <p14:creationId xmlns:p14="http://schemas.microsoft.com/office/powerpoint/2010/main" val="1230513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3B67E-50FD-AC6A-42C4-16513868CADE}"/>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Disadvantages/demerits of advertising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833E761-D7E7-BAE7-E214-1B058C0C6A66}"/>
              </a:ext>
            </a:extLst>
          </p:cNvPr>
          <p:cNvSpPr>
            <a:spLocks noGrp="1"/>
          </p:cNvSpPr>
          <p:nvPr>
            <p:ph idx="1"/>
          </p:nvPr>
        </p:nvSpPr>
        <p:spPr>
          <a:xfrm>
            <a:off x="0" y="640080"/>
            <a:ext cx="12192000" cy="621791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 to costs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It is a medium for many advertisers to incur high cost compared to others</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online annoyance</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Trying to stay absorbed in an online article when ads are popping up left, right and center can be very difficult.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security risk</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Sometimes accessing web pages or websites may also rise of “Adware”. Malicious software that plants risky ads in the user computers.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Confuses buyers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Many a time distorted version of reality is shown in the advertising</a:t>
            </a:r>
            <a:endParaRPr lang="en-US" sz="2800" dirty="0"/>
          </a:p>
        </p:txBody>
      </p:sp>
    </p:spTree>
    <p:extLst>
      <p:ext uri="{BB962C8B-B14F-4D97-AF65-F5344CB8AC3E}">
        <p14:creationId xmlns:p14="http://schemas.microsoft.com/office/powerpoint/2010/main" val="918838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A0574-31D3-8454-6F39-2EDE744053B0}"/>
              </a:ext>
            </a:extLst>
          </p:cNvPr>
          <p:cNvSpPr>
            <a:spLocks noGrp="1"/>
          </p:cNvSpPr>
          <p:nvPr>
            <p:ph type="title"/>
          </p:nvPr>
        </p:nvSpPr>
        <p:spPr>
          <a:xfrm>
            <a:off x="0" y="0"/>
            <a:ext cx="12192000" cy="670560"/>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Personal Selling</a:t>
            </a:r>
            <a:r>
              <a:rPr lang="en-US" sz="31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BCB88D0-BFE1-8D80-F866-4984236BF593}"/>
              </a:ext>
            </a:extLst>
          </p:cNvPr>
          <p:cNvSpPr>
            <a:spLocks noGrp="1"/>
          </p:cNvSpPr>
          <p:nvPr>
            <p:ph idx="1"/>
          </p:nvPr>
        </p:nvSpPr>
        <p:spPr>
          <a:xfrm>
            <a:off x="0" y="670560"/>
            <a:ext cx="12192000" cy="6187439"/>
          </a:xfrm>
        </p:spPr>
        <p:txBody>
          <a:bodyPr/>
          <a:lstStyle/>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Personal Selling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Personal selling, as contrasted to advertising, lends itself to the promotion of complex and expensive products. This type of promotion is unique, in as its name suggests, it is presented on a personal basis</a:t>
            </a: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Herbert N Casson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personal selling “is the art of understanding,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appreciating and influencing other people for mutual benefits.”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other words, it is a process of persuading and assisting a prospective customer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tobuy</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commodity or service.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dirty="0"/>
          </a:p>
        </p:txBody>
      </p:sp>
    </p:spTree>
    <p:extLst>
      <p:ext uri="{BB962C8B-B14F-4D97-AF65-F5344CB8AC3E}">
        <p14:creationId xmlns:p14="http://schemas.microsoft.com/office/powerpoint/2010/main" val="21888211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D880B-A35B-EF1A-D772-F327140D45E9}"/>
              </a:ext>
            </a:extLst>
          </p:cNvPr>
          <p:cNvSpPr>
            <a:spLocks noGrp="1"/>
          </p:cNvSpPr>
          <p:nvPr>
            <p:ph type="title"/>
          </p:nvPr>
        </p:nvSpPr>
        <p:spPr>
          <a:xfrm>
            <a:off x="-106680" y="0"/>
            <a:ext cx="12298680" cy="487680"/>
          </a:xfrm>
        </p:spPr>
        <p:txBody>
          <a:bodyPr>
            <a:normAutofit fontScale="90000"/>
          </a:bodyPr>
          <a:lstStyle/>
          <a:p>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personal selling</a:t>
            </a:r>
            <a:br>
              <a:rPr lang="en-US" sz="3100" kern="100" dirty="0">
                <a:effectLst/>
                <a:latin typeface="Aptos" panose="020B0004020202020204" pitchFamily="34" charset="0"/>
                <a:ea typeface="Aptos" panose="020B0004020202020204" pitchFamily="34" charset="0"/>
                <a:cs typeface="Times New Roman" panose="02020603050405020304" pitchFamily="18" charset="0"/>
              </a:rPr>
            </a:br>
            <a:endParaRPr lang="en-US" sz="3100" dirty="0"/>
          </a:p>
        </p:txBody>
      </p:sp>
      <p:sp>
        <p:nvSpPr>
          <p:cNvPr id="3" name="Content Placeholder 2">
            <a:extLst>
              <a:ext uri="{FF2B5EF4-FFF2-40B4-BE49-F238E27FC236}">
                <a16:creationId xmlns:a16="http://schemas.microsoft.com/office/drawing/2014/main" id="{AACBD001-3935-09C7-DF9B-95FBFB72F77D}"/>
              </a:ext>
            </a:extLst>
          </p:cNvPr>
          <p:cNvSpPr>
            <a:spLocks noGrp="1"/>
          </p:cNvSpPr>
          <p:nvPr>
            <p:ph sz="half" idx="1"/>
          </p:nvPr>
        </p:nvSpPr>
        <p:spPr>
          <a:xfrm>
            <a:off x="0" y="487680"/>
            <a:ext cx="6568440" cy="6370320"/>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Selling complex products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Companies that sell complex products must be able to demonstrate or explain products to potential customers and deal with questions or queries</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Focus on prospective customers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Personal selling method focuses on prospective customers</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Channel of communication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communicates information about features, quality, utility, price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the products to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relations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Sellers establish social and living relationship with customers</a:t>
            </a:r>
          </a:p>
          <a:p>
            <a:pPr marL="0" marR="0" algn="just">
              <a:lnSpc>
                <a:spcPct val="115000"/>
              </a:lnSpc>
              <a:spcBef>
                <a:spcPts val="0"/>
              </a:spcBef>
              <a:spcAft>
                <a:spcPts val="0"/>
              </a:spcAft>
            </a:pPr>
            <a:endParaRPr lang="en-US" dirty="0"/>
          </a:p>
        </p:txBody>
      </p:sp>
      <p:sp>
        <p:nvSpPr>
          <p:cNvPr id="4" name="Content Placeholder 3">
            <a:extLst>
              <a:ext uri="{FF2B5EF4-FFF2-40B4-BE49-F238E27FC236}">
                <a16:creationId xmlns:a16="http://schemas.microsoft.com/office/drawing/2014/main" id="{FCF8ACB6-C868-99F6-F7FA-4D96A7CF64BD}"/>
              </a:ext>
            </a:extLst>
          </p:cNvPr>
          <p:cNvSpPr>
            <a:spLocks noGrp="1"/>
          </p:cNvSpPr>
          <p:nvPr>
            <p:ph sz="half" idx="2"/>
          </p:nvPr>
        </p:nvSpPr>
        <p:spPr>
          <a:xfrm>
            <a:off x="6675120" y="0"/>
            <a:ext cx="5623560" cy="6857999"/>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provides feedback</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involves two-way flow of communication between the buyer and the seller. It is a useful method of understanding and getting the knowledge about the needs and behavior of customers, attitude, tastes,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habbits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39869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2FED9-D5F1-049B-B2FC-BDDFCB7C4EC5}"/>
              </a:ext>
            </a:extLst>
          </p:cNvPr>
          <p:cNvSpPr>
            <a:spLocks noGrp="1"/>
          </p:cNvSpPr>
          <p:nvPr>
            <p:ph type="title"/>
          </p:nvPr>
        </p:nvSpPr>
        <p:spPr>
          <a:xfrm>
            <a:off x="0" y="0"/>
            <a:ext cx="12192000" cy="816638"/>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Sales Promotion</a:t>
            </a:r>
            <a:r>
              <a:rPr lang="en-US" sz="31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49962CF-E73A-ACBF-3454-CDC268425FC7}"/>
              </a:ext>
            </a:extLst>
          </p:cNvPr>
          <p:cNvSpPr>
            <a:spLocks noGrp="1"/>
          </p:cNvSpPr>
          <p:nvPr>
            <p:ph idx="1"/>
          </p:nvPr>
        </p:nvSpPr>
        <p:spPr>
          <a:xfrm>
            <a:off x="0" y="609600"/>
            <a:ext cx="12070080" cy="6141719"/>
          </a:xfrm>
        </p:spPr>
        <p:txBody>
          <a:bodyPr>
            <a:noAutofit/>
          </a:bodyPr>
          <a:lstStyle/>
          <a:p>
            <a:r>
              <a:rPr lang="en-US" sz="2800" dirty="0" err="1">
                <a:effectLst/>
                <a:latin typeface="Times New Roman" panose="02020603050405020304" pitchFamily="18" charset="0"/>
                <a:ea typeface="Aptos" panose="020B0004020202020204" pitchFamily="34" charset="0"/>
              </a:rPr>
              <a:t>SaIes</a:t>
            </a:r>
            <a:r>
              <a:rPr lang="en-US" sz="2800" dirty="0">
                <a:effectLst/>
                <a:latin typeface="Times New Roman" panose="02020603050405020304" pitchFamily="18" charset="0"/>
                <a:ea typeface="Aptos" panose="020B0004020202020204" pitchFamily="34" charset="0"/>
              </a:rPr>
              <a:t> promotion is the term used in the business world to refer to any promotion, other than advertisement, personal selling and publicity, that supports and enhances advertising and personal selling activities. </a:t>
            </a:r>
          </a:p>
          <a:p>
            <a:pPr marL="0" indent="0">
              <a:buNone/>
            </a:pPr>
            <a:r>
              <a:rPr lang="en-US" sz="2800" b="1" dirty="0">
                <a:latin typeface="Times New Roman" panose="02020603050405020304" pitchFamily="18" charset="0"/>
                <a:ea typeface="Aptos" panose="020B0004020202020204" pitchFamily="34" charset="0"/>
              </a:rPr>
              <a:t>Sales promotion activities</a:t>
            </a:r>
            <a:endParaRPr lang="en-US" sz="2800" b="1" dirty="0">
              <a:effectLst/>
              <a:latin typeface="Times New Roman" panose="02020603050405020304" pitchFamily="18" charset="0"/>
              <a:ea typeface="Aptos" panose="020B0004020202020204" pitchFamily="34" charset="0"/>
            </a:endParaRPr>
          </a:p>
          <a:p>
            <a:r>
              <a:rPr lang="en-US" sz="2800" b="1" dirty="0">
                <a:effectLst/>
                <a:latin typeface="Times New Roman" panose="02020603050405020304" pitchFamily="18" charset="0"/>
                <a:ea typeface="Aptos" panose="020B0004020202020204" pitchFamily="34" charset="0"/>
              </a:rPr>
              <a:t>Consumer Sales promotion</a:t>
            </a:r>
            <a:r>
              <a:rPr lang="en-US" sz="2800" dirty="0">
                <a:effectLst/>
                <a:latin typeface="Times New Roman" panose="02020603050405020304" pitchFamily="18" charset="0"/>
                <a:ea typeface="Aptos" panose="020B0004020202020204" pitchFamily="34" charset="0"/>
              </a:rPr>
              <a:t> : A good example of consumer sales promotion is sampling, </a:t>
            </a:r>
            <a:r>
              <a:rPr lang="en-US" sz="2800" dirty="0" err="1">
                <a:effectLst/>
                <a:latin typeface="Times New Roman" panose="02020603050405020304" pitchFamily="18" charset="0"/>
                <a:ea typeface="Aptos" panose="020B0004020202020204" pitchFamily="34" charset="0"/>
              </a:rPr>
              <a:t>ie</a:t>
            </a:r>
            <a:r>
              <a:rPr lang="en-US" sz="2800" dirty="0">
                <a:effectLst/>
                <a:latin typeface="Times New Roman" panose="02020603050405020304" pitchFamily="18" charset="0"/>
                <a:ea typeface="Aptos" panose="020B0004020202020204" pitchFamily="34" charset="0"/>
              </a:rPr>
              <a:t>., placing a sample of a product in the hands of potential consumers at no charge</a:t>
            </a:r>
          </a:p>
          <a:p>
            <a:r>
              <a:rPr lang="en-US" sz="2800" b="1" dirty="0">
                <a:effectLst/>
                <a:latin typeface="Times New Roman" panose="02020603050405020304" pitchFamily="18" charset="0"/>
                <a:ea typeface="Aptos" panose="020B0004020202020204" pitchFamily="34" charset="0"/>
              </a:rPr>
              <a:t>Dealer Sales Promotion</a:t>
            </a:r>
            <a:r>
              <a:rPr lang="en-US" sz="2800" dirty="0">
                <a:effectLst/>
                <a:latin typeface="Times New Roman" panose="02020603050405020304" pitchFamily="18" charset="0"/>
                <a:ea typeface="Aptos" panose="020B0004020202020204" pitchFamily="34" charset="0"/>
              </a:rPr>
              <a:t> : Producers rely on sales promotion to make selling and advertising to their middlemen more effective. Good retailers are often given premiums, for example, for each case of goods they buy. </a:t>
            </a:r>
          </a:p>
        </p:txBody>
      </p:sp>
    </p:spTree>
    <p:extLst>
      <p:ext uri="{BB962C8B-B14F-4D97-AF65-F5344CB8AC3E}">
        <p14:creationId xmlns:p14="http://schemas.microsoft.com/office/powerpoint/2010/main" val="870289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B2A82-B34C-717F-351F-59CDD0941958}"/>
              </a:ext>
            </a:extLst>
          </p:cNvPr>
          <p:cNvSpPr>
            <a:spLocks noGrp="1"/>
          </p:cNvSpPr>
          <p:nvPr>
            <p:ph type="title"/>
          </p:nvPr>
        </p:nvSpPr>
        <p:spPr>
          <a:xfrm>
            <a:off x="0" y="0"/>
            <a:ext cx="12192000" cy="816638"/>
          </a:xfrm>
        </p:spPr>
        <p:txBody>
          <a:bodyPr>
            <a:noAutofit/>
          </a:bodyPr>
          <a:lstStyle/>
          <a:p>
            <a:r>
              <a:rPr lang="en-US" sz="2800" b="1" dirty="0">
                <a:latin typeface="Times New Roman" panose="02020603050405020304" pitchFamily="18" charset="0"/>
                <a:ea typeface="Aptos" panose="020B0004020202020204" pitchFamily="34" charset="0"/>
              </a:rPr>
              <a:t>Sales promotion activities</a:t>
            </a:r>
            <a:br>
              <a:rPr lang="en-US" sz="2800" b="1" dirty="0">
                <a:effectLst/>
                <a:latin typeface="Times New Roman" panose="02020603050405020304" pitchFamily="18" charset="0"/>
                <a:ea typeface="Aptos" panose="020B0004020202020204" pitchFamily="34" charset="0"/>
              </a:rPr>
            </a:br>
            <a:endParaRPr lang="en-US" sz="2800" dirty="0"/>
          </a:p>
        </p:txBody>
      </p:sp>
      <p:sp>
        <p:nvSpPr>
          <p:cNvPr id="3" name="Content Placeholder 2">
            <a:extLst>
              <a:ext uri="{FF2B5EF4-FFF2-40B4-BE49-F238E27FC236}">
                <a16:creationId xmlns:a16="http://schemas.microsoft.com/office/drawing/2014/main" id="{DDBD2154-FF04-447F-FB9F-DBDB67CABCBE}"/>
              </a:ext>
            </a:extLst>
          </p:cNvPr>
          <p:cNvSpPr>
            <a:spLocks noGrp="1"/>
          </p:cNvSpPr>
          <p:nvPr>
            <p:ph sz="half" idx="1"/>
          </p:nvPr>
        </p:nvSpPr>
        <p:spPr>
          <a:xfrm>
            <a:off x="0" y="685800"/>
            <a:ext cx="8366760" cy="6050280"/>
          </a:xfrm>
        </p:spPr>
        <p:txBody>
          <a:bodyPr/>
          <a:lstStyle/>
          <a:p>
            <a:pPr algn="just"/>
            <a:r>
              <a:rPr lang="en-US" sz="2800" b="1" dirty="0">
                <a:effectLst/>
                <a:latin typeface="Times New Roman" panose="02020603050405020304" pitchFamily="18" charset="0"/>
                <a:ea typeface="Aptos" panose="020B0004020202020204" pitchFamily="34" charset="0"/>
              </a:rPr>
              <a:t>Sales force </a:t>
            </a:r>
            <a:r>
              <a:rPr lang="en-US" sz="2800" dirty="0">
                <a:effectLst/>
                <a:latin typeface="Times New Roman" panose="02020603050405020304" pitchFamily="18" charset="0"/>
                <a:ea typeface="Aptos" panose="020B0004020202020204" pitchFamily="34" charset="0"/>
              </a:rPr>
              <a:t>: A significant amount of a company's sales promotional efforts often are aimed at the company's own sales force. The idea behind such activity is of course, to make the salesmen's efforts more effective</a:t>
            </a:r>
            <a:endParaRPr lang="en-US" sz="2800" dirty="0"/>
          </a:p>
          <a:p>
            <a:endParaRPr lang="en-US" dirty="0"/>
          </a:p>
        </p:txBody>
      </p:sp>
      <p:pic>
        <p:nvPicPr>
          <p:cNvPr id="4098" name="Picture 2" descr="Free &#10;&#10;A Man in a Black Long Sleeved Shirt Holding a Sign Stock Photo">
            <a:extLst>
              <a:ext uri="{FF2B5EF4-FFF2-40B4-BE49-F238E27FC236}">
                <a16:creationId xmlns:a16="http://schemas.microsoft.com/office/drawing/2014/main" id="{40AE2BF4-2338-3E87-3499-962068C2C86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366760" y="1"/>
            <a:ext cx="3825240" cy="3124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7614A8A-9EAA-FB23-0F4A-EBB2D9F31B55}"/>
              </a:ext>
            </a:extLst>
          </p:cNvPr>
          <p:cNvSpPr txBox="1"/>
          <p:nvPr/>
        </p:nvSpPr>
        <p:spPr>
          <a:xfrm>
            <a:off x="8366760" y="3429000"/>
            <a:ext cx="3825240" cy="430887"/>
          </a:xfrm>
          <a:prstGeom prst="rect">
            <a:avLst/>
          </a:prstGeom>
          <a:noFill/>
        </p:spPr>
        <p:txBody>
          <a:bodyPr wrap="square" rtlCol="0">
            <a:spAutoFit/>
          </a:bodyPr>
          <a:lstStyle/>
          <a:p>
            <a:r>
              <a:rPr lang="en-US" sz="1100" dirty="0"/>
              <a:t>https://www.pexels.com/photo/a-man-in-a-black-long-sleeved-shirt-holding-a-sign-7641996/</a:t>
            </a:r>
          </a:p>
        </p:txBody>
      </p:sp>
    </p:spTree>
    <p:extLst>
      <p:ext uri="{BB962C8B-B14F-4D97-AF65-F5344CB8AC3E}">
        <p14:creationId xmlns:p14="http://schemas.microsoft.com/office/powerpoint/2010/main" val="835358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1EE65-62C5-7F5C-0F4D-5CDBF3A3BB95}"/>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Tools of sales promotion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84D67601-816F-FDC6-A99F-3326F96B7564}"/>
              </a:ext>
            </a:extLst>
          </p:cNvPr>
          <p:cNvSpPr>
            <a:spLocks noGrp="1"/>
          </p:cNvSpPr>
          <p:nvPr>
            <p:ph sz="half" idx="1"/>
          </p:nvPr>
        </p:nvSpPr>
        <p:spPr>
          <a:xfrm>
            <a:off x="0" y="502920"/>
            <a:ext cx="6736080" cy="6355080"/>
          </a:xfrm>
        </p:spPr>
        <p:txBody>
          <a:bodyPr>
            <a:normAutofit/>
          </a:bodyPr>
          <a:lstStyle/>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Consumer-oriented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consumer-oriented promotion tools are aimed at increasing the sales to existing consumers, and to attract new customers to the firms. It is also called </a:t>
            </a:r>
            <a:r>
              <a:rPr lang="en-US" sz="2800" b="1" kern="0" dirty="0">
                <a:solidFill>
                  <a:srgbClr val="000000"/>
                </a:solidFill>
                <a:effectLst/>
                <a:latin typeface="Times New Roman" panose="02020603050405020304" pitchFamily="18" charset="0"/>
                <a:ea typeface="Times New Roman" panose="02020603050405020304" pitchFamily="18" charset="0"/>
              </a:rPr>
              <a:t>as </a:t>
            </a:r>
            <a:r>
              <a:rPr lang="en-US" sz="2800" b="1" i="1" kern="0" dirty="0">
                <a:solidFill>
                  <a:srgbClr val="000000"/>
                </a:solidFill>
                <a:effectLst/>
                <a:latin typeface="Times New Roman" panose="02020603050405020304" pitchFamily="18" charset="0"/>
                <a:ea typeface="Times New Roman" panose="02020603050405020304" pitchFamily="18" charset="0"/>
              </a:rPr>
              <a:t>pull strategy</a:t>
            </a: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Free samples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Small units of free samples are delivered door to door, sent through direct mail, attached to another product</a:t>
            </a:r>
            <a:endParaRPr lang="en-US" sz="2800" b="1" dirty="0"/>
          </a:p>
        </p:txBody>
      </p:sp>
      <p:sp>
        <p:nvSpPr>
          <p:cNvPr id="4" name="Content Placeholder 3">
            <a:extLst>
              <a:ext uri="{FF2B5EF4-FFF2-40B4-BE49-F238E27FC236}">
                <a16:creationId xmlns:a16="http://schemas.microsoft.com/office/drawing/2014/main" id="{24D888C2-6D3F-E11C-017F-2C5D24648864}"/>
              </a:ext>
            </a:extLst>
          </p:cNvPr>
          <p:cNvSpPr>
            <a:spLocks noGrp="1"/>
          </p:cNvSpPr>
          <p:nvPr>
            <p:ph sz="half" idx="2"/>
          </p:nvPr>
        </p:nvSpPr>
        <p:spPr>
          <a:xfrm>
            <a:off x="6736080" y="106681"/>
            <a:ext cx="5455920" cy="6644639"/>
          </a:xfrm>
        </p:spPr>
        <p:txBody>
          <a:bodyPr>
            <a:normAutofit/>
          </a:bodyPr>
          <a:lstStyle/>
          <a:p>
            <a:pPr marL="2286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Coupons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This involves offering price reduction or saving to customers on the purchase of a specific product. The coupons may be mailed or enclosed along with other products, or inserted in a magazine or newspaper advertisement.</a:t>
            </a:r>
            <a:endParaRPr lang="en-US" sz="2800" dirty="0"/>
          </a:p>
        </p:txBody>
      </p:sp>
    </p:spTree>
    <p:extLst>
      <p:ext uri="{BB962C8B-B14F-4D97-AF65-F5344CB8AC3E}">
        <p14:creationId xmlns:p14="http://schemas.microsoft.com/office/powerpoint/2010/main" val="3282073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7C99F-F9B5-5F70-31A1-D4324EE7A8F3}"/>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Tools of sales promotion</a:t>
            </a:r>
            <a:endParaRPr lang="en-US" dirty="0"/>
          </a:p>
        </p:txBody>
      </p:sp>
      <p:sp>
        <p:nvSpPr>
          <p:cNvPr id="3" name="Content Placeholder 2">
            <a:extLst>
              <a:ext uri="{FF2B5EF4-FFF2-40B4-BE49-F238E27FC236}">
                <a16:creationId xmlns:a16="http://schemas.microsoft.com/office/drawing/2014/main" id="{27DBE093-9C4F-4586-8AAC-AD7B24A9CF4E}"/>
              </a:ext>
            </a:extLst>
          </p:cNvPr>
          <p:cNvSpPr>
            <a:spLocks noGrp="1"/>
          </p:cNvSpPr>
          <p:nvPr>
            <p:ph sz="half" idx="1"/>
          </p:nvPr>
        </p:nvSpPr>
        <p:spPr>
          <a:xfrm>
            <a:off x="0" y="533400"/>
            <a:ext cx="6629400" cy="6324600"/>
          </a:xfrm>
        </p:spPr>
        <p:txBody>
          <a:bodyPr>
            <a:normAutofit fontScale="92500" lnSpcReduction="20000"/>
          </a:bodyPr>
          <a:lstStyle/>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scheme</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In this case, the customer exchanges the old product for a new one</a:t>
            </a: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Discounts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It refers to reduction in price on a particular item during a particular period</a:t>
            </a: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Premium offers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can be extra quantities of the same product at the regular price. For instance, Colgate offered 125g in a tube for the price of 100g.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Personality promotions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type of promotion is used to attract the greater number of customers in a store and to promote sale of a particular item. For instance, a famous sports personality may be hired to provide autographs to customers visiting a sports shop.</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endParaRPr lang="en-US" dirty="0"/>
          </a:p>
        </p:txBody>
      </p:sp>
      <p:sp>
        <p:nvSpPr>
          <p:cNvPr id="4" name="Content Placeholder 3">
            <a:extLst>
              <a:ext uri="{FF2B5EF4-FFF2-40B4-BE49-F238E27FC236}">
                <a16:creationId xmlns:a16="http://schemas.microsoft.com/office/drawing/2014/main" id="{C06D3472-2233-26E3-A103-6330AEEA46D9}"/>
              </a:ext>
            </a:extLst>
          </p:cNvPr>
          <p:cNvSpPr>
            <a:spLocks noGrp="1"/>
          </p:cNvSpPr>
          <p:nvPr>
            <p:ph sz="half" idx="2"/>
          </p:nvPr>
        </p:nvSpPr>
        <p:spPr>
          <a:xfrm>
            <a:off x="6629400" y="816638"/>
            <a:ext cx="5562600" cy="6041361"/>
          </a:xfrm>
        </p:spPr>
        <p:txBody>
          <a:bodyPr>
            <a:normAutofit fontScale="92500" lnSpcReduction="20000"/>
          </a:bodyPr>
          <a:lstStyle/>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Installment sales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In this case, consumers initially pay smaller amount of the price and the balance amount in monthly installments over a period of time</a:t>
            </a:r>
            <a:endParaRPr lang="en-US" sz="2800" dirty="0"/>
          </a:p>
        </p:txBody>
      </p:sp>
    </p:spTree>
    <p:extLst>
      <p:ext uri="{BB962C8B-B14F-4D97-AF65-F5344CB8AC3E}">
        <p14:creationId xmlns:p14="http://schemas.microsoft.com/office/powerpoint/2010/main" val="4194417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ED82B-E740-EE59-E223-E9009527BB19}"/>
              </a:ext>
            </a:extLst>
          </p:cNvPr>
          <p:cNvSpPr>
            <a:spLocks noGrp="1"/>
          </p:cNvSpPr>
          <p:nvPr>
            <p:ph type="title"/>
          </p:nvPr>
        </p:nvSpPr>
        <p:spPr>
          <a:xfrm>
            <a:off x="0" y="0"/>
            <a:ext cx="12192000" cy="816638"/>
          </a:xfrm>
        </p:spPr>
        <p:txBody>
          <a:bodyPr>
            <a:normAutofit/>
          </a:bodyPr>
          <a:lstStyle/>
          <a:p>
            <a:r>
              <a:rPr lang="en-US" sz="2800" dirty="0"/>
              <a:t>Sales Promotion</a:t>
            </a:r>
          </a:p>
        </p:txBody>
      </p:sp>
      <p:sp>
        <p:nvSpPr>
          <p:cNvPr id="3" name="Content Placeholder 2">
            <a:extLst>
              <a:ext uri="{FF2B5EF4-FFF2-40B4-BE49-F238E27FC236}">
                <a16:creationId xmlns:a16="http://schemas.microsoft.com/office/drawing/2014/main" id="{B0F4883D-92AC-AD0F-67B0-407BFF7420FD}"/>
              </a:ext>
            </a:extLst>
          </p:cNvPr>
          <p:cNvSpPr>
            <a:spLocks noGrp="1"/>
          </p:cNvSpPr>
          <p:nvPr>
            <p:ph idx="1"/>
          </p:nvPr>
        </p:nvSpPr>
        <p:spPr>
          <a:xfrm>
            <a:off x="0" y="816638"/>
            <a:ext cx="12192000" cy="6041361"/>
          </a:xfrm>
        </p:spPr>
        <p:txBody>
          <a:bodyPr/>
          <a:lstStyle/>
          <a:p>
            <a:pPr marL="45720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A.H.R </a:t>
            </a:r>
            <a:r>
              <a:rPr lang="en-US" sz="2800" b="1" i="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Delen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Sales promotion means “any steps that are taken for the purpose of obtaining or increasing sales. Often, this term refers specially to selling efforts that are designed to supplement personal selling and advertising and by coordination, help them to become more effective.”</a:t>
            </a:r>
            <a:endParaRPr lang="en-US" sz="2800" kern="100" dirty="0">
              <a:latin typeface="Aptos" panose="020B0004020202020204" pitchFamily="34" charset="0"/>
              <a:ea typeface="Times New Roman" panose="02020603050405020304" pitchFamily="18"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other words, sales promotion refers to those specialized activities other than</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selling and advertising that are taken by a firm for promoting its sales.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030745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4967F-7857-5B9E-F3F3-39C4CF6AA98C}"/>
              </a:ext>
            </a:extLst>
          </p:cNvPr>
          <p:cNvSpPr>
            <a:spLocks noGrp="1"/>
          </p:cNvSpPr>
          <p:nvPr>
            <p:ph type="title"/>
          </p:nvPr>
        </p:nvSpPr>
        <p:spPr>
          <a:xfrm>
            <a:off x="0" y="0"/>
            <a:ext cx="12192000" cy="670560"/>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Trade-oriented</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B7F314A-92CA-F6BC-A8E1-1FBCD325122F}"/>
              </a:ext>
            </a:extLst>
          </p:cNvPr>
          <p:cNvSpPr>
            <a:spLocks noGrp="1"/>
          </p:cNvSpPr>
          <p:nvPr>
            <p:ph sz="half" idx="1"/>
          </p:nvPr>
        </p:nvSpPr>
        <p:spPr>
          <a:xfrm>
            <a:off x="0" y="518160"/>
            <a:ext cx="5943600" cy="6187440"/>
          </a:xfrm>
        </p:spPr>
        <p:txBody>
          <a:bodyPr/>
          <a:lstStyle/>
          <a:p>
            <a:pPr marL="45720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Trade-oriented sales promotion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directed at the dealer network of the company to motivate them to sell more of the company’s brand than other brands. It is also known as </a:t>
            </a: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push strategy</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2286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Stock return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Some firms take back partly or wholly the unsold stocks lying with the retailers,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8F6B683-F9E2-AE84-CD96-11010F369CEF}"/>
              </a:ext>
            </a:extLst>
          </p:cNvPr>
          <p:cNvSpPr>
            <a:spLocks noGrp="1"/>
          </p:cNvSpPr>
          <p:nvPr>
            <p:ph sz="half" idx="2"/>
          </p:nvPr>
        </p:nvSpPr>
        <p:spPr>
          <a:xfrm>
            <a:off x="6248400" y="0"/>
            <a:ext cx="5943600" cy="6857999"/>
          </a:xfrm>
        </p:spPr>
        <p:txBody>
          <a:bodyPr>
            <a:normAutofit/>
          </a:bodyPr>
          <a:lstStyle/>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Cash bonuses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800" kern="0" dirty="0">
                <a:solidFill>
                  <a:srgbClr val="000000"/>
                </a:solidFill>
                <a:effectLst/>
                <a:latin typeface="Times New Roman" panose="02020603050405020304" pitchFamily="18" charset="0"/>
                <a:ea typeface="Times New Roman" panose="02020603050405020304" pitchFamily="18" charset="0"/>
              </a:rPr>
              <a:t>an be in the form of one extra case for every five cases ordered, cash discounts or straight cash payments to encourage volume sales</a:t>
            </a:r>
          </a:p>
          <a:p>
            <a:pPr marL="45720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Credit terms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Special credit terms may provide to encourage bulk orders from retailers or</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dealers.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endParaRPr lang="en-US" sz="2800" dirty="0"/>
          </a:p>
        </p:txBody>
      </p:sp>
    </p:spTree>
    <p:extLst>
      <p:ext uri="{BB962C8B-B14F-4D97-AF65-F5344CB8AC3E}">
        <p14:creationId xmlns:p14="http://schemas.microsoft.com/office/powerpoint/2010/main" val="8206056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A134D-DBC3-CC57-1E2F-293912FC01EE}"/>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Trade-oriented</a:t>
            </a:r>
            <a:endParaRPr lang="en-US" sz="2800" dirty="0"/>
          </a:p>
        </p:txBody>
      </p:sp>
      <p:sp>
        <p:nvSpPr>
          <p:cNvPr id="3" name="Content Placeholder 2">
            <a:extLst>
              <a:ext uri="{FF2B5EF4-FFF2-40B4-BE49-F238E27FC236}">
                <a16:creationId xmlns:a16="http://schemas.microsoft.com/office/drawing/2014/main" id="{44669A16-7874-812F-B39C-5257C817A2C7}"/>
              </a:ext>
            </a:extLst>
          </p:cNvPr>
          <p:cNvSpPr>
            <a:spLocks noGrp="1"/>
          </p:cNvSpPr>
          <p:nvPr>
            <p:ph sz="half" idx="1"/>
          </p:nvPr>
        </p:nvSpPr>
        <p:spPr>
          <a:xfrm>
            <a:off x="-1" y="670560"/>
            <a:ext cx="7467599" cy="6050280"/>
          </a:xfrm>
        </p:spPr>
        <p:txBody>
          <a:bodyPr/>
          <a:lstStyle/>
          <a:p>
            <a:pPr marL="114300" marR="0" indent="0" algn="just">
              <a:lnSpc>
                <a:spcPct val="115000"/>
              </a:lnSpc>
              <a:spcBef>
                <a:spcPts val="0"/>
              </a:spcBef>
              <a:spcAft>
                <a:spcPts val="0"/>
              </a:spcAft>
              <a:buNone/>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Dealer trophies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Some firms may institute a special trophy to the highest-performing dealer in a particular period of time.</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Along with the trophy, the dealer may get a special gift such as a sponsored tour within or outside the country.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Hands of a Man Receiving a Gold Trophy Stock Photo">
            <a:extLst>
              <a:ext uri="{FF2B5EF4-FFF2-40B4-BE49-F238E27FC236}">
                <a16:creationId xmlns:a16="http://schemas.microsoft.com/office/drawing/2014/main" id="{59D5B6B0-B83A-0958-C554-1737AF18C77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67600" y="1"/>
            <a:ext cx="4724399" cy="3657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3239D8F-D094-BB9F-A51B-D79E8B63A5CC}"/>
              </a:ext>
            </a:extLst>
          </p:cNvPr>
          <p:cNvSpPr txBox="1"/>
          <p:nvPr/>
        </p:nvSpPr>
        <p:spPr>
          <a:xfrm>
            <a:off x="7467598" y="3825240"/>
            <a:ext cx="4724402" cy="430887"/>
          </a:xfrm>
          <a:prstGeom prst="rect">
            <a:avLst/>
          </a:prstGeom>
          <a:noFill/>
        </p:spPr>
        <p:txBody>
          <a:bodyPr wrap="square" rtlCol="0">
            <a:spAutoFit/>
          </a:bodyPr>
          <a:lstStyle/>
          <a:p>
            <a:r>
              <a:rPr lang="en-US" sz="1100" dirty="0"/>
              <a:t>https://www.pexels.com/photo/hands-of-a-man-receiving-a-gold-trophy-7005070/</a:t>
            </a:r>
          </a:p>
        </p:txBody>
      </p:sp>
    </p:spTree>
    <p:extLst>
      <p:ext uri="{BB962C8B-B14F-4D97-AF65-F5344CB8AC3E}">
        <p14:creationId xmlns:p14="http://schemas.microsoft.com/office/powerpoint/2010/main" val="4113208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798CE-3864-CBBA-3E29-470E41079D37}"/>
              </a:ext>
            </a:extLst>
          </p:cNvPr>
          <p:cNvSpPr>
            <a:spLocks noGrp="1"/>
          </p:cNvSpPr>
          <p:nvPr>
            <p:ph type="title"/>
          </p:nvPr>
        </p:nvSpPr>
        <p:spPr>
          <a:xfrm>
            <a:off x="-121920" y="0"/>
            <a:ext cx="12313920" cy="816638"/>
          </a:xfrm>
        </p:spPr>
        <p:txBody>
          <a:bodyPr>
            <a:normAutofit/>
          </a:bodyPr>
          <a:lstStyle/>
          <a:p>
            <a:r>
              <a:rPr lang="en-US" sz="2800" b="1" dirty="0">
                <a:effectLst/>
                <a:latin typeface="Times New Roman" panose="02020603050405020304" pitchFamily="18" charset="0"/>
                <a:ea typeface="Aptos" panose="020B0004020202020204" pitchFamily="34" charset="0"/>
              </a:rPr>
              <a:t>Public Relations</a:t>
            </a:r>
            <a:endParaRPr lang="en-US" sz="2800" dirty="0"/>
          </a:p>
        </p:txBody>
      </p:sp>
      <p:sp>
        <p:nvSpPr>
          <p:cNvPr id="3" name="Content Placeholder 2">
            <a:extLst>
              <a:ext uri="{FF2B5EF4-FFF2-40B4-BE49-F238E27FC236}">
                <a16:creationId xmlns:a16="http://schemas.microsoft.com/office/drawing/2014/main" id="{2BB398EB-5BE2-E025-674F-82DA310CA4FD}"/>
              </a:ext>
            </a:extLst>
          </p:cNvPr>
          <p:cNvSpPr>
            <a:spLocks noGrp="1"/>
          </p:cNvSpPr>
          <p:nvPr>
            <p:ph idx="1"/>
          </p:nvPr>
        </p:nvSpPr>
        <p:spPr>
          <a:xfrm>
            <a:off x="0" y="548640"/>
            <a:ext cx="12192000" cy="6309359"/>
          </a:xfrm>
        </p:spPr>
        <p:txBody>
          <a:bodyPr>
            <a:normAutofit/>
          </a:bodyPr>
          <a:lstStyle/>
          <a:p>
            <a:pPr marL="0" indent="0" algn="just">
              <a:buNone/>
            </a:pPr>
            <a:r>
              <a:rPr lang="en-US" sz="2800" b="1" dirty="0">
                <a:effectLst/>
                <a:latin typeface="Times New Roman" panose="02020603050405020304" pitchFamily="18" charset="0"/>
                <a:ea typeface="Aptos" panose="020B0004020202020204" pitchFamily="34" charset="0"/>
              </a:rPr>
              <a:t>Public Relations</a:t>
            </a:r>
            <a:r>
              <a:rPr lang="en-US" sz="2800" dirty="0">
                <a:effectLst/>
                <a:latin typeface="Times New Roman" panose="02020603050405020304" pitchFamily="18" charset="0"/>
                <a:ea typeface="Aptos" panose="020B0004020202020204" pitchFamily="34" charset="0"/>
              </a:rPr>
              <a:t> Often the terms 'Public Relations' and 'Publicity' are used interchangeably.</a:t>
            </a:r>
          </a:p>
          <a:p>
            <a:pPr marL="0" indent="0" algn="just">
              <a:buNone/>
            </a:pPr>
            <a:r>
              <a:rPr lang="en-US" sz="2800" dirty="0">
                <a:effectLst/>
                <a:latin typeface="Times New Roman" panose="02020603050405020304" pitchFamily="18" charset="0"/>
                <a:ea typeface="Aptos" panose="020B0004020202020204" pitchFamily="34" charset="0"/>
              </a:rPr>
              <a:t>Publicity is a function of public relations. Public Relations is the broader term that "connotes the entire being of an organization with respect to its self expression to the world“.' Public relations is concerned with creating and maintaining a </a:t>
            </a:r>
            <a:r>
              <a:rPr lang="en-US" sz="2800" dirty="0" err="1">
                <a:effectLst/>
                <a:latin typeface="Times New Roman" panose="02020603050405020304" pitchFamily="18" charset="0"/>
                <a:ea typeface="Aptos" panose="020B0004020202020204" pitchFamily="34" charset="0"/>
              </a:rPr>
              <a:t>favourable</a:t>
            </a:r>
            <a:r>
              <a:rPr lang="en-US" sz="2800" dirty="0">
                <a:effectLst/>
                <a:latin typeface="Times New Roman" panose="02020603050405020304" pitchFamily="18" charset="0"/>
                <a:ea typeface="Aptos" panose="020B0004020202020204" pitchFamily="34" charset="0"/>
              </a:rPr>
              <a:t> public attitude towards a company, its products, ideas, and personnel.</a:t>
            </a:r>
          </a:p>
          <a:p>
            <a:pPr marL="0" indent="0" algn="just">
              <a:buNone/>
            </a:pPr>
            <a:endParaRPr lang="en-US" sz="2800" dirty="0"/>
          </a:p>
        </p:txBody>
      </p:sp>
    </p:spTree>
    <p:extLst>
      <p:ext uri="{BB962C8B-B14F-4D97-AF65-F5344CB8AC3E}">
        <p14:creationId xmlns:p14="http://schemas.microsoft.com/office/powerpoint/2010/main" val="4063564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3B42E-0FB1-EF92-8360-8B85581E48E4}"/>
              </a:ext>
            </a:extLst>
          </p:cNvPr>
          <p:cNvSpPr>
            <a:spLocks noGrp="1"/>
          </p:cNvSpPr>
          <p:nvPr>
            <p:ph type="title"/>
          </p:nvPr>
        </p:nvSpPr>
        <p:spPr>
          <a:xfrm>
            <a:off x="0" y="0"/>
            <a:ext cx="12192000" cy="1066800"/>
          </a:xfrm>
        </p:spPr>
        <p:txBody>
          <a:bodyPr>
            <a:normAutofit/>
          </a:bodyPr>
          <a:lstStyle/>
          <a:p>
            <a:r>
              <a:rPr lang="en-US" sz="2800" dirty="0"/>
              <a:t>Publicity</a:t>
            </a:r>
          </a:p>
        </p:txBody>
      </p:sp>
      <p:sp>
        <p:nvSpPr>
          <p:cNvPr id="3" name="Content Placeholder 2">
            <a:extLst>
              <a:ext uri="{FF2B5EF4-FFF2-40B4-BE49-F238E27FC236}">
                <a16:creationId xmlns:a16="http://schemas.microsoft.com/office/drawing/2014/main" id="{AB8B018D-4D4B-76A4-50FF-264AD4C15CCA}"/>
              </a:ext>
            </a:extLst>
          </p:cNvPr>
          <p:cNvSpPr>
            <a:spLocks noGrp="1"/>
          </p:cNvSpPr>
          <p:nvPr>
            <p:ph sz="half" idx="1"/>
          </p:nvPr>
        </p:nvSpPr>
        <p:spPr>
          <a:xfrm>
            <a:off x="0" y="594361"/>
            <a:ext cx="7970520" cy="6156960"/>
          </a:xfrm>
        </p:spPr>
        <p:txBody>
          <a:bodyPr>
            <a:normAutofit/>
          </a:bodyPr>
          <a:lstStyle/>
          <a:p>
            <a:pPr algn="just"/>
            <a:r>
              <a:rPr lang="en-US" sz="2800" b="1" dirty="0">
                <a:effectLst/>
                <a:latin typeface="Times New Roman" panose="02020603050405020304" pitchFamily="18" charset="0"/>
                <a:ea typeface="Aptos" panose="020B0004020202020204" pitchFamily="34" charset="0"/>
              </a:rPr>
              <a:t>Publicity</a:t>
            </a:r>
            <a:r>
              <a:rPr lang="en-US" sz="2800" dirty="0">
                <a:effectLst/>
                <a:latin typeface="Times New Roman" panose="02020603050405020304" pitchFamily="18" charset="0"/>
                <a:ea typeface="Aptos" panose="020B0004020202020204" pitchFamily="34" charset="0"/>
              </a:rPr>
              <a:t> is information about a company and its products that appears as a news article in such media as newspapers, magazines and radio and T.V. broadcasts.</a:t>
            </a: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Publicity is gaining public visibility or awareness for a product, service or company</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name through media.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800" dirty="0"/>
          </a:p>
        </p:txBody>
      </p:sp>
      <p:pic>
        <p:nvPicPr>
          <p:cNvPr id="6146" name="Picture 2" descr="Free A man dressed as a robot holding a sign Stock Photo">
            <a:extLst>
              <a:ext uri="{FF2B5EF4-FFF2-40B4-BE49-F238E27FC236}">
                <a16:creationId xmlns:a16="http://schemas.microsoft.com/office/drawing/2014/main" id="{AC1A73BB-24A5-2071-A268-03A60B07836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70520" y="0"/>
            <a:ext cx="4221480" cy="38709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F92261F-7E1B-FEB4-B950-F4DFA53D6C71}"/>
              </a:ext>
            </a:extLst>
          </p:cNvPr>
          <p:cNvSpPr txBox="1"/>
          <p:nvPr/>
        </p:nvSpPr>
        <p:spPr>
          <a:xfrm>
            <a:off x="7970520" y="4099560"/>
            <a:ext cx="4221480" cy="430887"/>
          </a:xfrm>
          <a:prstGeom prst="rect">
            <a:avLst/>
          </a:prstGeom>
          <a:noFill/>
        </p:spPr>
        <p:txBody>
          <a:bodyPr wrap="square" rtlCol="0">
            <a:spAutoFit/>
          </a:bodyPr>
          <a:lstStyle/>
          <a:p>
            <a:r>
              <a:rPr lang="en-US" sz="1100" dirty="0"/>
              <a:t>https://www.pexels.com/photo/a-man-dressed-as-a-robot-holding-a-sign-27405491/</a:t>
            </a:r>
          </a:p>
        </p:txBody>
      </p:sp>
    </p:spTree>
    <p:extLst>
      <p:ext uri="{BB962C8B-B14F-4D97-AF65-F5344CB8AC3E}">
        <p14:creationId xmlns:p14="http://schemas.microsoft.com/office/powerpoint/2010/main" val="22947739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0C0A-D9DB-CE68-D9D7-0CD1E15D5867}"/>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publicity</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42ECFC5-C04B-A178-7BE8-E95AE34CF65A}"/>
              </a:ext>
            </a:extLst>
          </p:cNvPr>
          <p:cNvSpPr>
            <a:spLocks noGrp="1"/>
          </p:cNvSpPr>
          <p:nvPr>
            <p:ph sz="half" idx="1"/>
          </p:nvPr>
        </p:nvSpPr>
        <p:spPr>
          <a:xfrm>
            <a:off x="0" y="548640"/>
            <a:ext cx="6096000" cy="630936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News releases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issue news releases to mass media so that the media people can prepare interesting report on the new developments in the organizations and publish or broadcast them to general public.</a:t>
            </a:r>
          </a:p>
          <a:p>
            <a:pPr marL="0" marR="0" algn="just">
              <a:lnSpc>
                <a:spcPct val="115000"/>
              </a:lnSpc>
              <a:spcBef>
                <a:spcPts val="0"/>
              </a:spcBef>
              <a:spcAft>
                <a:spcPts val="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 articles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An organization may use the service of an expert or a journalist to write interesting feature on the organization and its products</a:t>
            </a:r>
            <a:endParaRPr lang="en-US" sz="2800" dirty="0"/>
          </a:p>
        </p:txBody>
      </p:sp>
      <p:sp>
        <p:nvSpPr>
          <p:cNvPr id="4" name="Content Placeholder 3">
            <a:extLst>
              <a:ext uri="{FF2B5EF4-FFF2-40B4-BE49-F238E27FC236}">
                <a16:creationId xmlns:a16="http://schemas.microsoft.com/office/drawing/2014/main" id="{F2D97C64-A91D-E07F-79B8-27D60D3930B2}"/>
              </a:ext>
            </a:extLst>
          </p:cNvPr>
          <p:cNvSpPr>
            <a:spLocks noGrp="1"/>
          </p:cNvSpPr>
          <p:nvPr>
            <p:ph sz="half" idx="2"/>
          </p:nvPr>
        </p:nvSpPr>
        <p:spPr>
          <a:xfrm>
            <a:off x="6096000" y="548640"/>
            <a:ext cx="6096000" cy="630935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Press conferences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request business reporters from important media to attend special press conferences where the new developments are communicated to the mass media.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03396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200C2-45B4-7834-79E0-48C3AB571DCD}"/>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publicity</a:t>
            </a:r>
            <a:endParaRPr lang="en-US" dirty="0"/>
          </a:p>
        </p:txBody>
      </p:sp>
      <p:sp>
        <p:nvSpPr>
          <p:cNvPr id="3" name="Content Placeholder 2">
            <a:extLst>
              <a:ext uri="{FF2B5EF4-FFF2-40B4-BE49-F238E27FC236}">
                <a16:creationId xmlns:a16="http://schemas.microsoft.com/office/drawing/2014/main" id="{798ADF0A-2B95-2F0C-62C5-55AAD47D3DF3}"/>
              </a:ext>
            </a:extLst>
          </p:cNvPr>
          <p:cNvSpPr>
            <a:spLocks noGrp="1"/>
          </p:cNvSpPr>
          <p:nvPr>
            <p:ph sz="half" idx="1"/>
          </p:nvPr>
        </p:nvSpPr>
        <p:spPr>
          <a:xfrm>
            <a:off x="0" y="816638"/>
            <a:ext cx="6095999" cy="5934682"/>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Sponsorship of social events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receive a very good publicity if it sponsors social events like cultural gatherings, sporting events, seminars and many more.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5A4FD90-C465-744D-6064-5179F196FA90}"/>
              </a:ext>
            </a:extLst>
          </p:cNvPr>
          <p:cNvSpPr>
            <a:spLocks noGrp="1"/>
          </p:cNvSpPr>
          <p:nvPr>
            <p:ph sz="half" idx="2"/>
          </p:nvPr>
        </p:nvSpPr>
        <p:spPr>
          <a:xfrm>
            <a:off x="6096000" y="0"/>
            <a:ext cx="6096000" cy="685799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 articles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use the service of an expert or a journalist to write interesting feature on the organization and its products. Once the feature article is ready it is forwarded to a specific media for publication.</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83196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D0DB6-E8BA-3D96-3137-BBF3455BC0A4}"/>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publicity</a:t>
            </a:r>
            <a:endParaRPr lang="en-US" dirty="0"/>
          </a:p>
        </p:txBody>
      </p:sp>
      <p:sp>
        <p:nvSpPr>
          <p:cNvPr id="3" name="Content Placeholder 2">
            <a:extLst>
              <a:ext uri="{FF2B5EF4-FFF2-40B4-BE49-F238E27FC236}">
                <a16:creationId xmlns:a16="http://schemas.microsoft.com/office/drawing/2014/main" id="{76831736-3E2D-8916-2496-E1329CE2693D}"/>
              </a:ext>
            </a:extLst>
          </p:cNvPr>
          <p:cNvSpPr>
            <a:spLocks noGrp="1"/>
          </p:cNvSpPr>
          <p:nvPr>
            <p:ph sz="half" idx="1"/>
          </p:nvPr>
        </p:nvSpPr>
        <p:spPr>
          <a:xfrm>
            <a:off x="0" y="670560"/>
            <a:ext cx="6477000" cy="6187440"/>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Press conferences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request business reporters from important media to attend special press conferences where the new developments are communicated to the mass media.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4AA0ED3-3CDF-25CC-948F-6BE3C5740DB3}"/>
              </a:ext>
            </a:extLst>
          </p:cNvPr>
          <p:cNvSpPr>
            <a:spLocks noGrp="1"/>
          </p:cNvSpPr>
          <p:nvPr>
            <p:ph sz="half" idx="2"/>
          </p:nvPr>
        </p:nvSpPr>
        <p:spPr>
          <a:xfrm>
            <a:off x="6477000" y="670560"/>
            <a:ext cx="5715000" cy="618743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Sponsorship of social events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receive a very good publicity if it sponsors social events like cultural gatherings, sporting events, seminars and many more.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06590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D791C-A431-9E0D-32BD-BE5DA3E14B2A}"/>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publicity</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296EA8A-BCA7-1632-84BE-6C514EC1267B}"/>
              </a:ext>
            </a:extLst>
          </p:cNvPr>
          <p:cNvSpPr>
            <a:spLocks noGrp="1"/>
          </p:cNvSpPr>
          <p:nvPr>
            <p:ph sz="half" idx="1"/>
          </p:nvPr>
        </p:nvSpPr>
        <p:spPr>
          <a:xfrm>
            <a:off x="0" y="594360"/>
            <a:ext cx="6400800" cy="6263640"/>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announce new products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Publicity is a major tool to build public awareness about a new product</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announce new policies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organization may introduce new bonuses or incentives to resellers and communicate it through the mass media. Such communication helps the organization to build its image as a good caretaker of its partners in the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US" dirty="0"/>
          </a:p>
        </p:txBody>
      </p:sp>
      <p:sp>
        <p:nvSpPr>
          <p:cNvPr id="4" name="Content Placeholder 3">
            <a:extLst>
              <a:ext uri="{FF2B5EF4-FFF2-40B4-BE49-F238E27FC236}">
                <a16:creationId xmlns:a16="http://schemas.microsoft.com/office/drawing/2014/main" id="{A1CB32EA-DB62-410E-0A2A-16C3052ADECE}"/>
              </a:ext>
            </a:extLst>
          </p:cNvPr>
          <p:cNvSpPr>
            <a:spLocks noGrp="1"/>
          </p:cNvSpPr>
          <p:nvPr>
            <p:ph sz="half" idx="2"/>
          </p:nvPr>
        </p:nvSpPr>
        <p:spPr>
          <a:xfrm>
            <a:off x="6400800" y="594360"/>
            <a:ext cx="5791200" cy="626363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counter negative rumors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Competitors often spread negative rumors about the organization’s financial health, management problems or product defects. Publicity is a very effective tool to counter those negative rumors.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76309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1CD4B-B0C0-0BC0-99AF-0A988CCECF2C}"/>
              </a:ext>
            </a:extLst>
          </p:cNvPr>
          <p:cNvSpPr>
            <a:spLocks noGrp="1"/>
          </p:cNvSpPr>
          <p:nvPr>
            <p:ph type="title"/>
          </p:nvPr>
        </p:nvSpPr>
        <p:spPr>
          <a:xfrm>
            <a:off x="0" y="0"/>
            <a:ext cx="12192000" cy="1005840"/>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publicity</a:t>
            </a:r>
            <a:endParaRPr lang="en-US" dirty="0"/>
          </a:p>
        </p:txBody>
      </p:sp>
      <p:sp>
        <p:nvSpPr>
          <p:cNvPr id="3" name="Content Placeholder 2">
            <a:extLst>
              <a:ext uri="{FF2B5EF4-FFF2-40B4-BE49-F238E27FC236}">
                <a16:creationId xmlns:a16="http://schemas.microsoft.com/office/drawing/2014/main" id="{D6E795F2-E2CC-1569-587D-33F241826A9C}"/>
              </a:ext>
            </a:extLst>
          </p:cNvPr>
          <p:cNvSpPr>
            <a:spLocks noGrp="1"/>
          </p:cNvSpPr>
          <p:nvPr>
            <p:ph sz="half" idx="1"/>
          </p:nvPr>
        </p:nvSpPr>
        <p:spPr>
          <a:xfrm>
            <a:off x="0" y="701040"/>
            <a:ext cx="6096000" cy="6156960"/>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announce technological breakthrough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an organization adopts a new technology, it may announce it to the general public through the mass media. Such communication helps the organization to establish itself as a technological leader in the industry.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137FD96-B708-D84E-6BB7-050B431F96E0}"/>
              </a:ext>
            </a:extLst>
          </p:cNvPr>
          <p:cNvSpPr>
            <a:spLocks noGrp="1"/>
          </p:cNvSpPr>
          <p:nvPr>
            <p:ph sz="half" idx="2"/>
          </p:nvPr>
        </p:nvSpPr>
        <p:spPr>
          <a:xfrm>
            <a:off x="6096000" y="701040"/>
            <a:ext cx="6096000" cy="615695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report performance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organization may communicate its performance to the stockholders through the mass media. Such communication may be based on current problems, future prospects, future plans, financial situation, profits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45317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511F9-40FF-4E81-F11F-16ADA819F5A5}"/>
              </a:ext>
            </a:extLst>
          </p:cNvPr>
          <p:cNvSpPr>
            <a:spLocks noGrp="1"/>
          </p:cNvSpPr>
          <p:nvPr>
            <p:ph type="title"/>
          </p:nvPr>
        </p:nvSpPr>
        <p:spPr>
          <a:xfrm>
            <a:off x="0" y="0"/>
            <a:ext cx="12192000" cy="929640"/>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r>
              <a:rPr lang="en-US" sz="36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6D40A9B-F4C0-A76F-883E-37B72902F63A}"/>
              </a:ext>
            </a:extLst>
          </p:cNvPr>
          <p:cNvSpPr>
            <a:spLocks noGrp="1"/>
          </p:cNvSpPr>
          <p:nvPr>
            <p:ph idx="1"/>
          </p:nvPr>
        </p:nvSpPr>
        <p:spPr>
          <a:xfrm>
            <a:off x="0" y="777240"/>
            <a:ext cx="12192000" cy="6080759"/>
          </a:xfrm>
        </p:spPr>
        <p:txBody>
          <a:bodyPr/>
          <a:lstStyle/>
          <a:p>
            <a:pPr marL="0" marR="0" indent="0" algn="just">
              <a:lnSpc>
                <a:spcPct val="115000"/>
              </a:lnSpc>
              <a:spcBef>
                <a:spcPts val="0"/>
              </a:spcBef>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00985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2B5C7-12D5-6C75-B187-92FABD0A9A53}"/>
              </a:ext>
            </a:extLst>
          </p:cNvPr>
          <p:cNvSpPr>
            <a:spLocks noGrp="1"/>
          </p:cNvSpPr>
          <p:nvPr>
            <p:ph type="title"/>
          </p:nvPr>
        </p:nvSpPr>
        <p:spPr>
          <a:xfrm>
            <a:off x="0" y="0"/>
            <a:ext cx="12192000" cy="816638"/>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r>
              <a:rPr lang="en-US" sz="36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FD1C9E3-59FE-9513-E1B4-C7442FA903DA}"/>
              </a:ext>
            </a:extLst>
          </p:cNvPr>
          <p:cNvSpPr>
            <a:spLocks noGrp="1"/>
          </p:cNvSpPr>
          <p:nvPr>
            <p:ph idx="1"/>
          </p:nvPr>
        </p:nvSpPr>
        <p:spPr>
          <a:xfrm>
            <a:off x="0" y="655320"/>
            <a:ext cx="12192000" cy="6202679"/>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Role of packaging in marketing product and organization. Dileep Kumar (2006).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Hensard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Toru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Orua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44507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EB066-4FFB-28BC-96B9-BDC8D4D0FC71}"/>
              </a:ext>
            </a:extLst>
          </p:cNvPr>
          <p:cNvSpPr>
            <a:spLocks noGrp="1"/>
          </p:cNvSpPr>
          <p:nvPr>
            <p:ph type="title"/>
          </p:nvPr>
        </p:nvSpPr>
        <p:spPr>
          <a:xfrm>
            <a:off x="0" y="0"/>
            <a:ext cx="12192000" cy="1036320"/>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r>
              <a:rPr lang="en-US" sz="36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60E0B05-DA2C-B34B-8070-4539FA848DDF}"/>
              </a:ext>
            </a:extLst>
          </p:cNvPr>
          <p:cNvSpPr>
            <a:spLocks noGrp="1"/>
          </p:cNvSpPr>
          <p:nvPr>
            <p:ph idx="1"/>
          </p:nvPr>
        </p:nvSpPr>
        <p:spPr>
          <a:xfrm>
            <a:off x="0" y="624840"/>
            <a:ext cx="12192000" cy="6233159"/>
          </a:xfrm>
        </p:spPr>
        <p:txBody>
          <a:bodyPr>
            <a:normAutofit/>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Packing and Packaging .S Natarajan, M.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Govindarajan,V</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Kumar. Government Arts College, Coimbatore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8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p>
          <a:p>
            <a:pPr marL="0" marR="0" algn="just">
              <a:lnSpc>
                <a:spcPct val="115000"/>
              </a:lnSpc>
              <a:spcBef>
                <a:spcPts val="0"/>
              </a:spcBef>
              <a:spcAft>
                <a:spcPts val="800"/>
              </a:spcAft>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Rashmi R Das .Principles of Management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http://ddceutkal.ac.in/Dowload/UG.SLM/Commerce/Principle-Marketing.pdf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2800" dirty="0">
                <a:effectLst/>
                <a:latin typeface="Times New Roman" panose="02020603050405020304" pitchFamily="18" charset="0"/>
                <a:ea typeface="Aptos" panose="020B0004020202020204" pitchFamily="34" charset="0"/>
              </a:rPr>
              <a:t>Chahat Azam .Concept of products. </a:t>
            </a:r>
            <a:endParaRPr lang="en-US" sz="2800" dirty="0"/>
          </a:p>
          <a:p>
            <a:pPr marL="0" marR="0" algn="just">
              <a:lnSpc>
                <a:spcPct val="150000"/>
              </a:lnSpc>
              <a:spcBef>
                <a:spcPts val="0"/>
              </a:spcBef>
              <a:spcAft>
                <a:spcPts val="80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076513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1FD1C-529C-300A-AD14-7BFC7769F244}"/>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2DC04C7-3AA2-E1D3-02FA-3F2C7359B96D}"/>
              </a:ext>
            </a:extLst>
          </p:cNvPr>
          <p:cNvSpPr>
            <a:spLocks noGrp="1"/>
          </p:cNvSpPr>
          <p:nvPr>
            <p:ph idx="1"/>
          </p:nvPr>
        </p:nvSpPr>
        <p:spPr>
          <a:xfrm>
            <a:off x="0" y="609600"/>
            <a:ext cx="12192000" cy="6248399"/>
          </a:xfrm>
        </p:spPr>
        <p:txBody>
          <a:bodyPr/>
          <a:lstStyle/>
          <a:p>
            <a:pPr marL="0" marR="0" algn="just">
              <a:lnSpc>
                <a:spcPct val="115000"/>
              </a:lnSpc>
              <a:spcBef>
                <a:spcPts val="0"/>
              </a:spcBef>
              <a:spcAft>
                <a:spcPts val="800"/>
              </a:spcAft>
            </a:pP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https://dspmuranchi.ac.in/pdf/Blog/1)%20PRODUCT%20CONCEPT.pdf.Faculty</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of Commerce DSPMU.</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Baglandesh</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Open University .New Product Development . http://www.ebookbou.edu.bd/Books/Text/SOB/MBA/mba_3313/Unit-06.pdf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Management .Madhu S Kamar (2015)Knowledge Management and Research Organization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00820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0ADB1-8B47-E13E-8084-F89A5F56EBEC}"/>
              </a:ext>
            </a:extLst>
          </p:cNvPr>
          <p:cNvSpPr>
            <a:spLocks noGrp="1"/>
          </p:cNvSpPr>
          <p:nvPr>
            <p:ph type="title"/>
          </p:nvPr>
        </p:nvSpPr>
        <p:spPr>
          <a:xfrm>
            <a:off x="0" y="0"/>
            <a:ext cx="12192000" cy="816638"/>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2ACD0987-02F8-F42A-84BF-1A04E4893882}"/>
              </a:ext>
            </a:extLst>
          </p:cNvPr>
          <p:cNvSpPr>
            <a:spLocks noGrp="1"/>
          </p:cNvSpPr>
          <p:nvPr>
            <p:ph idx="1"/>
          </p:nvPr>
        </p:nvSpPr>
        <p:spPr>
          <a:xfrm>
            <a:off x="0" y="533400"/>
            <a:ext cx="12192000" cy="6324600"/>
          </a:xfrm>
        </p:spPr>
        <p:txBody>
          <a:bodyPr>
            <a:normAutofit/>
          </a:bodyPr>
          <a:lstStyle/>
          <a:p>
            <a:r>
              <a:rPr lang="en-US" sz="2800" dirty="0">
                <a:latin typeface="Times New Roman" panose="02020603050405020304" pitchFamily="18" charset="0"/>
                <a:cs typeface="Times New Roman" panose="02020603050405020304" pitchFamily="18" charset="0"/>
              </a:rPr>
              <a:t>Mart Production (2021). </a:t>
            </a:r>
            <a:r>
              <a:rPr lang="en-US" sz="2800" dirty="0">
                <a:latin typeface="Times New Roman" panose="02020603050405020304" pitchFamily="18" charset="0"/>
                <a:cs typeface="Times New Roman" panose="02020603050405020304" pitchFamily="18" charset="0"/>
                <a:hlinkClick r:id="rId2"/>
              </a:rPr>
              <a:t>https://www.pexels.com/photo/man-in-blue-denim-jacket-with-sticky-notes-on-the-face-7550317/</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Vie Studio (2021). </a:t>
            </a:r>
            <a:r>
              <a:rPr lang="en-US" sz="2800" dirty="0">
                <a:latin typeface="Times New Roman" panose="02020603050405020304" pitchFamily="18" charset="0"/>
                <a:cs typeface="Times New Roman" panose="02020603050405020304" pitchFamily="18" charset="0"/>
                <a:hlinkClick r:id="rId3"/>
              </a:rPr>
              <a:t>https://www.pexels.com/photo/a-person-holding-a-clothes-hanger-with-orange-shirt-8148577/</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Nima </a:t>
            </a:r>
            <a:r>
              <a:rPr lang="en-US" sz="2800" dirty="0" err="1">
                <a:latin typeface="Times New Roman" panose="02020603050405020304" pitchFamily="18" charset="0"/>
                <a:cs typeface="Times New Roman" panose="02020603050405020304" pitchFamily="18" charset="0"/>
              </a:rPr>
              <a:t>Ashkbari</a:t>
            </a:r>
            <a:r>
              <a:rPr lang="en-US" sz="2800" dirty="0">
                <a:latin typeface="Times New Roman" panose="02020603050405020304" pitchFamily="18" charset="0"/>
                <a:cs typeface="Times New Roman" panose="02020603050405020304" pitchFamily="18" charset="0"/>
              </a:rPr>
              <a:t> (2016). </a:t>
            </a:r>
            <a:r>
              <a:rPr lang="en-US" sz="2800" dirty="0">
                <a:latin typeface="Times New Roman" panose="02020603050405020304" pitchFamily="18" charset="0"/>
                <a:cs typeface="Times New Roman" panose="02020603050405020304" pitchFamily="18" charset="0"/>
                <a:hlinkClick r:id="rId4"/>
              </a:rPr>
              <a:t>https://www.pexels.com/photo/marlboro-cigarette-boxes-57528/</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https://www.pexels.com/photo/a-man-in-a-black-long-sleeved-shirt-holding-a-sign-7641996/</a:t>
            </a:r>
          </a:p>
        </p:txBody>
      </p:sp>
    </p:spTree>
    <p:extLst>
      <p:ext uri="{BB962C8B-B14F-4D97-AF65-F5344CB8AC3E}">
        <p14:creationId xmlns:p14="http://schemas.microsoft.com/office/powerpoint/2010/main" val="8553880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D581-9555-F15D-A35E-7BAD117EA9B8}"/>
              </a:ext>
            </a:extLst>
          </p:cNvPr>
          <p:cNvSpPr>
            <a:spLocks noGrp="1"/>
          </p:cNvSpPr>
          <p:nvPr>
            <p:ph type="title"/>
          </p:nvPr>
        </p:nvSpPr>
        <p:spPr>
          <a:xfrm>
            <a:off x="0" y="0"/>
            <a:ext cx="12192000" cy="1021080"/>
          </a:xfrm>
        </p:spPr>
        <p:txBody>
          <a:bodyPr/>
          <a:lstStyle/>
          <a:p>
            <a:r>
              <a:rPr lang="en-US" sz="2800" dirty="0">
                <a:latin typeface="Times New Roman" panose="02020603050405020304" pitchFamily="18" charset="0"/>
                <a:cs typeface="Times New Roman" panose="02020603050405020304" pitchFamily="18" charset="0"/>
              </a:rPr>
              <a:t>References</a:t>
            </a:r>
            <a:r>
              <a:rPr lang="en-US" dirty="0"/>
              <a:t> </a:t>
            </a:r>
          </a:p>
        </p:txBody>
      </p:sp>
      <p:sp>
        <p:nvSpPr>
          <p:cNvPr id="3" name="Content Placeholder 2">
            <a:extLst>
              <a:ext uri="{FF2B5EF4-FFF2-40B4-BE49-F238E27FC236}">
                <a16:creationId xmlns:a16="http://schemas.microsoft.com/office/drawing/2014/main" id="{0C38F3A2-2CB3-DCB9-7C28-014827B9AAB9}"/>
              </a:ext>
            </a:extLst>
          </p:cNvPr>
          <p:cNvSpPr>
            <a:spLocks noGrp="1"/>
          </p:cNvSpPr>
          <p:nvPr>
            <p:ph idx="1"/>
          </p:nvPr>
        </p:nvSpPr>
        <p:spPr>
          <a:xfrm>
            <a:off x="0" y="1021080"/>
            <a:ext cx="12192000" cy="5836919"/>
          </a:xfrm>
        </p:spPr>
        <p:txBody>
          <a:bodyPr>
            <a:normAutofit/>
          </a:bodyPr>
          <a:lstStyle/>
          <a:p>
            <a:r>
              <a:rPr lang="en-US" sz="2800" dirty="0"/>
              <a:t>Alena Darma (2021). </a:t>
            </a:r>
            <a:r>
              <a:rPr lang="en-US" sz="2800" dirty="0">
                <a:hlinkClick r:id="rId2"/>
              </a:rPr>
              <a:t>https://www.pexels.com/photo/a-man-in-a-black-long-sleeved-shirt-holding-a-sign-7641996/</a:t>
            </a:r>
            <a:endParaRPr lang="en-US" sz="2800" dirty="0"/>
          </a:p>
          <a:p>
            <a:r>
              <a:rPr lang="en-US" sz="2800" dirty="0"/>
              <a:t>REDNE Stock Project (2012). </a:t>
            </a:r>
            <a:r>
              <a:rPr lang="en-US" sz="2800" dirty="0">
                <a:hlinkClick r:id="rId3"/>
              </a:rPr>
              <a:t>https://www.pexels.com/photo/hands-of-a-man-receiving-a-gold-trophy-7005070/</a:t>
            </a:r>
            <a:endParaRPr lang="en-US" sz="2800" dirty="0"/>
          </a:p>
          <a:p>
            <a:r>
              <a:rPr lang="en-US" sz="2800" dirty="0"/>
              <a:t>Rendi Id (2024).https://www.pexels.com/photo/a-man-dressed-as-a-robot-holding-a-sign-27405491/</a:t>
            </a:r>
          </a:p>
        </p:txBody>
      </p:sp>
    </p:spTree>
    <p:extLst>
      <p:ext uri="{BB962C8B-B14F-4D97-AF65-F5344CB8AC3E}">
        <p14:creationId xmlns:p14="http://schemas.microsoft.com/office/powerpoint/2010/main" val="39464808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459</TotalTime>
  <Words>2949</Words>
  <Application>Microsoft Office PowerPoint</Application>
  <PresentationFormat>Widescreen</PresentationFormat>
  <Paragraphs>164</Paragraphs>
  <Slides>37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Aptos</vt:lpstr>
      <vt:lpstr>Arial</vt:lpstr>
      <vt:lpstr>Times New Roman</vt:lpstr>
      <vt:lpstr>Trebuchet MS</vt:lpstr>
      <vt:lpstr>Wingdings 3</vt:lpstr>
      <vt:lpstr>Facet</vt:lpstr>
      <vt:lpstr>COURSE: FUNDAMENTALS OF MARKETING  LECTURE 11: PROMOTION LECTURER: DR LUCY KARIMI KIRIMA </vt:lpstr>
      <vt:lpstr>Concept of promotion</vt:lpstr>
      <vt:lpstr>Promotion</vt:lpstr>
      <vt:lpstr>Promotion</vt:lpstr>
      <vt:lpstr>Need for Promotion </vt:lpstr>
      <vt:lpstr>Need for Promotion</vt:lpstr>
      <vt:lpstr>Need for Promotion</vt:lpstr>
      <vt:lpstr>Need for Promotion</vt:lpstr>
      <vt:lpstr>Role of promotion</vt:lpstr>
      <vt:lpstr>The Promotional Mix  </vt:lpstr>
      <vt:lpstr>Advertising  </vt:lpstr>
      <vt:lpstr>Objectives of advertising </vt:lpstr>
      <vt:lpstr>Objectives of advertising</vt:lpstr>
      <vt:lpstr>Advantages/merits of advertising </vt:lpstr>
      <vt:lpstr>Disadvantages/demerits of advertising </vt:lpstr>
      <vt:lpstr>Personal Selling  </vt:lpstr>
      <vt:lpstr> Importance of personal selling </vt:lpstr>
      <vt:lpstr>Sales Promotion  </vt:lpstr>
      <vt:lpstr>Sales promotion activities </vt:lpstr>
      <vt:lpstr>Tools of sales promotion </vt:lpstr>
      <vt:lpstr>Tools of sales promotion</vt:lpstr>
      <vt:lpstr>Sales Promotion</vt:lpstr>
      <vt:lpstr>Trade-oriented </vt:lpstr>
      <vt:lpstr>Trade-oriented</vt:lpstr>
      <vt:lpstr>Public Relations</vt:lpstr>
      <vt:lpstr>Publicity</vt:lpstr>
      <vt:lpstr>Types of publicity </vt:lpstr>
      <vt:lpstr>Types of publicity</vt:lpstr>
      <vt:lpstr>Types of publicity</vt:lpstr>
      <vt:lpstr>Importance of publicity </vt:lpstr>
      <vt:lpstr>Importance of publicity</vt:lpstr>
      <vt:lpstr>References   </vt:lpstr>
      <vt:lpstr>References   </vt:lpstr>
      <vt:lpstr>References   </vt:lpstr>
      <vt:lpstr>References   </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116</cp:revision>
  <dcterms:created xsi:type="dcterms:W3CDTF">2024-09-13T08:30:44Z</dcterms:created>
  <dcterms:modified xsi:type="dcterms:W3CDTF">2024-10-24T10:06:53Z</dcterms:modified>
</cp:coreProperties>
</file>