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4869" y="908720"/>
            <a:ext cx="3394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4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7 – MA’RUZA</a:t>
            </a:r>
            <a:endParaRPr lang="ru-RU" sz="40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98884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36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bosh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3636313"/>
            <a:ext cx="3402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44001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bosh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2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28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6788" y="260648"/>
            <a:ext cx="5530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bosh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362117"/>
              </p:ext>
            </p:extLst>
          </p:nvPr>
        </p:nvGraphicFramePr>
        <p:xfrm>
          <a:off x="251520" y="1107584"/>
          <a:ext cx="8568952" cy="109728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Tekislikda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yotuvchi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h(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hʹ,h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ʺ)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f(f ʹ,f ʺ) 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– frontal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p(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pʹ,pʺ,p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ʹʺ)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profil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chiziqlarga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bosh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250741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/>
                <a:ea typeface="Calibri"/>
              </a:rPr>
              <a:t>Koʻp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hollarda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tekislikka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perpendikulyar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chiziq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yoki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tekislik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oʻtkazishga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keladi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Bunday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hollarda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tekislikning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h(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hʹ,h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ʺ)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f (f ʹ,f ʺ) – frontal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chiziqlariga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perpendikulyar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yoki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tekislik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oʻtkaziladi</a:t>
            </a:r>
            <a:r>
              <a:rPr lang="en-US" sz="2400" dirty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3472" y="4212377"/>
            <a:ext cx="82170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1.1.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h(</a:t>
            </a:r>
            <a:r>
              <a:rPr lang="en-US" sz="3200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hʹ,h</a:t>
            </a:r>
            <a:r>
              <a:rPr lang="en-US" sz="32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ʺ) –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565689"/>
              </p:ext>
            </p:extLst>
          </p:nvPr>
        </p:nvGraphicFramePr>
        <p:xfrm>
          <a:off x="251520" y="5068024"/>
          <a:ext cx="8712968" cy="1097280"/>
        </p:xfrm>
        <a:graphic>
          <a:graphicData uri="http://schemas.openxmlformats.org/drawingml/2006/table">
            <a:tbl>
              <a:tblPr firstRow="1" firstCol="1" bandRow="1"/>
              <a:tblGrid>
                <a:gridCol w="871296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i="1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400" b="1" i="1" dirty="0" err="1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400" b="1" i="1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hamda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h(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hʹ,h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ʺ) –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400" b="1" i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761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30" y="188640"/>
            <a:ext cx="8911966" cy="3054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7504" y="3419708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h(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hʹ,h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ʺ)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xususiyatlarga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179512" y="3940021"/>
                <a:ext cx="8695942" cy="2585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i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i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i="1" dirty="0" smtClean="0">
                    <a:effectLst/>
                    <a:latin typeface="Times New Roman"/>
                    <a:ea typeface="Times New Roman"/>
                    <a:cs typeface="Times New Roman"/>
                  </a:rPr>
                  <a:t>H;</a:t>
                </a:r>
                <a:endParaRPr lang="ru-RU" sz="1400" dirty="0" smtClean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hʺ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"∥ 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 startAt="3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hʹ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.</a:t>
                </a:r>
              </a:p>
              <a:p>
                <a:pPr lvl="0" algn="just"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                                       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.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940021"/>
                <a:ext cx="8695942" cy="2585323"/>
              </a:xfrm>
              <a:prstGeom prst="rect">
                <a:avLst/>
              </a:prstGeom>
              <a:blipFill rotWithShape="1">
                <a:blip r:embed="rId3"/>
                <a:stretch>
                  <a:fillRect l="-420" t="-1179" r="-5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78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9320" y="44624"/>
            <a:ext cx="5765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1.2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f (f ʹ,f ʺ) – frontal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123868"/>
              </p:ext>
            </p:extLst>
          </p:nvPr>
        </p:nvGraphicFramePr>
        <p:xfrm>
          <a:off x="323528" y="548680"/>
          <a:ext cx="8568952" cy="1008112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1008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en-US" sz="20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Agar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hamda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f (f ʹ,f ʺ) – frontal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589351" cy="309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79512" y="4769868"/>
                <a:ext cx="8856984" cy="2043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f (f ʹ,f ʺ)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– frontal </a:t>
                </a:r>
                <a:r>
                  <a:rPr lang="en-US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sz="1400" dirty="0" smtClean="0">
                    <a:solidFill>
                      <a:srgbClr val="0000FF"/>
                    </a:solidFill>
                    <a:ea typeface="Calibri"/>
                    <a:cs typeface="Times New Roman"/>
                  </a:rPr>
                  <a:t>  </a:t>
                </a:r>
                <a:r>
                  <a:rPr lang="en-US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xususiyatlarga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ega</a:t>
                </a:r>
                <a:r>
                  <a:rPr lang="en-US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f (f ʹ,f 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sz="1400" dirty="0" smtClean="0">
                    <a:ea typeface="Calibri"/>
                    <a:cs typeface="Times New Roman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  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 ∥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,</a:t>
                </a:r>
                <a:r>
                  <a:rPr lang="en-US" sz="1400" dirty="0" smtClean="0">
                    <a:ea typeface="Times New Roman"/>
                    <a:cs typeface="Times New Roman"/>
                  </a:rPr>
                  <a:t>                      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indent="-342900" algn="just"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1400" dirty="0"/>
                  <a:t> </a:t>
                </a:r>
                <a14:m>
                  <m:oMath xmlns:m="http://schemas.openxmlformats.org/officeDocument/2006/math">
                    <m:r>
                      <a:rPr lang="en-US" sz="1400" b="0" i="0" smtClean="0">
                        <a:latin typeface="Cambria Math"/>
                      </a:rPr>
                      <m:t>  </m:t>
                    </m:r>
                    <m:r>
                      <a:rPr lang="en-US" sz="1400" i="1">
                        <a:latin typeface="Cambria Math"/>
                      </a:rPr>
                      <m:t>𝑓</m:t>
                    </m:r>
                    <m:r>
                      <a:rPr lang="en-US" sz="1400" i="1">
                        <a:latin typeface="Cambria Math"/>
                      </a:rPr>
                      <m:t>"∥</m:t>
                    </m:r>
                    <m:sSub>
                      <m:sSubPr>
                        <m:ctrlPr>
                          <a:rPr lang="ru-RU" sz="1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4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latin typeface="Cambria Math"/>
                          </a:rPr>
                          <m:t>𝑉</m:t>
                        </m:r>
                      </m:sub>
                    </m:sSub>
                  </m:oMath>
                </a14:m>
                <a:endParaRPr lang="ru-RU" sz="14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769868"/>
                <a:ext cx="8856984" cy="2043508"/>
              </a:xfrm>
              <a:prstGeom prst="rect">
                <a:avLst/>
              </a:prstGeom>
              <a:blipFill rotWithShape="1">
                <a:blip r:embed="rId3"/>
                <a:stretch>
                  <a:fillRect l="-413" t="-1786" r="-619" b="-35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003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4906541" cy="254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24945"/>
            <a:ext cx="617517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21328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732240" y="19888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949280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84368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002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1639" y="404664"/>
            <a:ext cx="8020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829890"/>
              </p:ext>
            </p:extLst>
          </p:nvPr>
        </p:nvGraphicFramePr>
        <p:xfrm>
          <a:off x="179512" y="1484784"/>
          <a:ext cx="8712968" cy="1463040"/>
        </p:xfrm>
        <a:graphic>
          <a:graphicData uri="http://schemas.openxmlformats.org/drawingml/2006/table">
            <a:tbl>
              <a:tblPr firstRow="1" firstCol="1" bandRow="1"/>
              <a:tblGrid>
                <a:gridCol w="871296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Tarif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tekislkka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mazkur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bosh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chiziqlaridan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biriga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eng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katta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oʻgma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deb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yuritiladi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79512" y="3356992"/>
                <a:ext cx="8784976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Bizga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ma’lumki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H,V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burchaklarni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chizigʻidan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9 –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chizigʻidir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Chunki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u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A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10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CD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chizigʻidir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Chunki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u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f(f ʹ,f ʺ)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356992"/>
                <a:ext cx="8784976" cy="3139321"/>
              </a:xfrm>
              <a:prstGeom prst="rect">
                <a:avLst/>
              </a:prstGeom>
              <a:blipFill rotWithShape="1">
                <a:blip r:embed="rId2"/>
                <a:stretch>
                  <a:fillRect l="-555" t="-971" r="-555" b="-19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176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556792"/>
            <a:ext cx="8957473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63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ogʻish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dirty="0" smtClean="0"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" r="53632"/>
          <a:stretch/>
        </p:blipFill>
        <p:spPr bwMode="auto">
          <a:xfrm>
            <a:off x="35495" y="2161844"/>
            <a:ext cx="4578069" cy="407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4499992" y="2062003"/>
                <a:ext cx="4572000" cy="424731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 smtClean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 smtClean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tanlanadi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(11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yetishmagan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AʺBʺ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AʹBʹB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062003"/>
                <a:ext cx="4572000" cy="4247317"/>
              </a:xfrm>
              <a:prstGeom prst="rect">
                <a:avLst/>
              </a:prstGeom>
              <a:blipFill rotWithShape="1">
                <a:blip r:embed="rId3"/>
                <a:stretch>
                  <a:fillRect l="-800" t="-717" r="-1200" b="-1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1691680" y="1259468"/>
            <a:ext cx="58368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6222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2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ogʻish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6577" y="1052736"/>
            <a:ext cx="5190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4536504" y="1845979"/>
                <a:ext cx="4572000" cy="424731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tanlanadi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CʺDʺ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[CD]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yetishmagan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CʹDʹ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[CD]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CʺDʺD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) </a:t>
                </a:r>
                <a:r>
                  <a:rPr lang="en-US" i="1" dirty="0">
                    <a:effectLst/>
                    <a:latin typeface="Times New Roman"/>
                    <a:ea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V=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504" y="1845979"/>
                <a:ext cx="4572000" cy="4247317"/>
              </a:xfrm>
              <a:prstGeom prst="rect">
                <a:avLst/>
              </a:prstGeom>
              <a:blipFill rotWithShape="1">
                <a:blip r:embed="rId2"/>
                <a:stretch>
                  <a:fillRect l="-800" t="-717" r="-1200" b="-1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55"/>
          <a:stretch/>
        </p:blipFill>
        <p:spPr bwMode="auto">
          <a:xfrm>
            <a:off x="35496" y="1916832"/>
            <a:ext cx="4536504" cy="4187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526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1663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3 – </a:t>
            </a:r>
            <a:r>
              <a:rPr lang="en-US" sz="2400" b="1" i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sz="24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Uchburchak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og‘ish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kattaliklari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67" y="1320109"/>
            <a:ext cx="8613666" cy="534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21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9583" y="179348"/>
            <a:ext cx="4544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79512" y="620688"/>
                <a:ext cx="8856984" cy="25545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 C(C',C")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 14 –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chizmaga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qarang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!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A"B"C"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C"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o‘qqa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h"(C"1")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So‘ng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yetishmaydigan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Ushbu1'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A'B'C'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A'B'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tomonida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C'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u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deyiladi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1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620688"/>
                <a:ext cx="8856984" cy="2554545"/>
              </a:xfrm>
              <a:prstGeom prst="rect">
                <a:avLst/>
              </a:prstGeom>
              <a:blipFill rotWithShape="1">
                <a:blip r:embed="rId2"/>
                <a:stretch>
                  <a:fillRect l="-413" t="-1193" r="-619" b="-26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5496" y="3405768"/>
                <a:ext cx="9036496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B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h',h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en-US" dirty="0" err="1" smtClean="0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qiyalik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deyiladi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h',h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D(D',D")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[BD]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A'B'C'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h'(C'1')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D"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h"(C"1")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⊂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⊥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sup>
                          </m:sSup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sup>
                          </m:sSup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;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1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"]∈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3405768"/>
                <a:ext cx="9036496" cy="2831544"/>
              </a:xfrm>
              <a:prstGeom prst="rect">
                <a:avLst/>
              </a:prstGeom>
              <a:blipFill rotWithShape="1">
                <a:blip r:embed="rId3"/>
                <a:stretch>
                  <a:fillRect l="-472" t="-1078" r="-540" b="-23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058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247849"/>
                <a:ext cx="8568952" cy="36933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[BD]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DBB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[B'D']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 1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 = (Z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2–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110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Z=Z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-Z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[B'D]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D']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gipotenuzasini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′=∠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247849"/>
                <a:ext cx="8568952" cy="3693319"/>
              </a:xfrm>
              <a:prstGeom prst="rect">
                <a:avLst/>
              </a:prstGeom>
              <a:blipFill rotWithShape="1">
                <a:blip r:embed="rId2"/>
                <a:stretch>
                  <a:fillRect l="-427" t="-825" r="-640" b="-14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380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404664"/>
                <a:ext cx="8712968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 C(Cʹ,Cʺ)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f(f ',f ")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'(C'2')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So‘ng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2"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yetishmaydigan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aniqlanadi.Ushbu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A"B" da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C"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𝐶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04664"/>
                <a:ext cx="8712968" cy="1754326"/>
              </a:xfrm>
              <a:prstGeom prst="rect">
                <a:avLst/>
              </a:prstGeom>
              <a:blipFill rotWithShape="1">
                <a:blip r:embed="rId2"/>
                <a:stretch>
                  <a:fillRect l="-420" t="-1736" r="-559" b="-41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2543993"/>
                <a:ext cx="8856984" cy="36933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5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n(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 (f ',f 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n(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kata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qiyalik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bo‘lib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n(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 (f ',f 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E(E',E")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[AE]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𝐴𝐵𝐶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[AE]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A"B"C"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f(f ',f ")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"⊂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 ⊥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𝑓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"(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"2")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n"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"(C",C')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" 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'(C',2')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E'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∈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 '(C'2') A'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r>
                  <a:rPr lang="en-US" dirty="0" smtClean="0">
                    <a:effectLst/>
                    <a:latin typeface="Times New Roman"/>
                    <a:ea typeface="Times New Roman"/>
                  </a:rPr>
                  <a:t>                                                         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'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E' = [A'E']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n';</a:t>
                </a:r>
                <a:endParaRPr lang="ru-RU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543993"/>
                <a:ext cx="8856984" cy="3693319"/>
              </a:xfrm>
              <a:prstGeom prst="rect">
                <a:avLst/>
              </a:prstGeom>
              <a:blipFill rotWithShape="1">
                <a:blip r:embed="rId3"/>
                <a:stretch>
                  <a:fillRect l="-482" t="-825" r="-551" b="-14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38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467544" y="1585243"/>
                <a:ext cx="8208912" cy="29238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6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[AE]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kesmsning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EAA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E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(ABC) ^ V. 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[A"E"]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1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05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= (Y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- Y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|</a:t>
                </a:r>
                <a:r>
                  <a:rPr lang="he-IL" sz="1600" dirty="0">
                    <a:ea typeface="Times New Roman"/>
                    <a:cs typeface="Times New Roman"/>
                  </a:rPr>
                  <a:t> =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he-IL" sz="1600" dirty="0">
                    <a:ea typeface="Times New Roman"/>
                    <a:cs typeface="Times New Roman"/>
                  </a:rPr>
                  <a:t>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|A"A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|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[A"E"]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|A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E"|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gipotenuzasini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V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V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585243"/>
                <a:ext cx="8208912" cy="2923877"/>
              </a:xfrm>
              <a:prstGeom prst="rect">
                <a:avLst/>
              </a:prstGeom>
              <a:blipFill rotWithShape="1">
                <a:blip r:embed="rId2"/>
                <a:stretch>
                  <a:fillRect l="-520" t="-1042" r="-594" b="-20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10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0011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03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1696</Words>
  <Application>Microsoft Office PowerPoint</Application>
  <PresentationFormat>Экран (4:3)</PresentationFormat>
  <Paragraphs>73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23</cp:revision>
  <dcterms:created xsi:type="dcterms:W3CDTF">2015-04-26T13:48:15Z</dcterms:created>
  <dcterms:modified xsi:type="dcterms:W3CDTF">2015-05-08T04:21:09Z</dcterms:modified>
</cp:coreProperties>
</file>