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67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992917"/>
            <a:ext cx="8424936" cy="452431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8 – MA’RUZA</a:t>
            </a:r>
            <a:endParaRPr lang="ru-RU" sz="36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dirty="0"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3200" b="1" i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Mavzu</a:t>
            </a:r>
            <a:r>
              <a:rPr lang="en-US" sz="32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: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nuqtasi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4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400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400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izlarini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chizish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400" dirty="0">
              <a:ea typeface="Calibri"/>
              <a:cs typeface="Times New Roman"/>
            </a:endParaRPr>
          </a:p>
          <a:p>
            <a:pPr marL="457200" indent="-457200">
              <a:buFont typeface="+mj-lt"/>
              <a:buAutoNum type="arabicParenR" startAt="2"/>
            </a:pP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Toʻgʻri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chiziqni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xususiy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vaziyatdagi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tekislik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bilan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kesishgan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nuqtasini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</a:rPr>
              <a:t>chizish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3295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260648"/>
            <a:ext cx="46031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8.1.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izlari</a:t>
            </a:r>
            <a:r>
              <a:rPr lang="en-US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076543"/>
            <a:ext cx="87129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latin typeface="Times New Roman"/>
                <a:ea typeface="Calibri"/>
              </a:rPr>
              <a:t>Bizga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ma’lumki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chizmalarda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tekisliklar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izlari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orqali</a:t>
            </a:r>
            <a:r>
              <a:rPr lang="en-US" sz="2800" dirty="0">
                <a:latin typeface="Times New Roman"/>
                <a:ea typeface="Calibri"/>
              </a:rPr>
              <a:t> ham </a:t>
            </a:r>
            <a:r>
              <a:rPr lang="en-US" sz="2800" dirty="0" err="1">
                <a:latin typeface="Times New Roman"/>
                <a:ea typeface="Calibri"/>
              </a:rPr>
              <a:t>beriladi</a:t>
            </a:r>
            <a:r>
              <a:rPr lang="en-US" sz="2800" dirty="0">
                <a:latin typeface="Times New Roman"/>
                <a:ea typeface="Calibri"/>
              </a:rPr>
              <a:t>. </a:t>
            </a:r>
            <a:r>
              <a:rPr lang="en-US" sz="2800" dirty="0" err="1">
                <a:latin typeface="Times New Roman"/>
                <a:ea typeface="Calibri"/>
              </a:rPr>
              <a:t>Ayrim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masalalarni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yechish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jarayonida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masalan</a:t>
            </a:r>
            <a:r>
              <a:rPr lang="en-US" sz="2800" dirty="0">
                <a:latin typeface="Times New Roman"/>
                <a:ea typeface="Calibri"/>
              </a:rPr>
              <a:t>, </a:t>
            </a:r>
            <a:r>
              <a:rPr lang="en-US" sz="2800" dirty="0" err="1">
                <a:latin typeface="Times New Roman"/>
                <a:ea typeface="Calibri"/>
              </a:rPr>
              <a:t>uchburchak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bilan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berilgan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tekislikning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izini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chizishga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toʻgʻri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keladi</a:t>
            </a:r>
            <a:r>
              <a:rPr lang="en-US" sz="2800" dirty="0">
                <a:latin typeface="Times New Roman"/>
                <a:ea typeface="Calibri"/>
              </a:rPr>
              <a:t>. </a:t>
            </a:r>
            <a:r>
              <a:rPr lang="en-US" sz="2800" dirty="0" err="1">
                <a:latin typeface="Times New Roman"/>
                <a:ea typeface="Calibri"/>
              </a:rPr>
              <a:t>Bunday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hollarda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berilgan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tekislikning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izini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qurishni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bilish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ayrim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kompleks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masalalarni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yechishda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qulaylik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dirty="0" err="1">
                <a:latin typeface="Times New Roman"/>
                <a:ea typeface="Calibri"/>
              </a:rPr>
              <a:t>yaratadi</a:t>
            </a:r>
            <a:r>
              <a:rPr lang="en-US" sz="2800" dirty="0">
                <a:latin typeface="Times New Roman"/>
                <a:ea typeface="Calibri"/>
              </a:rPr>
              <a:t>.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075252"/>
              </p:ext>
            </p:extLst>
          </p:nvPr>
        </p:nvGraphicFramePr>
        <p:xfrm>
          <a:off x="323529" y="4237072"/>
          <a:ext cx="8568952" cy="1280160"/>
        </p:xfrm>
        <a:graphic>
          <a:graphicData uri="http://schemas.openxmlformats.org/drawingml/2006/table">
            <a:tbl>
              <a:tblPr firstRow="1" firstCol="1" bandRow="1"/>
              <a:tblGrid>
                <a:gridCol w="8568952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</a:t>
                      </a:r>
                      <a:r>
                        <a:rPr lang="en-US" sz="2800" b="1" i="1" dirty="0" err="1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800" b="1" i="1" dirty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proyeksiyalar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tekisligi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bilan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kesishib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hosil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qiladi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tekislikning</a:t>
                      </a:r>
                      <a:r>
                        <a:rPr lang="en-US" sz="28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izi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deb </a:t>
                      </a:r>
                      <a:r>
                        <a:rPr lang="en-US" sz="2800" b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ataladi</a:t>
                      </a:r>
                      <a:r>
                        <a:rPr lang="en-US" sz="2800" b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352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96" y="801994"/>
            <a:ext cx="9034655" cy="4171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7" y="5661248"/>
            <a:ext cx="8586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P</a:t>
            </a:r>
            <a:r>
              <a:rPr lang="en-US" b="1" baseline="-250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H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–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, P</a:t>
            </a:r>
            <a:r>
              <a:rPr lang="en-US" b="1" baseline="-250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– frontal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P</a:t>
            </a:r>
            <a:r>
              <a:rPr lang="en-US" b="1" baseline="-25000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W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–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profil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izlari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4903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25666202"/>
                  </p:ext>
                </p:extLst>
              </p:nvPr>
            </p:nvGraphicFramePr>
            <p:xfrm>
              <a:off x="179512" y="404664"/>
              <a:ext cx="8712968" cy="170688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712968"/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       </a:t>
                          </a:r>
                          <a:r>
                            <a:rPr lang="en-US" sz="2800" b="1" i="1" dirty="0" err="1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Ta’rif</a:t>
                          </a:r>
                          <a:r>
                            <a:rPr lang="en-US" sz="2800" b="1" i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2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Agar P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H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proyeksiyalar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tekisligi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kesishib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toʻgʻri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hosil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qilsa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ushbu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</a:t>
                          </a:r>
                          <a:r>
                            <a:rPr lang="en-US" sz="2800" b="1" i="1" baseline="-25000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</a:t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tekislikning</a:t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</a:t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gorizontal</a:t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izi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deyiladi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 </a:t>
                          </a:r>
                          <a14:m>
                            <m:oMath xmlns:m="http://schemas.openxmlformats.org/officeDocument/2006/math">
                              <m:r>
                                <a:rPr lang="en-US" sz="2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∩ </m:t>
                              </m:r>
                            </m:oMath>
                          </a14:m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 = P</a:t>
                          </a:r>
                          <a:r>
                            <a:rPr lang="en-US" sz="2800" b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H</a:t>
                          </a:r>
                          <a:endParaRPr lang="ru-RU" sz="2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DE9D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25666202"/>
                  </p:ext>
                </p:extLst>
              </p:nvPr>
            </p:nvGraphicFramePr>
            <p:xfrm>
              <a:off x="179512" y="404664"/>
              <a:ext cx="8712968" cy="170688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712968"/>
                  </a:tblGrid>
                  <a:tr h="170688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t="-6071" b="-1250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5086932"/>
                  </p:ext>
                </p:extLst>
              </p:nvPr>
            </p:nvGraphicFramePr>
            <p:xfrm>
              <a:off x="251520" y="2636912"/>
              <a:ext cx="8640960" cy="170688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640960"/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4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      </a:t>
                          </a:r>
                          <a:r>
                            <a:rPr lang="en-US" sz="2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i="1" dirty="0" err="1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Ta’rif</a:t>
                          </a:r>
                          <a:r>
                            <a:rPr lang="en-US" sz="2800" b="1" i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2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Agar P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V frontal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proyeksiyalar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tekisligi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kesishib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toʻgʻri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hosil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qilsa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ushbu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</a:t>
                          </a:r>
                          <a:r>
                            <a:rPr lang="en-US" sz="2800" b="1" i="1" baseline="-25000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V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tekislikning</a:t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frontal </a:t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izi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deyiladi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 </a:t>
                          </a:r>
                          <a14:m>
                            <m:oMath xmlns:m="http://schemas.openxmlformats.org/officeDocument/2006/math">
                              <m:r>
                                <a:rPr lang="en-US" sz="2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∩ </m:t>
                              </m:r>
                            </m:oMath>
                          </a14:m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 = P</a:t>
                          </a:r>
                          <a:r>
                            <a:rPr lang="en-US" sz="2800" b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V</a:t>
                          </a:r>
                          <a:endParaRPr lang="ru-RU" sz="2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DE9D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5086932"/>
                  </p:ext>
                </p:extLst>
              </p:nvPr>
            </p:nvGraphicFramePr>
            <p:xfrm>
              <a:off x="251520" y="2636912"/>
              <a:ext cx="8640960" cy="170688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640960"/>
                  </a:tblGrid>
                  <a:tr h="170688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t="-6429" b="-12143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4" name="Таблица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02278061"/>
                  </p:ext>
                </p:extLst>
              </p:nvPr>
            </p:nvGraphicFramePr>
            <p:xfrm>
              <a:off x="251520" y="4746456"/>
              <a:ext cx="8712968" cy="170688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712968"/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400" dirty="0" smtClean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       </a:t>
                          </a:r>
                          <a:r>
                            <a:rPr lang="en-US" sz="2800" b="1" i="1" dirty="0" err="1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Ta’rif</a:t>
                          </a:r>
                          <a:r>
                            <a:rPr lang="en-US" sz="2800" b="1" i="1" dirty="0">
                              <a:solidFill>
                                <a:srgbClr val="7030A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2800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Agar P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W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profil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proyeksiyalar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tekisligi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bilan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kesishib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toʻgʻri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hosil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qilsa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ushbu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chiziq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</a:t>
                          </a:r>
                          <a:r>
                            <a:rPr lang="en-US" sz="2800" b="1" i="1" baseline="-25000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W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tekislikning</a:t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</a:t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profil</a:t>
                          </a:r>
                          <a:r>
                            <a:rPr lang="en-US" sz="28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izi</a:t>
                          </a:r>
                          <a:r>
                            <a:rPr lang="en-US" sz="2800" b="1" dirty="0"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:r>
                            <a:rPr lang="en-US" sz="28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deyiladi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endParaRPr lang="ru-RU" sz="2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 </a:t>
                          </a:r>
                          <a14:m>
                            <m:oMath xmlns:m="http://schemas.openxmlformats.org/officeDocument/2006/math">
                              <m:r>
                                <a:rPr lang="en-US" sz="2800" b="1" i="1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∩</m:t>
                              </m:r>
                              <m:r>
                                <a:rPr lang="en-US" sz="2800" b="1" i="1" smtClean="0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𝑾</m:t>
                              </m:r>
                            </m:oMath>
                          </a14:m>
                          <a:r>
                            <a:rPr lang="en-US" sz="2800" b="1" dirty="0" smtClean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= </a:t>
                          </a:r>
                          <a:r>
                            <a:rPr lang="en-US" sz="28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P</a:t>
                          </a:r>
                          <a:r>
                            <a:rPr lang="en-US" sz="2800" b="1" baseline="-250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W</a:t>
                          </a:r>
                          <a:endParaRPr lang="ru-RU" sz="2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DE9D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4" name="Таблица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02278061"/>
                  </p:ext>
                </p:extLst>
              </p:nvPr>
            </p:nvGraphicFramePr>
            <p:xfrm>
              <a:off x="251520" y="4746456"/>
              <a:ext cx="8712968" cy="170688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712968"/>
                  </a:tblGrid>
                  <a:tr h="170688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t="-6429" b="-12143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81018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6365"/>
            <a:ext cx="8748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2060"/>
                </a:solidFill>
                <a:latin typeface="Times New Roman"/>
                <a:ea typeface="Calibri"/>
              </a:rPr>
              <a:t>Misol</a:t>
            </a:r>
            <a:r>
              <a:rPr lang="en-US" sz="2400" b="1" i="1" dirty="0">
                <a:solidFill>
                  <a:srgbClr val="002060"/>
                </a:solidFill>
                <a:latin typeface="Times New Roman"/>
                <a:ea typeface="Calibri"/>
              </a:rPr>
              <a:t>.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Koordinatalari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bilan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berilgan</a:t>
            </a:r>
            <a:r>
              <a:rPr lang="en-US" sz="2400" dirty="0">
                <a:latin typeface="Times New Roman"/>
                <a:ea typeface="Calibri"/>
              </a:rPr>
              <a:t> A(20,40,15); B(40,10,40); C(75,20,5) </a:t>
            </a:r>
            <a:r>
              <a:rPr lang="en-US" sz="2400" dirty="0" err="1">
                <a:latin typeface="Times New Roman"/>
                <a:ea typeface="Calibri"/>
              </a:rPr>
              <a:t>uchburchakning</a:t>
            </a:r>
            <a:r>
              <a:rPr lang="en-US" sz="2400" dirty="0">
                <a:latin typeface="Times New Roman"/>
                <a:ea typeface="Calibri"/>
              </a:rPr>
              <a:t> P</a:t>
            </a:r>
            <a:r>
              <a:rPr lang="en-US" sz="2400" baseline="-25000" dirty="0">
                <a:latin typeface="Times New Roman"/>
                <a:ea typeface="Calibri"/>
              </a:rPr>
              <a:t>H</a:t>
            </a:r>
            <a:r>
              <a:rPr lang="en-US" sz="2400" dirty="0">
                <a:latin typeface="Times New Roman"/>
                <a:ea typeface="Calibri"/>
              </a:rPr>
              <a:t> – </a:t>
            </a:r>
            <a:r>
              <a:rPr lang="en-US" sz="2400" dirty="0" err="1">
                <a:latin typeface="Times New Roman"/>
                <a:ea typeface="Calibri"/>
              </a:rPr>
              <a:t>gorizontal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va</a:t>
            </a:r>
            <a:r>
              <a:rPr lang="en-US" sz="2400" dirty="0">
                <a:latin typeface="Times New Roman"/>
                <a:ea typeface="Calibri"/>
              </a:rPr>
              <a:t> P</a:t>
            </a:r>
            <a:r>
              <a:rPr lang="en-US" sz="2400" baseline="-25000" dirty="0">
                <a:latin typeface="Times New Roman"/>
                <a:ea typeface="Calibri"/>
              </a:rPr>
              <a:t>V</a:t>
            </a:r>
            <a:r>
              <a:rPr lang="en-US" sz="2400" dirty="0">
                <a:latin typeface="Times New Roman"/>
                <a:ea typeface="Calibri"/>
              </a:rPr>
              <a:t> – frontal </a:t>
            </a:r>
            <a:r>
              <a:rPr lang="en-US" sz="2400" dirty="0" err="1">
                <a:latin typeface="Times New Roman"/>
                <a:ea typeface="Calibri"/>
              </a:rPr>
              <a:t>izlari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chizilsin</a:t>
            </a:r>
            <a:r>
              <a:rPr lang="en-US" sz="2400" dirty="0" smtClean="0">
                <a:latin typeface="Times New Roman"/>
                <a:ea typeface="Calibri"/>
              </a:rPr>
              <a:t>.</a:t>
            </a:r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1274876"/>
            <a:ext cx="6264695" cy="5250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51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37492" y="188640"/>
            <a:ext cx="50690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quyidagi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bosqichlarda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yechiladi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79512" y="836712"/>
                <a:ext cx="8784976" cy="5549917"/>
              </a:xfrm>
              <a:prstGeom prst="rect">
                <a:avLst/>
              </a:prstGeom>
              <a:ln>
                <a:solidFill>
                  <a:srgbClr val="7030A0"/>
                </a:solidFill>
              </a:ln>
            </p:spPr>
            <p:style>
              <a:lnRef idx="0">
                <a:scrgbClr r="0" g="0" b="0"/>
              </a:lnRef>
              <a:fillRef idx="1001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Koordinatalari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berilgan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AʹBʹCʹ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AʺBʺCʺ frontal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proyeksiyalari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chizib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Uchburchakning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(AC)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tomoni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𝑎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")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(AB)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(BC)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𝑐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𝑐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𝑐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harflar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/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i="1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Epyerda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𝐻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"∩[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)= 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′</m:t>
                            </m:r>
                          </m:sup>
                        </m:sSub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∈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</m:oMath>
                </a14:m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-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deyiladi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d>
                      <m:d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′</m:t>
                            </m:r>
                          </m:sup>
                        </m:sSub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,</m:t>
                        </m:r>
                        <m:sSubSup>
                          <m:sSubSup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sub>
                          <m:sup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"</m:t>
                            </m:r>
                          </m:sup>
                        </m:sSubSup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d>
                      <m:dPr>
                        <m:begChr m:val="["/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𝑜𝑥</m:t>
                        </m:r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-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deyiladi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836712"/>
                <a:ext cx="8784976" cy="5549917"/>
              </a:xfrm>
              <a:prstGeom prst="rect">
                <a:avLst/>
              </a:prstGeom>
              <a:blipFill rotWithShape="1">
                <a:blip r:embed="rId2"/>
                <a:stretch>
                  <a:fillRect l="-831" t="-767" r="-970" b="-1314"/>
                </a:stretch>
              </a:blipFill>
              <a:ln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5488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323528" y="193676"/>
                <a:ext cx="8568952" cy="6475684"/>
              </a:xfrm>
              <a:prstGeom prst="rect">
                <a:avLst/>
              </a:prstGeom>
              <a:ln w="9525">
                <a:solidFill>
                  <a:srgbClr val="7030A0"/>
                </a:solidFill>
              </a:ln>
            </p:spPr>
            <p:style>
              <a:lnRef idx="0">
                <a:scrgbClr r="0" g="0" b="0"/>
              </a:lnRef>
              <a:fillRef idx="1001">
                <a:schemeClr val="lt2"/>
              </a:fillRef>
              <a:effectRef idx="0">
                <a:scrgbClr r="0" g="0" b="0"/>
              </a:effectRef>
              <a:fontRef idx="major"/>
            </p:style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3"/>
                </a:pPr>
                <a:r>
                  <a:rPr lang="en-US" sz="2400" dirty="0" smtClean="0"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deyiladi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tegishli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)⟹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"∩[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)=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arenR" startAt="4"/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𝑎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sub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bSup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∪</m:t>
                      </m:r>
                      <m:sSubSup>
                        <m:sSubSupPr>
                          <m:ctrlPr>
                            <a:rPr lang="ru-RU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𝑏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sub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bSup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ru-RU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sub>
                      </m:sSub>
                    </m:oMath>
                  </m:oMathPara>
                </a14:m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= 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∪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= 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P</a:t>
                </a:r>
                <a:r>
                  <a:rPr lang="en-US" sz="2400" baseline="-250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endParaRPr lang="en-US" sz="2400" dirty="0" smtClean="0">
                  <a:ea typeface="Times New Roman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2400" dirty="0">
                  <a:ea typeface="Calibri"/>
                  <a:cs typeface="Times New Roman"/>
                </a:endParaRPr>
              </a:p>
              <a:p>
                <a:pPr marL="450215" algn="ctr">
                  <a:spcAft>
                    <a:spcPts val="0"/>
                  </a:spcAft>
                </a:pPr>
                <a:r>
                  <a:rPr lang="en-US" sz="2400" b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 P(P</a:t>
                </a:r>
                <a:r>
                  <a:rPr lang="en-US" sz="2400" b="1" baseline="-25000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sz="2400" b="1" baseline="-25000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sz="2400" b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:endParaRPr lang="ru-RU" sz="2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93676"/>
                <a:ext cx="8568952" cy="6475684"/>
              </a:xfrm>
              <a:prstGeom prst="rect">
                <a:avLst/>
              </a:prstGeom>
              <a:blipFill rotWithShape="1">
                <a:blip r:embed="rId2"/>
                <a:stretch>
                  <a:fillRect l="-852" t="-282" r="-1065" b="-1034"/>
                </a:stretch>
              </a:blipFill>
              <a:ln w="9525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159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426" y="188640"/>
            <a:ext cx="89315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8.2.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kesishgan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nuqtasi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ea typeface="Calibri"/>
              <a:cs typeface="Times New Roma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26" y="1700808"/>
            <a:ext cx="8719146" cy="403244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73889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1 – </a:t>
            </a:r>
            <a:r>
              <a:rPr lang="en-US" b="1" i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misol</a:t>
            </a:r>
            <a:r>
              <a:rPr lang="en-US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proyeksiyalovchi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vaziyatda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izlari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orqali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P(P</a:t>
            </a:r>
            <a:r>
              <a:rPr lang="en-US" baseline="-25000" dirty="0">
                <a:latin typeface="Times New Roman"/>
                <a:ea typeface="Calibri"/>
                <a:cs typeface="Times New Roman"/>
              </a:rPr>
              <a:t>H</a:t>
            </a:r>
            <a:r>
              <a:rPr lang="en-US" dirty="0">
                <a:latin typeface="Times New Roman"/>
                <a:ea typeface="Calibri"/>
                <a:cs typeface="Times New Roman"/>
              </a:rPr>
              <a:t>,P</a:t>
            </a:r>
            <a:r>
              <a:rPr lang="en-US" baseline="-25000" dirty="0">
                <a:latin typeface="Times New Roman"/>
                <a:ea typeface="Calibri"/>
                <a:cs typeface="Times New Roman"/>
              </a:rPr>
              <a:t>V</a:t>
            </a:r>
            <a:r>
              <a:rPr lang="en-US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tekislikni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[AB]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kesma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bilan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kesishgan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K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nuqtasi</a:t>
            </a: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topilsin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 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484784"/>
            <a:ext cx="6102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latin typeface="Times New Roman"/>
                <a:ea typeface="Calibri"/>
              </a:rPr>
              <a:t>Misol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quyidagi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bosqichlarda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yechimga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ega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boʻladi</a:t>
            </a:r>
            <a:r>
              <a:rPr lang="en-US" dirty="0">
                <a:latin typeface="Times New Roman"/>
                <a:ea typeface="Calibri"/>
              </a:rPr>
              <a:t>: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395536" y="2708920"/>
                <a:ext cx="8352928" cy="2308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Epyurda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kesmaning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AʹBʹ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Kʹ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( 5 –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chizmaga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qarang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!);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Kʹ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chizilib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AʺBʺ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kesishgan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nuqtasini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Kʺ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[AB]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𝑃</m:t>
                    </m:r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𝐻</m:t>
                            </m:r>
                          </m:sub>
                        </m:s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,</m:t>
                        </m:r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⊥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𝐻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𝐾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⟹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𝐵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𝐾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𝐾</m:t>
                    </m:r>
                    <m:r>
                      <m:rPr>
                        <m:nor/>
                      </m:rP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∈</m:t>
                    </m:r>
                    <m:r>
                      <m:rPr>
                        <m:nor/>
                      </m:rPr>
                      <a:rPr lang="en-US">
                        <a:effectLst/>
                        <a:latin typeface="Cambria Math"/>
                        <a:ea typeface="Calibri"/>
                        <a:cs typeface="Times New Roman"/>
                      </a:rPr>
                      <m:t>A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"</m:t>
                    </m:r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b="1" dirty="0" err="1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Javob</a:t>
                </a:r>
                <a:r>
                  <a:rPr lang="en-US" b="1" dirty="0">
                    <a:solidFill>
                      <a:srgbClr val="FF0000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: K(Kʹ,Kʺ).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708920"/>
                <a:ext cx="8352928" cy="2308324"/>
              </a:xfrm>
              <a:prstGeom prst="rect">
                <a:avLst/>
              </a:prstGeom>
              <a:blipFill rotWithShape="1">
                <a:blip r:embed="rId2"/>
                <a:stretch>
                  <a:fillRect l="-511" t="-1319" r="-584" b="-290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3052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825674"/>
            <a:ext cx="82809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Takrorlash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uchun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savollar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800" b="1" dirty="0">
              <a:solidFill>
                <a:srgbClr val="0000FF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800" dirty="0">
                <a:latin typeface="Times New Roman"/>
                <a:ea typeface="Calibri"/>
                <a:cs typeface="Times New Roman"/>
              </a:rPr>
              <a:t> 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iziga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ta’rif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bering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nechta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boʻlishi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mumkin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izlarini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topish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uchun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qanday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geometrik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figuralaridan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foydalaniladi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kesishib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nima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hosil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qiladi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?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8748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796</Words>
  <Application>Microsoft Office PowerPoint</Application>
  <PresentationFormat>Экран (4:3)</PresentationFormat>
  <Paragraphs>52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ALISHER</cp:lastModifiedBy>
  <cp:revision>9</cp:revision>
  <dcterms:created xsi:type="dcterms:W3CDTF">2015-04-26T17:40:11Z</dcterms:created>
  <dcterms:modified xsi:type="dcterms:W3CDTF">2015-05-08T13:01:46Z</dcterms:modified>
</cp:coreProperties>
</file>