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82" r:id="rId2"/>
    <p:sldId id="678" r:id="rId3"/>
    <p:sldId id="363" r:id="rId4"/>
    <p:sldId id="646" r:id="rId5"/>
    <p:sldId id="684" r:id="rId6"/>
    <p:sldId id="682" r:id="rId7"/>
    <p:sldId id="683" r:id="rId8"/>
    <p:sldId id="671" r:id="rId9"/>
    <p:sldId id="680" r:id="rId10"/>
    <p:sldId id="681" r:id="rId11"/>
    <p:sldId id="672" r:id="rId12"/>
    <p:sldId id="673" r:id="rId13"/>
    <p:sldId id="561" r:id="rId14"/>
    <p:sldId id="617" r:id="rId15"/>
    <p:sldId id="685" r:id="rId16"/>
    <p:sldId id="674" r:id="rId17"/>
    <p:sldId id="686" r:id="rId18"/>
    <p:sldId id="669" r:id="rId19"/>
    <p:sldId id="675" r:id="rId20"/>
    <p:sldId id="670" r:id="rId21"/>
    <p:sldId id="637" r:id="rId22"/>
    <p:sldId id="648" r:id="rId23"/>
    <p:sldId id="562" r:id="rId24"/>
    <p:sldId id="677" r:id="rId25"/>
    <p:sldId id="687" r:id="rId26"/>
    <p:sldId id="676" r:id="rId27"/>
    <p:sldId id="679" r:id="rId28"/>
    <p:sldId id="613" r:id="rId29"/>
    <p:sldId id="566" r:id="rId30"/>
    <p:sldId id="628" r:id="rId31"/>
    <p:sldId id="615" r:id="rId32"/>
    <p:sldId id="616" r:id="rId33"/>
    <p:sldId id="564" r:id="rId34"/>
    <p:sldId id="565" r:id="rId35"/>
    <p:sldId id="634" r:id="rId36"/>
    <p:sldId id="443" r:id="rId37"/>
    <p:sldId id="442" r:id="rId38"/>
    <p:sldId id="317" r:id="rId3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941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3/17/2025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3/17/2025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3/17/2025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assets.isu.pub/document-structure/230615083338-bf56db075d59cf5037c7bdfb91ce68e1/v1/02d1eb996bee0d62399da4c8b0af5fab.jpeg?width=720&amp;quality=85,50" TargetMode="Externa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mechanicalfunda.com/2017/01/what-is-thermodynamic-system.html" TargetMode="Externa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ars.els-cdn.com/content/image/3-s2.0-B9780128207338000030-f03-01-9780128207338.jpg" TargetMode="Externa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ngineeringcheatsheet.com/wp-content/uploads/2025/02/image-14.pn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glossaread-contain.s3.ap-south-1.amazonaws.com/epub/1649289938_3838542.pn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REF8KJJ17nld0s3k4ejFccMw-evJrVSFQk0w&amp;s" TargetMode="External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slideplayer.com/slide/14494085/90/images/15/STATE+AND+EQUILIBRIUM+Thermodynamics+deals+with+equilibrium+states..jpg" TargetMode="External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issuu.com/gauravm1612/docs/wonders_of_thermodynamics_energy_heat_physics_f/1" TargetMode="External"/><Relationship Id="rId2" Type="http://schemas.openxmlformats.org/officeDocument/2006/relationships/hyperlink" Target="https://issuu.com/gauravm1612" TargetMode="Externa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doi.org/10.1016/B978-0-323-90626-5.00018-5" TargetMode="External"/><Relationship Id="rId4" Type="http://schemas.openxmlformats.org/officeDocument/2006/relationships/hyperlink" Target="https://libretexts.org/" TargetMode="Externa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1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Basic </a:t>
            </a:r>
            <a:r>
              <a:rPr lang="en-US" sz="3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Concepts and Definition </a:t>
            </a:r>
            <a:endParaRPr lang="en-US" sz="3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fundamental principles and scope of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thermodynamics.</a:t>
            </a:r>
          </a:p>
          <a:p>
            <a:pPr marL="571500" indent="-571500" algn="l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real-world application areas of Engineering Thermodynamics.</a:t>
            </a:r>
          </a:p>
          <a:p>
            <a:pPr marL="571500" indent="-571500" algn="l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Define and classify thermodynamic systems (open, closed, and isolated).</a:t>
            </a:r>
          </a:p>
          <a:p>
            <a:pPr marL="571500" indent="-571500" algn="l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concept of system boundaries and surroundings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energy interactions across system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boundaries.</a:t>
            </a:r>
          </a:p>
          <a:p>
            <a:pPr marL="571500" indent="-571500" algn="l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Distinguish between intensive and extensive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properties.</a:t>
            </a: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Definition of Thermodynamics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Approaches in the study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Thermodynamics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Application areas of Thermodynamics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Thermodynamic system, boundary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surroundings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Thermodynamic properties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Thermodynamic equilibrium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Dimensions and Units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Definition of Thermodynamics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70857"/>
            <a:ext cx="11861073" cy="5306108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name Thermodynamics originates from the Greek words: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herme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Heat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and 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Dynamics –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Power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914400" lvl="2" indent="0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which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most descriptive of the early efforts to convert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heat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into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power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nl-NL" sz="2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Microsoft Himalaya" pitchFamily="2" charset="0"/>
                <a:cs typeface="Arial" panose="020B0604020202020204" pitchFamily="34" charset="0"/>
              </a:rPr>
              <a:t>Thermodynamics – ‘</a:t>
            </a:r>
            <a:r>
              <a:rPr lang="nl-NL" sz="2400" dirty="0">
                <a:solidFill>
                  <a:schemeClr val="accent2"/>
                </a:solidFill>
                <a:latin typeface="Arial" panose="020B0604020202020204" pitchFamily="34" charset="0"/>
                <a:ea typeface="Microsoft Himalaya" pitchFamily="2" charset="0"/>
                <a:cs typeface="Arial" panose="020B0604020202020204" pitchFamily="34" charset="0"/>
              </a:rPr>
              <a:t>Science of energy</a:t>
            </a:r>
            <a:r>
              <a:rPr lang="nl-NL" sz="24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Microsoft Himalaya" pitchFamily="2" charset="0"/>
                <a:cs typeface="Arial" panose="020B0604020202020204" pitchFamily="34" charset="0"/>
              </a:rPr>
              <a:t>’ [1]</a:t>
            </a:r>
            <a:endParaRPr lang="nl-NL" sz="2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Microsoft Himalaya" pitchFamily="2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Engineering thermodynamics is a branch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applied science that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focuses on the principles of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energy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heat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and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work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as well as their interactions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 transformations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1" y="223724"/>
            <a:ext cx="11205134" cy="63411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Definition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of Thermodynamics 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2000320" cy="58257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Thermodynamics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– built on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four laws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governing the phenomena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energy transfer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,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heat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flow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work,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entropy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 within physical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systems</a:t>
            </a:r>
            <a:r>
              <a:rPr lang="nl-NL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nl-NL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l-NL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Zero Law </a:t>
            </a:r>
            <a:r>
              <a:rPr lang="nl-NL" dirty="0" smtClean="0">
                <a:latin typeface="Arial" panose="020B0604020202020204" pitchFamily="34" charset="0"/>
                <a:cs typeface="Arial" panose="020B0604020202020204" pitchFamily="34" charset="0"/>
              </a:rPr>
              <a:t>– Defines </a:t>
            </a:r>
            <a:r>
              <a:rPr lang="nl-NL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(T)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l-NL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nl-NL" b="1" baseline="30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 </a:t>
            </a:r>
            <a:r>
              <a:rPr lang="nl-NL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Law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– Defines </a:t>
            </a:r>
            <a:r>
              <a:rPr lang="nl-NL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(U)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l-N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Simply </a:t>
            </a: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an expression of the conservation of energy principle.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l-NL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NL" b="1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nl-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Law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– Defines </a:t>
            </a:r>
            <a:r>
              <a:rPr lang="nl-NL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(S)</a:t>
            </a:r>
          </a:p>
          <a:p>
            <a:pPr lvl="2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l-N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has quality as well as quantity – actual processes occur in the direction of </a:t>
            </a:r>
            <a:r>
              <a:rPr lang="nl-N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decreasing quality </a:t>
            </a:r>
            <a:r>
              <a:rPr lang="nl-NL" sz="2400" dirty="0">
                <a:latin typeface="Arial" panose="020B0604020202020204" pitchFamily="34" charset="0"/>
                <a:cs typeface="Arial" panose="020B0604020202020204" pitchFamily="34" charset="0"/>
              </a:rPr>
              <a:t>of energy (Eg. Cup of Coffee)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l-NL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nl-NL" b="1" baseline="30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nl-NL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N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Law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– Gives </a:t>
            </a:r>
            <a:r>
              <a:rPr lang="nl-NL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numerical value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 to Entropy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2. Approaches in the study of Thermodynamics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70857"/>
            <a:ext cx="12104913" cy="5306108"/>
          </a:xfrm>
        </p:spPr>
        <p:txBody>
          <a:bodyPr>
            <a:normAutofit fontScale="92500"/>
          </a:bodyPr>
          <a:lstStyle/>
          <a:p>
            <a:pPr marL="457200" lvl="1" indent="0" latinLnBrk="0">
              <a:lnSpc>
                <a:spcPct val="150000"/>
              </a:lnSpc>
              <a:buNone/>
            </a:pP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1. 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Microscopic 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or Statistical Approach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Structure of matter is considered and a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large number of variables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are needed to describe the state of matter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This perspective considers the behavior of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individual particles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(atoms or molecules)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 system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focuses on the properties of these particles, such as velocity, energy, and position, to analyze the system's overall behavior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2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Explains phenomena such as phase transitions and entropy at a molecular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level. </a:t>
            </a:r>
          </a:p>
          <a:p>
            <a:pPr marL="914400" lvl="2" indent="0" latinLnBrk="0">
              <a:lnSpc>
                <a:spcPct val="150000"/>
              </a:lnSpc>
              <a:buNone/>
            </a:pPr>
            <a:r>
              <a:rPr lang="en-US" sz="2400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Example: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Examining the distribution of velocities of gas molecules in a container.</a:t>
            </a:r>
            <a:endParaRPr lang="en-US" sz="2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6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39" y="186015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2. Approaches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in the study of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Thermodynamics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70857"/>
            <a:ext cx="12052662" cy="5485494"/>
          </a:xfrm>
        </p:spPr>
        <p:txBody>
          <a:bodyPr>
            <a:normAutofit fontScale="92500" lnSpcReduction="20000"/>
          </a:bodyPr>
          <a:lstStyle/>
          <a:p>
            <a:pPr marL="457200" lvl="1" indent="0">
              <a:lnSpc>
                <a:spcPct val="150000"/>
              </a:lnSpc>
              <a:buNone/>
            </a:pPr>
            <a:r>
              <a:rPr lang="en-US" sz="35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2</a:t>
            </a:r>
            <a:r>
              <a:rPr lang="en-US" sz="35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Macroscopic or Classical Approach</a:t>
            </a:r>
          </a:p>
          <a:p>
            <a:pPr lvl="2"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Structure of matter is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not considered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and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only few number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of variables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are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used to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describe the state of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matter.</a:t>
            </a:r>
            <a:endParaRPr 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2"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perspective looks at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system as a whole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focusing on observable properties like pressure, temperature, and volume, without delving into the behavior of individual particles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2" latinLnBrk="0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relies on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experimental observations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and established thermodynamic laws (e.g., the First and Second Laws of Thermodynamics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marL="914400" lvl="2" indent="0" latinLnBrk="0">
              <a:lnSpc>
                <a:spcPct val="160000"/>
              </a:lnSpc>
              <a:buNone/>
            </a:pPr>
            <a:r>
              <a:rPr lang="en-US" sz="2400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Example</a:t>
            </a:r>
            <a:r>
              <a:rPr lang="en-US" sz="24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Calculating the work done by an engine or the heat transfer between two bodies.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733425"/>
            <a:ext cx="11637704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Thermodynamics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has vast applications in fields like designing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engines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power plants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refrigeration systems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and various other systems where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energy efficiency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conversion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are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critical [2].</a:t>
            </a:r>
          </a:p>
          <a:p>
            <a:pPr algn="just" latinLnBrk="0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Some application areas of thermodynamics include:</a:t>
            </a:r>
          </a:p>
          <a:p>
            <a:pPr marL="914400" lvl="1" indent="-457200" algn="just" latinLnBrk="0">
              <a:lnSpc>
                <a:spcPct val="10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human body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body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converts chemical energy from food into mechanical energy (movement) and thermal energy (heat) </a:t>
            </a:r>
          </a:p>
          <a:p>
            <a:pPr marL="914400" lvl="1" indent="-457200" algn="just" latinLnBrk="0">
              <a:lnSpc>
                <a:spcPct val="10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Air-conditioning systems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enabling the transfer of heat, efficient energy use, and control of          indoor climate.</a:t>
            </a:r>
          </a:p>
          <a:p>
            <a:pPr marL="914400" lvl="1" indent="-457200" algn="just" latinLnBrk="0">
              <a:lnSpc>
                <a:spcPct val="10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Air planes 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Design and operation of airplanes, influencing propulsion, heat management,           environmental control, and fuel efficiency.</a:t>
            </a:r>
          </a:p>
          <a:p>
            <a:pPr marL="914400" lvl="1" indent="-457200" algn="just" latinLnBrk="0">
              <a:lnSpc>
                <a:spcPct val="10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Car radiators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Maintains the engine temperature by dissipating excess heat generated during     combustion</a:t>
            </a: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Application of 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Thermodynamics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Heat 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Engines –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Understanding how engines convert heat into work</a:t>
            </a: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	e.g.  Car engines, steam turbines</a:t>
            </a: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 Refrigeration and 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eat pump systems –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These devices transfer heat from a          cooler to a warmer place using work as an input</a:t>
            </a: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6. Power plants –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Designing systems to efficiently convert thermal energy into          electrical energy</a:t>
            </a: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Application of Thermodynamics           </a:t>
            </a:r>
            <a:r>
              <a:rPr lang="en-US" sz="22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2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2003463" cy="6016167"/>
          </a:xfrm>
        </p:spPr>
        <p:txBody>
          <a:bodyPr>
            <a:normAutofit/>
          </a:bodyPr>
          <a:lstStyle/>
          <a:p>
            <a:pPr marL="457200" lvl="1" indent="0" algn="just">
              <a:lnSpc>
                <a:spcPct val="150000"/>
              </a:lnSpc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Application of Thermodynamics           </a:t>
            </a:r>
            <a:r>
              <a:rPr lang="en-US" sz="22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2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sp>
        <p:nvSpPr>
          <p:cNvPr id="8" name="Rectangle 7"/>
          <p:cNvSpPr/>
          <p:nvPr/>
        </p:nvSpPr>
        <p:spPr>
          <a:xfrm>
            <a:off x="879566" y="5212040"/>
            <a:ext cx="987551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Some application areas of Thermodynamics [3] 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assets.isu.pub/document-structure/230615083338-bf56db075d59cf5037c7bdfb91ce68e1/v1/02d1eb996bee0d62399da4c8b0af5fab.jpeg?width=720&amp;quality=85%2C50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9378" name="Picture 2" descr="https://assets.isu.pub/document-structure/230615083338-bf56db075d59cf5037c7bdfb91ce68e1/v1/02d1eb996bee0d62399da4c8b0af5fab.jpeg?width=720&amp;quality=85%2C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416" y="840749"/>
            <a:ext cx="5698581" cy="427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810501" y="4276745"/>
            <a:ext cx="43815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Figure 2.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Thermodynamic system,    boundary and surroundings [4]. </a:t>
            </a:r>
          </a:p>
          <a:p>
            <a:r>
              <a:rPr lang="en-US" sz="100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1000" dirty="0">
                <a:latin typeface="Arial" pitchFamily="34" charset="0"/>
                <a:cs typeface="Arial" pitchFamily="34" charset="0"/>
              </a:rPr>
              <a:t>:  </a:t>
            </a:r>
            <a:r>
              <a:rPr lang="en-US" sz="10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000" dirty="0" smtClean="0">
                <a:latin typeface="Arial" pitchFamily="34" charset="0"/>
                <a:cs typeface="Arial" pitchFamily="34" charset="0"/>
                <a:hlinkClick r:id="rId2"/>
              </a:rPr>
              <a:t>www.mechanicalfunda.com/2017/01/what-is-thermodynamic-system.html</a:t>
            </a:r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endParaRPr lang="en-US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7600" b="1" dirty="0">
                <a:latin typeface="Arial" pitchFamily="34" charset="0"/>
                <a:cs typeface="Arial" pitchFamily="34" charset="0"/>
              </a:rPr>
              <a:t>4</a:t>
            </a:r>
            <a:r>
              <a:rPr lang="en-US" sz="76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7600" b="1" dirty="0" smtClean="0">
                <a:latin typeface="Arial" pitchFamily="34" charset="0"/>
                <a:cs typeface="Arial" pitchFamily="34" charset="0"/>
              </a:rPr>
              <a:t>Thermodynamic </a:t>
            </a:r>
            <a:r>
              <a:rPr lang="en-US" sz="7600" b="1" dirty="0">
                <a:latin typeface="Arial" pitchFamily="34" charset="0"/>
                <a:cs typeface="Arial" pitchFamily="34" charset="0"/>
              </a:rPr>
              <a:t>system, boundary and surroundings</a:t>
            </a:r>
          </a:p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6225" y="982450"/>
            <a:ext cx="4057651" cy="3209925"/>
          </a:xfrm>
          <a:prstGeom prst="rect">
            <a:avLst/>
          </a:prstGeom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04800" y="1175065"/>
            <a:ext cx="70104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/>
            <a:r>
              <a:rPr lang="en-US" sz="2400" b="1" dirty="0">
                <a:solidFill>
                  <a:srgbClr val="FF0000"/>
                </a:solidFill>
                <a:latin typeface="David" pitchFamily="34" charset="-79"/>
                <a:cs typeface="David" pitchFamily="34" charset="-79"/>
              </a:rPr>
              <a:t>Thermodynamic System</a:t>
            </a:r>
          </a:p>
          <a:p>
            <a:pPr marL="342900" indent="-342900" latinLnBrk="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quantity of matter or a region in space chosen for study</a:t>
            </a:r>
            <a:r>
              <a:rPr lang="en-US" sz="24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342900" indent="-342900" latinLnBrk="0"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can include matter, energy, or both.</a:t>
            </a:r>
            <a:endParaRPr lang="en-US" sz="240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endParaRPr lang="en-US" sz="2000" dirty="0">
              <a:solidFill>
                <a:srgbClr val="273339"/>
              </a:solidFill>
              <a:latin typeface="David" pitchFamily="34" charset="-79"/>
              <a:cs typeface="David" pitchFamily="34" charset="-79"/>
            </a:endParaRPr>
          </a:p>
          <a:p>
            <a:pPr latinLnBrk="0"/>
            <a:r>
              <a:rPr lang="en-US" sz="2400" b="1" dirty="0" smtClean="0">
                <a:solidFill>
                  <a:srgbClr val="FF0000"/>
                </a:solidFill>
                <a:latin typeface="David" pitchFamily="34" charset="-79"/>
                <a:cs typeface="David" pitchFamily="34" charset="-79"/>
              </a:rPr>
              <a:t>Surroundings</a:t>
            </a:r>
            <a:endParaRPr lang="en-US" sz="2400" b="1" dirty="0">
              <a:solidFill>
                <a:srgbClr val="FF0000"/>
              </a:solidFill>
              <a:latin typeface="David" pitchFamily="34" charset="-79"/>
              <a:cs typeface="David" pitchFamily="34" charset="-79"/>
            </a:endParaRPr>
          </a:p>
          <a:p>
            <a:pPr latinLnBrk="0"/>
            <a:r>
              <a:rPr lang="en-US" sz="2400" dirty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Everything external to the system.</a:t>
            </a:r>
          </a:p>
          <a:p>
            <a:pPr latinLnBrk="0"/>
            <a:endParaRPr lang="en-US" sz="2000" dirty="0">
              <a:solidFill>
                <a:srgbClr val="273339"/>
              </a:solidFill>
              <a:latin typeface="David" pitchFamily="34" charset="-79"/>
              <a:cs typeface="David" pitchFamily="34" charset="-79"/>
            </a:endParaRPr>
          </a:p>
          <a:p>
            <a:pPr latinLnBrk="0"/>
            <a:r>
              <a:rPr lang="en-US" sz="2400" b="1" dirty="0">
                <a:solidFill>
                  <a:srgbClr val="FF0000"/>
                </a:solidFill>
                <a:latin typeface="David" pitchFamily="34" charset="-79"/>
                <a:cs typeface="David" pitchFamily="34" charset="-79"/>
              </a:rPr>
              <a:t>Boundary</a:t>
            </a:r>
          </a:p>
          <a:p>
            <a:pPr marL="342900" indent="-342900" latinLnBrk="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the real or imaginary surface that separates the system from its surroundings</a:t>
            </a:r>
            <a:r>
              <a:rPr lang="en-US" sz="24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.</a:t>
            </a:r>
          </a:p>
          <a:p>
            <a:pPr marL="342900" indent="-342900" latinLnBrk="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It </a:t>
            </a:r>
            <a:r>
              <a:rPr lang="en-US" sz="2400" dirty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may be </a:t>
            </a:r>
            <a:r>
              <a:rPr lang="en-US" sz="2400" b="1" u="sng" dirty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fixed</a:t>
            </a:r>
            <a:r>
              <a:rPr lang="en-US" sz="2400" dirty="0">
                <a:solidFill>
                  <a:srgbClr val="273339"/>
                </a:solidFill>
                <a:latin typeface="David" pitchFamily="34" charset="-79"/>
                <a:cs typeface="David" pitchFamily="34" charset="-79"/>
              </a:rPr>
              <a:t> or </a:t>
            </a:r>
            <a:r>
              <a:rPr lang="en-US" sz="2400" b="1" u="sng" dirty="0" smtClean="0">
                <a:solidFill>
                  <a:srgbClr val="0070C0"/>
                </a:solidFill>
                <a:latin typeface="David" pitchFamily="34" charset="-79"/>
                <a:cs typeface="David" pitchFamily="34" charset="-79"/>
              </a:rPr>
              <a:t>movable</a:t>
            </a:r>
          </a:p>
          <a:p>
            <a:pPr algn="just" latinLnBrk="0"/>
            <a:endParaRPr lang="en-GB" sz="2000" dirty="0" smtClean="0">
              <a:solidFill>
                <a:srgbClr val="273339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 smtClean="0">
                <a:latin typeface="Arial" pitchFamily="34" charset="0"/>
                <a:cs typeface="Arial" pitchFamily="34" charset="0"/>
              </a:rPr>
              <a:t>Boundary                                               </a:t>
            </a:r>
            <a:endParaRPr lang="en-US" sz="3000" dirty="0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04800" y="1175065"/>
            <a:ext cx="70104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boundary is the contact surface shared by both the system and the surroundings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plays a crucial role in analyzing energy and mass interactions</a:t>
            </a:r>
          </a:p>
          <a:p>
            <a:pPr marL="342900" indent="-342900" latinLnBrk="0">
              <a:buFont typeface="Wingdings" panose="05000000000000000000" pitchFamily="2" charset="2"/>
              <a:buChar char="§"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Types of Boundaries</a:t>
            </a:r>
          </a:p>
          <a:p>
            <a:pPr marL="342900" indent="-342900" latinLnBrk="0">
              <a:buFont typeface="Wingdings" panose="05000000000000000000" pitchFamily="2" charset="2"/>
              <a:buChar char="§"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buFont typeface="Wingdings" panose="05000000000000000000" pitchFamily="2" charset="2"/>
              <a:buChar char="§"/>
            </a:pP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Fixed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Boundary –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boundary does not change shape or volume. e.g. A rigid container</a:t>
            </a:r>
          </a:p>
          <a:p>
            <a:pPr marL="342900" indent="-342900" latinLnBrk="0">
              <a:buFont typeface="Wingdings" panose="05000000000000000000" pitchFamily="2" charset="2"/>
              <a:buChar char="§"/>
            </a:pP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Movable Boundary –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boundary can expand or contract. e.g. A piston-cylinder arrangement</a:t>
            </a:r>
          </a:p>
          <a:p>
            <a:pPr marL="342900" indent="-342900" latinLnBrk="0">
              <a:buFont typeface="Wingdings" panose="05000000000000000000" pitchFamily="2" charset="2"/>
              <a:buChar char="§"/>
            </a:pP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 Boundary –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physical barrier, such as the walls of a container</a:t>
            </a:r>
          </a:p>
          <a:p>
            <a:pPr marL="342900" indent="-342900" latinLnBrk="0">
              <a:buFont typeface="Wingdings" panose="05000000000000000000" pitchFamily="2" charset="2"/>
              <a:buChar char="§"/>
            </a:pP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Imaginary Boundary –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conceptual surface, such as the edge of a gas cloud in space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/>
            <a:endParaRPr lang="en-GB" sz="2000" dirty="0" smtClean="0">
              <a:solidFill>
                <a:srgbClr val="273339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15200" y="4742309"/>
            <a:ext cx="4695825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Boundary of a thermodynamic system [5] </a:t>
            </a:r>
          </a:p>
          <a:p>
            <a:r>
              <a:rPr lang="en-US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2"/>
              </a:rPr>
              <a:t>https</a:t>
            </a:r>
            <a:r>
              <a:rPr lang="en-US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2"/>
              </a:rPr>
              <a:t>ars.els-cdn.com/content/image/3-s2.0-B9780128207338000030-f03-01-9780128207338.jpg</a:t>
            </a:r>
            <a:endParaRPr lang="en-US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pic>
        <p:nvPicPr>
          <p:cNvPr id="222279" name="Picture 71" descr="https://ars.els-cdn.com/content/image/3-s2.0-B9780128207338000030-f03-01-97801282073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4743" y="1872837"/>
            <a:ext cx="3409950" cy="217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800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5" y="857840"/>
            <a:ext cx="11802359" cy="588232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objective of a thermodynamic system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to provide a framework for analyzing and understanding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energy, heat,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work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exchanges between a defined system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surroundings [1]. 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simply a cornerstone of energy analysis.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Thermodynamic systems are categorized based on the interactions they allow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between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its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surroundings. 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algn="just" latinLnBrk="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Systems</a:t>
            </a:r>
          </a:p>
          <a:p>
            <a:pPr marL="914400" lvl="1" indent="-457200" algn="just" latinLnBrk="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System</a:t>
            </a:r>
          </a:p>
          <a:p>
            <a:pPr marL="914400" lvl="1" indent="-457200" algn="just" latinLnBrk="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Isolated System</a:t>
            </a:r>
          </a:p>
          <a:p>
            <a:pPr algn="just">
              <a:lnSpc>
                <a:spcPct val="150000"/>
              </a:lnSpc>
            </a:pPr>
            <a:endParaRPr lang="en-US" sz="2000" dirty="0" smtClean="0"/>
          </a:p>
          <a:p>
            <a:pPr algn="just">
              <a:lnSpc>
                <a:spcPct val="20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latin typeface="Arial" pitchFamily="34" charset="0"/>
                <a:cs typeface="Arial" pitchFamily="34" charset="0"/>
              </a:rPr>
              <a:t>Thermodynamic System 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70743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Thermodynamic System                                              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11311346" cy="6248399"/>
          </a:xfrm>
        </p:spPr>
        <p:txBody>
          <a:bodyPr>
            <a:normAutofit/>
          </a:bodyPr>
          <a:lstStyle/>
          <a:p>
            <a:pPr marL="457200" indent="-457200" algn="just" latinLnBrk="0">
              <a:lnSpc>
                <a:spcPct val="200000"/>
              </a:lnSpc>
              <a:spcBef>
                <a:spcPts val="0"/>
              </a:spcBef>
              <a:buAutoNum type="arabicPeriod"/>
            </a:pPr>
            <a:r>
              <a:rPr lang="en-US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Closed System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a closed system, only energy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 the form of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can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 exchanged with the surroundings, but matter remains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contained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within the system.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No mass can cross its boundary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Volume may also change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Also known as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Mass</a:t>
            </a: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e.g.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sealed piston-cylinder device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81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Thermodynamic System                                              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8553450" cy="624839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Closed System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7787" y="1559079"/>
            <a:ext cx="3565996" cy="277157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166966" y="4765119"/>
            <a:ext cx="661127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4.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 cannot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cross the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boundaries of a closed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but energy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can.</a:t>
            </a:r>
          </a:p>
          <a:p>
            <a:pPr lvl="0"/>
            <a:r>
              <a:rPr lang="en-US" dirty="0" smtClean="0">
                <a:solidFill>
                  <a:prstClr val="black"/>
                </a:solidFill>
                <a:hlinkClick r:id="rId3"/>
              </a:rPr>
              <a:t>url: </a:t>
            </a:r>
            <a:r>
              <a:rPr lang="en-US" sz="1400" dirty="0" smtClean="0">
                <a:solidFill>
                  <a:prstClr val="black"/>
                </a:solidFill>
                <a:hlinkClick r:id="rId3"/>
              </a:rPr>
              <a:t>https://engineeringcheatsheet.com/wp-content/uploads/2025/02/image-14.png</a:t>
            </a:r>
            <a:endParaRPr lang="en-US" sz="1400" dirty="0" smtClean="0">
              <a:solidFill>
                <a:prstClr val="black"/>
              </a:solidFill>
            </a:endParaRPr>
          </a:p>
          <a:p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03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Thermodynamic System                                              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099" y="609600"/>
            <a:ext cx="9273541" cy="6248399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Open System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 an open system, both matter and energy can be exchanged with the surroundings.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Volume may also change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Also known as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Volume</a:t>
            </a:r>
          </a:p>
          <a:p>
            <a:pPr marL="457200" lvl="1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e.g. water heater, car radiator, turbine, nozzle.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59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Thermodynamic System                                              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8553450" cy="624839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System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FIG0117"/>
          <p:cNvPicPr>
            <a:picLocks noChangeAspect="1" noChangeArrowheads="1"/>
          </p:cNvPicPr>
          <p:nvPr/>
        </p:nvPicPr>
        <p:blipFill>
          <a:blip r:embed="rId2" cstate="print"/>
          <a:srcRect l="58989" b="18381"/>
          <a:stretch>
            <a:fillRect/>
          </a:stretch>
        </p:blipFill>
        <p:spPr bwMode="auto">
          <a:xfrm>
            <a:off x="3047777" y="1838633"/>
            <a:ext cx="2800572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783508" y="4646906"/>
            <a:ext cx="575089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5. A control volume with  fixed and moving boundaries </a:t>
            </a:r>
          </a:p>
          <a:p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https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glossaread-contain.s3.ap-south-1.amazonaws.com/epub/1649289938_3838542.png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18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074" y="88034"/>
            <a:ext cx="10587180" cy="752475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System         </a:t>
            </a:r>
            <a:r>
              <a:rPr lang="en-US" sz="27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               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Cont.…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08" y="791852"/>
            <a:ext cx="9570317" cy="5938886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Isolated System</a:t>
            </a:r>
          </a:p>
          <a:p>
            <a:pPr lvl="1" algn="just" latinLnBrk="0">
              <a:lnSpc>
                <a:spcPct val="100000"/>
              </a:lnSpc>
              <a:buFont typeface="Wingdings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In an isolated system, neither matter nor energy can be exchanged with the surroundings.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lvl="1" algn="just" latinLnBrk="0">
              <a:lnSpc>
                <a:spcPct val="100000"/>
              </a:lnSpc>
              <a:buFont typeface="Wingdings" pitchFamily="2" charset="2"/>
              <a:buChar char="§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dirty="0">
                <a:latin typeface="Arial" pitchFamily="34" charset="0"/>
                <a:cs typeface="Arial" pitchFamily="34" charset="0"/>
              </a:rPr>
              <a:t>type is an idealization, as perfect isolation is rarely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achievable  </a:t>
            </a:r>
            <a:r>
              <a:rPr lang="en-US" dirty="0">
                <a:latin typeface="Arial" pitchFamily="34" charset="0"/>
                <a:cs typeface="Arial" pitchFamily="34" charset="0"/>
              </a:rPr>
              <a:t>in practice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lvl="1" indent="0" algn="just" latinLnBrk="0">
              <a:lnSpc>
                <a:spcPct val="10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e.g. A </a:t>
            </a:r>
            <a:r>
              <a:rPr lang="en-US" dirty="0">
                <a:latin typeface="Arial" pitchFamily="34" charset="0"/>
                <a:cs typeface="Arial" pitchFamily="34" charset="0"/>
              </a:rPr>
              <a:t>highly insulated thermos bottle attempting to maintain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    temperature </a:t>
            </a:r>
            <a:r>
              <a:rPr lang="en-US" dirty="0">
                <a:latin typeface="Arial" pitchFamily="34" charset="0"/>
                <a:cs typeface="Arial" pitchFamily="34" charset="0"/>
              </a:rPr>
              <a:t>of its contents.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979" y="4209265"/>
            <a:ext cx="8181541" cy="20240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3983" y="1230460"/>
            <a:ext cx="1295512" cy="390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21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2" y="99218"/>
            <a:ext cx="10515600" cy="919957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How do we describe a system?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2" y="1152525"/>
            <a:ext cx="10683238" cy="5024438"/>
          </a:xfrm>
        </p:spPr>
        <p:txBody>
          <a:bodyPr>
            <a:normAutofit/>
          </a:bodyPr>
          <a:lstStyle/>
          <a:p>
            <a:pPr marL="0" indent="0" latinLnBrk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thermodynamic system can be described by its: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Properties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pressure, volume, temperature, and internal energy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identifying whether the system is homogeneous or </a:t>
            </a:r>
            <a:r>
              <a:rPr lang="nl-NL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heterogeneous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its the condition of the system at which it exists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Equilibrium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Thermal equilibrium, mechanical equilibrium, chemical </a:t>
            </a:r>
            <a:r>
              <a:rPr lang="en-US" dirty="0" smtClean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      equilibrium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Process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any change from one state to another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08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182" y="280284"/>
            <a:ext cx="10627938" cy="4173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Thermodynamic Properties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724" y="840851"/>
            <a:ext cx="11399721" cy="6198123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property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measurable or calculable characteristic of a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 system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helps describe its physical condition or state.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properties are used in thermodynamics to analyze and predict the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behavior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systems.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They are also used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analyze and predict energy changes, equilibrium, and phase transitions in thermodynamic systems.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 properties are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independent of the path used to arrive at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system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condition.</a:t>
            </a: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87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035" y="98426"/>
            <a:ext cx="11019934" cy="568128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</a:t>
            </a:r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Properties 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239" y="666554"/>
            <a:ext cx="11464789" cy="5882326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most common thermodynamic properties, often used in analysis and calculations, include: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(T)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Measures the thermal energy of a system and determines heat flow between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systems.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(P)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Represents the force exerted per unit area within or on the boundaries of a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system.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(V)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Refers to the space occupied by the system, often linked to pressure and temperature through equations like the Ideal Gas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Law.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(U)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total energy contained within a system, including kinetic and potential energy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particles.</a:t>
            </a:r>
          </a:p>
          <a:p>
            <a:pPr algn="just">
              <a:lnSpc>
                <a:spcPct val="20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05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412" y="365126"/>
            <a:ext cx="10505390" cy="58698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Properties      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239" y="956822"/>
            <a:ext cx="11490915" cy="5901178"/>
          </a:xfrm>
        </p:spPr>
        <p:txBody>
          <a:bodyPr>
            <a:normAutofit/>
          </a:bodyPr>
          <a:lstStyle/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Enthalpy (H)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Combines internal energy with the work done by the system due to pressure and volume changes, commonly used in processes involving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heat transfer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at constant pressure.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(S)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measure of disorder or randomness in a system, crucial for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determining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spontaneity of processes.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14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42" y="216816"/>
            <a:ext cx="11253890" cy="507429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Properties      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" y="724245"/>
            <a:ext cx="11820525" cy="6015920"/>
          </a:xfrm>
        </p:spPr>
        <p:txBody>
          <a:bodyPr>
            <a:normAutofit fontScale="47500" lnSpcReduction="20000"/>
          </a:bodyPr>
          <a:lstStyle/>
          <a:p>
            <a:pPr marL="0" indent="0" latinLnBrk="0">
              <a:lnSpc>
                <a:spcPct val="170000"/>
              </a:lnSpc>
              <a:buNone/>
            </a:pPr>
            <a:r>
              <a:rPr lang="en-US" sz="5100" dirty="0">
                <a:latin typeface="Arial" panose="020B0604020202020204" pitchFamily="34" charset="0"/>
                <a:cs typeface="Arial" panose="020B0604020202020204" pitchFamily="34" charset="0"/>
              </a:rPr>
              <a:t>Thermodynamic properties are </a:t>
            </a:r>
            <a:r>
              <a:rPr lang="en-US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generally classified </a:t>
            </a:r>
            <a:r>
              <a:rPr lang="en-US" sz="5100" dirty="0">
                <a:latin typeface="Arial" panose="020B0604020202020204" pitchFamily="34" charset="0"/>
                <a:cs typeface="Arial" panose="020B0604020202020204" pitchFamily="34" charset="0"/>
              </a:rPr>
              <a:t>into two main categories:</a:t>
            </a:r>
          </a:p>
          <a:p>
            <a:pPr marL="0" indent="0" latinLnBrk="0">
              <a:lnSpc>
                <a:spcPct val="120000"/>
              </a:lnSpc>
              <a:buNone/>
            </a:pPr>
            <a:r>
              <a:rPr lang="en-US" sz="5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Intensive Properties:</a:t>
            </a:r>
          </a:p>
          <a:p>
            <a:pPr latinLnBrk="0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4600" dirty="0" smtClean="0">
                <a:latin typeface="Arial" pitchFamily="34" charset="0"/>
                <a:cs typeface="Arial" pitchFamily="34" charset="0"/>
              </a:rPr>
              <a:t>Its </a:t>
            </a:r>
            <a:r>
              <a:rPr lang="en-US" sz="4600" dirty="0">
                <a:latin typeface="Arial" pitchFamily="34" charset="0"/>
                <a:cs typeface="Arial" pitchFamily="34" charset="0"/>
              </a:rPr>
              <a:t>value remains the same whether one 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considers</a:t>
            </a:r>
            <a:r>
              <a:rPr lang="en-US" sz="4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4600" dirty="0">
                <a:latin typeface="Arial" panose="020B0604020202020204" pitchFamily="34" charset="0"/>
                <a:cs typeface="Arial" panose="020B0604020202020204" pitchFamily="34" charset="0"/>
              </a:rPr>
              <a:t>whole system or only a part of it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4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These do not depend on the size or mass of the system. </a:t>
            </a:r>
            <a:endParaRPr lang="en-US" sz="4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atinLnBrk="0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They are characterized by:</a:t>
            </a:r>
          </a:p>
          <a:p>
            <a:pPr lvl="1" latinLnBrk="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4600" dirty="0">
                <a:latin typeface="Arial" panose="020B0604020202020204" pitchFamily="34" charset="0"/>
                <a:cs typeface="Arial" panose="020B0604020202020204" pitchFamily="34" charset="0"/>
              </a:rPr>
              <a:t>Independence from 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system size</a:t>
            </a:r>
          </a:p>
          <a:p>
            <a:pPr lvl="1" latinLnBrk="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4600" dirty="0">
                <a:latin typeface="Arial" panose="020B0604020202020204" pitchFamily="34" charset="0"/>
                <a:cs typeface="Arial" panose="020B0604020202020204" pitchFamily="34" charset="0"/>
              </a:rPr>
              <a:t>Uniformity 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throughout </a:t>
            </a:r>
            <a:r>
              <a:rPr lang="en-US" sz="46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lvl="1" latinLnBrk="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4600" dirty="0">
                <a:latin typeface="Arial" panose="020B0604020202020204" pitchFamily="34" charset="0"/>
                <a:cs typeface="Arial" panose="020B0604020202020204" pitchFamily="34" charset="0"/>
              </a:rPr>
              <a:t>Retain 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their values during division</a:t>
            </a:r>
          </a:p>
          <a:p>
            <a:pPr lvl="1" latinLnBrk="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4600" dirty="0">
                <a:latin typeface="Arial" panose="020B0604020202020204" pitchFamily="34" charset="0"/>
                <a:cs typeface="Arial" panose="020B0604020202020204" pitchFamily="34" charset="0"/>
              </a:rPr>
              <a:t>Determination of 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state</a:t>
            </a:r>
            <a:endParaRPr lang="en-US" sz="4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70000"/>
              </a:lnSpc>
              <a:buNone/>
            </a:pP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  <a:r>
              <a:rPr lang="en-US" sz="4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600" b="1" dirty="0">
                <a:latin typeface="Arial" panose="020B0604020202020204" pitchFamily="34" charset="0"/>
                <a:cs typeface="Arial" panose="020B0604020202020204" pitchFamily="34" charset="0"/>
              </a:rPr>
              <a:t>Temperature, pressure, </a:t>
            </a:r>
            <a:r>
              <a:rPr lang="en-US" sz="4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density</a:t>
            </a:r>
            <a:endParaRPr lang="en-US" sz="4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dirty="0"/>
          </a:p>
          <a:p>
            <a:pPr algn="just">
              <a:lnSpc>
                <a:spcPct val="20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15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42" y="216816"/>
            <a:ext cx="11253890" cy="507429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Properties      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3"/>
            <a:ext cx="11930743" cy="5863472"/>
          </a:xfrm>
        </p:spPr>
        <p:txBody>
          <a:bodyPr>
            <a:normAutofit fontScale="85000" lnSpcReduction="10000"/>
          </a:bodyPr>
          <a:lstStyle/>
          <a:p>
            <a:pPr marL="0" indent="0" latinLnBrk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2. Extensive Properties:</a:t>
            </a:r>
          </a:p>
          <a:p>
            <a:pPr latinLnBrk="0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These depend on the size or mass of the system.</a:t>
            </a:r>
          </a:p>
          <a:p>
            <a:pPr latinLnBrk="0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property value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changes based on the size of the portion of the system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being considered.</a:t>
            </a:r>
          </a:p>
          <a:p>
            <a:pPr latinLnBrk="0">
              <a:lnSpc>
                <a:spcPct val="17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They are characterized by:</a:t>
            </a:r>
          </a:p>
          <a:p>
            <a:pPr lvl="1" latinLnBrk="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Dependence on system size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Additive in nature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Change with division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Depend on extensive quantities</a:t>
            </a:r>
          </a:p>
          <a:p>
            <a:pPr lvl="1" latinLnBrk="0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Can become intensive properties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buNone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Examples: </a:t>
            </a:r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Volume, internal energy, enthalpy, entropy, mass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20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66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607" y="783432"/>
            <a:ext cx="11604396" cy="5505254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Illustration of Intensive and Extensive Properties: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Figure 6.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Criterion to differentiate intensive and extensive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properties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encrypted-tbn0.gstatic.com/images?q=tbn:ANd9GcREF8KJJ17nld0s3k4ejFccMw-evJrVSFQk0w&amp;s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61769"/>
            <a:ext cx="114225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Properties      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</p:txBody>
      </p:sp>
      <p:pic>
        <p:nvPicPr>
          <p:cNvPr id="6" name="Picture 4" descr="010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64526" y="2867872"/>
            <a:ext cx="6927997" cy="191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1410787" y="1314182"/>
          <a:ext cx="8281427" cy="1553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19" name="Equation" r:id="rId5" imgW="3962160" imgH="914400" progId="">
                  <p:embed/>
                </p:oleObj>
              </mc:Choice>
              <mc:Fallback>
                <p:oleObj name="Equation" r:id="rId5" imgW="3962160" imgH="9144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0787" y="1314182"/>
                        <a:ext cx="8281427" cy="155369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0926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327" y="119863"/>
            <a:ext cx="11415860" cy="60583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Properties      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725700"/>
            <a:ext cx="11800114" cy="5882490"/>
          </a:xfrm>
        </p:spPr>
        <p:txBody>
          <a:bodyPr>
            <a:normAutofit/>
          </a:bodyPr>
          <a:lstStyle/>
          <a:p>
            <a:pPr marL="0" indent="0" latinLnBrk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Another useful property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 the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 Property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latinLnBrk="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intensive property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that is expressed on a per-unit basis, typically with respect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mass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allow us to describe the state of a system without needing to know its total size 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mass</a:t>
            </a:r>
          </a:p>
          <a:p>
            <a:pPr marL="0" indent="0" latinLnBrk="0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Some Examples:</a:t>
            </a:r>
          </a:p>
          <a:p>
            <a:pPr marL="457200" lvl="1" indent="0" latinLnBrk="0">
              <a:buNone/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 Volume: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Volume per unit mass (e.g., cubic meters per kilogram, m³/kg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lvl="1" indent="0" latinLnBrk="0">
              <a:buNone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Energy per unit mass (e.g., joules per kilogram, J/kg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lvl="1" indent="0" latinLnBrk="0">
              <a:buNone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Heat capacity per unit mass (e.g., J/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kg·K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l-G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apital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letters will denote extensive properties and small letters will be used to represent the specific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properties. For Example:</a:t>
            </a:r>
          </a:p>
          <a:p>
            <a:pPr marL="0" indent="0" latinLnBrk="0">
              <a:buNone/>
            </a:pP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Specific volume (v) = V/m</a:t>
            </a:r>
          </a:p>
          <a:p>
            <a:pPr marL="0" indent="0">
              <a:buNone/>
            </a:pPr>
            <a:endParaRPr lang="en-US" sz="2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09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899" y="932061"/>
            <a:ext cx="11440844" cy="5505254"/>
          </a:xfrm>
        </p:spPr>
        <p:txBody>
          <a:bodyPr>
            <a:normAutofit/>
          </a:bodyPr>
          <a:lstStyle/>
          <a:p>
            <a:pPr marL="0" lvl="0" indent="0" latinLnBrk="0">
              <a:buNone/>
            </a:pP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Examples: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Identify which of the following are extensive properties and which are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intensive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properties:</a:t>
            </a:r>
          </a:p>
          <a:p>
            <a:pPr marL="971550" lvl="1" indent="-514350" latinLnBrk="0">
              <a:buFont typeface="+mj-lt"/>
              <a:buAutoNum type="romanL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baseline="30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volume 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(Extensive Property)</a:t>
            </a:r>
            <a:endParaRPr lang="en-US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 latinLnBrk="0">
              <a:buFont typeface="+mj-lt"/>
              <a:buAutoNum type="romanL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20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J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kinetic energy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(Extensive Property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0" lvl="1" indent="-514350" latinLnBrk="0">
              <a:buFont typeface="+mj-lt"/>
              <a:buAutoNum type="romanL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pressure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(Intensive 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Property)</a:t>
            </a:r>
          </a:p>
          <a:p>
            <a:pPr marL="971550" lvl="1" indent="-514350" latinLnBrk="0">
              <a:buFont typeface="+mj-lt"/>
              <a:buAutoNum type="romanL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stress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800 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(Intensive 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Property)</a:t>
            </a:r>
          </a:p>
          <a:p>
            <a:pPr marL="971550" lvl="1" indent="-514350" latinLnBrk="0">
              <a:buFont typeface="+mj-lt"/>
              <a:buAutoNum type="romanL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mass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kg, 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(Extensive Property)</a:t>
            </a:r>
          </a:p>
          <a:p>
            <a:pPr marL="971550" lvl="1" indent="-514350" latinLnBrk="0">
              <a:buFont typeface="+mj-lt"/>
              <a:buAutoNum type="romanL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velocity of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50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m/s. 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(Intensive 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Property)</a:t>
            </a:r>
          </a:p>
          <a:p>
            <a:pPr marL="971550" lvl="1" indent="-514350" latinLnBrk="0">
              <a:buFont typeface="+mj-lt"/>
              <a:buAutoNum type="romanLcPeriod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Convert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 extensive properties to intensive properties assuming m =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50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kg.</a:t>
            </a:r>
          </a:p>
          <a:p>
            <a:pPr marL="457200" lvl="1" indent="0" algn="just">
              <a:lnSpc>
                <a:spcPct val="150000"/>
              </a:lnSpc>
              <a:buNone/>
            </a:pP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61769"/>
            <a:ext cx="114225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Properties      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18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715767"/>
            <a:ext cx="11444141" cy="6043252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spcBef>
                <a:spcPts val="60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Thermodynamic equilibrium is a state in which a system's properties remain constant over time because it has achieved balance in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forms of equilibrium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without any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external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influence causing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change.</a:t>
            </a:r>
          </a:p>
          <a:p>
            <a:pPr algn="just" latinLnBrk="0">
              <a:lnSpc>
                <a:spcPct val="150000"/>
              </a:lnSpc>
              <a:spcBef>
                <a:spcPts val="60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system is said to be in thermodynamic equilibrium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when:</a:t>
            </a:r>
          </a:p>
          <a:p>
            <a:pPr lvl="1" algn="just" latinLnBrk="0">
              <a:lnSpc>
                <a:spcPct val="150000"/>
              </a:lnSpc>
              <a:spcBef>
                <a:spcPts val="60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there is no change in any properties of the system when it is isolated from its         surroundings.</a:t>
            </a:r>
          </a:p>
          <a:p>
            <a:pPr lvl="1" algn="just" latinLnBrk="0">
              <a:lnSpc>
                <a:spcPct val="150000"/>
              </a:lnSpc>
              <a:spcBef>
                <a:spcPts val="60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all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intensive properties have same value throughout the system.</a:t>
            </a:r>
          </a:p>
          <a:p>
            <a:pPr algn="just" latinLnBrk="0">
              <a:lnSpc>
                <a:spcPct val="150000"/>
              </a:lnSpc>
              <a:spcBef>
                <a:spcPts val="60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Or, a system should satisfy the following equilibrium conditions:</a:t>
            </a:r>
          </a:p>
          <a:p>
            <a:pPr lvl="1" algn="just" latinLnBrk="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Thermal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Equilibrium</a:t>
            </a:r>
          </a:p>
          <a:p>
            <a:pPr lvl="1" algn="just" latinLnBrk="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Mechanical Equilibrium</a:t>
            </a:r>
          </a:p>
          <a:p>
            <a:pPr lvl="1" algn="just" latinLnBrk="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Chemical Equilibrium</a:t>
            </a:r>
            <a:endParaRPr lang="en-US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01658" y="161769"/>
            <a:ext cx="1133101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6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Thermodynamic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Equilibrium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15952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144" y="176590"/>
            <a:ext cx="10590231" cy="700104"/>
          </a:xfrm>
        </p:spPr>
        <p:txBody>
          <a:bodyPr>
            <a:norm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000" b="1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itchFamily="34" charset="0"/>
              </a:rPr>
              <a:t>6</a:t>
            </a:r>
            <a:r>
              <a:rPr lang="en-US" sz="3000" b="1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itchFamily="34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Thermodynamic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Equilibrium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0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123" y="867266"/>
            <a:ext cx="11713118" cy="5901179"/>
          </a:xfrm>
        </p:spPr>
        <p:txBody>
          <a:bodyPr>
            <a:normAutofit fontScale="25000" lnSpcReduction="20000"/>
          </a:bodyPr>
          <a:lstStyle/>
          <a:p>
            <a:pPr marL="0" lvl="0" indent="0" algn="just" latinLnBrk="0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9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Thermal Equilibrium: </a:t>
            </a:r>
            <a:r>
              <a:rPr lang="en-US" sz="9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There are no temperature differences within the system or with its surroundings, so no heat flows occur</a:t>
            </a:r>
            <a:r>
              <a:rPr lang="en-US" sz="9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 latinLnBrk="0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9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Also known as </a:t>
            </a:r>
            <a:r>
              <a:rPr lang="en-US" sz="9600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equality of </a:t>
            </a:r>
            <a:r>
              <a:rPr lang="en-US" sz="9600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temperature.</a:t>
            </a:r>
            <a:endParaRPr lang="en-US" sz="9600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 latinLnBrk="0">
              <a:lnSpc>
                <a:spcPct val="200000"/>
              </a:lnSpc>
              <a:spcBef>
                <a:spcPts val="600"/>
              </a:spcBef>
              <a:buNone/>
            </a:pPr>
            <a:endParaRPr lang="en-US" sz="9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ctr" latinLnBrk="0">
              <a:lnSpc>
                <a:spcPct val="200000"/>
              </a:lnSpc>
              <a:spcBef>
                <a:spcPts val="600"/>
              </a:spcBef>
              <a:buNone/>
            </a:pPr>
            <a:endParaRPr lang="en-US" sz="9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latinLnBrk="0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Figure 7. A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closed system reaching thermal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equilibrium</a:t>
            </a:r>
          </a:p>
          <a:p>
            <a:pPr marL="0" lvl="0" indent="0" algn="ctr" latinLnBrk="0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55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https</a:t>
            </a:r>
            <a:r>
              <a:rPr lang="en-US" sz="55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://slideplayer.com/slide/14494085/90/images/15/STATE+AND+EQUILIBRIUM+Thermodynamics+deals+with+equilibrium+states..</a:t>
            </a:r>
            <a:r>
              <a:rPr lang="en-US" sz="55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jpg</a:t>
            </a:r>
            <a:endParaRPr lang="en-US" sz="5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latinLnBrk="0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8" name="Picture 7" descr="https://slideplayer.com/slide/14494085/90/images/15/STATE+AND+EQUILIBRIUM+Thermodynamics+deals+with+equilibrium+states.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90" t="51111" r="1410" b="11624"/>
          <a:stretch/>
        </p:blipFill>
        <p:spPr bwMode="auto">
          <a:xfrm>
            <a:off x="4595223" y="2903220"/>
            <a:ext cx="2971800" cy="16611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6594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612742"/>
            <a:ext cx="11620500" cy="6117996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Mechanical Equilibrium: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There are no unbalanced forces or pressure differences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within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system or between the system and its surroundings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lvl="0" indent="0" algn="just" latinLnBrk="0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Also known as </a:t>
            </a:r>
            <a:r>
              <a:rPr lang="en-US" sz="2400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equality of pressure</a:t>
            </a:r>
            <a:endParaRPr lang="en-US" sz="2400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 latinLnBrk="0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Chemical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Equilibrium: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There are no net chemical reactions or phase changes,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composition of the system remains constant over time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algn="just" latinLnBrk="0">
              <a:lnSpc>
                <a:spcPct val="200000"/>
              </a:lnSpc>
              <a:spcBef>
                <a:spcPts val="600"/>
              </a:spcBef>
              <a:buNone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Also known as </a:t>
            </a:r>
            <a:r>
              <a:rPr lang="en-US" sz="2400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equality of </a:t>
            </a:r>
            <a:r>
              <a:rPr lang="en-US" sz="2400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chemical potential</a:t>
            </a:r>
            <a:endParaRPr lang="en-US" sz="2400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lnSpc>
                <a:spcPct val="200000"/>
              </a:lnSpc>
              <a:spcBef>
                <a:spcPts val="600"/>
              </a:spcBef>
              <a:buNone/>
            </a:pPr>
            <a:endParaRPr 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6</a:t>
            </a:r>
            <a:r>
              <a:rPr lang="en-US" sz="3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Equilibrium 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63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122" y="707010"/>
            <a:ext cx="11739244" cy="5976595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Dimensions and units play a critical role in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Engineering Thermodynamics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for several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important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reasons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Consistency 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Accuracy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Standardization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Physical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Understanding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Problem-Solving 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Conversions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Validation of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Equations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Design and Application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59157" y="205678"/>
            <a:ext cx="10590231" cy="70010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Arial" pitchFamily="34" charset="0"/>
                <a:cs typeface="Arial" pitchFamily="34" charset="0"/>
              </a:rPr>
              <a:t>7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4000" b="1" dirty="0">
                <a:latin typeface="David" pitchFamily="34" charset="-79"/>
                <a:cs typeface="David" pitchFamily="34" charset="-79"/>
              </a:rPr>
              <a:t>Dimensions and Units</a:t>
            </a:r>
            <a:r>
              <a:rPr lang="en-US" sz="3200" b="1" dirty="0">
                <a:solidFill>
                  <a:schemeClr val="tx2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3200" b="1" dirty="0">
                <a:solidFill>
                  <a:schemeClr val="tx2"/>
                </a:solidFill>
                <a:latin typeface="David" pitchFamily="34" charset="-79"/>
                <a:cs typeface="David" pitchFamily="34" charset="-79"/>
              </a:rPr>
            </a:b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36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41023"/>
            <a:ext cx="12122870" cy="5722071"/>
          </a:xfrm>
        </p:spPr>
        <p:txBody>
          <a:bodyPr>
            <a:noAutofit/>
          </a:bodyPr>
          <a:lstStyle/>
          <a:p>
            <a:pPr marL="0" indent="0" algn="just" latinLnBrk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1.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Dimensions</a:t>
            </a:r>
          </a:p>
          <a:p>
            <a:pPr algn="just" latinLnBrk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Dimensions represent the physical nature of a quantity (e.g., length, mass, time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 latinLnBrk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Dimensions can be:</a:t>
            </a:r>
          </a:p>
          <a:p>
            <a:pPr marL="0" indent="0" algn="just" latinLnBrk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Fundamental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Dimensions: 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algn="just" latinLnBrk="0">
              <a:lnSpc>
                <a:spcPct val="150000"/>
              </a:lnSpc>
              <a:spcBef>
                <a:spcPts val="60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Length - Meter (m)</a:t>
            </a:r>
          </a:p>
          <a:p>
            <a:pPr lvl="2" algn="just" latinLnBrk="0">
              <a:lnSpc>
                <a:spcPct val="150000"/>
              </a:lnSpc>
              <a:spcBef>
                <a:spcPts val="60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Mass – kilogram (kg)</a:t>
            </a:r>
          </a:p>
          <a:p>
            <a:pPr lvl="2" algn="just" latinLnBrk="0">
              <a:lnSpc>
                <a:spcPct val="150000"/>
              </a:lnSpc>
              <a:spcBef>
                <a:spcPts val="60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Time - seconds (s)</a:t>
            </a:r>
          </a:p>
          <a:p>
            <a:pPr lvl="2" algn="just" latinLnBrk="0">
              <a:lnSpc>
                <a:spcPct val="150000"/>
              </a:lnSpc>
              <a:spcBef>
                <a:spcPts val="60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Quantity - mole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Ø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24323" y="282641"/>
            <a:ext cx="10590231" cy="700104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Dimensions and Units            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…</a:t>
            </a:r>
            <a:r>
              <a:rPr lang="en-US" sz="2800" b="1" dirty="0">
                <a:solidFill>
                  <a:srgbClr val="44546A"/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2800" b="1" dirty="0">
                <a:solidFill>
                  <a:srgbClr val="44546A"/>
                </a:solidFill>
                <a:latin typeface="David" pitchFamily="34" charset="-79"/>
                <a:cs typeface="David" pitchFamily="34" charset="-79"/>
              </a:rPr>
            </a:b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58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01" y="801278"/>
            <a:ext cx="11943762" cy="5901179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Derived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Dimensions: </a:t>
            </a:r>
          </a:p>
          <a:p>
            <a:pPr marL="0" lvl="0" indent="0" algn="just" latinLnBrk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Formed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combining fundamental dimensions </a:t>
            </a:r>
            <a:endParaRPr lang="en-US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4" algn="just" latinLnBrk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Force = mass x acceleration (</a:t>
            </a:r>
            <a:r>
              <a:rPr lang="en-US" sz="24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Newtons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lvl="4" algn="just" latinLnBrk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Work = force x distance (Joule or Nm)</a:t>
            </a:r>
          </a:p>
          <a:p>
            <a:pPr lvl="4" algn="just" latinLnBrk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Velocity = displacement/ time (m/s)</a:t>
            </a:r>
          </a:p>
          <a:p>
            <a:pPr lvl="3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8" name="Rectangle 5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</a:t>
            </a:r>
            <a:r>
              <a:rPr lang="en-US" sz="30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Dimensions and </a:t>
            </a:r>
            <a:r>
              <a:rPr lang="en-US" sz="30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Units               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…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65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93888"/>
            <a:ext cx="11486606" cy="626411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Units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Units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are specific magnitudes assigned to dimensions (e.g., meters, kilograms,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seconds).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Unit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Systems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lvl="2" algn="just" latinLnBrk="0">
              <a:lnSpc>
                <a:spcPct val="10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Units (International System):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 most widely used system (e.g., meter, kilogram, second, kelvin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lvl="2" algn="just" latinLnBrk="0">
              <a:lnSpc>
                <a:spcPct val="10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Imperial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Units: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Common in certain regions (e.g., foot, pound, BTU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lvl="1" algn="just" latinLnBrk="0"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Common Units in Thermodynamics: Energy (joules, BTU), pressure (pascals, psi), volume (m³, ft³).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Dimensions and Units                 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…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28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Dimensions and Units                                           </a:t>
            </a:r>
            <a:r>
              <a:rPr lang="en-US" sz="3000" b="1" dirty="0" smtClean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David" pitchFamily="34" charset="-79"/>
                <a:cs typeface="David" pitchFamily="34" charset="-79"/>
              </a:rPr>
              <a:t>…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Content Placeholder 11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16"/>
          <a:stretch/>
        </p:blipFill>
        <p:spPr bwMode="auto">
          <a:xfrm>
            <a:off x="1497974" y="1241502"/>
            <a:ext cx="7436476" cy="23398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/>
          <p:cNvSpPr/>
          <p:nvPr/>
        </p:nvSpPr>
        <p:spPr>
          <a:xfrm>
            <a:off x="549478" y="4175393"/>
            <a:ext cx="105977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Note that: In engineering, all equations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must be dimensionally homogeneous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1310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838796"/>
            <a:ext cx="11541910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basic concepts of thermodynamics are introduced and discussed.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the science that primarily deals with energy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system of fixed mass is called a closed system, or control mass, and a system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that involves mass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transfer across its boundaries is called an open system, 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control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volume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mass-dependent properties of a system are called extensive properties and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others intensive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properties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system is said to be in thermodynamic equilibrium if it maintains thermal,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mechanical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chemical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equilibrium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importance of dimensions and units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are discussed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noted that in                  engineering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all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equations must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be dimensionally homogeneous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4"/>
            <a:ext cx="12192000" cy="5981306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70000"/>
              </a:lnSpc>
              <a:buNone/>
            </a:pPr>
            <a:r>
              <a:rPr lang="en-US" sz="80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0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0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0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0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indent="0" algn="just" latinLnBrk="0">
              <a:lnSpc>
                <a:spcPct val="170000"/>
              </a:lnSpc>
              <a:buNone/>
            </a:pPr>
            <a:r>
              <a:rPr lang="en-US" sz="8000" dirty="0" smtClean="0">
                <a:latin typeface="Arial" pitchFamily="34" charset="0"/>
                <a:cs typeface="Arial" pitchFamily="34" charset="0"/>
              </a:rPr>
              <a:t>[2]. Lecture Notes on Thermodynamics, Joseph M. Powers, Department of Aerospace and Mechanical Engineering University of Notre Dame Notre Dame, Indiana 46556-5637 USA, updated 06 March 2025.</a:t>
            </a:r>
          </a:p>
          <a:p>
            <a:pPr marL="0" lvl="0" indent="0" algn="just" latinLnBrk="0">
              <a:lnSpc>
                <a:spcPct val="170000"/>
              </a:lnSpc>
              <a:buNone/>
            </a:pP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[3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]. Wonders 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Thermodynamics: Energy, Heat, Physics Formula and Entropy, 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Gaurav </a:t>
            </a:r>
            <a:r>
              <a:rPr lang="en-US" sz="8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Mehra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8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vocal.media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/education,2023,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issuu.com/gauravm1612/docs/</a:t>
            </a:r>
            <a:r>
              <a:rPr lang="en-US" sz="8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wonders_of_thermodynamics_energy_heat_physics_f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/1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8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(Viewed 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March 2025)</a:t>
            </a:r>
          </a:p>
          <a:p>
            <a:pPr marL="0" indent="0" algn="just" latinLnBrk="0">
              <a:lnSpc>
                <a:spcPct val="170000"/>
              </a:lnSpc>
              <a:buNone/>
            </a:pP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[4]. 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Introduction to Engineering 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Thermodynamics, 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Claire Yu 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Yan, University 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of British Columbia, 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Okanagan, 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Open Education Resource (OER) </a:t>
            </a:r>
            <a:r>
              <a:rPr lang="en-US" sz="8000" dirty="0" err="1">
                <a:latin typeface="Arial" panose="020B0604020202020204" pitchFamily="34" charset="0"/>
                <a:cs typeface="Arial" panose="020B0604020202020204" pitchFamily="34" charset="0"/>
              </a:rPr>
              <a:t>LibreTexts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 Project (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LibreTexts.org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8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2025.</a:t>
            </a:r>
          </a:p>
          <a:p>
            <a:pPr marL="0" indent="0" algn="just" latinLnBrk="0">
              <a:lnSpc>
                <a:spcPct val="170000"/>
              </a:lnSpc>
              <a:buNone/>
            </a:pP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[5]. 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Energy and thermodynamics, David Ting, </a:t>
            </a:r>
            <a:r>
              <a:rPr lang="en-US" sz="8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Thermofluids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, Academic 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Press, Pages 19-33, 2022. 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://doi.org/10.1016/B978-0-323-90626-5.00018-5</a:t>
            </a:r>
            <a:r>
              <a:rPr lang="en-US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6466</TotalTime>
  <Words>2821</Words>
  <Application>Microsoft Office PowerPoint</Application>
  <PresentationFormat>Widescreen</PresentationFormat>
  <Paragraphs>392</Paragraphs>
  <Slides>38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53" baseType="lpstr">
      <vt:lpstr>David</vt:lpstr>
      <vt:lpstr>맑은 고딕</vt:lpstr>
      <vt:lpstr>Monotype Sorts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Microsoft Himalaya</vt:lpstr>
      <vt:lpstr>Times New Roman</vt:lpstr>
      <vt:lpstr>Wingdings</vt:lpstr>
      <vt:lpstr>Office 테마</vt:lpstr>
      <vt:lpstr>Equation</vt:lpstr>
      <vt:lpstr>Engineering Thermodynamics I</vt:lpstr>
      <vt:lpstr>Lecture learning outcomes: </vt:lpstr>
      <vt:lpstr>Content </vt:lpstr>
      <vt:lpstr>1. Definition of Thermodynamics</vt:lpstr>
      <vt:lpstr>1. Definition of Thermodynamics                      Cont…</vt:lpstr>
      <vt:lpstr>2. Approaches in the study of Thermodynamics</vt:lpstr>
      <vt:lpstr>2. Approaches in the study of Thermodynamics  Cont…</vt:lpstr>
      <vt:lpstr>3. Application of Thermodynamics                                               </vt:lpstr>
      <vt:lpstr>3. Application of Thermodynamics           Cont…                                               </vt:lpstr>
      <vt:lpstr>3. Application of Thermodynamics           Cont…                                               </vt:lpstr>
      <vt:lpstr>PowerPoint Presentation</vt:lpstr>
      <vt:lpstr>PowerPoint Presentation</vt:lpstr>
      <vt:lpstr>Thermodynamic System                                               </vt:lpstr>
      <vt:lpstr>Thermodynamic System                                              Cont.…</vt:lpstr>
      <vt:lpstr>Thermodynamic System                                              Cont.…</vt:lpstr>
      <vt:lpstr>Thermodynamic System                                              Cont.…</vt:lpstr>
      <vt:lpstr>Thermodynamic System                                              Cont.…</vt:lpstr>
      <vt:lpstr>Thermodynamic System                                              Cont.…</vt:lpstr>
      <vt:lpstr>How do we describe a system?</vt:lpstr>
      <vt:lpstr>5. Thermodynamic Properties</vt:lpstr>
      <vt:lpstr>5. Thermodynamic Properties                            Cont…</vt:lpstr>
      <vt:lpstr>5. Thermodynamic Properties                            Cont…</vt:lpstr>
      <vt:lpstr>5. Thermodynamic Properties                            Cont…</vt:lpstr>
      <vt:lpstr>5. Thermodynamic Properties                            Cont…</vt:lpstr>
      <vt:lpstr>PowerPoint Presentation</vt:lpstr>
      <vt:lpstr>5. Thermodynamic Properties                            Cont…</vt:lpstr>
      <vt:lpstr>PowerPoint Presentation</vt:lpstr>
      <vt:lpstr>PowerPoint Presentation</vt:lpstr>
      <vt:lpstr>6. Thermodynamic Equilibrium                      Cont…</vt:lpstr>
      <vt:lpstr>6. Thermodynamic Equilibrium                            Cont…</vt:lpstr>
      <vt:lpstr>7. Dimensions and Units </vt:lpstr>
      <vt:lpstr>7. Dimensions and Units                                       Cont… </vt:lpstr>
      <vt:lpstr>7. Dimensions and Units                                          Cont…</vt:lpstr>
      <vt:lpstr>7. Dimensions and Units                                            Cont…</vt:lpstr>
      <vt:lpstr>7. Dimensions and Units                                            Cont…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483</cp:revision>
  <dcterms:created xsi:type="dcterms:W3CDTF">2021-04-29T04:21:21Z</dcterms:created>
  <dcterms:modified xsi:type="dcterms:W3CDTF">2025-03-17T15:36:25Z</dcterms:modified>
</cp:coreProperties>
</file>