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282" r:id="rId2"/>
    <p:sldId id="678" r:id="rId3"/>
    <p:sldId id="363" r:id="rId4"/>
    <p:sldId id="646" r:id="rId5"/>
    <p:sldId id="684" r:id="rId6"/>
    <p:sldId id="682" r:id="rId7"/>
    <p:sldId id="683" r:id="rId8"/>
    <p:sldId id="671" r:id="rId9"/>
    <p:sldId id="680" r:id="rId10"/>
    <p:sldId id="681" r:id="rId11"/>
    <p:sldId id="672" r:id="rId12"/>
    <p:sldId id="688" r:id="rId13"/>
    <p:sldId id="689" r:id="rId14"/>
    <p:sldId id="561" r:id="rId15"/>
    <p:sldId id="617" r:id="rId16"/>
    <p:sldId id="691" r:id="rId17"/>
    <p:sldId id="674" r:id="rId18"/>
    <p:sldId id="686" r:id="rId19"/>
    <p:sldId id="693" r:id="rId20"/>
    <p:sldId id="694" r:id="rId21"/>
    <p:sldId id="704" r:id="rId22"/>
    <p:sldId id="705" r:id="rId23"/>
    <p:sldId id="692" r:id="rId24"/>
    <p:sldId id="709" r:id="rId25"/>
    <p:sldId id="710" r:id="rId26"/>
    <p:sldId id="707" r:id="rId27"/>
    <p:sldId id="711" r:id="rId28"/>
    <p:sldId id="713" r:id="rId29"/>
    <p:sldId id="712" r:id="rId30"/>
    <p:sldId id="669" r:id="rId31"/>
    <p:sldId id="695" r:id="rId32"/>
    <p:sldId id="714" r:id="rId33"/>
    <p:sldId id="696" r:id="rId34"/>
    <p:sldId id="697" r:id="rId35"/>
    <p:sldId id="698" r:id="rId36"/>
    <p:sldId id="699" r:id="rId37"/>
    <p:sldId id="701" r:id="rId38"/>
    <p:sldId id="443" r:id="rId39"/>
    <p:sldId id="715" r:id="rId40"/>
    <p:sldId id="442" r:id="rId41"/>
    <p:sldId id="317" r:id="rId4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941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2025-04-03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4/3/2025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4/3/2025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Td2RGkn94j9qBVfFVCUoXi80Zkxwam92Yfvg&amp;s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9191840/27/images/16/The+State+Postulate+The+number+of+properties+required+to+fix+the+state+of+a+system+is+given+by+the+state+postulate:.jp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i.sstatic.net/ywvyt.png" TargetMode="External"/><Relationship Id="rId2" Type="http://schemas.openxmlformats.org/officeDocument/2006/relationships/hyperlink" Target="https://assets.isu.pub/document-structure/230615083338-bf56db075d59cf5037c7bdfb91ce68e1/v1/02d1eb996bee0d62399da4c8b0af5fab.jpeg?width=720&amp;quality=85,50" TargetMode="Externa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Td2RGkn94j9qBVfFVCUoXi80Zkxwam92Yfvg&amp;s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physicscatalyst.com/heat/thermodynamic-processess.php" TargetMode="External"/><Relationship Id="rId5" Type="http://schemas.openxmlformats.org/officeDocument/2006/relationships/hyperlink" Target="https://www.google.com/url?sa=i&amp;url=https://physicscatalyst.com/heat/thermodynamic-processess.php&amp;psig=AOvVaw0P1DssEhElQTZS2nkD05oO&amp;ust=1743335864295000&amp;source=images&amp;cd=vfe&amp;opi=89978449&amp;ved=0CBgQjhxqGAoTCJDRzL2er4wDFQAAAAAdAAAAABCzAQ" TargetMode="Externa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cf.ppt-online.org/files/slide/q/QKfceBZqTp7ojsXwG1W5O2IvNLSYnk68D0tdPM/slide-12.jpg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i.ytimg.com/vi/v97DLR1Plb0/maxresdefault.jpg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.slideserve.com/1356564/absolute-gage-and-vacuum-pressures-l.jp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9.jpeg"/><Relationship Id="rId7" Type="http://schemas.openxmlformats.org/officeDocument/2006/relationships/image" Target="../media/image31.png"/><Relationship Id="rId2" Type="http://schemas.openxmlformats.org/officeDocument/2006/relationships/hyperlink" Target="https://images.theengineeringprojects.com/image/webp/2022/10/pressure-and-fluid-statics-4.jpg.webp?ssl=1" TargetMode="Externa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hyperlink" Target="https://instrumentationtools.com/wp-content/uploads/2017/09/instrumentationtools.com_barometer-principle.png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issuu.com/gauravm1612/docs/wonders_of_thermodynamics_energy_heat_physics_f/1" TargetMode="External"/><Relationship Id="rId2" Type="http://schemas.openxmlformats.org/officeDocument/2006/relationships/hyperlink" Target="https://issuu.com/gauravm1612" TargetMode="External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2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Basic </a:t>
            </a:r>
            <a:r>
              <a:rPr lang="en-US" sz="3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Concepts and Definition </a:t>
            </a:r>
            <a:endParaRPr lang="en-US" sz="3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9" y="482930"/>
            <a:ext cx="12062691" cy="5946045"/>
          </a:xfrm>
        </p:spPr>
        <p:txBody>
          <a:bodyPr>
            <a:normAutofit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concept of a system's thermodynamic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state.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concept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paths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between thermodynamic states and analyze different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Differentiate the concepts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irreversible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significance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pressure, temperature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other system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properties.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zeroth law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thermodynamics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thermal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equilibrium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 a solid understanding that serves as a basis for exploring more complex thermodynamic laws and applications.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50000"/>
              </a:lnSpc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Thermodynamic State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Thermodynamic Path and Processes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Quasi-Static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Non-Quasi-Static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Processes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Reversible and Irreversible Processes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Common Thermodynamic Properties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Zeroth Law of Thermodynamics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Thermodynamic State</a:t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589" y="870857"/>
            <a:ext cx="11669485" cy="5573486"/>
          </a:xfrm>
        </p:spPr>
        <p:txBody>
          <a:bodyPr>
            <a:normAutofit fontScale="85000" lnSpcReduction="20000"/>
          </a:bodyPr>
          <a:lstStyle/>
          <a:p>
            <a:pPr latinLnBrk="0">
              <a:lnSpc>
                <a:spcPct val="150000"/>
              </a:lnSpc>
            </a:pPr>
            <a:r>
              <a:rPr lang="en-US" sz="2600" dirty="0">
                <a:latin typeface="Arial" pitchFamily="34" charset="0"/>
                <a:cs typeface="Arial" pitchFamily="34" charset="0"/>
              </a:rPr>
              <a:t>A thermodynamic state refers to the condition of a system at a specific point in time, described by its state properties, such as </a:t>
            </a:r>
            <a:r>
              <a:rPr lang="en-US" sz="26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pressure, temperature, volume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, and </a:t>
            </a:r>
            <a:r>
              <a:rPr lang="en-US" sz="26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composition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[1].</a:t>
            </a:r>
          </a:p>
          <a:p>
            <a:pPr latinLnBrk="0">
              <a:lnSpc>
                <a:spcPct val="150000"/>
              </a:lnSpc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These properties are </a:t>
            </a:r>
            <a:r>
              <a:rPr lang="en-US" sz="2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macroscopic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in nature and act as coordinates to describe the system. </a:t>
            </a:r>
          </a:p>
          <a:p>
            <a:pPr latinLnBrk="0">
              <a:lnSpc>
                <a:spcPct val="150000"/>
              </a:lnSpc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These properties 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uniquely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define the state of the system when it's in 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equilibrium.</a:t>
            </a:r>
          </a:p>
          <a:p>
            <a:pPr latinLnBrk="0">
              <a:lnSpc>
                <a:spcPct val="150000"/>
              </a:lnSpc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differences in thermodynamic states often depend on variations in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the following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properties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difference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Pressure difference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Volume difference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Phase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difference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1" y="223724"/>
            <a:ext cx="11205134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1. Thermodynamic state         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 fontScale="92500" lnSpcReduction="20000"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A substance can be at various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pressures &amp; temperatures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 or in various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states.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a given state each property has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 state helps to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illustrate changes or processes a system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undergoes.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Understanding thermodynamic states and how systems transition between them (thermodynamic processes) is essential in: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Engineering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Design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Refrigeration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Heating 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Material Science 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Energy Systems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Chemical Reactions 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Environmental Science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b="1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b="1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Thermodynamic state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70857"/>
            <a:ext cx="12104913" cy="5306108"/>
          </a:xfrm>
        </p:spPr>
        <p:txBody>
          <a:bodyPr>
            <a:normAutofit/>
          </a:bodyPr>
          <a:lstStyle/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thermodynamic state is a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 function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This means that the state of a system is defined by specific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properties.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 functions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 path-independent, focusing solely on the current conditions of the system rather than the process or path taken to arrive at that condition.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8" descr="cen84959_01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41935" y="3347536"/>
            <a:ext cx="3792415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1643742" y="5838411"/>
            <a:ext cx="971005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latinLnBrk="0"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1:</a:t>
            </a: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A system at two different states</a:t>
            </a:r>
            <a:endParaRPr 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https://encrypted-tbn0.gstatic.com/images?q=tbn:ANd9GcTd2RGkn94j9qBVfFVCUoXi80Zkxwam92Yfvg&amp;s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06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Thermodynamic state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44434"/>
            <a:ext cx="11353801" cy="5485494"/>
          </a:xfrm>
        </p:spPr>
        <p:txBody>
          <a:bodyPr>
            <a:normAutofit/>
          </a:bodyPr>
          <a:lstStyle/>
          <a:p>
            <a:pPr marL="457200" lvl="1" indent="0" latinLnBrk="0">
              <a:lnSpc>
                <a:spcPct val="150000"/>
              </a:lnSpc>
              <a:buNone/>
            </a:pPr>
            <a:r>
              <a:rPr lang="en-US" sz="35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The State Postulate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 postulate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 a fundamental principle in thermodynamics, which states that the state of a thermodynamic system can be fully defined using a sufficient number of independent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properties.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a single-phase system (such as a liquid or gas), typically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independent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properties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are enough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determine all other properties of the system, assuming the composition remains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constant [2].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733425"/>
            <a:ext cx="11637704" cy="6016167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state of a simple compressible system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equilibrium 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completely specified by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independent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intensive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properties [2].</a:t>
            </a: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state postulate is also known as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two-property rule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The state postulate requires that the two properties specified be independent to fix the state. </a:t>
            </a:r>
            <a:endParaRPr 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state                     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8572" t="3555" r="6858" b="29213"/>
          <a:stretch/>
        </p:blipFill>
        <p:spPr>
          <a:xfrm>
            <a:off x="4495615" y="3037197"/>
            <a:ext cx="1452337" cy="211827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446021" y="5155475"/>
            <a:ext cx="7377248" cy="1482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latinLnBrk="0"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Figure 2:</a:t>
            </a:r>
            <a:r>
              <a:rPr lang="en-US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The state of Nitrogen is fixed by two independent intensive </a:t>
            </a: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properties</a:t>
            </a:r>
          </a:p>
          <a:p>
            <a:pPr lvl="0" algn="just" latinLnBrk="0">
              <a:spcBef>
                <a:spcPts val="1000"/>
              </a:spcBef>
            </a:pPr>
            <a:r>
              <a:rPr lang="en-US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3"/>
              </a:rPr>
              <a:t>url:https</a:t>
            </a:r>
            <a:r>
              <a:rPr lang="en-US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3"/>
              </a:rPr>
              <a:t>://slideplayer.com/slide/9191840/27/images/16/The+State+Postulate+The+number+of+properties+required+to+fix+the+state+of+a+system+is+given+by+the+state+postulate%3A.jpg</a:t>
            </a:r>
            <a:endParaRPr lang="en-US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lvl="1" algn="just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path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refers to the series of states that a thermodynamic system passes through during a process as it transitions from an initial state to a final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state or from one equilibrium state to another [3]. </a:t>
            </a:r>
          </a:p>
          <a:p>
            <a:pPr lvl="1" algn="just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describes how the system changes its properties, such as pressure, temperature, and volume, over time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thermodynamic path is often represented visually on diagrams, like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Pressure-Volume (P-V)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Temperature-Entropy (T-S)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plots, to show the relationship between properties during the process.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2. Thermodynamics Path and Processes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599012"/>
            <a:ext cx="10389326" cy="6016167"/>
          </a:xfrm>
        </p:spPr>
        <p:txBody>
          <a:bodyPr>
            <a:normAutofit fontScale="85000" lnSpcReduction="10000"/>
          </a:bodyPr>
          <a:lstStyle/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Path Function</a:t>
            </a:r>
          </a:p>
          <a:p>
            <a:pPr lvl="1" algn="just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thermodynamic path function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is a property that depends on the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 path or process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taken by a system during its transition from one state to another.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Unlike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state functions, which are independent of the path and depend solely on the system's current state, path functions are concerned with the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itself.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latinLnBrk="0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Key Characteristics of Path Functions:</a:t>
            </a:r>
          </a:p>
          <a:p>
            <a:pPr lvl="2" latinLnBrk="0">
              <a:lnSpc>
                <a:spcPct val="16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They are not properties of the system's state, so they cannot be represented by a single point on a state diagram.</a:t>
            </a:r>
          </a:p>
          <a:p>
            <a:pPr lvl="2" latinLnBrk="0">
              <a:lnSpc>
                <a:spcPct val="16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Their values are calculated by integrating along the path taken during the process.</a:t>
            </a:r>
          </a:p>
          <a:p>
            <a:pPr lvl="2" latinLnBrk="0">
              <a:lnSpc>
                <a:spcPct val="16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They are process-dependent and are expressed as inexact differentials (denoted by symbols like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δQ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δW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Path and Processes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710895" y="4035256"/>
            <a:ext cx="4381500" cy="1095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3.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Path   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50000"/>
              </a:lnSpc>
              <a:spcBef>
                <a:spcPts val="500"/>
              </a:spcBef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3"/>
              </a:rPr>
              <a:t>https://i.sstatic.net/ywvyt.png</a:t>
            </a:r>
            <a:endParaRPr lang="en-US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endParaRPr lang="en-US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5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Thermodynamics Path and Processes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endParaRPr lang="en-US" sz="3000" dirty="0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278674" y="1175065"/>
            <a:ext cx="7123612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of Path Functions</a:t>
            </a:r>
          </a:p>
          <a:p>
            <a:pPr latinLnBrk="0"/>
            <a:endParaRPr lang="en-US" sz="2400" b="1" u="sng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(W)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amount of work done by or on a system depends on the path taken (e.g., isothermal, adiabatic processes).</a:t>
            </a: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(Q)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The heat transferred into or out of a system depends on how the process occurs.</a:t>
            </a:r>
          </a:p>
          <a:p>
            <a:pPr algn="just" latinLnBrk="0"/>
            <a:endParaRPr lang="en-GB" sz="2000" dirty="0" smtClean="0">
              <a:solidFill>
                <a:srgbClr val="273339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8" name="Picture 4" descr="https://i.sstatic.net/ywvy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051" y="1274086"/>
            <a:ext cx="33337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Path and Processes     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                       </a:t>
            </a:r>
            <a:endParaRPr lang="en-US" sz="30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56754" y="979764"/>
            <a:ext cx="11538857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Process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transformation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system from one state to another state through a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succession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states.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process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refers to the sequence of changes that a system undergoes in its thermodynamic properties, such as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temperature, pressure, volume,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internal energy.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These changes result from interactions between the system and its surroundings, typically involving the transfer of energy as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Path and Processes     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                       </a:t>
            </a:r>
            <a:endParaRPr lang="en-US" sz="30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26573" y="971056"/>
            <a:ext cx="11538857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Process</a:t>
            </a:r>
          </a:p>
          <a:p>
            <a:pPr latinLnBrk="0"/>
            <a:r>
              <a:rPr lang="en-US" sz="2400" dirty="0" smtClean="0">
                <a:solidFill>
                  <a:prstClr val="black"/>
                </a:solidFill>
              </a:rPr>
              <a:t> </a:t>
            </a:r>
            <a:endParaRPr lang="en-US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algn="ctr"/>
            <a:endParaRPr lang="en-US" sz="2400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algn="ctr"/>
            <a:endParaRPr lang="en-US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endParaRPr lang="en-US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6" name="Picture 5" descr="cen84959_01023"/>
          <p:cNvPicPr>
            <a:picLocks noChangeAspect="1" noChangeArrowheads="1"/>
          </p:cNvPicPr>
          <p:nvPr/>
        </p:nvPicPr>
        <p:blipFill>
          <a:blip r:embed="rId2" cstate="print"/>
          <a:srcRect r="50850" b="11632"/>
          <a:stretch>
            <a:fillRect/>
          </a:stretch>
        </p:blipFill>
        <p:spPr bwMode="auto">
          <a:xfrm>
            <a:off x="2389443" y="2225588"/>
            <a:ext cx="1863969" cy="20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en84959_01023"/>
          <p:cNvPicPr>
            <a:picLocks noChangeAspect="1" noChangeArrowheads="1"/>
          </p:cNvPicPr>
          <p:nvPr/>
        </p:nvPicPr>
        <p:blipFill>
          <a:blip r:embed="rId2" cstate="print"/>
          <a:srcRect l="50850" b="9158"/>
          <a:stretch>
            <a:fillRect/>
          </a:stretch>
        </p:blipFill>
        <p:spPr bwMode="auto">
          <a:xfrm>
            <a:off x="5693396" y="2247636"/>
            <a:ext cx="1863969" cy="215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7"/>
          <p:cNvSpPr>
            <a:spLocks noChangeShapeType="1"/>
          </p:cNvSpPr>
          <p:nvPr/>
        </p:nvSpPr>
        <p:spPr bwMode="auto">
          <a:xfrm>
            <a:off x="4181119" y="3362369"/>
            <a:ext cx="1500553" cy="0"/>
          </a:xfrm>
          <a:prstGeom prst="line">
            <a:avLst/>
          </a:prstGeom>
          <a:noFill/>
          <a:ln w="57150">
            <a:solidFill>
              <a:srgbClr val="273339"/>
            </a:solidFill>
            <a:round/>
            <a:headEnd/>
            <a:tailEnd type="triangle" w="med" len="med"/>
          </a:ln>
        </p:spPr>
        <p:txBody>
          <a:bodyPr/>
          <a:lstStyle/>
          <a:p>
            <a:pPr latinLnBrk="0"/>
            <a:endParaRPr lang="en-US" kern="0" smtClean="0">
              <a:solidFill>
                <a:srgbClr val="273339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317887" y="3371586"/>
            <a:ext cx="10182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/>
            <a:r>
              <a:rPr lang="en-US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Process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6031968" y="1639978"/>
            <a:ext cx="1242647" cy="515938"/>
          </a:xfrm>
          <a:prstGeom prst="rect">
            <a:avLst/>
          </a:prstGeom>
          <a:solidFill>
            <a:srgbClr val="FFBDD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latinLnBrk="0"/>
            <a:r>
              <a:rPr lang="en-US" i="1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State </a:t>
            </a:r>
            <a:r>
              <a:rPr lang="en-US" i="1" dirty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2</a:t>
            </a: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2625686" y="1626445"/>
            <a:ext cx="1242647" cy="502071"/>
          </a:xfrm>
          <a:prstGeom prst="rect">
            <a:avLst/>
          </a:prstGeom>
          <a:solidFill>
            <a:srgbClr val="FFBDD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latinLnBrk="0"/>
            <a:r>
              <a:rPr lang="en-US" i="1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State </a:t>
            </a:r>
            <a:r>
              <a:rPr lang="en-US" i="1" dirty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1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37328" y="4618499"/>
            <a:ext cx="894988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4: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system at two different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states</a:t>
            </a:r>
          </a:p>
          <a:p>
            <a:pPr algn="ctr"/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https://encrypted-tbn0.gstatic.com/images?q=tbn:ANd9GcTd2RGkn94j9qBVfFVCUoXi80Zkxwam92Yfvg&amp;s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78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3" y="644434"/>
            <a:ext cx="11452579" cy="3470320"/>
          </a:xfrm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Thermodynamic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Processes: </a:t>
            </a:r>
          </a:p>
          <a:p>
            <a:pPr marL="0" lvl="0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common types of thermodynamic processes include: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 latinLnBrk="0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Isothermal 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24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remains constant throughout the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path.</a:t>
            </a: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exchanged with the surroundings to maintain the temperature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Expansion or compression of a gas in contact with a heat reservoir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Thermodynamics Path and Processes    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                      </a:t>
            </a:r>
            <a:endParaRPr lang="en-US" sz="3000" dirty="0"/>
          </a:p>
        </p:txBody>
      </p:sp>
      <p:sp>
        <p:nvSpPr>
          <p:cNvPr id="9" name="Rectangle 8"/>
          <p:cNvSpPr/>
          <p:nvPr/>
        </p:nvSpPr>
        <p:spPr>
          <a:xfrm>
            <a:off x="103692" y="3859154"/>
            <a:ext cx="951056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>
              <a:lnSpc>
                <a:spcPct val="150000"/>
              </a:lnSpc>
            </a:pP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Adiabatic Process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742950" lvl="1" indent="-285750" latinLnBrk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heat is transferred to or from the system during the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path.</a:t>
            </a:r>
          </a:p>
          <a:p>
            <a:pPr marL="742950" lvl="1" indent="-285750" latinLnBrk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system occur due to work done on or by the system.</a:t>
            </a:r>
          </a:p>
          <a:p>
            <a:pPr lvl="0" latinLnBrk="0">
              <a:lnSpc>
                <a:spcPct val="150000"/>
              </a:lnSpc>
            </a:pPr>
            <a:r>
              <a:rPr 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Rapid compression or expansion of gas.</a:t>
            </a:r>
          </a:p>
        </p:txBody>
      </p:sp>
    </p:spTree>
    <p:extLst>
      <p:ext uri="{BB962C8B-B14F-4D97-AF65-F5344CB8AC3E}">
        <p14:creationId xmlns:p14="http://schemas.microsoft.com/office/powerpoint/2010/main" val="270743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2. Thermodynamics Path and Processes               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Cont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… 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11311346" cy="6248399"/>
          </a:xfrm>
        </p:spPr>
        <p:txBody>
          <a:bodyPr>
            <a:normAutofit/>
          </a:bodyPr>
          <a:lstStyle/>
          <a:p>
            <a:pPr marL="0" lvl="0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Isochoric 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24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 remains constant (no change in volume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 leads to changes in pressure and temperature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Heating a gas inside a rigid container.</a:t>
            </a:r>
          </a:p>
          <a:p>
            <a:pPr marL="0" lvl="0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Isobaric Process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24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remains constant throughout the process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 causes changes in the system's volume and temperature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Heating water in an open container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81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2. Thermodynamics Path and Processes               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Cont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… 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818" y="609601"/>
            <a:ext cx="11311346" cy="6248399"/>
          </a:xfrm>
        </p:spPr>
        <p:txBody>
          <a:bodyPr>
            <a:normAutofit/>
          </a:bodyPr>
          <a:lstStyle/>
          <a:p>
            <a:pPr marL="0" lvl="0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also specific types of thermodynamic processes:</a:t>
            </a:r>
          </a:p>
          <a:p>
            <a:pPr marL="0" lvl="0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</a:t>
            </a:r>
            <a:r>
              <a:rPr lang="en-US" sz="2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r>
              <a:rPr lang="en-US" sz="2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22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remains constant (no entropy change).</a:t>
            </a: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a special type of adiabatic process where there is no heat transfer and no entropy </a:t>
            </a:r>
            <a:r>
              <a:rPr lang="en-US" sz="2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generation.</a:t>
            </a: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Often idealized for efficiency analysis in systems like turbines and </a:t>
            </a:r>
            <a:r>
              <a:rPr lang="en-US" sz="2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compressors.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9818" y="3881726"/>
            <a:ext cx="9830889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Isenthalpic 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685800" lvl="1" indent="-2286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Enthalpy remains constant.</a:t>
            </a:r>
          </a:p>
          <a:p>
            <a:pPr marL="685800" lvl="1" indent="-2286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Commonly associated with processes like throttling, where fluid expands through a valve or a porous plug without heat transfer or work.</a:t>
            </a:r>
          </a:p>
        </p:txBody>
      </p:sp>
    </p:spTree>
    <p:extLst>
      <p:ext uri="{BB962C8B-B14F-4D97-AF65-F5344CB8AC3E}">
        <p14:creationId xmlns:p14="http://schemas.microsoft.com/office/powerpoint/2010/main" val="253691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Arial" pitchFamily="34" charset="0"/>
                <a:cs typeface="Arial" pitchFamily="34" charset="0"/>
              </a:rPr>
              <a:t>2. Thermodynamics Path and Processes  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… 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099" y="609600"/>
            <a:ext cx="9273541" cy="6248399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408" y="3422871"/>
            <a:ext cx="3626390" cy="25154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2238" y="743626"/>
            <a:ext cx="3365320" cy="25090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0408" y="743626"/>
            <a:ext cx="3626390" cy="25090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90408" y="5923360"/>
            <a:ext cx="823830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5: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Common types of thermodynamic processes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physicscatalyst.com/heat/thermodynamic-processess.php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22238" y="3422871"/>
            <a:ext cx="3365320" cy="2512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59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19" y="104503"/>
            <a:ext cx="10744851" cy="6095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. Quasi-Static and Non-Quasi-Static Processes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808" y="714102"/>
            <a:ext cx="11302637" cy="6248399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Quasi-Static Processes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quasi-static process is a theoretical thermodynamic process that occurs </a:t>
            </a:r>
            <a:r>
              <a:rPr lang="en-US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infinitely slowly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allowing the system to remain in equilibrium at every step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Each state during the process is well-defined and can be described using thermodynamic variables like pressure, temperature, and volume.</a:t>
            </a: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27808" y="3260845"/>
            <a:ext cx="93257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latinLnBrk="0">
              <a:lnSpc>
                <a:spcPct val="160000"/>
              </a:lnSpc>
            </a:pP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of the key characteristics are:</a:t>
            </a:r>
          </a:p>
          <a:p>
            <a:pPr marL="457200" lvl="0" indent="-457200" algn="just" latinLnBrk="0">
              <a:lnSpc>
                <a:spcPct val="160000"/>
              </a:lnSpc>
              <a:buFont typeface="Arial" panose="020B0604020202020204" pitchFamily="34" charset="0"/>
              <a:buAutoNum type="arabicPeriod"/>
            </a:pP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Infinitely Slow: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process occurs so slowly that the system has enough time to adjust and maintain equilibrium.</a:t>
            </a:r>
          </a:p>
          <a:p>
            <a:pPr marL="457200" lvl="0" indent="-457200" algn="just" latinLnBrk="0">
              <a:lnSpc>
                <a:spcPct val="160000"/>
              </a:lnSpc>
              <a:buFont typeface="Arial" panose="020B0604020202020204" pitchFamily="34" charset="0"/>
              <a:buAutoNum type="arabicPeriod"/>
            </a:pP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Reversible: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Because the system is always in equilibrium, the process is reversible, meaning it can return to its original state without energy losses.</a:t>
            </a:r>
          </a:p>
          <a:p>
            <a:pPr marL="457200" lvl="0" indent="-457200" algn="just" latinLnBrk="0">
              <a:lnSpc>
                <a:spcPct val="160000"/>
              </a:lnSpc>
              <a:buFont typeface="Arial" panose="020B0604020202020204" pitchFamily="34" charset="0"/>
              <a:buAutoNum type="arabicPeriod"/>
            </a:pP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Idealized: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Quasi-static processes are not practically achievable but serve as a useful approximation in theoretical thermodynamics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718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89" y="0"/>
            <a:ext cx="11617234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it-IT" sz="3600" b="1" dirty="0">
                <a:latin typeface="Arial" pitchFamily="34" charset="0"/>
                <a:cs typeface="Arial" pitchFamily="34" charset="0"/>
              </a:rPr>
              <a:t>3. Quasi-Static and Non-Quasi-Static </a:t>
            </a:r>
            <a:r>
              <a:rPr lang="it-IT" sz="3600" b="1" dirty="0" smtClean="0">
                <a:latin typeface="Arial" pitchFamily="34" charset="0"/>
                <a:cs typeface="Arial" pitchFamily="34" charset="0"/>
              </a:rPr>
              <a:t>Processes         </a:t>
            </a:r>
            <a:r>
              <a:rPr lang="it-IT" sz="2200" b="1" dirty="0" smtClean="0">
                <a:latin typeface="Arial" pitchFamily="34" charset="0"/>
                <a:cs typeface="Arial" pitchFamily="34" charset="0"/>
              </a:rPr>
              <a:t>Cont...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013" y="783772"/>
            <a:ext cx="10875918" cy="5572580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Quasi-Static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Compression or expansion of gas in a piston, done extremely slowly.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Idealized heat transfer where the temperature gradient between system and surroundings is negligible.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71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" y="0"/>
            <a:ext cx="11321143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it-IT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Quasi-Static and Non-Quasi-Static Processes         </a:t>
            </a:r>
            <a:r>
              <a:rPr lang="it-IT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099" y="609600"/>
            <a:ext cx="10257609" cy="6248399"/>
          </a:xfrm>
        </p:spPr>
        <p:txBody>
          <a:bodyPr>
            <a:normAutofit fontScale="85000" lnSpcReduction="10000"/>
          </a:bodyPr>
          <a:lstStyle/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Non-Quasi-Static 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Processes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20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non-quasi-static process occurs at a finite rate, meaning the system does not have enough time to maintain equilibrium during the transitions.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20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a result, thermodynamic variables like pressure and temperature may not be uniform throughout the system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latinLnBrk="0">
              <a:buNone/>
            </a:pP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of the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Characteristics are:</a:t>
            </a:r>
            <a:endParaRPr lang="en-US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Finite Rate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process happens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quickly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leading to deviations from equilibrium.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Irreversible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Since equilibrium is not maintained, the process is irreversible, involving energy losses due to factors like friction or turbulence.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Realistic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Non-quasi-static processes are common in real-world applications.</a:t>
            </a:r>
          </a:p>
          <a:p>
            <a:pPr marL="457200" lvl="1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0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0891" y="0"/>
            <a:ext cx="11207932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it-IT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Quasi-Static and Non-Quasi-Static Proce</a:t>
            </a:r>
            <a:r>
              <a:rPr lang="it-IT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sses         </a:t>
            </a:r>
            <a:r>
              <a:rPr lang="it-IT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10031186" cy="6248399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Non-Quasi-Static Processes</a:t>
            </a: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Examples: 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Rapid compression or expansion of gas (like in engines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Sudden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heat transfer where the temperature difference is significant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6287" t="19936" r="2761" b="5524"/>
          <a:stretch/>
        </p:blipFill>
        <p:spPr>
          <a:xfrm>
            <a:off x="3067048" y="3093451"/>
            <a:ext cx="5086354" cy="312637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334103" y="3364467"/>
            <a:ext cx="347472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Quasi-static and Non-quasi-static processes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cf.ppt-online.org/files/slide/q/QKfceBZqTp7ojsXwG1W5O2IvNLSYnk68D0tdPM/slide-12.jpg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86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1119320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it-IT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Quasi-Static and Non-Quasi-Static Processes         </a:t>
            </a:r>
            <a:r>
              <a:rPr lang="it-IT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099" y="609600"/>
            <a:ext cx="10934701" cy="6248399"/>
          </a:xfrm>
        </p:spPr>
        <p:txBody>
          <a:bodyPr>
            <a:normAutofit/>
          </a:bodyPr>
          <a:lstStyle/>
          <a:p>
            <a:pPr marL="457200" lvl="1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Comparison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Quasi-Static and Non-Quasi-Static 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</a:t>
            </a:r>
          </a:p>
          <a:p>
            <a:pPr marL="457200" lvl="1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Quasi-static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processes are essential for understanding theoretical concepts like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efficiency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heat engines, while non-quasi-static processes help in modeling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real-life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scenarios.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848734"/>
              </p:ext>
            </p:extLst>
          </p:nvPr>
        </p:nvGraphicFramePr>
        <p:xfrm>
          <a:off x="1416687" y="1695027"/>
          <a:ext cx="935863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0379"/>
                <a:gridCol w="3039291"/>
                <a:gridCol w="310896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Aspect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Quasi-Static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Non-Quasi-Static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Rate of Change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Infinitely slow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Finite/fast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Equilibrium Maintenance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Always in equilibrium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Deviates from equilibrium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Practicality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Theoretical (idealized)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Realistic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362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Reversible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and Irreversible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Processes            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" y="709530"/>
            <a:ext cx="11547565" cy="6011945"/>
          </a:xfrm>
        </p:spPr>
        <p:txBody>
          <a:bodyPr>
            <a:normAutofit/>
          </a:bodyPr>
          <a:lstStyle/>
          <a:p>
            <a:pPr algn="just" latinLnBrk="0"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 thermodynamics, </a:t>
            </a: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irreversible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processes represent two different ways a system can change its state while interacting with its surroundings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60000"/>
              </a:lnSpc>
            </a:pPr>
            <a:endParaRPr lang="en-US" dirty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5462" y="2595269"/>
            <a:ext cx="10267405" cy="3943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>
              <a:lnSpc>
                <a:spcPct val="160000"/>
              </a:lnSpc>
              <a:spcBef>
                <a:spcPts val="1000"/>
              </a:spcBef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 Processes</a:t>
            </a:r>
          </a:p>
          <a:p>
            <a:pPr marL="228600" lvl="0" indent="-228600" latinLnBrk="0">
              <a:lnSpc>
                <a:spcPct val="16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reversible process is an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idealized process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occurs infinitely slowly and is perfectly efficient, allowing the system to return to its initial state without any net loss of energy.</a:t>
            </a:r>
          </a:p>
          <a:p>
            <a:pPr marL="228600" lvl="0" indent="-228600" latinLnBrk="0">
              <a:lnSpc>
                <a:spcPct val="16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is, both the system and</a:t>
            </a:r>
            <a:r>
              <a:rPr lang="en-US" altLang="en-US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surroundings are returned to their initial states at the end of the reverse process.</a:t>
            </a:r>
          </a:p>
        </p:txBody>
      </p:sp>
    </p:spTree>
    <p:extLst>
      <p:ext uri="{BB962C8B-B14F-4D97-AF65-F5344CB8AC3E}">
        <p14:creationId xmlns:p14="http://schemas.microsoft.com/office/powerpoint/2010/main" val="15962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Reversible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and Irreversible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Processes      </a:t>
            </a:r>
            <a:r>
              <a:rPr lang="en-US" sz="22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…            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688" y="458706"/>
            <a:ext cx="10107385" cy="6148470"/>
          </a:xfrm>
        </p:spPr>
        <p:txBody>
          <a:bodyPr>
            <a:normAutofit fontScale="25000" lnSpcReduction="20000"/>
          </a:bodyPr>
          <a:lstStyle/>
          <a:p>
            <a:pPr marL="0" indent="0" latinLnBrk="0">
              <a:lnSpc>
                <a:spcPct val="170000"/>
              </a:lnSpc>
              <a:buNone/>
            </a:pPr>
            <a:r>
              <a:rPr lang="en-US" sz="1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 Processes</a:t>
            </a:r>
            <a:endParaRPr lang="en-US" sz="1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70000"/>
              </a:lnSpc>
            </a:pP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 processes actually do not occur in nature. They are merely idealizations of actual 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 [4].</a:t>
            </a:r>
          </a:p>
          <a:p>
            <a:pPr latinLnBrk="0">
              <a:lnSpc>
                <a:spcPct val="170000"/>
              </a:lnSpc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 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 can be approximated by actual devices, but they can never be 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achieved.</a:t>
            </a:r>
          </a:p>
          <a:p>
            <a:pPr latinLnBrk="0">
              <a:lnSpc>
                <a:spcPct val="170000"/>
              </a:lnSpc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is, all the processes occurring in nature are 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irreversible.</a:t>
            </a:r>
          </a:p>
          <a:p>
            <a:pPr latinLnBrk="0">
              <a:lnSpc>
                <a:spcPct val="170000"/>
              </a:lnSpc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we are bothering with such fictitious processes. There are </a:t>
            </a:r>
            <a:r>
              <a:rPr lang="en-US" sz="8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reasons.</a:t>
            </a:r>
          </a:p>
          <a:p>
            <a:pPr lvl="1" latinLnBrk="0">
              <a:lnSpc>
                <a:spcPct val="170000"/>
              </a:lnSpc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are easy to analyze.</a:t>
            </a:r>
          </a:p>
          <a:p>
            <a:pPr lvl="1" latinLnBrk="0">
              <a:lnSpc>
                <a:spcPct val="170000"/>
              </a:lnSpc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serve as idealized models to which actual processes can be compared and can be viewed as theoretical limits for the corresponding irreversible ones.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48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Reversible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and Irreversible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Processes      </a:t>
            </a:r>
            <a:r>
              <a:rPr lang="en-US" sz="22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…            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709530"/>
            <a:ext cx="10440490" cy="6148470"/>
          </a:xfrm>
        </p:spPr>
        <p:txBody>
          <a:bodyPr>
            <a:normAutofit fontScale="32500" lnSpcReduction="20000"/>
          </a:bodyPr>
          <a:lstStyle/>
          <a:p>
            <a:pPr marL="0" indent="0" latinLnBrk="0">
              <a:lnSpc>
                <a:spcPct val="160000"/>
              </a:lnSpc>
              <a:buNone/>
            </a:pPr>
            <a:r>
              <a:rPr lang="en-US" sz="8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 Processes</a:t>
            </a:r>
            <a:endParaRPr lang="en-US" sz="8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latinLnBrk="0">
              <a:lnSpc>
                <a:spcPct val="160000"/>
              </a:lnSpc>
              <a:buNone/>
            </a:pPr>
            <a:r>
              <a:rPr lang="en-US" sz="7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7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process is said to be a reversible process if:</a:t>
            </a:r>
          </a:p>
          <a:p>
            <a:pPr lvl="1" latinLnBrk="0">
              <a:lnSpc>
                <a:spcPct val="160000"/>
              </a:lnSpc>
            </a:pPr>
            <a:r>
              <a:rPr lang="en-US" sz="7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system remains in </a:t>
            </a:r>
            <a:r>
              <a:rPr lang="en-US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equilibrium</a:t>
            </a:r>
            <a:r>
              <a:rPr lang="en-US" sz="7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 all times during the process.</a:t>
            </a:r>
          </a:p>
          <a:p>
            <a:pPr lvl="1" latinLnBrk="0">
              <a:lnSpc>
                <a:spcPct val="160000"/>
              </a:lnSpc>
            </a:pPr>
            <a:r>
              <a:rPr lang="en-US" sz="7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</a:t>
            </a:r>
            <a:r>
              <a:rPr lang="en-US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entropy generation </a:t>
            </a:r>
            <a:r>
              <a:rPr lang="en-US" sz="7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entropy stays constant, as there are no inefficiencies or losses.</a:t>
            </a:r>
          </a:p>
          <a:p>
            <a:pPr lvl="1" latinLnBrk="0">
              <a:lnSpc>
                <a:spcPct val="160000"/>
              </a:lnSpc>
            </a:pPr>
            <a:r>
              <a:rPr lang="en-US" sz="7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process happens </a:t>
            </a:r>
            <a:r>
              <a:rPr lang="en-US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extremely slowly </a:t>
            </a:r>
            <a:r>
              <a:rPr lang="en-US" sz="7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avoid deviations from equilibrium.</a:t>
            </a:r>
          </a:p>
          <a:p>
            <a:pPr lvl="1" latinLnBrk="0">
              <a:lnSpc>
                <a:spcPct val="160000"/>
              </a:lnSpc>
            </a:pPr>
            <a:r>
              <a:rPr lang="en-US" sz="7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process is </a:t>
            </a:r>
            <a:r>
              <a:rPr lang="en-US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perfectly efficient </a:t>
            </a:r>
            <a:r>
              <a:rPr lang="en-US" sz="7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has no friction, turbulence, or other factors causing energy loss.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87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Reversible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and Irreversible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Processes      </a:t>
            </a:r>
            <a:r>
              <a:rPr lang="en-US" sz="22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…            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709530"/>
            <a:ext cx="10440490" cy="6148470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6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</a:t>
            </a:r>
          </a:p>
          <a:p>
            <a:pPr marL="0" lvl="0" indent="0" latinLnBrk="0">
              <a:lnSpc>
                <a:spcPct val="160000"/>
              </a:lnSpc>
              <a:buNone/>
            </a:pPr>
            <a:r>
              <a:rPr lang="en-US" sz="2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</a:p>
          <a:p>
            <a:pPr latinLnBrk="0">
              <a:lnSpc>
                <a:spcPct val="10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Slow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 or expansion of a gas in a frictionless piston-cylinder setup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0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Idealized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exchange where the temperature difference between the system and surroundings is negligible.</a:t>
            </a:r>
            <a:endParaRPr lang="en-US" sz="5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https://i.ytimg.com/vi/v97DLR1Plb0/maxres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4" t="44199" r="19633" b="17855"/>
          <a:stretch/>
        </p:blipFill>
        <p:spPr bwMode="auto">
          <a:xfrm>
            <a:off x="535579" y="4068694"/>
            <a:ext cx="6548846" cy="224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7550331" y="4350322"/>
            <a:ext cx="432989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 process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i.ytimg.com/vi/v97DLR1Plb0/maxresdefault.jpg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6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Reversible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and Irreversible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Processes      </a:t>
            </a:r>
            <a:r>
              <a:rPr lang="en-US" sz="22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…            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709530"/>
            <a:ext cx="9917976" cy="6148470"/>
          </a:xfrm>
        </p:spPr>
        <p:txBody>
          <a:bodyPr>
            <a:normAutofit fontScale="92500" lnSpcReduction="10000"/>
          </a:bodyPr>
          <a:lstStyle/>
          <a:p>
            <a:pPr marL="0" indent="0" latinLnBrk="0">
              <a:lnSpc>
                <a:spcPct val="170000"/>
              </a:lnSpc>
              <a:buNone/>
            </a:pPr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Irreversible Processes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 irreversible process is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real-world process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occurs at a finite rate and involves inefficiencies, leading to a net loss of energy that cannot be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recovered [4].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thermodynamic process is said to be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irreversible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if: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system is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in equilibrium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during the process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(entropy generation) due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inefficiencies like friction, heat loss, and turbulence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process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happens quickly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making it impossible to return to the original state without external intervention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processes are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realistic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or they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 common in everyday applications.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90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Reversible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and Irreversible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Processes      </a:t>
            </a:r>
            <a:r>
              <a:rPr lang="en-US" sz="22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…            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709530"/>
            <a:ext cx="9917976" cy="6148470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70000"/>
              </a:lnSpc>
              <a:buNone/>
            </a:pPr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Irreversible Processes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factors that cause a process to be irreversible are called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They include friction, unrestrained expansion, mixing of two fluids, heat transfer across a finite temperature difference, electric resistance, inelastic deformation of solids, and chemical reactions.</a:t>
            </a:r>
          </a:p>
          <a:p>
            <a:pPr marL="0" lv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Rapid expansion or compression of gas in engines.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Heat transfer with a significant temperature difference.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Mixing of fluids or chemical reactions.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39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Reversible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and Irreversible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Processes      </a:t>
            </a:r>
            <a:r>
              <a:rPr lang="en-US" sz="22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…            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822741"/>
            <a:ext cx="9917976" cy="6148470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Internally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Externally Reversible Processes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process is called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internally reversible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if no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occur within the boundaries of the system during the process.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process is called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externally reversible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if no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occur outside the system boundaries during the process.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process is called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totally reversible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or simply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if it involves no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within the system or its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surroundings.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10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4" y="88034"/>
            <a:ext cx="10587180" cy="752475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Common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Properties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08" y="791852"/>
            <a:ext cx="11447286" cy="593888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Pressure</a:t>
            </a:r>
          </a:p>
          <a:p>
            <a:pPr latinLnBrk="0">
              <a:lnSpc>
                <a:spcPct val="150000"/>
              </a:lnSpc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the force exerted per unit area on a surface by an object, substance, or fluid (such as a gas or liquid).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It’s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measure of how concentrated a force is over a specific area, and it plays a crucial role in physics, engineering, and everyday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life [5].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230611" y="4642799"/>
                <a:ext cx="2167966" cy="6182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𝑁𝑜𝑟𝑚𝑎𝑙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𝐹𝑜𝑟𝑐𝑒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𝐴𝑟𝑒𝑎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0611" y="4642799"/>
                <a:ext cx="2167966" cy="61824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406838" y="4154345"/>
                <a:ext cx="904863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𝑈𝑛𝑖𝑡𝑠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6838" y="4154345"/>
                <a:ext cx="904863" cy="40011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116850" y="4564427"/>
                <a:ext cx="301595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𝑃𝑎𝑠𝑐𝑎𝑙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𝑃𝑎</m:t>
                          </m:r>
                        </m:e>
                      </m:d>
                      <m:r>
                        <a:rPr lang="en-US" sz="2000" i="0">
                          <a:latin typeface="Cambria Math" panose="02040503050406030204" pitchFamily="18" charset="0"/>
                        </a:rPr>
                        <m:t>=1</m:t>
                      </m:r>
                      <m:f>
                        <m:fPr>
                          <m:type m:val="li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6850" y="4564427"/>
                <a:ext cx="3015954" cy="400110"/>
              </a:xfrm>
              <a:prstGeom prst="rect">
                <a:avLst/>
              </a:prstGeom>
              <a:blipFill rotWithShape="0">
                <a:blip r:embed="rId4"/>
                <a:stretch>
                  <a:fillRect t="-115385" r="-10303" b="-1846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116850" y="4933444"/>
                <a:ext cx="3183500" cy="40363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𝑏𝑎𝑟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𝑃𝑎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=0.1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𝑀𝑃𝑎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6850" y="4933444"/>
                <a:ext cx="3183500" cy="403637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141004" y="5333554"/>
                <a:ext cx="418306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𝑎𝑡𝑚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=101325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𝑃𝑎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=101.325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𝑘𝑃𝑎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1004" y="5333554"/>
                <a:ext cx="4183068" cy="400110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221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4" y="88034"/>
            <a:ext cx="10587180" cy="75247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Common Thermodynamic Properties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08" y="791852"/>
            <a:ext cx="9940703" cy="5938886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Types of Pressure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latinLnBrk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1. Absolute Pressure (</a:t>
            </a:r>
            <a:r>
              <a:rPr lang="nl-N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nl-NL" sz="2400" b="1" baseline="-25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absolute</a:t>
            </a:r>
            <a:r>
              <a:rPr lang="nl-NL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or, P)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Measured </a:t>
            </a:r>
            <a:r>
              <a:rPr lang="en-US" dirty="0">
                <a:latin typeface="Arial" pitchFamily="34" charset="0"/>
                <a:cs typeface="Arial" pitchFamily="34" charset="0"/>
              </a:rPr>
              <a:t>relative to a perfect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vacuum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(absolute zero) </a:t>
            </a:r>
            <a:endParaRPr lang="nl-NL" baseline="-25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Includes </a:t>
            </a:r>
            <a:r>
              <a:rPr lang="en-US" dirty="0">
                <a:latin typeface="Arial" pitchFamily="34" charset="0"/>
                <a:cs typeface="Arial" pitchFamily="34" charset="0"/>
              </a:rPr>
              <a:t>atmospheric pressure as a reference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Example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Pressure inside a sealed gas cylinder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lvl="0" indent="0" latinLnBrk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2. Gauge Pressure 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nl-N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nl-NL" sz="2400" b="1" baseline="-25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gauge</a:t>
            </a:r>
            <a:r>
              <a:rPr lang="nl-N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or, P</a:t>
            </a:r>
            <a:r>
              <a:rPr lang="nl-NL" sz="2400" b="1" baseline="-25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nl-N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nl-NL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Measured </a:t>
            </a:r>
            <a:r>
              <a:rPr lang="en-US" dirty="0">
                <a:latin typeface="Arial" pitchFamily="34" charset="0"/>
                <a:cs typeface="Arial" pitchFamily="34" charset="0"/>
              </a:rPr>
              <a:t>relative to the atmospheric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pressure.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Positive </a:t>
            </a:r>
            <a:r>
              <a:rPr lang="en-US" dirty="0">
                <a:latin typeface="Arial" pitchFamily="34" charset="0"/>
                <a:cs typeface="Arial" pitchFamily="34" charset="0"/>
              </a:rPr>
              <a:t>for pressures above atmospheric pressure and negative for below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Example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Tire pressure measurements.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33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4" y="88034"/>
            <a:ext cx="10587180" cy="7524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Common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Properties   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08" y="791852"/>
            <a:ext cx="9570317" cy="593888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Types of Pressure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Atmospheric 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nl-N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nl-NL" sz="2400" b="1" baseline="-25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atm </a:t>
            </a:r>
            <a:r>
              <a:rPr lang="nl-NL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or, 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400" b="1" baseline="-25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)</a:t>
            </a:r>
            <a:endParaRPr lang="nl-NL" sz="2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Pressure exerted by the Earth's atmosphere.</a:t>
            </a:r>
          </a:p>
          <a:p>
            <a:pPr lvl="1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Decreases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with altitude because of lower air density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63622" y="3203142"/>
            <a:ext cx="11347939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latinLnBrk="0">
              <a:lnSpc>
                <a:spcPct val="90000"/>
              </a:lnSpc>
            </a:pPr>
            <a:r>
              <a:rPr lang="en-US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`</a:t>
            </a:r>
          </a:p>
          <a:p>
            <a:pPr latinLnBrk="0">
              <a:lnSpc>
                <a:spcPct val="90000"/>
              </a:lnSpc>
            </a:pPr>
            <a:r>
              <a:rPr lang="en-US" sz="28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Pressure</a:t>
            </a:r>
            <a:endParaRPr lang="en-US" sz="2800" dirty="0">
              <a:solidFill>
                <a:srgbClr val="273339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206508" y="3616622"/>
            <a:ext cx="2440969" cy="1905000"/>
            <a:chOff x="1674474" y="2514600"/>
            <a:chExt cx="1830726" cy="1905000"/>
          </a:xfrm>
        </p:grpSpPr>
        <p:grpSp>
          <p:nvGrpSpPr>
            <p:cNvPr id="8" name="Group 7"/>
            <p:cNvGrpSpPr/>
            <p:nvPr/>
          </p:nvGrpSpPr>
          <p:grpSpPr>
            <a:xfrm>
              <a:off x="1674474" y="2514600"/>
              <a:ext cx="1525926" cy="1219200"/>
              <a:chOff x="1674474" y="2514600"/>
              <a:chExt cx="1525926" cy="1219200"/>
            </a:xfrm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1674474" y="3733800"/>
                <a:ext cx="838200" cy="0"/>
              </a:xfrm>
              <a:prstGeom prst="line">
                <a:avLst/>
              </a:prstGeom>
              <a:noFill/>
              <a:ln w="28575" cap="flat" cmpd="sng" algn="ctr">
                <a:solidFill>
                  <a:srgbClr val="0000CC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1" name="Straight Connector 10"/>
              <p:cNvCxnSpPr/>
              <p:nvPr/>
            </p:nvCxnSpPr>
            <p:spPr>
              <a:xfrm flipV="1">
                <a:off x="2514600" y="2514600"/>
                <a:ext cx="685800" cy="1219200"/>
              </a:xfrm>
              <a:prstGeom prst="line">
                <a:avLst/>
              </a:prstGeom>
              <a:noFill/>
              <a:ln w="28575" cap="flat" cmpd="sng" algn="ctr">
                <a:solidFill>
                  <a:srgbClr val="0000CC"/>
                </a:solidFill>
                <a:prstDash val="solid"/>
                <a:miter lim="800000"/>
              </a:ln>
              <a:effectLst/>
            </p:spPr>
          </p:cxnSp>
        </p:grpSp>
        <p:cxnSp>
          <p:nvCxnSpPr>
            <p:cNvPr id="9" name="Straight Connector 8"/>
            <p:cNvCxnSpPr/>
            <p:nvPr/>
          </p:nvCxnSpPr>
          <p:spPr>
            <a:xfrm>
              <a:off x="2514600" y="3733800"/>
              <a:ext cx="990600" cy="685800"/>
            </a:xfrm>
            <a:prstGeom prst="line">
              <a:avLst/>
            </a:prstGeom>
            <a:noFill/>
            <a:ln w="28575" cap="flat" cmpd="sng" algn="ctr">
              <a:solidFill>
                <a:srgbClr val="0000CC"/>
              </a:solidFill>
              <a:prstDash val="solid"/>
              <a:miter lim="800000"/>
            </a:ln>
            <a:effectLst/>
          </p:spPr>
        </p:cxnSp>
      </p:grpSp>
      <p:sp>
        <p:nvSpPr>
          <p:cNvPr id="12" name="TextBox 11"/>
          <p:cNvSpPr txBox="1"/>
          <p:nvPr/>
        </p:nvSpPr>
        <p:spPr>
          <a:xfrm>
            <a:off x="4342675" y="3279343"/>
            <a:ext cx="721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nl-NL" sz="24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P</a:t>
            </a:r>
            <a:r>
              <a:rPr lang="nl-NL" sz="2400" baseline="-250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absolute</a:t>
            </a:r>
            <a:r>
              <a:rPr lang="nl-NL" sz="24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 – measured relative to </a:t>
            </a:r>
          </a:p>
          <a:p>
            <a:pPr latinLnBrk="0"/>
            <a:r>
              <a:rPr lang="nl-NL" sz="24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                 evacuated box (absolute zero) </a:t>
            </a:r>
            <a:endParaRPr lang="nl-NL" sz="2400" baseline="-25000" dirty="0">
              <a:solidFill>
                <a:srgbClr val="273339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45875" y="5108143"/>
            <a:ext cx="5994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nl-NL" sz="24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P</a:t>
            </a:r>
            <a:r>
              <a:rPr lang="nl-NL" sz="2400" baseline="-250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gauge</a:t>
            </a:r>
            <a:r>
              <a:rPr lang="nl-NL" sz="24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 – measured relative to local </a:t>
            </a:r>
          </a:p>
          <a:p>
            <a:pPr latinLnBrk="0"/>
            <a:r>
              <a:rPr lang="nl-NL" sz="24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              atmoshpheric pressure </a:t>
            </a:r>
            <a:endParaRPr lang="nl-NL" sz="2400" baseline="-25000" dirty="0">
              <a:solidFill>
                <a:srgbClr val="273339"/>
              </a:solidFill>
              <a:latin typeface="David" pitchFamily="34" charset="-79"/>
              <a:cs typeface="David" pitchFamily="34" charset="-79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755074" y="5936711"/>
                <a:ext cx="1834028" cy="42505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𝑎𝑡𝑚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074" y="5936711"/>
                <a:ext cx="1834028" cy="425053"/>
              </a:xfrm>
              <a:prstGeom prst="rect">
                <a:avLst/>
              </a:prstGeom>
              <a:blipFill rotWithShape="0">
                <a:blip r:embed="rId2"/>
                <a:stretch>
                  <a:fillRect b="-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619069" y="5908413"/>
                <a:ext cx="448712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𝑎𝑡𝑚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=101.325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𝑘𝑃𝑎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𝑎𝑡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𝑠𝑒𝑎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𝑙𝑒𝑣𝑒𝑙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069" y="5908413"/>
                <a:ext cx="4487126" cy="400110"/>
              </a:xfrm>
              <a:prstGeom prst="rect">
                <a:avLst/>
              </a:prstGeom>
              <a:blipFill rotWithShape="0">
                <a:blip r:embed="rId3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729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4" y="88034"/>
            <a:ext cx="10587180" cy="75247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Common Thermodynamic Properties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822" y="772340"/>
            <a:ext cx="11011858" cy="593888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Types of Pressure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GB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Pressures below atmospheric pressure are called </a:t>
            </a:r>
            <a:r>
              <a:rPr lang="en-GB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vacuum </a:t>
            </a:r>
            <a:r>
              <a:rPr lang="en-GB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pressures </a:t>
            </a:r>
            <a:r>
              <a:rPr lang="en-GB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measured by vacuum gages that indicate the difference between </a:t>
            </a:r>
            <a:r>
              <a:rPr lang="en-GB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atmospheric </a:t>
            </a:r>
            <a:r>
              <a:rPr lang="en-GB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and the absolute pressure.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3" descr="FIG01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1803" y="3099723"/>
            <a:ext cx="5543459" cy="2491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603863" y="5755123"/>
            <a:ext cx="718222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8: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Absolute, gauge and atmospheric pressures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https://image.slideserve.com/1356564/absolute-gage-and-vacuum-pressures-l.jpg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94720" y="3229098"/>
                <a:ext cx="277646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𝑣𝑎𝑐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𝑎𝑡𝑚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𝑎𝑏𝑠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720" y="3229098"/>
                <a:ext cx="2776465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5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070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4" y="88034"/>
            <a:ext cx="10587180" cy="75247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Common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Properties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08" y="791852"/>
            <a:ext cx="9570317" cy="593888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Methods of Measuring Pressure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Manometer: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used to measure gauge pressure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23314" y="3974273"/>
            <a:ext cx="512816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basic manometer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images.theengineeringprojects.com/image/webp/2022/10/pressure-and-fluid-statics-4.jpg.webp?ssl=1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9" name="Picture 4" descr="FIG01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3835" y="1210111"/>
            <a:ext cx="3872397" cy="2693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3209889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51694" y="2079297"/>
            <a:ext cx="521676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Points 1 and 2 at the same height and connected by the same liquid have the same pressure. i.e.</a:t>
            </a:r>
            <a:endParaRPr lang="en-US" sz="2400" b="1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7783" y="3657381"/>
                <a:ext cx="1104853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783" y="3657381"/>
                <a:ext cx="1104853" cy="400110"/>
              </a:xfrm>
              <a:prstGeom prst="rect">
                <a:avLst/>
              </a:prstGeom>
              <a:blipFill rotWithShape="0">
                <a:blip r:embed="rId4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411845" y="3657381"/>
                <a:ext cx="1474378" cy="56598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000" dirty="0">
                    <a:latin typeface="Arial" panose="020B0604020202020204" pitchFamily="34" charset="0"/>
                    <a:ea typeface="MS Mincho"/>
                  </a:rPr>
                  <a:t>or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endParaRPr lang="en-US" sz="20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1845" y="3657381"/>
                <a:ext cx="1474378" cy="565989"/>
              </a:xfrm>
              <a:prstGeom prst="rect">
                <a:avLst/>
              </a:prstGeom>
              <a:blipFill rotWithShape="0">
                <a:blip r:embed="rId5"/>
                <a:stretch>
                  <a:fillRect l="-45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02244" y="4404468"/>
                <a:ext cx="6323206" cy="6776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𝑎𝑡𝑚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𝑊𝑒𝑖𝑔h𝑡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𝑜𝑓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𝑙𝑖𝑞𝑢𝑖𝑑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𝑎𝑏𝑜𝑣𝑒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𝑝𝑜𝑖𝑛𝑡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 2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𝐶𝑟𝑜𝑠𝑠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𝑠𝑒𝑐𝑡𝑖𝑜𝑛𝑎𝑙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𝑎𝑟𝑒𝑎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244" y="4404468"/>
                <a:ext cx="6323206" cy="677621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09297" y="5286226"/>
                <a:ext cx="3419590" cy="6767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𝑎𝑡𝑚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𝜌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∗ 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𝑎𝑟𝑒𝑎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∗ 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∗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𝑎𝑟𝑒𝑎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297" y="5286226"/>
                <a:ext cx="3419590" cy="67672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94417" y="6132939"/>
                <a:ext cx="204748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𝑎𝑡𝑚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h𝑔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417" y="6132939"/>
                <a:ext cx="2047484" cy="400110"/>
              </a:xfrm>
              <a:prstGeom prst="rect">
                <a:avLst/>
              </a:prstGeom>
              <a:blipFill rotWithShape="0">
                <a:blip r:embed="rId8"/>
                <a:stretch>
                  <a:fillRect b="-106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3742097" y="5341672"/>
                <a:ext cx="403354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𝑑𝑒𝑛𝑠𝑖𝑡𝑦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𝑚𝑒𝑎𝑠𝑢𝑟𝑖𝑛𝑔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𝑙𝑖𝑞𝑢𝑖𝑑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2097" y="5341672"/>
                <a:ext cx="4033540" cy="400110"/>
              </a:xfrm>
              <a:prstGeom prst="rect">
                <a:avLst/>
              </a:prstGeom>
              <a:blipFill rotWithShape="0">
                <a:blip r:embed="rId9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742097" y="5928170"/>
                <a:ext cx="196207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=9.81 </m:t>
                      </m:r>
                      <m:f>
                        <m:fPr>
                          <m:type m:val="li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2097" y="5928170"/>
                <a:ext cx="1962076" cy="400110"/>
              </a:xfrm>
              <a:prstGeom prst="rect">
                <a:avLst/>
              </a:prstGeom>
              <a:blipFill rotWithShape="0">
                <a:blip r:embed="rId10"/>
                <a:stretch>
                  <a:fillRect t="-113636" r="-20807" b="-1803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009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4" y="88034"/>
            <a:ext cx="10587180" cy="752475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Common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Properties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30908" y="791852"/>
                <a:ext cx="9570317" cy="5938886"/>
              </a:xfrm>
            </p:spPr>
            <p:txBody>
              <a:bodyPr>
                <a:normAutofit/>
              </a:bodyPr>
              <a:lstStyle/>
              <a:p>
                <a:pPr marL="0" lvl="0" indent="0">
                  <a:lnSpc>
                    <a:spcPct val="150000"/>
                  </a:lnSpc>
                  <a:buNone/>
                </a:pPr>
                <a:r>
                  <a:rPr 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itchFamily="34" charset="0"/>
                  </a:rPr>
                  <a:t>Methods of Measuring Pressure</a:t>
                </a:r>
              </a:p>
              <a:p>
                <a:pPr marL="0" lvl="0" indent="0" latinLnBrk="0">
                  <a:spcBef>
                    <a:spcPts val="0"/>
                  </a:spcBef>
                  <a:buNone/>
                </a:pPr>
                <a:endParaRPr lang="en-US" sz="2000" b="1" dirty="0" smtClean="0">
                  <a:solidFill>
                    <a:srgbClr val="40515A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lvl="0" indent="0" latinLnBrk="0">
                  <a:spcBef>
                    <a:spcPts val="0"/>
                  </a:spcBef>
                  <a:buNone/>
                </a:pP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Barometer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used to measure atmospheric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pressure</a:t>
                </a:r>
                <a:endParaRPr lang="en-US" sz="24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endParaRPr lang="en-US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Bb                                             but,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𝑎𝑡𝑚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sz="20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30908" y="791852"/>
                <a:ext cx="9570317" cy="5938886"/>
              </a:xfrm>
              <a:blipFill rotWithShape="0">
                <a:blip r:embed="rId2"/>
                <a:stretch>
                  <a:fillRect l="-10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3535" y="2133335"/>
            <a:ext cx="4365129" cy="256576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262743" y="4990901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10: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basic manometer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url: 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instrumentationtools.com/wp-content/uploads/2017/09/instrumentationtools.com_barometer-principle.png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6570363" y="2361707"/>
                <a:ext cx="204748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𝑎𝑡𝑚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h𝑔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0363" y="2361707"/>
                <a:ext cx="2047484" cy="400110"/>
              </a:xfrm>
              <a:prstGeom prst="rect">
                <a:avLst/>
              </a:prstGeom>
              <a:blipFill rotWithShape="0">
                <a:blip r:embed="rId5"/>
                <a:stretch>
                  <a:fillRect b="-106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671655" y="3434857"/>
                <a:ext cx="122264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h𝑔</m:t>
                      </m:r>
                    </m:oMath>
                  </m:oMathPara>
                </a14:m>
                <a:endParaRPr lang="en-US" sz="2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1655" y="3434857"/>
                <a:ext cx="1222642" cy="400110"/>
              </a:xfrm>
              <a:prstGeom prst="rect">
                <a:avLst/>
              </a:prstGeom>
              <a:blipFill rotWithShape="0">
                <a:blip r:embed="rId6"/>
                <a:stretch>
                  <a:fillRect b="-106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844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4" y="88034"/>
            <a:ext cx="10587180" cy="752475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Common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Properties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08" y="791852"/>
            <a:ext cx="11307949" cy="593888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Temperature</a:t>
            </a:r>
          </a:p>
          <a:p>
            <a:pPr latinLnBrk="0">
              <a:lnSpc>
                <a:spcPct val="150000"/>
              </a:lnSpc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a measure of the average kinetic energy of the particles in a substance. 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Degree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hotness 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coldness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Temperature is measured using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thermometers</a:t>
            </a:r>
          </a:p>
          <a:p>
            <a:pPr marL="0" indent="0" latinLnBrk="0"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Scales of Temperature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Degree Celsius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(°C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Degree Fahrenheit (°F)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Kelvin (K)</a:t>
            </a:r>
          </a:p>
          <a:p>
            <a:pPr lvl="1"/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3606" y="3986720"/>
            <a:ext cx="5261325" cy="183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60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4" y="88034"/>
            <a:ext cx="10587180" cy="752475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Zeroth Law of Thermodynamics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240" y="782590"/>
            <a:ext cx="11368909" cy="5938886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Zeroth Law of Thermodynamics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a fundamental principle that establishes the concept of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thermal equilibrium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provides the basis for temperature measurement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states that: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"If two systems are each in thermal equilibrium with a third system, then they are in thermal equilibrium with each other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.“ [5]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sz="2400" b="1" i="1" dirty="0" smtClean="0">
              <a:solidFill>
                <a:prstClr val="black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lvl="0" indent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400" b="1" i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    </a:t>
            </a:r>
            <a:r>
              <a:rPr lang="en-US" sz="2400" b="1" i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If  T</a:t>
            </a:r>
            <a:r>
              <a:rPr lang="en-US" sz="2400" b="1" i="1" baseline="-30000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 </a:t>
            </a:r>
            <a:r>
              <a:rPr lang="en-US" sz="2400" b="1" i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b="1" i="1" dirty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= </a:t>
            </a:r>
            <a:r>
              <a:rPr lang="en-US" sz="2400" b="1" i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</a:t>
            </a:r>
            <a:r>
              <a:rPr lang="en-US" sz="2400" b="1" i="1" baseline="-30000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</a:t>
            </a:r>
            <a:r>
              <a:rPr lang="en-US" sz="2400" b="1" i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lang="en-US" sz="2400" b="1" i="1" dirty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and  </a:t>
            </a:r>
            <a:r>
              <a:rPr lang="en-US" sz="2400" b="1" i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</a:t>
            </a:r>
            <a:r>
              <a:rPr lang="en-US" sz="2400" b="1" i="1" baseline="-30000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</a:t>
            </a:r>
            <a:r>
              <a:rPr lang="en-US" sz="2400" b="1" i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b="1" i="1" dirty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= </a:t>
            </a:r>
            <a:r>
              <a:rPr lang="en-US" sz="2400" b="1" i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</a:t>
            </a:r>
            <a:r>
              <a:rPr lang="en-US" sz="2400" b="1" i="1" baseline="-30000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</a:t>
            </a:r>
            <a:r>
              <a:rPr lang="en-US" sz="2400" b="1" i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lang="en-US" sz="2400" b="1" i="1" dirty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then</a:t>
            </a:r>
          </a:p>
          <a:p>
            <a:pPr marL="0" lvl="0" indent="0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i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              T</a:t>
            </a:r>
            <a:r>
              <a:rPr lang="en-US" sz="2400" b="1" i="1" baseline="-30000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</a:t>
            </a:r>
            <a:r>
              <a:rPr lang="en-US" sz="2400" b="1" i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b="1" i="1" dirty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= </a:t>
            </a:r>
            <a:r>
              <a:rPr lang="en-US" sz="2400" b="1" i="1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</a:t>
            </a:r>
            <a:r>
              <a:rPr lang="en-US" sz="2400" b="1" i="1" baseline="-30000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</a:t>
            </a: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Zeroth Law is deceptively simple but foundational to the study of thermodynamics.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04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118" y="702591"/>
            <a:ext cx="11541910" cy="5839095"/>
          </a:xfrm>
        </p:spPr>
        <p:txBody>
          <a:bodyPr>
            <a:noAutofit/>
          </a:bodyPr>
          <a:lstStyle/>
          <a:p>
            <a:pPr marL="0" indent="0" algn="just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concise summary of the lecture are: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Thermodynamic state: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 condition of a system described by its properties, such as temperature, pressure, volume, and internal energy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Thermodynamic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path and processes: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 sequence of states a system goes through during a process, which can be isothermal, adiabatic, isobaric, or isochoric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Quasi-static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and non-quasi-static processes: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Quasi-static processes occur slowly, maintaining equilibrium, while non-quasi-static processes happen rapidly, disrupting equilibrium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           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117" y="702591"/>
            <a:ext cx="11698665" cy="5839095"/>
          </a:xfrm>
        </p:spPr>
        <p:txBody>
          <a:bodyPr>
            <a:noAutofit/>
          </a:bodyPr>
          <a:lstStyle/>
          <a:p>
            <a:pPr marL="0" indent="0" algn="just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 concise summary of the lecture are: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Reversible and irreversible processes: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Reversible processes occur infinitely slowly and can be undone without affecting the surroundings, while irreversible processes cause permanent changes.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Common thermodynamic properties: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temperature, pressure,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which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define the state and behavior of a thermodynamic system.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1117" y="3963475"/>
            <a:ext cx="10044037" cy="1685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latinLnBrk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Zeroth law of thermodynamics: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If two systems are in thermal equilibrium with a third system, they are also in thermal equilibrium with each other, forming the basis for temperature measurement.</a:t>
            </a:r>
          </a:p>
        </p:txBody>
      </p:sp>
    </p:spTree>
    <p:extLst>
      <p:ext uri="{BB962C8B-B14F-4D97-AF65-F5344CB8AC3E}">
        <p14:creationId xmlns:p14="http://schemas.microsoft.com/office/powerpoint/2010/main" val="39147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876694"/>
            <a:ext cx="11660777" cy="5981306"/>
          </a:xfrm>
        </p:spPr>
        <p:txBody>
          <a:bodyPr>
            <a:normAutofit fontScale="25000" lnSpcReduction="20000"/>
          </a:bodyPr>
          <a:lstStyle/>
          <a:p>
            <a:pPr marL="0" lvl="0" indent="0" algn="just" latinLnBrk="0">
              <a:lnSpc>
                <a:spcPct val="170000"/>
              </a:lnSpc>
              <a:buNone/>
            </a:pPr>
            <a:r>
              <a:rPr lang="en-US" sz="8000" dirty="0" smtClean="0">
                <a:latin typeface="Arial" panose="020B0604020202020204" pitchFamily="34" charset="0"/>
                <a:cs typeface="Arial" pitchFamily="34" charset="0"/>
              </a:rPr>
              <a:t>[1]. </a:t>
            </a:r>
            <a:r>
              <a:rPr lang="en-US" sz="8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8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Fundamentals of Engineering Thermodynamics”, Moran, Michael J.5th ed.2017. </a:t>
            </a:r>
          </a:p>
          <a:p>
            <a:pPr marL="0" indent="0" algn="just" latinLnBrk="0">
              <a:lnSpc>
                <a:spcPct val="170000"/>
              </a:lnSpc>
              <a:buNone/>
            </a:pPr>
            <a:r>
              <a:rPr lang="en-US" sz="8000" dirty="0" smtClean="0">
                <a:latin typeface="Arial" panose="020B0604020202020204" pitchFamily="34" charset="0"/>
                <a:cs typeface="Arial" pitchFamily="34" charset="0"/>
              </a:rPr>
              <a:t>[2]. Thermodynamics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0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0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indent="0" algn="just" latinLnBrk="0">
              <a:lnSpc>
                <a:spcPct val="170000"/>
              </a:lnSpc>
              <a:buNone/>
            </a:pP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[3]. Wonders of Thermodynamics: Energy, Heat, Physics Formula and Entropy, 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Gaurav </a:t>
            </a:r>
            <a:r>
              <a:rPr lang="en-US" sz="8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Mehra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8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vocal.media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/education,2023,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https://issuu.com/gauravm1612/docs/</a:t>
            </a:r>
            <a:r>
              <a:rPr lang="en-US" sz="8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wonders_of_thermodynamics_energy_heat_physics_f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/1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,(Viewed March 2025)</a:t>
            </a:r>
          </a:p>
          <a:p>
            <a:pPr marL="0" indent="0" algn="just" latinLnBrk="0">
              <a:lnSpc>
                <a:spcPct val="170000"/>
              </a:lnSpc>
              <a:buNone/>
            </a:pP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[4]. 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Fundamentals of Engineering 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Thermodynamics, Michael 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J. Moran, Howard N. Shapiro, </a:t>
            </a:r>
            <a:r>
              <a:rPr lang="en-US" sz="8000" dirty="0" err="1">
                <a:latin typeface="Arial" panose="020B0604020202020204" pitchFamily="34" charset="0"/>
                <a:cs typeface="Arial" panose="020B0604020202020204" pitchFamily="34" charset="0"/>
              </a:rPr>
              <a:t>Daisie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 D. </a:t>
            </a:r>
            <a:r>
              <a:rPr lang="en-US" sz="8000" dirty="0" err="1">
                <a:latin typeface="Arial" panose="020B0604020202020204" pitchFamily="34" charset="0"/>
                <a:cs typeface="Arial" panose="020B0604020202020204" pitchFamily="34" charset="0"/>
              </a:rPr>
              <a:t>Boettner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, Margaret B. Bailey - 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2010, Wiley) - libgen.lc </a:t>
            </a: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[5]. 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A New Approach to Engineering 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Thermodynamics, Renaud </a:t>
            </a:r>
            <a:r>
              <a:rPr lang="en-US" sz="8000" dirty="0" err="1">
                <a:latin typeface="Arial" panose="020B0604020202020204" pitchFamily="34" charset="0"/>
                <a:cs typeface="Arial" panose="020B0604020202020204" pitchFamily="34" charset="0"/>
              </a:rPr>
              <a:t>Gicquel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 - Energy Systems_ 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2021, CRC Press) - libgen.li</a:t>
            </a: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7331</TotalTime>
  <Words>3266</Words>
  <Application>Microsoft Office PowerPoint</Application>
  <PresentationFormat>Widescreen</PresentationFormat>
  <Paragraphs>444</Paragraphs>
  <Slides>41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6" baseType="lpstr">
      <vt:lpstr>David</vt:lpstr>
      <vt:lpstr>맑은 고딕</vt:lpstr>
      <vt:lpstr>Monotype Sorts</vt:lpstr>
      <vt:lpstr>MS Mincho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Engineering Thermodynamics I</vt:lpstr>
      <vt:lpstr>Lecture learning outcomes: </vt:lpstr>
      <vt:lpstr>Content </vt:lpstr>
      <vt:lpstr> 1. Thermodynamic State </vt:lpstr>
      <vt:lpstr>1. Thermodynamic state                      Cont…</vt:lpstr>
      <vt:lpstr>1. Thermodynamic state                      Cont…</vt:lpstr>
      <vt:lpstr>1. Thermodynamic state                      Cont…</vt:lpstr>
      <vt:lpstr>1. Thermodynamic state                      Cont…                                               </vt:lpstr>
      <vt:lpstr>2. Thermodynamics Path and Processes</vt:lpstr>
      <vt:lpstr>2. Thermodynamics Path and Processes      Cont…                                               </vt:lpstr>
      <vt:lpstr>PowerPoint Presentation</vt:lpstr>
      <vt:lpstr>PowerPoint Presentation</vt:lpstr>
      <vt:lpstr>PowerPoint Presentation</vt:lpstr>
      <vt:lpstr>2. Thermodynamics Path and Processes                Cont…                                             </vt:lpstr>
      <vt:lpstr>2. Thermodynamics Path and Processes                Cont… </vt:lpstr>
      <vt:lpstr>2. Thermodynamics Path and Processes                Cont… </vt:lpstr>
      <vt:lpstr>2. Thermodynamics Path and Processes                Cont… </vt:lpstr>
      <vt:lpstr> 3. Quasi-Static and Non-Quasi-Static Processes </vt:lpstr>
      <vt:lpstr>3. Quasi-Static and Non-Quasi-Static Processes         Cont...</vt:lpstr>
      <vt:lpstr>3. Quasi-Static and Non-Quasi-Static Processes         Cont...</vt:lpstr>
      <vt:lpstr>3. Quasi-Static and Non-Quasi-Static Processes         Cont...</vt:lpstr>
      <vt:lpstr>3. Quasi-Static and Non-Quasi-Static Processes         Cont...</vt:lpstr>
      <vt:lpstr>4. Reversible and Irreversible Processes             </vt:lpstr>
      <vt:lpstr>4. Reversible and Irreversible Processes      Cont…             </vt:lpstr>
      <vt:lpstr>4. Reversible and Irreversible Processes      Cont…             </vt:lpstr>
      <vt:lpstr>4. Reversible and Irreversible Processes      Cont…             </vt:lpstr>
      <vt:lpstr>4. Reversible and Irreversible Processes      Cont…             </vt:lpstr>
      <vt:lpstr>4. Reversible and Irreversible Processes      Cont…             </vt:lpstr>
      <vt:lpstr>4. Reversible and Irreversible Processes      Cont…             </vt:lpstr>
      <vt:lpstr>5. Common Thermodynamic Properties</vt:lpstr>
      <vt:lpstr>5. Common Thermodynamic Properties              Cont…</vt:lpstr>
      <vt:lpstr>5. Common Thermodynamic Properties              Cont…</vt:lpstr>
      <vt:lpstr>5. Common Thermodynamic Properties              Cont…</vt:lpstr>
      <vt:lpstr>5. Common Thermodynamic Properties               Cont…</vt:lpstr>
      <vt:lpstr>5. Common Thermodynamic Properties</vt:lpstr>
      <vt:lpstr>5. Common Thermodynamic Properties</vt:lpstr>
      <vt:lpstr>6. Zeroth Law of Thermodynamics</vt:lpstr>
      <vt:lpstr>Summary </vt:lpstr>
      <vt:lpstr>Summary                        Cont…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584</cp:revision>
  <dcterms:created xsi:type="dcterms:W3CDTF">2021-04-29T04:21:21Z</dcterms:created>
  <dcterms:modified xsi:type="dcterms:W3CDTF">2025-04-03T18:27:25Z</dcterms:modified>
</cp:coreProperties>
</file>