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82" r:id="rId2"/>
    <p:sldId id="678" r:id="rId3"/>
    <p:sldId id="363" r:id="rId4"/>
    <p:sldId id="646" r:id="rId5"/>
    <p:sldId id="684" r:id="rId6"/>
    <p:sldId id="716" r:id="rId7"/>
    <p:sldId id="683" r:id="rId8"/>
    <p:sldId id="671" r:id="rId9"/>
    <p:sldId id="680" r:id="rId10"/>
    <p:sldId id="681" r:id="rId11"/>
    <p:sldId id="672" r:id="rId12"/>
    <p:sldId id="688" r:id="rId13"/>
    <p:sldId id="721" r:id="rId14"/>
    <p:sldId id="722" r:id="rId15"/>
    <p:sldId id="561" r:id="rId16"/>
    <p:sldId id="617" r:id="rId17"/>
    <p:sldId id="717" r:id="rId18"/>
    <p:sldId id="718" r:id="rId19"/>
    <p:sldId id="691" r:id="rId20"/>
    <p:sldId id="719" r:id="rId21"/>
    <p:sldId id="686" r:id="rId22"/>
    <p:sldId id="693" r:id="rId23"/>
    <p:sldId id="694" r:id="rId24"/>
    <p:sldId id="704" r:id="rId25"/>
    <p:sldId id="705" r:id="rId26"/>
    <p:sldId id="692" r:id="rId27"/>
    <p:sldId id="709" r:id="rId28"/>
    <p:sldId id="710" r:id="rId29"/>
    <p:sldId id="707" r:id="rId30"/>
    <p:sldId id="711" r:id="rId31"/>
    <p:sldId id="713" r:id="rId32"/>
    <p:sldId id="712" r:id="rId33"/>
    <p:sldId id="724" r:id="rId34"/>
    <p:sldId id="725" r:id="rId35"/>
    <p:sldId id="726" r:id="rId36"/>
    <p:sldId id="443" r:id="rId37"/>
    <p:sldId id="442" r:id="rId38"/>
    <p:sldId id="317" r:id="rId39"/>
  </p:sldIdLst>
  <p:sldSz cx="12192000" cy="6858000"/>
  <p:notesSz cx="6858000" cy="9144000"/>
  <p:custDataLst>
    <p:tags r:id="rId42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941" y="12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4/3/2025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4/3/2025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.png"/><Relationship Id="rId4" Type="http://schemas.openxmlformats.org/officeDocument/2006/relationships/hyperlink" Target="https://slideplayer.com/slide/15788401/88/images/30/System+CM.+Energyin.+Energyout.+z.+Reference+Plane,+z+=+0.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image.slideserve.com/1413503/slide3-l.jpg" TargetMode="External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sbooks.bccampus.ca/thermo1/wp-content/uploads/sites/499/2021/07/Heat-and-work-to-closed-systems.png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s://sbainvent.com/wp-content/uploads/2019/11/ADIABATIC-SYSTEM.jpg" TargetMode="Externa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image3.slideserve.com/6788916/slide4-l.jpg" TargetMode="Externa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ars.els-cdn.com/content/image/3-s2.0-B9780323906265000197-f06-04-9780323906265.jpg" TargetMode="External"/><Relationship Id="rId7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hyperlink" Target="https://slideplayer.com/slide/15258439/92/images/5/Some+Typical+Processes+Constant+volume.jpg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s://slideplayer.com/slide/15258439/92/images/6/Constant+pressure+If+the+pressure+is+held+constant,+the+boundary+work+equation+becomes..jpg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hyperlink" Target="https://slideplayer.com/slide/15258439/92/images/7/Constant+temperature,+ideal+gas.jpg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/slide/14310633/89/images/32/When+the+length+of+the+spring+changes+by+a+differential+amount+dx+under+the+influence+of+a+force+F,+the+work+done+is.jpg" TargetMode="External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hyperlink" Target="https://blogger.googleusercontent.com/img/b/R29vZ2xl/AVvXsEhkh5h8_t8lo_f4j_WBmTC1TWJCDr2_JSaslO-y1ZK2Qque9pwvFAJZ7AVH64sO9h1BmGLb1oug3pwLls615ylbsTLu9tswyhbt_M7onIfrEvto2rSjoR7nQxqnTp2vZBvYhIB0eqr-LrU/s1600/Cyclic+process.png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image" Target="../media/image78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7.png"/><Relationship Id="rId5" Type="http://schemas.openxmlformats.org/officeDocument/2006/relationships/image" Target="../media/image74.png"/><Relationship Id="rId4" Type="http://schemas.openxmlformats.org/officeDocument/2006/relationships/image" Target="../media/image75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issuu.com/gauravm1612/docs/wonders_of_thermodynamics_energy_heat_physics_f/1" TargetMode="External"/><Relationship Id="rId2" Type="http://schemas.openxmlformats.org/officeDocument/2006/relationships/hyperlink" Target="https://issuu.com/gauravm1612" TargetMode="External"/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Engineering Thermodynamics I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3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First Law of Thermodynamics and Energy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138941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410306"/>
            <a:ext cx="11353801" cy="5946045"/>
          </a:xfrm>
        </p:spPr>
        <p:txBody>
          <a:bodyPr>
            <a:normAutofit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principle of energy conservation and express it using thermodynamic equations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Define internal energy, kinetic energy,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potential energy and understand their roles in a system's total energy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mechanisms of energy transfer such as heat, work, and mass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Differentiate between conduction, convection, and radiation as heat transfer mechanisms.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interpret boundary work for </a:t>
            </a: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 processes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systems with no mass transfer, applying 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the 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balance equation</a:t>
            </a:r>
            <a:endParaRPr lang="en-US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First Law of Thermodynamics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of a System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Mechanisms of Energy Transfer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Energy Transfer by Heat and Work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Boundary Work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Some Typical Processes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First Law for a Closed System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The First Law of Thermodynamics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2" y="687977"/>
            <a:ext cx="11303726" cy="5573486"/>
          </a:xfrm>
        </p:spPr>
        <p:txBody>
          <a:bodyPr>
            <a:normAutofit fontScale="92500" lnSpcReduction="20000"/>
          </a:bodyPr>
          <a:lstStyle/>
          <a:p>
            <a:pPr lvl="0" latinLnBrk="0"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First Law of </a:t>
            </a:r>
            <a:r>
              <a:rPr lang="en-US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Thermodynamics is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 that </a:t>
            </a:r>
            <a:r>
              <a:rPr lang="en-US" sz="2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relates</a:t>
            </a:r>
            <a:r>
              <a:rPr lang="en-US" sz="2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various forms of energies for system of different </a:t>
            </a:r>
            <a:r>
              <a:rPr lang="en-US" sz="2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types.</a:t>
            </a:r>
          </a:p>
          <a:p>
            <a:pPr lvl="0"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is simply the expression of the 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conservation of energy principle.</a:t>
            </a:r>
          </a:p>
          <a:p>
            <a:pPr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states that </a:t>
            </a:r>
            <a:r>
              <a:rPr lang="en-US" sz="2600" b="1" i="1" dirty="0">
                <a:latin typeface="Arial" panose="020B0604020202020204" pitchFamily="34" charset="0"/>
                <a:cs typeface="Arial" panose="020B0604020202020204" pitchFamily="34" charset="0"/>
              </a:rPr>
              <a:t>energy cannot be created or destroyed; it can only change forms or be transferred from one system to </a:t>
            </a:r>
            <a:r>
              <a:rPr lang="en-US" sz="26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another [1]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During an interaction between a system and its surroundings, the amount of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gained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by the system must be exactly equal to the amount of </a:t>
            </a:r>
            <a:r>
              <a:rPr lang="en-US" sz="2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lost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by the surroundings.</a:t>
            </a:r>
          </a:p>
          <a:p>
            <a:pPr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First law of thermodynamics is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based on experimental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observations.</a:t>
            </a:r>
          </a:p>
          <a:p>
            <a:pPr latinLnBrk="0">
              <a:lnSpc>
                <a:spcPct val="150000"/>
              </a:lnSpc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It is a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cornerstone in understanding energy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systems</a:t>
            </a:r>
            <a:r>
              <a:rPr lang="en-US" sz="2600" dirty="0" smtClean="0"/>
              <a:t>.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The First Law of Thermodynamics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6" y="857840"/>
            <a:ext cx="11522247" cy="58257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en-US" sz="2000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388" y="1129937"/>
            <a:ext cx="5669280" cy="192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862148" y="3417257"/>
            <a:ext cx="10630913" cy="1900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itchFamily="34" charset="0"/>
              <a:buChar char="•"/>
              <a:defRPr/>
            </a:pP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first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law of thermodynamics is expressed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[2]</a:t>
            </a:r>
          </a:p>
          <a:p>
            <a:pPr marL="228600" lvl="0" indent="-228600" algn="just" latinLnBrk="0">
              <a:spcBef>
                <a:spcPts val="1000"/>
              </a:spcBef>
              <a:buClr>
                <a:srgbClr val="00709A"/>
              </a:buClr>
              <a:buSzPct val="110000"/>
              <a:buFont typeface="Arial" pitchFamily="34" charset="0"/>
              <a:buChar char="•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75387" y="3240373"/>
            <a:ext cx="760884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Energy of a system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://slideplayer.com/slide/15788401/88/images/30/System+CM.+Energyin.+Energyout.+z.+Reference+Plane%2C+z+%3D+0..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657576" y="5099119"/>
                <a:ext cx="7930561" cy="5852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2143125" algn="l"/>
                  </a:tabLst>
                </a:pP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𝑇𝑜𝑡𝑎𝑙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𝐸𝑛𝑒𝑟𝑔𝑦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</m:num>
                          <m:den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𝐸𝑛𝑡𝑒𝑟𝑖𝑛𝑔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𝑡h𝑒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𝑆𝑦𝑠𝑡𝑒𝑚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000" dirty="0">
                    <a:effectLst/>
                    <a:latin typeface="Arial" panose="020B0604020202020204" pitchFamily="34" charset="0"/>
                    <a:ea typeface="MS Mincho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𝑇𝑜𝑡𝑎𝑙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𝐸𝑛𝑒𝑟𝑔𝑦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</m:num>
                          <m:den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𝐿𝑒𝑎𝑣𝑖𝑛𝑔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𝑡h𝑒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𝑆𝑦𝑠𝑡𝑒𝑚</m:t>
                            </m:r>
                          </m:den>
                        </m:f>
                      </m:e>
                    </m:d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dPr>
                      <m:e>
                        <m:f>
                          <m:fPr>
                            <m:type m:val="noBar"/>
                            <m:ctrlP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</m:ctrlPr>
                          </m:fPr>
                          <m:num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𝑇h𝑒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𝐶h𝑎𝑛𝑔𝑒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𝑖𝑛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𝑇𝑜𝑡𝑎𝑙</m:t>
                            </m:r>
                          </m:num>
                          <m:den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𝐸𝑛𝑒𝑟𝑔𝑦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𝑜𝑓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𝑡h𝑒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 </m:t>
                            </m:r>
                            <m:r>
                              <a:rPr lang="en-US" sz="2000" i="1">
                                <a:effectLst/>
                                <a:latin typeface="Cambria Math" panose="02040503050406030204" pitchFamily="18" charset="0"/>
                                <a:ea typeface="MS Mincho"/>
                                <a:cs typeface="Arial" panose="020B0604020202020204" pitchFamily="34" charset="0"/>
                              </a:rPr>
                              <m:t>𝑆𝑦𝑠𝑡𝑒𝑚</m:t>
                            </m:r>
                          </m:den>
                        </m:f>
                      </m:e>
                    </m:d>
                  </m:oMath>
                </a14:m>
                <a:endParaRPr lang="en-US" sz="1100" dirty="0">
                  <a:effectLst/>
                  <a:latin typeface="Calibri" panose="020F0502020204030204" pitchFamily="34" charset="0"/>
                  <a:ea typeface="MS Mincho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7576" y="5099119"/>
                <a:ext cx="7930561" cy="585225"/>
              </a:xfrm>
              <a:prstGeom prst="rect">
                <a:avLst/>
              </a:prstGeom>
              <a:blipFill rotWithShape="0">
                <a:blip r:embed="rId5"/>
                <a:stretch>
                  <a:fillRect b="-520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The First Law of Thermodynamics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r>
              <a:rPr lang="en-US" sz="36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latin typeface="Arial" pitchFamily="34" charset="0"/>
                <a:cs typeface="Arial" pitchFamily="34" charset="0"/>
              </a:rPr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923111"/>
            <a:ext cx="11861073" cy="5573486"/>
          </a:xfrm>
        </p:spPr>
        <p:txBody>
          <a:bodyPr>
            <a:normAutofit/>
          </a:bodyPr>
          <a:lstStyle/>
          <a:p>
            <a:pPr lvl="0" algn="just" latinLnBrk="0">
              <a:buClr>
                <a:srgbClr val="00709A"/>
              </a:buClr>
              <a:buSzPct val="110000"/>
              <a:defRPr/>
            </a:pPr>
            <a:r>
              <a:rPr lang="en-US" sz="288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88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energy</a:t>
            </a:r>
            <a:r>
              <a:rPr lang="en-US" sz="288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the system, </a:t>
            </a:r>
            <a:r>
              <a:rPr lang="en-US" sz="2880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2880" i="1" baseline="-250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sz="288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is given </a:t>
            </a:r>
            <a:r>
              <a:rPr lang="en-US" sz="288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buClr>
                <a:srgbClr val="00709A"/>
              </a:buClr>
              <a:buSzPct val="110000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146358" y="1885767"/>
                <a:ext cx="3202094" cy="4908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</m:sub>
                      </m:sSub>
                    </m:oMath>
                  </m:oMathPara>
                </a14:m>
                <a:endParaRPr lang="en-US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358" y="1885767"/>
                <a:ext cx="3202094" cy="490840"/>
              </a:xfrm>
              <a:prstGeom prst="rect">
                <a:avLst/>
              </a:prstGeom>
              <a:blipFill rotWithShape="0">
                <a:blip r:embed="rId2"/>
                <a:stretch>
                  <a:fillRect b="-86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846218" y="2506776"/>
                <a:ext cx="9109166" cy="49564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𝐼𝑛𝑡𝑒𝑟𝑛𝑎𝑙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𝐸𝑛𝑒𝑟𝑔𝑦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𝐾𝑖𝑛𝑒𝑡𝑖𝑐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𝐸𝑛𝑒𝑟𝑔𝑦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𝑃𝑜𝑡𝑒𝑛𝑡𝑖𝑎𝑙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𝐸𝑛𝑒𝑟𝑔𝑦</m:t>
                      </m:r>
                    </m:oMath>
                  </m:oMathPara>
                </a14:m>
                <a:endParaRPr lang="en-US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6218" y="2506776"/>
                <a:ext cx="9109166" cy="495649"/>
              </a:xfrm>
              <a:prstGeom prst="rect">
                <a:avLst/>
              </a:prstGeom>
              <a:blipFill rotWithShape="0">
                <a:blip r:embed="rId3"/>
                <a:stretch>
                  <a:fillRect b="-97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2449302" y="3200901"/>
                <a:ext cx="3418243" cy="4908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𝑃𝐸</m:t>
                      </m:r>
                    </m:oMath>
                  </m:oMathPara>
                </a14:m>
                <a:endParaRPr lang="en-US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9302" y="3200901"/>
                <a:ext cx="3418243" cy="490840"/>
              </a:xfrm>
              <a:prstGeom prst="rect">
                <a:avLst/>
              </a:prstGeom>
              <a:blipFill rotWithShape="0">
                <a:blip r:embed="rId4"/>
                <a:stretch>
                  <a:fillRect b="-86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295332" y="3906704"/>
                <a:ext cx="435721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𝑃𝐸</m:t>
                      </m:r>
                    </m:oMath>
                  </m:oMathPara>
                </a14:m>
                <a:endParaRPr lang="en-US" sz="24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5332" y="3906704"/>
                <a:ext cx="4357218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39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484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Energy of a System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95082"/>
            <a:ext cx="11353801" cy="6062917"/>
          </a:xfrm>
        </p:spPr>
        <p:txBody>
          <a:bodyPr>
            <a:normAutofit fontScale="92500" lnSpcReduction="10000"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altLang="en-US" sz="26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 </a:t>
            </a:r>
            <a:r>
              <a:rPr lang="en-US" altLang="en-US" sz="26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viewed as the ability to cause </a:t>
            </a:r>
            <a:r>
              <a:rPr lang="en-US" alt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altLang="en-US" sz="26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altLang="en-US" sz="26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6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exist in numerous forms such as: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Thermal,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</a:t>
            </a: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Potential, </a:t>
            </a:r>
            <a:endParaRPr lang="en-US" altLang="en-US" sz="216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Mechanical,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</a:t>
            </a: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Magnetic,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Chemical, and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</a:pPr>
            <a:r>
              <a:rPr lang="en-US" alt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Nuclear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6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sum constitutes the total </a:t>
            </a:r>
            <a:r>
              <a:rPr lang="en-US" alt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E</a:t>
            </a:r>
            <a:r>
              <a:rPr lang="en-US" altLang="en-US" sz="26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system. </a:t>
            </a:r>
          </a:p>
          <a:p>
            <a:pPr marL="457200" lvl="1" indent="0" latinLnBrk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31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33425"/>
            <a:ext cx="11637704" cy="6016167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thermodynamic analysis,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 be grouped in to two forms: 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Microscopic</a:t>
            </a:r>
          </a:p>
          <a:p>
            <a:pPr lvl="2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Macroscopic </a:t>
            </a:r>
            <a:endParaRPr lang="en-US" alt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00000"/>
              </a:lnSpc>
              <a:buClr>
                <a:srgbClr val="00709A"/>
              </a:buClr>
              <a:buSzPct val="110000"/>
            </a:pPr>
            <a:r>
              <a:rPr lang="en-US" alt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Microscopic </a:t>
            </a:r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forms of energy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those related to the </a:t>
            </a: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molecular structure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system and the degree of the molecular activity, and they are independent of outside reference frames.</a:t>
            </a:r>
          </a:p>
          <a:p>
            <a:pPr lvl="0" algn="just" latinLnBrk="0">
              <a:lnSpc>
                <a:spcPct val="10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sum of all the microscopic forms of energy is called the </a:t>
            </a:r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energy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system and is denoted by U.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altLang="en-US" sz="2400" b="1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:-	Latent 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Chemical energy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Nuclear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Energy of a System</a:t>
            </a: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Macroscopic forms of energy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those a system possesses </a:t>
            </a:r>
            <a:r>
              <a:rPr lang="en-US" alt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 whole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respect to some outside reference frame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altLang="en-US" sz="2400" b="1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:-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inetic Energy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        Potential Energy</a:t>
            </a:r>
            <a:endParaRPr lang="en-US" alt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macroscopic energy of a system is related to </a:t>
            </a:r>
            <a:r>
              <a:rPr lang="en-GB" alt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motion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the influence of some external effects such as </a:t>
            </a:r>
            <a:r>
              <a:rPr lang="en-GB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gravity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magnetism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electricity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GB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 tension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Energy of a System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51306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0328366" cy="6016167"/>
          </a:xfrm>
        </p:spPr>
        <p:txBody>
          <a:bodyPr>
            <a:normAutofit fontScale="92500" lnSpcReduction="10000"/>
          </a:bodyPr>
          <a:lstStyle/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all parts of a system move with the same velocity, the kinetic energy (KE) is expressed as:</a:t>
            </a:r>
            <a:endParaRPr lang="en-US" altLang="en-US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lvl="1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</a:pPr>
            <a:r>
              <a:rPr lang="en-US" altLang="en-US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on a unit mass basis,</a:t>
            </a: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lvl="1" indent="-342900" algn="just" latinLnBrk="0">
              <a:lnSpc>
                <a:spcPct val="160000"/>
              </a:lnSpc>
              <a:buClr>
                <a:srgbClr val="00709A"/>
              </a:buClr>
              <a:buSzPct val="110000"/>
              <a:defRPr/>
            </a:pPr>
            <a:r>
              <a:rPr lang="en-US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that a system possesses as a result of its elevation in a gravitational field is called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energy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(PE) </a:t>
            </a:r>
            <a:r>
              <a:rPr lang="en-US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is expressed as</a:t>
            </a:r>
          </a:p>
          <a:p>
            <a:pPr marL="0" indent="0" algn="just" latinLnBrk="0">
              <a:lnSpc>
                <a:spcPct val="150000"/>
              </a:lnSpc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GB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:  g </a:t>
            </a:r>
            <a:r>
              <a:rPr lang="en-GB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the gravitational acceleration and 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GB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z -the elevation of the centre of gravity of a system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Energy of a System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  </a:t>
            </a:r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2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042" y="1676990"/>
            <a:ext cx="4480560" cy="1506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4967133" y="3386581"/>
            <a:ext cx="518282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2: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Energy balance for closed syste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image.slideserve.com/1413503/slide3-l.jpg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1469117" y="1971683"/>
                <a:ext cx="1918795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𝑚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  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𝐽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117" y="1971683"/>
                <a:ext cx="1918795" cy="64633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469117" y="3435158"/>
                <a:ext cx="2120196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𝑘𝑒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  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𝑘</m:t>
                      </m:r>
                      <m:f>
                        <m:fPr>
                          <m:type m:val="lin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𝐽</m:t>
                          </m:r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𝑘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i="1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117" y="3435158"/>
                <a:ext cx="2120196" cy="646331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1469117" y="5175346"/>
                <a:ext cx="1664943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𝑃𝐸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 smtClean="0">
                          <a:latin typeface="Cambria Math" panose="02040503050406030204" pitchFamily="18" charset="0"/>
                        </a:rPr>
                        <m:t>𝑚𝑔𝑧</m:t>
                      </m:r>
                    </m:oMath>
                  </m:oMathPara>
                </a14:m>
                <a:endParaRPr lang="en-US" sz="24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9117" y="5175346"/>
                <a:ext cx="1664943" cy="461665"/>
              </a:xfrm>
              <a:prstGeom prst="rect">
                <a:avLst/>
              </a:prstGeom>
              <a:blipFill rotWithShape="0">
                <a:blip r:embed="rId6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4507318" y="5093229"/>
                <a:ext cx="2531719" cy="4875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𝑝𝑒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𝑔𝑧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</m:oMath>
                </a14:m>
                <a:r>
                  <a:rPr lang="en-US" sz="2400" i="1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(</m:t>
                    </m:r>
                    <m:r>
                      <a:rPr lang="en-US" sz="24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𝑘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𝐽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/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𝑘𝑔</m:t>
                    </m:r>
                  </m:oMath>
                </a14:m>
                <a:r>
                  <a:rPr lang="en-US" sz="2400" i="1" dirty="0" smtClean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)</a:t>
                </a:r>
                <a:endParaRPr lang="en-US" sz="2400" i="1" dirty="0">
                  <a:effectLst/>
                  <a:latin typeface="Arial" panose="020B0604020202020204" pitchFamily="34" charset="0"/>
                  <a:ea typeface="MS Mincho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318" y="5093229"/>
                <a:ext cx="2531719" cy="487506"/>
              </a:xfrm>
              <a:prstGeom prst="rect">
                <a:avLst/>
              </a:prstGeom>
              <a:blipFill rotWithShape="0">
                <a:blip r:embed="rId7"/>
                <a:stretch>
                  <a:fillRect l="-721" t="-10127" r="-2885" b="-240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068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190500"/>
            <a:ext cx="12315825" cy="791950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Energy of a System</a:t>
            </a:r>
            <a:r>
              <a:rPr lang="en-US" sz="57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sz="5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</a:t>
            </a:r>
            <a:r>
              <a:rPr lang="en-US" sz="5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</a:t>
            </a:r>
            <a:r>
              <a:rPr lang="en-US" sz="29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9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2900" dirty="0"/>
          </a:p>
        </p:txBody>
      </p:sp>
      <p:sp>
        <p:nvSpPr>
          <p:cNvPr id="5" name="Rectangle 4"/>
          <p:cNvSpPr/>
          <p:nvPr/>
        </p:nvSpPr>
        <p:spPr>
          <a:xfrm>
            <a:off x="474613" y="811798"/>
            <a:ext cx="11308084" cy="4990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2400" dirty="0">
                <a:solidFill>
                  <a:srgbClr val="0095C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magnetic, electric, and surface tension </a:t>
            </a:r>
            <a:r>
              <a:rPr lang="en-GB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effects are significant in some specialized cases only and are usually ignored</a:t>
            </a:r>
            <a:r>
              <a:rPr lang="en-GB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energy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system consists of the kinetic, potential, and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energies and is expressed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</a:p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itchFamily="34" charset="0"/>
              <a:buChar char="•"/>
              <a:defRPr/>
            </a:pP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itchFamily="34" charset="0"/>
              <a:buChar char="•"/>
              <a:defRPr/>
            </a:pP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500"/>
              </a:spcBef>
              <a:buClr>
                <a:srgbClr val="00709A"/>
              </a:buClr>
              <a:buSzPct val="110000"/>
            </a:pP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unit mass 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basis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 algn="just" latinLnBrk="0">
              <a:spcBef>
                <a:spcPts val="1000"/>
              </a:spcBef>
              <a:buClr>
                <a:srgbClr val="00709A"/>
              </a:buClr>
              <a:buSzPct val="110000"/>
              <a:buFont typeface="Arial" pitchFamily="34" charset="0"/>
              <a:buChar char="•"/>
              <a:defRPr/>
            </a:pPr>
            <a:endParaRPr lang="en-US" sz="2880" dirty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273270" y="3209522"/>
                <a:ext cx="263835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𝑃𝐸</m:t>
                      </m:r>
                    </m:oMath>
                  </m:oMathPara>
                </a14:m>
                <a:endParaRPr lang="en-US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270" y="3209522"/>
                <a:ext cx="2638351" cy="461665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2127621" y="3760208"/>
                <a:ext cx="3157852" cy="8310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𝑚𝑔𝑧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7621" y="3760208"/>
                <a:ext cx="3157852" cy="83106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454832" y="5198991"/>
                <a:ext cx="2530308" cy="8310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𝑔𝑧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4832" y="5198991"/>
                <a:ext cx="2530308" cy="831061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332537" y="5426584"/>
                <a:ext cx="242861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𝑢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𝑘𝑒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𝑝𝑒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2537" y="5426584"/>
                <a:ext cx="2428614" cy="461665"/>
              </a:xfrm>
              <a:prstGeom prst="rect">
                <a:avLst/>
              </a:prstGeom>
              <a:blipFill rotWithShape="0">
                <a:blip r:embed="rId5"/>
                <a:stretch>
                  <a:fillRect b="-131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0646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2. Energy of a System     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en-US" sz="3600" dirty="0">
              <a:solidFill>
                <a:prstClr val="black"/>
              </a:solidFill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156754" y="979764"/>
                <a:ext cx="10885715" cy="559146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lvl="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defRPr/>
                </a:pPr>
                <a:r>
                  <a:rPr lang="en-US" sz="24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Stationary System</a:t>
                </a:r>
              </a:p>
              <a:p>
                <a:pPr marL="342900" lvl="0" indent="-34290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buFont typeface="Arial" panose="020B0604020202020204" pitchFamily="34" charset="0"/>
                  <a:buChar char="•"/>
                  <a:defRPr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A stationary thermodynamic system refers to a system in which its properties, such as temperature, pressure, and internal energy, do not change with time.</a:t>
                </a:r>
                <a:endParaRPr lang="en-US" sz="2400" b="1" dirty="0" smtClean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228600" lvl="0" indent="-22860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buFont typeface="Arial" pitchFamily="34" charset="0"/>
                  <a:buChar char="•"/>
                  <a:defRPr/>
                </a:pPr>
                <a:r>
                  <a:rPr lang="en-US" sz="2400" dirty="0" smtClean="0">
                    <a:solidFill>
                      <a:srgbClr val="273339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rgbClr val="273339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change in the total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energy E</a:t>
                </a:r>
                <a:r>
                  <a:rPr lang="en-US" sz="2400" dirty="0">
                    <a:solidFill>
                      <a:srgbClr val="273339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of a stationary system is identical to the change in its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internal energy U</a:t>
                </a:r>
                <a:r>
                  <a:rPr lang="en-US" sz="2400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228600" lvl="0" indent="-228600" algn="just" latinLnBrk="0">
                  <a:lnSpc>
                    <a:spcPct val="150000"/>
                  </a:lnSpc>
                  <a:spcBef>
                    <a:spcPts val="1000"/>
                  </a:spcBef>
                  <a:buClr>
                    <a:srgbClr val="00709A"/>
                  </a:buClr>
                  <a:buSzPct val="110000"/>
                  <a:buFont typeface="Arial" pitchFamily="34" charset="0"/>
                  <a:buChar char="•"/>
                  <a:defRPr/>
                </a:pPr>
                <a:endParaRPr lang="en-US" sz="2400" dirty="0" smtClean="0">
                  <a:solidFill>
                    <a:srgbClr val="C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1586230" algn="l"/>
                  </a:tabLst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                      </a:t>
                </a:r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𝐸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𝛥</m:t>
                    </m:r>
                    <m:r>
                      <a:rPr lang="en-US" sz="24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</a:rPr>
                      <m:t>𝑈</m:t>
                    </m:r>
                  </m:oMath>
                </a14:m>
                <a:endParaRPr lang="en-US" sz="1100" i="1" dirty="0">
                  <a:effectLst/>
                  <a:latin typeface="Cambria" panose="02040503050406030204" pitchFamily="18" charset="0"/>
                  <a:ea typeface="Cambria" panose="02040503050406030204" pitchFamily="18" charset="0"/>
                  <a:cs typeface="Arial" panose="020B0604020202020204" pitchFamily="34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David" pitchFamily="34" charset="-79"/>
                  <a:cs typeface="David" pitchFamily="34" charset="-79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David" pitchFamily="34" charset="-79"/>
                  <a:cs typeface="David" pitchFamily="34" charset="-79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6754" y="979764"/>
                <a:ext cx="10885715" cy="5591467"/>
              </a:xfrm>
              <a:prstGeom prst="rect">
                <a:avLst/>
              </a:prstGeom>
              <a:blipFill rotWithShape="0">
                <a:blip r:embed="rId2"/>
                <a:stretch>
                  <a:fillRect l="-952" r="-840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748323" y="4673048"/>
                <a:ext cx="435721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𝑃𝐸</m:t>
                      </m:r>
                    </m:oMath>
                  </m:oMathPara>
                </a14:m>
                <a:endParaRPr lang="en-US" sz="24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8323" y="4673048"/>
                <a:ext cx="4357218" cy="461665"/>
              </a:xfrm>
              <a:prstGeom prst="rect">
                <a:avLst/>
              </a:prstGeom>
              <a:blipFill rotWithShape="0">
                <a:blip r:embed="rId3"/>
                <a:stretch>
                  <a:fillRect b="-5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9919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7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Mechanisms of Energy Transfer</a:t>
            </a:r>
            <a:endParaRPr lang="en-US" sz="30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753341"/>
            <a:ext cx="11355977" cy="4611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860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(Q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685800" lvl="1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to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- increases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energy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system</a:t>
            </a:r>
          </a:p>
          <a:p>
            <a:pPr marL="685800" lvl="1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 from a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– decreases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internal energy of the system</a:t>
            </a:r>
          </a:p>
          <a:p>
            <a:pPr marL="22860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Transfer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85800" lvl="1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done on a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- increases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energy of the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marL="685800" lvl="1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ork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done by the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-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decreases the energy of the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784587"/>
            <a:ext cx="95620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 Flow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enters a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-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of the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leaves the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-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decreases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07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8" y="223724"/>
            <a:ext cx="10637365" cy="63411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7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Mechanisms of Energy Transfer</a:t>
            </a:r>
            <a:endParaRPr lang="en-US" sz="30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56754" y="979764"/>
            <a:ext cx="1153885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thermodynamics, energy transfer for:</a:t>
            </a:r>
          </a:p>
          <a:p>
            <a:pPr lvl="1" latinLnBrk="0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systems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Two primary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mechanisms 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Systems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Three primary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mechanisms </a:t>
            </a: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mass </a:t>
            </a: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98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94" y="775063"/>
            <a:ext cx="11452579" cy="3470320"/>
          </a:xfrm>
        </p:spPr>
        <p:txBody>
          <a:bodyPr>
            <a:no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Energy transfer for Closed Systems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can cross the boundary of a closed system in two distinct forms: </a:t>
            </a:r>
            <a:r>
              <a:rPr lang="en-US" altLang="en-US" sz="24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</a:t>
            </a:r>
            <a:r>
              <a:rPr lang="en-US" altLang="en-US" sz="2400" i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altLang="en-US" sz="2400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US" altLang="en-US" sz="288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3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. Mechanisms of Energy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Transfer</a:t>
            </a:r>
            <a:r>
              <a:rPr lang="en-US" sz="3200" dirty="0" smtClean="0">
                <a:solidFill>
                  <a:prstClr val="black"/>
                </a:solidFill>
                <a:ea typeface="+mn-ea"/>
                <a:cs typeface="+mn-cs"/>
              </a:rPr>
              <a:t>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>…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                      </a:t>
            </a:r>
            <a:endParaRPr lang="en-US" sz="3000" dirty="0"/>
          </a:p>
        </p:txBody>
      </p:sp>
      <p:pic>
        <p:nvPicPr>
          <p:cNvPr id="13314" name="Picture 2" descr="https://pressbooks.bccampus.ca/thermo1/wp-content/uploads/sites/499/2021/07/Heat-and-work-to-closed-system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080" y="2283506"/>
            <a:ext cx="3655639" cy="292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31962" y="5242561"/>
            <a:ext cx="60937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3: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Energy transfer by heat and work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pressbooks.bccampus.ca/thermo1/wp-content/uploads/sites/499/2021/07/Heat-and-work-to-closed-systems.png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43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Energy Transfer by Heat and Work</a:t>
            </a:r>
            <a:r>
              <a:rPr lang="en-US" sz="3600" dirty="0" smtClean="0">
                <a:solidFill>
                  <a:prstClr val="black"/>
                </a:solidFill>
              </a:rPr>
              <a:t>              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0849791" cy="6248399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b="1" dirty="0">
                <a:solidFill>
                  <a:srgbClr val="FF000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. </a:t>
            </a: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</a:t>
            </a:r>
            <a:r>
              <a:rPr lang="en-US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transport by heat</a:t>
            </a:r>
            <a:endParaRPr lang="en-US" sz="32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</a:t>
            </a:r>
            <a:r>
              <a:rPr lang="en-US" alt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defined as the form of energy that is transferred between two systems (or a system and its surroundings) by virtue of a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alt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difference [2].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This transfer occurs naturally and is governed by three main mechanisms: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convection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radiation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88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704" y="4660087"/>
            <a:ext cx="3474720" cy="118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8816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293" y="809898"/>
            <a:ext cx="11311346" cy="5660572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b="1" dirty="0" err="1" smtClean="0">
                <a:solidFill>
                  <a:srgbClr val="FF0000"/>
                </a:solidFill>
              </a:rPr>
              <a:t>i</a:t>
            </a:r>
            <a:r>
              <a:rPr lang="en-US" sz="3200" b="1" dirty="0" smtClean="0">
                <a:solidFill>
                  <a:srgbClr val="FF0000"/>
                </a:solidFill>
              </a:rPr>
              <a:t>. </a:t>
            </a: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transport by heat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 form of energy, heat has energy units,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kJ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amount of heat transferred during the process between two states (states 1 and 2) is denoted by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400" baseline="-25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or just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Sometimes it is desirable to know the rate of heat transfer    (the amount of heat transferred per unit time)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endParaRPr lang="en-US" sz="2400" b="1" i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040" y="3760207"/>
            <a:ext cx="182880" cy="382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3353992" y="5784307"/>
                <a:ext cx="2336665" cy="6189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40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𝑄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  (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𝑘</m:t>
                    </m:r>
                    <m:f>
                      <m:fPr>
                        <m:type m:val="li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𝐽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sz="24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sz="24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992" y="5784307"/>
                <a:ext cx="2336665" cy="618952"/>
              </a:xfrm>
              <a:prstGeom prst="rect">
                <a:avLst/>
              </a:prstGeom>
              <a:blipFill rotWithShape="0">
                <a:blip r:embed="rId3"/>
                <a:stretch>
                  <a:fillRect r="-3125" b="-8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431292" y="4684441"/>
            <a:ext cx="84536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</a:t>
            </a:r>
            <a:r>
              <a:rPr 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unit mass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system is denoted by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is determined from:</a:t>
            </a:r>
          </a:p>
        </p:txBody>
      </p:sp>
    </p:spTree>
    <p:extLst>
      <p:ext uri="{BB962C8B-B14F-4D97-AF65-F5344CB8AC3E}">
        <p14:creationId xmlns:p14="http://schemas.microsoft.com/office/powerpoint/2010/main" val="54885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4895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036" y="714426"/>
            <a:ext cx="11311346" cy="5660572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Mechanisms:</a:t>
            </a:r>
          </a:p>
          <a:p>
            <a:pPr marL="457200" indent="-457200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+mj-lt"/>
              <a:buAutoNum type="arabicPeriod"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 by Conduction: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z="2400" b="1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process of transferring thermal energy through a solid material or between objects in direct physical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contact.</a:t>
            </a:r>
            <a:endParaRPr lang="en-US" sz="2400" b="1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 latinLnBrk="0">
              <a:lnSpc>
                <a:spcPct val="150000"/>
              </a:lnSpc>
              <a:buClr>
                <a:srgbClr val="00709A"/>
              </a:buClr>
              <a:buSzPct val="110000"/>
              <a:buAutoNum type="arabicPeriod"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by Convection: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convection occurs in fluids (liquids or gases) and involves the movement of particles to transfer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heat. It is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combined effects of 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conduction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 </a:t>
            </a:r>
            <a:r>
              <a:rPr lang="en-GB" sz="24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0036" y="4307477"/>
            <a:ext cx="89217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</a:t>
            </a: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transfer by Radiation: </a:t>
            </a: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transfer of energy due to </a:t>
            </a:r>
            <a:r>
              <a:rPr lang="en-GB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the </a:t>
            </a:r>
            <a:r>
              <a:rPr lang="en-GB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emission of electromagnetic waves (or photons).</a:t>
            </a:r>
            <a:endParaRPr lang="en-US" sz="24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52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709531"/>
            <a:ext cx="11311346" cy="6148468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process during which there is no heat transfer is called an </a:t>
            </a:r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process.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two ways a process can be adiabatic:</a:t>
            </a:r>
          </a:p>
          <a:p>
            <a:pPr lvl="1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 insulated</a:t>
            </a:r>
          </a:p>
          <a:p>
            <a:pPr lvl="1"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Both the system and the surroundings are at the </a:t>
            </a:r>
            <a:r>
              <a:rPr lang="en-US" altLang="en-US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same temperature</a:t>
            </a:r>
            <a:endParaRPr lang="en-US" altLang="en-US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4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2: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An adiabatic system</a:t>
            </a:r>
          </a:p>
          <a:p>
            <a:pPr marL="457200" lvl="1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https://sbainvent.com/wp-content/uploads/2019/11/ADIABATIC-SYSTEM.jpg</a:t>
            </a:r>
            <a:endParaRPr lang="en-US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340" name="Picture 4" descr="Heat Energy - S.B.A. Inv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770" y="3267873"/>
            <a:ext cx="2674783" cy="2313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91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609600"/>
            <a:ext cx="11311346" cy="6248399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</a:rPr>
              <a:t>ii. Energy </a:t>
            </a:r>
            <a:r>
              <a:rPr lang="en-US" b="1" dirty="0">
                <a:solidFill>
                  <a:srgbClr val="FF0000"/>
                </a:solidFill>
              </a:rPr>
              <a:t>transport by </a:t>
            </a:r>
            <a:r>
              <a:rPr lang="en-US" b="1" dirty="0" smtClean="0">
                <a:solidFill>
                  <a:srgbClr val="FF0000"/>
                </a:solidFill>
              </a:rPr>
              <a:t>Work</a:t>
            </a:r>
            <a:endParaRPr lang="en-US" b="1" dirty="0">
              <a:solidFill>
                <a:srgbClr val="FF0000"/>
              </a:solidFill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the energy crossing the boundary of a closed system is not </a:t>
            </a:r>
            <a:r>
              <a:rPr lang="en-GB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it must be </a:t>
            </a:r>
            <a:r>
              <a:rPr lang="en-GB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GB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 interaction that is not caused by a temperature difference between a system and its surroundings is work</a:t>
            </a:r>
            <a:r>
              <a:rPr lang="en-GB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the energy transfer associated with </a:t>
            </a:r>
            <a:r>
              <a:rPr lang="en-GB" alt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force acting through a distance</a:t>
            </a:r>
            <a:r>
              <a:rPr lang="en-GB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GB" altLang="en-US" sz="2400" b="1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Example:-</a:t>
            </a:r>
            <a:r>
              <a:rPr lang="en-GB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rising piston, 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</a:pPr>
            <a:r>
              <a:rPr lang="en-GB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A rotating shaft</a:t>
            </a:r>
            <a:endParaRPr lang="en-US" alt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0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20" y="104503"/>
            <a:ext cx="10533670" cy="60959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r>
              <a:rPr lang="en-US" sz="2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2200" b="1" dirty="0">
                <a:latin typeface="Arial" pitchFamily="34" charset="0"/>
                <a:cs typeface="Arial" pitchFamily="34" charset="0"/>
              </a:rPr>
            </a:br>
            <a:endParaRPr lang="en-US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597" y="714102"/>
            <a:ext cx="10812782" cy="6069875"/>
          </a:xfrm>
        </p:spPr>
        <p:txBody>
          <a:bodyPr>
            <a:normAutofit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</a:rPr>
              <a:t>ii. </a:t>
            </a:r>
            <a:r>
              <a:rPr lang="en-US" b="1" dirty="0">
                <a:solidFill>
                  <a:srgbClr val="FF0000"/>
                </a:solidFill>
              </a:rPr>
              <a:t>Energy transport by Work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is also a form of energy transferred like heat and, therefore, has energy units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kJ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done during a process between states 1 and 2 is denoted by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altLang="en-US" sz="2400" baseline="-25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or simply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done </a:t>
            </a:r>
            <a:r>
              <a:rPr lang="en-US" alt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unit time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called </a:t>
            </a:r>
            <a:r>
              <a:rPr lang="en-US" alt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</a:t>
            </a:r>
            <a:r>
              <a:rPr lang="en-US" alt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is denoted by     .The unit of power is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kJ/s,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kW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alt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4515" y="4157254"/>
            <a:ext cx="274320" cy="39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366851" y="4978850"/>
            <a:ext cx="8690066" cy="1131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spcBef>
                <a:spcPts val="10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done </a:t>
            </a:r>
            <a:r>
              <a:rPr lang="en-US" alt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unit mass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a system is denoted by </a:t>
            </a:r>
            <a:r>
              <a:rPr lang="en-US" alt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is expressed 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038602" y="5802280"/>
                <a:ext cx="2409057" cy="6168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i="1" smtClean="0">
                        <a:latin typeface="Cambria Math" panose="02040503050406030204" pitchFamily="18" charset="0"/>
                      </a:rPr>
                      <m:t>𝑤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  (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𝑘</m:t>
                    </m:r>
                    <m:f>
                      <m:fPr>
                        <m:type m:val="li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𝐽</m:t>
                        </m:r>
                      </m:num>
                      <m:den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sz="2400" i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sz="24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5802280"/>
                <a:ext cx="2409057" cy="616836"/>
              </a:xfrm>
              <a:prstGeom prst="rect">
                <a:avLst/>
              </a:prstGeom>
              <a:blipFill rotWithShape="0">
                <a:blip r:embed="rId3"/>
                <a:stretch>
                  <a:fillRect r="-3038" b="-89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718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89" y="0"/>
            <a:ext cx="11617234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390" y="801188"/>
            <a:ext cx="11094720" cy="5555163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similarities between Heat and Work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Both are recognized at the boundaries of a system as they cross the boundaries.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Both are associated with a process, not a state. Unlike thermodynamic properties, both heat and work has no meaning at a state.</a:t>
            </a: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Both are path functions – their magnitude depends on the path followed during a process.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endParaRPr lang="en-US" sz="2000" b="1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71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609601"/>
            <a:ext cx="10988040" cy="3605348"/>
          </a:xfrm>
        </p:spPr>
        <p:txBody>
          <a:bodyPr>
            <a:normAutofit fontScale="92500"/>
          </a:bodyPr>
          <a:lstStyle/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Sign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convention for energy transported by heat and work </a:t>
            </a: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thermodynamics, understanding how heat and work are quantified and their directions of flow is vital for energy systems.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Since heat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work are </a:t>
            </a:r>
            <a:r>
              <a:rPr lang="en-US" alt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directional quantities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specification of both the </a:t>
            </a:r>
            <a:r>
              <a:rPr lang="en-US" alt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magnitude</a:t>
            </a: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direction is required for complete analysis</a:t>
            </a:r>
            <a:r>
              <a:rPr lang="en-US" altLang="en-US" sz="2400" b="1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</a:pP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altLang="en-US" sz="2400" b="1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 </a:t>
            </a:r>
            <a:r>
              <a:rPr lang="en-US" altLang="en-US" sz="2400" b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convention </a:t>
            </a:r>
            <a:r>
              <a:rPr lang="en-US" alt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heat and work interactions is as </a:t>
            </a:r>
            <a:r>
              <a:rPr lang="en-US" alt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follows [3]:</a:t>
            </a:r>
            <a:endParaRPr lang="en-US" alt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87087" y="4151630"/>
            <a:ext cx="8978537" cy="2500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57300" lvl="2" indent="-342900" algn="just" latinLnBrk="0">
              <a:lnSpc>
                <a:spcPct val="15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to a </a:t>
            </a: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system: +</a:t>
            </a:r>
            <a:r>
              <a:rPr lang="en-US" altLang="en-US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endParaRPr lang="en-US" altLang="en-US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algn="just" latinLnBrk="0">
              <a:lnSpc>
                <a:spcPct val="15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transfer from a </a:t>
            </a: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system: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endParaRPr lang="en-US" alt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algn="just" latinLnBrk="0">
              <a:lnSpc>
                <a:spcPct val="15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done by a </a:t>
            </a: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system: +</a:t>
            </a:r>
            <a:r>
              <a:rPr lang="en-US" altLang="en-US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endParaRPr lang="en-US" alt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57300" lvl="2" indent="-342900" algn="just" latinLnBrk="0">
              <a:lnSpc>
                <a:spcPct val="150000"/>
              </a:lnSpc>
              <a:spcBef>
                <a:spcPts val="500"/>
              </a:spcBef>
              <a:buClr>
                <a:srgbClr val="00709A"/>
              </a:buClr>
              <a:buSzPct val="110000"/>
              <a:buFont typeface="Arial" panose="020B0604020202020204" pitchFamily="34" charset="0"/>
              <a:buChar char="•"/>
            </a:pP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</a:t>
            </a:r>
            <a:r>
              <a:rPr lang="en-US" alt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done on a </a:t>
            </a:r>
            <a:r>
              <a:rPr lang="en-US" altLang="en-US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system: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altLang="en-US" sz="24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</a:t>
            </a: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Energy Transfer by Heat and Work</a:t>
            </a:r>
            <a:r>
              <a:rPr lang="en-US" sz="2900" dirty="0">
                <a:solidFill>
                  <a:prstClr val="black"/>
                </a:solidFill>
              </a:rPr>
              <a:t>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79085" y="5428399"/>
            <a:ext cx="690306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Sign convention for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heat, work and mass transfer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image3.slideserve.com/6788916/slide4-l.jpg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17714" y="652003"/>
            <a:ext cx="1159110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latinLnBrk="0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 convention for energy transported by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heat, work and mass </a:t>
            </a:r>
            <a:endParaRPr lang="en-US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image3.slideserve.com/6788916/slide4-l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235" y="1482327"/>
            <a:ext cx="4851614" cy="3638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86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it-IT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it-IT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Boundary Work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099" y="609600"/>
            <a:ext cx="11337472" cy="6248399"/>
          </a:xfrm>
        </p:spPr>
        <p:txBody>
          <a:bodyPr>
            <a:normAutofit/>
          </a:bodyPr>
          <a:lstStyle/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Boundary work is 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work done by a system as its boundary expands or contracts due to pressure.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Or, </a:t>
            </a:r>
            <a:r>
              <a:rPr lang="en-US" altLang="en-US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work associated with a </a:t>
            </a:r>
            <a:r>
              <a:rPr lang="en-US" alt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moving </a:t>
            </a:r>
            <a:r>
              <a:rPr lang="en-US" alt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</a:t>
            </a:r>
            <a:r>
              <a:rPr lang="en-US" altLang="en-US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It's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most commonly associated with processes involving gases in a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piston-cylinder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assembly, where the system's volume changes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541" y="3487521"/>
            <a:ext cx="4638675" cy="208597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868541" y="5731920"/>
            <a:ext cx="47415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4: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Boundary work [4]</a:t>
            </a:r>
          </a:p>
          <a:p>
            <a:r>
              <a:rPr lang="en-US" sz="1400" dirty="0" smtClean="0">
                <a:hlinkClick r:id="rId3"/>
              </a:rPr>
              <a:t>Url:https</a:t>
            </a:r>
            <a:r>
              <a:rPr lang="en-US" sz="1400" dirty="0">
                <a:hlinkClick r:id="rId3"/>
              </a:rPr>
              <a:t>://</a:t>
            </a:r>
            <a:r>
              <a:rPr lang="en-US" sz="1400" dirty="0" smtClean="0">
                <a:hlinkClick r:id="rId3"/>
              </a:rPr>
              <a:t>ars.els-cdn.com/content/image/3-s2.0-B9780323906265000197-f06-04-9780323906265.jpg</a:t>
            </a:r>
            <a:endParaRPr lang="en-US" sz="1400" dirty="0" smtClean="0"/>
          </a:p>
          <a:p>
            <a:endParaRPr lang="en-US" dirty="0" smtClean="0"/>
          </a:p>
          <a:p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5697168" y="3109602"/>
                <a:ext cx="1737976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𝛿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7168" y="3109602"/>
                <a:ext cx="1737976" cy="78245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Rectangle 15"/>
              <p:cNvSpPr/>
              <p:nvPr/>
            </p:nvSpPr>
            <p:spPr>
              <a:xfrm>
                <a:off x="5677975" y="4005882"/>
                <a:ext cx="2928815" cy="5582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tabLst>
                    <a:tab pos="2143125" algn="l"/>
                  </a:tabLs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𝛿</m:t>
                        </m:r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𝑊</m:t>
                        </m:r>
                      </m:e>
                      <m:sub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𝑏</m:t>
                        </m:r>
                      </m:sub>
                    </m:sSub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=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𝐹𝑑𝑠</m:t>
                    </m:r>
                  </m:oMath>
                </a14:m>
                <a:r>
                  <a:rPr lang="en-US" sz="2000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</m:ctrlPr>
                      </m:fPr>
                      <m:num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𝐹</m:t>
                        </m:r>
                      </m:num>
                      <m:den>
                        <m:r>
                          <a:rPr lang="en-US" sz="2000" i="1">
                            <a:effectLst/>
                            <a:latin typeface="Cambria Math" panose="02040503050406030204" pitchFamily="18" charset="0"/>
                            <a:ea typeface="MS Mincho"/>
                            <a:cs typeface="Arial" panose="020B0604020202020204" pitchFamily="34" charset="0"/>
                          </a:rPr>
                          <m:t>𝐴</m:t>
                        </m:r>
                      </m:den>
                    </m:f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𝐴</m:t>
                    </m:r>
                    <m:r>
                      <a:rPr lang="en-US" sz="2000" b="0" i="1" smtClean="0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𝑑𝑠</m:t>
                    </m:r>
                  </m:oMath>
                </a14:m>
                <a:r>
                  <a:rPr lang="en-US" sz="2000" dirty="0">
                    <a:effectLst/>
                    <a:latin typeface="Arial" panose="020B0604020202020204" pitchFamily="34" charset="0"/>
                    <a:ea typeface="MS Mincho"/>
                    <a:cs typeface="Arial" panose="020B060402020202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 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MS Mincho"/>
                        <a:cs typeface="Arial" panose="020B0604020202020204" pitchFamily="34" charset="0"/>
                      </a:rPr>
                      <m:t>𝑃𝑑𝑉</m:t>
                    </m:r>
                  </m:oMath>
                </a14:m>
                <a:endParaRPr lang="en-US" sz="2000" dirty="0">
                  <a:effectLst/>
                  <a:latin typeface="Arial" panose="020B0604020202020204" pitchFamily="34" charset="0"/>
                  <a:ea typeface="MS Mincho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7975" y="4005882"/>
                <a:ext cx="2928815" cy="558230"/>
              </a:xfrm>
              <a:prstGeom prst="rect">
                <a:avLst/>
              </a:prstGeom>
              <a:blipFill rotWithShape="0">
                <a:blip r:embed="rId5"/>
                <a:stretch>
                  <a:fillRect b="-6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5723961" y="4746831"/>
                <a:ext cx="1738874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3961" y="4746831"/>
                <a:ext cx="1738874" cy="78245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5581794" y="5437714"/>
                <a:ext cx="3424207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𝐴𝑟𝑒𝑎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𝑑𝐴</m:t>
                          </m:r>
                        </m:e>
                      </m:nary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1794" y="5437714"/>
                <a:ext cx="3424207" cy="782458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362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Some Typical Processes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252549" y="709530"/>
                <a:ext cx="10929256" cy="6011945"/>
              </a:xfrm>
            </p:spPr>
            <p:txBody>
              <a:bodyPr>
                <a:normAutofit/>
              </a:bodyPr>
              <a:lstStyle/>
              <a:p>
                <a:pPr marL="0" indent="0" algn="just" latinLnBrk="0">
                  <a:lnSpc>
                    <a:spcPct val="160000"/>
                  </a:lnSpc>
                  <a:spcBef>
                    <a:spcPts val="0"/>
                  </a:spcBef>
                  <a:buNone/>
                </a:pPr>
                <a:r>
                  <a:rPr lang="en-US" sz="2600" b="1" dirty="0" smtClean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i. </a:t>
                </a:r>
                <a:r>
                  <a:rPr lang="en-US" altLang="en-US" b="1" dirty="0">
                    <a:solidFill>
                      <a:srgbClr val="FF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Boundary work at constant volume process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In a constant volume process, the system's volume remains unchanged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      (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Δ𝑉=0). </a:t>
                </a:r>
                <a:endParaRPr lang="en-US" sz="24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algn="just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formula for boundary work is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algn="just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If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the volume does not change, </a:t>
                </a:r>
                <a14:m>
                  <m:oMath xmlns:m="http://schemas.openxmlformats.org/officeDocument/2006/math"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𝑑𝑉</m:t>
                    </m:r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, </a:t>
                </a:r>
                <a:r>
                  <a:rPr lang="en-US" sz="2400" dirty="0">
                    <a:latin typeface="Arial" panose="020B0604020202020204" pitchFamily="34" charset="0"/>
                    <a:cs typeface="Arial" panose="020B0604020202020204" pitchFamily="34" charset="0"/>
                  </a:rPr>
                  <a:t>which means</a:t>
                </a:r>
                <a:r>
                  <a:rPr lang="en-US" sz="24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0" i="0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en-US" sz="24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2000" b="1" dirty="0" smtClean="0"/>
              </a:p>
              <a:p>
                <a:pPr marL="0" indent="0" algn="just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2000" b="1" dirty="0" smtClean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2549" y="709530"/>
                <a:ext cx="10929256" cy="6011945"/>
              </a:xfrm>
              <a:blipFill rotWithShape="0">
                <a:blip r:embed="rId2"/>
                <a:stretch>
                  <a:fillRect l="-10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11" y="3908470"/>
            <a:ext cx="3200399" cy="1719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1483" y="5771575"/>
            <a:ext cx="6096000" cy="13080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Boundary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work at constant volume</a:t>
            </a:r>
            <a:endParaRPr lang="en-US" sz="20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https</a:t>
            </a:r>
            <a:r>
              <a:rPr lang="en-US" sz="1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</a:t>
            </a:r>
            <a:r>
              <a:rPr lang="en-US" sz="1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slideplayer.com/slide/15258439/92/images/5/Some+Typical+Processes+Constant+volume.jpg</a:t>
            </a:r>
            <a:endParaRPr lang="en-US" sz="14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lvl="0" indent="-2286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400" b="1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5281748" y="4265521"/>
                <a:ext cx="2216376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  <m:r>
                        <a:rPr lang="en-US" sz="2000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1748" y="4265521"/>
                <a:ext cx="2216376" cy="78245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165132" y="2440063"/>
                <a:ext cx="1738874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5132" y="2440063"/>
                <a:ext cx="1738874" cy="78245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9624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Typical Processes 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en-US" sz="22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…            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573006"/>
            <a:ext cx="10997838" cy="614847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ii. Boundary work at constant pressure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a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constant pressure process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the pressure 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P)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remains unchanged while the system's volume changes.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 common scenario in thermodynamic processes, such as the expansion or compression of a gas under constant atmospheric pressure.</a:t>
            </a: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6516" y="5541267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6: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Boundary work at constant pressure</a:t>
            </a: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://slideplayer.com/slide/15258439/92/images/6/Constant+pressure+If+the+pressure+is+held+constant%2C+the+boundary+work+equation+becomes..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742" y="3655528"/>
            <a:ext cx="3453242" cy="1773286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4801776" y="3872033"/>
                <a:ext cx="4419158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d>
                            <m:dPr>
                              <m:beg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𝑑𝑉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d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1776" y="3872033"/>
                <a:ext cx="4419158" cy="78245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448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Typical Processes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10440490" cy="614847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60000"/>
              </a:lnSpc>
              <a:buNone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iii.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 work at constant 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the temperature of an </a:t>
            </a:r>
            <a:r>
              <a:rPr lang="en-US" sz="216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gas </a:t>
            </a:r>
            <a:r>
              <a:rPr lang="en-US" sz="216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held constant, then the equation of state provides the pressure volume relation</a:t>
            </a:r>
            <a:r>
              <a:rPr lang="en-US" sz="216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50000"/>
              </a:lnSpc>
              <a:spcBef>
                <a:spcPts val="0"/>
              </a:spcBef>
              <a:buNone/>
              <a:defRPr/>
            </a:pPr>
            <a:endParaRPr lang="en-US" sz="216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04800" y="5573496"/>
            <a:ext cx="6096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7: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Boundary work at constant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slideplayer.com/slide/15258439/92/images/7/Constant+temperature%2C+ideal+gas.jpg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13238" t="33143" r="1523" b="2349"/>
          <a:stretch/>
        </p:blipFill>
        <p:spPr>
          <a:xfrm>
            <a:off x="811525" y="3314731"/>
            <a:ext cx="3670664" cy="208346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588786" y="2431511"/>
                <a:ext cx="1382139" cy="6685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𝑚𝑅𝑇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en-US" i="1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786" y="2431511"/>
                <a:ext cx="1382139" cy="66851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Rectangle 16"/>
              <p:cNvSpPr/>
              <p:nvPr/>
            </p:nvSpPr>
            <p:spPr>
              <a:xfrm>
                <a:off x="4699133" y="2666231"/>
                <a:ext cx="1738874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</m:oMath>
                  </m:oMathPara>
                </a14:m>
                <a:endParaRPr lang="en-US" sz="2000" dirty="0"/>
              </a:p>
            </p:txBody>
          </p:sp>
        </mc:Choice>
        <mc:Fallback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9133" y="2666231"/>
                <a:ext cx="1738874" cy="78245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8" name="Rectangle 17"/>
              <p:cNvSpPr/>
              <p:nvPr/>
            </p:nvSpPr>
            <p:spPr>
              <a:xfrm>
                <a:off x="6438007" y="2669608"/>
                <a:ext cx="2201949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𝑚𝑅𝑇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den>
                          </m:f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𝑑𝑉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38007" y="2669608"/>
                <a:ext cx="2201949" cy="782458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Rectangle 18"/>
              <p:cNvSpPr/>
              <p:nvPr/>
            </p:nvSpPr>
            <p:spPr>
              <a:xfrm>
                <a:off x="5973107" y="3476379"/>
                <a:ext cx="19710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𝑚𝑅𝑇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𝑃𝑉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3107" y="3476379"/>
                <a:ext cx="1971052" cy="400110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Rectangle 19"/>
              <p:cNvSpPr/>
              <p:nvPr/>
            </p:nvSpPr>
            <p:spPr>
              <a:xfrm>
                <a:off x="4874801" y="3914193"/>
                <a:ext cx="1829283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𝐶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𝑑𝑉</m:t>
                              </m:r>
                            </m:num>
                            <m:den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en-US" sz="2000" dirty="0"/>
              </a:p>
            </p:txBody>
          </p:sp>
        </mc:Choice>
        <mc:Fallback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4801" y="3914193"/>
                <a:ext cx="1829283" cy="782458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Rectangle 20"/>
              <p:cNvSpPr/>
              <p:nvPr/>
            </p:nvSpPr>
            <p:spPr>
              <a:xfrm>
                <a:off x="6864045" y="3972541"/>
                <a:ext cx="1688667" cy="7188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𝑙𝑛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4045" y="3972541"/>
                <a:ext cx="1688667" cy="718851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2" name="Rectangle 21"/>
              <p:cNvSpPr/>
              <p:nvPr/>
            </p:nvSpPr>
            <p:spPr>
              <a:xfrm>
                <a:off x="5255332" y="4780767"/>
                <a:ext cx="3403176" cy="71885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𝑚𝑅𝑇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𝑙𝑛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𝑙𝑛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5332" y="4780767"/>
                <a:ext cx="3403176" cy="718851"/>
              </a:xfrm>
              <a:prstGeom prst="rect">
                <a:avLst/>
              </a:prstGeom>
              <a:blipFill rotWithShape="0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5287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-75565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Typical Processes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653143" y="3385458"/>
            <a:ext cx="9875520" cy="4530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288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</a:t>
            </a:r>
          </a:p>
          <a:p>
            <a:pPr algn="just">
              <a:defRPr/>
            </a:pPr>
            <a:endParaRPr lang="en-US" sz="288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en-US" sz="288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dirty="0" smtClean="0"/>
          </a:p>
        </p:txBody>
      </p:sp>
      <p:sp>
        <p:nvSpPr>
          <p:cNvPr id="19" name="Content Placeholder 18"/>
          <p:cNvSpPr>
            <a:spLocks noGrp="1"/>
          </p:cNvSpPr>
          <p:nvPr>
            <p:ph idx="1"/>
          </p:nvPr>
        </p:nvSpPr>
        <p:spPr>
          <a:xfrm>
            <a:off x="418011" y="580808"/>
            <a:ext cx="11460480" cy="5959330"/>
          </a:xfrm>
        </p:spPr>
        <p:txBody>
          <a:bodyPr>
            <a:normAutofit fontScale="25000" lnSpcReduction="20000"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11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v. </a:t>
            </a:r>
            <a:r>
              <a:rPr lang="en-US" sz="112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Polytropic</a:t>
            </a:r>
            <a:r>
              <a:rPr lang="en-US" sz="1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Process</a:t>
            </a:r>
          </a:p>
          <a:p>
            <a:pPr algn="just" latinLnBrk="0">
              <a:lnSpc>
                <a:spcPct val="150000"/>
              </a:lnSpc>
              <a:buClr>
                <a:srgbClr val="00709A"/>
              </a:buClr>
              <a:buSzPct val="110000"/>
              <a:defRPr/>
            </a:pPr>
            <a:r>
              <a:rPr lang="en-US" sz="88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</a:t>
            </a:r>
            <a:r>
              <a:rPr lang="en-US" sz="88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expansion and compression processes of gases, pressure and volume are often related by </a:t>
            </a:r>
            <a:r>
              <a:rPr lang="en-US" sz="88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PV</a:t>
            </a:r>
            <a:r>
              <a:rPr lang="en-US" sz="8800" i="1" baseline="300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88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C</a:t>
            </a:r>
            <a:r>
              <a:rPr lang="en-US" sz="8800" i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88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where </a:t>
            </a:r>
            <a:r>
              <a:rPr lang="en-US" sz="8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sz="88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8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88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</a:t>
            </a:r>
            <a:r>
              <a:rPr lang="en-US" sz="88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constants.</a:t>
            </a:r>
          </a:p>
          <a:p>
            <a:pPr>
              <a:lnSpc>
                <a:spcPct val="150000"/>
              </a:lnSpc>
            </a:pP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This equation describes a wide range of thermodynamic processes by varying the value of </a:t>
            </a:r>
            <a:r>
              <a:rPr lang="en-US" sz="8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It’s used to analyze real-world systems like gas compressors, turbines, and engines.</a:t>
            </a:r>
            <a:endParaRPr lang="en-US" sz="8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8800" dirty="0" err="1">
                <a:latin typeface="Arial" panose="020B0604020202020204" pitchFamily="34" charset="0"/>
                <a:cs typeface="Arial" panose="020B0604020202020204" pitchFamily="34" charset="0"/>
              </a:rPr>
              <a:t>polytropic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 process encompasses other familiar processes as specific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case [4]:</a:t>
            </a:r>
          </a:p>
          <a:p>
            <a:pPr marL="914400" lvl="2" indent="0">
              <a:lnSpc>
                <a:spcPct val="150000"/>
              </a:lnSpc>
              <a:buNone/>
            </a:pP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𝑛=0: Constant pressure process (𝑃=constant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914400" lvl="2" indent="0">
              <a:lnSpc>
                <a:spcPct val="15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𝑛=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1: Isothermal process (𝑇=constant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914400" lvl="2" indent="0">
              <a:lnSpc>
                <a:spcPct val="15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𝑛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=∞: Constant volume process (𝑉=constant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914400" lvl="2" indent="0">
              <a:lnSpc>
                <a:spcPct val="15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𝑛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=𝛾 (ratio of specific heats): Adiabatic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  <a:endParaRPr lang="en-US" sz="88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6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Typical Processes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70" y="611977"/>
            <a:ext cx="9917976" cy="6148470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70000"/>
              </a:lnSpc>
              <a:buNone/>
            </a:pPr>
            <a:r>
              <a:rPr lang="en-US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Polytropic</a:t>
            </a: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Process</a:t>
            </a: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62345" y="1475884"/>
            <a:ext cx="11091456" cy="49684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3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   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288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GB" sz="288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baseline="300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sz="2400" dirty="0" smtClean="0">
              <a:solidFill>
                <a:srgbClr val="273339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special case of </a:t>
            </a:r>
            <a:r>
              <a:rPr lang="en-US" sz="2400" i="1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1, the system is isothermal process and the boundary work becomes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/>
            </a:pPr>
            <a:endParaRPr lang="en-GB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latinLnBrk="0">
              <a:lnSpc>
                <a:spcPct val="160000"/>
              </a:lnSpc>
              <a:buFont typeface="Arial" panose="020B0604020202020204" pitchFamily="34" charset="0"/>
              <a:buNone/>
            </a:pPr>
            <a:endParaRPr lang="en-US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93878" y="1441432"/>
                <a:ext cx="1738874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3878" y="1441432"/>
                <a:ext cx="1738874" cy="78245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064164" y="1612520"/>
                <a:ext cx="1297791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𝑃𝑉</m:t>
                          </m:r>
                        </m:e>
                        <m: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164" y="1612520"/>
                <a:ext cx="1297791" cy="400110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6086966" y="1636791"/>
                <a:ext cx="138422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𝐶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6966" y="1636791"/>
                <a:ext cx="1384225" cy="40011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992086" y="2111584"/>
                <a:ext cx="6381491" cy="8054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</m:e>
                      </m:nary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dV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 i="0">
                          <a:latin typeface="Cambria Math" panose="02040503050406030204" pitchFamily="18" charset="0"/>
                        </a:rPr>
                        <m:t>C</m:t>
                      </m:r>
                      <m:d>
                        <m:dPr>
                          <m:begChr m:val="["/>
                          <m:endChr m:val="]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000" i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  <m:sup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sup>
                              </m:s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  <m:t>𝑉</m:t>
                                      </m:r>
                                    </m:e>
                                    <m:sub>
                                      <m:r>
                                        <a:rPr lang="en-US" sz="2000" i="0">
                                          <a:latin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sup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+1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+1</m:t>
                              </m:r>
                            </m:den>
                          </m:f>
                        </m:e>
                      </m:d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086" y="2111584"/>
                <a:ext cx="6381491" cy="805477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285635" y="3041885"/>
                <a:ext cx="2333266" cy="67858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𝑚𝑅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635" y="3041885"/>
                <a:ext cx="2333266" cy="678584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2616579" y="4952024"/>
                <a:ext cx="4578241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𝑃𝑑𝑉</m:t>
                          </m:r>
                        </m:e>
                      </m:nary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𝐶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𝑉</m:t>
                              </m:r>
                            </m:e>
                            <m: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</m:sSup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𝑑𝑉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𝑃𝑉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sz="2000" i="0">
                              <a:latin typeface="Cambria Math" panose="02040503050406030204" pitchFamily="18" charset="0"/>
                            </a:rPr>
                            <m:t>ln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6579" y="4952024"/>
                <a:ext cx="4578241" cy="782458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890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Typical Processes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6" y="709530"/>
            <a:ext cx="10989130" cy="4811704"/>
          </a:xfrm>
        </p:spPr>
        <p:txBody>
          <a:bodyPr>
            <a:normAutofit fontScale="32500" lnSpcReduction="20000"/>
          </a:bodyPr>
          <a:lstStyle/>
          <a:p>
            <a:pPr marL="0" indent="0" latinLnBrk="0">
              <a:lnSpc>
                <a:spcPct val="160000"/>
              </a:lnSpc>
              <a:buNone/>
            </a:pPr>
            <a:r>
              <a:rPr lang="en-US" sz="8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8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Spring Work</a:t>
            </a:r>
          </a:p>
          <a:p>
            <a:pPr latinLnBrk="0">
              <a:lnSpc>
                <a:spcPct val="160000"/>
              </a:lnSpc>
            </a:pPr>
            <a:r>
              <a:rPr lang="en-US" sz="7400" b="1" dirty="0">
                <a:latin typeface="Arial" panose="020B0604020202020204" pitchFamily="34" charset="0"/>
                <a:cs typeface="Arial" panose="020B0604020202020204" pitchFamily="34" charset="0"/>
              </a:rPr>
              <a:t>Spring work</a:t>
            </a:r>
            <a:r>
              <a:rPr lang="en-US" sz="7400" dirty="0">
                <a:latin typeface="Arial" panose="020B0604020202020204" pitchFamily="34" charset="0"/>
                <a:cs typeface="Arial" panose="020B0604020202020204" pitchFamily="34" charset="0"/>
              </a:rPr>
              <a:t> refers to the work done when a spring is either stretched or compressed from its equilibrium position</a:t>
            </a:r>
            <a:r>
              <a:rPr lang="en-US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60000"/>
              </a:lnSpc>
              <a:buClr>
                <a:srgbClr val="00709A"/>
              </a:buClr>
              <a:buSzPct val="110000"/>
              <a:defRPr/>
            </a:pPr>
            <a:r>
              <a:rPr lang="en-US" sz="7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the spring is stretched or compressed, the work is stored as </a:t>
            </a:r>
            <a:r>
              <a:rPr lang="en-US" sz="7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energy </a:t>
            </a:r>
            <a:r>
              <a:rPr lang="en-US" sz="7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spring</a:t>
            </a:r>
            <a:r>
              <a:rPr lang="en-US" sz="7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60000"/>
              </a:lnSpc>
              <a:buClr>
                <a:srgbClr val="00709A"/>
              </a:buClr>
              <a:buSzPct val="110000"/>
              <a:defRPr/>
            </a:pPr>
            <a:r>
              <a:rPr lang="en-US" sz="7400" dirty="0">
                <a:latin typeface="Arial" panose="020B0604020202020204" pitchFamily="34" charset="0"/>
                <a:cs typeface="Arial" panose="020B0604020202020204" pitchFamily="34" charset="0"/>
              </a:rPr>
              <a:t>The direction of the force determines whether the work is </a:t>
            </a:r>
            <a:r>
              <a:rPr lang="en-US" sz="7400" b="1" dirty="0">
                <a:latin typeface="Arial" panose="020B0604020202020204" pitchFamily="34" charset="0"/>
                <a:cs typeface="Arial" panose="020B0604020202020204" pitchFamily="34" charset="0"/>
              </a:rPr>
              <a:t>positive or negative</a:t>
            </a:r>
            <a:r>
              <a:rPr lang="en-US" sz="7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2183" y="4841966"/>
            <a:ext cx="8717280" cy="1633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 latinLnBrk="0">
              <a:spcBef>
                <a:spcPts val="500"/>
              </a:spcBef>
              <a:buClr>
                <a:srgbClr val="00709A"/>
              </a:buClr>
              <a:buSzPct val="110000"/>
              <a:defRPr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work: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External force stretches or compresses the spring.</a:t>
            </a:r>
          </a:p>
          <a:p>
            <a:pPr lvl="1" algn="just" latinLnBrk="0">
              <a:spcBef>
                <a:spcPts val="500"/>
              </a:spcBef>
              <a:buClr>
                <a:srgbClr val="00709A"/>
              </a:buClr>
              <a:buSzPct val="110000"/>
              <a:defRPr/>
            </a:pP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Negative work: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spring itself does work while returning to its equilibrium position.</a:t>
            </a:r>
          </a:p>
        </p:txBody>
      </p:sp>
    </p:spTree>
    <p:extLst>
      <p:ext uri="{BB962C8B-B14F-4D97-AF65-F5344CB8AC3E}">
        <p14:creationId xmlns:p14="http://schemas.microsoft.com/office/powerpoint/2010/main" val="374039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290" y="11321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Some Typical Processes   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3391" y="613245"/>
            <a:ext cx="11285221" cy="6148470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Spring Work</a:t>
            </a: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Springs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follow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Hooke's Law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states that the force required to stretch or compress a spring is proportional to the displacement (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x) [5].</a:t>
            </a:r>
            <a:endParaRPr lang="en-US" sz="2400" dirty="0" smtClean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latinLnBrk="0">
              <a:lnSpc>
                <a:spcPct val="150000"/>
              </a:lnSpc>
              <a:buClr>
                <a:srgbClr val="00709A"/>
              </a:buClr>
              <a:buSzPct val="110000"/>
              <a:buFont typeface="Wingdings" panose="05000000000000000000" charset="0"/>
              <a:buChar char="§"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length of the spring changes by a differential amount </a:t>
            </a:r>
            <a:r>
              <a:rPr lang="en-US" sz="2400" i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dx 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the influence of a force </a:t>
            </a:r>
            <a:r>
              <a:rPr lang="en-US" sz="2400" i="1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400" dirty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the work done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697" y="3547385"/>
            <a:ext cx="1797518" cy="194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09358" y="5518325"/>
            <a:ext cx="751123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8: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Spring work</a:t>
            </a:r>
          </a:p>
          <a:p>
            <a:pPr lvl="1" algn="just"/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url: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slideplayer.com/slide/14310633/89/images/32/When+the+length+of+the+spring+changes+by+a+differential+amount+dx+under+the+influence+of+a+force+F%2C+the+work+done+is.jpg</a:t>
            </a: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3830138" y="3547385"/>
                <a:ext cx="2357056" cy="782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𝛿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𝑠𝑝𝑟𝑖𝑛𝑔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138" y="3547385"/>
                <a:ext cx="2357056" cy="78245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038602" y="4393563"/>
                <a:ext cx="106144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𝑘𝑥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8602" y="4393563"/>
                <a:ext cx="1061444" cy="40011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830138" y="4868302"/>
                <a:ext cx="3045193" cy="6685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𝑠𝑝𝑟𝑖𝑛𝑔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𝑘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  <m: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138" y="4868302"/>
                <a:ext cx="3045193" cy="668516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2810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The First Law for a Closed System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5" y="796614"/>
            <a:ext cx="11285221" cy="6148470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general energy balance equation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It can be more explicitly expressed as: 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Therefore, for a closed system where mass never crosses the boundary of the system, the energy balance reduces to:</a:t>
            </a: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Where,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624772" y="1424757"/>
                <a:ext cx="3664849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𝑃𝐸</m:t>
                      </m:r>
                    </m:oMath>
                  </m:oMathPara>
                </a14:m>
                <a:endParaRPr lang="en-US" sz="20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4772" y="1424757"/>
                <a:ext cx="3664849" cy="400110"/>
              </a:xfrm>
              <a:prstGeom prst="rect">
                <a:avLst/>
              </a:prstGeom>
              <a:blipFill rotWithShape="0">
                <a:blip r:embed="rId2"/>
                <a:stretch>
                  <a:fillRect b="-4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981894" y="2492203"/>
                <a:ext cx="9163592" cy="4467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</a:rPr>
                      <m:t>=∆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𝑠𝑦𝑠𝑡𝑒𝑚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𝑖𝑛</m:t>
                            </m:r>
                          </m:sub>
                        </m:sSub>
                        <m:r>
                          <a:rPr lang="en-US" sz="2000" i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𝑜𝑢𝑡</m:t>
                            </m:r>
                          </m:sub>
                        </m:sSub>
                      </m:e>
                    </m:d>
                    <m:r>
                      <a:rPr lang="en-US" sz="2000" i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𝑖𝑛</m:t>
                            </m:r>
                          </m:sub>
                        </m:sSub>
                        <m:r>
                          <a:rPr lang="en-US" sz="2000" i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𝑜𝑢𝑡</m:t>
                            </m:r>
                          </m:sub>
                        </m:sSub>
                      </m:e>
                    </m:d>
                    <m:r>
                      <a:rPr lang="en-US" sz="2000" i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d>
                          <m:dPr>
                            <m:endChr m:val=""/>
                            <m:ctrlPr>
                              <a:rPr lang="en-US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000" i="1">
                                <a:latin typeface="Cambria Math" panose="02040503050406030204" pitchFamily="18" charset="0"/>
                              </a:rPr>
                              <m:t>𝐸</m:t>
                            </m:r>
                          </m:e>
                        </m:d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𝑚𝑎𝑠𝑠</m:t>
                        </m:r>
                        <m:r>
                          <a:rPr lang="en-US" sz="2000" i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000" i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  <m:sub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𝑚𝑎𝑠𝑠</m:t>
                        </m:r>
                        <m:r>
                          <a:rPr lang="en-US" sz="2000" i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i="1"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sz="20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)</a:t>
                </a:r>
                <a:endParaRPr lang="en-US" sz="2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894" y="2492203"/>
                <a:ext cx="9163592" cy="446789"/>
              </a:xfrm>
              <a:prstGeom prst="rect">
                <a:avLst/>
              </a:prstGeom>
              <a:blipFill rotWithShape="0">
                <a:blip r:embed="rId3"/>
                <a:stretch>
                  <a:fillRect t="-112329" b="-1630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296468" y="4104619"/>
                <a:ext cx="6202724" cy="4242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=∆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d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468" y="4104619"/>
                <a:ext cx="6202724" cy="424283"/>
              </a:xfrm>
              <a:prstGeom prst="rect">
                <a:avLst/>
              </a:prstGeom>
              <a:blipFill rotWithShape="0">
                <a:blip r:embed="rId4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527118" y="4643094"/>
                <a:ext cx="4807085" cy="4255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)+(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)= ∆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7118" y="4643094"/>
                <a:ext cx="4807085" cy="425566"/>
              </a:xfrm>
              <a:prstGeom prst="rect">
                <a:avLst/>
              </a:prstGeom>
              <a:blipFill rotWithShape="0">
                <a:blip r:embed="rId5"/>
                <a:stretch>
                  <a:fillRect l="-6726" t="-118841" b="-178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624772" y="5158907"/>
                <a:ext cx="3856377" cy="4490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)= ∆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 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4772" y="5158907"/>
                <a:ext cx="3856377" cy="449097"/>
              </a:xfrm>
              <a:prstGeom prst="rect">
                <a:avLst/>
              </a:prstGeom>
              <a:blipFill rotWithShape="0">
                <a:blip r:embed="rId6"/>
                <a:stretch>
                  <a:fillRect l="-8544" t="-110811" b="-1594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527118" y="5737302"/>
                <a:ext cx="6488571" cy="4135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00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  <m:r>
                            <a:rPr lang="en-US" sz="2000" b="0" i="1">
                              <a:latin typeface="Cambria Math" panose="02040503050406030204" pitchFamily="18" charset="0"/>
                            </a:rPr>
                            <m:t>      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𝑎𝑛𝑑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,  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7118" y="5737302"/>
                <a:ext cx="6488571" cy="413511"/>
              </a:xfrm>
              <a:prstGeom prst="rect">
                <a:avLst/>
              </a:prstGeom>
              <a:blipFill rotWithShape="0">
                <a:blip r:embed="rId7"/>
                <a:stretch>
                  <a:fillRect b="-73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17374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First Law for a Closed System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15" y="1040455"/>
            <a:ext cx="11285221" cy="6148470"/>
          </a:xfrm>
        </p:spPr>
        <p:txBody>
          <a:bodyPr>
            <a:norm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systems 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undergoing </a:t>
            </a:r>
            <a:r>
              <a:rPr 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cyclic processes</a:t>
            </a:r>
            <a:r>
              <a:rPr lang="en-US" sz="2400" dirty="0" smtClean="0">
                <a:solidFill>
                  <a:srgbClr val="27333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the initial and final states are identical and the energy balance equation becomes:</a:t>
            </a:r>
            <a:endParaRPr lang="en-US" sz="2400" dirty="0">
              <a:solidFill>
                <a:srgbClr val="27333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7445" y="5121288"/>
            <a:ext cx="7442313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just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9: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Cyclic Process</a:t>
            </a:r>
          </a:p>
          <a:p>
            <a:pPr lvl="1" algn="just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url: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blogger.googleusercontent.com/img/b/R29vZ2xl/AVvXsEhkh5h8_t8lo_f4j_WBmTC1TWJCDr2_JSaslO-y1ZK2Qque9pwvFAJZ7AVH64sO9h1BmGLb1oug3pwLls615ylbsTLu9tswyhbt_M7onIfrEvto2rSjoR7nQxqnTp2vZBvYhIB0eqr-LrU/s1600/Cyclic+process.png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/>
            <a:endParaRPr lang="en-US" sz="1400" dirty="0" smtClean="0">
              <a:solidFill>
                <a:prstClr val="black"/>
              </a:solidFill>
            </a:endParaRPr>
          </a:p>
          <a:p>
            <a:pPr lvl="1" algn="just"/>
            <a:endParaRPr lang="en-US" sz="14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457575" y="2519272"/>
                <a:ext cx="2890984" cy="4242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latin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7575" y="2519272"/>
                <a:ext cx="2890984" cy="424283"/>
              </a:xfrm>
              <a:prstGeom prst="rect">
                <a:avLst/>
              </a:prstGeom>
              <a:blipFill rotWithShape="0">
                <a:blip r:embed="rId3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977029" y="3119539"/>
                <a:ext cx="1882567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7029" y="3119539"/>
                <a:ext cx="1882567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4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239965" y="3697186"/>
                <a:ext cx="143353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9965" y="3697186"/>
                <a:ext cx="1433534" cy="400110"/>
              </a:xfrm>
              <a:prstGeom prst="rect">
                <a:avLst/>
              </a:prstGeom>
              <a:blipFill rotWithShape="0">
                <a:blip r:embed="rId5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915937" y="4274833"/>
                <a:ext cx="3648563" cy="4135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𝑛𝑒𝑡</m:t>
                            </m:r>
                            <m:r>
                              <a:rPr lang="en-US" sz="200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sz="2000" i="1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</a:rPr>
                              <m:t>𝑜𝑢𝑡</m:t>
                            </m:r>
                          </m:sub>
                        </m:sSub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𝑛𝑒𝑡</m:t>
                        </m:r>
                        <m:r>
                          <a:rPr lang="en-US" sz="200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0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sSub>
                      <m:sSubPr>
                        <m:ctrlP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0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5937" y="4274833"/>
                <a:ext cx="3648563" cy="413511"/>
              </a:xfrm>
              <a:prstGeom prst="rect">
                <a:avLst/>
              </a:prstGeom>
              <a:blipFill rotWithShape="0">
                <a:blip r:embed="rId6"/>
                <a:stretch>
                  <a:fillRect b="-73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650" name="Picture 2" descr="https://blogger.googleusercontent.com/img/b/R29vZ2xl/AVvXsEhkh5h8_t8lo_f4j_WBmTC1TWJCDr2_JSaslO-y1ZK2Qque9pwvFAJZ7AVH64sO9h1BmGLb1oug3pwLls615ylbsTLu9tswyhbt_M7onIfrEvto2rSjoR7nQxqnTp2vZBvYhIB0eqr-LrU/s1600/Cyclic+proces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835" y="3046287"/>
            <a:ext cx="2629691" cy="197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140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31" y="0"/>
            <a:ext cx="10533670" cy="709531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First Law for a Closed System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55" y="734194"/>
            <a:ext cx="11285221" cy="6148470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If the closed system consists of internal </a:t>
            </a: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energy, kinetic energy and potential 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energy, the total energy of the system becomes: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If the change in kinetic and potential energies are </a:t>
            </a:r>
            <a:r>
              <a:rPr lang="en-US" altLang="en-US" sz="2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negligible</a:t>
            </a: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					or, </a:t>
            </a:r>
            <a:endParaRPr lang="en-US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00000"/>
              </a:lnSpc>
              <a:buClr>
                <a:srgbClr val="00709A"/>
              </a:buClr>
              <a:buSzPct val="110000"/>
              <a:buNone/>
              <a:defRPr/>
            </a:pPr>
            <a:endParaRPr lang="en-US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409679" y="2833169"/>
                <a:ext cx="6202724" cy="4242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=∆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𝑠𝑦𝑠𝑡𝑒𝑚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d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9679" y="2833169"/>
                <a:ext cx="6202724" cy="424283"/>
              </a:xfrm>
              <a:prstGeom prst="rect">
                <a:avLst/>
              </a:prstGeom>
              <a:blipFill rotWithShape="0">
                <a:blip r:embed="rId2"/>
                <a:stretch>
                  <a:fillRect b="-86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720566" y="2106630"/>
                <a:ext cx="3664849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𝑈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𝐾𝐸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𝑃𝐸</m:t>
                      </m:r>
                    </m:oMath>
                  </m:oMathPara>
                </a14:m>
                <a:endParaRPr lang="en-US" sz="2000" i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0566" y="2106630"/>
                <a:ext cx="3664849" cy="400110"/>
              </a:xfrm>
              <a:prstGeom prst="rect">
                <a:avLst/>
              </a:prstGeom>
              <a:blipFill rotWithShape="0">
                <a:blip r:embed="rId4"/>
                <a:stretch>
                  <a:fillRect b="-46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1086507" y="3515518"/>
                <a:ext cx="7585166" cy="7273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)= 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</m:d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)+(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  <m:t>𝑉</m:t>
                                  </m:r>
                                </m:e>
                                <m:sub>
                                  <m:r>
                                    <a:rPr lang="en-US" sz="2000" i="0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en-US" sz="2000" i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)+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𝑚𝑔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6507" y="3515518"/>
                <a:ext cx="7585166" cy="72731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983600" y="5579864"/>
                <a:ext cx="3895490" cy="4490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</m:d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)= 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</m:d>
                        </m:e>
                        <m: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3600" y="5579864"/>
                <a:ext cx="3895490" cy="449097"/>
              </a:xfrm>
              <a:prstGeom prst="rect">
                <a:avLst/>
              </a:prstGeom>
              <a:blipFill rotWithShape="0">
                <a:blip r:embed="rId6"/>
                <a:stretch>
                  <a:fillRect l="-8294" t="-110811" b="-1594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5385415" y="5579256"/>
                <a:ext cx="3828254" cy="7260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 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d>
                            <m:dPr>
                              <m:endChr m:val=""/>
                              <m:ctrlP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</m:d>
                        </m:e>
                        <m: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)+</m:t>
                      </m:r>
                      <m:sSub>
                        <m:sSubPr>
                          <m:ctrlP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𝑛𝑒𝑡</m:t>
                          </m:r>
                          <m:r>
                            <a:rPr lang="en-US" sz="2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</m:oMath>
                  </m:oMathPara>
                </a14:m>
                <a:endParaRPr lang="en-US" dirty="0" smtClean="0">
                  <a:solidFill>
                    <a:prstClr val="black"/>
                  </a:solidFill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5415" y="5579256"/>
                <a:ext cx="3828254" cy="726096"/>
              </a:xfrm>
              <a:prstGeom prst="rect">
                <a:avLst/>
              </a:prstGeom>
              <a:blipFill rotWithShape="0">
                <a:blip r:embed="rId7"/>
                <a:stretch>
                  <a:fillRect t="-68908" b="-613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62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839" y="-104385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410" y="385318"/>
            <a:ext cx="11541910" cy="5839095"/>
          </a:xfrm>
        </p:spPr>
        <p:txBody>
          <a:bodyPr>
            <a:noAutofit/>
          </a:bodyPr>
          <a:lstStyle/>
          <a:p>
            <a:pPr latinLnBrk="0">
              <a:lnSpc>
                <a:spcPct val="150000"/>
              </a:lnSpc>
            </a:pPr>
            <a:r>
              <a:rPr lang="en-US" sz="2300" dirty="0" smtClean="0">
                <a:latin typeface="Arial" panose="020B0604020202020204" pitchFamily="34" charset="0"/>
                <a:cs typeface="Arial" pitchFamily="34" charset="0"/>
              </a:rPr>
              <a:t>The First </a:t>
            </a:r>
            <a:r>
              <a:rPr lang="en-US" sz="2300" dirty="0">
                <a:latin typeface="Arial" panose="020B0604020202020204" pitchFamily="34" charset="0"/>
                <a:cs typeface="Arial" pitchFamily="34" charset="0"/>
              </a:rPr>
              <a:t>Law of Thermodynamics </a:t>
            </a:r>
            <a:r>
              <a:rPr lang="en-US" sz="2300" dirty="0" smtClean="0">
                <a:latin typeface="Arial" panose="020B0604020202020204" pitchFamily="34" charset="0"/>
                <a:cs typeface="Arial" pitchFamily="34" charset="0"/>
              </a:rPr>
              <a:t>is </a:t>
            </a:r>
            <a:r>
              <a:rPr lang="en-US" sz="2300" dirty="0" smtClean="0">
                <a:latin typeface="Arial" panose="020B0604020202020204" pitchFamily="34" charset="0"/>
                <a:cs typeface="Arial" pitchFamily="34" charset="0"/>
              </a:rPr>
              <a:t>introduced </a:t>
            </a:r>
            <a:r>
              <a:rPr lang="en-US" sz="2300" dirty="0" smtClean="0">
                <a:latin typeface="Arial" panose="020B0604020202020204" pitchFamily="34" charset="0"/>
                <a:cs typeface="Arial" pitchFamily="34" charset="0"/>
              </a:rPr>
              <a:t>and its </a:t>
            </a:r>
            <a:r>
              <a:rPr lang="en-US" sz="2300" dirty="0">
                <a:latin typeface="Arial" panose="020B0604020202020204" pitchFamily="34" charset="0"/>
                <a:cs typeface="Arial" pitchFamily="34" charset="0"/>
              </a:rPr>
              <a:t>significance in energy </a:t>
            </a:r>
            <a:r>
              <a:rPr lang="en-US" sz="2300" dirty="0" smtClean="0">
                <a:latin typeface="Arial" panose="020B0604020202020204" pitchFamily="34" charset="0"/>
                <a:cs typeface="Arial" pitchFamily="34" charset="0"/>
              </a:rPr>
              <a:t>conservation is explained.</a:t>
            </a:r>
          </a:p>
          <a:p>
            <a:pPr latinLnBrk="0">
              <a:lnSpc>
                <a:spcPct val="100000"/>
              </a:lnSpc>
            </a:pPr>
            <a:r>
              <a:rPr lang="en-US" sz="2300" dirty="0" smtClean="0">
                <a:latin typeface="Arial" panose="020B0604020202020204" pitchFamily="34" charset="0"/>
                <a:cs typeface="Arial" pitchFamily="34" charset="0"/>
              </a:rPr>
              <a:t>Energy of a system can be grouped into microscopic and macroscopic forms.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300" dirty="0" smtClean="0">
                <a:latin typeface="Arial" panose="020B0604020202020204" pitchFamily="34" charset="0"/>
                <a:cs typeface="Arial" pitchFamily="34" charset="0"/>
              </a:rPr>
              <a:t>In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thermodynamics, energy 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transfer mechanisms for closed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systems 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are heat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transfer and 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work, 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and for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pen systems, in addition to heat transfer and work, there is a mass transfer.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Boundary work is </a:t>
            </a:r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alt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altLang="en-US" sz="2300" dirty="0">
                <a:latin typeface="Arial" panose="020B0604020202020204" pitchFamily="34" charset="0"/>
                <a:cs typeface="Arial" panose="020B0604020202020204" pitchFamily="34" charset="0"/>
              </a:rPr>
              <a:t>work associated with a moving </a:t>
            </a:r>
            <a:r>
              <a:rPr lang="en-US" alt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boundary. 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50000"/>
              </a:lnSpc>
            </a:pPr>
            <a:endParaRPr lang="en-U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00000"/>
              </a:lnSpc>
              <a:spcBef>
                <a:spcPts val="0"/>
              </a:spcBef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62410" y="4111094"/>
            <a:ext cx="8833544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Typical processes of boundary work are at constant volume, constant pressure, constant temperature, </a:t>
            </a:r>
            <a:r>
              <a:rPr lang="en-US" sz="23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polytropic</a:t>
            </a:r>
            <a:r>
              <a:rPr lang="en-US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process and spring work.</a:t>
            </a:r>
          </a:p>
          <a:p>
            <a:pPr marL="228600" lvl="0" indent="-2286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3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Application of energy conservation equations to closed systems without mass transfer, with examples like piston-cylinder devices.</a:t>
            </a:r>
            <a:endParaRPr lang="en-US" sz="23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3" y="46039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" y="694131"/>
            <a:ext cx="11643360" cy="6163869"/>
          </a:xfrm>
        </p:spPr>
        <p:txBody>
          <a:bodyPr>
            <a:normAutofit fontScale="25000" lnSpcReduction="20000"/>
          </a:bodyPr>
          <a:lstStyle/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itchFamily="34" charset="0"/>
              </a:rPr>
              <a:t>[1]. Thermodynamics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Cengel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Y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A.,Bole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 M A., McGraw-Hill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Education, 8th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edition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2]. </a:t>
            </a: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First 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Law of Thermodynamics, Bahman </a:t>
            </a:r>
            <a:r>
              <a:rPr lang="en-US" sz="8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Zohuri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Physics of Cryogenics, 2018, Pages 119-163, https://doi.org/10.1016/B978-0-12-814519-7.00005-7.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itchFamily="34" charset="0"/>
                <a:cs typeface="Arial" pitchFamily="34" charset="0"/>
              </a:rPr>
              <a:t>[3]. Advanced 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Thermodynamics for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Engineers, </a:t>
            </a:r>
            <a:r>
              <a:rPr lang="en-US" sz="8800" dirty="0" err="1" smtClean="0">
                <a:latin typeface="Arial" pitchFamily="34" charset="0"/>
                <a:cs typeface="Arial" pitchFamily="34" charset="0"/>
              </a:rPr>
              <a:t>Winterbone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Ali </a:t>
            </a:r>
            <a:r>
              <a:rPr lang="en-US" sz="8800" dirty="0" err="1">
                <a:latin typeface="Arial" pitchFamily="34" charset="0"/>
                <a:cs typeface="Arial" pitchFamily="34" charset="0"/>
              </a:rPr>
              <a:t>Turan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Butterworth-Heinemann, 2015</a:t>
            </a:r>
            <a:r>
              <a:rPr lang="en-US" sz="8800" dirty="0">
                <a:latin typeface="Arial" pitchFamily="34" charset="0"/>
                <a:cs typeface="Arial" pitchFamily="34" charset="0"/>
              </a:rPr>
              <a:t>, Pages 1-12, https://doi.org/10.1016/B978-0-444-63373-6.00001-0</a:t>
            </a:r>
            <a:r>
              <a:rPr lang="en-US" sz="8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8800" dirty="0">
              <a:latin typeface="Arial" pitchFamily="34" charset="0"/>
              <a:cs typeface="Arial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[4]. Wonders of Thermodynamics: Energy, Heat, Physics Formula and Entropy,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Gaurav </a:t>
            </a:r>
            <a:r>
              <a:rPr lang="en-US" sz="8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Mehra</a:t>
            </a:r>
            <a:r>
              <a:rPr lang="en-US" sz="8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,vocal.media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/education,2023,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://issuu.com/gauravm1612/docs/</a:t>
            </a:r>
            <a:r>
              <a:rPr lang="en-US" sz="88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wonders_of_thermodynamics_energy_heat_physics_f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/1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,(Viewed March 2025)</a:t>
            </a:r>
          </a:p>
          <a:p>
            <a:pPr mar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[5].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Fundamentals of Thermal and Nuclear Power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Generation, </a:t>
            </a:r>
            <a:r>
              <a:rPr lang="en-US" sz="8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Tomio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Okawa, Hitoshi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Asano, JSME 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Series in Thermal and Nuclear Power </a:t>
            </a:r>
            <a:r>
              <a:rPr lang="en-US" sz="8800" dirty="0" smtClean="0">
                <a:latin typeface="Arial" panose="020B0604020202020204" pitchFamily="34" charset="0"/>
                <a:cs typeface="Arial" panose="020B0604020202020204" pitchFamily="34" charset="0"/>
              </a:rPr>
              <a:t>Generation, Volume 1, 2021, Pages 77-226, https</a:t>
            </a:r>
            <a:r>
              <a:rPr lang="en-US" sz="8800" dirty="0">
                <a:latin typeface="Arial" panose="020B0604020202020204" pitchFamily="34" charset="0"/>
                <a:cs typeface="Arial" panose="020B0604020202020204" pitchFamily="34" charset="0"/>
              </a:rPr>
              <a:t>://doi.org/10.1016/B978-0-12-820733-8.00003-0.</a:t>
            </a:r>
            <a:endParaRPr lang="en-US" sz="8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324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 !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62F5F1DD-4C10-4BA6-983F-D7278F4C0122}"/>
  <p:tag name="ISPRING_RESOURCE_FOLDER" val="D:\Handong UNITWIN FELLOWSHIP\Lecture Materials\Week3\[Engineering Thermodynamics I] Week 3-First Law of Thermodynamics and Energy\"/>
  <p:tag name="ISPRING_PRESENTATION_PATH" val="D:\Handong UNITWIN FELLOWSHIP\Lecture Materials\Week3\[Engineering Thermodynamics I] Week 3-First Law of Thermodynamics and Energy.pptx"/>
  <p:tag name="ISPRING_PROJECT_VERSION" val="9.3"/>
  <p:tag name="ISPRING_PROJECT_FOLDER_UPDATED" val="1"/>
  <p:tag name="ISPRING_SCREEN_RECS_UPDATED" val="D:\Handong UNITWIN FELLOWSHIP\Lecture Materials\Week3\[Engineering Thermodynamics I] Week 3-First Law of Thermodynamics and Energy\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8674</TotalTime>
  <Words>2830</Words>
  <Application>Microsoft Office PowerPoint</Application>
  <PresentationFormat>Widescreen</PresentationFormat>
  <Paragraphs>426</Paragraphs>
  <Slides>38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54" baseType="lpstr">
      <vt:lpstr>David</vt:lpstr>
      <vt:lpstr>맑은 고딕</vt:lpstr>
      <vt:lpstr>Monotype Sorts</vt:lpstr>
      <vt:lpstr>MS Mincho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</vt:lpstr>
      <vt:lpstr>Cambria Math</vt:lpstr>
      <vt:lpstr>Times New Roman</vt:lpstr>
      <vt:lpstr>Wingdings</vt:lpstr>
      <vt:lpstr>Office 테마</vt:lpstr>
      <vt:lpstr>Engineering Thermodynamics I</vt:lpstr>
      <vt:lpstr>Lecture learning outcomes: </vt:lpstr>
      <vt:lpstr>Content </vt:lpstr>
      <vt:lpstr> 1. The First Law of Thermodynamics </vt:lpstr>
      <vt:lpstr>1. The First Law of Thermodynamics          Cont…</vt:lpstr>
      <vt:lpstr> 1. The First Law of Thermodynamics          Cont… </vt:lpstr>
      <vt:lpstr>2. Energy of a System</vt:lpstr>
      <vt:lpstr>2. Energy of a System                      Cont…                                               </vt:lpstr>
      <vt:lpstr> 2. Energy of a System                          Cont…                                               </vt:lpstr>
      <vt:lpstr>2. Energy of a System                      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3. Mechanisms of Energy Transfer           Cont…                                             </vt:lpstr>
      <vt:lpstr>4. Energy Transfer by Heat and Work               </vt:lpstr>
      <vt:lpstr>4. Energy Transfer by Heat and Work               Cont… </vt:lpstr>
      <vt:lpstr>4. Energy Transfer by Heat and Work               Cont… </vt:lpstr>
      <vt:lpstr>4. Energy Transfer by Heat and Work               Cont… </vt:lpstr>
      <vt:lpstr>4. Energy Transfer by Heat and Work               Cont… </vt:lpstr>
      <vt:lpstr> 4. Energy Transfer by Heat and Work               Cont…  </vt:lpstr>
      <vt:lpstr>4. Energy Transfer by Heat and Work               Cont… </vt:lpstr>
      <vt:lpstr>4. Energy Transfer by Heat and Work               Cont… </vt:lpstr>
      <vt:lpstr>4. Energy Transfer by Heat and Work               Cont… </vt:lpstr>
      <vt:lpstr>5. Boundary Work</vt:lpstr>
      <vt:lpstr>6. Some Typical Processes             </vt:lpstr>
      <vt:lpstr>6. Some Typical Processes                 Cont…             </vt:lpstr>
      <vt:lpstr>6. Some Typical Processes                 Cont… </vt:lpstr>
      <vt:lpstr>6. Some Typical Processes                 Cont… </vt:lpstr>
      <vt:lpstr>6. Some Typical Processes                 Cont… </vt:lpstr>
      <vt:lpstr>6. Some Typical Processes                 Cont… </vt:lpstr>
      <vt:lpstr>6. Some Typical Processes                 Cont… </vt:lpstr>
      <vt:lpstr>7. The First Law for a Closed System </vt:lpstr>
      <vt:lpstr>7. The First Law for a Closed System             Cont… </vt:lpstr>
      <vt:lpstr>7. The First Law for a Closed System        Cont…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697</cp:revision>
  <dcterms:created xsi:type="dcterms:W3CDTF">2021-04-29T04:21:21Z</dcterms:created>
  <dcterms:modified xsi:type="dcterms:W3CDTF">2025-04-03T19:44:05Z</dcterms:modified>
</cp:coreProperties>
</file>