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tags/tag30.xml" ContentType="application/vnd.openxmlformats-officedocument.presentationml.tags+xml"/>
  <Override PartName="/ppt/notesSlides/notesSlide30.xml" ContentType="application/vnd.openxmlformats-officedocument.presentationml.notesSlide+xml"/>
  <Override PartName="/ppt/tags/tag31.xml" ContentType="application/vnd.openxmlformats-officedocument.presentationml.tags+xml"/>
  <Override PartName="/ppt/notesSlides/notesSlide31.xml" ContentType="application/vnd.openxmlformats-officedocument.presentationml.notesSlide+xml"/>
  <Override PartName="/ppt/tags/tag32.xml" ContentType="application/vnd.openxmlformats-officedocument.presentationml.tags+xml"/>
  <Override PartName="/ppt/notesSlides/notesSlide32.xml" ContentType="application/vnd.openxmlformats-officedocument.presentationml.notesSlide+xml"/>
  <Override PartName="/ppt/tags/tag33.xml" ContentType="application/vnd.openxmlformats-officedocument.presentationml.tags+xml"/>
  <Override PartName="/ppt/notesSlides/notesSlide33.xml" ContentType="application/vnd.openxmlformats-officedocument.presentationml.notesSlide+xml"/>
  <Override PartName="/ppt/tags/tag34.xml" ContentType="application/vnd.openxmlformats-officedocument.presentationml.tags+xml"/>
  <Override PartName="/ppt/notesSlides/notesSlide34.xml" ContentType="application/vnd.openxmlformats-officedocument.presentationml.notesSlide+xml"/>
  <Override PartName="/ppt/tags/tag35.xml" ContentType="application/vnd.openxmlformats-officedocument.presentationml.tags+xml"/>
  <Override PartName="/ppt/notesSlides/notesSlide35.xml" ContentType="application/vnd.openxmlformats-officedocument.presentationml.notesSlide+xml"/>
  <Override PartName="/ppt/tags/tag36.xml" ContentType="application/vnd.openxmlformats-officedocument.presentationml.tags+xml"/>
  <Override PartName="/ppt/notesSlides/notesSlide36.xml" ContentType="application/vnd.openxmlformats-officedocument.presentationml.notesSlide+xml"/>
  <Override PartName="/ppt/tags/tag37.xml" ContentType="application/vnd.openxmlformats-officedocument.presentationml.tags+xml"/>
  <Override PartName="/ppt/notesSlides/notesSlide37.xml" ContentType="application/vnd.openxmlformats-officedocument.presentationml.notesSlide+xml"/>
  <Override PartName="/ppt/tags/tag38.xml" ContentType="application/vnd.openxmlformats-officedocument.presentationml.tags+xml"/>
  <Override PartName="/ppt/notesSlides/notesSlide38.xml" ContentType="application/vnd.openxmlformats-officedocument.presentationml.notesSlide+xml"/>
  <Override PartName="/ppt/tags/tag39.xml" ContentType="application/vnd.openxmlformats-officedocument.presentationml.tags+xml"/>
  <Override PartName="/ppt/notesSlides/notesSlide39.xml" ContentType="application/vnd.openxmlformats-officedocument.presentationml.notesSlide+xml"/>
  <Override PartName="/ppt/tags/tag40.xml" ContentType="application/vnd.openxmlformats-officedocument.presentationml.tags+xml"/>
  <Override PartName="/ppt/notesSlides/notesSlide40.xml" ContentType="application/vnd.openxmlformats-officedocument.presentationml.notesSlide+xml"/>
  <Override PartName="/ppt/tags/tag41.xml" ContentType="application/vnd.openxmlformats-officedocument.presentationml.tags+xml"/>
  <Override PartName="/ppt/notesSlides/notesSlide41.xml" ContentType="application/vnd.openxmlformats-officedocument.presentationml.notesSlide+xml"/>
  <Override PartName="/ppt/tags/tag42.xml" ContentType="application/vnd.openxmlformats-officedocument.presentationml.tags+xml"/>
  <Override PartName="/ppt/notesSlides/notesSlide42.xml" ContentType="application/vnd.openxmlformats-officedocument.presentationml.notesSlide+xml"/>
  <Override PartName="/ppt/tags/tag43.xml" ContentType="application/vnd.openxmlformats-officedocument.presentationml.tags+xml"/>
  <Override PartName="/ppt/notesSlides/notesSlide43.xml" ContentType="application/vnd.openxmlformats-officedocument.presentationml.notesSlide+xml"/>
  <Override PartName="/ppt/tags/tag44.xml" ContentType="application/vnd.openxmlformats-officedocument.presentationml.tags+xml"/>
  <Override PartName="/ppt/notesSlides/notesSlide44.xml" ContentType="application/vnd.openxmlformats-officedocument.presentationml.notesSlide+xml"/>
  <Override PartName="/ppt/tags/tag45.xml" ContentType="application/vnd.openxmlformats-officedocument.presentationml.tags+xml"/>
  <Override PartName="/ppt/notesSlides/notesSlide45.xml" ContentType="application/vnd.openxmlformats-officedocument.presentationml.notesSlide+xml"/>
  <Override PartName="/ppt/tags/tag46.xml" ContentType="application/vnd.openxmlformats-officedocument.presentationml.tags+xml"/>
  <Override PartName="/ppt/notesSlides/notesSlide46.xml" ContentType="application/vnd.openxmlformats-officedocument.presentationml.notesSlide+xml"/>
  <Override PartName="/ppt/tags/tag47.xml" ContentType="application/vnd.openxmlformats-officedocument.presentationml.tags+xml"/>
  <Override PartName="/ppt/notesSlides/notesSlide47.xml" ContentType="application/vnd.openxmlformats-officedocument.presentationml.notesSlide+xml"/>
  <Override PartName="/ppt/tags/tag48.xml" ContentType="application/vnd.openxmlformats-officedocument.presentationml.tags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740" r:id="rId2"/>
    <p:sldId id="678" r:id="rId3"/>
    <p:sldId id="363" r:id="rId4"/>
    <p:sldId id="646" r:id="rId5"/>
    <p:sldId id="684" r:id="rId6"/>
    <p:sldId id="716" r:id="rId7"/>
    <p:sldId id="683" r:id="rId8"/>
    <p:sldId id="671" r:id="rId9"/>
    <p:sldId id="680" r:id="rId10"/>
    <p:sldId id="681" r:id="rId11"/>
    <p:sldId id="672" r:id="rId12"/>
    <p:sldId id="688" r:id="rId13"/>
    <p:sldId id="733" r:id="rId14"/>
    <p:sldId id="721" r:id="rId15"/>
    <p:sldId id="722" r:id="rId16"/>
    <p:sldId id="561" r:id="rId17"/>
    <p:sldId id="617" r:id="rId18"/>
    <p:sldId id="717" r:id="rId19"/>
    <p:sldId id="718" r:id="rId20"/>
    <p:sldId id="691" r:id="rId21"/>
    <p:sldId id="719" r:id="rId22"/>
    <p:sldId id="686" r:id="rId23"/>
    <p:sldId id="693" r:id="rId24"/>
    <p:sldId id="694" r:id="rId25"/>
    <p:sldId id="704" r:id="rId26"/>
    <p:sldId id="705" r:id="rId27"/>
    <p:sldId id="734" r:id="rId28"/>
    <p:sldId id="692" r:id="rId29"/>
    <p:sldId id="709" r:id="rId30"/>
    <p:sldId id="710" r:id="rId31"/>
    <p:sldId id="707" r:id="rId32"/>
    <p:sldId id="711" r:id="rId33"/>
    <p:sldId id="735" r:id="rId34"/>
    <p:sldId id="736" r:id="rId35"/>
    <p:sldId id="737" r:id="rId36"/>
    <p:sldId id="738" r:id="rId37"/>
    <p:sldId id="713" r:id="rId38"/>
    <p:sldId id="712" r:id="rId39"/>
    <p:sldId id="724" r:id="rId40"/>
    <p:sldId id="725" r:id="rId41"/>
    <p:sldId id="726" r:id="rId42"/>
    <p:sldId id="443" r:id="rId43"/>
    <p:sldId id="729" r:id="rId44"/>
    <p:sldId id="728" r:id="rId45"/>
    <p:sldId id="730" r:id="rId46"/>
    <p:sldId id="732" r:id="rId47"/>
    <p:sldId id="442" r:id="rId48"/>
    <p:sldId id="317" r:id="rId49"/>
  </p:sldIdLst>
  <p:sldSz cx="12192000" cy="6858000"/>
  <p:notesSz cx="6858000" cy="9144000"/>
  <p:custDataLst>
    <p:tags r:id="rId52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984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58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505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25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920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300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281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877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382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831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714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994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607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039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2179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3973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6439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6326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8962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2409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8556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5215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6700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6406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487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3254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013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02376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975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4723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5502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3694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3025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4391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548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12834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11100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92575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6972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0872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84010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99662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674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03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8427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59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4/20/2025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4/20/2025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4/20/2025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4/20/2025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8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0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3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4.xml"/><Relationship Id="rId6" Type="http://schemas.openxmlformats.org/officeDocument/2006/relationships/image" Target="../media/image20.png"/><Relationship Id="rId5" Type="http://schemas.openxmlformats.org/officeDocument/2006/relationships/image" Target="../media/image19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5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6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7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8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5.xml"/><Relationship Id="rId6" Type="http://schemas.openxmlformats.org/officeDocument/2006/relationships/image" Target="../media/image10.jpeg"/><Relationship Id="rId5" Type="http://schemas.openxmlformats.org/officeDocument/2006/relationships/image" Target="../media/image38.png"/><Relationship Id="rId4" Type="http://schemas.openxmlformats.org/officeDocument/2006/relationships/hyperlink" Target="https://i.sstatic.net/1vwGW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6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7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9.xml"/><Relationship Id="rId5" Type="http://schemas.openxmlformats.org/officeDocument/2006/relationships/image" Target="../media/image47.png"/><Relationship Id="rId4" Type="http://schemas.openxmlformats.org/officeDocument/2006/relationships/image" Target="../media/image37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0.xml"/><Relationship Id="rId6" Type="http://schemas.openxmlformats.org/officeDocument/2006/relationships/image" Target="../media/image50.png"/><Relationship Id="rId5" Type="http://schemas.openxmlformats.org/officeDocument/2006/relationships/image" Target="../media/image48.png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54.png"/><Relationship Id="rId12" Type="http://schemas.openxmlformats.org/officeDocument/2006/relationships/hyperlink" Target="https://qph.cf2.quoracdn.net/main-qimg-c58eea4e44590bb35e57d9081ae10470" TargetMode="Externa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2.xml"/><Relationship Id="rId6" Type="http://schemas.openxmlformats.org/officeDocument/2006/relationships/image" Target="../media/image53.png"/><Relationship Id="rId11" Type="http://schemas.openxmlformats.org/officeDocument/2006/relationships/image" Target="../media/image40.png"/><Relationship Id="rId5" Type="http://schemas.openxmlformats.org/officeDocument/2006/relationships/image" Target="../media/image52.png"/><Relationship Id="rId10" Type="http://schemas.openxmlformats.org/officeDocument/2006/relationships/image" Target="../media/image25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3.xml"/><Relationship Id="rId4" Type="http://schemas.openxmlformats.org/officeDocument/2006/relationships/image" Target="../media/image5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67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6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60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8.xml"/><Relationship Id="rId6" Type="http://schemas.openxmlformats.org/officeDocument/2006/relationships/image" Target="../media/image601.png"/><Relationship Id="rId5" Type="http://schemas.openxmlformats.org/officeDocument/2006/relationships/image" Target="../media/image580.png"/><Relationship Id="rId10" Type="http://schemas.openxmlformats.org/officeDocument/2006/relationships/image" Target="../media/image630.png"/><Relationship Id="rId4" Type="http://schemas.openxmlformats.org/officeDocument/2006/relationships/image" Target="../media/image57.png"/><Relationship Id="rId9" Type="http://schemas.openxmlformats.org/officeDocument/2006/relationships/image" Target="../media/image62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9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0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58.wmf"/><Relationship Id="rId12" Type="http://schemas.openxmlformats.org/officeDocument/2006/relationships/image" Target="../media/image700.png"/><Relationship Id="rId2" Type="http://schemas.openxmlformats.org/officeDocument/2006/relationships/tags" Target="../tags/tag4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690.png"/><Relationship Id="rId5" Type="http://schemas.openxmlformats.org/officeDocument/2006/relationships/image" Target="../media/image72.png"/><Relationship Id="rId10" Type="http://schemas.openxmlformats.org/officeDocument/2006/relationships/image" Target="../media/image680.png"/><Relationship Id="rId4" Type="http://schemas.openxmlformats.org/officeDocument/2006/relationships/notesSlide" Target="../notesSlides/notesSlide40.xml"/><Relationship Id="rId9" Type="http://schemas.openxmlformats.org/officeDocument/2006/relationships/image" Target="../media/image67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1.xml"/><Relationship Id="rId5" Type="http://schemas.openxmlformats.org/officeDocument/2006/relationships/image" Target="../media/image720.png"/><Relationship Id="rId4" Type="http://schemas.openxmlformats.org/officeDocument/2006/relationships/image" Target="../media/image7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8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4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0.png"/><Relationship Id="rId9" Type="http://schemas.openxmlformats.org/officeDocument/2006/relationships/hyperlink" Target="https://i.ytimg.com/vi/bhsTyRyCEf0/maxresdefault.jpg" TargetMode="Externa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notesSlide" Target="../notesSlides/notesSlide45.xml"/><Relationship Id="rId7" Type="http://schemas.openxmlformats.org/officeDocument/2006/relationships/image" Target="../media/image8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5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10" Type="http://schemas.openxmlformats.org/officeDocument/2006/relationships/image" Target="../media/image88.png"/><Relationship Id="rId4" Type="http://schemas.openxmlformats.org/officeDocument/2006/relationships/image" Target="../media/image74.png"/><Relationship Id="rId9" Type="http://schemas.openxmlformats.org/officeDocument/2006/relationships/image" Target="../media/image8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7.xml"/><Relationship Id="rId5" Type="http://schemas.openxmlformats.org/officeDocument/2006/relationships/hyperlink" Target="https://doi.org/10.1016/B978-0-12-370610-2.50007-6" TargetMode="External"/><Relationship Id="rId4" Type="http://schemas.openxmlformats.org/officeDocument/2006/relationships/hyperlink" Target="https://doi.org/10.1016/B978-0-12-809597-3.00123-1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4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First Law of Thermodynamics and Energy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0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353801" cy="5946045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Font typeface="Arial" panose="020B0604020202020204" pitchFamily="34" charset="0"/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the first law of thermodynamics and its implications for energy conservation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Arial" panose="020B0604020202020204" pitchFamily="34" charset="0"/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heats, internal energy, and enthalpy, and explain their significance in thermodynamic systems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Arial" panose="020B0604020202020204" pitchFamily="34" charset="0"/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Distinguish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between specific heats of ideal gases, solids, and liquids, including their practical applications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Arial" panose="020B0604020202020204" pitchFamily="34" charset="0"/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law of thermodynamics to control volumes in different engineering scenarios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Arial" panose="020B0604020202020204" pitchFamily="34" charset="0"/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Solve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problems using formulas and concepts introduced in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lecture.</a:t>
            </a: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Internal Energy and Enthalpy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Specific Heats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Internal Energy, Enthalpy, and Specific Heats of Ideal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Gases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Internal Energy, Enthalpy, and Specific Heats of Solids and Liquids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First Law and the Control Volume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Flow Work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Energy of a Flowing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Fluid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Steady-Flow Engineering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19848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Internal Energy and Enthalpy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75" y="687976"/>
            <a:ext cx="11471365" cy="3923485"/>
          </a:xfrm>
        </p:spPr>
        <p:txBody>
          <a:bodyPr>
            <a:normAutofit fontScale="92500" lnSpcReduction="20000"/>
          </a:bodyPr>
          <a:lstStyle/>
          <a:p>
            <a:pPr marL="0" lvl="0" indent="0" latinLnBrk="0">
              <a:lnSpc>
                <a:spcPct val="150000"/>
              </a:lnSpc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</a:t>
            </a:r>
          </a:p>
          <a:p>
            <a:pPr latinLnBrk="0">
              <a:lnSpc>
                <a:spcPct val="150000"/>
              </a:lnSpc>
            </a:pP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(U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represents the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microscopic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contained within a system due to the motion and interactions of its molecules. It includes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Kinetic energy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from the movement of molecules and atoms, such as their vibrations, rotations, and translations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Potential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arising from the interactions between particles, like chemical bonds and intermolecular forces.</a:t>
            </a:r>
          </a:p>
          <a:p>
            <a:pPr latinLnBrk="0">
              <a:lnSpc>
                <a:spcPct val="150000"/>
              </a:lnSpc>
            </a:pPr>
            <a:endParaRPr lang="en-US" sz="2400" dirty="0"/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0075" y="4611461"/>
            <a:ext cx="9300754" cy="1685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state function, meaning it depends only on the current state of the system (temperature, pressure, phase, etc.), not on the path taken to reach that state.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677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Internal Energy and Enthalpy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5677" y="836114"/>
                <a:ext cx="11522247" cy="5825763"/>
              </a:xfrm>
            </p:spPr>
            <p:txBody>
              <a:bodyPr>
                <a:normAutofit/>
              </a:bodyPr>
              <a:lstStyle/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Internal Energy</a:t>
                </a:r>
                <a:endParaRPr lang="en-US" dirty="0" smtClean="0">
                  <a:latin typeface="Arial" panose="020B0604020202020204" pitchFamily="34" charset="0"/>
                  <a:cs typeface="Arial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dirty="0" smtClean="0">
                    <a:latin typeface="Arial" panose="020B0604020202020204" pitchFamily="34" charset="0"/>
                    <a:cs typeface="Arial" pitchFamily="34" charset="0"/>
                  </a:rPr>
                  <a:t>The 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internal energy includes some complex forms of energy show up due to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translation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,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rotation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 and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vibration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 of molecules.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It is designated by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U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 and it is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extensive property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.</a:t>
                </a:r>
              </a:p>
              <a:p>
                <a:pPr latinLnBrk="0">
                  <a:lnSpc>
                    <a:spcPct val="107000"/>
                  </a:lnSpc>
                  <a:spcAft>
                    <a:spcPts val="800"/>
                  </a:spcAft>
                  <a:tabLst>
                    <a:tab pos="1905000" algn="l"/>
                  </a:tabLst>
                </a:pPr>
                <a:r>
                  <a:rPr lang="en-US" dirty="0" smtClean="0">
                    <a:latin typeface="Arial" panose="020B0604020202020204" pitchFamily="34" charset="0"/>
                    <a:cs typeface="Arial" pitchFamily="34" charset="0"/>
                  </a:rPr>
                  <a:t>Or per unit mass as, specific internal energy,</a:t>
                </a:r>
                <a:r>
                  <a:rPr lang="en-US" dirty="0">
                    <a:ea typeface="MS Mincho"/>
                    <a:cs typeface="Arial" panose="020B0604020202020204" pitchFamily="34" charset="0"/>
                  </a:rPr>
                  <a:t> </a:t>
                </a:r>
                <a:endParaRPr lang="en-US" i="1" dirty="0" smtClean="0">
                  <a:latin typeface="Cambria Math" panose="02040503050406030204" pitchFamily="18" charset="0"/>
                  <a:ea typeface="MS Mincho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19050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𝑈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lang="en-US" sz="2400" i="1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1905000" algn="l"/>
                  </a:tabLst>
                </a:pPr>
                <a:endParaRPr lang="en-US" sz="2400" i="1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5677" y="836114"/>
                <a:ext cx="11522247" cy="5825763"/>
              </a:xfrm>
              <a:blipFill rotWithShape="0">
                <a:blip r:embed="rId4"/>
                <a:stretch>
                  <a:fillRect l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latin typeface="Arial" pitchFamily="34" charset="0"/>
                <a:cs typeface="Arial" pitchFamily="34" charset="0"/>
              </a:rPr>
              <a:t>1. Internal Energy and Enthalpy         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" y="923111"/>
                <a:ext cx="11861073" cy="5573486"/>
              </a:xfrm>
            </p:spPr>
            <p:txBody>
              <a:bodyPr>
                <a:normAutofit fontScale="92500" lnSpcReduction="10000"/>
              </a:bodyPr>
              <a:lstStyle/>
              <a:p>
                <a:pPr marL="0" lvl="0" indent="0" algn="just" latinLnBrk="0">
                  <a:buClr>
                    <a:srgbClr val="00709A"/>
                  </a:buClr>
                  <a:buSzPct val="110000"/>
                  <a:buNone/>
                  <a:defRPr/>
                </a:pPr>
                <a:r>
                  <a:rPr lang="en-US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0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</a:t>
                </a:r>
              </a:p>
              <a:p>
                <a:pPr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defRPr/>
                </a:pPr>
                <a:r>
                  <a:rPr lang="en-US" sz="2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Enthalpy represents 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total energy of a system, including its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internal energy 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and the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required to displace its surroundings 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to make space for the system</a:t>
                </a:r>
                <a:r>
                  <a:rPr lang="en-US" sz="2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defRPr/>
                </a:pP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It is another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extensive property 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which has a unit of energy and it is denoted by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defRPr/>
                </a:pP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enthalpy is a convenient grouping of the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internal energy, pressure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, and </a:t>
                </a:r>
                <a:r>
                  <a:rPr lang="en-US" sz="26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volume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is given </a:t>
                </a:r>
                <a:r>
                  <a:rPr lang="en-US" sz="2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by: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19050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𝐻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𝑈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𝑃𝑉</m:t>
                      </m:r>
                    </m:oMath>
                  </m:oMathPara>
                </a14:m>
                <a:endParaRPr lang="en-US" i="1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3657600" lvl="8" indent="0">
                  <a:buNone/>
                </a:pPr>
                <a:r>
                  <a:rPr lang="en-US" dirty="0" smtClean="0"/>
                  <a:t>      </a:t>
                </a:r>
              </a:p>
              <a:p>
                <a:pPr marL="3657600" lvl="8" indent="0">
                  <a:buNone/>
                </a:pP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3657600" lvl="8" indent="0">
                  <a:buNone/>
                </a:pPr>
                <a:r>
                  <a:rPr lang="en-US" sz="2000" dirty="0" smtClean="0"/>
                  <a:t>    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U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the internal energy of the system,</a:t>
                </a:r>
              </a:p>
              <a:p>
                <a:pPr marL="3657600" lvl="8" indent="0"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P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the pressure of the system,</a:t>
                </a:r>
              </a:p>
              <a:p>
                <a:pPr marL="3657600" lvl="8" indent="0"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V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the volume of the system.</a:t>
                </a:r>
              </a:p>
              <a:p>
                <a:pPr algn="just" latinLnBrk="0">
                  <a:buClr>
                    <a:srgbClr val="00709A"/>
                  </a:buClr>
                  <a:buSzPct val="110000"/>
                  <a:defRPr/>
                </a:pP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" y="923111"/>
                <a:ext cx="11861073" cy="5573486"/>
              </a:xfrm>
              <a:blipFill rotWithShape="0">
                <a:blip r:embed="rId4"/>
                <a:stretch>
                  <a:fillRect l="-822" t="-2623" r="-771" b="-2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Internal Energy and Enthalpy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795083"/>
                <a:ext cx="11353801" cy="6062917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1905000" algn="l"/>
                  </a:tabLst>
                </a:pP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905000" algn="l"/>
                  </a:tabLst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The enthalpy per unit mass is,</a:t>
                </a:r>
                <a:r>
                  <a:rPr lang="en-US" sz="2400" dirty="0">
                    <a:ea typeface="MS Mincho"/>
                    <a:cs typeface="Arial" panose="020B0604020202020204" pitchFamily="34" charset="0"/>
                  </a:rPr>
                  <a:t> </a:t>
                </a:r>
                <a:endParaRPr lang="en-US" sz="2400" dirty="0" smtClean="0">
                  <a:ea typeface="MS Mincho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19050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lang="en-US" sz="2400" i="1" dirty="0" smtClean="0">
                  <a:effectLst/>
                  <a:latin typeface="Arial" pitchFamily="34" charset="0"/>
                  <a:ea typeface="MS Mincho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07000"/>
                  </a:lnSpc>
                  <a:spcAft>
                    <a:spcPts val="800"/>
                  </a:spcAft>
                  <a:tabLst>
                    <a:tab pos="1905000" algn="l"/>
                  </a:tabLst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change in enthalpy (Δ𝐻) 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is equivalent to the heat added to or released by the system.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For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example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:</a:t>
                </a:r>
              </a:p>
              <a:p>
                <a:pPr lvl="2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A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positive Δ𝐻 indicates that the process </a:t>
                </a:r>
                <a:r>
                  <a:rPr lang="en-US" sz="2400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absorbs heat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(endothermic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).</a:t>
                </a:r>
              </a:p>
              <a:p>
                <a:pPr lvl="2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A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negative Δ𝐻 shows that the process </a:t>
                </a:r>
                <a:r>
                  <a:rPr lang="en-US" sz="2400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releases heat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(exothermic).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795083"/>
                <a:ext cx="11353801" cy="6062917"/>
              </a:xfrm>
              <a:blipFill rotWithShape="0">
                <a:blip r:embed="rId4"/>
                <a:stretch>
                  <a:fillRect l="-805" t="-8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8537" y="733425"/>
                <a:ext cx="11637704" cy="6016167"/>
              </a:xfrm>
            </p:spPr>
            <p:txBody>
              <a:bodyPr>
                <a:normAutofit/>
              </a:bodyPr>
              <a:lstStyle/>
              <a:p>
                <a:pPr marL="0" indent="0" algn="just" latinLnBrk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Mathematically,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enthalpy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can be defined as: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19050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𝑃𝑣</m:t>
                      </m:r>
                    </m:oMath>
                  </m:oMathPara>
                </a14:m>
                <a:endParaRPr lang="en-US" sz="2400" i="1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</m:oMath>
                  </m:oMathPara>
                </a14:m>
                <a:endParaRPr lang="en-US" sz="2400" i="1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214312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𝑃𝑑𝑉</m:t>
                          </m:r>
                        </m:e>
                      </m:nary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𝑑𝑉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=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2354580" algn="l"/>
                  </a:tabLst>
                </a:pPr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	</a:t>
                </a:r>
                <a:r>
                  <a:rPr lang="en-US" sz="2400" dirty="0" smtClean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𝑃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235458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)−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(</m:t>
                              </m:r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235458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sz="24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8537" y="733425"/>
                <a:ext cx="11637704" cy="6016167"/>
              </a:xfrm>
              <a:blipFill rotWithShape="0">
                <a:blip r:embed="rId4"/>
                <a:stretch>
                  <a:fillRect l="-8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63453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Internal Energy and Enthalpy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55121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Specific heat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defined as; the energy required to raise the temperature of a unit mass of a substance by one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degree [1].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It is an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intensive property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a substance that will enable us to compare the energy storage capability of various substances. The unit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is:</a:t>
            </a:r>
          </a:p>
          <a:p>
            <a:pPr marL="0" indent="0" algn="ctr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sz="2400" dirty="0" smtClean="0">
                <a:effectLst/>
                <a:latin typeface="Arial" panose="020B0604020202020204" pitchFamily="34" charset="0"/>
                <a:ea typeface="MS Mincho"/>
              </a:rPr>
              <a:t>or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thermodynamics, we are interested in two kinds of specific heats: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specific </a:t>
            </a:r>
            <a:r>
              <a:rPr lang="en-US" dirty="0">
                <a:latin typeface="Arial" pitchFamily="34" charset="0"/>
                <a:cs typeface="Arial" pitchFamily="34" charset="0"/>
              </a:rPr>
              <a:t>heat at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constant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volume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 </a:t>
            </a:r>
            <a:r>
              <a:rPr lang="en-US" dirty="0">
                <a:latin typeface="Arial" pitchFamily="34" charset="0"/>
                <a:cs typeface="Arial" pitchFamily="34" charset="0"/>
              </a:rPr>
              <a:t>and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1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specific </a:t>
            </a:r>
            <a:r>
              <a:rPr lang="en-US" dirty="0">
                <a:latin typeface="Arial" pitchFamily="34" charset="0"/>
                <a:cs typeface="Arial" pitchFamily="34" charset="0"/>
              </a:rPr>
              <a:t>heat at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constant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pressure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Specific Heat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294200" y="3110195"/>
                <a:ext cx="1422505" cy="705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°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4200" y="3110195"/>
                <a:ext cx="1422505" cy="70525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255200" y="3198382"/>
                <a:ext cx="1405898" cy="7028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𝐾𝑔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5200" y="3198382"/>
                <a:ext cx="1405898" cy="70282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705309"/>
                <a:ext cx="11678194" cy="6016167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The specific heat at constant volume </a:t>
                </a:r>
                <a:r>
                  <a:rPr lang="en-US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Cv</a:t>
                </a:r>
                <a:r>
                  <a:rPr lang="en-US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It can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be viewed as the energy required to raise the temperature of the unit mass of a substance by one degree as the volume is maintained constant.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Here the boundary work is zero because the volume is 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constant.</a:t>
                </a:r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005840" algn="l"/>
                  </a:tabLst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From first law: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𝛿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𝑄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𝑑𝑈</m:t>
                    </m:r>
                  </m:oMath>
                </a14:m>
                <a:endParaRPr lang="en-US" sz="2400" i="1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Per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unit </a:t>
                </a: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mass: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𝑑𝑢</m:t>
                    </m:r>
                  </m:oMath>
                </a14:m>
                <a:r>
                  <a:rPr lang="en-US" sz="2400" i="1" dirty="0" smtClean="0">
                    <a:latin typeface="Arial" pitchFamily="34" charset="0"/>
                    <a:cs typeface="Arial" pitchFamily="34" charset="0"/>
                  </a:rPr>
                  <a:t>,   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𝑑𝑇</m:t>
                    </m:r>
                  </m:oMath>
                </a14:m>
                <a:r>
                  <a:rPr lang="en-US" sz="2400" i="1" dirty="0" smtClean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𝑑𝑇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𝑑𝑢</m:t>
                      </m:r>
                    </m:oMath>
                  </m:oMathPara>
                </a14:m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𝑑𝑢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𝑑𝑇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	</a:t>
                </a: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705309"/>
                <a:ext cx="11678194" cy="6016167"/>
              </a:xfrm>
              <a:blipFill rotWithShape="0">
                <a:blip r:embed="rId4"/>
                <a:stretch>
                  <a:fillRect l="-1044" r="-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Specific Heat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4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Specific Heat</a:t>
            </a:r>
            <a:r>
              <a:rPr lang="en-US" sz="57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5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9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29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17562" y="820507"/>
                <a:ext cx="11308084" cy="53169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specific heat at constant pressure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Cp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8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can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 viewed as the energy required to raise the temperature of the unit mass of a substance by one degree as the pressure is maintained constant.</a:t>
                </a:r>
                <a:r>
                  <a:rPr lang="en-US" sz="2400" dirty="0">
                    <a:solidFill>
                      <a:schemeClr val="tx1"/>
                    </a:solidFill>
                    <a:ea typeface="MS Mincho"/>
                    <a:cs typeface="Arial" panose="020B0604020202020204" pitchFamily="34" charset="0"/>
                  </a:rPr>
                  <a:t> </a:t>
                </a:r>
                <a:endParaRPr lang="en-US" sz="2400" dirty="0" smtClean="0">
                  <a:solidFill>
                    <a:schemeClr val="tx1"/>
                  </a:solidFill>
                  <a:ea typeface="MS Mincho"/>
                  <a:cs typeface="Arial" panose="020B0604020202020204" pitchFamily="34" charset="0"/>
                </a:endParaRP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From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first law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𝛿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𝑄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𝑑𝑈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𝑃𝑑𝑉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</m:t>
                    </m:r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𝑈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+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𝑃𝑉</m:t>
                        </m:r>
                      </m:e>
                    </m:d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𝑑𝐻</m:t>
                    </m:r>
                  </m:oMath>
                </a14:m>
                <a:endParaRPr lang="en-US" sz="2400" i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Per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unit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mass: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𝛿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𝑞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𝑑h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,      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𝑑𝑇</m:t>
                    </m:r>
                  </m:oMath>
                </a14:m>
                <a:endParaRPr lang="en-US" sz="2400" i="1" dirty="0">
                  <a:solidFill>
                    <a:schemeClr val="tx1"/>
                  </a:solidFill>
                </a:endParaRPr>
              </a:p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𝑑𝑇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𝑑h</m:t>
                      </m:r>
                    </m:oMath>
                  </m:oMathPara>
                </a14:m>
                <a:endParaRPr lang="en-US" sz="2400" i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r>
                                    <a:rPr 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𝑑𝑇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400" dirty="0" smtClean="0">
                  <a:solidFill>
                    <a:srgbClr val="273339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562" y="820507"/>
                <a:ext cx="11308084" cy="5316968"/>
              </a:xfrm>
              <a:prstGeom prst="rect">
                <a:avLst/>
              </a:prstGeom>
              <a:blipFill rotWithShape="0">
                <a:blip r:embed="rId4"/>
                <a:stretch>
                  <a:fillRect l="-1078" r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8970" y="51887"/>
            <a:ext cx="10695723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Internal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Energy, Enthalpy, and Specific Heats of Ideal Gases</a:t>
            </a:r>
            <a:endParaRPr lang="en-US" sz="36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91588" y="1266533"/>
                <a:ext cx="11538858" cy="5086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We defined an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ideal gas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as a gas whose temperature, pressure, and specific volume are related by 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 latinLnBrk="0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𝑃𝑣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𝑅𝑇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      </m:t>
                    </m:r>
                  </m:oMath>
                </a14:m>
                <a:r>
                  <a:rPr lang="en-GB" sz="2400" dirty="0" smtClean="0">
                    <a:latin typeface="Times New Roman" pitchFamily="18" charset="0"/>
                    <a:cs typeface="Times New Roman" pitchFamily="18" charset="0"/>
                  </a:rPr>
                  <a:t>and,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𝑃𝑣</m:t>
                    </m:r>
                  </m:oMath>
                </a14:m>
                <a:r>
                  <a:rPr lang="en-GB" sz="2400" dirty="0" smtClean="0">
                    <a:latin typeface="Times New Roman" pitchFamily="18" charset="0"/>
                    <a:cs typeface="Times New Roman" pitchFamily="18" charset="0"/>
                  </a:rPr>
                  <a:t> then</a:t>
                </a:r>
                <a:r>
                  <a:rPr lang="en-GB" sz="2400" i="1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h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𝑢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𝑅𝑇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From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specific heat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relation:    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𝑑𝑢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𝑑𝑇</m:t>
                    </m:r>
                  </m:oMath>
                </a14:m>
                <a:endParaRPr lang="en-US" sz="2400" i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latinLnBrk="0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𝑣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𝑑𝑇</m:t>
                          </m:r>
                        </m:e>
                      </m:nary>
                    </m:oMath>
                  </m:oMathPara>
                </a14:m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taking average value of specific heat for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narrow</a:t>
                </a:r>
              </a:p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temperature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difference: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𝑎𝑣𝑔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 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defRPr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91588" y="1266533"/>
                <a:ext cx="11538858" cy="5086777"/>
              </a:xfrm>
              <a:prstGeom prst="rect">
                <a:avLst/>
              </a:prstGeom>
              <a:blipFill rotWithShape="0">
                <a:blip r:embed="rId4"/>
                <a:stretch>
                  <a:fillRect l="-687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88365"/>
            <a:ext cx="119394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Internal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Energy, Enthalpy, and Specific Heats of Ideal 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Gases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909481"/>
                <a:ext cx="11538858" cy="46980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𝑃𝑣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𝑅𝑇</m:t>
                      </m:r>
                      <m: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      </m:t>
                      </m:r>
                    </m:oMath>
                  </m:oMathPara>
                </a14:m>
                <a:endParaRPr lang="en-GB" sz="24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                        and,</a:t>
                </a:r>
                <a:r>
                  <a:rPr lang="en-US" sz="24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𝑃𝑣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    then</a:t>
                </a:r>
                <a:r>
                  <a:rPr lang="en-GB" sz="2400" i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h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𝑢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+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𝑅𝑇</m:t>
                    </m:r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From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specific heat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relation:   </a:t>
                </a:r>
              </a:p>
              <a:p>
                <a:pPr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𝑑𝑇</m:t>
                      </m:r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𝑑𝑇</m:t>
                        </m:r>
                      </m:e>
                    </m:nary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</a:p>
              <a:p>
                <a:pPr marL="342900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Or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taking average value of specific heat for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narrow temperature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difference</a:t>
                </a:r>
              </a:p>
              <a:p>
                <a:pPr lvl="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𝑎𝑣𝑔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𝑝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defRPr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909481"/>
                <a:ext cx="11538858" cy="4698017"/>
              </a:xfrm>
              <a:prstGeom prst="rect">
                <a:avLst/>
              </a:prstGeom>
              <a:blipFill rotWithShape="0">
                <a:blip r:embed="rId4"/>
                <a:stretch>
                  <a:fillRect l="-687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301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223724"/>
            <a:ext cx="12192000" cy="634116"/>
          </a:xfrm>
          <a:prstGeom prst="rect">
            <a:avLst/>
          </a:prstGeom>
        </p:spPr>
        <p:txBody>
          <a:bodyPr>
            <a:normAutofit fontScale="45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6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6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Internal Energy, Enthalpy, and Specific Heats of Ideal </a:t>
            </a:r>
            <a:r>
              <a:rPr lang="en-US" sz="6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Gases     </a:t>
            </a:r>
            <a:r>
              <a:rPr lang="en-US" sz="33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3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753341"/>
            <a:ext cx="11355977" cy="57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 between C</a:t>
            </a:r>
            <a:r>
              <a:rPr lang="en-US" sz="2400" b="1" baseline="-250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C</a:t>
            </a:r>
            <a:r>
              <a:rPr lang="en-US" sz="2400" b="1" baseline="-250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Ideal Gases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2"/>
              <p:cNvSpPr txBox="1">
                <a:spLocks/>
              </p:cNvSpPr>
              <p:nvPr/>
            </p:nvSpPr>
            <p:spPr>
              <a:xfrm>
                <a:off x="239077" y="1408078"/>
                <a:ext cx="11713845" cy="4751070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1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h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𝑅𝑇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,    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𝑑h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𝑑𝑢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𝑅𝑑𝑇</m:t>
                      </m:r>
                    </m:oMath>
                  </m:oMathPara>
                </a14:m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Replacing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𝑑h</m:t>
                    </m:r>
                  </m:oMath>
                </a14:m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𝑑𝑇</m:t>
                    </m:r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and 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𝑑𝑢</m:t>
                    </m:r>
                  </m:oMath>
                </a14:m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 </a:t>
                </a:r>
                <a:r>
                  <a:rPr lang="en-US" sz="2400" dirty="0" smtClean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by</a:t>
                </a:r>
                <a:r>
                  <a:rPr lang="en-US" sz="24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𝑑𝑇</m:t>
                    </m:r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, </m:t>
                    </m:r>
                  </m:oMath>
                </a14:m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we have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𝑑𝑇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𝑑𝑇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𝑅𝑑𝑇</m:t>
                      </m:r>
                    </m:oMath>
                  </m:oMathPara>
                </a14:m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At this point, we introduce another ideal-gas property called the </a:t>
                </a: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specific heat ratio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defined as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: 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𝐾</m:t>
                    </m:r>
                    <m:r>
                      <a:rPr lang="en-US" sz="2400" i="1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𝑣</m:t>
                            </m:r>
                          </m:sub>
                        </m:sSub>
                      </m:den>
                    </m:f>
                  </m:oMath>
                </a14:m>
                <a:endParaRPr lang="en-US" altLang="en-US" sz="2400" i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88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dirty="0" smtClean="0"/>
              </a:p>
            </p:txBody>
          </p:sp>
        </mc:Choice>
        <mc:Fallback xmlns="">
          <p:sp>
            <p:nvSpPr>
              <p:cNvPr id="7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077" y="1408078"/>
                <a:ext cx="11713845" cy="4751070"/>
              </a:xfrm>
              <a:prstGeom prst="rect">
                <a:avLst/>
              </a:prstGeom>
              <a:blipFill rotWithShape="0">
                <a:blip r:embed="rId4"/>
                <a:stretch>
                  <a:fillRect l="-676" r="-7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038602" y="4859882"/>
                <a:ext cx="1552283" cy="4901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𝐾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4859882"/>
                <a:ext cx="1552283" cy="490199"/>
              </a:xfrm>
              <a:prstGeom prst="rect">
                <a:avLst/>
              </a:prstGeom>
              <a:blipFill rotWithShape="0">
                <a:blip r:embed="rId5"/>
                <a:stretch>
                  <a:fillRect b="-61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5677988" y="4870590"/>
                <a:ext cx="210217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7988" y="4870590"/>
                <a:ext cx="2102179" cy="461665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271838" y="5530503"/>
                <a:ext cx="1765355" cy="7813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1838" y="5530503"/>
                <a:ext cx="1765355" cy="781368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038602" y="5565934"/>
                <a:ext cx="1910331" cy="7932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5565934"/>
                <a:ext cx="1910331" cy="793230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5908941" y="5627470"/>
                <a:ext cx="2032736" cy="7813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941" y="5627470"/>
                <a:ext cx="2032736" cy="781368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4173" y="66970"/>
            <a:ext cx="11843657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Internal Energy, Enthalpy, and Specific Heats of </a:t>
            </a:r>
            <a:r>
              <a:rPr lang="en-US" sz="3600" b="1" dirty="0"/>
              <a:t>Solids and Liquids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74173" y="1207210"/>
                <a:ext cx="11504023" cy="55142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substance whose specific volume (or density) is constant is called an </a:t>
                </a:r>
                <a:r>
                  <a:rPr lang="en-US" alt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incompressible </a:t>
                </a:r>
                <a:r>
                  <a:rPr lang="en-US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substance </a:t>
                </a:r>
                <a:r>
                  <a:rPr lang="en-US" alt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[2]. </a:t>
                </a:r>
                <a:endPara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specific volumes of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solids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liquids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essentially remain constant during a process.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liquids and solids can be approximated as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incompressible substances.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It can be mathematically shown that the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constant-volume</a:t>
                </a:r>
                <a:r>
                  <a:rPr lang="en-US" alt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and</a:t>
                </a:r>
                <a:r>
                  <a:rPr lang="en-US" alt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constant-pressure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specific heats are identical for incompressible substances.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specific heat can be expressed as </a:t>
                </a:r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𝐶</m:t>
                      </m:r>
                    </m:oMath>
                  </m:oMathPara>
                </a14:m>
                <a:endParaRPr lang="en-US" sz="2400" dirty="0">
                  <a:effectLst/>
                  <a:latin typeface="Arial" panose="020B0604020202020204" pitchFamily="34" charset="0"/>
                  <a:ea typeface="MS Mincho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alt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173" y="1207210"/>
                <a:ext cx="11504023" cy="5514266"/>
              </a:xfrm>
              <a:prstGeom prst="rect">
                <a:avLst/>
              </a:prstGeom>
              <a:blipFill rotWithShape="0">
                <a:blip r:embed="rId4"/>
                <a:stretch>
                  <a:fillRect l="-742" r="-7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4" y="775063"/>
            <a:ext cx="11452579" cy="3470320"/>
          </a:xfrm>
        </p:spPr>
        <p:txBody>
          <a:bodyPr>
            <a:noAutofit/>
          </a:bodyPr>
          <a:lstStyle/>
          <a:p>
            <a:pPr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conservation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the conservation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principles for open systems or control volumes apply to systems having mass crossing the system boundary or control surface.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4000" b="1" dirty="0">
                <a:latin typeface="Arial" pitchFamily="34" charset="0"/>
                <a:ea typeface="+mn-ea"/>
                <a:cs typeface="Arial" pitchFamily="34" charset="0"/>
              </a:rPr>
              <a:t>5</a:t>
            </a:r>
            <a:r>
              <a:rPr lang="en-US" sz="4000" b="1" dirty="0" smtClean="0">
                <a:latin typeface="Arial" pitchFamily="34" charset="0"/>
                <a:ea typeface="+mn-ea"/>
                <a:cs typeface="Arial" pitchFamily="34" charset="0"/>
              </a:rPr>
              <a:t>.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First Law and the Control Volume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endParaRPr lang="en-US" sz="3000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440" y="1143923"/>
            <a:ext cx="512064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First Law and the Control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Volume              </a:t>
            </a:r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09531"/>
            <a:ext cx="10849791" cy="6248399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addition to the heat transfer and work crossing the system boundaries,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carries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it as it crosses the system boundaries.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Hence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conservation of mass principle can be used to relate mass which entering and leaving a system.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net mass transfer to or from a control volume during a process 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time interval t) is equal to the net change (increase or decrease) in the total mass within the control volume during that process (t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[1].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is,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  <a:tabLst>
                <a:tab pos="2143125" algn="l"/>
              </a:tabLst>
            </a:pPr>
            <a:endParaRPr lang="en-US" sz="2400" dirty="0">
              <a:effectLst/>
              <a:latin typeface="Calibri" panose="020F0502020204030204" pitchFamily="34" charset="0"/>
              <a:ea typeface="MS Mincho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88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-1" y="5126947"/>
                <a:ext cx="10772503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0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eqArrPr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𝑇𝑜𝑡𝑎𝑙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𝑚𝑎𝑠𝑠</m:t>
                            </m:r>
                            <m:r>
                              <a:rPr lang="en-US" sz="20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𝐸𝑛𝑡𝑒𝑟𝑖𝑛𝑔</m:t>
                            </m:r>
                          </m:e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h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𝑒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𝐶𝑉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𝑑𝑢𝑟𝑖𝑛𝑔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𝛥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</m:t>
                            </m:r>
                          </m:e>
                        </m:eqArr>
                      </m:e>
                    </m:d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000" dirty="0" smtClean="0">
                    <a:solidFill>
                      <a:prstClr val="black"/>
                    </a:solidFill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-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eqArrPr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𝑇𝑜𝑡𝑎𝑙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𝑚𝑎𝑠𝑠</m:t>
                            </m:r>
                            <m:r>
                              <a:rPr lang="en-US" sz="20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𝐿𝑒𝑎𝑣𝑖𝑛𝑔</m:t>
                            </m:r>
                          </m:e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h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𝑒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𝐶𝑉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𝑑𝑢𝑟𝑖𝑛𝑔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𝛥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</m:t>
                            </m:r>
                          </m:e>
                        </m:eqArr>
                      </m:e>
                    </m:d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eqArrPr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𝑁𝑒𝑡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h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𝑎𝑛𝑔𝑒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𝑖𝑛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𝑚𝑎𝑠𝑠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</m:e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𝑤𝑖𝑡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h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𝑖𝑛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h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𝑒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𝐶𝑉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𝑑𝑢𝑟𝑖𝑛𝑔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𝛥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</m:t>
                            </m:r>
                          </m:e>
                        </m:eqArr>
                      </m:e>
                    </m:d>
                  </m:oMath>
                </a14:m>
                <a:endParaRPr lang="en-US" sz="16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5126947"/>
                <a:ext cx="10772503" cy="68179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The First Law and the Control Volume     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809898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Thermodynamic processes involving control volumes can be considered in two groups: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steady-flow processes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and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unsteady-flow processes.</a:t>
                </a:r>
              </a:p>
              <a:p>
                <a:pPr marL="0" indent="0">
                  <a:lnSpc>
                    <a:spcPct val="150000"/>
                  </a:lnSpc>
                  <a:spcAft>
                    <a:spcPts val="800"/>
                  </a:spcAft>
                  <a:buNone/>
                  <a:tabLst>
                    <a:tab pos="264414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𝞓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𝑐𝑣</m:t>
                          </m:r>
                          <m:r>
                            <a:rPr lang="en-US" sz="2400" b="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         </m:t>
                          </m:r>
                        </m:sub>
                      </m:sSub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(</m:t>
                      </m:r>
                      <m:r>
                        <a:rPr lang="en-US" sz="2400" b="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400" b="1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32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32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defRPr/>
                </a:pPr>
                <a:endParaRPr lang="en-US" sz="2400" dirty="0" smtClean="0"/>
              </a:p>
              <a:p>
                <a:pPr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defRPr/>
                </a:pPr>
                <a:r>
                  <a:rPr lang="en-US" sz="2400" dirty="0" smtClean="0"/>
                  <a:t>And we know that,</a:t>
                </a:r>
              </a:p>
              <a:p>
                <a:pPr marL="0" indent="0"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buNone/>
                  <a:defRPr/>
                </a:pPr>
                <a:r>
                  <a:rPr lang="en-US" sz="2400" dirty="0" smtClean="0"/>
                  <a:t>                    </a:t>
                </a:r>
                <a14:m>
                  <m:oMath xmlns:m="http://schemas.openxmlformats.org/officeDocument/2006/math">
                    <m:r>
                      <a:rPr lang="en-US" sz="2400" i="0">
                        <a:latin typeface="Cambria Math" panose="02040503050406030204" pitchFamily="18" charset="0"/>
                      </a:rPr>
                      <m:t>ṁ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= 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𝞺</m:t>
                    </m:r>
                  </m:oMath>
                </a14:m>
                <a:r>
                  <a:rPr lang="en-US" sz="2400" i="1" dirty="0"/>
                  <a:t>V</a:t>
                </a:r>
                <a:r>
                  <a:rPr lang="en-US" sz="2400" i="1" dirty="0" smtClean="0"/>
                  <a:t>̇</a:t>
                </a:r>
                <a:r>
                  <a:rPr lang="en-US" sz="2400" i="1" dirty="0"/>
                  <a:t> </a:t>
                </a:r>
              </a:p>
              <a:p>
                <a:pPr algn="just" latinLnBrk="0">
                  <a:lnSpc>
                    <a:spcPct val="150000"/>
                  </a:lnSpc>
                  <a:buClr>
                    <a:srgbClr val="00709A"/>
                  </a:buClr>
                  <a:buSzPct val="110000"/>
                  <a:defRPr/>
                </a:pPr>
                <a:endParaRPr lang="en-US" sz="2400" b="1" i="1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809898"/>
                <a:ext cx="11311346" cy="5660572"/>
              </a:xfrm>
              <a:blipFill rotWithShape="0">
                <a:blip r:embed="rId4"/>
                <a:stretch>
                  <a:fillRect l="-9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025975" y="2714418"/>
                <a:ext cx="5218865" cy="6810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 </m:t>
                          </m:r>
                          <m:f>
                            <m:fPr>
                              <m:type m:val="skw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𝑑𝑚</m:t>
                                  </m:r>
                                </m:e>
                                <m:sub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𝐶𝑉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den>
                          </m:f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         (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𝑘</m:t>
                          </m:r>
                          <m:f>
                            <m:fPr>
                              <m:type m:val="li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975" y="2714418"/>
                <a:ext cx="5218865" cy="68102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4885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4895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First Law and the Control Volume      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55" y="505420"/>
            <a:ext cx="11311346" cy="5660572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 State Processes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flow through a control volume is at steady state if, “the property of the substance at a given position within or at the boundaries of the control volume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change with time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” [3].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During a steady-flow process, the total amount of mass contained within a control volume does not change with time (</a:t>
            </a:r>
            <a:r>
              <a:rPr lang="en-US" alt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en-US" sz="24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CV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= constant). 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Although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and mass may flow into and out of the system, the rates of inflow and outflow are balanced, and the system's state remains constant.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52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First Law and the Control Volume      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26949"/>
            <a:ext cx="11311346" cy="6148468"/>
          </a:xfrm>
        </p:spPr>
        <p:txBody>
          <a:bodyPr>
            <a:normAutofit fontScale="55000" lnSpcReduction="20000"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sz="5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 State Processes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Key characteristics of steady state processes include:</a:t>
            </a:r>
          </a:p>
          <a:p>
            <a:pPr lvl="1" latinLnBrk="0">
              <a:lnSpc>
                <a:spcPct val="160000"/>
              </a:lnSpc>
            </a:pP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No accumulation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: There is no net change in mass, energy, or other properties within the control volume.</a:t>
            </a:r>
          </a:p>
          <a:p>
            <a:pPr lvl="1" latinLnBrk="0">
              <a:lnSpc>
                <a:spcPct val="160000"/>
              </a:lnSpc>
            </a:pP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Time invariance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: The system's properties (pressure, temperature, velocity, etc.) at a given point remain constant over time.</a:t>
            </a:r>
          </a:p>
          <a:p>
            <a:pPr lvl="1" latinLnBrk="0">
              <a:lnSpc>
                <a:spcPct val="160000"/>
              </a:lnSpc>
            </a:pP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Mass and energy conservation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: The incoming and outgoing flows of mass and energy are equal, ensuring equilibrium.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endParaRPr lang="en-US" alt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691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First Law and the Control Volume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</a:rPr>
                  <a:t>Steady State Processes</a:t>
                </a:r>
                <a:endParaRPr lang="en-US" b="1" dirty="0">
                  <a:solidFill>
                    <a:srgbClr val="FF0000"/>
                  </a:solidFill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2644140" algn="l"/>
                  </a:tabLst>
                </a:pPr>
                <a:endParaRPr lang="en-US" sz="16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  <a:tabLst>
                    <a:tab pos="2644140" algn="l"/>
                  </a:tabLst>
                </a:pPr>
                <a:endParaRPr lang="en-US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smtClean="0">
                    <a:solidFill>
                      <a:srgbClr val="000000"/>
                    </a:solidFill>
                  </a:rPr>
                  <a:t>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ṁ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endPara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9100" y="609600"/>
                <a:ext cx="11311346" cy="6248399"/>
              </a:xfrm>
              <a:blipFill rotWithShape="0">
                <a:blip r:embed="rId4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646992" y="1729076"/>
                <a:ext cx="3510961" cy="65479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𝑑𝑚</m:t>
                              </m:r>
                            </m:e>
                            <m: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𝐶𝑉</m:t>
                              </m:r>
                            </m:sub>
                          </m:sSub>
                        </m:num>
                        <m:den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6992" y="1729076"/>
                <a:ext cx="3510961" cy="65479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5477312" y="1854879"/>
                <a:ext cx="2910092" cy="793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𝑑𝑚</m:t>
                              </m:r>
                            </m:e>
                            <m: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𝐶𝑉</m:t>
                              </m:r>
                            </m:sub>
                          </m:sSub>
                        </m:num>
                        <m:den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𝞓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𝐶𝑉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=0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7312" y="1854879"/>
                <a:ext cx="2910092" cy="79387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082211" y="3155162"/>
                <a:ext cx="2729337" cy="9866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nary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211" y="3155162"/>
                <a:ext cx="2729337" cy="986680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082211" y="4181295"/>
                <a:ext cx="268156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̇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211" y="4181295"/>
                <a:ext cx="2681568" cy="461665"/>
              </a:xfrm>
              <a:prstGeom prst="rect">
                <a:avLst/>
              </a:prstGeom>
              <a:blipFill rotWithShape="0">
                <a:blip r:embed="rId8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148073" y="4237072"/>
                <a:ext cx="53939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incompressible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assumption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73" y="4237072"/>
                <a:ext cx="5393977" cy="461665"/>
              </a:xfrm>
              <a:prstGeom prst="rect">
                <a:avLst/>
              </a:prstGeom>
              <a:blipFill rotWithShape="0">
                <a:blip r:embed="rId9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082211" y="4714973"/>
                <a:ext cx="163499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211" y="4714973"/>
                <a:ext cx="1634999" cy="461665"/>
              </a:xfrm>
              <a:prstGeom prst="rect">
                <a:avLst/>
              </a:prstGeom>
              <a:blipFill rotWithShape="0">
                <a:blip r:embed="rId10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1957562" y="5368538"/>
                <a:ext cx="289983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⃗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⃗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7562" y="5368538"/>
                <a:ext cx="2899833" cy="461665"/>
              </a:xfrm>
              <a:prstGeom prst="rect">
                <a:avLst/>
              </a:prstGeom>
              <a:blipFill rotWithShape="0">
                <a:blip r:embed="rId11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4730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20" y="104503"/>
            <a:ext cx="10533670" cy="60959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First Law and the Control Volume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928" y="582607"/>
            <a:ext cx="11276512" cy="6069875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</a:rPr>
              <a:t>Unsteady State Process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Unsteady state processes, also known as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transient processes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are those in which the properties of a system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with time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properties within the control volume change with time but remain uniform at any instant of time.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steady state processes, the system is not in equilibrium, and the variables such as temperature, pressure, mass flow, or energy vary until the system reaches a new equilibrium or steady state.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718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89" y="0"/>
            <a:ext cx="11617234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First Law and the Control Volume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90" y="801188"/>
            <a:ext cx="11094720" cy="5555163"/>
          </a:xfrm>
        </p:spPr>
        <p:txBody>
          <a:bodyPr>
            <a:normAutofit/>
          </a:bodyPr>
          <a:lstStyle/>
          <a:p>
            <a:pPr marL="0" indent="0" latinLnBrk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Key Features of Unsteady State Processes</a:t>
            </a:r>
          </a:p>
          <a:p>
            <a:pPr lvl="1" latinLnBrk="0"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Time Dependence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The properties and behavior of the system are functions of time.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Dynamic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Changes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Mass, energy, or momentum can accumulate or deplete in the system.</a:t>
            </a:r>
          </a:p>
          <a:p>
            <a:pPr lvl="1" latinLnBrk="0"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Control Volume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The first law of thermodynamics (energy balance) must consider changes over time. For example: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432" y="4598866"/>
            <a:ext cx="85158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Example:-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filling and empting processes where most of the cases average value of properties must be used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87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3143" y="0"/>
            <a:ext cx="10700658" cy="70953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6. Flow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Work and The Energy of a Flowing Fluid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1" y="709531"/>
            <a:ext cx="10988040" cy="5186172"/>
          </a:xfrm>
        </p:spPr>
        <p:txBody>
          <a:bodyPr>
            <a:normAutofit/>
          </a:bodyPr>
          <a:lstStyle/>
          <a:p>
            <a:pPr algn="just" latinLnBrk="0">
              <a:lnSpc>
                <a:spcPct val="170000"/>
              </a:lnSpc>
              <a:spcBef>
                <a:spcPts val="0"/>
              </a:spcBef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work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also known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energy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is the work required to move a fluid into or out of a control volume in thermodynamic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 [4]. </a:t>
            </a:r>
          </a:p>
          <a:p>
            <a:pPr algn="just" latinLnBrk="0">
              <a:lnSpc>
                <a:spcPct val="170000"/>
              </a:lnSpc>
              <a:spcBef>
                <a:spcPts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closed systems, control volumes involve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flow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across their boundaries, and some work is required to push the mass into or out of the control volume. </a:t>
            </a:r>
          </a:p>
          <a:p>
            <a:pPr algn="just" latinLnBrk="0">
              <a:lnSpc>
                <a:spcPct val="17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concept is especially important when analyzing systems with mass transfer, such as turbines, compressors, and pipes.</a:t>
            </a:r>
            <a:endParaRPr lang="en-US" sz="2400" b="1" dirty="0" smtClean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80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714" y="0"/>
            <a:ext cx="11887199" cy="70953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Flow Work and The Energy of a Flowing 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Fluid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129" y="3515102"/>
            <a:ext cx="35258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Schematic for Flow work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i.sstatic.net/1vwGW.jpg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645958" y="709531"/>
                <a:ext cx="7182394" cy="49550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800"/>
                  </a:spcAft>
                  <a:tabLst>
                    <a:tab pos="178181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𝐹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𝑃𝐴</m:t>
                      </m:r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800"/>
                  </a:spcAft>
                  <a:tabLst>
                    <a:tab pos="178181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𝐹𝐿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𝑃𝐴𝐿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𝑃𝑉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      (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800"/>
                  </a:spcAft>
                  <a:tabLst>
                    <a:tab pos="178181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𝑃𝑣</m:t>
                      </m:r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800"/>
                  </a:spcAft>
                  <a:tabLst>
                    <a:tab pos="178181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   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𝑎𝑛𝑑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     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𝑒𝑥𝑖𝑡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𝑒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800"/>
                  </a:spcAft>
                  <a:tabLst>
                    <a:tab pos="178181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    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𝑎𝑛𝑑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   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𝑒𝑥𝑖𝑡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𝑒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indent="457200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𝑒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4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indent="457200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𝑊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𝑓𝑙𝑜𝑤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𝐶𝑉</m:t>
                          </m:r>
                        </m:sub>
                      </m:sSub>
                    </m:oMath>
                  </m:oMathPara>
                </a14:m>
                <a:endParaRPr lang="en-US" sz="20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5958" y="709531"/>
                <a:ext cx="7182394" cy="495507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532" name="Picture 4" descr="https://i.sstatic.net/1vwGW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6" b="23462"/>
          <a:stretch/>
        </p:blipFill>
        <p:spPr bwMode="auto">
          <a:xfrm>
            <a:off x="501409" y="935079"/>
            <a:ext cx="3515715" cy="248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786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Flow Work and The Energy of a Flowing Fluid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8377" y="483870"/>
            <a:ext cx="11756571" cy="6248399"/>
          </a:xfrm>
        </p:spPr>
        <p:txBody>
          <a:bodyPr>
            <a:normAutofit/>
          </a:bodyPr>
          <a:lstStyle/>
          <a:p>
            <a:pPr marL="457200" lvl="1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of energy balance </a:t>
            </a:r>
            <a:endParaRPr lang="en-US" sz="2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/>
              <p:cNvSpPr txBox="1">
                <a:spLocks/>
              </p:cNvSpPr>
              <p:nvPr/>
            </p:nvSpPr>
            <p:spPr>
              <a:xfrm>
                <a:off x="269966" y="1143000"/>
                <a:ext cx="10855234" cy="5029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10000"/>
              </a:bodyPr>
              <a:lstStyle>
                <a:lvl1pPr marL="228600" indent="-228600" algn="l" defTabSz="914400" rtl="0" eaLnBrk="1" latinLnBrk="1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  <a:defRPr/>
                </a:pPr>
                <a:r>
                  <a:rPr lang="en-US" sz="288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general representation of the first law of thermodynamics</a:t>
                </a:r>
              </a:p>
              <a:p>
                <a:pPr marL="0" indent="0">
                  <a:lnSpc>
                    <a:spcPct val="15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𝐸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𝐸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defRPr/>
                </a:pPr>
                <a:r>
                  <a:rPr lang="en-US" sz="288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first law for open system will also have the same form, but</a:t>
                </a:r>
              </a:p>
              <a:p>
                <a:pPr marL="0" indent="0">
                  <a:lnSpc>
                    <a:spcPct val="150000"/>
                  </a:lnSpc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𝑓𝑙𝑜𝑤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𝐶𝑉</m:t>
                          </m:r>
                        </m:sub>
                      </m:sSub>
                    </m:oMath>
                  </m:oMathPara>
                </a14:m>
                <a:endParaRPr lang="en-US" sz="288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𝐸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𝐼𝑛𝑡𝑒𝑟𝑛𝑎𝑙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𝐸𝑛𝑒𝑟𝑔𝑦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𝐾𝑖𝑛𝑒𝑡𝑖𝑐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𝐸𝑛𝑒𝑟𝑔𝑦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𝑃𝑜𝑡𝑒𝑛𝑡𝑖𝑎𝑙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𝐸𝑛𝑒𝑟𝑔𝑦</m:t>
                      </m:r>
                    </m:oMath>
                  </m:oMathPara>
                </a14:m>
                <a:endParaRPr lang="en-US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1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𝑒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𝑘𝑒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𝑝𝑒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</m:t>
                      </m:r>
                      <m:r>
                        <a:rPr lang="en-US" i="1"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𝑔𝑧</m:t>
                      </m:r>
                    </m:oMath>
                  </m:oMathPara>
                </a14:m>
                <a:endParaRPr lang="en-US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marL="0" indent="0">
                  <a:buNone/>
                  <a:defRPr/>
                </a:pPr>
                <a:endParaRPr lang="en-US" sz="288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Font typeface="Wingdings 2"/>
                  <a:buChar char=""/>
                  <a:defRPr/>
                </a:pPr>
                <a:endParaRPr lang="en-US" sz="288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66" y="1143000"/>
                <a:ext cx="10855234" cy="5029200"/>
              </a:xfrm>
              <a:prstGeom prst="rect">
                <a:avLst/>
              </a:prstGeom>
              <a:blipFill rotWithShape="0">
                <a:blip r:embed="rId4"/>
                <a:stretch>
                  <a:fillRect l="-9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336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Flow Work and The Energy of a Flowing Fluid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8377" y="483870"/>
            <a:ext cx="11756571" cy="6248399"/>
          </a:xfrm>
        </p:spPr>
        <p:txBody>
          <a:bodyPr>
            <a:normAutofit/>
          </a:bodyPr>
          <a:lstStyle/>
          <a:p>
            <a:pPr marL="457200" lvl="1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of energy balance </a:t>
            </a:r>
            <a:endParaRPr lang="en-US" sz="2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/>
              <p:cNvSpPr txBox="1">
                <a:spLocks/>
              </p:cNvSpPr>
              <p:nvPr/>
            </p:nvSpPr>
            <p:spPr>
              <a:xfrm>
                <a:off x="95795" y="1093469"/>
                <a:ext cx="10855234" cy="5029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228600" indent="-228600" algn="l" defTabSz="914400" rtl="0" eaLnBrk="1" latinLnBrk="1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fluid entering or leaving a control volume possesses an additional form of energy, the flow energy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i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Pv</m:t>
                    </m:r>
                  </m:oMath>
                </a14:m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Then the total energy of a flowing fluid</a:t>
                </a:r>
                <a:r>
                  <a:rPr lang="en-US" sz="26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on a unit-mass basis (denoted by </a:t>
                </a:r>
                <a:r>
                  <a:rPr lang="el-GR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θ</a:t>
                </a:r>
                <a:r>
                  <a:rPr lang="en-US" sz="26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becomes</a:t>
                </a:r>
              </a:p>
              <a:p>
                <a:pPr marL="0" indent="0" latinLnBrk="0">
                  <a:lnSpc>
                    <a:spcPct val="150000"/>
                  </a:lnSpc>
                  <a:spcAft>
                    <a:spcPts val="800"/>
                  </a:spcAft>
                  <a:buNone/>
                  <a:tabLst>
                    <a:tab pos="89662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𝜃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𝑃𝑣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𝑒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𝑃𝑣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+(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𝑢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𝑘𝑒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𝑝𝑒</m:t>
                      </m:r>
                      <m:r>
                        <a:rPr lang="en-US" sz="2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600" dirty="0">
                  <a:solidFill>
                    <a:prstClr val="black"/>
                  </a:solidFill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But the combination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𝑃𝑣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sz="2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has been previously defined as </a:t>
                </a:r>
                <a:endParaRPr lang="en-US" sz="26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  <a:defRPr/>
                </a:pPr>
                <a:r>
                  <a:rPr lang="en-US" sz="2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the 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enthalpy </a:t>
                </a:r>
                <a:r>
                  <a:rPr lang="en-US" sz="2600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h</a:t>
                </a:r>
                <a:r>
                  <a:rPr lang="en-US" sz="2600" dirty="0">
                    <a:latin typeface="Arial" panose="020B0604020202020204" pitchFamily="34" charset="0"/>
                    <a:cs typeface="Arial" panose="020B0604020202020204" pitchFamily="34" charset="0"/>
                  </a:rPr>
                  <a:t>. So the relation in the above equation </a:t>
                </a:r>
                <a:r>
                  <a:rPr lang="en-US" sz="2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reduces to:</a:t>
                </a:r>
                <a:endParaRPr lang="en-US" sz="2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10000"/>
                  </a:lnSpc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𝑘𝑒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𝑝𝑒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6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𝑔𝑧</m:t>
                      </m:r>
                      <m:r>
                        <a:rPr lang="en-US" sz="2600" i="1">
                          <a:latin typeface="Cambria Math" panose="02040503050406030204" pitchFamily="18" charset="0"/>
                        </a:rPr>
                        <m:t>        (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6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  <m:r>
                        <a:rPr lang="en-US" sz="26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600" dirty="0"/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  <a:defRPr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buFont typeface="Wingdings 2"/>
                  <a:buChar char=""/>
                  <a:defRPr/>
                </a:pPr>
                <a:endParaRPr lang="en-US" sz="288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795" y="1093469"/>
                <a:ext cx="10855234" cy="5029200"/>
              </a:xfrm>
              <a:prstGeom prst="rect">
                <a:avLst/>
              </a:prstGeom>
              <a:blipFill rotWithShape="0">
                <a:blip r:embed="rId4"/>
                <a:stretch>
                  <a:fillRect l="-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4119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Flow Work and The Energy of a Flowing Fluid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549" y="709530"/>
            <a:ext cx="10929256" cy="6011945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inlet</a:t>
            </a: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outlet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 2"/>
              <a:buChar char=""/>
              <a:defRPr/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158240" y="228601"/>
            <a:ext cx="9875520" cy="453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" panose="05000000000000000000" charset="0"/>
              <a:buNone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8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 2"/>
              <a:buChar char="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806522" y="763325"/>
                <a:ext cx="4494500" cy="843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522" y="763325"/>
                <a:ext cx="4494500" cy="84337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7767613" y="775832"/>
                <a:ext cx="3604256" cy="843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7613" y="775832"/>
                <a:ext cx="3604256" cy="84337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434694" y="1912425"/>
                <a:ext cx="3774175" cy="8310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4694" y="1912425"/>
                <a:ext cx="3774175" cy="83106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23130" y="3301108"/>
                <a:ext cx="4219232" cy="6957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𝑠𝑦𝑠𝑡𝑒𝑚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3130" y="3301108"/>
                <a:ext cx="4219232" cy="695703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2720676" y="4188933"/>
                <a:ext cx="6132513" cy="9885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nary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0676" y="4188933"/>
                <a:ext cx="6132513" cy="988540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0" y="5316672"/>
                <a:ext cx="9062384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𝑔𝑧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2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316672"/>
                <a:ext cx="9062384" cy="953466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9624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Flow Work and The Energy of a Flowing Fluid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709530"/>
            <a:ext cx="10997838" cy="6148470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such cases, it is common practice to assume heat to be transferred into the system (heat input) at a rate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Q,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work produced by the system (work output) at a rate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W,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then solve the problem.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first-law or energy balance relation in that case for a general steady-flow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becomes: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i="1" dirty="0" smtClean="0"/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70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482177" y="3853533"/>
                <a:ext cx="6297878" cy="9314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177" y="3853533"/>
                <a:ext cx="6297878" cy="93147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973738" y="4984671"/>
                <a:ext cx="5636863" cy="8368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738" y="4984671"/>
                <a:ext cx="5636863" cy="8368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9448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Flow Work and The Energy of a Flowing Fluid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440490" cy="6148470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When the fluid experiences negligible changes in its kinetic and potential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energies: 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That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          , and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, 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balance equation is reduced further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sz="21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449529" y="4045522"/>
                <a:ext cx="245817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529" y="4045522"/>
                <a:ext cx="2458173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57766" y="2077386"/>
                <a:ext cx="117634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k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766" y="2077386"/>
                <a:ext cx="1176348" cy="46166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757766" y="2747945"/>
                <a:ext cx="125329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smtClean="0">
                          <a:latin typeface="Cambria Math" panose="02040503050406030204" pitchFamily="18" charset="0"/>
                        </a:rPr>
                        <m:t>p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766" y="2747945"/>
                <a:ext cx="1253292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5287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121921"/>
            <a:ext cx="10533670" cy="72281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Steady-Flow Engineering Devices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Content Placeholder 18"/>
          <p:cNvSpPr>
            <a:spLocks noGrp="1"/>
          </p:cNvSpPr>
          <p:nvPr>
            <p:ph idx="1"/>
          </p:nvPr>
        </p:nvSpPr>
        <p:spPr>
          <a:xfrm>
            <a:off x="418011" y="748937"/>
            <a:ext cx="11460480" cy="5085806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Nozzles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Diffusers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Nozzles and diffusers are commonly utilized in jet engines, rockets, spacecraft, and even garden hoses. </a:t>
            </a:r>
          </a:p>
          <a:p>
            <a:pPr lvl="1" algn="just" latinLnBrk="0">
              <a:lnSpc>
                <a:spcPct val="150000"/>
              </a:lnSpc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nozzle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is a device that </a:t>
            </a:r>
            <a:r>
              <a:rPr lang="en-US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increases the velocity of a fluid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at the expense of pressure. </a:t>
            </a:r>
          </a:p>
          <a:p>
            <a:pPr lvl="1" algn="just" latinLnBrk="0">
              <a:lnSpc>
                <a:spcPct val="150000"/>
              </a:lnSpc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diffuser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is a device that </a:t>
            </a:r>
            <a:r>
              <a:rPr lang="en-US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increases the pressure of a fluid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by slowing it down. 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06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2" y="6367289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0581" y="762712"/>
            <a:ext cx="421942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Nozzles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Diffusers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158764" y="3220784"/>
                <a:ext cx="8361588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  <m:sup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𝑔𝑧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764" y="3220784"/>
                <a:ext cx="8361588" cy="95346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609402" y="5385509"/>
                <a:ext cx="3279296" cy="8438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9402" y="5385509"/>
                <a:ext cx="3279296" cy="84388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992368" y="1324513"/>
                <a:ext cx="184492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368" y="1324513"/>
                <a:ext cx="1844929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44058" y="1908052"/>
                <a:ext cx="214154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=ṁ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4058" y="1908052"/>
                <a:ext cx="2141548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5072518" y="2621224"/>
                <a:ext cx="16846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2518" y="2621224"/>
                <a:ext cx="1684628" cy="461665"/>
              </a:xfrm>
              <a:prstGeom prst="rect">
                <a:avLst/>
              </a:prstGeom>
              <a:blipFill rotWithShape="0">
                <a:blip r:embed="rId8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4790006" y="4441352"/>
                <a:ext cx="3761927" cy="6880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US" sz="24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400" i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i="0">
                        <a:latin typeface="Cambria Math" panose="02040503050406030204" pitchFamily="18" charset="0"/>
                      </a:rPr>
                      <m:t>)=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  <m:sup>
                            <m:r>
                              <a:rPr lang="en-US" sz="24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400" i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400" dirty="0" smtClean="0"/>
                  <a:t>)</a:t>
                </a:r>
                <a:endParaRPr lang="en-US" sz="24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006" y="4441352"/>
                <a:ext cx="3761927" cy="688009"/>
              </a:xfrm>
              <a:prstGeom prst="rect">
                <a:avLst/>
              </a:prstGeom>
              <a:blipFill rotWithShape="0">
                <a:blip r:embed="rId9"/>
                <a:stretch>
                  <a:fillRect r="-1459" b="-80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554" name="Picture 2" descr="https://qph.cf2.quoracdn.net/main-qimg-c58eea4e44590bb35e57d9081ae1047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81" y="1904207"/>
            <a:ext cx="2409825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s://qph.cf2.quoracdn.net/main-qimg-022c8adeb9d433545e196580f996749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80" y="3631013"/>
            <a:ext cx="2409825" cy="131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55574" y="5166886"/>
            <a:ext cx="35258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Nozzle and Diffuser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qph.cf2.quoracdn.net/main-qimg-c58eea4e44590bb35e57d9081ae10470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890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2" y="6367289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2589" y="625665"/>
            <a:ext cx="1882247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endParaRPr lang="en-US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30925" y="1200634"/>
                <a:ext cx="11199224" cy="49295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latinLnBrk="0">
                  <a:lnSpc>
                    <a:spcPct val="150000"/>
                  </a:lnSpc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Air  enters  an  adiabatic  nozzle  steadily  at  250  </a:t>
                </a:r>
                <a:r>
                  <a:rPr lang="en-US" sz="22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150°C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, and  </a:t>
                </a: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25 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m/s  and  leaves  at  100  </a:t>
                </a:r>
                <a:r>
                  <a:rPr lang="en-US" sz="22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kPa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and  </a:t>
                </a: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150 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m/s. The inlet area of the nozzle is </a:t>
                </a: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60 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cm </a:t>
                </a:r>
                <a:r>
                  <a:rPr lang="en-US" sz="2200" baseline="300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marL="457200" latinLnBrk="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Determine: (a) the mass flow rate through the nozzle,</a:t>
                </a:r>
              </a:p>
              <a:p>
                <a:pPr marL="457200" latinLnBrk="0"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                  </a:t>
                </a: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b) the exit  temperature  of  the air, and  </a:t>
                </a:r>
              </a:p>
              <a:p>
                <a:pPr latinLnBrk="0"/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                 </a:t>
                </a: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     (</a:t>
                </a: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c) the exit  area  of  the  nozzle. </a:t>
                </a:r>
                <a:endParaRPr lang="en-US" sz="2200" dirty="0" smtClean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Given: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There is one inlet and one exit, so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The gas constant of air is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287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𝑘𝑃𝑎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/kg K</a:t>
                </a:r>
              </a:p>
              <a:p>
                <a:pPr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𝐶𝑝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𝑎𝑖𝑟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02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𝑘𝑔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°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925" y="1200634"/>
                <a:ext cx="11199224" cy="4929555"/>
              </a:xfrm>
              <a:prstGeom prst="rect">
                <a:avLst/>
              </a:prstGeom>
              <a:blipFill rotWithShape="0">
                <a:blip r:embed="rId4"/>
                <a:stretch>
                  <a:fillRect l="-7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016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2" y="6367289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82881" y="568645"/>
                <a:ext cx="11540534" cy="10823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pPr algn="just" latinLnBrk="0"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Using the ideal gas relation: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𝑅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US" sz="24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1" y="568645"/>
                <a:ext cx="11540534" cy="1082348"/>
              </a:xfrm>
              <a:prstGeom prst="rect">
                <a:avLst/>
              </a:prstGeom>
              <a:blipFill rotWithShape="0">
                <a:blip r:embed="rId4"/>
                <a:stretch>
                  <a:fillRect l="-1057" t="-5618" b="-112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662669" y="1777906"/>
                <a:ext cx="6756721" cy="12249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𝑅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0.287 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𝑘𝑃𝑎</m:t>
                              </m:r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f>
                                <m:f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p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𝑘𝑔𝐾</m:t>
                                  </m:r>
                                </m:den>
                              </m:f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)(423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</m:d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250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𝑘𝑃𝑎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=0.485</m:t>
                      </m:r>
                      <m:f>
                        <m:fPr>
                          <m:type m:val="skw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2669" y="1777906"/>
                <a:ext cx="6756721" cy="122495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783498" y="3103372"/>
                <a:ext cx="7855130" cy="9959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0.485</m:t>
                          </m:r>
                          <m:f>
                            <m:fPr>
                              <m:type m:val="skw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𝑘𝑔</m:t>
                              </m:r>
                            </m:den>
                          </m:f>
                        </m:den>
                      </m:f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0.006</m:t>
                          </m:r>
                          <m:sSup>
                            <m:s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25</m:t>
                          </m:r>
                          <m:f>
                            <m:fPr>
                              <m:type m:val="skw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d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2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2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𝟑𝟎𝟗</m:t>
                      </m:r>
                      <m:f>
                        <m:fPr>
                          <m:type m:val="skw"/>
                          <m:ctrlPr>
                            <a:rPr lang="en-US" sz="2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𝒌𝒈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𝒔</m:t>
                          </m:r>
                        </m:den>
                      </m:f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498" y="3103372"/>
                <a:ext cx="7855130" cy="99597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1410346" y="5006013"/>
            <a:ext cx="4833374" cy="4546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080260" algn="l"/>
              </a:tabLst>
            </a:pPr>
            <a:r>
              <a:rPr lang="en-US" sz="2200" dirty="0"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From the energy balance of nozzles, 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658944" y="5496699"/>
                <a:ext cx="4759315" cy="853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type m:val="skw"/>
                                  <m:ctrlPr>
                                    <a:rPr lang="en-US" sz="2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2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200" b="0" i="1" smtClean="0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200" b="0" i="1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  <m:sup>
                                      <m:r>
                                        <a:rPr lang="en-US" sz="22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2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  <m:r>
                            <a:rPr lang="en-US" sz="2200" b="0" i="0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=(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𝑚</m:t>
                          </m:r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type m:val="skw"/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2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  <m:sup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d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944" y="5496699"/>
                <a:ext cx="4759315" cy="85305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-304800" y="4099350"/>
                <a:ext cx="6096000" cy="55194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en-US" sz="22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2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2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𝟑𝟎𝟗</m:t>
                      </m:r>
                      <m:f>
                        <m:fPr>
                          <m:type m:val="skw"/>
                          <m:ctrlP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𝒌𝒈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𝒔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04800" y="4099350"/>
                <a:ext cx="6096000" cy="551946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4176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2" y="6367289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52547" y="658309"/>
                <a:ext cx="11199224" cy="984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latinLnBrk="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dirty="0" smtClean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in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𝑐𝑒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endParaRPr lang="en-US" sz="2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547" y="658309"/>
                <a:ext cx="11199224" cy="984885"/>
              </a:xfrm>
              <a:prstGeom prst="rect">
                <a:avLst/>
              </a:prstGeom>
              <a:blipFill rotWithShape="0">
                <a:blip r:embed="rId4"/>
                <a:stretch>
                  <a:fillRect l="-7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197011" y="1361874"/>
                <a:ext cx="3025380" cy="7747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011" y="1361874"/>
                <a:ext cx="3025380" cy="77476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995627" y="2090073"/>
                <a:ext cx="4006418" cy="7747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𝑎𝑣𝑔</m:t>
                          </m:r>
                        </m:sub>
                      </m:sSub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5627" y="2090073"/>
                <a:ext cx="4006418" cy="77476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41098" y="2856591"/>
                <a:ext cx="7464479" cy="7888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02</m:t>
                      </m:r>
                      <m:r>
                        <a:rPr lang="en-US" sz="22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𝑔𝐾</m:t>
                      </m:r>
                      <m:d>
                        <m:d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150</m:t>
                          </m:r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°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endChr m:val="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"/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150</m:t>
                                      </m:r>
                                      <m:f>
                                        <m:fPr>
                                          <m:type m:val="lin"/>
                                          <m:ctrlP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𝑚</m:t>
                                          </m:r>
                                        </m:num>
                                        <m:den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𝑠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−(</m:t>
                              </m:r>
                              <m:sSup>
                                <m:sSup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"/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25</m:t>
                                      </m:r>
                                      <m:f>
                                        <m:fPr>
                                          <m:type m:val="lin"/>
                                          <m:ctrlP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𝑚</m:t>
                                          </m:r>
                                        </m:num>
                                        <m:den>
                                          <m:r>
                                            <a:rPr lang="en-US" sz="2200" i="1">
                                              <a:latin typeface="Cambria Math" panose="02040503050406030204" pitchFamily="18" charset="0"/>
                                            </a:rPr>
                                            <m:t>𝑠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098" y="2856591"/>
                <a:ext cx="7464479" cy="788806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995627" y="3770085"/>
                <a:ext cx="3306354" cy="4546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05940" algn="l"/>
                  </a:tabLst>
                </a:pP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𝑻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𝟐</m:t>
                        </m:r>
                      </m:sub>
                    </m:sSub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𝟏𝟑𝟗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𝟑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°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𝑪</m:t>
                    </m:r>
                  </m:oMath>
                </a14:m>
                <a:endParaRPr lang="en-US" sz="2200" b="1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5627" y="3770085"/>
                <a:ext cx="3306354" cy="454612"/>
              </a:xfrm>
              <a:prstGeom prst="rect">
                <a:avLst/>
              </a:prstGeom>
              <a:blipFill rotWithShape="0">
                <a:blip r:embed="rId8"/>
                <a:stretch>
                  <a:fillRect l="-2394" t="-8000" b="-2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640476" y="4325210"/>
            <a:ext cx="6338595" cy="4364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805940" algn="l"/>
              </a:tabLst>
            </a:pPr>
            <a:r>
              <a:rPr lang="en-US" sz="2200" dirty="0"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The specific volume of the air at the nozzle exit is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640476" y="4967136"/>
                <a:ext cx="5325369" cy="8430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25146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𝑅</m:t>
                        </m:r>
                        <m:sSub>
                          <m:sSub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2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0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.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287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𝑘𝑃𝑎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.</m:t>
                        </m:r>
                        <m:f>
                          <m:f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2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en-US" sz="22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n-US" sz="22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3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𝑘𝑔𝐾</m:t>
                            </m:r>
                          </m:den>
                        </m:f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)(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412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𝐾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)</m:t>
                        </m:r>
                      </m:num>
                      <m:den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100</m:t>
                        </m:r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𝑘𝑃𝑎</m:t>
                        </m:r>
                      </m:den>
                    </m:f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1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182</m:t>
                    </m:r>
                    <m:f>
                      <m:fPr>
                        <m:type m:val="skw"/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𝑘𝑔</m:t>
                        </m:r>
                      </m:den>
                    </m:f>
                  </m:oMath>
                </a14:m>
                <a:endParaRPr lang="en-US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476" y="4967136"/>
                <a:ext cx="5325369" cy="843051"/>
              </a:xfrm>
              <a:prstGeom prst="rect">
                <a:avLst/>
              </a:prstGeom>
              <a:blipFill rotWithShape="0">
                <a:blip r:embed="rId9"/>
                <a:stretch>
                  <a:fillRect b="-1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76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Devices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2" y="6367289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714103" y="1078958"/>
                <a:ext cx="6096000" cy="64883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200" dirty="0"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Therefore,</a:t>
                </a:r>
                <a:r>
                  <a:rPr lang="en-US" sz="22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𝑚</m:t>
                    </m:r>
                    <m:r>
                      <a:rPr lang="en-US" sz="2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2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sSub>
                      <m:sSub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𝐴</m:t>
                        </m:r>
                      </m:e>
                      <m:sub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sz="2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103" y="1078958"/>
                <a:ext cx="6096000" cy="648832"/>
              </a:xfrm>
              <a:prstGeom prst="rect">
                <a:avLst/>
              </a:prstGeom>
              <a:blipFill rotWithShape="0">
                <a:blip r:embed="rId4"/>
                <a:stretch>
                  <a:fillRect l="-1300" b="-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8046" y="1851583"/>
                <a:ext cx="6096000" cy="199721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0.309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𝑘𝑔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𝑠</m:t>
                      </m:r>
                      <m:r>
                        <a:rPr lang="en-US" sz="22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1.182</m:t>
                          </m:r>
                          <m:f>
                            <m:fPr>
                              <m:type m:val="skw"/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Arial" panose="020B0604020202020204" pitchFamily="34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US" sz="22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𝑘𝑔</m:t>
                              </m:r>
                            </m:den>
                          </m:f>
                        </m:den>
                      </m:f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(150</m:t>
                      </m:r>
                      <m:f>
                        <m:fPr>
                          <m:type m:val="skw"/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𝑠</m:t>
                          </m:r>
                        </m:den>
                      </m:f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2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US" sz="2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676400" algn="l"/>
                  </a:tabLst>
                </a:pPr>
                <a:r>
                  <a:rPr lang="en-US" sz="22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𝑨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𝟐</m:t>
                        </m:r>
                      </m:sub>
                    </m:sSub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𝟎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𝟎𝟎𝟐𝟒𝟑</m:t>
                    </m:r>
                    <m:sSup>
                      <m:sSupPr>
                        <m:ctrlP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𝒎</m:t>
                        </m:r>
                      </m:e>
                      <m:sup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𝟐</m:t>
                        </m:r>
                      </m:sup>
                    </m:sSup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𝟐𝟒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.</m:t>
                    </m:r>
                    <m:r>
                      <a:rPr lang="en-US" sz="22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𝟑</m:t>
                    </m:r>
                    <m:sSup>
                      <m:sSupPr>
                        <m:ctrlP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𝒄𝒎</m:t>
                        </m:r>
                      </m:e>
                      <m:sup>
                        <m:r>
                          <a:rPr lang="en-US" sz="2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22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046" y="1851583"/>
                <a:ext cx="6096000" cy="1997213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9426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989130" cy="4811704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Turbines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steam, gas, or hydroelectric power plants, the device that drives the electric generator is the turbine. 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the fluid passes through the turbine, work is done against the blades, which are attached to the shaft. As a result, the shaft rotates, and the turbine produces work.</a:t>
            </a:r>
          </a:p>
          <a:p>
            <a:pPr marL="0" indent="0" latinLnBrk="0">
              <a:lnSpc>
                <a:spcPct val="160000"/>
              </a:lnSpc>
              <a:buNone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039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290" y="11321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91" y="822741"/>
            <a:ext cx="11285221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Turbines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4687454"/>
            <a:ext cx="40386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Steam Turbine [1]</a:t>
            </a:r>
          </a:p>
          <a:p>
            <a:pPr lvl="1" algn="just"/>
            <a:endParaRPr lang="en-US" sz="1400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90" y="1693205"/>
            <a:ext cx="2373630" cy="2771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153661" y="2800308"/>
                <a:ext cx="184492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661" y="2800308"/>
                <a:ext cx="1844929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279332" y="3446013"/>
                <a:ext cx="214154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=ṁ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9332" y="3446013"/>
                <a:ext cx="2141548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839872" y="1096101"/>
                <a:ext cx="16846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9872" y="1096101"/>
                <a:ext cx="1684628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498281" y="1657644"/>
                <a:ext cx="7599230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  <m:sup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𝑔𝑧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8281" y="1657644"/>
                <a:ext cx="7599230" cy="953466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462988" y="2795300"/>
                <a:ext cx="311521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2988" y="2795300"/>
                <a:ext cx="3115212" cy="461665"/>
              </a:xfrm>
              <a:prstGeom prst="rect">
                <a:avLst/>
              </a:prstGeom>
              <a:blipFill rotWithShape="0">
                <a:blip r:embed="rId9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615273" y="3541488"/>
                <a:ext cx="281064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5273" y="3541488"/>
                <a:ext cx="2810641" cy="461665"/>
              </a:xfrm>
              <a:prstGeom prst="rect">
                <a:avLst/>
              </a:prstGeom>
              <a:blipFill rotWithShape="0">
                <a:blip r:embed="rId10"/>
                <a:stretch>
                  <a:fillRect t="-127632" r="-23861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2810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5" y="796614"/>
            <a:ext cx="11285221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Compressors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Compressors, as well as fans, are devices used to increase the pressure of a fluid. 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 is supplied to these devices from an external source through a rotating shaft.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737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91" y="813639"/>
            <a:ext cx="11285221" cy="5907837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Compressors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7445" y="5121288"/>
            <a:ext cx="74423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Adiabatic Compressor [1]</a:t>
            </a:r>
          </a:p>
          <a:p>
            <a:pPr lvl="1" algn="just"/>
            <a:endParaRPr lang="en-US" sz="1400" dirty="0" smtClean="0">
              <a:solidFill>
                <a:prstClr val="black"/>
              </a:solidFill>
            </a:endParaRPr>
          </a:p>
          <a:p>
            <a:pPr lvl="1" algn="just"/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60" y="2061753"/>
            <a:ext cx="2286000" cy="2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7227531"/>
              </p:ext>
            </p:extLst>
          </p:nvPr>
        </p:nvGraphicFramePr>
        <p:xfrm>
          <a:off x="7015162" y="2691942"/>
          <a:ext cx="2459356" cy="64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31" name="Equation" r:id="rId6" imgW="1167893" imgH="304668" progId="Equation.DSMT4">
                  <p:embed/>
                </p:oleObj>
              </mc:Choice>
              <mc:Fallback>
                <p:oleObj name="Equation" r:id="rId6" imgW="1167893" imgH="30466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5162" y="2691942"/>
                        <a:ext cx="2459356" cy="6400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612006" y="1467861"/>
                <a:ext cx="7599230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  <m:sup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𝑔𝑧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006" y="1467861"/>
                <a:ext cx="7599230" cy="953466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718560" y="2673723"/>
                <a:ext cx="184492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560" y="2673723"/>
                <a:ext cx="1844929" cy="461665"/>
              </a:xfrm>
              <a:prstGeom prst="rect">
                <a:avLst/>
              </a:prstGeom>
              <a:blipFill rotWithShape="0">
                <a:blip r:embed="rId9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718560" y="3409492"/>
                <a:ext cx="214154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=ṁ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560" y="3409492"/>
                <a:ext cx="2141548" cy="461665"/>
              </a:xfrm>
              <a:prstGeom prst="rect">
                <a:avLst/>
              </a:prstGeom>
              <a:blipFill rotWithShape="0">
                <a:blip r:embed="rId10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6615273" y="3541488"/>
                <a:ext cx="294317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5273" y="3541488"/>
                <a:ext cx="2943178" cy="461665"/>
              </a:xfrm>
              <a:prstGeom prst="rect">
                <a:avLst/>
              </a:prstGeom>
              <a:blipFill rotWithShape="0">
                <a:blip r:embed="rId11"/>
                <a:stretch>
                  <a:fillRect t="-127632" r="-22774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6886759" y="4272924"/>
                <a:ext cx="279993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759" y="4272924"/>
                <a:ext cx="2799934" cy="461665"/>
              </a:xfrm>
              <a:prstGeom prst="rect">
                <a:avLst/>
              </a:prstGeom>
              <a:blipFill rotWithShape="0">
                <a:blip r:embed="rId12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2"/>
    </p:custDataLst>
    <p:extLst>
      <p:ext uri="{BB962C8B-B14F-4D97-AF65-F5344CB8AC3E}">
        <p14:creationId xmlns:p14="http://schemas.microsoft.com/office/powerpoint/2010/main" val="104140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55" y="734194"/>
            <a:ext cx="11285221" cy="6148470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iv. Pumps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work required when pumping an incompressible liquid in an adiabatic steady-state, steady-flow process is given by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enthalpy difference can be written as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		 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68074" y="2750806"/>
                <a:ext cx="6297878" cy="9314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8074" y="2750806"/>
                <a:ext cx="6297878" cy="93147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898703" y="5027882"/>
                <a:ext cx="5417637" cy="509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end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𝑃𝑣</m:t>
                                      </m:r>
                                    </m:e>
                                  </m:d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−(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𝑃𝑣</m:t>
                                      </m:r>
                                    </m:e>
                                  </m:d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703" y="5027882"/>
                <a:ext cx="5417637" cy="50917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562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6838" y="699818"/>
                <a:ext cx="11287481" cy="5839095"/>
              </a:xfrm>
            </p:spPr>
            <p:txBody>
              <a:bodyPr>
                <a:noAutofit/>
              </a:bodyPr>
              <a:lstStyle/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itchFamily="34" charset="0"/>
                  </a:rPr>
                  <a:t>iv. Pumps</a:t>
                </a:r>
              </a:p>
              <a:p>
                <a:pPr latinLnBrk="0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itchFamily="34" charset="0"/>
                  </a:rPr>
                  <a:t>pumping process for an incompressible liquid is essentially isothermal, and the internal energy change is approximately zero. </a:t>
                </a:r>
                <a:endParaRPr lang="en-US" sz="2400" dirty="0" smtClean="0">
                  <a:latin typeface="Arial" panose="020B0604020202020204" pitchFamily="34" charset="0"/>
                  <a:cs typeface="Arial" pitchFamily="34" charset="0"/>
                </a:endParaRPr>
              </a:p>
              <a:p>
                <a:pPr latinLnBrk="0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𝑣</m:t>
                    </m:r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itchFamily="34" charset="0"/>
                  </a:rPr>
                  <a:t>the work input to the pump </a:t>
                </a:r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becomes: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sz="2300" dirty="0">
                  <a:latin typeface="Arial" panose="020B0604020202020204" pitchFamily="34" charset="0"/>
                  <a:cs typeface="Arial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00000"/>
                  </a:lnSpc>
                  <a:spcBef>
                    <a:spcPts val="0"/>
                  </a:spcBef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6838" y="699818"/>
                <a:ext cx="11287481" cy="5839095"/>
              </a:xfrm>
              <a:blipFill rotWithShape="0">
                <a:blip r:embed="rId4"/>
                <a:stretch>
                  <a:fillRect l="-1080" r="-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844599" y="3572540"/>
                <a:ext cx="6219908" cy="9314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)+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4599" y="3572540"/>
                <a:ext cx="6219908" cy="931473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343388" y="4656919"/>
                <a:ext cx="309687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3388" y="4656919"/>
                <a:ext cx="3096873" cy="461665"/>
              </a:xfrm>
              <a:prstGeom prst="rect">
                <a:avLst/>
              </a:prstGeom>
              <a:blipFill rotWithShape="0">
                <a:blip r:embed="rId6"/>
                <a:stretch>
                  <a:fillRect t="-127632" r="-18307" b="-1973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254830" y="5423384"/>
                <a:ext cx="3709542" cy="4901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𝑝𝑢𝑚𝑝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830" y="5423384"/>
                <a:ext cx="3709542" cy="490199"/>
              </a:xfrm>
              <a:prstGeom prst="rect">
                <a:avLst/>
              </a:prstGeom>
              <a:blipFill rotWithShape="0">
                <a:blip r:embed="rId7"/>
                <a:stretch>
                  <a:fillRect t="-122500" r="-15132" b="-18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38" y="699818"/>
            <a:ext cx="11287481" cy="5839095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v. Throttling Valves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Throttling valves are any kind of flow-restricting devices that cause a significant pressure drop in the fluid.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The pressure drop in the fluid is often accompanied by a large drop in temperature, and for that reason throttling devices are commonly used in refrigeration and air-conditioning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applications [5].</a:t>
            </a:r>
            <a:endParaRPr lang="en-US" sz="2400" dirty="0">
              <a:latin typeface="Arial" panose="020B0604020202020204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endParaRPr lang="en-US" sz="2300" dirty="0">
              <a:latin typeface="Arial" panose="020B0604020202020204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endParaRPr 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556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38" y="699818"/>
            <a:ext cx="11287481" cy="5839095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v. Throttling Valves</a:t>
            </a:r>
          </a:p>
          <a:p>
            <a:pPr latinLnBrk="0">
              <a:lnSpc>
                <a:spcPct val="150000"/>
              </a:lnSpc>
            </a:pPr>
            <a:endParaRPr lang="en-US" sz="2300" dirty="0">
              <a:latin typeface="Arial" panose="020B0604020202020204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endParaRPr 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289789" y="1966923"/>
                <a:ext cx="7599230" cy="9534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2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200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  <m:sup>
                                      <m:r>
                                        <a:rPr lang="en-US" sz="22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sz="22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𝑔𝑧</m:t>
                                  </m:r>
                                </m:e>
                                <m:sub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9789" y="1966923"/>
                <a:ext cx="7599230" cy="95346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038602" y="3297252"/>
                <a:ext cx="184492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3297252"/>
                <a:ext cx="1844929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7037157" y="3306973"/>
                <a:ext cx="203382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7157" y="3306973"/>
                <a:ext cx="2033827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7514765" y="4082816"/>
                <a:ext cx="127727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4765" y="4082816"/>
                <a:ext cx="1277273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578" name="Picture 2" descr="https://i.ytimg.com/vi/bhsTyRyCEf0/maxresdefault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" t="52799" r="67734" b="16219"/>
          <a:stretch/>
        </p:blipFill>
        <p:spPr bwMode="auto">
          <a:xfrm>
            <a:off x="614085" y="2099609"/>
            <a:ext cx="2847704" cy="170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153663" y="3995805"/>
            <a:ext cx="45776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5: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Throttling Valve 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url: 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i.ytimg.com/vi/bhsTyRyCEf0/maxresdefault.jpg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255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Some Steady-Flow Engineering Devices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39" y="517256"/>
            <a:ext cx="11287481" cy="5839095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vi. Mixing Chambers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mixing of two fluids occurs frequently in engineering applications. The section where the mixing process takes place is called a mixing chamber.</a:t>
            </a:r>
          </a:p>
          <a:p>
            <a:pPr algn="just" latinLnBrk="0">
              <a:lnSpc>
                <a:spcPct val="10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ordinary shower is an example of a mixing chamber.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300" dirty="0">
              <a:latin typeface="Arial" panose="020B0604020202020204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endParaRPr 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27" y="3063404"/>
            <a:ext cx="2048886" cy="1595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712773" y="3080546"/>
                <a:ext cx="1558504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20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2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2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2773" y="3080546"/>
                <a:ext cx="1558504" cy="430887"/>
              </a:xfrm>
              <a:prstGeom prst="rect">
                <a:avLst/>
              </a:prstGeom>
              <a:blipFill rotWithShape="0">
                <a:blip r:embed="rId5"/>
                <a:stretch>
                  <a:fillRect b="-4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299002" y="3576256"/>
                <a:ext cx="7708800" cy="8751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𝑔𝑧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  <m:sup/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Sup>
                                    <m:sSub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sub>
                                    <m:sup>
                                      <m:r>
                                        <a:rPr lang="en-US" sz="20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num>
                                <m:den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𝑔𝑧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9002" y="3576256"/>
                <a:ext cx="7708800" cy="87511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444025" y="4385299"/>
                <a:ext cx="6096000" cy="21918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2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(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2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(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)=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(</m:t>
                          </m:r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2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200" i="1">
                          <a:effectLst/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𝑚</m:t>
                          </m:r>
                        </m:e>
                        <m: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f>
                        <m:fPr>
                          <m:ctrlPr>
                            <a:rPr lang="en-US" sz="2200" i="1">
                              <a:effectLst/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(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(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−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200" i="1">
                                  <a:effectLst/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2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4025" y="4385299"/>
                <a:ext cx="6096000" cy="219188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415085" y="3103999"/>
                <a:ext cx="2307235" cy="837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nary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5085" y="3103999"/>
                <a:ext cx="2307235" cy="837665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681820" y="3852024"/>
                <a:ext cx="191302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820" y="3852024"/>
                <a:ext cx="1913024" cy="400110"/>
              </a:xfrm>
              <a:prstGeom prst="rect">
                <a:avLst/>
              </a:prstGeom>
              <a:blipFill rotWithShape="0">
                <a:blip r:embed="rId9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748843" y="4314171"/>
                <a:ext cx="191302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8843" y="4314171"/>
                <a:ext cx="1913024" cy="400110"/>
              </a:xfrm>
              <a:prstGeom prst="rect">
                <a:avLst/>
              </a:prstGeom>
              <a:blipFill rotWithShape="0">
                <a:blip r:embed="rId10"/>
                <a:stretch>
                  <a:fillRect b="-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-240028" y="4658521"/>
            <a:ext cx="2655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Mixing Chamber [1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lvl="1" algn="just"/>
            <a:endParaRPr lang="en-US" sz="1400" dirty="0">
              <a:solidFill>
                <a:prstClr val="black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168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10" y="385318"/>
            <a:ext cx="11611580" cy="6348231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(𝑈) is the energy due to molecular motion, while enthalpy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(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𝐻=𝑈+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𝑃V)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represents the total heat content in a system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Specific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Heats: Specific heat at constant volume (𝐶𝑣) and constant pressure (𝐶𝑝); for ideal gases, they are related by 𝐶𝑝−𝐶𝑣=𝑅,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Gases: Internal energy and enthalpy are temperature-dependent only; changes in these properties are calculated using specific heats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Liquids and Solids: Internal energy and enthalpy are less sensitive to temperature changes compared to gases, and specific heat values often remain approximately constant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2410" y="3686561"/>
            <a:ext cx="940831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latinLnBrk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law of thermodynamics applies to control volumes, accounting for energy transfer via heat, work, and mass flow, including flow work (𝑃𝑉) and kinetic and potential energy contributions.</a:t>
            </a:r>
          </a:p>
          <a:p>
            <a:pPr marL="228600" lvl="0" indent="-228600" algn="just" latinLnBrk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steady flow devices include nozzles, turbines, compressors, heat exchangers, and pumps, each serving specific purposes like energy transfer, pressure control, or velocity alteration.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545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2]. </a:t>
            </a:r>
            <a:r>
              <a:rPr lang="en-US" sz="8800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and Exergy </a:t>
            </a:r>
            <a:r>
              <a:rPr lang="en-US" sz="8800" dirty="0" smtClean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Efficiencies, Ibrahim </a:t>
            </a:r>
            <a:r>
              <a:rPr lang="en-US" sz="8800" dirty="0" err="1" smtClean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Dincer</a:t>
            </a:r>
            <a:r>
              <a:rPr lang="en-US" sz="8800" dirty="0" smtClean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Comprehensive Energy Systems, 2018, Pages 263-339,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4" tooltip="Persistent link using digital object identifier"/>
              </a:rPr>
              <a:t>https://doi.org/10.1016/B978-0-12-809597-3.00123-1</a:t>
            </a:r>
            <a:endParaRPr lang="en-US" sz="88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[3]. First 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Law of Thermodynamics, Bahman </a:t>
            </a:r>
            <a:r>
              <a:rPr lang="en-US" sz="8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Zohuri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Physics of Cryogenics, 2018, Pages 119-163, https://doi.org/10.1016/B978-0-12-814519-7.00005-7.</a:t>
            </a:r>
          </a:p>
          <a:p>
            <a:pPr marL="0" lvl="0" indent="0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[4]. </a:t>
            </a: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Thermodynamics 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of Multiphase Systems, Amir </a:t>
            </a:r>
            <a:r>
              <a:rPr lang="en-US" sz="8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Faghri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Yuwen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Zhang, Transport Phenomena in Multiphase Systems, 2006, Pages 107-176,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https://doi.org/10.1016/B978-0-12-370610-2.50007-6</a:t>
            </a:r>
            <a:endParaRPr lang="en-US" sz="88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5].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Fundamentals of Engineering Thermodynamics, Michael J. Moran, Howard N. Shapiro,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Daisie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D.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Boettner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Margaret B. Bailey - (2010, Wiley) - libgen.lc </a:t>
            </a: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04800" y="304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5720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OJECT_VERSION" val="9.3"/>
  <p:tag name="ISPRING_PROJECT_FOLDER_UPDATED" val="1"/>
  <p:tag name="ISPRING_UUID" val="{61C6057D-CCD0-4D0E-A151-1CF800D31650}"/>
  <p:tag name="ISPRING_SCREEN_RECS_UPDATED" val="C:\Users\previ\OneDrive\Desktop\[Engineering Thermodynamics I] Week 4-First Law of Thermodynamics and Energy"/>
  <p:tag name="ISPRING_RESOURCE_FOLDER" val="C:\Users\previ\OneDrive\Desktop\[Engineering Thermodynamics I] Week 4-First Law of Thermodynamics and Energy"/>
  <p:tag name="ISPRING_PRESENTATION_PATH" val="C:\Users\previ\OneDrive\Desktop\[Engineering Thermodynamics I] Week 4-First Law of Thermodynamics and Energy.pptx"/>
  <p:tag name="FLASHSPRING_ZOOM_TAG" val="50"/>
  <p:tag name="ISPRING_PRESENTATION_INFO_2" val="&lt;?xml version=&quot;1.0&quot; encoding=&quot;UTF-8&quot; standalone=&quot;no&quot; ?&gt;&#10;&lt;presentation2&gt;&#10;&#10;  &lt;slides&gt;&#10;    &lt;slide id=&quot;{BFDDE32D-7FBC-4239-BF13-97EA4D782CE2}&quot; pptId=&quot;282&quot;/&gt;&#10;    &lt;slide id=&quot;{5E775DFD-EC47-48FD-AB3F-FC6979D775D2}&quot; pptId=&quot;678&quot;/&gt;&#10;    &lt;slide id=&quot;{022D0ABF-928F-4F8A-BCC1-F01DBD685D2F}&quot; pptId=&quot;363&quot;/&gt;&#10;    &lt;slide id=&quot;{30BA7585-1C49-43C9-9F8E-04F85EF8CAF7}&quot; pptId=&quot;646&quot;/&gt;&#10;    &lt;slide id=&quot;{4115D2C0-A8C1-4024-8FAC-FDC9C19EDA41}&quot; pptId=&quot;684&quot;/&gt;&#10;    &lt;slide id=&quot;{CB247B72-AB57-4878-8733-00F2F54F87B1}&quot; pptId=&quot;716&quot;/&gt;&#10;    &lt;slide id=&quot;{F4CE97F5-31AB-4EC8-89AC-D49431E07E1F}&quot; pptId=&quot;683&quot;/&gt;&#10;    &lt;slide id=&quot;{39D3A1E2-C59E-46D3-92B9-478BD233FFBC}&quot; pptId=&quot;671&quot;/&gt;&#10;    &lt;slide id=&quot;{D5F91073-1CF3-472A-A99C-3B2271F94E7C}&quot; pptId=&quot;680&quot;/&gt;&#10;    &lt;slide id=&quot;{C0CA82AE-3E04-485C-9541-C73030B9D5E9}&quot; pptId=&quot;681&quot;/&gt;&#10;    &lt;slide id=&quot;{869639A2-CCA7-4ADC-BA65-7134116980D0}&quot; pptId=&quot;672&quot;/&gt;&#10;    &lt;slide id=&quot;{828135C8-8E7F-4C51-BCFD-3360B53BB866}&quot; pptId=&quot;688&quot;/&gt;&#10;    &lt;slide id=&quot;{4B5395E9-D6F6-489F-A517-7FECCE47C843}&quot; pptId=&quot;733&quot;/&gt;&#10;    &lt;slide id=&quot;{6F70871E-5F31-4950-A57D-78F4F4BE08C4}&quot; pptId=&quot;721&quot;/&gt;&#10;    &lt;slide id=&quot;{394A766A-8434-4EA6-9838-A12534258802}&quot; pptId=&quot;722&quot;/&gt;&#10;    &lt;slide id=&quot;{85034EF5-BEA8-4CC2-A8BA-86C1C25DAB83}&quot; pptId=&quot;561&quot;/&gt;&#10;    &lt;slide id=&quot;{9F253665-B8C5-4535-BE84-2A328277CAE0}&quot; pptId=&quot;617&quot;/&gt;&#10;    &lt;slide id=&quot;{7A62A367-30A6-424A-8A3C-6F20B39CAF8E}&quot; pptId=&quot;717&quot;/&gt;&#10;    &lt;slide id=&quot;{AD9E4DD8-3756-4B48-BD5B-3B8F31E91842}&quot; pptId=&quot;718&quot;/&gt;&#10;    &lt;slide id=&quot;{A8331DF8-1489-40D6-BB4F-EA79A8EA6A94}&quot; pptId=&quot;691&quot;/&gt;&#10;    &lt;slide id=&quot;{9B37CEC0-C0B4-487A-B38C-0975AE5A6ABE}&quot; pptId=&quot;719&quot;/&gt;&#10;    &lt;slide id=&quot;{2A671F43-5392-4464-BCF8-8AF057C5243E}&quot; pptId=&quot;686&quot;/&gt;&#10;    &lt;slide id=&quot;{4288ADAA-74C4-433E-B99C-6E08DFA74705}&quot; pptId=&quot;693&quot;/&gt;&#10;    &lt;slide id=&quot;{8FFA0604-7E5E-419D-9983-9571723EBCF9}&quot; pptId=&quot;694&quot;/&gt;&#10;    &lt;slide id=&quot;{A13808ED-8BA1-429A-96F8-4B453AAB9220}&quot; pptId=&quot;704&quot;/&gt;&#10;    &lt;slide id=&quot;{1D14A682-47A6-4422-A6C6-D3E6125AF53D}&quot; pptId=&quot;705&quot;/&gt;&#10;    &lt;slide id=&quot;{66A44FC5-07A6-44E1-9AC6-C2AAB9AD015D}&quot; pptId=&quot;734&quot;/&gt;&#10;    &lt;slide id=&quot;{CA81A763-6F80-4217-AB4A-108199666979}&quot; pptId=&quot;692&quot;/&gt;&#10;    &lt;slide id=&quot;{15850470-698C-4146-9213-4F09E050640A}&quot; pptId=&quot;709&quot;/&gt;&#10;    &lt;slide id=&quot;{8C9BADD9-A04D-4773-8159-DE4FE5F54586}&quot; pptId=&quot;710&quot;/&gt;&#10;    &lt;slide id=&quot;{B0668B26-D930-4A48-9E83-81A838F586A5}&quot; pptId=&quot;707&quot;/&gt;&#10;    &lt;slide id=&quot;{EC42C605-17E8-4576-BE73-D7B8BF708078}&quot; pptId=&quot;711&quot;/&gt;&#10;    &lt;slide id=&quot;{11DE38F0-CC65-4345-91D6-BF66BD13C76A}&quot; pptId=&quot;735&quot;/&gt;&#10;    &lt;slide id=&quot;{C3915E0E-0D23-4AE6-9EC0-D4AD8627E6EB}&quot; pptId=&quot;736&quot;/&gt;&#10;    &lt;slide id=&quot;{1361F349-F5FF-439F-B7FF-7BE7DEF64273}&quot; pptId=&quot;737&quot;/&gt;&#10;    &lt;slide id=&quot;{30D07CDE-B1AE-4042-A858-23DB0BD2CCC4}&quot; pptId=&quot;738&quot;/&gt;&#10;    &lt;slide id=&quot;{77216440-C979-410A-8EEB-4DB821EBEC18}&quot; pptId=&quot;713&quot;/&gt;&#10;    &lt;slide id=&quot;{C7FC17AB-9B01-4867-97E0-DCEE22BE14B7}&quot; pptId=&quot;712&quot;/&gt;&#10;    &lt;slide id=&quot;{ABBE7D62-4E92-4C38-A4E6-7362187C3ACF}&quot; pptId=&quot;724&quot;/&gt;&#10;    &lt;slide id=&quot;{E6EFB6CC-8506-4DEA-956C-0F2DC91C06D4}&quot; pptId=&quot;725&quot;/&gt;&#10;    &lt;slide id=&quot;{A626BD76-C8D1-434B-B398-EB4DAF96250F}&quot; pptId=&quot;726&quot;/&gt;&#10;    &lt;slide id=&quot;{CEC43F30-BA85-471E-9E15-F2AA7E691D3A}&quot; pptId=&quot;443&quot;/&gt;&#10;    &lt;slide id=&quot;{AF4923C7-B1B6-4CA5-A625-3761C6D0EE63}&quot; pptId=&quot;729&quot;/&gt;&#10;    &lt;slide id=&quot;{0D736EF5-8446-4B99-8E3C-740BE82DE2DE}&quot; pptId=&quot;728&quot;/&gt;&#10;    &lt;slide id=&quot;{F4B74ECE-0E5B-4B1A-8B9C-4179611A8546}&quot; pptId=&quot;730&quot;/&gt;&#10;    &lt;slide id=&quot;{312C1453-6C95-4F9B-AD17-76F0D1258F72}&quot; pptId=&quot;732&quot;/&gt;&#10;    &lt;slide id=&quot;{A28F5879-1C9B-4F69-A2E1-D5BB76475422}&quot; pptId=&quot;442&quot;/&gt;&#10;    &lt;slide id=&quot;{B673D94E-8B2E-4B63-A891-9F5136DEC45B}&quot; pptId=&quot;317&quot;/&gt;&#10;  &lt;/slides&gt;&#10;&#10;  &lt;narration&gt;&#10;    &lt;audioTracks&gt;&#10;      &lt;audioTrack muted=&quot;false&quot; name=&quot;Week43&quot; resource=&quot;153a5c6b&quot; slideId=&quot;{BFDDE32D-7FBC-4239-BF13-97EA4D782CE2}&quot; startTime=&quot;4225846&quot; stepIndex=&quot;0&quot; volume=&quot;1&quot;&gt;&#10;        &lt;audio channels=&quot;2&quot; format=&quot;fltp&quot; sampleRate=&quot;44100&quot;/&gt;&#10;      &lt;/audioTrack&gt;&#10;      &lt;audioTrack muted=&quot;false&quot; name=&quot;Week43 (2)&quot; resource=&quot;e814ba40&quot; slideId=&quot;{BFDDE32D-7FBC-4239-BF13-97EA4D782CE2}&quot; startTime=&quot;0&quot; stepIndex=&quot;0&quot; volume=&quot;1&quot;&gt;&#10;        &lt;audio channels=&quot;2&quot; format=&quot;fltp&quot; sampleRate=&quot;44100&quot;/&gt;&#10;      &lt;/audioTrack&gt;&#10;    &lt;/audioTracks&gt;&#10;    &lt;videoTracks/&gt;&#10;  &lt;/narration&gt;&#10;&#10;&lt;/presentation2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5E775DFD-EC47-48FD-AB3F-FC6979D775D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022D0ABF-928F-4F8A-BCC1-F01DBD685D2F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30BA7585-1C49-43C9-9F8E-04F85EF8CAF7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4115D2C0-A8C1-4024-8FAC-FDC9C19EDA41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CB247B72-AB57-4878-8733-00F2F54F87B1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F4CE97F5-31AB-4EC8-89AC-D49431E07E1F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39D3A1E2-C59E-46D3-92B9-478BD233FFBC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D5F91073-1CF3-472A-A99C-3B2271F94E7C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C0CA82AE-3E04-485C-9541-C73030B9D5E9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869639A2-CCA7-4ADC-BA65-7134116980D0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828135C8-8E7F-4C51-BCFD-3360B53BB866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4B5395E9-D6F6-489F-A517-7FECCE47C843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6F70871E-5F31-4950-A57D-78F4F4BE08C4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394A766A-8434-4EA6-9838-A12534258802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85034EF5-BEA8-4CC2-A8BA-86C1C25DAB83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9F253665-B8C5-4535-BE84-2A328277CAE0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7A62A367-30A6-424A-8A3C-6F20B39CAF8E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D9E4DD8-3756-4B48-BD5B-3B8F31E91842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8331DF8-1489-40D6-BB4F-EA79A8EA6A94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9B37CEC0-C0B4-487A-B38C-0975AE5A6ABE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2A671F43-5392-4464-BCF8-8AF057C5243E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4288ADAA-74C4-433E-B99C-6E08DFA7470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8FFA0604-7E5E-419D-9983-9571723EBCF9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13808ED-8BA1-429A-96F8-4B453AAB9220}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1D14A682-47A6-4422-A6C6-D3E6125AF53D}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66A44FC5-07A6-44E1-9AC6-C2AAB9AD015D}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CA81A763-6F80-4217-AB4A-108199666979}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15850470-698C-4146-9213-4F09E050640A}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8C9BADD9-A04D-4773-8159-DE4FE5F54586}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B0668B26-D930-4A48-9E83-81A838F586A5}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EC42C605-17E8-4576-BE73-D7B8BF708078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11DE38F0-CC65-4345-91D6-BF66BD13C76A}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C3915E0E-0D23-4AE6-9EC0-D4AD8627E6EB}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1361F349-F5FF-439F-B7FF-7BE7DEF64273}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30D07CDE-B1AE-4042-A858-23DB0BD2CCC4}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77216440-C979-410A-8EEB-4DB821EBEC18}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C7FC17AB-9B01-4867-97E0-DCEE22BE14B7}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BBE7D62-4E92-4C38-A4E6-7362187C3ACF}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TIMING" val="|0.001"/>
  <p:tag name="ISPRING_CUSTOM_TIMING_USED" val="1"/>
  <p:tag name="ISPRING_SLIDE_ID_2" val="{E6EFB6CC-8506-4DEA-956C-0F2DC91C06D4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626BD76-C8D1-434B-B398-EB4DAF96250F}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CEC43F30-BA85-471E-9E15-F2AA7E691D3A}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F4923C7-B1B6-4CA5-A625-3761C6D0EE63}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0D736EF5-8446-4B99-8E3C-740BE82DE2DE}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F4B74ECE-0E5B-4B1A-8B9C-4179611A8546}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312C1453-6C95-4F9B-AD17-76F0D1258F72}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A28F5879-1C9B-4F69-A2E1-D5BB76475422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ISPRING_SLIDE_ID_2" val="{B673D94E-8B2E-4B63-A891-9F5136DEC45B}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10386</TotalTime>
  <Words>3233</Words>
  <Application>Microsoft Office PowerPoint</Application>
  <PresentationFormat>Widescreen</PresentationFormat>
  <Paragraphs>558</Paragraphs>
  <Slides>48</Slides>
  <Notes>48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5" baseType="lpstr">
      <vt:lpstr>ElsevierSans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Wingdings 2</vt:lpstr>
      <vt:lpstr>Office 테마</vt:lpstr>
      <vt:lpstr>Equation</vt:lpstr>
      <vt:lpstr>Engineering Thermodynamics I</vt:lpstr>
      <vt:lpstr>Lecture learning outcomes: </vt:lpstr>
      <vt:lpstr>Content </vt:lpstr>
      <vt:lpstr>1. Internal Energy and Enthalpy</vt:lpstr>
      <vt:lpstr>1. Internal Energy and Enthalpy          Cont…</vt:lpstr>
      <vt:lpstr> 1. Internal Energy and Enthalpy            Cont… </vt:lpstr>
      <vt:lpstr>1. Internal Energy and Enthalpy            Cont…</vt:lpstr>
      <vt:lpstr>1. Internal Energy and Enthalpy            Cont…                                              </vt:lpstr>
      <vt:lpstr>2. Specific Heat                                              </vt:lpstr>
      <vt:lpstr>2. Specific Heat             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The First Law and the Control Volume                                             </vt:lpstr>
      <vt:lpstr>5. The First Law and the Control Volume              Cont…</vt:lpstr>
      <vt:lpstr>5. The First Law and the Control Volume             Cont…</vt:lpstr>
      <vt:lpstr>5. The First Law and the Control Volume            Cont…</vt:lpstr>
      <vt:lpstr>5. The First Law and the Control Volume              Cont…</vt:lpstr>
      <vt:lpstr>5. The First Law and the Control Volume              Cont…</vt:lpstr>
      <vt:lpstr>5. The First Law and the Control Volume              Cont…</vt:lpstr>
      <vt:lpstr>5. The First Law and the Control Volume              Cont…</vt:lpstr>
      <vt:lpstr>6. Flow Work and The Energy of a Flowing Fluid</vt:lpstr>
      <vt:lpstr>6. Flow Work and The Energy of a Flowing Fluid              Cont… </vt:lpstr>
      <vt:lpstr>6. Flow Work and The Energy of a Flowing Fluid              Cont… </vt:lpstr>
      <vt:lpstr>6. Flow Work and The Energy of a Flowing Fluid              Cont… </vt:lpstr>
      <vt:lpstr>6. Flow Work and The Energy of a Flowing Fluid              Cont… </vt:lpstr>
      <vt:lpstr>6. Flow Work and The Energy of a Flowing Fluid              Cont… </vt:lpstr>
      <vt:lpstr>6. Flow Work and The Energy of a Flowing Fluid              Cont… </vt:lpstr>
      <vt:lpstr>7. Some Steady-Flow Engineering Devices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7. Some Steady-Flow Engineering Devices           Cont…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811</cp:revision>
  <dcterms:created xsi:type="dcterms:W3CDTF">2021-04-29T04:21:21Z</dcterms:created>
  <dcterms:modified xsi:type="dcterms:W3CDTF">2025-04-20T13:49:03Z</dcterms:modified>
</cp:coreProperties>
</file>