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handoutMasterIdLst>
    <p:handoutMasterId r:id="rId40"/>
  </p:handoutMasterIdLst>
  <p:sldIdLst>
    <p:sldId id="729" r:id="rId2"/>
    <p:sldId id="678" r:id="rId3"/>
    <p:sldId id="363" r:id="rId4"/>
    <p:sldId id="646" r:id="rId5"/>
    <p:sldId id="684" r:id="rId6"/>
    <p:sldId id="683" r:id="rId7"/>
    <p:sldId id="726" r:id="rId8"/>
    <p:sldId id="671" r:id="rId9"/>
    <p:sldId id="680" r:id="rId10"/>
    <p:sldId id="681" r:id="rId11"/>
    <p:sldId id="672" r:id="rId12"/>
    <p:sldId id="688" r:id="rId13"/>
    <p:sldId id="721" r:id="rId14"/>
    <p:sldId id="722" r:id="rId15"/>
    <p:sldId id="561" r:id="rId16"/>
    <p:sldId id="617" r:id="rId17"/>
    <p:sldId id="717" r:id="rId18"/>
    <p:sldId id="727" r:id="rId19"/>
    <p:sldId id="718" r:id="rId20"/>
    <p:sldId id="719" r:id="rId21"/>
    <p:sldId id="686" r:id="rId22"/>
    <p:sldId id="693" r:id="rId23"/>
    <p:sldId id="694" r:id="rId24"/>
    <p:sldId id="725" r:id="rId25"/>
    <p:sldId id="705" r:id="rId26"/>
    <p:sldId id="692" r:id="rId27"/>
    <p:sldId id="723" r:id="rId28"/>
    <p:sldId id="709" r:id="rId29"/>
    <p:sldId id="728" r:id="rId30"/>
    <p:sldId id="710" r:id="rId31"/>
    <p:sldId id="707" r:id="rId32"/>
    <p:sldId id="711" r:id="rId33"/>
    <p:sldId id="724" r:id="rId34"/>
    <p:sldId id="713" r:id="rId35"/>
    <p:sldId id="443" r:id="rId36"/>
    <p:sldId id="442" r:id="rId37"/>
    <p:sldId id="317" r:id="rId38"/>
  </p:sldIdLst>
  <p:sldSz cx="12192000" cy="6858000"/>
  <p:notesSz cx="6858000" cy="9144000"/>
  <p:custDataLst>
    <p:tags r:id="rId41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 varScale="1">
        <p:scale>
          <a:sx n="88" d="100"/>
          <a:sy n="88" d="100"/>
        </p:scale>
        <p:origin x="941" y="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2025-04-21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6404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4/21/2025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4/21/2025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encrypted-tbn2.gstatic.com/images?q=tbn:ANd9GcQBUO4Pl1HJ2HiP7tng62DkSiQhyBo_ylb6Cc5VLm-dbfGauOwG" TargetMode="Externa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2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sbainvent.com/wp-content/uploads/2019/11/ADIABATIC-SYSTEM.jpg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upload.wikimedia.org/wikiversity/en/thumb/f/f2/Boiling_cavitation.png/657px-Boiling_cavitation.png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0.gstatic.com/images?q=tbn:ANd9GcSK24DHk2HFRwAyazofrFNugW82DckEPtgYBA&amp;s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/slide/14832318/90/images/12/saturated+liquid+line+saturated+vapor+line.+compressed+liquid+region.+superheated+vapor+region.+saturated+liquid%E2%80%93vapor+mixture+region+(wet+region).jpg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s://pressbooks.bccampus.ca/thermo1/wp-content/uploads/sites/499/2021/06/Fig.-2-8_T-v_diagram_for_a_liquid_vapor-copy.svg_.png" TargetMode="Externa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a.cheggcdn.com/study/215/2150a462-bc16-4448-b673-d198d8d23067/image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s://www.researchgate.net/publication/50893732/figure/fig2/AS:305707564978182@1449897771117/p-v-diagram-for-a-pure-substance.png" TargetMode="External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upload.wikimedia.org/wikipedia/commons/thumb/3/34/Phase-diag2.svg/1200px-Phase-diag2.svg.png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ars.els-cdn.com/content/image/3-s2.0-B9780123706102500076-f02-05-9780123706102.jpg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oleObject" Target="../embeddings/oleObject1.bin"/><Relationship Id="rId7" Type="http://schemas.openxmlformats.org/officeDocument/2006/relationships/image" Target="../media/image32.jpeg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10" Type="http://schemas.openxmlformats.org/officeDocument/2006/relationships/image" Target="../media/image38.png"/><Relationship Id="rId4" Type="http://schemas.openxmlformats.org/officeDocument/2006/relationships/image" Target="../media/image33.wmf"/><Relationship Id="rId9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B978-0-444-63373-6.00001-0" TargetMode="External"/><Relationship Id="rId2" Type="http://schemas.openxmlformats.org/officeDocument/2006/relationships/hyperlink" Target="https://doi.org/10.1016/B978-0-12-370610-2.50007-6" TargetMode="External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doi.org/10.1016/j.chemphys.2003.11.031" TargetMode="External"/><Relationship Id="rId5" Type="http://schemas.openxmlformats.org/officeDocument/2006/relationships/hyperlink" Target="https://www.sciencedirect.com/journal/chemical-physics" TargetMode="External"/><Relationship Id="rId4" Type="http://schemas.openxmlformats.org/officeDocument/2006/relationships/hyperlink" Target="https://doi.org/10.1016/B978-0-12-374996-3.00003-8" TargetMode="Externa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Engineering Thermodynamics I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</a:t>
            </a:r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en-US" sz="30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Properties of Pure Substances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50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138941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" y="410306"/>
            <a:ext cx="11765281" cy="5946045"/>
          </a:xfrm>
        </p:spPr>
        <p:txBody>
          <a:bodyPr>
            <a:normAutofit lnSpcReduction="10000"/>
          </a:bodyPr>
          <a:lstStyle/>
          <a:p>
            <a:pPr algn="l" latinLnBrk="0">
              <a:lnSpc>
                <a:spcPct val="17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definition and characteristics of pure substances and differentiate them from mixtures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Describe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distinct phases (solid, liquid, gas) and the conditions under which phase transitions occur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Explain phase-change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rocesses and understand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mechanisms and energy implications of phase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changes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Interpret property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iagrams and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read and analyze Pressure-Volume (P-v),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Temperature-Volume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T-v),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Pressure-Temperature (P-T)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diagrams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Apply concepts of phase-change processes and property </a:t>
            </a: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diagrams to solve thermodynamic problems in real-world </a:t>
            </a: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systems.</a:t>
            </a:r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Pure Substance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Phases of Pure Substances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Phase-Change Processes of Pure Substances</a:t>
            </a:r>
            <a:endParaRPr lang="en-US" sz="2400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Property Diagrams for Phase-Change Processes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Temperature-Volume Diagram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Pressure-Volume Diagram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P-v-T Surface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Pure Substance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548" y="754144"/>
            <a:ext cx="11054119" cy="5573486"/>
          </a:xfrm>
        </p:spPr>
        <p:txBody>
          <a:bodyPr>
            <a:normAutofit/>
          </a:bodyPr>
          <a:lstStyle/>
          <a:p>
            <a:pPr lvl="0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pure substance is a material that has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uniform and consistent composition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throughout and is made up of only one type 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particle [1]. </a:t>
            </a:r>
          </a:p>
          <a:p>
            <a:pPr lvl="0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substance that has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fixed chemical composition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throughout is called a pure substance. </a:t>
            </a:r>
          </a:p>
          <a:p>
            <a:pPr lvl="0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could be a single chemical element, like oxygen (O₂), or a single compound, like water (H₂O).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key characteristic of a pure substance is its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homogeneity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doesn't contain any mixtures or impurities.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1" y="223724"/>
            <a:ext cx="11205134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   1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Pure Substance                     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Pure substances have well-defined physical and chemical properties, such as melting points, boiling points, and densities.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example, pure water boils at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100°C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at standard atmospheric pressure, whereas water mixed with other substances would have altered properties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Pure 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substance may exist in different phases, but the chemical compositions is the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same.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W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ater 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made up of two atoms of hydrogen and one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atom of oxygen, 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  will 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have the same composition when in ice, liquid and vapor </a:t>
            </a:r>
            <a:endParaRPr lang="en-US" sz="2400" dirty="0" smtClean="0">
              <a:latin typeface="Arial" panose="020B0604020202020204" pitchFamily="34" charset="0"/>
              <a:cs typeface="Arial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  forms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Phases of Pure Substances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95082"/>
            <a:ext cx="11353801" cy="6062917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Phases of pure substances refer to the distinct forms a substance can take, based on its molecular structure and energy state.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Under different conditions a substance may appear in different phases. The three principal phases are </a:t>
            </a:r>
            <a:r>
              <a:rPr lang="en-US" alt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solid, liquid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alt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gas.</a:t>
            </a:r>
          </a:p>
          <a:p>
            <a:pPr lvl="2" algn="just" latinLnBrk="0">
              <a:lnSpc>
                <a:spcPct val="100000"/>
              </a:lnSpc>
              <a:buClr>
                <a:srgbClr val="00709A"/>
              </a:buClr>
              <a:buSzPct val="110000"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Considering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water, it can exist as</a:t>
            </a:r>
          </a:p>
          <a:p>
            <a:pPr lvl="4" algn="just" latinLnBrk="0">
              <a:lnSpc>
                <a:spcPct val="100000"/>
              </a:lnSpc>
              <a:buClr>
                <a:srgbClr val="00709A"/>
              </a:buClr>
              <a:buSzPct val="110000"/>
              <a:buBlip>
                <a:blip r:embed="rId2"/>
              </a:buBlip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Pure solid phase (ice)</a:t>
            </a:r>
          </a:p>
          <a:p>
            <a:pPr marL="1828800" lvl="4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4" algn="just" latinLnBrk="0">
              <a:lnSpc>
                <a:spcPct val="100000"/>
              </a:lnSpc>
              <a:buClr>
                <a:srgbClr val="00709A"/>
              </a:buClr>
              <a:buSzPct val="110000"/>
              <a:buBlip>
                <a:blip r:embed="rId2"/>
              </a:buBlip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Pure liquid phase</a:t>
            </a:r>
          </a:p>
          <a:p>
            <a:pPr lvl="4" algn="just" latinLnBrk="0">
              <a:lnSpc>
                <a:spcPct val="100000"/>
              </a:lnSpc>
              <a:buClr>
                <a:srgbClr val="00709A"/>
              </a:buClr>
              <a:buSzPct val="110000"/>
              <a:buBlip>
                <a:blip r:embed="rId2"/>
              </a:buBlip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4" algn="just" latinLnBrk="0">
              <a:lnSpc>
                <a:spcPct val="100000"/>
              </a:lnSpc>
              <a:buClr>
                <a:srgbClr val="00709A"/>
              </a:buClr>
              <a:buSzPct val="110000"/>
              <a:buBlip>
                <a:blip r:embed="rId2"/>
              </a:buBlip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Pure vapor phase (steam)</a:t>
            </a:r>
          </a:p>
          <a:p>
            <a:pPr lvl="4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</a:pPr>
            <a:endParaRPr lang="en-US" altLang="en-US" dirty="0">
              <a:solidFill>
                <a:srgbClr val="273339"/>
              </a:solidFill>
              <a:latin typeface="David" pitchFamily="34" charset="-79"/>
              <a:cs typeface="David" pitchFamily="34" charset="-79"/>
            </a:endParaRPr>
          </a:p>
          <a:p>
            <a:pPr lvl="2" algn="just" latinLnBrk="0">
              <a:lnSpc>
                <a:spcPct val="100000"/>
              </a:lnSpc>
              <a:buClr>
                <a:srgbClr val="00709A"/>
              </a:buClr>
              <a:buSzPct val="110000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It can also exist as an equilibrium mixture of different phases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31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Phases of Pure Substances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2800" b="1" dirty="0">
                <a:latin typeface="Arial" pitchFamily="34" charset="0"/>
                <a:cs typeface="Arial" pitchFamily="34" charset="0"/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923111"/>
            <a:ext cx="11861073" cy="5573486"/>
          </a:xfrm>
        </p:spPr>
        <p:txBody>
          <a:bodyPr>
            <a:normAutofit/>
          </a:bodyPr>
          <a:lstStyle/>
          <a:p>
            <a:pPr lvl="0" algn="just" latinLnBrk="0">
              <a:buClr>
                <a:srgbClr val="00709A"/>
              </a:buClr>
              <a:buSzPct val="110000"/>
              <a:defRPr/>
            </a:pPr>
            <a:endParaRPr lang="en-US" sz="288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buClr>
                <a:srgbClr val="00709A"/>
              </a:buClr>
              <a:buSzPct val="110000"/>
              <a:defRPr/>
            </a:pPr>
            <a:endParaRPr lang="en-US" sz="288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buClr>
                <a:srgbClr val="00709A"/>
              </a:buClr>
              <a:buSzPct val="110000"/>
              <a:defRPr/>
            </a:pPr>
            <a:endParaRPr lang="en-US" sz="2880" dirty="0">
              <a:solidFill>
                <a:srgbClr val="27333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99626" y="4690094"/>
            <a:ext cx="760884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Phases of Water</a:t>
            </a:r>
          </a:p>
          <a:p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encrypted-tbn2.gstatic.com/images?q=tbn:ANd9GcQBUO4Pl1HJ2HiP7tng62DkSiQhyBo_ylb6Cc5VLm-dbfGauOwG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3074" name="Picture 2" descr="https://encrypted-tbn2.gstatic.com/images?q=tbn:ANd9GcQBUO4Pl1HJ2HiP7tng62DkSiQhyBo_ylb6Cc5VLm-dbfGauOw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871" y="1128578"/>
            <a:ext cx="2187031" cy="3186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769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11" y="522746"/>
            <a:ext cx="11637704" cy="6016167"/>
          </a:xfrm>
        </p:spPr>
        <p:txBody>
          <a:bodyPr>
            <a:normAutofit fontScale="92500" lnSpcReduction="20000"/>
          </a:bodyPr>
          <a:lstStyle/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Phase 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Changes</a:t>
            </a: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These transitions between phases occur at specific conditions of temperature and pressure</a:t>
            </a:r>
            <a:r>
              <a:rPr lang="en-US" alt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Melting</a:t>
            </a:r>
            <a:r>
              <a:rPr lang="en-US" alt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Solid → Liquid (e.g., ice melting into water</a:t>
            </a:r>
            <a:r>
              <a:rPr lang="en-US" alt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Freezing</a:t>
            </a:r>
            <a:r>
              <a:rPr lang="en-US" alt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Liquid → Solid (e.g., water freezing into ice</a:t>
            </a:r>
            <a:r>
              <a:rPr lang="en-US" alt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Evaporation/Boiling</a:t>
            </a:r>
            <a:r>
              <a:rPr lang="en-US" alt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Liquid → Gas (e.g., water boiling to become steam</a:t>
            </a:r>
            <a:r>
              <a:rPr lang="en-US" alt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Condensation</a:t>
            </a:r>
            <a:r>
              <a:rPr lang="en-US" alt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Gas → Liquid (e.g., steam cooling to become water</a:t>
            </a:r>
            <a:r>
              <a:rPr lang="en-US" alt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Sublimation</a:t>
            </a:r>
            <a:r>
              <a:rPr lang="en-US" alt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Solid → Gas (e.g., dry ice turning into carbon </a:t>
            </a:r>
            <a:endParaRPr lang="en-US" alt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dioxide </a:t>
            </a: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gas without becoming liquid</a:t>
            </a:r>
            <a:r>
              <a:rPr lang="en-US" alt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Deposition</a:t>
            </a:r>
            <a:r>
              <a:rPr lang="en-US" alt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Gas → Solid (e.g., frost formation on a cold surface).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2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Phases of Pure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Substances                      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841833"/>
            <a:ext cx="11165265" cy="6016167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phase-change processes of pure substances occur when the substance transitions between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solid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liquid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gaseous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states due to changes in temperature 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pressure [2]. </a:t>
            </a: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Let us consider a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piston-cylinder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device containing liquid water at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 temperatures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pressures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different phase changes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85076" y="71193"/>
            <a:ext cx="10799056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Phase-Change </a:t>
            </a:r>
            <a: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Processes of Pure Substances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51306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55663"/>
            <a:ext cx="11765280" cy="6016167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Compressed Liquid/ Sub-cooled Liquid</a:t>
            </a: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Consider the piston-cylinder device containing liquid water at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en-US" altLang="en-US" sz="24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1atm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223724"/>
            <a:ext cx="12017829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Phase-Change Processes of Pure Substances</a:t>
            </a: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3230880" y="2010498"/>
            <a:ext cx="6096000" cy="2651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 algn="just" eaLnBrk="0" latinLnBrk="0" hangingPunct="0">
              <a:lnSpc>
                <a:spcPct val="150000"/>
              </a:lnSpc>
              <a:spcBef>
                <a:spcPct val="20000"/>
              </a:spcBef>
              <a:buClr>
                <a:srgbClr val="0095CD"/>
              </a:buClr>
              <a:buSzPct val="65000"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Under these conditions, water exists in the liquid phase, and it is called a </a:t>
            </a:r>
            <a:r>
              <a:rPr lang="en-US" sz="24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compressed liquid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or a </a:t>
            </a:r>
            <a:r>
              <a:rPr lang="en-US" sz="24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 cooled liquid.</a:t>
            </a:r>
          </a:p>
          <a:p>
            <a:pPr marL="457200" indent="-457200" algn="just" eaLnBrk="0" latinLnBrk="0" hangingPunct="0">
              <a:lnSpc>
                <a:spcPct val="150000"/>
              </a:lnSpc>
              <a:spcBef>
                <a:spcPct val="20000"/>
              </a:spcBef>
              <a:buClr>
                <a:srgbClr val="0095CD"/>
              </a:buClr>
              <a:buSzPct val="65000"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 the temperature rises, the liquid water expands slightly, and so its specific volume increases.</a:t>
            </a:r>
          </a:p>
          <a:p>
            <a:pPr marL="411480" indent="-411480" algn="just" eaLnBrk="0" latinLnBrk="0" hangingPunct="0">
              <a:spcBef>
                <a:spcPct val="20000"/>
              </a:spcBef>
              <a:buClr>
                <a:srgbClr val="0095CD"/>
              </a:buClr>
              <a:buSzPct val="65000"/>
              <a:buFont typeface="Wingdings" pitchFamily="2" charset="2"/>
              <a:buChar char="n"/>
              <a:defRPr/>
            </a:pPr>
            <a:endParaRPr lang="en-US" sz="2400" kern="0" dirty="0">
              <a:solidFill>
                <a:srgbClr val="27333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452" y="2769326"/>
            <a:ext cx="2104747" cy="275474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240220" y="3151712"/>
                <a:ext cx="94128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S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tate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 1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0220" y="3151712"/>
                <a:ext cx="941283" cy="36933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240220" y="3447252"/>
                <a:ext cx="90120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L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iquid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0220" y="3447252"/>
                <a:ext cx="901209" cy="369332"/>
              </a:xfrm>
              <a:prstGeom prst="rect">
                <a:avLst/>
              </a:prstGeom>
              <a:blipFill rotWithShape="0">
                <a:blip r:embed="rId4"/>
                <a:stretch>
                  <a:fillRect b="-163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90687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Phase-Change Processes of Pure Substances          </a:t>
            </a:r>
            <a:r>
              <a:rPr lang="en-US" sz="29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2900" dirty="0"/>
          </a:p>
        </p:txBody>
      </p:sp>
      <p:sp>
        <p:nvSpPr>
          <p:cNvPr id="5" name="Rectangle 4"/>
          <p:cNvSpPr/>
          <p:nvPr/>
        </p:nvSpPr>
        <p:spPr>
          <a:xfrm>
            <a:off x="178522" y="694191"/>
            <a:ext cx="11308084" cy="1452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defRPr/>
            </a:pPr>
            <a:r>
              <a:rPr lang="en-GB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ii. Saturated Liquid</a:t>
            </a:r>
          </a:p>
          <a:p>
            <a:pPr lvl="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defRPr/>
            </a:pPr>
            <a:endParaRPr lang="en-US" sz="2880" dirty="0">
              <a:solidFill>
                <a:srgbClr val="27333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215641" y="1155248"/>
            <a:ext cx="6067696" cy="4530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just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At this point water is still a liquid, but any heat addition will cause some of the liquid to vaporize.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That is, a phase change process from liquid to vapor is about to take place.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A liquid about to vaporize is called </a:t>
            </a:r>
            <a:r>
              <a:rPr kumimoji="0" lang="en-US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saturated liquid. 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Arial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8579" y="2451172"/>
            <a:ext cx="1958842" cy="23037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423"/>
          <a:stretch/>
        </p:blipFill>
        <p:spPr>
          <a:xfrm>
            <a:off x="1690212" y="4628184"/>
            <a:ext cx="267787" cy="66299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487358" y="2649946"/>
                <a:ext cx="94128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tate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 2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7358" y="2649946"/>
                <a:ext cx="941283" cy="36933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507394" y="2954863"/>
                <a:ext cx="90120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L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iquid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7394" y="2954863"/>
                <a:ext cx="901209" cy="369332"/>
              </a:xfrm>
              <a:prstGeom prst="rect">
                <a:avLst/>
              </a:prstGeom>
              <a:blipFill rotWithShape="0">
                <a:blip r:embed="rId5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64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8" y="223724"/>
            <a:ext cx="11654672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3. Phase-Change Processes of Pure Substances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20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21919" y="727216"/>
            <a:ext cx="10885715" cy="228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defRPr/>
            </a:pP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Saturated Liquid-Vapor Mixture</a:t>
            </a:r>
          </a:p>
          <a:p>
            <a:pPr marL="228600" lvl="0" indent="-2286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itchFamily="34" charset="0"/>
              <a:buChar char="•"/>
              <a:defRPr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586230" algn="l"/>
              </a:tabLst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</a:t>
            </a:r>
            <a:endParaRPr lang="en-US" sz="2400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572283" y="1326833"/>
            <a:ext cx="5876518" cy="521208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just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0" lang="en-US" altLang="en-US" sz="240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Once boiling starts, the temperature stops rising until the liquid is completely vaporized (it is a constant phase- change process at p-constant).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0" lang="en-US" altLang="en-US" sz="2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During this process the only thing is change in volume.</a:t>
            </a:r>
          </a:p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At this stage liquid and vapor phase coexist in equilibrium and it is called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None/>
              <a:tabLst/>
              <a:defRPr/>
            </a:pPr>
            <a:r>
              <a:rPr lang="en-US" altLang="en-US" sz="2400" dirty="0"/>
              <a:t> </a:t>
            </a:r>
            <a:r>
              <a:rPr lang="en-US" altLang="en-US" sz="2400" dirty="0" smtClean="0"/>
              <a:t> </a:t>
            </a:r>
            <a:r>
              <a:rPr kumimoji="0" lang="en-US" altLang="en-US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saturated liquid-vapor mixture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Wingdings" panose="05000000000000000000" charset="0"/>
              <a:buChar char="§"/>
              <a:tabLst/>
              <a:defRPr/>
            </a:pPr>
            <a:endParaRPr kumimoji="0" lang="en-US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273339"/>
              </a:solidFill>
              <a:effectLst/>
              <a:uLnTx/>
              <a:uFillTx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Wingdings" panose="05000000000000000000" charset="0"/>
              <a:buChar char="§"/>
              <a:tabLst/>
              <a:defRPr/>
            </a:pPr>
            <a:endParaRPr kumimoji="0" lang="en-US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Wingdings" panose="05000000000000000000" charset="0"/>
              <a:buChar char="§"/>
              <a:tabLst/>
              <a:defRPr/>
            </a:pPr>
            <a:endParaRPr kumimoji="0" lang="en-US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Wingdings" panose="05000000000000000000" charset="0"/>
              <a:buChar char="§"/>
              <a:tabLst/>
              <a:defRPr/>
            </a:pPr>
            <a:endParaRPr kumimoji="0" lang="en-US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014" y="2141576"/>
            <a:ext cx="1832854" cy="24250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32423"/>
          <a:stretch/>
        </p:blipFill>
        <p:spPr>
          <a:xfrm>
            <a:off x="1623547" y="4445565"/>
            <a:ext cx="267787" cy="66299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286798" y="2435023"/>
                <a:ext cx="94128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tate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 3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6798" y="2435023"/>
                <a:ext cx="941283" cy="36933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234700" y="2706012"/>
                <a:ext cx="104547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M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ixture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4700" y="2706012"/>
                <a:ext cx="1045478" cy="36933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99194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04503" y="223724"/>
            <a:ext cx="11948159" cy="634116"/>
          </a:xfrm>
          <a:prstGeom prst="rect">
            <a:avLst/>
          </a:prstGeom>
        </p:spPr>
        <p:txBody>
          <a:bodyPr>
            <a:normAutofit fontScale="525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61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3. Phase-Change Processes of Pure Substances          </a:t>
            </a:r>
            <a:r>
              <a:rPr lang="en-US" sz="38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38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r>
              <a:rPr lang="en-US" sz="21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en-US" sz="21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21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753341"/>
            <a:ext cx="11355977" cy="1352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defRPr/>
            </a:pP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iv. Saturated Vapor</a:t>
            </a:r>
          </a:p>
          <a:p>
            <a:pPr marL="228600" indent="-2286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3444240" y="1327844"/>
            <a:ext cx="5717177" cy="5212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just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At this point, the entire cylinder is filled with vapor that is on the borderline of the liquid phase.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Any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73339"/>
                </a:solidFill>
                <a:effectLst/>
                <a:uLnTx/>
                <a:uFillTx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heat loss 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from this vapor will cause some of the vapor to condense (phase change from vapor to liquid).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The vapor that is about to condense is called a </a:t>
            </a:r>
            <a:r>
              <a:rPr kumimoji="0" lang="en-US" altLang="en-US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saturated vapor.</a:t>
            </a:r>
            <a:endParaRPr kumimoji="0" lang="en-US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709A"/>
              </a:buClr>
              <a:buSzPct val="110000"/>
              <a:buFont typeface="Wingdings" panose="05000000000000000000" charset="0"/>
              <a:buChar char="§"/>
              <a:tabLst/>
              <a:defRPr/>
            </a:pPr>
            <a:endParaRPr kumimoji="0" lang="en-US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014" y="2141576"/>
            <a:ext cx="1832854" cy="24250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32423"/>
          <a:stretch/>
        </p:blipFill>
        <p:spPr>
          <a:xfrm>
            <a:off x="1623547" y="4445565"/>
            <a:ext cx="267787" cy="66299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286798" y="2435023"/>
                <a:ext cx="94128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tate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 4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6798" y="2435023"/>
                <a:ext cx="941283" cy="36933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286798" y="2705588"/>
                <a:ext cx="86433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Vapor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6798" y="2705588"/>
                <a:ext cx="864339" cy="369332"/>
              </a:xfrm>
              <a:prstGeom prst="rect">
                <a:avLst/>
              </a:prstGeom>
              <a:blipFill rotWithShape="0">
                <a:blip r:embed="rId5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0070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56754" y="223724"/>
            <a:ext cx="11869783" cy="634116"/>
          </a:xfrm>
          <a:prstGeom prst="rect">
            <a:avLst/>
          </a:prstGeom>
        </p:spPr>
        <p:txBody>
          <a:bodyPr>
            <a:normAutofit fontScale="525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61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3. Phase-Change Processes of Pure Substances          </a:t>
            </a:r>
            <a:r>
              <a:rPr lang="en-US" sz="38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38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br>
              <a:rPr lang="en-US" sz="38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21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95794" y="622713"/>
            <a:ext cx="11538857" cy="658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v. Superheated vapor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087188" y="1281548"/>
            <a:ext cx="7589520" cy="53949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latinLnBrk="0"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At this stage the phase-change process is complete, we back to a single-phase region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(vapor)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Further transfer of heat will result in an increase in both the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and the specific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volume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vapor that is not about to condense (i.e. not a saturated vapor) is called a </a:t>
            </a:r>
            <a:r>
              <a:rPr lang="en-US" altLang="en-US" sz="24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superheated vapor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06" y="2110276"/>
            <a:ext cx="1842449" cy="242274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32423"/>
          <a:stretch/>
        </p:blipFill>
        <p:spPr>
          <a:xfrm>
            <a:off x="1623547" y="4445565"/>
            <a:ext cx="267787" cy="66299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286798" y="2435023"/>
                <a:ext cx="94128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tate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 5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6798" y="2435023"/>
                <a:ext cx="941283" cy="36933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286798" y="2705588"/>
                <a:ext cx="86433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Vapor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6798" y="2705588"/>
                <a:ext cx="864339" cy="369332"/>
              </a:xfrm>
              <a:prstGeom prst="rect">
                <a:avLst/>
              </a:prstGeom>
              <a:blipFill rotWithShape="0">
                <a:blip r:embed="rId5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05985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4" y="775063"/>
            <a:ext cx="11452579" cy="3470320"/>
          </a:xfrm>
        </p:spPr>
        <p:txBody>
          <a:bodyPr>
            <a:no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 T-v Diagram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5" y="54850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en-US" sz="36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3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. Phase-Change Processes of Pure Substances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br>
              <a:rPr lang="en-US" sz="2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en-US" sz="22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en-US" sz="22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                     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                      </a:t>
            </a:r>
            <a:endParaRPr lang="en-US" sz="3000" dirty="0"/>
          </a:p>
        </p:txBody>
      </p:sp>
      <p:sp>
        <p:nvSpPr>
          <p:cNvPr id="2" name="Rectangle 1"/>
          <p:cNvSpPr/>
          <p:nvPr/>
        </p:nvSpPr>
        <p:spPr>
          <a:xfrm>
            <a:off x="2426840" y="5810198"/>
            <a:ext cx="65371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2: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Phase change processes of pure substance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2577721" y="3211831"/>
            <a:ext cx="3657600" cy="651510"/>
          </a:xfrm>
          <a:prstGeom prst="rect">
            <a:avLst/>
          </a:prstGeom>
          <a:gradFill rotWithShape="1">
            <a:gsLst>
              <a:gs pos="0">
                <a:srgbClr val="0095CD">
                  <a:lumMod val="110000"/>
                  <a:satMod val="105000"/>
                  <a:tint val="67000"/>
                </a:srgbClr>
              </a:gs>
              <a:gs pos="50000">
                <a:srgbClr val="0095CD">
                  <a:lumMod val="105000"/>
                  <a:satMod val="103000"/>
                  <a:tint val="73000"/>
                </a:srgbClr>
              </a:gs>
              <a:gs pos="100000">
                <a:srgbClr val="0095CD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0095CD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60" b="0" i="0" u="none" strike="noStrike" kern="0" cap="none" spc="0" normalizeH="0" baseline="0" noProof="0" dirty="0">
                <a:ln>
                  <a:noFill/>
                </a:ln>
                <a:solidFill>
                  <a:srgbClr val="273339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Saturated </a:t>
            </a:r>
            <a:r>
              <a:rPr kumimoji="0" lang="en-US" sz="2160" b="0" i="0" u="none" strike="noStrike" kern="0" cap="none" spc="0" normalizeH="0" baseline="0" noProof="0" dirty="0" smtClean="0">
                <a:ln>
                  <a:noFill/>
                </a:ln>
                <a:solidFill>
                  <a:srgbClr val="273339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Liquid-Vapor Mixture </a:t>
            </a:r>
            <a:endParaRPr kumimoji="0" lang="en-US" sz="2160" b="0" i="0" u="none" strike="noStrike" kern="0" cap="none" spc="0" normalizeH="0" baseline="0" noProof="0" dirty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Rounded Rectangle 21"/>
          <p:cNvSpPr/>
          <p:nvPr/>
        </p:nvSpPr>
        <p:spPr>
          <a:xfrm rot="18498497">
            <a:off x="5701921" y="2560320"/>
            <a:ext cx="2011680" cy="548640"/>
          </a:xfrm>
          <a:prstGeom prst="roundRect">
            <a:avLst/>
          </a:prstGeom>
          <a:gradFill rotWithShape="1">
            <a:gsLst>
              <a:gs pos="0">
                <a:srgbClr val="0095CD">
                  <a:lumMod val="110000"/>
                  <a:satMod val="105000"/>
                  <a:tint val="67000"/>
                </a:srgbClr>
              </a:gs>
              <a:gs pos="50000">
                <a:srgbClr val="0095CD">
                  <a:lumMod val="105000"/>
                  <a:satMod val="103000"/>
                  <a:tint val="73000"/>
                </a:srgbClr>
              </a:gs>
              <a:gs pos="100000">
                <a:srgbClr val="0095CD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0095CD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60" b="0" i="0" u="none" strike="noStrike" kern="0" cap="none" spc="0" normalizeH="0" baseline="0" noProof="0" dirty="0">
                <a:ln>
                  <a:noFill/>
                </a:ln>
                <a:solidFill>
                  <a:srgbClr val="273339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Super </a:t>
            </a:r>
            <a:r>
              <a:rPr kumimoji="0" lang="en-US" sz="2160" b="0" i="0" u="none" strike="noStrike" kern="0" cap="none" spc="0" normalizeH="0" baseline="0" noProof="0" dirty="0" smtClean="0">
                <a:ln>
                  <a:noFill/>
                </a:ln>
                <a:solidFill>
                  <a:srgbClr val="273339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Heated</a:t>
            </a:r>
            <a:endParaRPr kumimoji="0" lang="en-US" sz="2160" b="0" i="0" u="none" strike="noStrike" kern="0" cap="none" spc="0" normalizeH="0" baseline="0" noProof="0" dirty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ectangle 22"/>
          <p:cNvSpPr/>
          <p:nvPr/>
        </p:nvSpPr>
        <p:spPr>
          <a:xfrm rot="18263641">
            <a:off x="1090869" y="4117658"/>
            <a:ext cx="1861184" cy="731520"/>
          </a:xfrm>
          <a:prstGeom prst="rect">
            <a:avLst/>
          </a:prstGeom>
          <a:gradFill rotWithShape="1">
            <a:gsLst>
              <a:gs pos="0">
                <a:srgbClr val="0095CD">
                  <a:lumMod val="110000"/>
                  <a:satMod val="105000"/>
                  <a:tint val="67000"/>
                </a:srgbClr>
              </a:gs>
              <a:gs pos="50000">
                <a:srgbClr val="0095CD">
                  <a:lumMod val="105000"/>
                  <a:satMod val="103000"/>
                  <a:tint val="73000"/>
                </a:srgbClr>
              </a:gs>
              <a:gs pos="100000">
                <a:srgbClr val="0095CD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0095CD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60" b="0" i="0" u="none" strike="noStrike" kern="0" cap="none" spc="0" normalizeH="0" baseline="0" noProof="0" dirty="0">
                <a:ln>
                  <a:noFill/>
                </a:ln>
                <a:solidFill>
                  <a:srgbClr val="273339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Compressed Liquid </a:t>
            </a:r>
          </a:p>
        </p:txBody>
      </p:sp>
      <p:cxnSp>
        <p:nvCxnSpPr>
          <p:cNvPr id="24" name="Straight Connector 23"/>
          <p:cNvCxnSpPr/>
          <p:nvPr/>
        </p:nvCxnSpPr>
        <p:spPr>
          <a:xfrm rot="5400000" flipH="1" flipV="1">
            <a:off x="6141976" y="2695576"/>
            <a:ext cx="1101090" cy="914400"/>
          </a:xfrm>
          <a:prstGeom prst="line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</a:ln>
          <a:effectLst/>
        </p:spPr>
      </p:cxnSp>
      <p:cxnSp>
        <p:nvCxnSpPr>
          <p:cNvPr id="25" name="Straight Connector 24"/>
          <p:cNvCxnSpPr/>
          <p:nvPr/>
        </p:nvCxnSpPr>
        <p:spPr>
          <a:xfrm>
            <a:off x="2494584" y="3703321"/>
            <a:ext cx="3657600" cy="0"/>
          </a:xfrm>
          <a:prstGeom prst="line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</a:ln>
          <a:effectLst/>
        </p:spPr>
      </p:cxnSp>
      <p:cxnSp>
        <p:nvCxnSpPr>
          <p:cNvPr id="26" name="Straight Connector 25"/>
          <p:cNvCxnSpPr/>
          <p:nvPr/>
        </p:nvCxnSpPr>
        <p:spPr>
          <a:xfrm rot="5400000" flipH="1" flipV="1">
            <a:off x="1512827" y="3909060"/>
            <a:ext cx="1280160" cy="822960"/>
          </a:xfrm>
          <a:prstGeom prst="line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</a:ln>
          <a:effectLst/>
        </p:spPr>
      </p:cxnSp>
      <p:sp>
        <p:nvSpPr>
          <p:cNvPr id="27" name="Rectangle 26"/>
          <p:cNvSpPr/>
          <p:nvPr/>
        </p:nvSpPr>
        <p:spPr>
          <a:xfrm>
            <a:off x="8816597" y="5532120"/>
            <a:ext cx="548640" cy="54864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F17C3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80" b="1" i="1" u="none" strike="noStrike" kern="0" cap="none" spc="0" normalizeH="0" baseline="0" noProof="0" dirty="0">
                <a:ln>
                  <a:noFill/>
                </a:ln>
                <a:solidFill>
                  <a:srgbClr val="273339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78411" y="685800"/>
            <a:ext cx="548640" cy="54864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F17C3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80" b="1" i="1" u="none" strike="noStrike" kern="0" cap="none" spc="0" normalizeH="0" baseline="0" noProof="0" dirty="0">
                <a:ln>
                  <a:noFill/>
                </a:ln>
                <a:solidFill>
                  <a:srgbClr val="273339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rot="5400000" flipH="1" flipV="1">
            <a:off x="-1445638" y="3246121"/>
            <a:ext cx="4937760" cy="3810"/>
          </a:xfrm>
          <a:prstGeom prst="straightConnector1">
            <a:avLst/>
          </a:prstGeom>
          <a:noFill/>
          <a:ln w="19050" cap="flat" cmpd="sng" algn="ctr">
            <a:solidFill>
              <a:srgbClr val="273339"/>
            </a:solidFill>
            <a:prstDash val="solid"/>
            <a:miter lim="800000"/>
            <a:tailEnd type="arrow"/>
          </a:ln>
          <a:effectLst/>
        </p:spPr>
      </p:cxnSp>
      <p:cxnSp>
        <p:nvCxnSpPr>
          <p:cNvPr id="30" name="Straight Arrow Connector 29"/>
          <p:cNvCxnSpPr/>
          <p:nvPr/>
        </p:nvCxnSpPr>
        <p:spPr>
          <a:xfrm>
            <a:off x="1013717" y="5715000"/>
            <a:ext cx="7964804" cy="1906"/>
          </a:xfrm>
          <a:prstGeom prst="straightConnector1">
            <a:avLst/>
          </a:prstGeom>
          <a:noFill/>
          <a:ln w="19050" cap="flat" cmpd="sng" algn="ctr">
            <a:solidFill>
              <a:srgbClr val="273339"/>
            </a:solidFill>
            <a:prstDash val="solid"/>
            <a:miter lim="800000"/>
            <a:tailEnd type="arrow"/>
          </a:ln>
          <a:effectLst/>
        </p:spPr>
      </p:cxnSp>
      <p:sp>
        <p:nvSpPr>
          <p:cNvPr id="31" name="Flowchart: Connector 30"/>
          <p:cNvSpPr/>
          <p:nvPr/>
        </p:nvSpPr>
        <p:spPr>
          <a:xfrm>
            <a:off x="1647675" y="4869180"/>
            <a:ext cx="182880" cy="182880"/>
          </a:xfrm>
          <a:prstGeom prst="flowChartConnector">
            <a:avLst/>
          </a:prstGeom>
          <a:gradFill rotWithShape="1">
            <a:gsLst>
              <a:gs pos="0">
                <a:srgbClr val="7BB21B">
                  <a:satMod val="103000"/>
                  <a:lumMod val="102000"/>
                  <a:tint val="94000"/>
                </a:srgbClr>
              </a:gs>
              <a:gs pos="50000">
                <a:srgbClr val="7BB21B">
                  <a:satMod val="110000"/>
                  <a:lumMod val="100000"/>
                  <a:shade val="100000"/>
                </a:srgbClr>
              </a:gs>
              <a:gs pos="100000">
                <a:srgbClr val="7BB21B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Flowchart: Connector 31"/>
          <p:cNvSpPr/>
          <p:nvPr/>
        </p:nvSpPr>
        <p:spPr>
          <a:xfrm>
            <a:off x="2443728" y="3622510"/>
            <a:ext cx="182880" cy="182880"/>
          </a:xfrm>
          <a:prstGeom prst="flowChartConnector">
            <a:avLst/>
          </a:prstGeom>
          <a:gradFill rotWithShape="1">
            <a:gsLst>
              <a:gs pos="0">
                <a:srgbClr val="7BB21B">
                  <a:satMod val="103000"/>
                  <a:lumMod val="102000"/>
                  <a:tint val="94000"/>
                </a:srgbClr>
              </a:gs>
              <a:gs pos="50000">
                <a:srgbClr val="7BB21B">
                  <a:satMod val="110000"/>
                  <a:lumMod val="100000"/>
                  <a:shade val="100000"/>
                </a:srgbClr>
              </a:gs>
              <a:gs pos="100000">
                <a:srgbClr val="7BB21B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Flowchart: Connector 32"/>
          <p:cNvSpPr/>
          <p:nvPr/>
        </p:nvSpPr>
        <p:spPr>
          <a:xfrm>
            <a:off x="6100157" y="3593895"/>
            <a:ext cx="182880" cy="182880"/>
          </a:xfrm>
          <a:prstGeom prst="flowChartConnector">
            <a:avLst/>
          </a:prstGeom>
          <a:gradFill rotWithShape="1">
            <a:gsLst>
              <a:gs pos="0">
                <a:srgbClr val="7BB21B">
                  <a:satMod val="103000"/>
                  <a:lumMod val="102000"/>
                  <a:tint val="94000"/>
                </a:srgbClr>
              </a:gs>
              <a:gs pos="50000">
                <a:srgbClr val="7BB21B">
                  <a:satMod val="110000"/>
                  <a:lumMod val="100000"/>
                  <a:shade val="100000"/>
                </a:srgbClr>
              </a:gs>
              <a:gs pos="100000">
                <a:srgbClr val="7BB21B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Flowchart: Connector 33"/>
          <p:cNvSpPr/>
          <p:nvPr/>
        </p:nvSpPr>
        <p:spPr>
          <a:xfrm>
            <a:off x="7071889" y="2545912"/>
            <a:ext cx="182880" cy="182880"/>
          </a:xfrm>
          <a:prstGeom prst="flowChartConnector">
            <a:avLst/>
          </a:prstGeom>
          <a:gradFill rotWithShape="1">
            <a:gsLst>
              <a:gs pos="0">
                <a:srgbClr val="7BB21B">
                  <a:satMod val="103000"/>
                  <a:lumMod val="102000"/>
                  <a:tint val="94000"/>
                </a:srgbClr>
              </a:gs>
              <a:gs pos="50000">
                <a:srgbClr val="7BB21B">
                  <a:satMod val="110000"/>
                  <a:lumMod val="100000"/>
                  <a:shade val="100000"/>
                </a:srgbClr>
              </a:gs>
              <a:gs pos="100000">
                <a:srgbClr val="7BB21B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Rectangular Callout 34"/>
          <p:cNvSpPr/>
          <p:nvPr/>
        </p:nvSpPr>
        <p:spPr>
          <a:xfrm>
            <a:off x="2029081" y="4983480"/>
            <a:ext cx="365760" cy="457200"/>
          </a:xfrm>
          <a:prstGeom prst="wedgeRectCallout">
            <a:avLst>
              <a:gd name="adj1" fmla="val -127651"/>
              <a:gd name="adj2" fmla="val -43750"/>
            </a:avLst>
          </a:prstGeom>
          <a:gradFill rotWithShape="1">
            <a:gsLst>
              <a:gs pos="0">
                <a:srgbClr val="324D5E">
                  <a:lumMod val="110000"/>
                  <a:satMod val="105000"/>
                  <a:tint val="67000"/>
                </a:srgbClr>
              </a:gs>
              <a:gs pos="50000">
                <a:srgbClr val="324D5E">
                  <a:lumMod val="105000"/>
                  <a:satMod val="103000"/>
                  <a:tint val="73000"/>
                </a:srgbClr>
              </a:gs>
              <a:gs pos="100000">
                <a:srgbClr val="324D5E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324D5E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60" b="1" i="1" u="none" strike="noStrike" kern="0" cap="none" spc="0" normalizeH="0" baseline="0" noProof="0" dirty="0">
                <a:ln>
                  <a:noFill/>
                </a:ln>
                <a:solidFill>
                  <a:srgbClr val="273339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</a:t>
            </a:r>
          </a:p>
        </p:txBody>
      </p:sp>
      <p:sp>
        <p:nvSpPr>
          <p:cNvPr id="36" name="Rectangular Callout 35"/>
          <p:cNvSpPr/>
          <p:nvPr/>
        </p:nvSpPr>
        <p:spPr>
          <a:xfrm>
            <a:off x="2021461" y="3314700"/>
            <a:ext cx="365760" cy="365760"/>
          </a:xfrm>
          <a:prstGeom prst="wedgeRectCallout">
            <a:avLst>
              <a:gd name="adj1" fmla="val 94167"/>
              <a:gd name="adj2" fmla="val 65625"/>
            </a:avLst>
          </a:prstGeom>
          <a:gradFill rotWithShape="1">
            <a:gsLst>
              <a:gs pos="0">
                <a:srgbClr val="324D5E">
                  <a:lumMod val="110000"/>
                  <a:satMod val="105000"/>
                  <a:tint val="67000"/>
                </a:srgbClr>
              </a:gs>
              <a:gs pos="50000">
                <a:srgbClr val="324D5E">
                  <a:lumMod val="105000"/>
                  <a:satMod val="103000"/>
                  <a:tint val="73000"/>
                </a:srgbClr>
              </a:gs>
              <a:gs pos="100000">
                <a:srgbClr val="324D5E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324D5E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60" b="1" i="1" u="none" strike="noStrike" kern="0" cap="none" spc="0" normalizeH="0" baseline="0" noProof="0" dirty="0">
                <a:ln>
                  <a:noFill/>
                </a:ln>
                <a:solidFill>
                  <a:srgbClr val="273339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</a:t>
            </a:r>
          </a:p>
        </p:txBody>
      </p:sp>
      <p:sp>
        <p:nvSpPr>
          <p:cNvPr id="37" name="Rectangular Callout 36"/>
          <p:cNvSpPr/>
          <p:nvPr/>
        </p:nvSpPr>
        <p:spPr>
          <a:xfrm>
            <a:off x="3877368" y="3162166"/>
            <a:ext cx="365760" cy="365760"/>
          </a:xfrm>
          <a:prstGeom prst="wedgeRectCallout">
            <a:avLst>
              <a:gd name="adj1" fmla="val 94167"/>
              <a:gd name="adj2" fmla="val 65625"/>
            </a:avLst>
          </a:prstGeom>
          <a:gradFill rotWithShape="1">
            <a:gsLst>
              <a:gs pos="0">
                <a:srgbClr val="324D5E">
                  <a:lumMod val="110000"/>
                  <a:satMod val="105000"/>
                  <a:tint val="67000"/>
                </a:srgbClr>
              </a:gs>
              <a:gs pos="50000">
                <a:srgbClr val="324D5E">
                  <a:lumMod val="105000"/>
                  <a:satMod val="103000"/>
                  <a:tint val="73000"/>
                </a:srgbClr>
              </a:gs>
              <a:gs pos="100000">
                <a:srgbClr val="324D5E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324D5E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60" b="1" i="1" u="none" strike="noStrike" kern="0" cap="none" spc="0" normalizeH="0" baseline="0" noProof="0" dirty="0">
                <a:ln>
                  <a:noFill/>
                </a:ln>
                <a:solidFill>
                  <a:srgbClr val="273339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</a:t>
            </a:r>
          </a:p>
        </p:txBody>
      </p:sp>
      <p:sp>
        <p:nvSpPr>
          <p:cNvPr id="38" name="Rectangular Callout 37"/>
          <p:cNvSpPr/>
          <p:nvPr/>
        </p:nvSpPr>
        <p:spPr>
          <a:xfrm>
            <a:off x="6418201" y="2331720"/>
            <a:ext cx="365760" cy="365760"/>
          </a:xfrm>
          <a:prstGeom prst="wedgeRectCallout">
            <a:avLst>
              <a:gd name="adj1" fmla="val 94167"/>
              <a:gd name="adj2" fmla="val 65625"/>
            </a:avLst>
          </a:prstGeom>
          <a:gradFill rotWithShape="1">
            <a:gsLst>
              <a:gs pos="0">
                <a:srgbClr val="324D5E">
                  <a:lumMod val="110000"/>
                  <a:satMod val="105000"/>
                  <a:tint val="67000"/>
                </a:srgbClr>
              </a:gs>
              <a:gs pos="50000">
                <a:srgbClr val="324D5E">
                  <a:lumMod val="105000"/>
                  <a:satMod val="103000"/>
                  <a:tint val="73000"/>
                </a:srgbClr>
              </a:gs>
              <a:gs pos="100000">
                <a:srgbClr val="324D5E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324D5E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160" b="1" i="1" kern="0" dirty="0">
                <a:solidFill>
                  <a:srgbClr val="273339"/>
                </a:solidFill>
                <a:latin typeface="Calibri"/>
              </a:rPr>
              <a:t>5</a:t>
            </a:r>
            <a:endParaRPr kumimoji="0" lang="en-US" sz="2160" b="1" i="1" u="none" strike="noStrike" kern="0" cap="none" spc="0" normalizeH="0" baseline="0" noProof="0" dirty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 rot="17237507">
            <a:off x="1931691" y="2430949"/>
            <a:ext cx="1861184" cy="731520"/>
          </a:xfrm>
          <a:prstGeom prst="rect">
            <a:avLst/>
          </a:prstGeom>
          <a:gradFill rotWithShape="1">
            <a:gsLst>
              <a:gs pos="0">
                <a:srgbClr val="0095CD">
                  <a:lumMod val="110000"/>
                  <a:satMod val="105000"/>
                  <a:tint val="67000"/>
                </a:srgbClr>
              </a:gs>
              <a:gs pos="50000">
                <a:srgbClr val="0095CD">
                  <a:lumMod val="105000"/>
                  <a:satMod val="103000"/>
                  <a:tint val="73000"/>
                </a:srgbClr>
              </a:gs>
              <a:gs pos="100000">
                <a:srgbClr val="0095CD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0095CD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160" kern="0" dirty="0" smtClean="0">
                <a:solidFill>
                  <a:srgbClr val="273339"/>
                </a:solidFill>
                <a:latin typeface="Calibri"/>
              </a:rPr>
              <a:t>Saturated</a:t>
            </a:r>
            <a:r>
              <a:rPr kumimoji="0" lang="en-US" sz="2160" b="0" i="0" u="none" strike="noStrike" kern="0" cap="none" spc="0" normalizeH="0" baseline="0" noProof="0" dirty="0" smtClean="0">
                <a:ln>
                  <a:noFill/>
                </a:ln>
                <a:solidFill>
                  <a:srgbClr val="273339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160" b="0" i="0" u="none" strike="noStrike" kern="0" cap="none" spc="0" normalizeH="0" baseline="0" noProof="0" dirty="0">
                <a:ln>
                  <a:noFill/>
                </a:ln>
                <a:solidFill>
                  <a:srgbClr val="273339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Liquid </a:t>
            </a:r>
          </a:p>
        </p:txBody>
      </p:sp>
      <p:sp>
        <p:nvSpPr>
          <p:cNvPr id="40" name="Rectangle 39"/>
          <p:cNvSpPr/>
          <p:nvPr/>
        </p:nvSpPr>
        <p:spPr>
          <a:xfrm rot="2117597">
            <a:off x="6000301" y="3958992"/>
            <a:ext cx="1861184" cy="731520"/>
          </a:xfrm>
          <a:prstGeom prst="rect">
            <a:avLst/>
          </a:prstGeom>
          <a:gradFill rotWithShape="1">
            <a:gsLst>
              <a:gs pos="0">
                <a:srgbClr val="0095CD">
                  <a:lumMod val="110000"/>
                  <a:satMod val="105000"/>
                  <a:tint val="67000"/>
                </a:srgbClr>
              </a:gs>
              <a:gs pos="50000">
                <a:srgbClr val="0095CD">
                  <a:lumMod val="105000"/>
                  <a:satMod val="103000"/>
                  <a:tint val="73000"/>
                </a:srgbClr>
              </a:gs>
              <a:gs pos="100000">
                <a:srgbClr val="0095CD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0095CD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160" kern="0" dirty="0" smtClean="0">
                <a:solidFill>
                  <a:srgbClr val="273339"/>
                </a:solidFill>
                <a:latin typeface="Calibri"/>
              </a:rPr>
              <a:t>Saturated</a:t>
            </a:r>
            <a:r>
              <a:rPr kumimoji="0" lang="en-US" sz="2160" b="0" i="0" u="none" strike="noStrike" kern="0" cap="none" spc="0" normalizeH="0" baseline="0" noProof="0" dirty="0" smtClean="0">
                <a:ln>
                  <a:noFill/>
                </a:ln>
                <a:solidFill>
                  <a:srgbClr val="273339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Vapor </a:t>
            </a:r>
            <a:endParaRPr kumimoji="0" lang="en-US" sz="2160" b="0" i="0" u="none" strike="noStrike" kern="0" cap="none" spc="0" normalizeH="0" baseline="0" noProof="0" dirty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Rectangular Callout 40"/>
          <p:cNvSpPr/>
          <p:nvPr/>
        </p:nvSpPr>
        <p:spPr>
          <a:xfrm>
            <a:off x="5712240" y="3243383"/>
            <a:ext cx="365760" cy="365760"/>
          </a:xfrm>
          <a:prstGeom prst="wedgeRectCallout">
            <a:avLst>
              <a:gd name="adj1" fmla="val 94167"/>
              <a:gd name="adj2" fmla="val 65625"/>
            </a:avLst>
          </a:prstGeom>
          <a:gradFill rotWithShape="1">
            <a:gsLst>
              <a:gs pos="0">
                <a:srgbClr val="324D5E">
                  <a:lumMod val="110000"/>
                  <a:satMod val="105000"/>
                  <a:tint val="67000"/>
                </a:srgbClr>
              </a:gs>
              <a:gs pos="50000">
                <a:srgbClr val="324D5E">
                  <a:lumMod val="105000"/>
                  <a:satMod val="103000"/>
                  <a:tint val="73000"/>
                </a:srgbClr>
              </a:gs>
              <a:gs pos="100000">
                <a:srgbClr val="324D5E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324D5E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60" b="1" i="1" u="none" strike="noStrike" kern="0" cap="none" spc="0" normalizeH="0" baseline="0" noProof="0" dirty="0">
                <a:ln>
                  <a:noFill/>
                </a:ln>
                <a:solidFill>
                  <a:srgbClr val="273339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707434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7" grpId="0" animBg="1"/>
      <p:bldP spid="28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926" y="0"/>
            <a:ext cx="11530147" cy="70953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Phase-Change Processes of Pure Substances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2000" dirty="0">
                <a:solidFill>
                  <a:prstClr val="black"/>
                </a:solidFill>
              </a:rPr>
              <a:t/>
            </a: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609600"/>
            <a:ext cx="10849791" cy="6248399"/>
          </a:xfrm>
        </p:spPr>
        <p:txBody>
          <a:bodyPr>
            <a:normAutofit/>
          </a:bodyPr>
          <a:lstStyle/>
          <a:p>
            <a:pPr marL="0" lvl="0" indent="0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Saturation Temperature and Saturation Pressure</a:t>
            </a:r>
          </a:p>
          <a:p>
            <a:pPr latinLnBrk="0">
              <a:lnSpc>
                <a:spcPct val="150000"/>
              </a:lnSpc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 a given pressure, the temperature at which a pure substance changes phase is called the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saturation temperature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baseline="-25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</a:t>
            </a:r>
            <a:r>
              <a:rPr lang="en-US" sz="2400" baseline="-25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 a given temperature, the pressure at which a pure substance changes phase is called the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saturation pressure </a:t>
            </a:r>
            <a:r>
              <a:rPr lang="en-US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400" baseline="-250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 a pressure of 101.325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kPa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sat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is 99.97°C.</a:t>
            </a:r>
          </a:p>
          <a:p>
            <a:pPr latinLnBrk="0">
              <a:lnSpc>
                <a:spcPct val="150000"/>
              </a:lnSpc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 a temperature of 99.97°C,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4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sat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is 101.325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kPa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32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88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81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948159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Phase-Change Processes of Pure Substances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0329" y="702655"/>
            <a:ext cx="11311346" cy="5660572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Saturation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(boiling) pressure of water at various temperatures</a:t>
            </a:r>
            <a:endParaRPr lang="en-US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b="1" i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Content Placeholder 3"/>
          <p:cNvPicPr>
            <a:picLocks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11531" y="1476737"/>
            <a:ext cx="3670663" cy="468802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869577" y="1821672"/>
            <a:ext cx="324829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Table 1: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Boiling pressure of water at various temperatures [1]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885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" y="0"/>
            <a:ext cx="11590020" cy="70953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Phase-Change Processes of Pure Substances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709531"/>
            <a:ext cx="11005054" cy="6202340"/>
          </a:xfrm>
        </p:spPr>
        <p:txBody>
          <a:bodyPr>
            <a:normAutofit/>
          </a:bodyPr>
          <a:lstStyle/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During a phase-change process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 obviously dependent properties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4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</a:t>
            </a:r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lvl="1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000" b="1" dirty="0" smtClean="0"/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8" name="Picture 2" descr="https://upload.wikimedia.org/wikiversity/en/thumb/f/f2/Boiling_cavitation.png/657px-Boiling_cavitati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075" y="1980965"/>
            <a:ext cx="3881106" cy="3544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515291" y="5525354"/>
            <a:ext cx="6096000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pPr lvl="1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Saturation Pressure and Temperature Relation of Water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US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https://upload.wikimedia.org/wikiversity/en/thumb/f/f2/Boiling_cavitation.png/657px-Boiling_cavitation.png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878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036" y="4895"/>
            <a:ext cx="11525575" cy="70953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Phase-Change Processes of Pure Substances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036" y="575089"/>
            <a:ext cx="11311346" cy="5660572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Latent Heat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amount of energy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absorbed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released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during a phase-change process is called the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latent heat</a:t>
            </a:r>
            <a:r>
              <a:rPr lang="en-US" sz="2400" b="1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amount of energy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absorbed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during vaporization is called the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latent heat of vaporization</a:t>
            </a:r>
            <a:r>
              <a:rPr lang="en-US" sz="2400" b="1" dirty="0">
                <a:solidFill>
                  <a:srgbClr val="9D121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it is equivalent to the energy released during condensation.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amount of energy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absorbed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during melting is called the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latent heat of fusion</a:t>
            </a:r>
            <a:r>
              <a:rPr lang="en-US" sz="2400" dirty="0">
                <a:solidFill>
                  <a:srgbClr val="9D121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it is equivalent to the amount of energy released during freezing.</a:t>
            </a: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52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" y="0"/>
            <a:ext cx="11685814" cy="709531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Property Diagrams for Phase Change Processes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775063"/>
            <a:ext cx="11441974" cy="6248399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Property diagrams for phase change processes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visually represent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behavior of substances as they transition between different phases (like solid, liquid, and gas).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These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diagrams are incredibly useful for understanding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 principles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analyzing phase transitions such as melting, boiling, and sublimation.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common types of property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diagrams are:</a:t>
            </a:r>
          </a:p>
          <a:p>
            <a:pPr lvl="1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Temperature-Volume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(T-v)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Diagram</a:t>
            </a:r>
          </a:p>
          <a:p>
            <a:pPr lvl="1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Pressure-Volume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(P-v)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Diagram</a:t>
            </a:r>
          </a:p>
          <a:p>
            <a:pPr lvl="1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Pressure-Temperature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(P-T)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Diagram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30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20" y="0"/>
            <a:ext cx="10533670" cy="60959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Temperature-Volume (T-v) Diagram</a:t>
            </a:r>
            <a:endParaRPr lang="en-US" sz="2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888" y="651601"/>
            <a:ext cx="11494227" cy="6069875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Temperature-Volume (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T-v)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diagram shows the relationship between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 volume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a substance during phase change processes, offering insights into how volume changes with temperature for different phases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Experimental result tells us, as the pressure is increased further, the saturation line of the process will continue to get shorter and it will become a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point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[3].</a:t>
            </a:r>
          </a:p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point is called the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 point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the substance and it may be defined as the point at which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saturated liquid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saturated vapor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states are identical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 pressures above the critical pressure, there is not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a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distinct phase-change process.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We can never tell when the change has occurred.</a:t>
            </a:r>
          </a:p>
          <a:p>
            <a:pPr latinLnBrk="0">
              <a:lnSpc>
                <a:spcPct val="150000"/>
              </a:lnSpc>
              <a:spcBef>
                <a:spcPts val="0"/>
              </a:spcBef>
            </a:pPr>
            <a:endParaRPr lang="en-US" sz="24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spcBef>
                <a:spcPts val="0"/>
              </a:spcBef>
            </a:pPr>
            <a:endParaRPr lang="en-US" altLang="en-US" sz="20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18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89" y="0"/>
            <a:ext cx="11617234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Temperature-Volume (T-v)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Diagram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916" y="978232"/>
            <a:ext cx="4467496" cy="384701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  <a:extLst/>
        </p:spPr>
      </p:pic>
      <p:sp>
        <p:nvSpPr>
          <p:cNvPr id="7" name="Rectangle 6"/>
          <p:cNvSpPr/>
          <p:nvPr/>
        </p:nvSpPr>
        <p:spPr>
          <a:xfrm>
            <a:off x="1663337" y="4923545"/>
            <a:ext cx="6096000" cy="1046440"/>
          </a:xfrm>
          <a:prstGeom prst="rect">
            <a:avLst/>
          </a:prstGeom>
        </p:spPr>
        <p:txBody>
          <a:bodyPr>
            <a:spAutoFit/>
          </a:bodyPr>
          <a:lstStyle/>
          <a:p>
            <a:pPr lvl="1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T-v Diagram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Water</a:t>
            </a:r>
          </a:p>
          <a:p>
            <a:pPr lvl="1" algn="just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url: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encrypted-tbn0.gstatic.com/images?q=tbn:ANd9GcSK24DHk2HFRwAyazofrFNugW82DckEPtgYBA&amp;s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71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Temperature-Volume (T-v) Diagram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52503" y="1054181"/>
            <a:ext cx="3679963" cy="4633107"/>
          </a:xfrm>
          <a:noFill/>
        </p:spPr>
      </p:pic>
      <p:sp>
        <p:nvSpPr>
          <p:cNvPr id="3" name="Rectangle 2"/>
          <p:cNvSpPr/>
          <p:nvPr/>
        </p:nvSpPr>
        <p:spPr>
          <a:xfrm>
            <a:off x="6487885" y="1768176"/>
            <a:ext cx="520772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5: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T-v Diagram of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(critical point)</a:t>
            </a:r>
          </a:p>
          <a:p>
            <a:pPr lvl="1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url: 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://slideplayer.com/slide/14832318/90/images/12/saturated+liquid+line+saturated+vapor+line.+compressed+liquid+region.+superheated+vapor+region.+saturated+liquid%E2%80%93vapor+mixture+region+%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28wet+region%29.jpg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80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Temperature-Volume (T-v) Diagram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19826" y="4850249"/>
            <a:ext cx="6096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lvl="1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T-v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Diagram of a Pure Substance</a:t>
            </a:r>
          </a:p>
          <a:p>
            <a:pPr lvl="1" algn="just"/>
            <a:r>
              <a:rPr lang="en-US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url:https://pressbooks.bccampus.ca/thermo1/wp-content/uploads/sites/499/2021/06/Fig.-2-8_T-v_diagram_for_a_liquid_vapor-copy.svg_.</a:t>
            </a:r>
            <a:r>
              <a:rPr lang="en-US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png</a:t>
            </a:r>
            <a:endParaRPr lang="en-US" sz="14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4" descr="https://pressbooks.bccampus.ca/thermo1/wp-content/uploads/sites/499/2021/06/Fig.-2-8_T-v_diagram_for_a_liquid_vapor-copy.svg_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9189" y="906853"/>
            <a:ext cx="4913494" cy="393386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724" y="906853"/>
            <a:ext cx="2175139" cy="187303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1493972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it-IT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Pressure-Volume (P-v) Diagram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099" y="609600"/>
            <a:ext cx="11337472" cy="6248399"/>
          </a:xfrm>
        </p:spPr>
        <p:txBody>
          <a:bodyPr>
            <a:normAutofit/>
          </a:bodyPr>
          <a:lstStyle/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Pressure-Volume (P-V)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diagram illustrates the relationship between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volume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for a substance, providing insights into its behavior during various thermodynamic processes,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including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phase changes.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general shape of the P-v diagram of a pure substance is very much like the T-v diagram, but the T constant lines on this diagram have a downward trend.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62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it-IT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Pressure-Volume (P-v) </a:t>
            </a:r>
            <a:r>
              <a:rPr lang="it-IT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Diagram             </a:t>
            </a:r>
            <a:r>
              <a:rPr lang="it-IT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Cont...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549" y="709530"/>
            <a:ext cx="10929256" cy="6011945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Consider again a piston–cylinder device that contains liquid water at </a:t>
            </a:r>
            <a:r>
              <a:rPr lang="en-GB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1MPa</a:t>
            </a:r>
            <a:r>
              <a:rPr lang="en-GB" alt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150°C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. Water at this state exists as a </a:t>
            </a:r>
            <a:r>
              <a:rPr lang="en-GB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compressed liquid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60000"/>
              </a:lnSpc>
              <a:spcBef>
                <a:spcPts val="0"/>
              </a:spcBef>
            </a:pPr>
            <a:endParaRPr lang="en-GB" altLang="en-US" sz="2400" dirty="0" smtClean="0">
              <a:latin typeface="David" pitchFamily="34" charset="-79"/>
              <a:cs typeface="David" pitchFamily="34" charset="-79"/>
            </a:endParaRPr>
          </a:p>
          <a:p>
            <a:pPr algn="just" latinLnBrk="0">
              <a:lnSpc>
                <a:spcPct val="160000"/>
              </a:lnSpc>
              <a:spcBef>
                <a:spcPts val="0"/>
              </a:spcBef>
            </a:pPr>
            <a:endParaRPr lang="en-GB" altLang="en-US" sz="2400" dirty="0">
              <a:latin typeface="David" pitchFamily="34" charset="-79"/>
              <a:cs typeface="David" pitchFamily="34" charset="-79"/>
            </a:endParaRPr>
          </a:p>
          <a:p>
            <a:pPr algn="just" latinLnBrk="0">
              <a:lnSpc>
                <a:spcPct val="160000"/>
              </a:lnSpc>
              <a:spcBef>
                <a:spcPts val="0"/>
              </a:spcBef>
            </a:pPr>
            <a:endParaRPr lang="en-GB" altLang="en-US" sz="2400" dirty="0" smtClean="0">
              <a:latin typeface="David" pitchFamily="34" charset="-79"/>
              <a:cs typeface="David" pitchFamily="34" charset="-79"/>
            </a:endParaRPr>
          </a:p>
          <a:p>
            <a:pPr algn="just" latinLnBrk="0">
              <a:lnSpc>
                <a:spcPct val="160000"/>
              </a:lnSpc>
              <a:spcBef>
                <a:spcPts val="0"/>
              </a:spcBef>
            </a:pPr>
            <a:endParaRPr lang="en-GB" altLang="en-US" sz="2400" dirty="0">
              <a:latin typeface="David" pitchFamily="34" charset="-79"/>
              <a:cs typeface="David" pitchFamily="34" charset="-79"/>
            </a:endParaRPr>
          </a:p>
          <a:p>
            <a:pPr algn="just" latinLnBrk="0">
              <a:lnSpc>
                <a:spcPct val="160000"/>
              </a:lnSpc>
              <a:spcBef>
                <a:spcPts val="0"/>
              </a:spcBef>
            </a:pPr>
            <a:endParaRPr lang="en-GB" altLang="en-US" sz="2400" dirty="0" smtClean="0">
              <a:latin typeface="David" pitchFamily="34" charset="-79"/>
              <a:cs typeface="David" pitchFamily="34" charset="-79"/>
            </a:endParaRPr>
          </a:p>
          <a:p>
            <a:pPr marL="0" indent="0" algn="just" latinLnBrk="0">
              <a:lnSpc>
                <a:spcPct val="160000"/>
              </a:lnSpc>
              <a:spcBef>
                <a:spcPts val="0"/>
              </a:spcBef>
              <a:buNone/>
            </a:pPr>
            <a:endParaRPr lang="en-GB" altLang="en-US" sz="2400" i="1" dirty="0">
              <a:latin typeface="David" pitchFamily="34" charset="-79"/>
              <a:cs typeface="David" pitchFamily="34" charset="-79"/>
            </a:endParaRPr>
          </a:p>
          <a:p>
            <a:pPr marL="0" indent="0" algn="just" latinLnBrk="0">
              <a:lnSpc>
                <a:spcPct val="160000"/>
              </a:lnSpc>
              <a:spcBef>
                <a:spcPts val="0"/>
              </a:spcBef>
              <a:buNone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 descr="https://media.cheggcdn.com/study/215/2150a462-bc16-4448-b673-d198d8d23067/image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7" t="25156" r="75000" b="35123"/>
          <a:stretch/>
        </p:blipFill>
        <p:spPr bwMode="auto">
          <a:xfrm>
            <a:off x="2882537" y="2038486"/>
            <a:ext cx="2607130" cy="34093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Rectangle 8"/>
          <p:cNvSpPr/>
          <p:nvPr/>
        </p:nvSpPr>
        <p:spPr>
          <a:xfrm>
            <a:off x="5524499" y="2486501"/>
            <a:ext cx="5829302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T-v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Diagram of a Pure Substance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 https://media.cheggcdn.com/study/215/2150a462-bc16-4448-b673-d198d8d23067/image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24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it-IT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Pressure-Volume (P-v) </a:t>
            </a:r>
            <a:r>
              <a:rPr lang="it-IT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Diagram             </a:t>
            </a:r>
            <a:r>
              <a:rPr lang="it-IT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Cont...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549" y="709530"/>
            <a:ext cx="10929256" cy="6011945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Now the weights on top of the piston are removed one 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by 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one so that the pressure inside the cylinder decreases 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gradually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water is allowed to exchange heat with the surroundings so its temperature remains constant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As the </a:t>
            </a:r>
            <a:r>
              <a:rPr lang="en-GB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 decreases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, the volume of the water </a:t>
            </a:r>
            <a:r>
              <a:rPr lang="en-GB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increases slightly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60000"/>
              </a:lnSpc>
              <a:spcBef>
                <a:spcPts val="0"/>
              </a:spcBef>
            </a:pPr>
            <a:endParaRPr lang="en-GB" altLang="en-US" sz="2400" i="1" dirty="0">
              <a:latin typeface="David" pitchFamily="34" charset="-79"/>
              <a:cs typeface="David" pitchFamily="34" charset="-79"/>
            </a:endParaRPr>
          </a:p>
          <a:p>
            <a:pPr marL="0" indent="0" algn="just" latinLnBrk="0">
              <a:lnSpc>
                <a:spcPct val="160000"/>
              </a:lnSpc>
              <a:spcBef>
                <a:spcPts val="0"/>
              </a:spcBef>
              <a:buNone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356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it-IT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Pressure-Volume (P-v) Diagram          </a:t>
            </a:r>
            <a:r>
              <a:rPr lang="it-IT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it-IT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it-IT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...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573006"/>
            <a:ext cx="10997838" cy="6148470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70000"/>
              </a:lnSpc>
              <a:buNone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P-v Diagram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10629" y="5106120"/>
            <a:ext cx="6096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8: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P-v Diagram of Pure Substances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www.researchgate.net/publication/50893732/figure/fig2/AS:305707564978182@1449897771117/p-v-diagram-for-a-pure-substance.png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12" name="Picture 11" descr="https://www.researchgate.net/publication/50893732/figure/fig2/AS:305707564978182@1449897771117/p-v-diagram-for-a-pure-substance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886" y="1515291"/>
            <a:ext cx="4720045" cy="34485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448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it-IT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Pressure-Volume (P-v) Diagram          </a:t>
            </a:r>
            <a:r>
              <a:rPr lang="it-IT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it-IT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it-IT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...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573006"/>
            <a:ext cx="10997838" cy="6148470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70000"/>
              </a:lnSpc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P-v Diagram</a:t>
            </a:r>
          </a:p>
          <a:p>
            <a:pPr algn="just" latinLnBrk="0">
              <a:lnSpc>
                <a:spcPct val="160000"/>
              </a:lnSpc>
              <a:spcBef>
                <a:spcPts val="0"/>
              </a:spcBef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P-V diagrams are especially useful for understanding work done by or on a system, such as in engines and refrigeration cycles.</a:t>
            </a:r>
          </a:p>
          <a:p>
            <a:pPr algn="just" latinLnBrk="0">
              <a:lnSpc>
                <a:spcPct val="160000"/>
              </a:lnSpc>
              <a:spcBef>
                <a:spcPts val="0"/>
              </a:spcBef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This type of diagram is a cornerstone of thermodynamics and helps analyze energy transfer, system efficiency, and phase transitions.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70000"/>
              </a:lnSpc>
              <a:buNone/>
            </a:pP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54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it-IT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</a:t>
            </a:r>
            <a:r>
              <a:rPr lang="it-IT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Pressure-Temperature </a:t>
            </a:r>
            <a:r>
              <a:rPr lang="it-IT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it-IT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P-T) </a:t>
            </a:r>
            <a:r>
              <a:rPr lang="it-IT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Diagram              </a:t>
            </a:r>
            <a:r>
              <a:rPr lang="it-IT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Cont...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5" y="709530"/>
            <a:ext cx="10917285" cy="6148470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Pressure-Temperature (P-T)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diagram, commonly referred to as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phase diagram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illustrates the equilibrium relationships between the pressure and temperature of a substance as it transitions among its solid, liquid, and vapor (gas)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phases [4]. 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diagram is crucial for understanding phase transitions and predicting the conditions under which they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occur.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It's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widely used in fields like material science, engineering, and chemistry.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87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-75565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it-IT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Pressure-Temperature (P-T) Diagram              </a:t>
            </a:r>
            <a:r>
              <a:rPr lang="it-IT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Cont...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653143" y="3385458"/>
            <a:ext cx="9875520" cy="4530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288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</a:t>
            </a:r>
          </a:p>
          <a:p>
            <a:pPr algn="just">
              <a:defRPr/>
            </a:pPr>
            <a:endParaRPr lang="en-US" sz="288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en-US" sz="288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dirty="0" smtClean="0"/>
          </a:p>
        </p:txBody>
      </p:sp>
      <p:sp>
        <p:nvSpPr>
          <p:cNvPr id="19" name="Content Placeholder 18"/>
          <p:cNvSpPr>
            <a:spLocks noGrp="1"/>
          </p:cNvSpPr>
          <p:nvPr>
            <p:ph idx="1"/>
          </p:nvPr>
        </p:nvSpPr>
        <p:spPr>
          <a:xfrm>
            <a:off x="418011" y="580808"/>
            <a:ext cx="11460480" cy="5959330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GB" altLang="en-US" sz="2400" dirty="0">
                <a:latin typeface="David" pitchFamily="34" charset="-79"/>
                <a:cs typeface="David" pitchFamily="34" charset="-79"/>
              </a:rPr>
              <a:t>All three phases are separated </a:t>
            </a:r>
            <a:r>
              <a:rPr lang="en-GB" altLang="en-US" sz="2400" dirty="0" smtClean="0">
                <a:latin typeface="David" pitchFamily="34" charset="-79"/>
                <a:cs typeface="David" pitchFamily="34" charset="-79"/>
              </a:rPr>
              <a:t>from each </a:t>
            </a:r>
            <a:r>
              <a:rPr lang="en-GB" altLang="en-US" sz="2400" dirty="0">
                <a:latin typeface="David" pitchFamily="34" charset="-79"/>
                <a:cs typeface="David" pitchFamily="34" charset="-79"/>
              </a:rPr>
              <a:t>other by three lines.</a:t>
            </a:r>
          </a:p>
          <a:p>
            <a:endParaRPr lang="en-US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557156" y="0"/>
            <a:ext cx="4389120" cy="60693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3599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GB" sz="2400" dirty="0" smtClean="0">
                <a:solidFill>
                  <a:srgbClr val="FF0000"/>
                </a:solidFill>
              </a:rPr>
              <a:t>The sublimation line: </a:t>
            </a:r>
            <a:r>
              <a:rPr lang="en-GB" sz="2400" dirty="0" smtClean="0">
                <a:solidFill>
                  <a:schemeClr val="tx1"/>
                </a:solidFill>
              </a:rPr>
              <a:t>separates the solid and vapour regions, </a:t>
            </a:r>
            <a:r>
              <a:rPr lang="en-GB" sz="2400" dirty="0" smtClean="0">
                <a:solidFill>
                  <a:srgbClr val="002060"/>
                </a:solidFill>
              </a:rPr>
              <a:t/>
            </a:r>
            <a:br>
              <a:rPr lang="en-GB" sz="2400" dirty="0" smtClean="0">
                <a:solidFill>
                  <a:srgbClr val="002060"/>
                </a:solidFill>
              </a:rPr>
            </a:br>
            <a:r>
              <a:rPr lang="en-GB" sz="2400" i="1" dirty="0" smtClean="0">
                <a:solidFill>
                  <a:srgbClr val="FF0000"/>
                </a:solidFill>
              </a:rPr>
              <a:t>The vaporization line: </a:t>
            </a:r>
            <a:r>
              <a:rPr lang="en-GB" sz="2400" dirty="0" smtClean="0">
                <a:solidFill>
                  <a:schemeClr val="tx1"/>
                </a:solidFill>
              </a:rPr>
              <a:t>separates the liquid and vapour regions, and</a:t>
            </a:r>
            <a:r>
              <a:rPr lang="en-GB" sz="2400" dirty="0" smtClean="0">
                <a:solidFill>
                  <a:srgbClr val="002060"/>
                </a:solidFill>
              </a:rPr>
              <a:t/>
            </a:r>
            <a:br>
              <a:rPr lang="en-GB" sz="2400" dirty="0" smtClean="0">
                <a:solidFill>
                  <a:srgbClr val="002060"/>
                </a:solidFill>
              </a:rPr>
            </a:br>
            <a:r>
              <a:rPr lang="en-GB" sz="2400" dirty="0" smtClean="0">
                <a:solidFill>
                  <a:srgbClr val="FF0000"/>
                </a:solidFill>
              </a:rPr>
              <a:t>The melting (or fusion) line: </a:t>
            </a:r>
            <a:r>
              <a:rPr lang="en-GB" sz="2400" dirty="0" smtClean="0">
                <a:solidFill>
                  <a:schemeClr val="tx1"/>
                </a:solidFill>
              </a:rPr>
              <a:t>separates the solid and liquid regions.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7170" name="Picture 2" descr="https://upload.wikimedia.org/wikipedia/commons/thumb/3/34/Phase-diag2.svg/1200px-Phase-diag2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" y="1382924"/>
            <a:ext cx="4326072" cy="3619481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2" name="Rectangle 11"/>
          <p:cNvSpPr/>
          <p:nvPr/>
        </p:nvSpPr>
        <p:spPr>
          <a:xfrm>
            <a:off x="731520" y="5196738"/>
            <a:ext cx="6096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9: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P-T Diagram of Pure Substances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upload.wikimedia.org/wikipedia/commons/thumb/3/34/Phase-diag2.svg/1200px-Phase-diag2.svg.png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6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The P-v-T Surface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70" y="709531"/>
            <a:ext cx="10904231" cy="6148470"/>
          </a:xfrm>
        </p:spPr>
        <p:txBody>
          <a:bodyPr>
            <a:normAutofit/>
          </a:bodyPr>
          <a:lstStyle/>
          <a:p>
            <a:pPr latinLnBrk="0">
              <a:lnSpc>
                <a:spcPct val="17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P-v-T surface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thermodynamics refers to a three-dimensional graphical representation of the relationship among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 (P)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 volume (v)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 (T)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of a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substance [5]. </a:t>
            </a:r>
          </a:p>
          <a:p>
            <a:pPr latinLnBrk="0">
              <a:lnSpc>
                <a:spcPct val="17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surface helps to visualize how these properties interact and vary with each other in different phases of the substance (solid, liquid, and gas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atinLnBrk="0">
              <a:lnSpc>
                <a:spcPct val="17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P-v-T graph is particularly useful in understanding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thermodynamic behavior of materials under varying conditions.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7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It’s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like a 3D "landscape" of thermodynamic states.</a:t>
            </a:r>
            <a:endParaRPr lang="en-US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90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The P-v-T Surface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62345" y="1475884"/>
            <a:ext cx="11091456" cy="49684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Font typeface="Arial" panose="020B0604020202020204" pitchFamily="34" charset="0"/>
              <a:buNone/>
              <a:defRPr/>
            </a:pPr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 	</a:t>
            </a:r>
            <a:endParaRPr lang="en-GB" sz="2400" baseline="30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GB" sz="2400" baseline="30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GB" sz="2400" baseline="30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GB" sz="2400" baseline="30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sz="2400" dirty="0" smtClean="0">
              <a:solidFill>
                <a:srgbClr val="273339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sz="240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GB" sz="2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latinLnBrk="0">
              <a:lnSpc>
                <a:spcPct val="160000"/>
              </a:lnSpc>
              <a:buFont typeface="Arial" panose="020B0604020202020204" pitchFamily="34" charset="0"/>
              <a:buNone/>
            </a:pPr>
            <a:endParaRPr 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 descr="https://ars.els-cdn.com/content/image/3-s2.0-B9780123706102500076-f02-05-97801237061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053" y="709531"/>
            <a:ext cx="4907524" cy="435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2057402" y="5156657"/>
            <a:ext cx="6096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10: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The P-v-T Surface of Pure Substances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ars.els-cdn.com/content/image/3-s2.0-B9780123706102500076-f02-05-9780123706102.jpg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33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212" y="-153055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The P-v-T Surface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709530"/>
            <a:ext cx="10989130" cy="4811704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60000"/>
              </a:lnSpc>
              <a:buNone/>
            </a:pPr>
            <a:r>
              <a:rPr lang="en-US" sz="8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7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4735665"/>
              </p:ext>
            </p:extLst>
          </p:nvPr>
        </p:nvGraphicFramePr>
        <p:xfrm>
          <a:off x="5489121" y="2405469"/>
          <a:ext cx="153924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1" name="Equation" r:id="rId3" imgW="1282700" imgH="342900" progId="Equation.3">
                  <p:embed/>
                </p:oleObj>
              </mc:Choice>
              <mc:Fallback>
                <p:oleObj name="Equation" r:id="rId3" imgW="1282700" imgH="3429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9121" y="2405469"/>
                        <a:ext cx="1539240" cy="342900"/>
                      </a:xfrm>
                      <a:prstGeom prst="rect">
                        <a:avLst/>
                      </a:prstGeom>
                      <a:solidFill>
                        <a:sysClr val="window" lastClr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Line 17"/>
          <p:cNvSpPr>
            <a:spLocks noChangeShapeType="1"/>
          </p:cNvSpPr>
          <p:nvPr/>
        </p:nvSpPr>
        <p:spPr bwMode="auto">
          <a:xfrm flipH="1" flipV="1">
            <a:off x="5931081" y="4496264"/>
            <a:ext cx="1259290" cy="517151"/>
          </a:xfrm>
          <a:prstGeom prst="line">
            <a:avLst/>
          </a:prstGeom>
          <a:noFill/>
          <a:ln w="79375">
            <a:solidFill>
              <a:srgbClr val="273339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0" cap="none" spc="0" normalizeH="0" baseline="0" noProof="0" smtClean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Calibri"/>
            </a:endParaRPr>
          </a:p>
        </p:txBody>
      </p:sp>
      <p:pic>
        <p:nvPicPr>
          <p:cNvPr id="24" name="Picture 1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16707">
            <a:off x="1832848" y="3622084"/>
            <a:ext cx="172212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Line 20"/>
          <p:cNvSpPr>
            <a:spLocks noChangeShapeType="1"/>
          </p:cNvSpPr>
          <p:nvPr/>
        </p:nvSpPr>
        <p:spPr bwMode="auto">
          <a:xfrm>
            <a:off x="4772297" y="2347798"/>
            <a:ext cx="17417" cy="700666"/>
          </a:xfrm>
          <a:prstGeom prst="line">
            <a:avLst/>
          </a:prstGeom>
          <a:noFill/>
          <a:ln w="79375">
            <a:solidFill>
              <a:srgbClr val="273339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0" cap="none" spc="0" normalizeH="0" baseline="0" noProof="0" smtClean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Calibri"/>
            </a:endParaRPr>
          </a:p>
        </p:txBody>
      </p:sp>
      <p:pic>
        <p:nvPicPr>
          <p:cNvPr id="26" name="Picture 2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6226">
            <a:off x="5890156" y="3474239"/>
            <a:ext cx="16002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Line 14"/>
          <p:cNvSpPr>
            <a:spLocks noChangeShapeType="1"/>
          </p:cNvSpPr>
          <p:nvPr/>
        </p:nvSpPr>
        <p:spPr bwMode="auto">
          <a:xfrm flipV="1">
            <a:off x="2266678" y="4267099"/>
            <a:ext cx="1308759" cy="552450"/>
          </a:xfrm>
          <a:prstGeom prst="line">
            <a:avLst/>
          </a:prstGeom>
          <a:noFill/>
          <a:ln w="53975">
            <a:solidFill>
              <a:srgbClr val="273339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60" b="0" i="0" u="none" strike="noStrike" kern="0" cap="none" spc="0" normalizeH="0" baseline="0" noProof="0" smtClean="0">
              <a:ln>
                <a:noFill/>
              </a:ln>
              <a:solidFill>
                <a:srgbClr val="273339"/>
              </a:solidFill>
              <a:effectLst/>
              <a:uLnTx/>
              <a:uFillTx/>
              <a:latin typeface="Calibri"/>
            </a:endParaRPr>
          </a:p>
        </p:txBody>
      </p:sp>
      <p:pic>
        <p:nvPicPr>
          <p:cNvPr id="28" name="Picture 2" descr="https://ars.els-cdn.com/content/image/3-s2.0-B9780123706102500076-f02-05-978012370610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375" y="2980189"/>
            <a:ext cx="2290960" cy="203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https://upload.wikimedia.org/wikipedia/commons/thumb/3/34/Phase-diag2.svg/1200px-Phase-diag2.svg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309" y="3983571"/>
            <a:ext cx="2336918" cy="1955222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0" name="Picture 29" descr="https://www.researchgate.net/publication/50893732/figure/fig2/AS:305707564978182@1449897771117/p-v-diagram-for-a-pure-substance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68" y="4047356"/>
            <a:ext cx="2299807" cy="1932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4" descr="https://pressbooks.bccampus.ca/thermo1/wp-content/uploads/sites/499/2021/06/Fig.-2-8_T-v_diagram_for_a_liquid_vapor-copy.svg_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068" y="411672"/>
            <a:ext cx="2418267" cy="1936126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740398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2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04385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10" y="517256"/>
            <a:ext cx="11541910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pure substance is a material that has a consistent and uniform composition throughout.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Pure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substances exist in three principal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phases; solid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liquid, 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gas with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distinct properties based on molecular arrangements and energy levels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Property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diagrams (like P-v, T-v, and P-T diagrams) visually represent relationships between pressure, temperature, and specific volume during phase changes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T-v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diagram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depicts phase-change behaviors, showing isobars where boiling and condensation happen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including the critical and saturation points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P-v diagram portrays the transitions between phases under varying pressures, illustrating saturation states and boundary lines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P-v-T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Surface is a 3D surface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that combines pressure, specific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volume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temperature, giving a comprehensive overview of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phase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interactions and critical phenomena.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3" y="46039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" y="694131"/>
            <a:ext cx="11643360" cy="6163869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[1]. Thermodynamics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– An Engineering Approach,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Cengel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Y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A.,Bole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M A., McGraw-Hill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Education, 8th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edition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2015. </a:t>
            </a:r>
          </a:p>
          <a:p>
            <a:pPr marL="0" indent="0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2].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Thermodynamics of Multiphase Systems, Amir </a:t>
            </a:r>
            <a:r>
              <a:rPr lang="en-US" sz="8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Faghri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8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Yuwen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 Zhang, Transport Phenomena in Multiphase Systems,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 2006, Pages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107-176,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  <a:hlinkClick r:id="rId2" tooltip="Persistent link using digital object identifier"/>
              </a:rPr>
              <a:t>https://doi.org/10.1016/B978-0-12-370610-2.50007-6</a:t>
            </a:r>
            <a:endParaRPr lang="en-US" sz="8800" dirty="0">
              <a:solidFill>
                <a:srgbClr val="1F1F1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[3]. Advanced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Thermodynamics for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Engineers, </a:t>
            </a:r>
            <a:r>
              <a:rPr lang="en-US" sz="8800" dirty="0" err="1" smtClean="0">
                <a:latin typeface="Arial" pitchFamily="34" charset="0"/>
                <a:cs typeface="Arial" pitchFamily="34" charset="0"/>
              </a:rPr>
              <a:t>Winterbone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, Ali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Turan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Butterworth-Heinemann, 2015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, Pages 1-12, </a:t>
            </a:r>
            <a:r>
              <a:rPr lang="en-US" sz="8800" dirty="0">
                <a:latin typeface="Arial" pitchFamily="34" charset="0"/>
                <a:cs typeface="Arial" pitchFamily="34" charset="0"/>
                <a:hlinkClick r:id="rId3"/>
              </a:rPr>
              <a:t>https://</a:t>
            </a:r>
            <a:r>
              <a:rPr lang="en-US" sz="8800" dirty="0" smtClean="0">
                <a:latin typeface="Arial" pitchFamily="34" charset="0"/>
                <a:cs typeface="Arial" pitchFamily="34" charset="0"/>
                <a:hlinkClick r:id="rId3"/>
              </a:rPr>
              <a:t>doi.org/10.1016/B978-0-444-63373-6.00001-0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[4].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Thermodynamic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Properties, Modern Engineering Thermodynamics, 2011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Pages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57-98,</a:t>
            </a:r>
            <a:endParaRPr lang="en-US" sz="8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  <a:hlinkClick r:id="rId4" tooltip="Persistent link using digital object identifier"/>
              </a:rPr>
              <a:t>https://doi.org/10.1016/B978-0-12-374996-3.00003-8</a:t>
            </a:r>
            <a:endParaRPr lang="en-US" sz="8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[5]. </a:t>
            </a:r>
            <a:r>
              <a:rPr lang="en-US" sz="8800" dirty="0">
                <a:solidFill>
                  <a:srgbClr val="1F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PVT surface of </a:t>
            </a:r>
            <a:r>
              <a:rPr lang="en-US" sz="8800" dirty="0" smtClean="0">
                <a:solidFill>
                  <a:srgbClr val="1F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water,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 Ralph C. 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Dougherty,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  <a:hlinkClick r:id="rId5" tooltip="Go to Chemical Physics on ScienceDirect"/>
              </a:rPr>
              <a:t>Chemical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  <a:hlinkClick r:id="rId5" tooltip="Go to Chemical Physics on ScienceDirect"/>
              </a:rPr>
              <a:t>Physics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 Volume 298,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2004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Pages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307-315,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  <a:hlinkClick r:id="rId6" tooltip="Persistent link using digital object identifier"/>
              </a:rPr>
              <a:t>https://doi.org/10.1016/j.chemphys.2003.11.031</a:t>
            </a:r>
            <a:endParaRPr lang="en-US" sz="8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8800" dirty="0">
              <a:solidFill>
                <a:srgbClr val="1F1F1F"/>
              </a:solidFill>
              <a:latin typeface="ElsevierGulliver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 !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OJECT_VERSION" val="9.3"/>
  <p:tag name="ISPRING_PROJECT_FOLDER_UPDATED" val="1"/>
  <p:tag name="ISPRING_UUID" val="{02A4E5C4-457B-4416-BAA4-49C714B11F80}"/>
  <p:tag name="ISPRING_RESOURCE_FOLDER" val="D:\Handong UNITWIN FELLOWSHIP\Lecture Materials\Week5\[Engineering Thermodynamics I] Week 5-Properties of Pure Substances\"/>
  <p:tag name="ISPRING_PRESENTATION_PATH" val="D:\Handong UNITWIN FELLOWSHIP\Lecture Materials\Week5\[Engineering Thermodynamics I] Week 5-Properties of Pure Substances.pptx"/>
  <p:tag name="ISPRING_SCREEN_RECS_UPDATED" val="D:\Handong UNITWIN FELLOWSHIP\Lecture Materials\Week5\[Engineering Thermodynamics I] Week 5-Properties of Pure Substances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9225</TotalTime>
  <Words>2496</Words>
  <Application>Microsoft Office PowerPoint</Application>
  <PresentationFormat>Widescreen</PresentationFormat>
  <Paragraphs>339</Paragraphs>
  <Slides>37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53" baseType="lpstr">
      <vt:lpstr>David</vt:lpstr>
      <vt:lpstr>ElsevierGulliver</vt:lpstr>
      <vt:lpstr>맑은 고딕</vt:lpstr>
      <vt:lpstr>Monotype Sorts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Cambria Math</vt:lpstr>
      <vt:lpstr>Times New Roman</vt:lpstr>
      <vt:lpstr>Wingdings</vt:lpstr>
      <vt:lpstr>Office 테마</vt:lpstr>
      <vt:lpstr>Equation</vt:lpstr>
      <vt:lpstr>Engineering Thermodynamics I</vt:lpstr>
      <vt:lpstr>Lecture learning outcomes: </vt:lpstr>
      <vt:lpstr>Content </vt:lpstr>
      <vt:lpstr> 1. Pure Substance </vt:lpstr>
      <vt:lpstr>                    1. Pure Substance                                  Cont…</vt:lpstr>
      <vt:lpstr>2. Phases of Pure Substances</vt:lpstr>
      <vt:lpstr>              2. Phases of Pure Substances                     Cont… </vt:lpstr>
      <vt:lpstr>          2. Phases of Pure Substances                       Cont…                                               </vt:lpstr>
      <vt:lpstr> 3. Phase-Change Processes of Pure Substances                                               </vt:lpstr>
      <vt:lpstr>3. Phase-Change Processes of Pure Substances          Cont…                                               </vt:lpstr>
      <vt:lpstr>PowerPoint Presentation</vt:lpstr>
      <vt:lpstr>PowerPoint Presentation</vt:lpstr>
      <vt:lpstr>PowerPoint Presentation</vt:lpstr>
      <vt:lpstr>PowerPoint Presentation</vt:lpstr>
      <vt:lpstr>  3. Phase-Change Processes of Pure Substances          Cont…                                              </vt:lpstr>
      <vt:lpstr>  3. Phase-Change Processes of Pure Substances          Cont…  </vt:lpstr>
      <vt:lpstr>3. Phase-Change Processes of Pure Substances           Cont… </vt:lpstr>
      <vt:lpstr>3. Phase-Change Processes of Pure Substances          Cont… </vt:lpstr>
      <vt:lpstr>3. Phase-Change Processes of Pure Substances          Cont… </vt:lpstr>
      <vt:lpstr>4. Property Diagrams for Phase Change Processes</vt:lpstr>
      <vt:lpstr>5. Temperature-Volume (T-v) Diagram</vt:lpstr>
      <vt:lpstr>5. Temperature-Volume (T-v) Diagram                Cont… </vt:lpstr>
      <vt:lpstr>5. Temperature-Volume (T-v) Diagram                Cont… </vt:lpstr>
      <vt:lpstr>5. Temperature-Volume (T-v) Diagram                Cont… </vt:lpstr>
      <vt:lpstr>6. Pressure-Volume (P-v) Diagram</vt:lpstr>
      <vt:lpstr>6. Pressure-Volume (P-v) Diagram             Cont...</vt:lpstr>
      <vt:lpstr>6. Pressure-Volume (P-v) Diagram             Cont...</vt:lpstr>
      <vt:lpstr>6. Pressure-Volume (P-v) Diagram              Cont...</vt:lpstr>
      <vt:lpstr>6. Pressure-Volume (P-v) Diagram              Cont...</vt:lpstr>
      <vt:lpstr>6. Pressure-Temperature (P-T) Diagram              Cont...</vt:lpstr>
      <vt:lpstr>6. Pressure-Temperature (P-T) Diagram              Cont...</vt:lpstr>
      <vt:lpstr>7. The P-v-T Surface</vt:lpstr>
      <vt:lpstr>7. The P-v-T Surface</vt:lpstr>
      <vt:lpstr>7. The P-v-T Surface                        Cont… 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previewwh2023@outlook.com</cp:lastModifiedBy>
  <cp:revision>771</cp:revision>
  <dcterms:created xsi:type="dcterms:W3CDTF">2021-04-29T04:21:21Z</dcterms:created>
  <dcterms:modified xsi:type="dcterms:W3CDTF">2025-04-21T13:05:47Z</dcterms:modified>
</cp:coreProperties>
</file>