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4"/>
  </p:notesMasterIdLst>
  <p:handoutMasterIdLst>
    <p:handoutMasterId r:id="rId55"/>
  </p:handoutMasterIdLst>
  <p:sldIdLst>
    <p:sldId id="282" r:id="rId2"/>
    <p:sldId id="678" r:id="rId3"/>
    <p:sldId id="363" r:id="rId4"/>
    <p:sldId id="646" r:id="rId5"/>
    <p:sldId id="684" r:id="rId6"/>
    <p:sldId id="716" r:id="rId7"/>
    <p:sldId id="683" r:id="rId8"/>
    <p:sldId id="671" r:id="rId9"/>
    <p:sldId id="680" r:id="rId10"/>
    <p:sldId id="681" r:id="rId11"/>
    <p:sldId id="672" r:id="rId12"/>
    <p:sldId id="728" r:id="rId13"/>
    <p:sldId id="688" r:id="rId14"/>
    <p:sldId id="727" r:id="rId15"/>
    <p:sldId id="721" r:id="rId16"/>
    <p:sldId id="740" r:id="rId17"/>
    <p:sldId id="722" r:id="rId18"/>
    <p:sldId id="561" r:id="rId19"/>
    <p:sldId id="617" r:id="rId20"/>
    <p:sldId id="749" r:id="rId21"/>
    <p:sldId id="717" r:id="rId22"/>
    <p:sldId id="736" r:id="rId23"/>
    <p:sldId id="737" r:id="rId24"/>
    <p:sldId id="738" r:id="rId25"/>
    <p:sldId id="739" r:id="rId26"/>
    <p:sldId id="718" r:id="rId27"/>
    <p:sldId id="691" r:id="rId28"/>
    <p:sldId id="719" r:id="rId29"/>
    <p:sldId id="686" r:id="rId30"/>
    <p:sldId id="693" r:id="rId31"/>
    <p:sldId id="694" r:id="rId32"/>
    <p:sldId id="704" r:id="rId33"/>
    <p:sldId id="705" r:id="rId34"/>
    <p:sldId id="731" r:id="rId35"/>
    <p:sldId id="741" r:id="rId36"/>
    <p:sldId id="730" r:id="rId37"/>
    <p:sldId id="732" r:id="rId38"/>
    <p:sldId id="733" r:id="rId39"/>
    <p:sldId id="734" r:id="rId40"/>
    <p:sldId id="735" r:id="rId41"/>
    <p:sldId id="692" r:id="rId42"/>
    <p:sldId id="709" r:id="rId43"/>
    <p:sldId id="742" r:id="rId44"/>
    <p:sldId id="743" r:id="rId45"/>
    <p:sldId id="745" r:id="rId46"/>
    <p:sldId id="744" r:id="rId47"/>
    <p:sldId id="746" r:id="rId48"/>
    <p:sldId id="747" r:id="rId49"/>
    <p:sldId id="748" r:id="rId50"/>
    <p:sldId id="443" r:id="rId51"/>
    <p:sldId id="442" r:id="rId52"/>
    <p:sldId id="317" r:id="rId53"/>
  </p:sldIdLst>
  <p:sldSz cx="12192000" cy="6858000"/>
  <p:notesSz cx="6858000" cy="9144000"/>
  <p:custDataLst>
    <p:tags r:id="rId56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87" autoAdjust="0"/>
    <p:restoredTop sz="86378" autoAdjust="0"/>
  </p:normalViewPr>
  <p:slideViewPr>
    <p:cSldViewPr snapToGrid="0">
      <p:cViewPr varScale="1">
        <p:scale>
          <a:sx n="88" d="100"/>
          <a:sy n="88" d="100"/>
        </p:scale>
        <p:origin x="941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gs" Target="tags/tag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=""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=""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2025-04-21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=""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=""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4/21/2025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18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16621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7010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=""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=""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=""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=""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=""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=""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=""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=""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=""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=""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=""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=""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=""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=""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=""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=""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=""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=""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=""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=""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=""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=""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=""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=""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=""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=""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=""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=""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=""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=""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=""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=""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=""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=""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=""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=""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59553-0ABD-4089-8CF5-530075E1425D}" type="datetime1">
              <a:rPr lang="en-US" smtClean="0"/>
              <a:t>4/21/2025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303A9-C8B8-4D2A-8E26-C147A9D90987}" type="datetime1">
              <a:rPr lang="en-US" smtClean="0"/>
              <a:t>4/21/2025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E2328-99DF-42F9-8C66-D79D3F47FD46}" type="datetime1">
              <a:rPr lang="en-US" smtClean="0"/>
              <a:t>4/21/2025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=""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=""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DC643D-EB6A-4A73-B828-6F1D91484779}" type="datetime1">
              <a:rPr lang="en-US" altLang="ko-KR" smtClean="0"/>
              <a:t>4/21/2025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Presenter: Dr. Melaku Desta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image.slideserve.com/485693/regions-on-a-pv-diagram-l.jpg" TargetMode="External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4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0.xml"/><Relationship Id="rId4" Type="http://schemas.openxmlformats.org/officeDocument/2006/relationships/hyperlink" Target="https://people.ohio.edu/trembly/mechanical/thermo/Intro/Chapt.1_6/pure_fluid/quality_eqns.gif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22.png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s://pressbooks.bccampus.ca/thermo1/wp-content/uploads/sites/499/2021/06/Fig.-2-8_T-v_diagram_for_a_liquid_vapor-copy.svg_.png" TargetMode="External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0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0.png"/><Relationship Id="rId1" Type="http://schemas.openxmlformats.org/officeDocument/2006/relationships/slideLayout" Target="../slideLayouts/slideLayout10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80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410.png"/><Relationship Id="rId4" Type="http://schemas.openxmlformats.org/officeDocument/2006/relationships/image" Target="../media/image40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0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0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30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46.png"/><Relationship Id="rId4" Type="http://schemas.openxmlformats.org/officeDocument/2006/relationships/image" Target="../media/image43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450.png"/><Relationship Id="rId4" Type="http://schemas.openxmlformats.org/officeDocument/2006/relationships/image" Target="../media/image44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0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48.pn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0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50.png"/><Relationship Id="rId7" Type="http://schemas.openxmlformats.org/officeDocument/2006/relationships/image" Target="../media/image54.png"/><Relationship Id="rId2" Type="http://schemas.openxmlformats.org/officeDocument/2006/relationships/image" Target="../media/image330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0.png"/><Relationship Id="rId1" Type="http://schemas.openxmlformats.org/officeDocument/2006/relationships/slideLayout" Target="../slideLayouts/slideLayout10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https://ars.els-cdn.com/content/image/3-s2.0-B9780123749963000117-f11-02-9780123749963.jpg" TargetMode="External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49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0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16/B978-0-12-820733-8.00003-0" TargetMode="External"/><Relationship Id="rId2" Type="http://schemas.openxmlformats.org/officeDocument/2006/relationships/hyperlink" Target="https://doi.org/10.1016/B978-0-12-809597-3.00105-X" TargetMode="External"/><Relationship Id="rId1" Type="http://schemas.openxmlformats.org/officeDocument/2006/relationships/slideLayout" Target="../slideLayouts/slideLayout10.xml"/><Relationship Id="rId4" Type="http://schemas.openxmlformats.org/officeDocument/2006/relationships/hyperlink" Target="https://doi.org/10.1016/B978-0-12-383842-1.00003-2" TargetMode="Externa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2" y="374073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Engineering Thermodynamics I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8" y="831273"/>
            <a:ext cx="12062691" cy="5946045"/>
          </a:xfrm>
        </p:spPr>
        <p:txBody>
          <a:bodyPr>
            <a:normAutofit/>
          </a:bodyPr>
          <a:lstStyle/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Lecture 6</a:t>
            </a:r>
          </a:p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Properties of Pure Substances</a:t>
            </a: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Lecturer:</a:t>
            </a:r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Dr. Melaku Desta</a:t>
            </a:r>
            <a:endParaRPr lang="en-US" sz="3000" b="1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5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70000"/>
              </a:lnSpc>
            </a:pPr>
            <a:endParaRPr lang="en-US" sz="29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56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2" y="138941"/>
            <a:ext cx="115824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i="1" dirty="0">
                <a:latin typeface="Arial" pitchFamily="34" charset="0"/>
                <a:cs typeface="Arial" pitchFamily="34" charset="0"/>
              </a:rPr>
              <a:t>Lecture learning outcomes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/>
            </a:r>
            <a:br>
              <a:rPr lang="en-US" sz="3600" dirty="0">
                <a:latin typeface="Arial" pitchFamily="34" charset="0"/>
                <a:cs typeface="Arial" pitchFamily="34" charset="0"/>
              </a:rPr>
            </a:b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592868"/>
            <a:ext cx="11353801" cy="5946045"/>
          </a:xfrm>
        </p:spPr>
        <p:txBody>
          <a:bodyPr>
            <a:normAutofit/>
          </a:bodyPr>
          <a:lstStyle/>
          <a:p>
            <a:pPr algn="l" latinLnBrk="0">
              <a:lnSpc>
                <a:spcPct val="170000"/>
              </a:lnSpc>
            </a:pP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 the end of this lecture, you will be able to: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Explain the concept of vapor pressure and 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its 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role in phase equilibrium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Utilize 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property tables to determine thermodynamic properties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Apply 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ideal gas equation to solve basic gas law problems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Understand 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compressibility factor and its significance in real gas behavior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Solve 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practical problems using theoretical concepts </a:t>
            </a:r>
            <a:endParaRPr lang="en-US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 latinLnBrk="0">
              <a:lnSpc>
                <a:spcPct val="110000"/>
              </a:lnSpc>
            </a:pP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and 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tutorials.</a:t>
            </a:r>
            <a:endPara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7565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0"/>
            <a:ext cx="10716493" cy="64163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Content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255" y="637310"/>
            <a:ext cx="11730372" cy="6027442"/>
          </a:xfrm>
        </p:spPr>
        <p:txBody>
          <a:bodyPr>
            <a:noAutofit/>
          </a:bodyPr>
          <a:lstStyle/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dirty="0">
                <a:latin typeface="Arial" pitchFamily="34" charset="0"/>
                <a:cs typeface="Arial" pitchFamily="34" charset="0"/>
              </a:rPr>
              <a:t>Vapor pressure and phase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equilibrium 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Property Tables 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The Ideal Gas Equation </a:t>
            </a:r>
            <a:r>
              <a:rPr lang="en-US" dirty="0">
                <a:latin typeface="Arial" pitchFamily="34" charset="0"/>
                <a:cs typeface="Arial" pitchFamily="34" charset="0"/>
              </a:rPr>
              <a:t>of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State 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Compressibility Factor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dirty="0">
                <a:latin typeface="Arial" pitchFamily="34" charset="0"/>
                <a:cs typeface="Arial" pitchFamily="34" charset="0"/>
              </a:rPr>
              <a:t>T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utorials </a:t>
            </a:r>
            <a:r>
              <a:rPr lang="en-US" dirty="0">
                <a:latin typeface="Arial" pitchFamily="34" charset="0"/>
                <a:cs typeface="Arial" pitchFamily="34" charset="0"/>
              </a:rPr>
              <a:t>and solved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problems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Summary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02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1.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Vapor pressure and phase equilibrium </a:t>
            </a:r>
            <a:br>
              <a:rPr lang="en-US" sz="3600" b="1" dirty="0">
                <a:latin typeface="Arial" pitchFamily="34" charset="0"/>
                <a:cs typeface="Arial" pitchFamily="34" charset="0"/>
              </a:rPr>
            </a:br>
            <a:r>
              <a:rPr lang="en-US" sz="36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latin typeface="Arial" pitchFamily="34" charset="0"/>
                <a:cs typeface="Arial" pitchFamily="34" charset="0"/>
              </a:rPr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6422" y="687977"/>
            <a:ext cx="11625943" cy="5573486"/>
          </a:xfrm>
        </p:spPr>
        <p:txBody>
          <a:bodyPr>
            <a:normAutofit/>
          </a:bodyPr>
          <a:lstStyle/>
          <a:p>
            <a:pPr lvl="0"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Vapor pressure and phase equilibrium concepts are fundamental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understanding boiling, condensation, and how substances behave at different pressures and temperatures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latinLnBrk="0">
              <a:lnSpc>
                <a:spcPct val="150000"/>
              </a:lnSpc>
              <a:buClr>
                <a:schemeClr val="tx1"/>
              </a:buClr>
            </a:pP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Vapor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pressure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the pressure exerted by a vapor in equilibrium with its liquid (or solid) phase at a given temperature.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represents the tendency of the liquid's molecules to escape into the vapor phase.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substance with higher vapor pressure evaporates more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latinLnBrk="0">
              <a:lnSpc>
                <a:spcPct val="15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readily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indicating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greater volatility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173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551" y="223724"/>
            <a:ext cx="11205134" cy="634116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Vapor pressure and phase equilibrium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…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1522247" cy="5825763"/>
          </a:xfrm>
        </p:spPr>
        <p:txBody>
          <a:bodyPr>
            <a:normAutofit fontScale="92500" lnSpcReduction="20000"/>
          </a:bodyPr>
          <a:lstStyle/>
          <a:p>
            <a:pPr lvl="0" latinLnBrk="0">
              <a:lnSpc>
                <a:spcPct val="150000"/>
              </a:lnSpc>
              <a:buClr>
                <a:schemeClr val="tx1"/>
              </a:buClr>
            </a:pPr>
            <a:r>
              <a:rPr lang="en-US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Phase equilibrium</a:t>
            </a: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refers to the state in which multiple phases (e.g., liquid, vapor, solid) of a substance coexist without a net change, as their rates of interconversion are equal. </a:t>
            </a:r>
          </a:p>
          <a:p>
            <a:pPr lvl="0" latinLnBrk="0">
              <a:lnSpc>
                <a:spcPct val="150000"/>
              </a:lnSpc>
            </a:pPr>
            <a:r>
              <a:rPr lang="en-US" sz="2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 </a:t>
            </a:r>
            <a:r>
              <a:rPr lang="en-US" sz="2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point, the rate of molecules evaporating from the liquid equals the rate of molecules condensing back into the liquid. </a:t>
            </a:r>
            <a:endParaRPr lang="en-US" sz="26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latinLnBrk="0">
              <a:lnSpc>
                <a:spcPct val="150000"/>
              </a:lnSpc>
            </a:pPr>
            <a:r>
              <a:rPr lang="en-US" sz="2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dynamic process maintains a constant vapor pressure as long as temperature and conditions remain steady.</a:t>
            </a:r>
          </a:p>
          <a:p>
            <a:pPr lvl="0" latinLnBrk="0">
              <a:lnSpc>
                <a:spcPct val="150000"/>
              </a:lnSpc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For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example, in a closed container with water, the rate at 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latinLnBrk="0">
              <a:lnSpc>
                <a:spcPct val="150000"/>
              </a:lnSpc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 which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water evaporates equals the rate at which vapor 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latinLnBrk="0">
              <a:lnSpc>
                <a:spcPct val="150000"/>
              </a:lnSpc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 condenses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, maintaining equilibrium.</a:t>
            </a:r>
            <a:endParaRPr lang="en-US" sz="26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>
              <a:latin typeface="Arial" panose="020B0604020202020204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n-US" sz="2000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085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7821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Thermodynamics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Tables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794" y="646341"/>
            <a:ext cx="12009119" cy="6075135"/>
          </a:xfrm>
        </p:spPr>
        <p:txBody>
          <a:bodyPr>
            <a:normAutofit fontScale="25000" lnSpcReduction="20000"/>
          </a:bodyPr>
          <a:lstStyle/>
          <a:p>
            <a:pPr algn="just" latinLnBrk="0">
              <a:lnSpc>
                <a:spcPct val="170000"/>
              </a:lnSpc>
              <a:buSzPct val="110000"/>
              <a:defRPr/>
            </a:pP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The relationship among thermodynamic properties are </a:t>
            </a:r>
            <a:r>
              <a:rPr lang="en-US" sz="9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too complex 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to be expressed in </a:t>
            </a:r>
            <a:r>
              <a:rPr lang="en-US" sz="9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simple equations 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and thus, properties are measured and/or calculated and then presented in a </a:t>
            </a:r>
            <a:r>
              <a:rPr lang="en-US" sz="9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tabulated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 form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70000"/>
              </a:lnSpc>
            </a:pP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Thermodynamic tables are </a:t>
            </a:r>
            <a:r>
              <a:rPr lang="en-US" sz="9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 materials 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that provide the thermodynamic properties of substances under various conditions of </a:t>
            </a:r>
            <a:r>
              <a:rPr lang="en-US" sz="9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temperature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9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pressure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. These properties include, but are not limited 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to:</a:t>
            </a:r>
            <a:endParaRPr lang="en-US" sz="9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70000"/>
              </a:lnSpc>
              <a:buNone/>
            </a:pPr>
            <a:r>
              <a:rPr lang="en-US" sz="8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Pressure 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(P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) 			</a:t>
            </a:r>
            <a:r>
              <a:rPr lang="en-US" sz="9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Internal Energy (u) </a:t>
            </a:r>
          </a:p>
          <a:p>
            <a:pPr marL="457200" lvl="1" indent="0">
              <a:lnSpc>
                <a:spcPct val="170000"/>
              </a:lnSpc>
              <a:buNone/>
            </a:pP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Temperature 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(T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) 		</a:t>
            </a:r>
            <a:r>
              <a:rPr lang="en-US" sz="9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Enthalpy </a:t>
            </a:r>
            <a:r>
              <a:rPr lang="en-US" sz="9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(h) </a:t>
            </a:r>
          </a:p>
          <a:p>
            <a:pPr marL="457200" lvl="1" indent="0">
              <a:lnSpc>
                <a:spcPct val="170000"/>
              </a:lnSpc>
              <a:buNone/>
            </a:pP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 Specific 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Volume (v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		Entropy (s)</a:t>
            </a:r>
          </a:p>
          <a:p>
            <a:pPr marL="457200" lvl="1" indent="0">
              <a:lnSpc>
                <a:spcPct val="170000"/>
              </a:lnSpc>
              <a:buNone/>
            </a:pPr>
            <a:endParaRPr lang="en-US" sz="8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latinLnBrk="0">
              <a:buClr>
                <a:srgbClr val="00709A"/>
              </a:buClr>
              <a:buSzPct val="110000"/>
              <a:defRPr/>
            </a:pPr>
            <a:endParaRPr lang="en-US" sz="2880" dirty="0" smtClean="0">
              <a:solidFill>
                <a:srgbClr val="2733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latinLnBrk="0">
              <a:buClr>
                <a:srgbClr val="00709A"/>
              </a:buClr>
              <a:buSzPct val="110000"/>
              <a:defRPr/>
            </a:pPr>
            <a:endParaRPr lang="en-US" sz="2880" dirty="0" smtClean="0">
              <a:solidFill>
                <a:srgbClr val="2733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latinLnBrk="0">
              <a:buClr>
                <a:srgbClr val="00709A"/>
              </a:buClr>
              <a:buSzPct val="110000"/>
              <a:defRPr/>
            </a:pPr>
            <a:endParaRPr lang="en-US" sz="2880" dirty="0" smtClean="0">
              <a:solidFill>
                <a:srgbClr val="2733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latinLnBrk="0">
              <a:buClr>
                <a:srgbClr val="00709A"/>
              </a:buClr>
              <a:buSzPct val="110000"/>
              <a:defRPr/>
            </a:pPr>
            <a:endParaRPr lang="en-US" sz="2880" dirty="0">
              <a:solidFill>
                <a:srgbClr val="27333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848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0379" y="151181"/>
            <a:ext cx="11581323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Thermodynamics Tables 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2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2" y="818594"/>
            <a:ext cx="4256412" cy="2923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410379" y="952248"/>
            <a:ext cx="5433072" cy="4118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latinLnBrk="0">
              <a:lnSpc>
                <a:spcPct val="150000"/>
              </a:lnSpc>
              <a:spcBef>
                <a:spcPct val="20000"/>
              </a:spcBef>
              <a:buSzPct val="85000"/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single-phase regions,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any two properties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will fix the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state.</a:t>
            </a:r>
          </a:p>
          <a:p>
            <a:pPr marL="457200" lvl="0" indent="-457200" latinLnBrk="0">
              <a:lnSpc>
                <a:spcPct val="150000"/>
              </a:lnSpc>
              <a:spcBef>
                <a:spcPct val="20000"/>
              </a:spcBef>
              <a:buSzPct val="85000"/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two phase regions, any two properties (except P and T) will fix the state. </a:t>
            </a: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 latinLnBrk="0">
              <a:lnSpc>
                <a:spcPct val="150000"/>
              </a:lnSpc>
              <a:spcBef>
                <a:spcPct val="20000"/>
              </a:spcBef>
              <a:buSzPct val="85000"/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T are dependent on each other</a:t>
            </a:r>
            <a:r>
              <a:rPr lang="en-US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" name="Rectangle 2"/>
          <p:cNvSpPr/>
          <p:nvPr/>
        </p:nvSpPr>
        <p:spPr>
          <a:xfrm>
            <a:off x="5562601" y="3841474"/>
            <a:ext cx="6096000" cy="1046440"/>
          </a:xfrm>
          <a:prstGeom prst="rect">
            <a:avLst/>
          </a:prstGeom>
        </p:spPr>
        <p:txBody>
          <a:bodyPr>
            <a:spAutoFit/>
          </a:bodyPr>
          <a:lstStyle/>
          <a:p>
            <a:pPr lvl="1"/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P-v Diagram of a Pure Substance</a:t>
            </a:r>
            <a:endParaRPr lang="en-U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r>
              <a:rPr lang="en-US" sz="1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https</a:t>
            </a:r>
            <a:r>
              <a:rPr lang="en-US" sz="1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://</a:t>
            </a:r>
            <a:r>
              <a:rPr lang="en-US" sz="1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image.slideserve.com/485693/regions-on-a-pv-diagram-l.jpg</a:t>
            </a:r>
            <a:endParaRPr lang="en-US" sz="1400" b="1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endParaRPr lang="en-US" sz="1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1312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7" y="733425"/>
            <a:ext cx="11637704" cy="6016167"/>
          </a:xfrm>
        </p:spPr>
        <p:txBody>
          <a:bodyPr>
            <a:normAutofit/>
          </a:bodyPr>
          <a:lstStyle/>
          <a:p>
            <a:pPr marL="0" lv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</a:pPr>
            <a:r>
              <a:rPr lang="en-US" alt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Enthalpy − A Combination Property</a:t>
            </a:r>
            <a:endParaRPr lang="en-US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just" latinLnBrk="0">
              <a:lnSpc>
                <a:spcPct val="150000"/>
              </a:lnSpc>
              <a:buClr>
                <a:schemeClr val="tx1"/>
              </a:buClr>
              <a:buSzPct val="110000"/>
              <a:defRPr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In the analysis of certain types of processes, particularly in power generation and refrigeration, we frequently encounter the combination of </a:t>
            </a: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internal energy U, </a:t>
            </a:r>
            <a:r>
              <a:rPr lang="en-US" sz="26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pressure-volume product PV</a:t>
            </a:r>
            <a:r>
              <a:rPr lang="en-US" sz="26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That is 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50000"/>
              </a:lnSpc>
              <a:buClr>
                <a:schemeClr val="tx1"/>
              </a:buClr>
              <a:buNone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just" latinLnBrk="0">
              <a:lnSpc>
                <a:spcPct val="150000"/>
              </a:lnSpc>
              <a:buClr>
                <a:schemeClr val="tx1"/>
              </a:buClr>
              <a:buSzPct val="110000"/>
              <a:defRPr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Before 1930, h was referred to as </a:t>
            </a: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content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r>
              <a:rPr lang="en-US" sz="26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total </a:t>
            </a:r>
            <a:r>
              <a:rPr lang="en-US" sz="2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</a:t>
            </a:r>
            <a:r>
              <a:rPr lang="en-US" sz="26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buClr>
                <a:schemeClr val="tx1"/>
              </a:buClr>
              <a:buSzPct val="110000"/>
              <a:defRPr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After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1930, it is referred to as </a:t>
            </a:r>
            <a:r>
              <a:rPr lang="en-US" sz="2600" i="1" dirty="0">
                <a:latin typeface="Arial" panose="020B0604020202020204" pitchFamily="34" charset="0"/>
                <a:cs typeface="Arial" panose="020B0604020202020204" pitchFamily="34" charset="0"/>
              </a:rPr>
              <a:t>enthalpy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(from the Greek word 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Clr>
                <a:schemeClr val="tx1"/>
              </a:buClr>
              <a:buSzPct val="110000"/>
              <a:buNone/>
              <a:defRPr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enthalpien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which means to heat)</a:t>
            </a: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37328" y="223724"/>
            <a:ext cx="10637365" cy="634116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Thermodynamics Tables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3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2145319" y="3507770"/>
                <a:ext cx="1903855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</a:rPr>
                        <m:t>𝐻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𝑈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𝑃𝑉</m:t>
                      </m:r>
                    </m:oMath>
                  </m:oMathPara>
                </a14:m>
                <a:endParaRPr lang="en-US" sz="2400" i="1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5319" y="3507770"/>
                <a:ext cx="1903855" cy="461665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4625712" y="3507769"/>
                <a:ext cx="178734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𝑢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𝑃𝑣</m:t>
                      </m:r>
                    </m:oMath>
                  </m:oMathPara>
                </a14:m>
                <a:endParaRPr lang="en-US" sz="2400" i="1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25712" y="3507769"/>
                <a:ext cx="1787349" cy="461665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1885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6" y="733425"/>
            <a:ext cx="11681247" cy="6016167"/>
          </a:xfrm>
        </p:spPr>
        <p:txBody>
          <a:bodyPr>
            <a:normAutofit/>
          </a:bodyPr>
          <a:lstStyle/>
          <a:p>
            <a:pPr mar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</a:pPr>
            <a:r>
              <a:rPr lang="en-US" sz="3300" b="1" dirty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Saturated Liquid and Saturated Vapor </a:t>
            </a:r>
            <a:r>
              <a:rPr lang="en-US" sz="3300" b="1" dirty="0" smtClean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States</a:t>
            </a:r>
          </a:p>
          <a:p>
            <a:pPr algn="just" latinLnBrk="0">
              <a:lnSpc>
                <a:spcPct val="150000"/>
              </a:lnSpc>
              <a:buSzPct val="110000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Both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saturated liquid and saturated vapor states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are crucial in thermodynamics for understanding phase transitions, energy transfer during boiling or condensation, and the behavior of substances at varying pressures and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temperatures.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just" latinLnBrk="0">
              <a:lnSpc>
                <a:spcPct val="150000"/>
              </a:lnSpc>
              <a:buSzPct val="110000"/>
            </a:pP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Saturated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liquid state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refers to a liquid at its boiling point. </a:t>
            </a:r>
          </a:p>
          <a:p>
            <a:pPr algn="just" latinLnBrk="0">
              <a:lnSpc>
                <a:spcPct val="150000"/>
              </a:lnSpc>
              <a:buSzPct val="110000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this state, the liquid is in equilibrium with its vapor.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buSzPct val="110000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Any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small addition of heat will begin converting the liquid into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SzPct val="110000"/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vapor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without raising its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temperature.</a:t>
            </a:r>
          </a:p>
          <a:p>
            <a:pPr algn="just" latinLnBrk="0">
              <a:lnSpc>
                <a:spcPct val="150000"/>
              </a:lnSpc>
              <a:buSzPct val="110000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It's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precise threshold before a phase change begins.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54745" y="99309"/>
            <a:ext cx="10637365" cy="634116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Thermodynamics Tables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3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513061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1245"/>
            <a:ext cx="10328366" cy="6016167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</a:pP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Saturated vapor state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describes a vapor at its condensation point. Here, the vapor is in equilibrium with its liquid counterpart.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If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heat is removed, condensation will begin, but the temperature remains constant during the process.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just" latinLnBrk="0">
              <a:lnSpc>
                <a:spcPct val="150000"/>
              </a:lnSpc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Saturated liquid-vapor mixture falls under the P-v (or T-v) dome. </a:t>
            </a:r>
          </a:p>
          <a:p>
            <a:pPr algn="just" latinLnBrk="0">
              <a:lnSpc>
                <a:spcPct val="150000"/>
              </a:lnSpc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Its properties can be obtained from Water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Tables A-4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A-5</a:t>
            </a:r>
          </a:p>
          <a:p>
            <a:pPr algn="just">
              <a:lnSpc>
                <a:spcPct val="150000"/>
              </a:lnSpc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37328" y="223724"/>
            <a:ext cx="10637365" cy="634116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Thermodynamics Tables                 </a:t>
            </a:r>
            <a:r>
              <a:rPr lang="en-US" sz="2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2890687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190500"/>
            <a:ext cx="12315825" cy="79195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Thermodynamics Tables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000" dirty="0"/>
          </a:p>
        </p:txBody>
      </p:sp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1065" y="2434560"/>
            <a:ext cx="4954029" cy="3234720"/>
          </a:xfrm>
          <a:prstGeom prst="rect">
            <a:avLst/>
          </a:pr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513804" y="878434"/>
            <a:ext cx="8412481" cy="1421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Table A-4</a:t>
            </a:r>
          </a:p>
          <a:p>
            <a:pPr latinLnBrk="0">
              <a:lnSpc>
                <a:spcPct val="120000"/>
              </a:lnSpc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Temperature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listed in the left column as the independent variable.</a:t>
            </a:r>
          </a:p>
        </p:txBody>
      </p:sp>
    </p:spTree>
    <p:extLst>
      <p:ext uri="{BB962C8B-B14F-4D97-AF65-F5344CB8AC3E}">
        <p14:creationId xmlns:p14="http://schemas.microsoft.com/office/powerpoint/2010/main" val="3106468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190500"/>
            <a:ext cx="12315825" cy="79195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Thermodynamics Tables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000" dirty="0">
              <a:solidFill>
                <a:prstClr val="black"/>
              </a:solidFill>
            </a:endParaRPr>
          </a:p>
        </p:txBody>
      </p:sp>
      <p:pic>
        <p:nvPicPr>
          <p:cNvPr id="12" name="Picture 4" descr="~AUT00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8451" y="1357313"/>
            <a:ext cx="5772150" cy="518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130627" y="700036"/>
            <a:ext cx="4763589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Saturated Water Table A-4 [2]</a:t>
            </a:r>
          </a:p>
        </p:txBody>
      </p:sp>
    </p:spTree>
    <p:extLst>
      <p:ext uri="{BB962C8B-B14F-4D97-AF65-F5344CB8AC3E}">
        <p14:creationId xmlns:p14="http://schemas.microsoft.com/office/powerpoint/2010/main" val="2695952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7328" y="223724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2. Thermodynamics Tables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endParaRPr lang="en-US" sz="2000" dirty="0">
              <a:solidFill>
                <a:prstClr val="black"/>
              </a:solidFill>
              <a:ea typeface="+mn-ea"/>
              <a:cs typeface="+mn-cs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82881" y="967966"/>
            <a:ext cx="11170920" cy="422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Table A-5</a:t>
            </a:r>
          </a:p>
          <a:p>
            <a:pPr marL="342900" indent="-342900" latinLnBrk="0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Pressure is listed in the left column as the independent variable.</a:t>
            </a:r>
          </a:p>
          <a:p>
            <a:pPr latinLnBrk="0">
              <a:lnSpc>
                <a:spcPct val="120000"/>
              </a:lnSpc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Use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whichever table is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convenient</a:t>
            </a:r>
          </a:p>
          <a:p>
            <a:pPr latinLnBrk="0">
              <a:lnSpc>
                <a:spcPct val="120000"/>
              </a:lnSpc>
              <a:defRPr/>
            </a:pPr>
            <a:endParaRPr lang="en-US" sz="2400" dirty="0" smtClean="0">
              <a:latin typeface="David" pitchFamily="34" charset="-79"/>
              <a:cs typeface="David" pitchFamily="34" charset="-79"/>
            </a:endParaRPr>
          </a:p>
          <a:p>
            <a:pPr latinLnBrk="0">
              <a:lnSpc>
                <a:spcPct val="120000"/>
              </a:lnSpc>
              <a:defRPr/>
            </a:pPr>
            <a:endParaRPr lang="en-US" sz="2400" dirty="0" smtClean="0">
              <a:latin typeface="David" pitchFamily="34" charset="-79"/>
              <a:cs typeface="David" pitchFamily="34" charset="-79"/>
            </a:endParaRPr>
          </a:p>
          <a:p>
            <a:pPr latinLnBrk="0">
              <a:lnSpc>
                <a:spcPct val="120000"/>
              </a:lnSpc>
              <a:defRPr/>
            </a:pPr>
            <a:endParaRPr lang="en-US" sz="2400" dirty="0">
              <a:latin typeface="David" pitchFamily="34" charset="-79"/>
              <a:cs typeface="David" pitchFamily="34" charset="-79"/>
            </a:endParaRPr>
          </a:p>
          <a:p>
            <a:pPr latinLnBrk="0">
              <a:lnSpc>
                <a:spcPct val="120000"/>
              </a:lnSpc>
              <a:defRPr/>
            </a:pPr>
            <a:endParaRPr lang="en-US" sz="2400" dirty="0">
              <a:latin typeface="David" pitchFamily="34" charset="-79"/>
              <a:cs typeface="David" pitchFamily="34" charset="-79"/>
            </a:endParaRPr>
          </a:p>
          <a:p>
            <a:pPr marL="342900" lvl="0" indent="-342900" latinLnBrk="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Enthalpy of vaporization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latent heat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the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amount of energy needed to vaporize a unit mass of saturated liquid at a given temperature or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pressure</a:t>
            </a:r>
            <a:endParaRPr lang="en-US" sz="2400" dirty="0">
              <a:latin typeface="David" pitchFamily="34" charset="-79"/>
              <a:cs typeface="David" pitchFamily="34" charset="-79"/>
            </a:endParaRPr>
          </a:p>
          <a:p>
            <a:endParaRPr lang="en-US" sz="24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3226103" y="2393822"/>
                <a:ext cx="2105000" cy="49173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𝑓𝑔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𝑔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6103" y="2393822"/>
                <a:ext cx="2105000" cy="491738"/>
              </a:xfrm>
              <a:prstGeom prst="rect">
                <a:avLst/>
              </a:prstGeom>
              <a:blipFill rotWithShape="0">
                <a:blip r:embed="rId2"/>
                <a:stretch>
                  <a:fillRect b="-125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3198468" y="3169540"/>
                <a:ext cx="2143472" cy="49173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𝑓𝑔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𝑔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98468" y="3169540"/>
                <a:ext cx="2143472" cy="491738"/>
              </a:xfrm>
              <a:prstGeom prst="rect">
                <a:avLst/>
              </a:prstGeom>
              <a:blipFill rotWithShape="0">
                <a:blip r:embed="rId3"/>
                <a:stretch>
                  <a:fillRect b="-111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99194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7328" y="223724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Thermodynamics Tables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0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82881" y="967966"/>
            <a:ext cx="448491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Saturated Water Table A-5 [2]</a:t>
            </a:r>
          </a:p>
          <a:p>
            <a:endParaRPr lang="en-US" sz="24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4" descr="~AUT00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6594" y="1560148"/>
            <a:ext cx="5758816" cy="4596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9753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7328" y="223724"/>
            <a:ext cx="10637365" cy="634116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3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2. Thermodynamics Tables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endParaRPr lang="en-US" sz="2000" dirty="0">
              <a:solidFill>
                <a:prstClr val="black"/>
              </a:solidFill>
              <a:ea typeface="+mn-ea"/>
              <a:cs typeface="+mn-cs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-2176" y="749788"/>
            <a:ext cx="11706496" cy="5129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latinLnBrk="0">
              <a:lnSpc>
                <a:spcPct val="150000"/>
              </a:lnSpc>
              <a:spcBef>
                <a:spcPts val="1000"/>
              </a:spcBef>
              <a:buClr>
                <a:srgbClr val="00709A"/>
              </a:buClr>
              <a:buSzPct val="110000"/>
              <a:defRPr/>
            </a:pPr>
            <a:r>
              <a:rPr 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Saturated Liquid-Vapor </a:t>
            </a: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Mixture</a:t>
            </a:r>
          </a:p>
          <a:p>
            <a:pPr algn="just" latinLnBrk="0">
              <a:lnSpc>
                <a:spcPct val="150000"/>
              </a:lnSpc>
              <a:spcBef>
                <a:spcPts val="1000"/>
              </a:spcBef>
              <a:buClr>
                <a:srgbClr val="00709A"/>
              </a:buClr>
              <a:buSzPct val="110000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saturated liquid-vapor mixture refers to a thermodynamic state where both liquid and vapor phases coexist in equilibrium at a given pressure and temperature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42950" lvl="1" indent="-285750" algn="just" latinLnBrk="0">
              <a:lnSpc>
                <a:spcPct val="150000"/>
              </a:lnSpc>
              <a:spcBef>
                <a:spcPts val="1000"/>
              </a:spcBef>
              <a:buClr>
                <a:srgbClr val="00709A"/>
              </a:buClr>
              <a:buSzPct val="110000"/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liquid is at its saturated liquid condition (ready to evaporate if heat is added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742950" lvl="1" indent="-285750" algn="just" latinLnBrk="0">
              <a:lnSpc>
                <a:spcPct val="150000"/>
              </a:lnSpc>
              <a:spcBef>
                <a:spcPts val="1000"/>
              </a:spcBef>
              <a:buClr>
                <a:srgbClr val="00709A"/>
              </a:buClr>
              <a:buSzPct val="110000"/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vapor is at its saturated vapor condition (ready to condense if heat is removed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285750" indent="-285750" algn="just" latinLnBrk="0">
              <a:lnSpc>
                <a:spcPct val="150000"/>
              </a:lnSpc>
              <a:spcBef>
                <a:spcPts val="1000"/>
              </a:spcBef>
              <a:buClr>
                <a:srgbClr val="00709A"/>
              </a:buClr>
              <a:buSzPct val="110000"/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This mixture represents an intermediate state during phase transition.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0070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7328" y="223724"/>
            <a:ext cx="10637365" cy="634116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3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Thermodynamics Tables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0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-2176" y="749788"/>
            <a:ext cx="11706496" cy="38933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latinLnBrk="0">
              <a:lnSpc>
                <a:spcPct val="150000"/>
              </a:lnSpc>
              <a:spcBef>
                <a:spcPts val="1000"/>
              </a:spcBef>
              <a:buClr>
                <a:srgbClr val="00709A"/>
              </a:buClr>
              <a:buSzPct val="110000"/>
              <a:defRPr/>
            </a:pPr>
            <a:r>
              <a:rPr lang="en-US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Saturated Liquid-Vapor </a:t>
            </a: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Mixture</a:t>
            </a:r>
          </a:p>
          <a:p>
            <a:pPr algn="just" latinLnBrk="0">
              <a:lnSpc>
                <a:spcPct val="150000"/>
              </a:lnSpc>
              <a:spcBef>
                <a:spcPts val="1000"/>
              </a:spcBef>
              <a:buClr>
                <a:srgbClr val="00709A"/>
              </a:buClr>
              <a:buSzPct val="110000"/>
              <a:defRPr/>
            </a:pPr>
            <a:r>
              <a:rPr lang="en-U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example: </a:t>
            </a:r>
          </a:p>
          <a:p>
            <a:pPr marL="285750" indent="-285750" algn="just" latinLnBrk="0">
              <a:lnSpc>
                <a:spcPct val="150000"/>
              </a:lnSpc>
              <a:spcBef>
                <a:spcPts val="1000"/>
              </a:spcBef>
              <a:buClr>
                <a:srgbClr val="00709A"/>
              </a:buClr>
              <a:buSzPct val="110000"/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When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saturated liquid starts boiling, it forms a saturated liquid-vapor mixture until all the liquid becomes vapor. </a:t>
            </a: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 latinLnBrk="0">
              <a:lnSpc>
                <a:spcPct val="150000"/>
              </a:lnSpc>
              <a:spcBef>
                <a:spcPts val="1000"/>
              </a:spcBef>
              <a:buClr>
                <a:srgbClr val="00709A"/>
              </a:buClr>
              <a:buSzPct val="110000"/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Similarly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when a saturated vapor starts condensing, the mixture forms until the entire vapor turns into liquid.</a:t>
            </a:r>
            <a:endParaRPr lang="en-US" sz="2400" b="1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3962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7328" y="223724"/>
            <a:ext cx="10637365" cy="634116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3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2. Thermodynamics Tables                 </a:t>
            </a:r>
            <a:r>
              <a:rPr lang="en-US" sz="21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1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endParaRPr lang="en-US" sz="2100" dirty="0">
              <a:solidFill>
                <a:prstClr val="black"/>
              </a:solidFill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156754" y="979764"/>
                <a:ext cx="11538857" cy="2308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marL="342900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In the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saturated liquid-vapor mixture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, the mass fraction of vapor is called the </a:t>
                </a: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Quality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(</a:t>
                </a:r>
                <a14:m>
                  <m:oMath xmlns:m="http://schemas.openxmlformats.org/officeDocument/2006/math">
                    <m:r>
                      <a:rPr lang="en-US" sz="240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and is expressed as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:</a:t>
                </a:r>
              </a:p>
              <a:p>
                <a:pPr latinLnBrk="0">
                  <a:lnSpc>
                    <a:spcPct val="150000"/>
                  </a:lnSpc>
                </a:pP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56754" y="979764"/>
                <a:ext cx="11538857" cy="2308324"/>
              </a:xfrm>
              <a:prstGeom prst="rect">
                <a:avLst/>
              </a:prstGeom>
              <a:blipFill rotWithShape="0">
                <a:blip r:embed="rId2"/>
                <a:stretch>
                  <a:fillRect l="-740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6853646" y="1907858"/>
                <a:ext cx="4746171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latinLnBrk="0"/>
                <a:r>
                  <a:rPr lang="en-US" alt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where:</a:t>
                </a:r>
              </a:p>
              <a:p>
                <a:pPr lvl="0" latinLnBrk="0"/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𝑓</m:t>
                    </m:r>
                  </m:oMath>
                </a14:m>
                <a:r>
                  <a:rPr lang="en-US" altLang="en-US" sz="2400" i="1" dirty="0">
                    <a:latin typeface="Arial" panose="020B0604020202020204" pitchFamily="34" charset="0"/>
                    <a:cs typeface="Arial" panose="020B0604020202020204" pitchFamily="34" charset="0"/>
                  </a:rPr>
                  <a:t> stands for saturated </a:t>
                </a:r>
                <a:r>
                  <a:rPr lang="en-US" altLang="en-US" sz="2400" i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liquid and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𝑔</m:t>
                    </m:r>
                  </m:oMath>
                </a14:m>
                <a:r>
                  <a:rPr lang="en-US" altLang="en-US" sz="2400" i="1" dirty="0">
                    <a:latin typeface="Arial" panose="020B0604020202020204" pitchFamily="34" charset="0"/>
                    <a:cs typeface="Arial" panose="020B0604020202020204" pitchFamily="34" charset="0"/>
                  </a:rPr>
                  <a:t> for saturated vapor</a:t>
                </a: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53646" y="1907858"/>
                <a:ext cx="4746171" cy="1200329"/>
              </a:xfrm>
              <a:prstGeom prst="rect">
                <a:avLst/>
              </a:prstGeom>
              <a:blipFill rotWithShape="0">
                <a:blip r:embed="rId3"/>
                <a:stretch>
                  <a:fillRect l="-1926" t="-3553" b="-1116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933" y="3342593"/>
            <a:ext cx="4297680" cy="3044190"/>
          </a:xfrm>
          <a:prstGeom prst="rect">
            <a:avLst/>
          </a:pr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5778136" y="3616017"/>
                <a:ext cx="6096000" cy="1200329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400" i="1" dirty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2400" i="1" dirty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=0: Saturated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liquid</a:t>
                </a: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14:m>
                  <m:oMath xmlns:m="http://schemas.openxmlformats.org/officeDocument/2006/math">
                    <m:r>
                      <a:rPr lang="en-US" sz="2400" i="1" dirty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2400" i="1" dirty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=1: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Saturated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vapor</a:t>
                </a: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0&lt;</a:t>
                </a:r>
                <a:r>
                  <a:rPr lang="en-US" sz="2400" dirty="0"/>
                  <a:t> </a:t>
                </a:r>
                <a14:m>
                  <m:oMath xmlns:m="http://schemas.openxmlformats.org/officeDocument/2006/math">
                    <m:r>
                      <a:rPr lang="en-US" sz="2400" i="1" dirty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2400" i="1" dirty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&lt;1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: Liquid-vapor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mixture</a:t>
                </a:r>
                <a:endParaRPr lang="en-US" sz="2400" b="0" i="0" dirty="0">
                  <a:effectLst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78136" y="3616017"/>
                <a:ext cx="6096000" cy="1200329"/>
              </a:xfrm>
              <a:prstGeom prst="rect">
                <a:avLst/>
              </a:prstGeom>
              <a:blipFill rotWithShape="0">
                <a:blip r:embed="rId5"/>
                <a:stretch>
                  <a:fillRect l="-1600" t="-3553" b="-1116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2103815" y="2275274"/>
                <a:ext cx="3266343" cy="8403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 dirty="0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𝑔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𝑔</m:t>
                              </m:r>
                            </m:sub>
                          </m:sSub>
                        </m:den>
                      </m:f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𝑔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𝑡𝑜𝑡𝑎𝑙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3815" y="2275274"/>
                <a:ext cx="3266343" cy="840358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05985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150" y="785635"/>
            <a:ext cx="11539667" cy="3470320"/>
          </a:xfrm>
        </p:spPr>
        <p:txBody>
          <a:bodyPr>
            <a:noAutofit/>
          </a:bodyPr>
          <a:lstStyle/>
          <a:p>
            <a:pPr marL="342900" indent="-342900" latinLnBrk="0">
              <a:lnSpc>
                <a:spcPct val="150000"/>
              </a:lnSpc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Derivation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38008" y="6173788"/>
            <a:ext cx="4114800" cy="365125"/>
          </a:xfrm>
        </p:spPr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8" name="Title 1"/>
          <p:cNvSpPr txBox="1">
            <a:spLocks noGrp="1"/>
          </p:cNvSpPr>
          <p:nvPr>
            <p:ph type="title"/>
          </p:nvPr>
        </p:nvSpPr>
        <p:spPr>
          <a:xfrm>
            <a:off x="103694" y="112577"/>
            <a:ext cx="12088305" cy="531857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2. Thermodynamics Tables       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endParaRPr lang="en-US" sz="2200" dirty="0">
              <a:solidFill>
                <a:prstClr val="black"/>
              </a:solidFill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4058195" y="1188384"/>
                <a:ext cx="5207726" cy="369941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  <a:tabLst>
                    <a:tab pos="1811020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V</m:t>
                      </m:r>
                      <m:r>
                        <a:rPr lang="en-US" sz="2400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𝑓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+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𝑔</m:t>
                          </m:r>
                        </m:sub>
                      </m:sSub>
                    </m:oMath>
                  </m:oMathPara>
                </a14:m>
                <a:endParaRPr lang="en-US" sz="2400" dirty="0">
                  <a:effectLst/>
                  <a:latin typeface="Calibri" panose="020F0502020204030204" pitchFamily="34" charset="0"/>
                  <a:ea typeface="MS Mincho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tabLst>
                    <a:tab pos="1811020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m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𝑣</m:t>
                      </m:r>
                      <m:r>
                        <a:rPr lang="en-US" sz="2400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𝑚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𝑓</m:t>
                          </m:r>
                        </m:sub>
                      </m:sSub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𝑣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𝑓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+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𝑚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𝑔</m:t>
                          </m:r>
                        </m:sub>
                      </m:sSub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𝑣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𝑔</m:t>
                          </m:r>
                        </m:sub>
                      </m:sSub>
                    </m:oMath>
                  </m:oMathPara>
                </a14:m>
                <a:endParaRPr lang="en-US" sz="2400" dirty="0">
                  <a:effectLst/>
                  <a:latin typeface="Calibri" panose="020F0502020204030204" pitchFamily="34" charset="0"/>
                  <a:ea typeface="MS Mincho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tabLst>
                    <a:tab pos="1811020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m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𝑣</m:t>
                      </m:r>
                      <m:r>
                        <a:rPr lang="en-US" sz="2400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=(</m:t>
                      </m:r>
                      <m:r>
                        <m:rPr>
                          <m:sty m:val="p"/>
                        </m:rPr>
                        <a:rPr lang="en-US" sz="2400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m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𝑚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𝑔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)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𝑣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𝑓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+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𝑚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𝑔</m:t>
                          </m:r>
                        </m:sub>
                      </m:sSub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𝑣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𝑔</m:t>
                          </m:r>
                        </m:sub>
                      </m:sSub>
                    </m:oMath>
                  </m:oMathPara>
                </a14:m>
                <a:endParaRPr lang="en-US" sz="2400" dirty="0">
                  <a:effectLst/>
                  <a:latin typeface="Calibri" panose="020F0502020204030204" pitchFamily="34" charset="0"/>
                  <a:ea typeface="MS Mincho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tabLst>
                    <a:tab pos="1811020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𝑣</m:t>
                      </m:r>
                      <m:r>
                        <a:rPr lang="en-US" sz="2400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=(1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−</m:t>
                      </m:r>
                      <m:r>
                        <m:rPr>
                          <m:sty m:val="p"/>
                        </m:rPr>
                        <a:rPr lang="en-US" sz="2400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x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)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𝑣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𝑓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2400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x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𝑣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𝑔</m:t>
                          </m:r>
                        </m:sub>
                      </m:sSub>
                    </m:oMath>
                  </m:oMathPara>
                </a14:m>
                <a:endParaRPr lang="en-US" sz="2400" dirty="0">
                  <a:effectLst/>
                  <a:latin typeface="Calibri" panose="020F0502020204030204" pitchFamily="34" charset="0"/>
                  <a:ea typeface="MS Mincho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tabLst>
                    <a:tab pos="1811020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𝑣</m:t>
                      </m:r>
                      <m:r>
                        <a:rPr lang="en-US" sz="2400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𝑣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𝑓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+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𝑥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(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𝑣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𝑔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𝑣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𝑓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)</m:t>
                      </m:r>
                    </m:oMath>
                  </m:oMathPara>
                </a14:m>
                <a:endParaRPr lang="en-US" sz="2400" dirty="0">
                  <a:effectLst/>
                  <a:latin typeface="Calibri" panose="020F0502020204030204" pitchFamily="34" charset="0"/>
                  <a:ea typeface="MS Mincho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tabLst>
                    <a:tab pos="1811020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𝑣</m:t>
                      </m:r>
                      <m:r>
                        <a:rPr lang="en-US" sz="2400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𝑣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𝑓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+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𝑥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𝑣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𝑓𝑔</m:t>
                          </m:r>
                        </m:sub>
                      </m:sSub>
                    </m:oMath>
                  </m:oMathPara>
                </a14:m>
                <a:endParaRPr lang="en-US" sz="2400" dirty="0">
                  <a:effectLst/>
                  <a:latin typeface="Calibri" panose="020F0502020204030204" pitchFamily="34" charset="0"/>
                  <a:ea typeface="MS Mincho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tabLst>
                    <a:tab pos="1811020" algn="l"/>
                  </a:tabLst>
                </a:pPr>
                <a:r>
                  <a:rPr lang="en-US" sz="2400" dirty="0">
                    <a:effectLst/>
                    <a:latin typeface="Arial" panose="020B0604020202020204" pitchFamily="34" charset="0"/>
                    <a:ea typeface="MS Mincho"/>
                    <a:cs typeface="Times New Roman" panose="02020603050405020304" pitchFamily="18" charset="0"/>
                  </a:rPr>
                  <a:t>	where,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𝑣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𝑓𝑔</m:t>
                        </m:r>
                      </m:sub>
                    </m:sSub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𝑣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𝑔</m:t>
                        </m:r>
                      </m:sub>
                    </m:sSub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𝑣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𝑓</m:t>
                        </m:r>
                      </m:sub>
                    </m:sSub>
                  </m:oMath>
                </a14:m>
                <a:endParaRPr lang="en-US" sz="2400" dirty="0">
                  <a:effectLst/>
                  <a:latin typeface="Calibri" panose="020F0502020204030204" pitchFamily="34" charset="0"/>
                  <a:ea typeface="MS Mincho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8195" y="1188384"/>
                <a:ext cx="5207726" cy="3699411"/>
              </a:xfrm>
              <a:prstGeom prst="rect">
                <a:avLst/>
              </a:prstGeom>
              <a:blipFill rotWithShape="0">
                <a:blip r:embed="rId2"/>
                <a:stretch>
                  <a:fillRect b="-181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https://people.ohio.edu/trembly/mechanical/thermo/Intro/Chapt.1_6/pure_fluid/quality_eqns.gif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422" r="75141" b="24576"/>
          <a:stretch/>
        </p:blipFill>
        <p:spPr bwMode="auto">
          <a:xfrm>
            <a:off x="976099" y="1854589"/>
            <a:ext cx="2437661" cy="2759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103694" y="4638614"/>
            <a:ext cx="622743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Saturated Liquid-Vapor Mixture</a:t>
            </a:r>
            <a:endParaRPr lang="en-U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url: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people.ohio.edu/trembly/mechanical/thermo/Intro/Chapt.1_6/pure_fluid/quality_eqns.gif</a:t>
            </a:r>
            <a:endParaRPr 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  <a:p>
            <a:pPr lvl="1" algn="just"/>
            <a:endParaRPr lang="en-US" sz="1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434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Thermodynamics Tables      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19100" y="609600"/>
                <a:ext cx="10849791" cy="6248399"/>
              </a:xfrm>
            </p:spPr>
            <p:txBody>
              <a:bodyPr>
                <a:normAutofit lnSpcReduction="10000"/>
              </a:bodyPr>
              <a:lstStyle/>
              <a:p>
                <a:pPr marL="0" lv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32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Average </a:t>
                </a:r>
                <a:r>
                  <a:rPr lang="en-US" sz="32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Properties</a:t>
                </a:r>
              </a:p>
              <a:p>
                <a:pPr latinLnBrk="0">
                  <a:lnSpc>
                    <a:spcPct val="150000"/>
                  </a:lnSpc>
                  <a:spcBef>
                    <a:spcPts val="0"/>
                  </a:spcBef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For 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saturated liquid-vapor mixtures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, average (or mixture) properties are calculated using quality (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𝑥</m:t>
                    </m:r>
                  </m:oMath>
                </a14:m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) to interpolate between saturated liquid and saturated vapor states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latinLnBrk="0">
                  <a:lnSpc>
                    <a:spcPct val="150000"/>
                  </a:lnSpc>
                  <a:spcBef>
                    <a:spcPts val="0"/>
                  </a:spcBef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In the saturated mixture region, the average value of any intensive property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is given as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:</a:t>
                </a:r>
              </a:p>
              <a:p>
                <a:pPr latinLnBrk="0">
                  <a:lnSpc>
                    <a:spcPct val="150000"/>
                  </a:lnSpc>
                  <a:spcBef>
                    <a:spcPts val="0"/>
                  </a:spcBef>
                </a:pP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latinLnBrk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50000"/>
                  </a:lnSpc>
                  <a:spcBef>
                    <a:spcPts val="0"/>
                  </a:spcBef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The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average properties of the mixtures are always between the </a:t>
                </a: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latinLnBrk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  values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of the saturated liquid and the saturated vapor properties. </a:t>
                </a: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latinLnBrk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That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is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endParaRPr lang="en-US" sz="2880" b="1" i="1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19100" y="609600"/>
                <a:ext cx="10849791" cy="6248399"/>
              </a:xfrm>
              <a:blipFill rotWithShape="0">
                <a:blip r:embed="rId2"/>
                <a:stretch>
                  <a:fillRect l="-14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19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3709379" y="3449598"/>
                <a:ext cx="2947987" cy="5181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𝑦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=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𝑔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9379" y="3449598"/>
                <a:ext cx="2947987" cy="518155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3904955" y="4179372"/>
                <a:ext cx="2219518" cy="49173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𝑥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𝑓𝑔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04955" y="4179372"/>
                <a:ext cx="2219518" cy="491738"/>
              </a:xfrm>
              <a:prstGeom prst="rect">
                <a:avLst/>
              </a:prstGeom>
              <a:blipFill rotWithShape="0">
                <a:blip r:embed="rId4"/>
                <a:stretch>
                  <a:fillRect b="-125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1989131" y="6079460"/>
                <a:ext cx="2281522" cy="49173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≤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𝑎𝑣𝑔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𝑔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9131" y="6079460"/>
                <a:ext cx="2281522" cy="491738"/>
              </a:xfrm>
              <a:prstGeom prst="rect">
                <a:avLst/>
              </a:prstGeom>
              <a:blipFill rotWithShape="0">
                <a:blip r:embed="rId5"/>
                <a:stretch>
                  <a:fillRect b="-1234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98816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Thermodynamics Tables      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100" y="609600"/>
            <a:ext cx="10849791" cy="6248399"/>
          </a:xfrm>
        </p:spPr>
        <p:txBody>
          <a:bodyPr>
            <a:normAutofit/>
          </a:bodyPr>
          <a:lstStyle/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Average </a:t>
            </a:r>
            <a:r>
              <a:rPr lang="en-US" sz="3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Properties</a:t>
            </a:r>
          </a:p>
          <a:p>
            <a:pPr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For 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saturated liquid-vapor mixtures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en-US" sz="2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endParaRPr lang="en-US" sz="2880" b="1" i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1088574" y="1832036"/>
                <a:ext cx="6374672" cy="452431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Using Quality (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</a:rPr>
                      <m:t>𝒙</m:t>
                    </m:r>
                  </m:oMath>
                </a14:m>
                <a:r>
                  <a:rPr lang="en-US" sz="24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):</a:t>
                </a: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742950" lvl="1" indent="-2857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Specific Volume: </a:t>
                </a:r>
              </a:p>
              <a:p>
                <a:pPr marL="742950" lvl="1" indent="-2857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Enthalpy: </a:t>
                </a:r>
              </a:p>
              <a:p>
                <a:pPr marL="742950" lvl="1" indent="-2857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Entropy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: </a:t>
                </a: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742950" lvl="1" indent="-2857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s-ES" sz="240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Specific</a:t>
                </a:r>
                <a:r>
                  <a:rPr lang="es-E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s-ES" sz="24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Internal</a:t>
                </a:r>
                <a:r>
                  <a:rPr lang="es-E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s-ES" sz="240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Energy</a:t>
                </a:r>
                <a:r>
                  <a:rPr lang="es-E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: </a:t>
                </a: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Subscripts:</a:t>
                </a: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1"/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f: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Saturated liquid.</a:t>
                </a:r>
              </a:p>
              <a:p>
                <a:pPr lvl="1"/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g: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Saturated vapor.</a:t>
                </a:r>
              </a:p>
              <a:p>
                <a:pPr lvl="1"/>
                <a:r>
                  <a:rPr lang="en-US" sz="240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fg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: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Difference between vapor and liquid.</a:t>
                </a:r>
                <a:endParaRPr lang="en-US" sz="2400" b="0" i="0" dirty="0">
                  <a:effectLst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8574" y="1832036"/>
                <a:ext cx="6374672" cy="4524315"/>
              </a:xfrm>
              <a:prstGeom prst="rect">
                <a:avLst/>
              </a:prstGeom>
              <a:blipFill rotWithShape="0">
                <a:blip r:embed="rId2"/>
                <a:stretch>
                  <a:fillRect l="-1340" b="-229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4368907" y="2451629"/>
                <a:ext cx="2219647" cy="49173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𝑥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𝑓𝑔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8907" y="2451629"/>
                <a:ext cx="2219647" cy="491738"/>
              </a:xfrm>
              <a:prstGeom prst="rect">
                <a:avLst/>
              </a:prstGeom>
              <a:blipFill rotWithShape="0">
                <a:blip r:embed="rId3"/>
                <a:stretch>
                  <a:fillRect b="-1234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3387208" y="3009756"/>
                <a:ext cx="2236318" cy="49173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𝑥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𝑓𝑔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7208" y="3009756"/>
                <a:ext cx="2236318" cy="491738"/>
              </a:xfrm>
              <a:prstGeom prst="rect">
                <a:avLst/>
              </a:prstGeom>
              <a:blipFill rotWithShape="0">
                <a:blip r:embed="rId4"/>
                <a:stretch>
                  <a:fillRect b="-125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3239590" y="3567883"/>
                <a:ext cx="2135777" cy="49173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𝑥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𝑓𝑔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9590" y="3567883"/>
                <a:ext cx="2135777" cy="491738"/>
              </a:xfrm>
              <a:prstGeom prst="rect">
                <a:avLst/>
              </a:prstGeom>
              <a:blipFill rotWithShape="0">
                <a:blip r:embed="rId5"/>
                <a:stretch>
                  <a:fillRect b="-1234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5375367" y="4139334"/>
                <a:ext cx="2253309" cy="49173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</a:rPr>
                        <m:t>𝑢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𝑥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𝑓𝑔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75367" y="4139334"/>
                <a:ext cx="2253309" cy="491738"/>
              </a:xfrm>
              <a:prstGeom prst="rect">
                <a:avLst/>
              </a:prstGeom>
              <a:blipFill rotWithShape="0">
                <a:blip r:embed="rId6"/>
                <a:stretch>
                  <a:fillRect b="-1234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46388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Thermodynamics Tables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293" y="809898"/>
            <a:ext cx="11311346" cy="5660572"/>
          </a:xfrm>
        </p:spPr>
        <p:txBody>
          <a:bodyPr>
            <a:normAutofit/>
          </a:bodyPr>
          <a:lstStyle/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3200" b="1" dirty="0" smtClean="0">
                <a:solidFill>
                  <a:srgbClr val="FF0000"/>
                </a:solidFill>
              </a:rPr>
              <a:t>The T-v diagram </a:t>
            </a:r>
            <a:endParaRPr lang="en-US" sz="2400" b="1" i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93669" y="5564993"/>
            <a:ext cx="6096000" cy="1261884"/>
          </a:xfrm>
          <a:prstGeom prst="rect">
            <a:avLst/>
          </a:prstGeom>
        </p:spPr>
        <p:txBody>
          <a:bodyPr>
            <a:spAutoFit/>
          </a:bodyPr>
          <a:lstStyle/>
          <a:p>
            <a:pPr lvl="1"/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T-v 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Diagram of a Pure Substance</a:t>
            </a:r>
          </a:p>
          <a:p>
            <a:pPr lvl="1" algn="just"/>
            <a:r>
              <a:rPr lang="en-US" sz="1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url:https://pressbooks.bccampus.ca/thermo1/wp-content/uploads/sites/499/2021/06/Fig.-2-8_T-v_diagram_for_a_liquid_vapor-copy.svg_.</a:t>
            </a:r>
            <a:r>
              <a:rPr lang="en-US" sz="1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png</a:t>
            </a:r>
            <a:endParaRPr lang="en-US" sz="1400" b="1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endParaRPr lang="en-US" sz="1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8" name="Picture 4" descr="https://pressbooks.bccampus.ca/thermo1/wp-content/uploads/sites/499/2021/06/Fig.-2-8_T-v_diagram_for_a_liquid_vapor-copy.svg_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9806" y="1643580"/>
            <a:ext cx="4913494" cy="3933868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548852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Thermodynamics Tables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31293" y="809898"/>
                <a:ext cx="11311346" cy="5660572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3200" b="1" dirty="0" smtClean="0">
                    <a:solidFill>
                      <a:srgbClr val="FF0000"/>
                    </a:solidFill>
                  </a:rPr>
                  <a:t>Example:</a:t>
                </a:r>
              </a:p>
              <a:p>
                <a:pPr latinLnBrk="0">
                  <a:lnSpc>
                    <a:spcPct val="150000"/>
                  </a:lnSpc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A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closed container holds 5 kg of water at 200 </a:t>
                </a:r>
                <a:r>
                  <a:rPr lang="en-US" sz="24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kPa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 with a quality (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) of 0.6. Determine:</a:t>
                </a:r>
              </a:p>
              <a:p>
                <a:pPr marL="457200" lvl="1" indent="0" latinLnBrk="0">
                  <a:lnSpc>
                    <a:spcPct val="150000"/>
                  </a:lnSpc>
                  <a:buNone/>
                </a:pPr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a. The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 mass of liquid and vapor present</a:t>
                </a:r>
              </a:p>
              <a:p>
                <a:pPr marL="457200" lvl="1" indent="0" latinLnBrk="0">
                  <a:lnSpc>
                    <a:spcPct val="150000"/>
                  </a:lnSpc>
                  <a:buNone/>
                </a:pPr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b. The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 specific volume (v) of the mixture</a:t>
                </a:r>
              </a:p>
              <a:p>
                <a:pPr marL="457200" lvl="1" indent="0" latinLnBrk="0">
                  <a:lnSpc>
                    <a:spcPct val="150000"/>
                  </a:lnSpc>
                  <a:buNone/>
                </a:pPr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c. The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 total enthalpy (H) of the mixture</a:t>
                </a:r>
              </a:p>
              <a:p>
                <a:pPr marL="457200" lvl="1" indent="0" latinLnBrk="0">
                  <a:lnSpc>
                    <a:spcPct val="150000"/>
                  </a:lnSpc>
                  <a:buNone/>
                </a:pPr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d. The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 temperature of the mixture</a:t>
                </a:r>
              </a:p>
              <a:p>
                <a:pPr marL="0" lvl="0" indent="0" latinLnBrk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3200" b="1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endParaRPr lang="en-US" sz="2400" b="1" i="1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31293" y="809898"/>
                <a:ext cx="11311346" cy="5660572"/>
              </a:xfrm>
              <a:blipFill rotWithShape="0">
                <a:blip r:embed="rId2"/>
                <a:stretch>
                  <a:fillRect l="-1402" t="-23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5003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Thermodynamics Tables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31293" y="566058"/>
                <a:ext cx="11311346" cy="5660572"/>
              </a:xfrm>
            </p:spPr>
            <p:txBody>
              <a:bodyPr>
                <a:normAutofit/>
              </a:bodyPr>
              <a:lstStyle/>
              <a:p>
                <a:pPr marL="0" lv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2400" b="1" i="1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Solution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2400" b="1" dirty="0">
                    <a:solidFill>
                      <a:schemeClr val="accent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Step 1: Identify Given Data</a:t>
                </a:r>
                <a:endParaRPr lang="en-US" sz="2400" dirty="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lvl="1" indent="0">
                  <a:lnSpc>
                    <a:spcPct val="150000"/>
                  </a:lnSpc>
                  <a:buNone/>
                </a:pP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Pressure, P=200 </a:t>
                </a:r>
                <a:r>
                  <a:rPr lang="en-US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kPa</a:t>
                </a:r>
                <a:endParaRPr lang="en-US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lvl="1" indent="0">
                  <a:lnSpc>
                    <a:spcPct val="150000"/>
                  </a:lnSpc>
                  <a:buNone/>
                </a:pPr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Quality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, 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=0.6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 (60% vapor by mass)</a:t>
                </a:r>
              </a:p>
              <a:p>
                <a:pPr marL="457200" lvl="1" indent="0">
                  <a:lnSpc>
                    <a:spcPct val="150000"/>
                  </a:lnSpc>
                  <a:buNone/>
                </a:pP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Total mass, m=5 </a:t>
                </a:r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kg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b="1" dirty="0">
                    <a:solidFill>
                      <a:schemeClr val="accent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Step 2: Find Saturation Properties at 200 </a:t>
                </a:r>
                <a:r>
                  <a:rPr lang="en-US" sz="2400" b="1" dirty="0" err="1">
                    <a:solidFill>
                      <a:schemeClr val="accent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kPa</a:t>
                </a:r>
                <a:endParaRPr lang="en-US" sz="2400" dirty="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From </a:t>
                </a:r>
                <a:r>
                  <a:rPr lang="en-US" sz="2400" b="1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saturated water tables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 at P=200 </a:t>
                </a:r>
                <a:r>
                  <a:rPr lang="en-US" sz="240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kPa</a:t>
                </a: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buNone/>
                </a:pPr>
                <a:endParaRPr lang="en-US" sz="2400" b="1" i="1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31293" y="566058"/>
                <a:ext cx="11311346" cy="5660572"/>
              </a:xfrm>
              <a:blipFill rotWithShape="0">
                <a:blip r:embed="rId2"/>
                <a:stretch>
                  <a:fillRect l="-8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750274306"/>
                  </p:ext>
                </p:extLst>
              </p:nvPr>
            </p:nvGraphicFramePr>
            <p:xfrm>
              <a:off x="482602" y="5023569"/>
              <a:ext cx="8127999" cy="1637264"/>
            </p:xfrm>
            <a:graphic>
              <a:graphicData uri="http://schemas.openxmlformats.org/drawingml/2006/table">
                <a:tbl>
                  <a:tblPr firstRow="1" bandRow="1">
                    <a:tableStyleId>{9D7B26C5-4107-4FEC-AEDC-1716B250A1EF}</a:tableStyleId>
                  </a:tblPr>
                  <a:tblGrid>
                    <a:gridCol w="2709333"/>
                    <a:gridCol w="2709333"/>
                    <a:gridCol w="2709333"/>
                  </a:tblGrid>
                  <a:tr h="370840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000" dirty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Property</a:t>
                          </a:r>
                          <a:endParaRPr lang="en-US" sz="2000" b="1" dirty="0">
                            <a:solidFill>
                              <a:srgbClr val="404040"/>
                            </a:solidFill>
                            <a:effectLst/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R="104516" marT="52258" marB="52258" anchor="ctr"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000" dirty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Saturated Liquid </a:t>
                          </a:r>
                          <a:r>
                            <a:rPr lang="en-US" sz="2000" dirty="0" smtClean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(f</a:t>
                          </a:r>
                          <a:r>
                            <a:rPr lang="en-US" sz="2000" dirty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)</a:t>
                          </a:r>
                          <a:endParaRPr lang="en-US" sz="2000" b="1" dirty="0">
                            <a:solidFill>
                              <a:srgbClr val="404040"/>
                            </a:solidFill>
                            <a:effectLst/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104516" marR="104516" marT="52258" marB="52258" anchor="ctr"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000" dirty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Saturated Vapor </a:t>
                          </a:r>
                          <a:r>
                            <a:rPr lang="en-US" sz="2000" dirty="0" smtClean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(g</a:t>
                          </a:r>
                          <a:r>
                            <a:rPr lang="en-US" sz="2000" dirty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)</a:t>
                          </a:r>
                          <a:endParaRPr lang="en-US" sz="2000" b="1" dirty="0">
                            <a:solidFill>
                              <a:srgbClr val="404040"/>
                            </a:solidFill>
                            <a:effectLst/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104516" marR="104516" marT="52258" marB="52258" anchor="ctr"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sz="2000" dirty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Temperature, </a:t>
                          </a:r>
                          <a:r>
                            <a:rPr lang="en-US" sz="2000" dirty="0" err="1" smtClean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Tsat</a:t>
                          </a:r>
                          <a:endParaRPr lang="en-US" sz="2000" dirty="0">
                            <a:effectLst/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R="104516" marT="52258" marB="52258"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000" dirty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120.21°C</a:t>
                          </a:r>
                        </a:p>
                      </a:txBody>
                      <a:tcPr marL="104516" marR="104516" marT="52258" marB="52258" anchor="ctr"/>
                    </a:tc>
                    <a:tc>
                      <a:txBody>
                        <a:bodyPr/>
                        <a:lstStyle/>
                        <a:p>
                          <a:endParaRPr lang="en-US" sz="2000" dirty="0">
                            <a:effectLst/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104516" marR="104516" marT="52258" marB="52258" anchor="ctr"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sz="2000" i="0" dirty="0" smtClean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v (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sz="2000" i="1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2000" i="0">
                                      <a:effectLst/>
                                      <a:latin typeface="Cambria Math" panose="02040503050406030204" pitchFamily="18" charset="0"/>
                                      <a:ea typeface="MS Mincho"/>
                                      <a:cs typeface="Arial" panose="020B0604020202020204" pitchFamily="34" charset="0"/>
                                    </a:rPr>
                                    <m:t>m</m:t>
                                  </m:r>
                                </m:e>
                                <m:sup>
                                  <m:r>
                                    <a:rPr lang="en-US" sz="2000" i="0">
                                      <a:effectLst/>
                                      <a:latin typeface="Cambria Math" panose="02040503050406030204" pitchFamily="18" charset="0"/>
                                      <a:ea typeface="MS Mincho"/>
                                      <a:cs typeface="Arial" panose="020B0604020202020204" pitchFamily="34" charset="0"/>
                                    </a:rPr>
                                    <m:t>3</m:t>
                                  </m:r>
                                </m:sup>
                              </m:sSup>
                            </m:oMath>
                          </a14:m>
                          <a:r>
                            <a:rPr lang="en-US" sz="2000" i="0" dirty="0" smtClean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/kg)</a:t>
                          </a:r>
                          <a:endParaRPr lang="en-US" sz="2000" i="0" dirty="0">
                            <a:effectLst/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R="104516" marT="52258" marB="52258"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000" dirty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0.001061</a:t>
                          </a:r>
                        </a:p>
                      </a:txBody>
                      <a:tcPr marL="104516" marR="104516" marT="52258" marB="52258"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000" dirty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0.8857</a:t>
                          </a:r>
                        </a:p>
                      </a:txBody>
                      <a:tcPr marL="104516" marR="104516" marT="52258" marB="52258" anchor="ctr"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sz="2000" dirty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h (</a:t>
                          </a:r>
                          <a:r>
                            <a:rPr lang="en-US" sz="2000" dirty="0" smtClean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kJ/kg)</a:t>
                          </a:r>
                          <a:endParaRPr lang="en-US" sz="2000" dirty="0">
                            <a:effectLst/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R="104516" marT="52258" marB="52258"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000" dirty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504.68</a:t>
                          </a:r>
                        </a:p>
                      </a:txBody>
                      <a:tcPr marL="104516" marR="104516" marT="52258" marB="52258"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000" dirty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2706.3</a:t>
                          </a:r>
                        </a:p>
                      </a:txBody>
                      <a:tcPr marL="104516" marR="104516" marT="52258" marB="52258" anchor="ctr"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750274306"/>
                  </p:ext>
                </p:extLst>
              </p:nvPr>
            </p:nvGraphicFramePr>
            <p:xfrm>
              <a:off x="482602" y="5023569"/>
              <a:ext cx="8127999" cy="1637264"/>
            </p:xfrm>
            <a:graphic>
              <a:graphicData uri="http://schemas.openxmlformats.org/drawingml/2006/table">
                <a:tbl>
                  <a:tblPr firstRow="1" bandRow="1">
                    <a:tableStyleId>{9D7B26C5-4107-4FEC-AEDC-1716B250A1EF}</a:tableStyleId>
                  </a:tblPr>
                  <a:tblGrid>
                    <a:gridCol w="2709333"/>
                    <a:gridCol w="2709333"/>
                    <a:gridCol w="2709333"/>
                  </a:tblGrid>
                  <a:tr h="409316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000" dirty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Property</a:t>
                          </a:r>
                          <a:endParaRPr lang="en-US" sz="2000" b="1" dirty="0">
                            <a:solidFill>
                              <a:srgbClr val="404040"/>
                            </a:solidFill>
                            <a:effectLst/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R="104516" marT="52258" marB="52258" anchor="ctr"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000" dirty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Saturated Liquid </a:t>
                          </a:r>
                          <a:r>
                            <a:rPr lang="en-US" sz="2000" dirty="0" smtClean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(f</a:t>
                          </a:r>
                          <a:r>
                            <a:rPr lang="en-US" sz="2000" dirty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)</a:t>
                          </a:r>
                          <a:endParaRPr lang="en-US" sz="2000" b="1" dirty="0">
                            <a:solidFill>
                              <a:srgbClr val="404040"/>
                            </a:solidFill>
                            <a:effectLst/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104516" marR="104516" marT="52258" marB="52258" anchor="ctr"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000" dirty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Saturated Vapor </a:t>
                          </a:r>
                          <a:r>
                            <a:rPr lang="en-US" sz="2000" dirty="0" smtClean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(g</a:t>
                          </a:r>
                          <a:r>
                            <a:rPr lang="en-US" sz="2000" dirty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)</a:t>
                          </a:r>
                          <a:endParaRPr lang="en-US" sz="2000" b="1" dirty="0">
                            <a:solidFill>
                              <a:srgbClr val="404040"/>
                            </a:solidFill>
                            <a:effectLst/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104516" marR="104516" marT="52258" marB="52258" anchor="ctr"/>
                    </a:tc>
                  </a:tr>
                  <a:tr h="409316">
                    <a:tc>
                      <a:txBody>
                        <a:bodyPr/>
                        <a:lstStyle/>
                        <a:p>
                          <a:r>
                            <a:rPr lang="en-US" sz="2000" dirty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Temperature, </a:t>
                          </a:r>
                          <a:r>
                            <a:rPr lang="en-US" sz="2000" dirty="0" err="1" smtClean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Tsat</a:t>
                          </a:r>
                          <a:endParaRPr lang="en-US" sz="2000" dirty="0">
                            <a:effectLst/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R="104516" marT="52258" marB="52258"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000" dirty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120.21°C</a:t>
                          </a:r>
                        </a:p>
                      </a:txBody>
                      <a:tcPr marL="104516" marR="104516" marT="52258" marB="52258" anchor="ctr"/>
                    </a:tc>
                    <a:tc>
                      <a:txBody>
                        <a:bodyPr/>
                        <a:lstStyle/>
                        <a:p>
                          <a:endParaRPr lang="en-US" sz="2000" dirty="0">
                            <a:effectLst/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104516" marR="104516" marT="52258" marB="52258" anchor="ctr"/>
                    </a:tc>
                  </a:tr>
                  <a:tr h="409316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R="104516" marT="52258" marB="52258" anchor="ctr">
                        <a:blipFill rotWithShape="0">
                          <a:blip r:embed="rId3"/>
                          <a:stretch>
                            <a:fillRect t="-205970" r="-200000" b="-12686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sz="2000" dirty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0.001061</a:t>
                          </a:r>
                        </a:p>
                      </a:txBody>
                      <a:tcPr marL="104516" marR="104516" marT="52258" marB="52258"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000" dirty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0.8857</a:t>
                          </a:r>
                        </a:p>
                      </a:txBody>
                      <a:tcPr marL="104516" marR="104516" marT="52258" marB="52258" anchor="ctr"/>
                    </a:tc>
                  </a:tr>
                  <a:tr h="409316">
                    <a:tc>
                      <a:txBody>
                        <a:bodyPr/>
                        <a:lstStyle/>
                        <a:p>
                          <a:r>
                            <a:rPr lang="en-US" sz="2000" dirty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h (</a:t>
                          </a:r>
                          <a:r>
                            <a:rPr lang="en-US" sz="2000" dirty="0" smtClean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kJ/kg)</a:t>
                          </a:r>
                          <a:endParaRPr lang="en-US" sz="2000" dirty="0">
                            <a:effectLst/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R="104516" marT="52258" marB="52258"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000" dirty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504.68</a:t>
                          </a:r>
                        </a:p>
                      </a:txBody>
                      <a:tcPr marL="104516" marR="104516" marT="52258" marB="52258"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000" dirty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2706.3</a:t>
                          </a:r>
                        </a:p>
                      </a:txBody>
                      <a:tcPr marL="104516" marR="104516" marT="52258" marB="52258" anchor="ctr"/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763497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Thermodynamics Tables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40329" y="513806"/>
                <a:ext cx="11311346" cy="5913119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2400" b="1" dirty="0" smtClean="0">
                    <a:solidFill>
                      <a:schemeClr val="accent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Step </a:t>
                </a:r>
                <a:r>
                  <a:rPr lang="en-US" sz="2400" b="1" dirty="0">
                    <a:solidFill>
                      <a:schemeClr val="accent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3: Calculate Mass of Liquid and Vapor</a:t>
                </a:r>
                <a:endParaRPr lang="en-US" sz="2400" dirty="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lvl="1" indent="0">
                  <a:lnSpc>
                    <a:spcPct val="150000"/>
                  </a:lnSpc>
                  <a:buNone/>
                </a:pPr>
                <a:r>
                  <a:rPr lang="en-US" sz="2200" dirty="0">
                    <a:latin typeface="Arial" panose="020B0604020202020204" pitchFamily="34" charset="0"/>
                    <a:cs typeface="Arial" panose="020B0604020202020204" pitchFamily="34" charset="0"/>
                  </a:rPr>
                  <a:t>Mass of vapor, 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20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2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𝑚</m:t>
                        </m:r>
                      </m:e>
                      <m:sub>
                        <m:r>
                          <a:rPr lang="en-US" sz="22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𝑔</m:t>
                        </m:r>
                      </m:sub>
                    </m:sSub>
                    <m:r>
                      <a:rPr lang="en-US" sz="22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US" sz="22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𝑥</m:t>
                    </m:r>
                    <m:r>
                      <a:rPr lang="en-US" sz="22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∗</m:t>
                    </m:r>
                    <m:r>
                      <a:rPr lang="en-US" sz="22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𝑚</m:t>
                    </m:r>
                    <m:r>
                      <a:rPr lang="en-US" sz="22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US" sz="22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0</m:t>
                    </m:r>
                    <m:r>
                      <a:rPr lang="en-US" sz="22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.</m:t>
                    </m:r>
                    <m:r>
                      <a:rPr lang="en-US" sz="22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6</m:t>
                    </m:r>
                    <m:r>
                      <a:rPr lang="en-US" sz="22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∗</m:t>
                    </m:r>
                    <m:r>
                      <a:rPr lang="en-US" sz="22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5</m:t>
                    </m:r>
                    <m:r>
                      <a:rPr lang="en-US" sz="22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US" sz="22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3</m:t>
                    </m:r>
                    <m:r>
                      <a:rPr lang="en-US" sz="22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sz="22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𝑘𝑔</m:t>
                    </m:r>
                  </m:oMath>
                </a14:m>
                <a:endParaRPr lang="en-US" sz="2200" i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lvl="1" indent="0">
                  <a:lnSpc>
                    <a:spcPct val="150000"/>
                  </a:lnSpc>
                  <a:buNone/>
                </a:pPr>
                <a:r>
                  <a:rPr lang="en-US" sz="22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Mass of liquid, 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2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  </m:t>
                        </m:r>
                        <m:r>
                          <a:rPr lang="en-US" sz="22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𝑚</m:t>
                        </m:r>
                      </m:e>
                      <m:sub>
                        <m:r>
                          <a:rPr lang="en-US" sz="22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𝑓</m:t>
                        </m:r>
                      </m:sub>
                    </m:sSub>
                    <m:r>
                      <a:rPr lang="en-US" sz="22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US" sz="22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𝑚</m:t>
                    </m:r>
                    <m:r>
                      <a:rPr lang="en-US" sz="22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𝑚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𝑔</m:t>
                        </m:r>
                      </m:sub>
                    </m:sSub>
                    <m:r>
                      <a:rPr lang="en-US" sz="22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US" sz="22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5</m:t>
                    </m:r>
                    <m:r>
                      <a:rPr lang="en-US" sz="22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  <m:r>
                      <a:rPr lang="en-US" sz="22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3</m:t>
                    </m:r>
                    <m:r>
                      <a:rPr lang="en-US" sz="22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US" sz="22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2</m:t>
                    </m:r>
                    <m:r>
                      <a:rPr lang="en-US" sz="22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sz="22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𝑘𝑔</m:t>
                    </m:r>
                  </m:oMath>
                </a14:m>
                <a:endParaRPr lang="en-US" sz="2200" i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b="1" dirty="0" smtClean="0">
                    <a:solidFill>
                      <a:schemeClr val="accent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Step </a:t>
                </a:r>
                <a:r>
                  <a:rPr lang="en-US" sz="2400" b="1" dirty="0">
                    <a:solidFill>
                      <a:schemeClr val="accent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4: Determine Specific Volume of Mixture</a:t>
                </a:r>
                <a:endParaRPr lang="en-US" sz="2400" dirty="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Using the quality formula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: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𝑣</m:t>
                    </m:r>
                    <m:r>
                      <a:rPr lang="en-US" sz="240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= 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𝑣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𝑓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+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𝑥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𝑣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𝑓𝑔</m:t>
                        </m:r>
                      </m:sub>
                    </m:sSub>
                  </m:oMath>
                </a14:m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buNone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ea typeface="MS Mincho"/>
                    <a:cs typeface="Arial" panose="020B0604020202020204" pitchFamily="34" charset="0"/>
                  </a:rPr>
                  <a:t>      </a:t>
                </a:r>
                <a14:m>
                  <m:oMath xmlns:m="http://schemas.openxmlformats.org/officeDocument/2006/math">
                    <m:r>
                      <a:rPr lang="en-US" sz="22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𝑣</m:t>
                    </m:r>
                    <m:r>
                      <a:rPr lang="en-US" sz="22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=</m:t>
                    </m:r>
                    <m:r>
                      <a:rPr lang="en-US" sz="22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0</m:t>
                    </m:r>
                    <m:r>
                      <a:rPr lang="en-US" sz="22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.</m:t>
                    </m:r>
                    <m:r>
                      <a:rPr lang="en-US" sz="22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001061</m:t>
                    </m:r>
                    <m:r>
                      <a:rPr lang="en-US" sz="22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+</m:t>
                    </m:r>
                    <m:r>
                      <a:rPr lang="en-US" sz="22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0</m:t>
                    </m:r>
                    <m:r>
                      <a:rPr lang="en-US" sz="22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.</m:t>
                    </m:r>
                    <m:r>
                      <a:rPr lang="en-US" sz="22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6</m:t>
                    </m:r>
                    <m:d>
                      <m:dPr>
                        <m:ctrlPr>
                          <a:rPr lang="en-US" sz="22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dPr>
                      <m:e>
                        <m:r>
                          <a:rPr lang="en-US" sz="22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0</m:t>
                        </m:r>
                        <m:r>
                          <a:rPr lang="en-US" sz="22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.</m:t>
                        </m:r>
                        <m:r>
                          <a:rPr lang="en-US" sz="22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8857</m:t>
                        </m:r>
                        <m:r>
                          <a:rPr lang="en-US" sz="22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−</m:t>
                        </m:r>
                        <m:r>
                          <a:rPr lang="en-US" sz="22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0</m:t>
                        </m:r>
                        <m:r>
                          <a:rPr lang="en-US" sz="22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.</m:t>
                        </m:r>
                        <m:r>
                          <a:rPr lang="en-US" sz="22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001061</m:t>
                        </m:r>
                      </m:e>
                    </m:d>
                    <m:r>
                      <a:rPr lang="en-US" sz="22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=</m:t>
                    </m:r>
                    <m:r>
                      <a:rPr lang="en-US" sz="22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0</m:t>
                    </m:r>
                    <m:r>
                      <a:rPr lang="en-US" sz="22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.</m:t>
                    </m:r>
                    <m:r>
                      <a:rPr lang="en-US" sz="22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5317</m:t>
                    </m:r>
                  </m:oMath>
                </a14:m>
                <a:r>
                  <a:rPr lang="en-US" sz="2200" i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type m:val="skw"/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p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</m:num>
                      <m:den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𝑘𝑔</m:t>
                        </m:r>
                      </m:den>
                    </m:f>
                  </m:oMath>
                </a14:m>
                <a:endParaRPr lang="en-US" sz="2200" i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b="1" dirty="0">
                    <a:solidFill>
                      <a:schemeClr val="accent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Step 5: Calculate Total Enthalpy</a:t>
                </a:r>
                <a:endParaRPr lang="en-US" sz="2400" dirty="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First, find enthalpy per unit mass:</a:t>
                </a:r>
                <a14:m>
                  <m:oMath xmlns:m="http://schemas.openxmlformats.org/officeDocument/2006/math">
                    <m:r>
                      <a:rPr lang="en-US" sz="2400" b="0" i="0" smtClean="0">
                        <a:latin typeface="Cambria Math" panose="02040503050406030204" pitchFamily="18" charset="0"/>
                      </a:rPr>
                      <m:t>       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h</m:t>
                    </m:r>
                    <m:r>
                      <a:rPr lang="en-US" sz="2400">
                        <a:latin typeface="Cambria Math" panose="02040503050406030204" pitchFamily="18" charset="0"/>
                      </a:rPr>
                      <m:t>= 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𝑓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𝑥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𝑓𝑔</m:t>
                        </m:r>
                      </m:sub>
                    </m:sSub>
                  </m:oMath>
                </a14:m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200" i="0">
                        <a:latin typeface="Cambria Math" panose="02040503050406030204" pitchFamily="18" charset="0"/>
                      </a:rPr>
                      <m:t>h</m:t>
                    </m:r>
                    <m:r>
                      <a:rPr lang="en-US" sz="2200" i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200" i="0">
                        <a:latin typeface="Cambria Math" panose="02040503050406030204" pitchFamily="18" charset="0"/>
                      </a:rPr>
                      <m:t>504</m:t>
                    </m:r>
                    <m:r>
                      <a:rPr lang="en-US" sz="2200" i="0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2200" i="0">
                        <a:latin typeface="Cambria Math" panose="02040503050406030204" pitchFamily="18" charset="0"/>
                      </a:rPr>
                      <m:t>68</m:t>
                    </m:r>
                    <m:r>
                      <a:rPr lang="en-US" sz="2200" i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200" i="0">
                        <a:latin typeface="Cambria Math" panose="02040503050406030204" pitchFamily="18" charset="0"/>
                      </a:rPr>
                      <m:t>0</m:t>
                    </m:r>
                    <m:r>
                      <a:rPr lang="en-US" sz="2200" b="0" i="0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2200" b="0" i="0" smtClean="0">
                        <a:latin typeface="Cambria Math" panose="02040503050406030204" pitchFamily="18" charset="0"/>
                      </a:rPr>
                      <m:t>6</m:t>
                    </m:r>
                    <m:d>
                      <m:dPr>
                        <m:ctrlPr>
                          <a:rPr lang="en-US" sz="22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200" b="0" i="0" smtClean="0">
                            <a:latin typeface="Cambria Math" panose="02040503050406030204" pitchFamily="18" charset="0"/>
                          </a:rPr>
                          <m:t>2706</m:t>
                        </m:r>
                        <m:r>
                          <a:rPr lang="en-US" sz="2200" b="0" i="0" smtClean="0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en-US" sz="2200" b="0" i="0" smtClean="0"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en-US" sz="2200" b="0" i="0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200" b="0" i="0" smtClean="0">
                            <a:latin typeface="Cambria Math" panose="02040503050406030204" pitchFamily="18" charset="0"/>
                          </a:rPr>
                          <m:t>504</m:t>
                        </m:r>
                        <m:r>
                          <a:rPr lang="en-US" sz="2200" b="0" i="0" smtClean="0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en-US" sz="2200" b="0" i="0" smtClean="0">
                            <a:latin typeface="Cambria Math" panose="02040503050406030204" pitchFamily="18" charset="0"/>
                          </a:rPr>
                          <m:t>68</m:t>
                        </m:r>
                      </m:e>
                    </m:d>
                    <m:r>
                      <a:rPr lang="en-US" sz="2200" b="0" i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200" b="0" i="0" smtClean="0">
                        <a:latin typeface="Cambria Math" panose="02040503050406030204" pitchFamily="18" charset="0"/>
                      </a:rPr>
                      <m:t>1824</m:t>
                    </m:r>
                    <m:r>
                      <a:rPr lang="en-US" sz="2200" b="0" i="0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2200" b="0" i="0" smtClean="0">
                        <a:latin typeface="Cambria Math" panose="02040503050406030204" pitchFamily="18" charset="0"/>
                      </a:rPr>
                      <m:t>9</m:t>
                    </m:r>
                  </m:oMath>
                </a14:m>
                <a:r>
                  <a:rPr lang="en-US" sz="2200" b="1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type m:val="skw"/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2200" i="0">
                            <a:latin typeface="Cambria Math" panose="02040503050406030204" pitchFamily="18" charset="0"/>
                          </a:rPr>
                          <m:t>kJ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2200" i="0">
                            <a:latin typeface="Cambria Math" panose="02040503050406030204" pitchFamily="18" charset="0"/>
                          </a:rPr>
                          <m:t>kg</m:t>
                        </m:r>
                      </m:den>
                    </m:f>
                  </m:oMath>
                </a14:m>
                <a:endParaRPr lang="en-US" sz="22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2400" b="1" i="1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40329" y="513806"/>
                <a:ext cx="11311346" cy="5913119"/>
              </a:xfrm>
              <a:blipFill rotWithShape="0">
                <a:blip r:embed="rId2"/>
                <a:stretch>
                  <a:fillRect l="-80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0985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Thermodynamics Tables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31293" y="809898"/>
                <a:ext cx="11311346" cy="5660572"/>
              </a:xfrm>
            </p:spPr>
            <p:txBody>
              <a:bodyPr>
                <a:normAutofit/>
              </a:bodyPr>
              <a:lstStyle/>
              <a:p>
                <a:pPr marL="0" lv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Now</a:t>
                </a: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, total enthalpy</a:t>
                </a: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: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14:m>
                  <m:oMath xmlns:m="http://schemas.openxmlformats.org/officeDocument/2006/math">
                    <m:r>
                      <a:rPr lang="en-US" sz="24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𝐻</m:t>
                    </m:r>
                    <m:r>
                      <a:rPr lang="en-US" sz="24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𝑚</m:t>
                    </m:r>
                    <m:r>
                      <a:rPr lang="en-US" sz="24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∗</m:t>
                    </m:r>
                    <m:r>
                      <a:rPr lang="en-US" sz="24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h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5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∗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1824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9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9124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5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𝑘𝐽</m:t>
                    </m:r>
                  </m:oMath>
                </a14:m>
                <a:r>
                  <a:rPr lang="en-US" sz="2400" i="1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endParaRPr lang="en-US" sz="2400" i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lv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2400" b="1" dirty="0" smtClean="0">
                    <a:solidFill>
                      <a:schemeClr val="accent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Step </a:t>
                </a:r>
                <a:r>
                  <a:rPr lang="en-US" sz="2400" b="1" dirty="0">
                    <a:solidFill>
                      <a:schemeClr val="accent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6: Determine Temperature</a:t>
                </a:r>
              </a:p>
              <a:p>
                <a:pPr marL="0" indent="0" latinLnBrk="0">
                  <a:lnSpc>
                    <a:spcPct val="150000"/>
                  </a:lnSpc>
                  <a:buNone/>
                </a:pP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Since it's a saturated mixture, the temperature equals the saturation temperature at 200 </a:t>
                </a:r>
                <a:r>
                  <a:rPr lang="en-US" sz="2400" dirty="0" err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kPa</a:t>
                </a: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  </m:t>
                    </m:r>
                    <m:r>
                      <a:rPr lang="en-US" sz="24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𝑇</m:t>
                    </m:r>
                    <m:r>
                      <a:rPr lang="en-US" sz="24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4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𝑠𝑎𝑡</m:t>
                        </m:r>
                      </m:sub>
                    </m:sSub>
                    <m:r>
                      <a:rPr lang="en-US" sz="24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120</m:t>
                    </m:r>
                    <m:r>
                      <a:rPr lang="en-US" sz="24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24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1</m:t>
                    </m:r>
                    <m:r>
                      <a:rPr lang="en-US" sz="24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°</m:t>
                    </m:r>
                    <m:r>
                      <a:rPr lang="en-US" sz="24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en-US" sz="2400" i="1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31293" y="809898"/>
                <a:ext cx="11311346" cy="5660572"/>
              </a:xfrm>
              <a:blipFill rotWithShape="0">
                <a:blip r:embed="rId2"/>
                <a:stretch>
                  <a:fillRect l="-8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0834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4895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Thermodynamics Tables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036" y="714426"/>
            <a:ext cx="11311346" cy="5660572"/>
          </a:xfrm>
        </p:spPr>
        <p:txBody>
          <a:bodyPr>
            <a:normAutofit/>
          </a:bodyPr>
          <a:lstStyle/>
          <a:p>
            <a:pPr mar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r>
              <a:rPr lang="en-US" sz="3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Superheated Vapor</a:t>
            </a:r>
          </a:p>
          <a:p>
            <a:pPr algn="just" latinLnBrk="0">
              <a:lnSpc>
                <a:spcPct val="150000"/>
              </a:lnSpc>
              <a:buSzPct val="110000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 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superheated vapor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is a pure gaseous phase that exists at a temperature higher than the saturation temperature (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T&gt;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Tsat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for a given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pressure.</a:t>
            </a:r>
          </a:p>
          <a:p>
            <a:pPr algn="just" latinLnBrk="0">
              <a:lnSpc>
                <a:spcPct val="150000"/>
              </a:lnSpc>
              <a:buSzPct val="110000"/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Unlike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saturated vapor (which is at the boiling point), superheated vapor has no liquid phase present and behaves more like an ideal gas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 identify superheated vapor in thermodynamic tables,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heck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if 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T&gt;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Tsa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​t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for a given 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P.</a:t>
            </a:r>
          </a:p>
          <a:p>
            <a:endParaRPr lang="en-US" sz="2400" dirty="0"/>
          </a:p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  <a:defRPr/>
            </a:pPr>
            <a:endParaRPr lang="en-US" sz="24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2523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Thermodynamics Tables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100" y="709531"/>
            <a:ext cx="11311346" cy="6148468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the region to the right of the saturated vapor line, a substance exists as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superheated vapor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(single phase).</a:t>
            </a:r>
          </a:p>
          <a:p>
            <a:pPr lvl="3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</a:pPr>
            <a:r>
              <a:rPr lang="en-US" altLang="en-US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alt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400" b="1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</a:t>
            </a:r>
            <a:endParaRPr lang="en-US" sz="2000" b="1" dirty="0" smtClean="0"/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endParaRPr lang="en-US" sz="2000" b="1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5819" y="2475431"/>
            <a:ext cx="4303473" cy="283679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6910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Thermodynamics Tables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100" y="609600"/>
            <a:ext cx="11311346" cy="6248399"/>
          </a:xfrm>
        </p:spPr>
        <p:txBody>
          <a:bodyPr>
            <a:normAutofit/>
          </a:bodyPr>
          <a:lstStyle/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b="1" dirty="0" smtClean="0">
                <a:solidFill>
                  <a:srgbClr val="FF0000"/>
                </a:solidFill>
              </a:rPr>
              <a:t>Superheated Vapor Table: A-6 [2] </a:t>
            </a:r>
            <a:endParaRPr lang="en-US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4" descr="~AUT00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83" y="1729105"/>
            <a:ext cx="7223760" cy="43224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7309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20" y="104503"/>
            <a:ext cx="10533670" cy="609599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Thermodynamics Tables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4597" y="714102"/>
            <a:ext cx="11337472" cy="6069875"/>
          </a:xfrm>
        </p:spPr>
        <p:txBody>
          <a:bodyPr>
            <a:normAutofit/>
          </a:bodyPr>
          <a:lstStyle/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Compressed Liquid</a:t>
            </a:r>
          </a:p>
          <a:p>
            <a:pPr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 compressed liquid (also called subcooled liquid) refers to water (or any liquid) that is not about to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vaporize</a:t>
            </a:r>
          </a:p>
          <a:p>
            <a:pPr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at a higher pressure than its saturation pressure (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P&gt;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Psat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for a given temperature, or at a lower temperature than its saturation temperature (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T&lt;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Tsat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for a given pressure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Unlike saturated liquid (which is at boiling point), compressed liquid is fully liquid with no bubbles.</a:t>
            </a:r>
          </a:p>
          <a:p>
            <a:pPr marL="0" indent="0">
              <a:buNone/>
            </a:pPr>
            <a:endParaRPr lang="en-US" altLang="en-US" sz="2000" dirty="0">
              <a:solidFill>
                <a:srgbClr val="2733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186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89" y="0"/>
            <a:ext cx="11617234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Thermodynamics Tables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96389" y="801188"/>
                <a:ext cx="11225347" cy="5555163"/>
              </a:xfrm>
            </p:spPr>
            <p:txBody>
              <a:bodyPr>
                <a:normAutofit/>
              </a:bodyPr>
              <a:lstStyle/>
              <a:p>
                <a:pPr marL="0" lvl="0" indent="0">
                  <a:lnSpc>
                    <a:spcPct val="150000"/>
                  </a:lnSpc>
                  <a:buNone/>
                </a:pPr>
                <a:r>
                  <a:rPr lang="en-US" b="1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Compressed Liquid</a:t>
                </a:r>
              </a:p>
              <a:p>
                <a:pPr lvl="0" latinLnBrk="0">
                  <a:lnSpc>
                    <a:spcPct val="150000"/>
                  </a:lnSpc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Since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liquids are nearly incompressible, properties like 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v, u, h, s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 are close to saturated liquid values at the same temperature</a:t>
                </a:r>
                <a:r>
                  <a:rPr lang="en-US" sz="2400" dirty="0" smtClean="0">
                    <a:solidFill>
                      <a:srgbClr val="40404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marL="457200" lvl="1" indent="0" latinLnBrk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b="0" i="1">
                        <a:latin typeface="Cambria Math" panose="02040503050406030204" pitchFamily="18" charset="0"/>
                      </a:rPr>
                      <m:t>𝑣</m:t>
                    </m:r>
                    <m:r>
                      <a:rPr lang="en-US" b="0">
                        <a:latin typeface="Cambria Math" panose="02040503050406030204" pitchFamily="18" charset="0"/>
                      </a:rPr>
                      <m:t>≈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b="0" i="1">
                            <a:latin typeface="Cambria Math" panose="02040503050406030204" pitchFamily="18" charset="0"/>
                          </a:rPr>
                          <m:t>𝑓</m:t>
                        </m:r>
                      </m:sub>
                    </m:sSub>
                    <m:r>
                      <a:rPr lang="en-US" b="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​ (specific volume)</a:t>
                </a:r>
              </a:p>
              <a:p>
                <a:pPr marL="457200" lvl="1" indent="0" latinLnBrk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b="0" i="1">
                        <a:latin typeface="Cambria Math" panose="02040503050406030204" pitchFamily="18" charset="0"/>
                      </a:rPr>
                      <m:t>h</m:t>
                    </m:r>
                    <m:r>
                      <a:rPr lang="en-US" b="0">
                        <a:latin typeface="Cambria Math" panose="02040503050406030204" pitchFamily="18" charset="0"/>
                      </a:rPr>
                      <m:t>≈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b="0" i="1">
                            <a:latin typeface="Cambria Math" panose="02040503050406030204" pitchFamily="18" charset="0"/>
                          </a:rPr>
                          <m:t>𝑓</m:t>
                        </m:r>
                      </m:sub>
                    </m:sSub>
                  </m:oMath>
                </a14:m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(enthalpy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)</a:t>
                </a:r>
              </a:p>
              <a:p>
                <a:pPr marL="457200" lvl="1" indent="0" latinLnBrk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b="0" i="1">
                        <a:latin typeface="Cambria Math" panose="02040503050406030204" pitchFamily="18" charset="0"/>
                      </a:rPr>
                      <m:t>𝑢</m:t>
                    </m:r>
                    <m:r>
                      <a:rPr lang="en-US" b="0">
                        <a:latin typeface="Cambria Math" panose="02040503050406030204" pitchFamily="18" charset="0"/>
                      </a:rPr>
                      <m:t>≈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b="0" i="1">
                            <a:latin typeface="Cambria Math" panose="02040503050406030204" pitchFamily="18" charset="0"/>
                          </a:rPr>
                          <m:t>𝑓</m:t>
                        </m:r>
                      </m:sub>
                    </m:sSub>
                  </m:oMath>
                </a14:m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(internal 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energy)</a:t>
                </a:r>
              </a:p>
              <a:p>
                <a:pPr algn="just" latinLnBrk="0">
                  <a:lnSpc>
                    <a:spcPct val="150000"/>
                  </a:lnSpc>
                  <a:spcBef>
                    <a:spcPts val="0"/>
                  </a:spcBef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Water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as a compressed liquid does not obey 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𝑃𝑣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𝑅𝑇</m:t>
                    </m:r>
                  </m:oMath>
                </a14:m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 </a:t>
                </a: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algn="just" latinLnBrk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 (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unlike superheated vapor at low pressure).</a:t>
                </a:r>
              </a:p>
              <a:p>
                <a:pPr marL="0" indent="0" algn="just">
                  <a:lnSpc>
                    <a:spcPct val="200000"/>
                  </a:lnSpc>
                  <a:spcBef>
                    <a:spcPts val="0"/>
                  </a:spcBef>
                  <a:buNone/>
                </a:pPr>
                <a:endParaRPr lang="en-US" sz="2000" b="1" dirty="0" smtClean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96389" y="801188"/>
                <a:ext cx="11225347" cy="5555163"/>
              </a:xfrm>
              <a:blipFill rotWithShape="0">
                <a:blip r:embed="rId2"/>
                <a:stretch>
                  <a:fillRect l="-10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8717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Thermodynamics Tables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5760" y="609601"/>
            <a:ext cx="10988040" cy="3605348"/>
          </a:xfrm>
        </p:spPr>
        <p:txBody>
          <a:bodyPr>
            <a:normAutofit/>
          </a:bodyPr>
          <a:lstStyle/>
          <a:p>
            <a:pPr marL="0" lvl="0" indent="0" algn="just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Compressed Liquid</a:t>
            </a:r>
          </a:p>
          <a:p>
            <a:pPr marL="0" indent="0" algn="just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en-US" sz="2400" dirty="0">
                <a:latin typeface="David" pitchFamily="34" charset="-79"/>
                <a:cs typeface="David" pitchFamily="34" charset="-79"/>
              </a:rPr>
              <a:t>In the region to the left of the saturated liquid line, a substance exists as compressed liquid.</a:t>
            </a:r>
          </a:p>
          <a:p>
            <a:pPr marL="0" lvl="0" indent="0" algn="just" latinLnBrk="0">
              <a:lnSpc>
                <a:spcPct val="150000"/>
              </a:lnSpc>
              <a:spcBef>
                <a:spcPts val="0"/>
              </a:spcBef>
              <a:buNone/>
            </a:pPr>
            <a:endParaRPr lang="en-US" altLang="en-US" sz="2400" dirty="0">
              <a:solidFill>
                <a:srgbClr val="2733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50000"/>
              </a:lnSpc>
              <a:spcBef>
                <a:spcPts val="0"/>
              </a:spcBef>
              <a:buNone/>
            </a:pPr>
            <a:endParaRPr lang="en-US" b="1" dirty="0" smtClean="0">
              <a:solidFill>
                <a:srgbClr val="00206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6411" y="2758439"/>
            <a:ext cx="4655421" cy="2973288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</p:spTree>
    <p:extLst>
      <p:ext uri="{BB962C8B-B14F-4D97-AF65-F5344CB8AC3E}">
        <p14:creationId xmlns:p14="http://schemas.microsoft.com/office/powerpoint/2010/main" val="75803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Thermodynamics Tables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487" y="795819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Compressed 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Liquid Water </a:t>
            </a:r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Table 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A-7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[2]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pic>
        <p:nvPicPr>
          <p:cNvPr id="10" name="Picture 4" descr="~AUT0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7519" y="1431454"/>
            <a:ext cx="7065818" cy="4706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7868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Thermodynamics Tables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099" y="696687"/>
            <a:ext cx="11337472" cy="6248399"/>
          </a:xfrm>
        </p:spPr>
        <p:txBody>
          <a:bodyPr>
            <a:normAutofit/>
          </a:bodyPr>
          <a:lstStyle/>
          <a:p>
            <a:pPr marL="457200" lvl="1" indent="0" algn="just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Linear Interpolation</a:t>
            </a:r>
          </a:p>
          <a:p>
            <a:pPr lvl="1" algn="just" latinLnBrk="0">
              <a:lnSpc>
                <a:spcPct val="150000"/>
              </a:lnSpc>
              <a:spcBef>
                <a:spcPts val="0"/>
              </a:spcBef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Linear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interpolation is a mathematical technique used to estimate unknown property values (like 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v, h, s, u)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between two known data points in thermodynamic tables.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 latinLnBrk="0">
              <a:lnSpc>
                <a:spcPct val="150000"/>
              </a:lnSpc>
              <a:spcBef>
                <a:spcPts val="0"/>
              </a:spcBef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Since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tables provide discrete values, interpolation helps find precise values at intermediate states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algn="just" latinLnBrk="0">
              <a:lnSpc>
                <a:spcPct val="150000"/>
              </a:lnSpc>
              <a:spcBef>
                <a:spcPts val="0"/>
              </a:spcBef>
            </a:pPr>
            <a:endParaRPr lang="en-US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AutoShape 74"/>
          <p:cNvSpPr>
            <a:spLocks/>
          </p:cNvSpPr>
          <p:nvPr/>
        </p:nvSpPr>
        <p:spPr bwMode="auto">
          <a:xfrm>
            <a:off x="1820087" y="5038055"/>
            <a:ext cx="47896" cy="509314"/>
          </a:xfrm>
          <a:prstGeom prst="leftBracket">
            <a:avLst>
              <a:gd name="adj" fmla="val 10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 sz="2160"/>
          </a:p>
        </p:txBody>
      </p:sp>
      <p:sp>
        <p:nvSpPr>
          <p:cNvPr id="19" name="AutoShape 75"/>
          <p:cNvSpPr>
            <a:spLocks/>
          </p:cNvSpPr>
          <p:nvPr/>
        </p:nvSpPr>
        <p:spPr bwMode="auto">
          <a:xfrm>
            <a:off x="1632853" y="5038055"/>
            <a:ext cx="82732" cy="865414"/>
          </a:xfrm>
          <a:prstGeom prst="leftBracket">
            <a:avLst>
              <a:gd name="adj" fmla="val 191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 sz="2160"/>
          </a:p>
        </p:txBody>
      </p:sp>
      <p:sp>
        <p:nvSpPr>
          <p:cNvPr id="20" name="AutoShape 77"/>
          <p:cNvSpPr>
            <a:spLocks/>
          </p:cNvSpPr>
          <p:nvPr/>
        </p:nvSpPr>
        <p:spPr bwMode="auto">
          <a:xfrm>
            <a:off x="4188818" y="5038055"/>
            <a:ext cx="52252" cy="520478"/>
          </a:xfrm>
          <a:prstGeom prst="rightBracket">
            <a:avLst>
              <a:gd name="adj" fmla="val 10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 sz="2160"/>
          </a:p>
        </p:txBody>
      </p:sp>
      <p:sp>
        <p:nvSpPr>
          <p:cNvPr id="21" name="AutoShape 78"/>
          <p:cNvSpPr>
            <a:spLocks/>
          </p:cNvSpPr>
          <p:nvPr/>
        </p:nvSpPr>
        <p:spPr bwMode="auto">
          <a:xfrm>
            <a:off x="4341216" y="5038055"/>
            <a:ext cx="91442" cy="865414"/>
          </a:xfrm>
          <a:prstGeom prst="rightBracket">
            <a:avLst>
              <a:gd name="adj" fmla="val 191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 sz="216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9790800"/>
              </p:ext>
            </p:extLst>
          </p:nvPr>
        </p:nvGraphicFramePr>
        <p:xfrm>
          <a:off x="1184363" y="4521971"/>
          <a:ext cx="3735977" cy="147828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872343"/>
                <a:gridCol w="1863634"/>
              </a:tblGrid>
              <a:tr h="3451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00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</a:p>
                  </a:txBody>
                  <a:tcPr marL="109728" marR="10972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00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</a:p>
                  </a:txBody>
                  <a:tcPr marL="109728" marR="109728" horzOverflow="overflow"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00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</a:p>
                  </a:txBody>
                  <a:tcPr marL="109728" marR="10972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00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109728" marR="109728" horzOverflow="overflow"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00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130</a:t>
                      </a:r>
                    </a:p>
                  </a:txBody>
                  <a:tcPr marL="109728" marR="10972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00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</a:p>
                  </a:txBody>
                  <a:tcPr marL="109728" marR="109728" horzOverflow="overflow"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00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200</a:t>
                      </a:r>
                    </a:p>
                  </a:txBody>
                  <a:tcPr marL="109728" marR="10972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00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 marL="109728" marR="109728" horzOverflow="overflow"/>
                </a:tc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5233413" y="4385813"/>
                <a:ext cx="3377188" cy="7936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>
                              <a:latin typeface="Cambria Math" panose="02040503050406030204" pitchFamily="18" charset="0"/>
                            </a:rPr>
                            <m:t>130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100</m:t>
                          </m:r>
                        </m:num>
                        <m:den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200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100</m:t>
                          </m:r>
                        </m:den>
                      </m:f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𝑦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5</m:t>
                          </m:r>
                        </m:num>
                        <m:den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10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3413" y="4385813"/>
                <a:ext cx="3377188" cy="793679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33627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9" grpId="0" animBg="1"/>
      <p:bldP spid="20" grpId="0" animBg="1"/>
      <p:bldP spid="2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Thermodynamics Tables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19100" y="609600"/>
                <a:ext cx="11311346" cy="6248399"/>
              </a:xfrm>
            </p:spPr>
            <p:txBody>
              <a:bodyPr>
                <a:normAutofit/>
              </a:bodyPr>
              <a:lstStyle/>
              <a:p>
                <a:pPr marL="0" lv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b="1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Example 1: Interpolating for Superheated Vapor Table: A-6</a:t>
                </a:r>
              </a:p>
              <a:p>
                <a:pPr marL="0" lvl="0" indent="0" latinLnBrk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Find the specific enthalpy (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h)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of water vapor at 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P = 1.5 MPa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 and 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T = 320°C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 using the table below.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</a:p>
              <a:p>
                <a:pPr marL="0" lv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endParaRPr lang="en-US" b="1" dirty="0" smtClean="0">
                  <a:solidFill>
                    <a:srgbClr val="FF0000"/>
                  </a:solidFill>
                </a:endParaRPr>
              </a:p>
              <a:p>
                <a:pPr marL="0" lv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endParaRPr lang="en-US" b="1" dirty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r>
                  <a:rPr lang="da-DK" b="1" dirty="0"/>
                  <a:t>Solution</a:t>
                </a:r>
                <a:r>
                  <a:rPr lang="da-DK" b="1" dirty="0" smtClean="0"/>
                  <a:t>:</a:t>
                </a:r>
              </a:p>
              <a:p>
                <a:pPr marL="457200" indent="-457200">
                  <a:buAutoNum type="arabicPeriod"/>
                </a:pPr>
                <a:r>
                  <a:rPr lang="da-DK" sz="2400" b="1" dirty="0" smtClean="0">
                    <a:solidFill>
                      <a:schemeClr val="accent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Interpolate for 1.5 Mpa at 300</a:t>
                </a:r>
                <a14:m>
                  <m:oMath xmlns:m="http://schemas.openxmlformats.org/officeDocument/2006/math">
                    <m:r>
                      <a:rPr lang="en-US" sz="2400" b="1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°</m:t>
                    </m:r>
                  </m:oMath>
                </a14:m>
                <a:r>
                  <a:rPr lang="da-DK" sz="2400" b="1" dirty="0" smtClean="0">
                    <a:solidFill>
                      <a:schemeClr val="accent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</a:t>
                </a:r>
              </a:p>
              <a:p>
                <a:pPr marL="457200" indent="-457200">
                  <a:buAutoNum type="arabicPeriod"/>
                </a:pPr>
                <a:endParaRPr lang="da-DK" sz="2400" b="1" dirty="0" smtClean="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AutoNum type="arabicPeriod"/>
                </a:pPr>
                <a:endParaRPr lang="da-DK" sz="2400" b="1" dirty="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AutoNum type="arabicPeriod"/>
                </a:pPr>
                <a:endParaRPr lang="da-DK" sz="2400" b="1" dirty="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lv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endParaRPr lang="en-US" b="1" dirty="0" smtClean="0">
                  <a:solidFill>
                    <a:srgbClr val="FF0000"/>
                  </a:solidFill>
                </a:endParaRPr>
              </a:p>
              <a:p>
                <a:pPr marL="0" lv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endParaRPr lang="en-US" b="1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19100" y="609600"/>
                <a:ext cx="11311346" cy="6248399"/>
              </a:xfrm>
              <a:blipFill rotWithShape="0">
                <a:blip r:embed="rId2"/>
                <a:stretch>
                  <a:fillRect l="-11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1398611"/>
              </p:ext>
            </p:extLst>
          </p:nvPr>
        </p:nvGraphicFramePr>
        <p:xfrm>
          <a:off x="1683657" y="2536928"/>
          <a:ext cx="8127999" cy="1227948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2709333"/>
                <a:gridCol w="2709333"/>
                <a:gridCol w="270933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Temp. (°C)</a:t>
                      </a:r>
                    </a:p>
                  </a:txBody>
                  <a:tcPr marR="104516" marT="52258" marB="5225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 (kJ/kg) at 1.0 MPa</a:t>
                      </a:r>
                    </a:p>
                  </a:txBody>
                  <a:tcPr marL="104516" marR="104516" marT="52258" marB="5225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 (kJ/kg) at 2.0 MPa</a:t>
                      </a:r>
                    </a:p>
                  </a:txBody>
                  <a:tcPr marL="104516" marR="104516" marT="52258" marB="52258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300</a:t>
                      </a:r>
                    </a:p>
                  </a:txBody>
                  <a:tcPr marR="104516" marT="52258" marB="5225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3051.2</a:t>
                      </a:r>
                    </a:p>
                  </a:txBody>
                  <a:tcPr marL="104516" marR="104516" marT="52258" marB="5225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3024.2</a:t>
                      </a:r>
                    </a:p>
                  </a:txBody>
                  <a:tcPr marL="104516" marR="104516" marT="52258" marB="52258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350</a:t>
                      </a:r>
                    </a:p>
                  </a:txBody>
                  <a:tcPr marR="104516" marT="52258" marB="5225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3157.7</a:t>
                      </a:r>
                    </a:p>
                  </a:txBody>
                  <a:tcPr marL="104516" marR="104516" marT="52258" marB="5225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3137.0</a:t>
                      </a:r>
                    </a:p>
                  </a:txBody>
                  <a:tcPr marL="104516" marR="104516" marT="52258" marB="52258" anchor="ctr"/>
                </a:tc>
              </a:tr>
            </a:tbl>
          </a:graphicData>
        </a:graphic>
      </p:graphicFrame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 6"/>
              <p:cNvSpPr/>
              <p:nvPr/>
            </p:nvSpPr>
            <p:spPr>
              <a:xfrm>
                <a:off x="78377" y="4786150"/>
                <a:ext cx="8987245" cy="8530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2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200" i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300</m:t>
                          </m:r>
                          <m:r>
                            <a:rPr lang="en-US" sz="2200" b="0" i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°</m:t>
                          </m:r>
                          <m:r>
                            <a:rPr lang="en-US" sz="2200" b="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𝐶</m:t>
                          </m:r>
                          <m:r>
                            <a:rPr lang="en-US" sz="2200" b="0" i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200" b="0" i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en-US" sz="2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en-US" sz="2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  <m:r>
                            <a:rPr lang="en-US" sz="2200" b="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𝑀𝑃𝑎</m:t>
                          </m:r>
                        </m:sub>
                      </m:sSub>
                      <m:r>
                        <a:rPr lang="en-US" sz="2200" b="0" i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200" b="0" i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3024</m:t>
                      </m:r>
                      <m:r>
                        <a:rPr lang="en-US" sz="2200" b="0" i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200" b="0" i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sz="2200" b="0" i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US" sz="2200" b="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2200" b="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200" b="0" i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  <m:r>
                                <a:rPr lang="en-US" sz="2200" b="0" i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  <m:r>
                                <a:rPr lang="en-US" sz="2200" b="0" i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  <m:r>
                                <a:rPr lang="en-US" sz="2200" b="0" i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200" b="0" i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  <m:r>
                                <a:rPr lang="en-US" sz="2200" b="0" i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  <m:r>
                                <a:rPr lang="en-US" sz="2200" b="0" i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num>
                            <m:den>
                              <m:r>
                                <a:rPr lang="en-US" sz="2200" b="0" i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sz="2200" b="0" i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  <m:r>
                                <a:rPr lang="en-US" sz="2200" b="0" i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  <m:r>
                                <a:rPr lang="en-US" sz="2200" b="0" i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200" b="0" i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  <m:r>
                                <a:rPr lang="en-US" sz="2200" b="0" i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  <m:r>
                                <a:rPr lang="en-US" sz="2200" b="0" i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den>
                          </m:f>
                        </m:e>
                      </m:d>
                      <m:d>
                        <m:dPr>
                          <m:ctrlPr>
                            <a:rPr lang="en-US" sz="2200" b="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200" b="0" i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3051</m:t>
                          </m:r>
                          <m:r>
                            <a:rPr lang="en-US" sz="2200" b="0" i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en-US" sz="2200" b="0" i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sz="2200" b="0" i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200" b="0" i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3024</m:t>
                          </m:r>
                          <m:r>
                            <a:rPr lang="en-US" sz="2200" b="0" i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en-US" sz="2200" b="0" i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</m:d>
                      <m:r>
                        <a:rPr lang="en-US" sz="2200" b="0" i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200" b="0" i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3037</m:t>
                      </m:r>
                      <m:r>
                        <a:rPr lang="en-US" sz="2200" b="0" i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200" b="0" i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7</m:t>
                      </m:r>
                      <m:f>
                        <m:fPr>
                          <m:type m:val="skw"/>
                          <m:ctrlPr>
                            <a:rPr lang="en-US" sz="2200" b="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200" b="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𝑘𝐽</m:t>
                          </m:r>
                        </m:num>
                        <m:den>
                          <m:r>
                            <a:rPr lang="en-US" sz="2200" b="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𝑘𝑔</m:t>
                          </m:r>
                        </m:den>
                      </m:f>
                    </m:oMath>
                  </m:oMathPara>
                </a14:m>
                <a:endParaRPr lang="en-US" sz="2200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377" y="4786150"/>
                <a:ext cx="8987245" cy="853054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21045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Thermodynamics Tables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100" y="609600"/>
            <a:ext cx="11311346" cy="6248399"/>
          </a:xfrm>
        </p:spPr>
        <p:txBody>
          <a:bodyPr>
            <a:normAutofit/>
          </a:bodyPr>
          <a:lstStyle/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b="1" dirty="0" smtClean="0">
              <a:solidFill>
                <a:srgbClr val="FF0000"/>
              </a:solidFill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96409" y="716423"/>
                <a:ext cx="5104282" cy="4247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lnSpc>
                    <a:spcPct val="90000"/>
                  </a:lnSpc>
                  <a:spcBef>
                    <a:spcPts val="1000"/>
                  </a:spcBef>
                </a:pPr>
                <a:r>
                  <a:rPr lang="da-DK" sz="2400" b="1" dirty="0" smtClean="0">
                    <a:solidFill>
                      <a:srgbClr val="4472C4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2. Interpolate </a:t>
                </a:r>
                <a:r>
                  <a:rPr lang="da-DK" sz="2400" b="1" dirty="0">
                    <a:solidFill>
                      <a:srgbClr val="4472C4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for 1.5 Mpa at </a:t>
                </a:r>
                <a:r>
                  <a:rPr lang="da-DK" sz="2400" b="1" dirty="0" smtClean="0">
                    <a:solidFill>
                      <a:srgbClr val="4472C4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350</a:t>
                </a:r>
                <a14:m>
                  <m:oMath xmlns:m="http://schemas.openxmlformats.org/officeDocument/2006/math">
                    <m:r>
                      <a:rPr lang="en-US" sz="2400" b="1" i="1">
                        <a:solidFill>
                          <a:srgbClr val="4472C4"/>
                        </a:solidFill>
                        <a:latin typeface="Cambria Math" panose="02040503050406030204" pitchFamily="18" charset="0"/>
                      </a:rPr>
                      <m:t>°</m:t>
                    </m:r>
                  </m:oMath>
                </a14:m>
                <a:r>
                  <a:rPr lang="da-DK" sz="2400" b="1" dirty="0">
                    <a:solidFill>
                      <a:srgbClr val="4472C4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</a:t>
                </a: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409" y="716423"/>
                <a:ext cx="5104282" cy="424732"/>
              </a:xfrm>
              <a:prstGeom prst="rect">
                <a:avLst/>
              </a:prstGeom>
              <a:blipFill rotWithShape="0">
                <a:blip r:embed="rId2"/>
                <a:stretch>
                  <a:fillRect l="-1912" t="-18841" r="-956" b="-3478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Rectangle 8"/>
              <p:cNvSpPr/>
              <p:nvPr/>
            </p:nvSpPr>
            <p:spPr>
              <a:xfrm>
                <a:off x="206830" y="1535830"/>
                <a:ext cx="8403771" cy="78386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000" b="0" i="0">
                              <a:latin typeface="Cambria Math" panose="02040503050406030204" pitchFamily="18" charset="0"/>
                            </a:rPr>
                            <m:t>350</m:t>
                          </m:r>
                          <m:r>
                            <a:rPr lang="en-US" sz="2000" b="0" i="0">
                              <a:latin typeface="Cambria Math" panose="02040503050406030204" pitchFamily="18" charset="0"/>
                            </a:rPr>
                            <m:t>°</m:t>
                          </m:r>
                          <m:r>
                            <a:rPr lang="en-US" sz="2000" b="0" i="1">
                              <a:latin typeface="Cambria Math" panose="02040503050406030204" pitchFamily="18" charset="0"/>
                            </a:rPr>
                            <m:t>𝐶</m:t>
                          </m:r>
                          <m:r>
                            <a:rPr lang="en-US" sz="2000" b="0" i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000" b="0" i="0"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  <m:r>
                            <a:rPr lang="en-US" sz="2000" b="0" i="1">
                              <a:latin typeface="Cambria Math" panose="02040503050406030204" pitchFamily="18" charset="0"/>
                            </a:rPr>
                            <m:t>𝑀𝑃𝑎</m:t>
                          </m:r>
                        </m:sub>
                      </m:sSub>
                      <m:r>
                        <a:rPr lang="en-US" sz="2000" b="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b="0" i="0">
                          <a:latin typeface="Cambria Math" panose="02040503050406030204" pitchFamily="18" charset="0"/>
                        </a:rPr>
                        <m:t>3137</m:t>
                      </m:r>
                      <m:r>
                        <a:rPr lang="en-US" sz="2000" b="0" i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000" b="0" i="0">
                          <a:latin typeface="Cambria Math" panose="02040503050406030204" pitchFamily="18" charset="0"/>
                        </a:rPr>
                        <m:t>0</m:t>
                      </m:r>
                      <m:r>
                        <a:rPr lang="en-US" sz="2000" b="0" i="0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US" sz="2000" b="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2000" b="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000" b="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  <m:r>
                                <a:rPr lang="en-US" sz="2000" b="0" i="0"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  <m:r>
                                <a:rPr lang="en-US" sz="2000" b="0" i="0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  <m:r>
                                <a:rPr lang="en-US" sz="2000" b="0" i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000" b="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sz="2000" b="0" i="0"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  <m:r>
                                <a:rPr lang="en-US" sz="2000" b="0" i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num>
                            <m:den>
                              <m:r>
                                <a:rPr lang="en-US" sz="2000" b="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  <m:r>
                                <a:rPr lang="en-US" sz="2000" b="0" i="0"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  <m:r>
                                <a:rPr lang="en-US" sz="2000" b="0" i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  <m:r>
                                <a:rPr lang="en-US" sz="2000" b="0" i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000" b="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sz="2000" b="0" i="0"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  <m:r>
                                <a:rPr lang="en-US" sz="2000" b="0" i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den>
                          </m:f>
                        </m:e>
                      </m:d>
                      <m:d>
                        <m:dPr>
                          <m:ctrlPr>
                            <a:rPr lang="en-US" sz="2000" b="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b="0" i="0">
                              <a:latin typeface="Cambria Math" panose="02040503050406030204" pitchFamily="18" charset="0"/>
                            </a:rPr>
                            <m:t>3157</m:t>
                          </m:r>
                          <m:r>
                            <a:rPr lang="en-US" sz="2000" b="0" i="0"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en-US" sz="2000" b="0" i="0">
                              <a:latin typeface="Cambria Math" panose="02040503050406030204" pitchFamily="18" charset="0"/>
                            </a:rPr>
                            <m:t>7</m:t>
                          </m:r>
                          <m:r>
                            <a:rPr lang="en-US" sz="2000" b="0" i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000" b="0" i="0">
                              <a:latin typeface="Cambria Math" panose="02040503050406030204" pitchFamily="18" charset="0"/>
                            </a:rPr>
                            <m:t>3137</m:t>
                          </m:r>
                          <m:r>
                            <a:rPr lang="en-US" sz="2000" b="0" i="0"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en-US" sz="2000" b="0" i="0"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</m:d>
                      <m:r>
                        <a:rPr lang="en-US" sz="2000" b="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b="0" i="0">
                          <a:latin typeface="Cambria Math" panose="02040503050406030204" pitchFamily="18" charset="0"/>
                        </a:rPr>
                        <m:t>3147</m:t>
                      </m:r>
                      <m:r>
                        <a:rPr lang="en-US" sz="2000" b="0" i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000" b="0" i="0">
                          <a:latin typeface="Cambria Math" panose="02040503050406030204" pitchFamily="18" charset="0"/>
                        </a:rPr>
                        <m:t>35</m:t>
                      </m:r>
                      <m:f>
                        <m:fPr>
                          <m:type m:val="skw"/>
                          <m:ctrlPr>
                            <a:rPr lang="en-US" sz="2000" b="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0" i="1">
                              <a:latin typeface="Cambria Math" panose="02040503050406030204" pitchFamily="18" charset="0"/>
                            </a:rPr>
                            <m:t>𝑘𝐽</m:t>
                          </m:r>
                        </m:num>
                        <m:den>
                          <m:r>
                            <a:rPr lang="en-US" sz="2000" b="0" i="1">
                              <a:latin typeface="Cambria Math" panose="02040503050406030204" pitchFamily="18" charset="0"/>
                            </a:rPr>
                            <m:t>𝑘𝑔</m:t>
                          </m:r>
                        </m:den>
                      </m:f>
                    </m:oMath>
                  </m:oMathPara>
                </a14:m>
                <a:endParaRPr lang="en-US" sz="2000" dirty="0"/>
              </a:p>
            </p:txBody>
          </p:sp>
        </mc:Choice>
        <mc:Fallback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830" y="1535830"/>
                <a:ext cx="8403771" cy="783869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296409" y="2781980"/>
                <a:ext cx="5856090" cy="4247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lnSpc>
                    <a:spcPct val="90000"/>
                  </a:lnSpc>
                  <a:spcBef>
                    <a:spcPts val="1000"/>
                  </a:spcBef>
                </a:pPr>
                <a:r>
                  <a:rPr lang="da-DK" sz="2400" b="1" dirty="0" smtClean="0">
                    <a:solidFill>
                      <a:srgbClr val="4472C4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3. Now interpolate </a:t>
                </a:r>
                <a:r>
                  <a:rPr lang="da-DK" sz="2400" b="1" dirty="0">
                    <a:solidFill>
                      <a:srgbClr val="4472C4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for </a:t>
                </a:r>
                <a:r>
                  <a:rPr lang="da-DK" sz="2400" b="1" dirty="0" smtClean="0">
                    <a:solidFill>
                      <a:srgbClr val="4472C4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320</a:t>
                </a:r>
                <a14:m>
                  <m:oMath xmlns:m="http://schemas.openxmlformats.org/officeDocument/2006/math">
                    <m:r>
                      <a:rPr lang="en-US" sz="2400" b="1" i="1">
                        <a:solidFill>
                          <a:srgbClr val="4472C4"/>
                        </a:solidFill>
                        <a:latin typeface="Cambria Math" panose="02040503050406030204" pitchFamily="18" charset="0"/>
                      </a:rPr>
                      <m:t>°</m:t>
                    </m:r>
                  </m:oMath>
                </a14:m>
                <a:r>
                  <a:rPr lang="da-DK" sz="2400" b="1" dirty="0" smtClean="0">
                    <a:solidFill>
                      <a:srgbClr val="4472C4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 at 1.5 MPa</a:t>
                </a:r>
                <a:endParaRPr lang="da-DK" sz="2400" b="1" dirty="0">
                  <a:solidFill>
                    <a:srgbClr val="4472C4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409" y="2781980"/>
                <a:ext cx="5856090" cy="424732"/>
              </a:xfrm>
              <a:prstGeom prst="rect">
                <a:avLst/>
              </a:prstGeom>
              <a:blipFill rotWithShape="0">
                <a:blip r:embed="rId4"/>
                <a:stretch>
                  <a:fillRect l="-1667" t="-18571" r="-625" b="-3285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130629" y="3554155"/>
                <a:ext cx="8229600" cy="78386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320</m:t>
                          </m:r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°</m:t>
                          </m:r>
                          <m:r>
                            <a:rPr lang="en-US" sz="2000" b="1" i="1">
                              <a:latin typeface="Cambria Math" panose="02040503050406030204" pitchFamily="18" charset="0"/>
                            </a:rPr>
                            <m:t>𝑪</m:t>
                          </m:r>
                        </m:sub>
                      </m:sSub>
                      <m:r>
                        <a:rPr lang="en-US" sz="2000" b="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b="0" i="0">
                          <a:latin typeface="Cambria Math" panose="02040503050406030204" pitchFamily="18" charset="0"/>
                        </a:rPr>
                        <m:t>3037</m:t>
                      </m:r>
                      <m:r>
                        <a:rPr lang="en-US" sz="2000" b="0" i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000" b="0" i="0">
                          <a:latin typeface="Cambria Math" panose="02040503050406030204" pitchFamily="18" charset="0"/>
                        </a:rPr>
                        <m:t>7</m:t>
                      </m:r>
                      <m:r>
                        <a:rPr lang="en-US" sz="2000" b="0" i="0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US" sz="2000" b="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2000" b="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000" b="0" i="0">
                                  <a:latin typeface="Cambria Math" panose="02040503050406030204" pitchFamily="18" charset="0"/>
                                </a:rPr>
                                <m:t>320</m:t>
                              </m:r>
                              <m:r>
                                <a:rPr lang="en-US" sz="2000" b="0" i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000" b="0" i="0">
                                  <a:latin typeface="Cambria Math" panose="02040503050406030204" pitchFamily="18" charset="0"/>
                                </a:rPr>
                                <m:t>300</m:t>
                              </m:r>
                            </m:num>
                            <m:den>
                              <m:r>
                                <a:rPr lang="en-US" sz="2000" b="0" i="0">
                                  <a:latin typeface="Cambria Math" panose="02040503050406030204" pitchFamily="18" charset="0"/>
                                </a:rPr>
                                <m:t>350</m:t>
                              </m:r>
                              <m:r>
                                <a:rPr lang="en-US" sz="2000" b="0" i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000" b="0" i="0">
                                  <a:latin typeface="Cambria Math" panose="02040503050406030204" pitchFamily="18" charset="0"/>
                                </a:rPr>
                                <m:t>300</m:t>
                              </m:r>
                            </m:den>
                          </m:f>
                        </m:e>
                      </m:d>
                      <m:d>
                        <m:dPr>
                          <m:ctrlPr>
                            <a:rPr lang="en-US" sz="2000" b="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b="0" i="0">
                              <a:latin typeface="Cambria Math" panose="02040503050406030204" pitchFamily="18" charset="0"/>
                            </a:rPr>
                            <m:t>3147</m:t>
                          </m:r>
                          <m:r>
                            <a:rPr lang="en-US" sz="2000" b="0" i="0"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en-US" sz="2000" b="0" i="0">
                              <a:latin typeface="Cambria Math" panose="02040503050406030204" pitchFamily="18" charset="0"/>
                            </a:rPr>
                            <m:t>35</m:t>
                          </m:r>
                          <m:r>
                            <a:rPr lang="en-US" sz="2000" b="0" i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000" b="0" i="0">
                              <a:latin typeface="Cambria Math" panose="02040503050406030204" pitchFamily="18" charset="0"/>
                            </a:rPr>
                            <m:t>3037</m:t>
                          </m:r>
                          <m:r>
                            <a:rPr lang="en-US" sz="2000" b="0" i="0"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en-US" sz="2000" b="0" i="0">
                              <a:latin typeface="Cambria Math" panose="02040503050406030204" pitchFamily="18" charset="0"/>
                            </a:rPr>
                            <m:t>7</m:t>
                          </m:r>
                        </m:e>
                      </m:d>
                      <m:r>
                        <a:rPr lang="en-US" sz="2000" b="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b="0" i="0">
                          <a:latin typeface="Cambria Math" panose="02040503050406030204" pitchFamily="18" charset="0"/>
                        </a:rPr>
                        <m:t>3081</m:t>
                      </m:r>
                      <m:r>
                        <a:rPr lang="en-US" sz="2000" b="0" i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000" b="0" i="0">
                          <a:latin typeface="Cambria Math" panose="02040503050406030204" pitchFamily="18" charset="0"/>
                        </a:rPr>
                        <m:t>5</m:t>
                      </m:r>
                      <m:f>
                        <m:fPr>
                          <m:type m:val="skw"/>
                          <m:ctrlPr>
                            <a:rPr lang="en-US" sz="2000" b="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0" i="1">
                              <a:latin typeface="Cambria Math" panose="02040503050406030204" pitchFamily="18" charset="0"/>
                            </a:rPr>
                            <m:t>𝑘𝐽</m:t>
                          </m:r>
                        </m:num>
                        <m:den>
                          <m:r>
                            <a:rPr lang="en-US" sz="2000" b="0" i="1">
                              <a:latin typeface="Cambria Math" panose="02040503050406030204" pitchFamily="18" charset="0"/>
                            </a:rPr>
                            <m:t>𝑘𝑔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629" y="3554155"/>
                <a:ext cx="8229600" cy="783869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90169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Thermodynamics Tables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3637" y="473077"/>
            <a:ext cx="11311346" cy="6248399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 2: </a:t>
            </a: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piston-cylinder device contains 1 kg of water at 200°C and 500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kPa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The water is heated until its temperature reaches 400°C.</a:t>
            </a:r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Determine: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50000"/>
              </a:lnSpc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a. The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 initial state (saturated, superheated, or compressed liquid).</a:t>
            </a:r>
          </a:p>
          <a:p>
            <a:pPr marL="457200" lvl="1" indent="0">
              <a:lnSpc>
                <a:spcPct val="150000"/>
              </a:lnSpc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b. The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 specific volume (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v)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 and enthalpy (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h)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 at the initial state.</a:t>
            </a:r>
          </a:p>
          <a:p>
            <a:pPr marL="457200" lvl="1" indent="0">
              <a:lnSpc>
                <a:spcPct val="150000"/>
              </a:lnSpc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c. The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 final specific volume (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v)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 and enthalpy (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h)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 after heating.</a:t>
            </a:r>
          </a:p>
          <a:p>
            <a:pPr marL="457200" lvl="1" indent="0">
              <a:lnSpc>
                <a:spcPct val="150000"/>
              </a:lnSpc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d. The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 total work done (W) if the pressure remains constant.</a:t>
            </a: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4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b="1" dirty="0">
              <a:solidFill>
                <a:srgbClr val="FF0000"/>
              </a:solidFill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b="1" dirty="0" smtClean="0">
              <a:solidFill>
                <a:srgbClr val="FF0000"/>
              </a:solidFill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4543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Thermodynamics Tables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19100" y="609600"/>
                <a:ext cx="11311346" cy="6248399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da-DK" sz="2400" b="1" dirty="0" smtClean="0"/>
                  <a:t>Solution: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b="1" dirty="0">
                    <a:solidFill>
                      <a:schemeClr val="accent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Step 1: Identify the Initial State</a:t>
                </a:r>
                <a:endParaRPr lang="en-US" sz="2400" dirty="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buNone/>
                </a:pPr>
                <a:r>
                  <a:rPr lang="en-US" dirty="0" smtClean="0"/>
                  <a:t>   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𝑃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500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𝑘𝑃𝑎</m:t>
                    </m:r>
                  </m:oMath>
                </a14:m>
                <a:endParaRPr lang="en-US" sz="1400" dirty="0"/>
              </a:p>
              <a:p>
                <a:pPr marL="457200" lvl="1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T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𝑖𝑛𝑖𝑡𝑖𝑎𝑙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200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°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𝐶</m:t>
                      </m:r>
                    </m:oMath>
                  </m:oMathPara>
                </a14:m>
                <a:endParaRPr lang="en-US" dirty="0" smtClean="0">
                  <a:latin typeface="Arial" panose="020B0604020202020204" pitchFamily="34" charset="0"/>
                </a:endParaRPr>
              </a:p>
              <a:p>
                <a:pPr marL="457200" lvl="1" indent="0">
                  <a:lnSpc>
                    <a:spcPct val="150000"/>
                  </a:lnSpc>
                  <a:buNone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Check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Saturation Temperature at </a:t>
                </a:r>
                <a14:m>
                  <m:oMath xmlns:m="http://schemas.openxmlformats.org/officeDocument/2006/math">
                    <m:r>
                      <a:rPr lang="en-US" sz="2400" b="0" i="1">
                        <a:latin typeface="Cambria Math" panose="02040503050406030204" pitchFamily="18" charset="0"/>
                      </a:rPr>
                      <m:t>500</m:t>
                    </m:r>
                    <m:r>
                      <a:rPr lang="en-US" sz="2400" b="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b="0" i="1">
                        <a:latin typeface="Cambria Math" panose="02040503050406030204" pitchFamily="18" charset="0"/>
                      </a:rPr>
                      <m:t>𝑘𝑃𝑎</m:t>
                    </m:r>
                  </m:oMath>
                </a14:m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From </a:t>
                </a:r>
                <a:r>
                  <a:rPr lang="en-US" sz="2400" b="1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saturation tables for water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, at 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𝑃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500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𝑘𝑃𝑎</m:t>
                    </m:r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:</a:t>
                </a: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Since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 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200°C&gt;151.86°C,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the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water is </a:t>
                </a:r>
                <a:r>
                  <a:rPr lang="en-US" sz="2400" b="1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superheated vapor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 initially.</a:t>
                </a:r>
              </a:p>
              <a:p>
                <a:pPr marL="0" lv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endParaRPr lang="en-US" b="1" dirty="0" smtClean="0">
                  <a:solidFill>
                    <a:srgbClr val="FF0000"/>
                  </a:solidFill>
                </a:endParaRPr>
              </a:p>
              <a:p>
                <a:pPr marL="0" lv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endParaRPr lang="en-US" b="1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19100" y="609600"/>
                <a:ext cx="11311346" cy="6248399"/>
              </a:xfrm>
              <a:blipFill rotWithShape="0">
                <a:blip r:embed="rId2"/>
                <a:stretch>
                  <a:fillRect l="-863" t="-136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419100" y="4237111"/>
                <a:ext cx="2441374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400">
                              <a:latin typeface="Cambria Math" panose="02040503050406030204" pitchFamily="18" charset="0"/>
                            </a:rPr>
                            <m:t>T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𝑠𝑎𝑡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151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86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°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𝐶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100" y="4237111"/>
                <a:ext cx="2441374" cy="461665"/>
              </a:xfrm>
              <a:prstGeom prst="rect">
                <a:avLst/>
              </a:prstGeom>
              <a:blipFill rotWithShape="0">
                <a:blip r:embed="rId3"/>
                <a:stretch>
                  <a:fillRect b="-39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14968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Thermodynamics Tables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31293" y="709531"/>
                <a:ext cx="11311346" cy="6248399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400" b="1" dirty="0" smtClean="0">
                    <a:solidFill>
                      <a:schemeClr val="accent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Step </a:t>
                </a:r>
                <a:r>
                  <a:rPr lang="en-US" sz="2400" b="1" dirty="0">
                    <a:solidFill>
                      <a:schemeClr val="accent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2: Find Initial Properties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 dirty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1" i="1" dirty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𝒗</m:t>
                        </m:r>
                      </m:e>
                      <m:sub>
                        <m:r>
                          <a:rPr lang="en-US" sz="2400" b="1" i="1" dirty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𝟏</m:t>
                        </m:r>
                      </m:sub>
                    </m:sSub>
                    <m:r>
                      <a:rPr lang="en-US" sz="2400" b="1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,</m:t>
                    </m:r>
                    <m:sSub>
                      <m:sSubPr>
                        <m:ctrlPr>
                          <a:rPr lang="en-US" sz="2400" b="1" i="1" dirty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1" i="1" dirty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𝒉</m:t>
                        </m:r>
                      </m:e>
                      <m:sub>
                        <m:r>
                          <a:rPr lang="en-US" sz="2400" b="1" i="1" dirty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en-US" sz="2400" b="1" dirty="0" smtClean="0">
                    <a:solidFill>
                      <a:schemeClr val="accent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​)</a:t>
                </a:r>
              </a:p>
              <a:p>
                <a:pPr marL="0" indent="0">
                  <a:buNone/>
                </a:pP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Use Superheated Steam Tables (500 </a:t>
                </a:r>
                <a:r>
                  <a:rPr lang="en-US" sz="24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kPa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):</a:t>
                </a: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sz="2400" dirty="0">
                  <a:solidFill>
                    <a:srgbClr val="40404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lv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endParaRPr lang="en-US" sz="2400" b="1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lv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endParaRPr lang="en-US" sz="2400" b="1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31293" y="709531"/>
                <a:ext cx="11311346" cy="6248399"/>
              </a:xfrm>
              <a:blipFill rotWithShape="0">
                <a:blip r:embed="rId2"/>
                <a:stretch>
                  <a:fillRect l="-863" t="-126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 6"/>
              <p:cNvSpPr/>
              <p:nvPr/>
            </p:nvSpPr>
            <p:spPr>
              <a:xfrm>
                <a:off x="1613262" y="3772258"/>
                <a:ext cx="6311537" cy="15530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At 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200°C and 500 </a:t>
                </a:r>
                <a:r>
                  <a:rPr lang="en-US" sz="24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kPa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:</a:t>
                </a: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𝑣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0</m:t>
                      </m:r>
                      <m:r>
                        <a:rPr 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.</m:t>
                      </m:r>
                      <m:r>
                        <a:rPr 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4249</m:t>
                      </m:r>
                      <m:r>
                        <a:rPr 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f>
                        <m:fPr>
                          <m:type m:val="skw"/>
                          <m:ctrlP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24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pPr>
                            <m:e>
                              <m:r>
                                <a:rPr lang="en-US" sz="24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𝑚</m:t>
                              </m:r>
                            </m:e>
                            <m:sup>
                              <m:r>
                                <a:rPr lang="en-US" sz="24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𝑘𝑔</m:t>
                          </m:r>
                        </m:den>
                      </m:f>
                    </m:oMath>
                  </m:oMathPara>
                </a14:m>
                <a:endParaRPr lang="en-US" sz="2400" i="1" dirty="0">
                  <a:solidFill>
                    <a:srgbClr val="40404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3262" y="3772258"/>
                <a:ext cx="6311537" cy="1553054"/>
              </a:xfrm>
              <a:prstGeom prst="rect">
                <a:avLst/>
              </a:prstGeom>
              <a:blipFill rotWithShape="0">
                <a:blip r:embed="rId3"/>
                <a:stretch>
                  <a:fillRect l="-154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8" name="Table 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0218493"/>
                  </p:ext>
                </p:extLst>
              </p:nvPr>
            </p:nvGraphicFramePr>
            <p:xfrm>
              <a:off x="820131" y="2017597"/>
              <a:ext cx="8435703" cy="1839258"/>
            </p:xfrm>
            <a:graphic>
              <a:graphicData uri="http://schemas.openxmlformats.org/drawingml/2006/table">
                <a:tbl>
                  <a:tblPr firstRow="1" bandRow="1">
                    <a:tableStyleId>{9D7B26C5-4107-4FEC-AEDC-1716B250A1EF}</a:tableStyleId>
                  </a:tblPr>
                  <a:tblGrid>
                    <a:gridCol w="2184326"/>
                    <a:gridCol w="4013274"/>
                    <a:gridCol w="2238103"/>
                  </a:tblGrid>
                  <a:tr h="370840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000" b="1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Temp. (°C)</a:t>
                          </a:r>
                        </a:p>
                      </a:txBody>
                      <a:tcPr marR="104516" marT="52258" marB="52258" anchor="ctr"/>
                    </a:tc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r>
                                  <a:rPr lang="en-US" sz="2000" b="1" i="1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  <m:t>𝒗</m:t>
                                </m:r>
                                <m:r>
                                  <a:rPr lang="en-US" sz="2000" b="1" i="1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  <m:t>(</m:t>
                                </m:r>
                                <m:f>
                                  <m:fPr>
                                    <m:type m:val="skw"/>
                                    <m:ctrlPr>
                                      <a:rPr lang="en-US" sz="2000" b="1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</m:ctrlPr>
                                  </m:fPr>
                                  <m:num>
                                    <m:sSup>
                                      <m:sSupPr>
                                        <m:ctrlPr>
                                          <a:rPr lang="en-US" sz="2000" b="1" i="1" smtClean="0"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cs typeface="Arial" panose="020B0604020202020204" pitchFamily="34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sz="2000" b="1" i="1" smtClean="0"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cs typeface="Arial" panose="020B0604020202020204" pitchFamily="34" charset="0"/>
                                          </a:rPr>
                                          <m:t>𝒎</m:t>
                                        </m:r>
                                      </m:e>
                                      <m:sup>
                                        <m:r>
                                          <a:rPr lang="en-US" sz="2000" b="1" i="1" smtClean="0"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cs typeface="Arial" panose="020B0604020202020204" pitchFamily="34" charset="0"/>
                                          </a:rPr>
                                          <m:t>𝟑</m:t>
                                        </m:r>
                                      </m:sup>
                                    </m:sSup>
                                  </m:num>
                                  <m:den>
                                    <m:r>
                                      <a:rPr lang="en-US" sz="2000" b="1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  <m:t>𝒌𝒈</m:t>
                                    </m:r>
                                  </m:den>
                                </m:f>
                                <m:r>
                                  <a:rPr lang="en-US" sz="2000" b="1" i="1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en-US" sz="2000" b="1" dirty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104516" marR="104516" marT="52258" marB="52258" anchor="ctr"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000" b="1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h (</a:t>
                          </a:r>
                          <a:r>
                            <a:rPr lang="en-US" sz="2000" b="1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kJ/kg)</a:t>
                          </a:r>
                          <a:endParaRPr lang="en-US" sz="2000" b="1" dirty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104516" marR="104516" marT="52258" marB="52258" anchor="ctr"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sz="20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150</a:t>
                          </a:r>
                        </a:p>
                      </a:txBody>
                      <a:tcPr marR="104516" marT="52258" marB="52258"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0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0.001093 (compressed liquid)</a:t>
                          </a:r>
                        </a:p>
                      </a:txBody>
                      <a:tcPr marL="104516" marR="104516" marT="52258" marB="52258"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0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632.20</a:t>
                          </a:r>
                        </a:p>
                      </a:txBody>
                      <a:tcPr marL="104516" marR="104516" marT="52258" marB="52258" anchor="ctr"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sz="200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200</a:t>
                          </a:r>
                        </a:p>
                      </a:txBody>
                      <a:tcPr marR="104516" marT="52258" marB="52258"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0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0.4249</a:t>
                          </a:r>
                        </a:p>
                      </a:txBody>
                      <a:tcPr marL="104516" marR="104516" marT="52258" marB="52258"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0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2855.8</a:t>
                          </a:r>
                        </a:p>
                      </a:txBody>
                      <a:tcPr marL="104516" marR="104516" marT="52258" marB="52258" anchor="ctr"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sz="20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250</a:t>
                          </a:r>
                        </a:p>
                      </a:txBody>
                      <a:tcPr marR="104516" marT="52258" marB="52258"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00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0.4744</a:t>
                          </a:r>
                        </a:p>
                      </a:txBody>
                      <a:tcPr marL="104516" marR="104516" marT="52258" marB="52258"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0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2961.3</a:t>
                          </a:r>
                        </a:p>
                      </a:txBody>
                      <a:tcPr marL="104516" marR="104516" marT="52258" marB="52258" anchor="ctr"/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8" name="Table 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0218493"/>
                  </p:ext>
                </p:extLst>
              </p:nvPr>
            </p:nvGraphicFramePr>
            <p:xfrm>
              <a:off x="820131" y="2017597"/>
              <a:ext cx="8435703" cy="1839258"/>
            </p:xfrm>
            <a:graphic>
              <a:graphicData uri="http://schemas.openxmlformats.org/drawingml/2006/table">
                <a:tbl>
                  <a:tblPr firstRow="1" bandRow="1">
                    <a:tableStyleId>{9D7B26C5-4107-4FEC-AEDC-1716B250A1EF}</a:tableStyleId>
                  </a:tblPr>
                  <a:tblGrid>
                    <a:gridCol w="2184326"/>
                    <a:gridCol w="4013274"/>
                    <a:gridCol w="2238103"/>
                  </a:tblGrid>
                  <a:tr h="611310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000" b="1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Temp. (°C)</a:t>
                          </a:r>
                        </a:p>
                      </a:txBody>
                      <a:tcPr marR="104516" marT="52258" marB="52258"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04516" marR="104516" marT="52258" marB="52258" anchor="ctr">
                        <a:blipFill rotWithShape="0">
                          <a:blip r:embed="rId4"/>
                          <a:stretch>
                            <a:fillRect l="-54476" t="-990" r="-55842" b="-21782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000" b="1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h (</a:t>
                          </a:r>
                          <a:r>
                            <a:rPr lang="en-US" sz="2000" b="1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kJ/kg)</a:t>
                          </a:r>
                          <a:endParaRPr lang="en-US" sz="2000" b="1" dirty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104516" marR="104516" marT="52258" marB="52258" anchor="ctr"/>
                    </a:tc>
                  </a:tr>
                  <a:tr h="409316">
                    <a:tc>
                      <a:txBody>
                        <a:bodyPr/>
                        <a:lstStyle/>
                        <a:p>
                          <a:r>
                            <a:rPr lang="en-US" sz="20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150</a:t>
                          </a:r>
                        </a:p>
                      </a:txBody>
                      <a:tcPr marR="104516" marT="52258" marB="52258"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0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0.001093 (compressed liquid)</a:t>
                          </a:r>
                        </a:p>
                      </a:txBody>
                      <a:tcPr marL="104516" marR="104516" marT="52258" marB="52258"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0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632.20</a:t>
                          </a:r>
                        </a:p>
                      </a:txBody>
                      <a:tcPr marL="104516" marR="104516" marT="52258" marB="52258" anchor="ctr"/>
                    </a:tc>
                  </a:tr>
                  <a:tr h="409316">
                    <a:tc>
                      <a:txBody>
                        <a:bodyPr/>
                        <a:lstStyle/>
                        <a:p>
                          <a:r>
                            <a:rPr lang="en-US" sz="200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200</a:t>
                          </a:r>
                        </a:p>
                      </a:txBody>
                      <a:tcPr marR="104516" marT="52258" marB="52258"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0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0.4249</a:t>
                          </a:r>
                        </a:p>
                      </a:txBody>
                      <a:tcPr marL="104516" marR="104516" marT="52258" marB="52258"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0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2855.8</a:t>
                          </a:r>
                        </a:p>
                      </a:txBody>
                      <a:tcPr marL="104516" marR="104516" marT="52258" marB="52258" anchor="ctr"/>
                    </a:tc>
                  </a:tr>
                  <a:tr h="409316">
                    <a:tc>
                      <a:txBody>
                        <a:bodyPr/>
                        <a:lstStyle/>
                        <a:p>
                          <a:r>
                            <a:rPr lang="en-US" sz="20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250</a:t>
                          </a:r>
                        </a:p>
                      </a:txBody>
                      <a:tcPr marR="104516" marT="52258" marB="52258"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00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0.4744</a:t>
                          </a:r>
                        </a:p>
                      </a:txBody>
                      <a:tcPr marL="104516" marR="104516" marT="52258" marB="52258"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0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2961.3</a:t>
                          </a:r>
                        </a:p>
                      </a:txBody>
                      <a:tcPr marL="104516" marR="104516" marT="52258" marB="52258" anchor="ctr"/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613262" y="4318214"/>
                <a:ext cx="6096000" cy="1576778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lvl="0">
                  <a:lnSpc>
                    <a:spcPct val="150000"/>
                  </a:lnSpc>
                </a:pPr>
                <a:endParaRPr lang="en-US" sz="24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0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2855</m:t>
                      </m:r>
                      <m:r>
                        <a:rPr 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.</m:t>
                      </m:r>
                      <m:r>
                        <a:rPr 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8</m:t>
                      </m:r>
                      <m:r>
                        <a:rPr lang="en-US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f>
                        <m:fPr>
                          <m:type m:val="skw"/>
                          <m:ctrlP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𝑘𝐽</m:t>
                          </m:r>
                        </m:num>
                        <m:den>
                          <m: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𝑘𝑔</m:t>
                          </m:r>
                        </m:den>
                      </m:f>
                    </m:oMath>
                  </m:oMathPara>
                </a14:m>
                <a:endParaRPr 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3262" y="4318214"/>
                <a:ext cx="6096000" cy="1576778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45063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Thermodynamics Tables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0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19100" y="609600"/>
                <a:ext cx="11311346" cy="6248399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b="1" dirty="0" smtClean="0">
                    <a:solidFill>
                      <a:schemeClr val="accent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Step </a:t>
                </a:r>
                <a:r>
                  <a:rPr lang="en-US" sz="2400" b="1" dirty="0">
                    <a:solidFill>
                      <a:schemeClr val="accent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3: Find Final Properties </a:t>
                </a:r>
                <a:r>
                  <a:rPr lang="en-US" sz="2400" b="1" dirty="0" smtClean="0">
                    <a:solidFill>
                      <a:schemeClr val="accent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𝒗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𝟐</m:t>
                        </m:r>
                      </m:sub>
                    </m:sSub>
                    <m:r>
                      <a:rPr lang="en-US" sz="2400" b="1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,</m:t>
                    </m:r>
                    <m:sSub>
                      <m:sSubPr>
                        <m:ctrlPr>
                          <a:rPr lang="en-US" sz="2400" b="1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𝒉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𝟐</m:t>
                        </m:r>
                      </m:sub>
                    </m:sSub>
                    <m:r>
                      <a:rPr lang="en-US" sz="2400" b="1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)</m:t>
                    </m:r>
                  </m:oMath>
                </a14:m>
                <a:endParaRPr lang="en-US" sz="2400" b="1" dirty="0" smtClean="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Final State: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 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400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°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(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still at P=500 </a:t>
                </a:r>
                <a:r>
                  <a:rPr lang="en-US" sz="240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kPa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From 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superheated steam tables (500 </a:t>
                </a:r>
                <a:r>
                  <a:rPr lang="en-US" sz="24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kPa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):</a:t>
                </a: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</a:pPr>
                <a:endParaRPr lang="en-US" sz="2400" dirty="0">
                  <a:solidFill>
                    <a:srgbClr val="40404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</a:pPr>
                <a:endParaRPr lang="en-US" sz="2400" dirty="0">
                  <a:solidFill>
                    <a:srgbClr val="40404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lvl="1" indent="0">
                  <a:lnSpc>
                    <a:spcPct val="150000"/>
                  </a:lnSpc>
                  <a:buNone/>
                </a:pP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Thus:</a:t>
                </a:r>
              </a:p>
              <a:p>
                <a:pPr marL="0" lv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endParaRPr lang="en-US" b="1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19100" y="609600"/>
                <a:ext cx="11311346" cy="6248399"/>
              </a:xfrm>
              <a:blipFill rotWithShape="0">
                <a:blip r:embed="rId2"/>
                <a:stretch>
                  <a:fillRect l="-8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629194" y="2925989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9335762"/>
              </p:ext>
            </p:extLst>
          </p:nvPr>
        </p:nvGraphicFramePr>
        <p:xfrm>
          <a:off x="838202" y="2772742"/>
          <a:ext cx="8127999" cy="818632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2670629"/>
                <a:gridCol w="2748037"/>
                <a:gridCol w="2709333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2000" b="1" dirty="0">
                          <a:solidFill>
                            <a:srgbClr val="40404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Temp. (°C)</a:t>
                      </a:r>
                    </a:p>
                  </a:txBody>
                  <a:tcPr marR="104516" marT="52258" marB="5225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000" b="1" dirty="0">
                          <a:solidFill>
                            <a:srgbClr val="40404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 (</a:t>
                      </a:r>
                      <a:r>
                        <a:rPr lang="en-US" sz="2000" b="1" dirty="0" smtClean="0">
                          <a:solidFill>
                            <a:srgbClr val="40404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m3/kg)</a:t>
                      </a:r>
                      <a:endParaRPr lang="en-US" sz="2000" b="1" dirty="0">
                        <a:solidFill>
                          <a:srgbClr val="40404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4516" marR="104516" marT="52258" marB="5225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000" b="1" dirty="0">
                          <a:solidFill>
                            <a:srgbClr val="40404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 (</a:t>
                      </a:r>
                      <a:r>
                        <a:rPr lang="en-US" sz="2000" b="1" dirty="0" smtClean="0">
                          <a:solidFill>
                            <a:srgbClr val="40404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kJ/kg)</a:t>
                      </a:r>
                      <a:endParaRPr lang="en-US" sz="2000" b="1" dirty="0">
                        <a:solidFill>
                          <a:srgbClr val="40404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4516" marR="104516" marT="52258" marB="52258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400</a:t>
                      </a:r>
                    </a:p>
                  </a:txBody>
                  <a:tcPr marR="104516" marT="52258" marB="52258" anchor="ctr"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0.6173</a:t>
                      </a:r>
                    </a:p>
                  </a:txBody>
                  <a:tcPr marL="104516" marR="104516" marT="52258" marB="52258" anchor="ctr"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3278.2</a:t>
                      </a:r>
                    </a:p>
                  </a:txBody>
                  <a:tcPr marL="104516" marR="104516" marT="52258" marB="52258" anchor="ctr"/>
                </a:tc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1063089" y="4596849"/>
                <a:ext cx="2919774" cy="69679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0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6173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 </m:t>
                      </m:r>
                      <m:f>
                        <m:fPr>
                          <m:type m:val="skw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p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𝑘𝑔</m:t>
                          </m:r>
                        </m:den>
                      </m:f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3089" y="4596849"/>
                <a:ext cx="2919774" cy="696794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1063089" y="5248909"/>
                <a:ext cx="2814617" cy="7126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3278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 </m:t>
                      </m:r>
                      <m:f>
                        <m:fPr>
                          <m:type m:val="skw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𝑘𝐽</m:t>
                          </m:r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𝑘𝑔</m:t>
                          </m:r>
                        </m:den>
                      </m:f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3089" y="5248909"/>
                <a:ext cx="2814617" cy="712631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20402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Thermodynamics Tables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19100" y="609600"/>
                <a:ext cx="11311346" cy="6248399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b="1" dirty="0" smtClean="0">
                    <a:solidFill>
                      <a:schemeClr val="accent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Step </a:t>
                </a:r>
                <a:r>
                  <a:rPr lang="en-US" sz="2400" b="1" dirty="0">
                    <a:solidFill>
                      <a:schemeClr val="accent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4: Calculate Work Done (Constant Pressure Process)</a:t>
                </a:r>
                <a:endParaRPr lang="en-US" sz="2400" dirty="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b="1" dirty="0" smtClean="0">
                    <a:solidFill>
                      <a:srgbClr val="40404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	Work </a:t>
                </a:r>
                <a:r>
                  <a:rPr lang="en-US" sz="2400" b="1" dirty="0">
                    <a:solidFill>
                      <a:srgbClr val="40404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Formula for Constant Pressure:</a:t>
                </a:r>
                <a:endParaRPr lang="en-US" sz="2400" dirty="0">
                  <a:solidFill>
                    <a:srgbClr val="40404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2400" dirty="0" smtClean="0">
                  <a:solidFill>
                    <a:srgbClr val="40404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2400" dirty="0" smtClean="0">
                  <a:solidFill>
                    <a:srgbClr val="40404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2400" dirty="0" smtClean="0">
                  <a:solidFill>
                    <a:srgbClr val="40404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Total 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Work (</a:t>
                </a:r>
                <a:r>
                  <a:rPr lang="en-US" sz="24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for 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1 kg</a:t>
                </a:r>
                <a:r>
                  <a:rPr lang="en-US" sz="24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):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𝑡𝑜𝑡𝑎𝑙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</a:rPr>
                      <m:t>=96.2 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𝑘𝐽</m:t>
                    </m:r>
                  </m:oMath>
                </a14:m>
                <a:endParaRPr lang="en-US" sz="2400" dirty="0"/>
              </a:p>
              <a:p>
                <a:pPr marL="0" lv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endParaRPr lang="en-US" b="1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19100" y="609600"/>
                <a:ext cx="11311346" cy="6248399"/>
              </a:xfrm>
              <a:blipFill rotWithShape="0">
                <a:blip r:embed="rId2"/>
                <a:stretch>
                  <a:fillRect l="-8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629194" y="2925989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dirty="0" smtClean="0">
                <a:solidFill>
                  <a:prstClr val="black"/>
                </a:solidFill>
                <a:latin typeface="Arial" panose="020B0604020202020204" pitchFamily="34" charset="0"/>
              </a:rPr>
              <a:t/>
            </a:r>
            <a:br>
              <a:rPr lang="en-US" altLang="en-US" dirty="0" smtClean="0">
                <a:solidFill>
                  <a:prstClr val="black"/>
                </a:solidFill>
                <a:latin typeface="Arial" panose="020B0604020202020204" pitchFamily="34" charset="0"/>
              </a:rPr>
            </a:br>
            <a:endParaRPr lang="en-US" altLang="en-US" dirty="0" smtClean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 5"/>
              <p:cNvSpPr/>
              <p:nvPr/>
            </p:nvSpPr>
            <p:spPr>
              <a:xfrm>
                <a:off x="2152106" y="2075370"/>
                <a:ext cx="3501921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d>
                      <m:dPr>
                        <m:begChr m:val=""/>
                        <m:ctrlPr>
                          <a:rPr lang="en-US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W</m:t>
                        </m:r>
                        <m:r>
                          <a:rPr lang="en-US" sz="2400" i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P</m:t>
                        </m:r>
                        <m:r>
                          <a:rPr lang="en-US" sz="2400" i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sSub>
                          <m:sSubPr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n-US" sz="2400" i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sz="2400" i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n-US" sz="2400" i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 (per kg)</a:t>
                </a:r>
                <a:endParaRPr lang="en-US" sz="24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2106" y="2075370"/>
                <a:ext cx="3501921" cy="461665"/>
              </a:xfrm>
              <a:prstGeom prst="rect">
                <a:avLst/>
              </a:prstGeom>
              <a:blipFill rotWithShape="0">
                <a:blip r:embed="rId3"/>
                <a:stretch>
                  <a:fillRect l="-348" t="-127632" r="-1916" b="-19736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Rectangle 7"/>
              <p:cNvSpPr/>
              <p:nvPr/>
            </p:nvSpPr>
            <p:spPr>
              <a:xfrm>
                <a:off x="1919574" y="2746525"/>
                <a:ext cx="4706801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"/>
                          <m:ctrlPr>
                            <a:rPr lang="en-US" sz="24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24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W</m:t>
                          </m:r>
                          <m:r>
                            <a:rPr lang="en-US" sz="2400" i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sz="24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500</m:t>
                          </m:r>
                          <m:r>
                            <m:rPr>
                              <m:sty m:val="p"/>
                            </m:rPr>
                            <a:rPr lang="en-US" sz="24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kPa</m:t>
                          </m:r>
                          <m:r>
                            <a:rPr lang="en-US" sz="24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∗(</m:t>
                          </m:r>
                          <m: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0.6173</m:t>
                          </m:r>
                          <m:r>
                            <a:rPr lang="en-US" sz="2400" i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0.4249</m:t>
                          </m:r>
                        </m:e>
                      </m:d>
                    </m:oMath>
                  </m:oMathPara>
                </a14:m>
                <a:endParaRPr lang="en-US" sz="2000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9574" y="2746525"/>
                <a:ext cx="4706801" cy="461665"/>
              </a:xfrm>
              <a:prstGeom prst="rect">
                <a:avLst/>
              </a:prstGeom>
              <a:blipFill rotWithShape="0">
                <a:blip r:embed="rId4"/>
                <a:stretch>
                  <a:fillRect t="-129333" r="-14119" b="-20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/>
          <p:cNvSpPr/>
          <p:nvPr/>
        </p:nvSpPr>
        <p:spPr>
          <a:xfrm>
            <a:off x="2146367" y="3471365"/>
            <a:ext cx="4060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W = 500*0.1924 =96.2 </a:t>
            </a:r>
            <a:r>
              <a:rPr lang="en-US" sz="2400" dirty="0" err="1" smtClean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Kj</a:t>
            </a:r>
            <a:r>
              <a:rPr lang="en-US" sz="2400" dirty="0" smtClean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/kg</a:t>
            </a:r>
            <a:endParaRPr lang="en-US" sz="2400" dirty="0"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52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Thermodynamics Tables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6423" y="354765"/>
            <a:ext cx="11286308" cy="6011945"/>
          </a:xfrm>
        </p:spPr>
        <p:txBody>
          <a:bodyPr>
            <a:normAutofit/>
          </a:bodyPr>
          <a:lstStyle/>
          <a:p>
            <a:pPr marL="0" indent="0" algn="just" latinLnBrk="0">
              <a:lnSpc>
                <a:spcPct val="160000"/>
              </a:lnSpc>
              <a:spcBef>
                <a:spcPts val="0"/>
              </a:spcBef>
              <a:buNone/>
            </a:pPr>
            <a:r>
              <a:rPr 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Reference State and Reference </a:t>
            </a:r>
            <a:r>
              <a:rPr lang="en-US" sz="3200" b="1" dirty="0" smtClean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Values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>
                <a:latin typeface="DeepSeek-CJK-patch"/>
              </a:rPr>
              <a:t>In thermodynamics, a </a:t>
            </a:r>
            <a:r>
              <a:rPr lang="en-US" sz="2400" b="1" dirty="0">
                <a:solidFill>
                  <a:srgbClr val="FF0000"/>
                </a:solidFill>
                <a:latin typeface="DeepSeek-CJK-patch"/>
              </a:rPr>
              <a:t>reference state</a:t>
            </a:r>
            <a:r>
              <a:rPr lang="en-US" sz="2400" dirty="0">
                <a:latin typeface="DeepSeek-CJK-patch"/>
              </a:rPr>
              <a:t> (or </a:t>
            </a:r>
            <a:r>
              <a:rPr lang="en-US" sz="2400" b="1" dirty="0">
                <a:solidFill>
                  <a:srgbClr val="FF0000"/>
                </a:solidFill>
                <a:latin typeface="DeepSeek-CJK-patch"/>
              </a:rPr>
              <a:t>reference condition</a:t>
            </a:r>
            <a:r>
              <a:rPr lang="en-US" sz="2400" dirty="0">
                <a:latin typeface="DeepSeek-CJK-patch"/>
              </a:rPr>
              <a:t>) is a standardized baseline used to define </a:t>
            </a:r>
            <a:r>
              <a:rPr lang="en-US" sz="2400" b="1" dirty="0">
                <a:solidFill>
                  <a:srgbClr val="FF0000"/>
                </a:solidFill>
                <a:latin typeface="DeepSeek-CJK-patch"/>
              </a:rPr>
              <a:t>zero values</a:t>
            </a:r>
            <a:r>
              <a:rPr lang="en-US" sz="2400" dirty="0">
                <a:latin typeface="DeepSeek-CJK-patch"/>
              </a:rPr>
              <a:t> for properties like enthalpy (</a:t>
            </a:r>
            <a:r>
              <a:rPr lang="en-US" sz="2400" dirty="0" smtClean="0">
                <a:latin typeface="KaTeX_Main"/>
              </a:rPr>
              <a:t>h</a:t>
            </a:r>
            <a:r>
              <a:rPr lang="en-US" sz="2400" dirty="0" smtClean="0">
                <a:latin typeface="DeepSeek-CJK-patch"/>
              </a:rPr>
              <a:t>), </a:t>
            </a:r>
            <a:r>
              <a:rPr lang="en-US" sz="2400" dirty="0">
                <a:latin typeface="DeepSeek-CJK-patch"/>
              </a:rPr>
              <a:t>entropy (</a:t>
            </a:r>
            <a:r>
              <a:rPr lang="en-US" sz="2400" dirty="0" smtClean="0">
                <a:latin typeface="KaTeX_Main"/>
              </a:rPr>
              <a:t>s</a:t>
            </a:r>
            <a:r>
              <a:rPr lang="en-US" sz="2400" dirty="0" smtClean="0">
                <a:latin typeface="DeepSeek-CJK-patch"/>
              </a:rPr>
              <a:t>), </a:t>
            </a:r>
            <a:r>
              <a:rPr lang="en-US" sz="2400" dirty="0">
                <a:latin typeface="DeepSeek-CJK-patch"/>
              </a:rPr>
              <a:t>and internal energy (</a:t>
            </a:r>
            <a:r>
              <a:rPr lang="en-US" sz="2400" dirty="0" smtClean="0">
                <a:latin typeface="KaTeX_Main"/>
              </a:rPr>
              <a:t>u</a:t>
            </a:r>
            <a:r>
              <a:rPr lang="en-US" sz="2400" dirty="0" smtClean="0">
                <a:latin typeface="DeepSeek-CJK-patch"/>
              </a:rPr>
              <a:t>). 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 smtClean="0">
                <a:latin typeface="DeepSeek-CJK-patch"/>
              </a:rPr>
              <a:t>These </a:t>
            </a:r>
            <a:r>
              <a:rPr lang="en-US" sz="2400" dirty="0">
                <a:latin typeface="DeepSeek-CJK-patch"/>
              </a:rPr>
              <a:t>reference values simplify calculations by providing a consistent starting point for measuring changes in a system. </a:t>
            </a:r>
            <a:endParaRPr lang="en-US" sz="2400" dirty="0" smtClean="0">
              <a:latin typeface="DeepSeek-CJK-patch"/>
            </a:endParaRPr>
          </a:p>
          <a:p>
            <a:pPr algn="just" latinLnBrk="0">
              <a:lnSpc>
                <a:spcPct val="150000"/>
              </a:lnSpc>
              <a:spcBef>
                <a:spcPts val="0"/>
              </a:spcBef>
            </a:pPr>
            <a:endParaRPr lang="en-US" sz="3200" b="1" dirty="0" smtClean="0">
              <a:solidFill>
                <a:srgbClr val="FF00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6423" y="3859153"/>
            <a:ext cx="893499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values of u, h, and s </a:t>
            </a:r>
            <a:r>
              <a:rPr lang="en-US" sz="24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cannot be measured directly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and they are calculated from </a:t>
            </a:r>
            <a:r>
              <a:rPr lang="en-US" sz="24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measurable properties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using the relations between thermodynamic properties. </a:t>
            </a:r>
          </a:p>
          <a:p>
            <a:pPr marL="228600" lvl="0" indent="-2286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However, those relations give the changes in properties, not the values of properties at specified state.</a:t>
            </a:r>
          </a:p>
        </p:txBody>
      </p:sp>
    </p:spTree>
    <p:extLst>
      <p:ext uri="{BB962C8B-B14F-4D97-AF65-F5344CB8AC3E}">
        <p14:creationId xmlns:p14="http://schemas.microsoft.com/office/powerpoint/2010/main" val="1596243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Thermodynamics Tables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6516" y="573006"/>
            <a:ext cx="10997838" cy="6148470"/>
          </a:xfrm>
        </p:spPr>
        <p:txBody>
          <a:bodyPr>
            <a:normAutofit/>
          </a:bodyPr>
          <a:lstStyle/>
          <a:p>
            <a:pPr marL="0" lvl="0" indent="0" algn="just" latinLnBrk="0">
              <a:lnSpc>
                <a:spcPct val="160000"/>
              </a:lnSpc>
              <a:spcBef>
                <a:spcPts val="0"/>
              </a:spcBef>
              <a:buNone/>
            </a:pPr>
            <a:r>
              <a:rPr lang="en-US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 State and Reference Values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thermodynamics we are concerned with the changes in properties, and the reference chosen has no consequences in the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calculations [3].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water, the state saturated liquid at 0.01</a:t>
            </a:r>
            <a:r>
              <a:rPr lang="en-US" sz="2400" baseline="30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is taken as the reference state, and the internal energy and entropy are assigned zero values at that sate.</a:t>
            </a:r>
          </a:p>
          <a:p>
            <a:pPr lvl="0"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refrigerant 134a, the state saturated liquid at -40</a:t>
            </a:r>
            <a:r>
              <a:rPr lang="en-US" sz="2400" baseline="30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is taken as the reference state, and the enthalpy and entropy are assigned zero values at that state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Always check the reference state in your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thermodynamic</a:t>
            </a:r>
          </a:p>
          <a:p>
            <a:pPr marL="0" lvl="0" indent="0" algn="just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tables before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solving problems!</a:t>
            </a: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4483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The Ideal Gas Equation of State</a:t>
            </a:r>
            <a:endParaRPr lang="en-US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6516" y="573006"/>
            <a:ext cx="11232970" cy="6148470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  <a:spcBef>
                <a:spcPct val="20000"/>
              </a:spcBef>
              <a:buSzPct val="75000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Property tables provide very accurate information about the properties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24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But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algn="just" latinLnBrk="0">
              <a:lnSpc>
                <a:spcPct val="150000"/>
              </a:lnSpc>
              <a:spcBef>
                <a:spcPct val="20000"/>
              </a:spcBef>
              <a:buClr>
                <a:schemeClr val="bg2"/>
              </a:buClr>
              <a:buSzPct val="75000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They are </a:t>
            </a: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bulky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vulnerable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(exposed) to typographical errors. </a:t>
            </a:r>
          </a:p>
          <a:p>
            <a:pPr algn="just" latinLnBrk="0">
              <a:lnSpc>
                <a:spcPct val="150000"/>
              </a:lnSpc>
              <a:spcBef>
                <a:spcPct val="20000"/>
              </a:spcBef>
              <a:buSzPct val="75000"/>
            </a:pP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more practical and desirable approach would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be to have some </a:t>
            </a: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simple relations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among the properties that are sufficiently general and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accurate.</a:t>
            </a:r>
          </a:p>
          <a:p>
            <a:pPr algn="just" latinLnBrk="0">
              <a:lnSpc>
                <a:spcPct val="150000"/>
              </a:lnSpc>
              <a:spcBef>
                <a:spcPct val="20000"/>
              </a:spcBef>
              <a:buSzPct val="75000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Any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equation that relates P-v-T is called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Equation of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state.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spcBef>
                <a:spcPct val="20000"/>
              </a:spcBef>
              <a:buSzPct val="75000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ideal gas equation of state is a fundamental relationship in thermodynamics that describes the behavior of an ideal gas. It is expressed as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just" latinLnBrk="0">
              <a:lnSpc>
                <a:spcPct val="150000"/>
              </a:lnSpc>
              <a:spcBef>
                <a:spcPct val="20000"/>
              </a:spcBef>
              <a:buSzPct val="75000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spcBef>
                <a:spcPct val="20000"/>
              </a:spcBef>
              <a:buSzPct val="75000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 is the simplest and best known equation of state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2973051" y="4768753"/>
                <a:ext cx="1421351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 latinLnBrk="0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</a:rPr>
                        <m:t>𝑃𝑣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𝑅𝑇</m:t>
                      </m:r>
                    </m:oMath>
                  </m:oMathPara>
                </a14:m>
                <a:endParaRPr lang="en-US" sz="2400" i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3051" y="4768753"/>
                <a:ext cx="1421351" cy="646331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79092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The Ideal Gas Equation of State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6516" y="573006"/>
            <a:ext cx="10997838" cy="614847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spcBef>
                <a:spcPct val="20000"/>
              </a:spcBef>
              <a:buSzPct val="75000"/>
            </a:pPr>
            <a:r>
              <a:rPr lang="en-US" sz="2400" dirty="0">
                <a:latin typeface="David" pitchFamily="34" charset="-79"/>
                <a:cs typeface="David" pitchFamily="34" charset="-79"/>
              </a:rPr>
              <a:t>The vapor phase of a substance is called </a:t>
            </a:r>
            <a:r>
              <a:rPr lang="en-US" sz="2400" dirty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gas</a:t>
            </a:r>
            <a:r>
              <a:rPr lang="en-US" sz="2400" dirty="0">
                <a:latin typeface="David" pitchFamily="34" charset="-79"/>
                <a:cs typeface="David" pitchFamily="34" charset="-79"/>
              </a:rPr>
              <a:t> when it is above the critical </a:t>
            </a:r>
            <a:r>
              <a:rPr lang="en-US" sz="2400" dirty="0" smtClean="0">
                <a:latin typeface="David" pitchFamily="34" charset="-79"/>
                <a:cs typeface="David" pitchFamily="34" charset="-79"/>
              </a:rPr>
              <a:t>temperature.</a:t>
            </a:r>
          </a:p>
          <a:p>
            <a:pPr algn="just">
              <a:spcBef>
                <a:spcPct val="20000"/>
              </a:spcBef>
              <a:buSzPct val="75000"/>
            </a:pPr>
            <a:r>
              <a:rPr lang="en-US" sz="2400" dirty="0" smtClean="0">
                <a:latin typeface="David" pitchFamily="34" charset="-79"/>
                <a:cs typeface="David" pitchFamily="34" charset="-79"/>
              </a:rPr>
              <a:t>Vapor </a:t>
            </a:r>
            <a:r>
              <a:rPr lang="en-US" sz="2400" dirty="0">
                <a:latin typeface="David" pitchFamily="34" charset="-79"/>
                <a:cs typeface="David" pitchFamily="34" charset="-79"/>
              </a:rPr>
              <a:t>implies a gas that is </a:t>
            </a:r>
            <a:r>
              <a:rPr lang="en-US" sz="2400" dirty="0">
                <a:solidFill>
                  <a:srgbClr val="C00000"/>
                </a:solidFill>
                <a:latin typeface="David" pitchFamily="34" charset="-79"/>
                <a:cs typeface="David" pitchFamily="34" charset="-79"/>
              </a:rPr>
              <a:t>not far </a:t>
            </a:r>
            <a:r>
              <a:rPr lang="en-US" sz="2400" dirty="0">
                <a:latin typeface="David" pitchFamily="34" charset="-79"/>
                <a:cs typeface="David" pitchFamily="34" charset="-79"/>
              </a:rPr>
              <a:t>from a state of condensation.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396799" y="2408730"/>
                <a:ext cx="1421351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 latinLnBrk="0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</a:rPr>
                        <m:t>𝑃𝑣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𝑅𝑇</m:t>
                      </m:r>
                    </m:oMath>
                  </m:oMathPara>
                </a14:m>
                <a:endParaRPr lang="en-US" sz="2400" i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96799" y="2408730"/>
                <a:ext cx="1421351" cy="646331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3442913" y="2314218"/>
                <a:ext cx="3039615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>
                          <a:latin typeface="Cambria Math" panose="02040503050406030204" pitchFamily="18" charset="0"/>
                        </a:rPr>
                        <m:t>R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400" i="0">
                          <a:latin typeface="Cambria Math" panose="02040503050406030204" pitchFamily="18" charset="0"/>
                        </a:rPr>
                        <m:t>is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400" i="0">
                          <a:latin typeface="Cambria Math" panose="02040503050406030204" pitchFamily="18" charset="0"/>
                        </a:rPr>
                        <m:t>the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400" i="0">
                          <a:latin typeface="Cambria Math" panose="02040503050406030204" pitchFamily="18" charset="0"/>
                        </a:rPr>
                        <m:t>Gas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400" i="0">
                          <a:latin typeface="Cambria Math" panose="02040503050406030204" pitchFamily="18" charset="0"/>
                        </a:rPr>
                        <m:t>Constant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2913" y="2314218"/>
                <a:ext cx="3039615" cy="461665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3442913" y="2865373"/>
                <a:ext cx="1640257" cy="63248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</a:rPr>
                        <m:t>𝑅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type m:val="skw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𝑢</m:t>
                              </m:r>
                            </m:sub>
                          </m:sSub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𝑀</m:t>
                          </m:r>
                        </m:den>
                      </m:f>
                    </m:oMath>
                  </m:oMathPara>
                </a14:m>
                <a:endParaRPr lang="en-US" sz="2000" i="1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2913" y="2865373"/>
                <a:ext cx="1640257" cy="632481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3365423" y="3634505"/>
                <a:ext cx="4418133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𝑢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 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𝑡h𝑒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𝑢𝑛𝑖𝑣𝑒𝑟𝑠𝑎𝑙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𝑔𝑎𝑠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𝑐𝑜𝑛𝑠𝑡𝑎𝑛𝑡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5423" y="3634505"/>
                <a:ext cx="4418133" cy="461665"/>
              </a:xfrm>
              <a:prstGeom prst="rect">
                <a:avLst/>
              </a:prstGeom>
              <a:blipFill rotWithShape="0">
                <a:blip r:embed="rId5"/>
                <a:stretch>
                  <a:fillRect b="-1315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3362787" y="4086090"/>
                <a:ext cx="2830583" cy="7937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𝑢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=8.314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𝑘𝐽</m:t>
                          </m:r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𝑘𝑚𝑜𝑙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𝐾</m:t>
                          </m:r>
                        </m:den>
                      </m:f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2787" y="4086090"/>
                <a:ext cx="2830583" cy="793743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1772040" y="4866391"/>
                <a:ext cx="638136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2400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400" i="0">
                              <a:latin typeface="Cambria Math" panose="02040503050406030204" pitchFamily="18" charset="0"/>
                            </a:rPr>
                            <m:t>is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400" i="0">
                              <a:latin typeface="Cambria Math" panose="02040503050406030204" pitchFamily="18" charset="0"/>
                            </a:rPr>
                            <m:t>Molar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400" i="0">
                              <a:latin typeface="Cambria Math" panose="02040503050406030204" pitchFamily="18" charset="0"/>
                            </a:rPr>
                            <m:t>Mass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400" i="0">
                              <a:latin typeface="Cambria Math" panose="02040503050406030204" pitchFamily="18" charset="0"/>
                            </a:rPr>
                            <m:t>of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400" i="0">
                              <a:latin typeface="Cambria Math" panose="02040503050406030204" pitchFamily="18" charset="0"/>
                            </a:rPr>
                            <m:t>the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400" i="0">
                              <a:latin typeface="Cambria Math" panose="02040503050406030204" pitchFamily="18" charset="0"/>
                            </a:rPr>
                            <m:t>gas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 (</m:t>
                          </m:r>
                          <m:r>
                            <m:rPr>
                              <m:sty m:val="p"/>
                            </m:rPr>
                            <a:rPr lang="en-US" sz="2400" i="0">
                              <a:latin typeface="Cambria Math" panose="02040503050406030204" pitchFamily="18" charset="0"/>
                            </a:rPr>
                            <m:t>Molecular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400" i="0">
                              <a:latin typeface="Cambria Math" panose="02040503050406030204" pitchFamily="18" charset="0"/>
                            </a:rPr>
                            <m:t>Weight</m:t>
                          </m:r>
                        </m:e>
                      </m:d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2040" y="4866391"/>
                <a:ext cx="6381362" cy="461665"/>
              </a:xfrm>
              <a:prstGeom prst="rect">
                <a:avLst/>
              </a:prstGeom>
              <a:blipFill rotWithShape="0">
                <a:blip r:embed="rId7"/>
                <a:stretch>
                  <a:fillRect t="-127632" r="-10220" b="-19736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1378780" y="5507035"/>
                <a:ext cx="3893823" cy="61484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dirty="0">
                    <a:latin typeface="Arial" panose="020B0604020202020204" pitchFamily="34" charset="0"/>
                    <a:ea typeface="MS Mincho"/>
                  </a:rPr>
                  <a:t>But,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𝑣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𝑉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𝑀</m:t>
                        </m:r>
                      </m:den>
                    </m:f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, 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𝑡h𝑒𝑛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 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𝑃𝑉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=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𝑀𝑅𝑇</m:t>
                    </m:r>
                  </m:oMath>
                </a14:m>
                <a:endParaRPr lang="en-US" sz="2000" dirty="0"/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8780" y="5507035"/>
                <a:ext cx="3893823" cy="614848"/>
              </a:xfrm>
              <a:prstGeom prst="rect">
                <a:avLst/>
              </a:prstGeom>
              <a:blipFill rotWithShape="0">
                <a:blip r:embed="rId8"/>
                <a:stretch>
                  <a:fillRect l="-2347" b="-89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64898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The Ideal Gas Equation of State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6515" y="573006"/>
            <a:ext cx="11346181" cy="6148470"/>
          </a:xfrm>
        </p:spPr>
        <p:txBody>
          <a:bodyPr>
            <a:normAutofit/>
          </a:bodyPr>
          <a:lstStyle/>
          <a:p>
            <a:pPr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properties of an ideal gas for a </a:t>
            </a:r>
            <a:r>
              <a:rPr lang="en-US" sz="2400" u="sng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fixed mass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at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two different states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are related to each other by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 latinLnBrk="0">
              <a:lnSpc>
                <a:spcPct val="150000"/>
              </a:lnSpc>
              <a:buNone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ideal gas is an </a:t>
            </a:r>
            <a:r>
              <a:rPr lang="en-US" sz="2400" u="sng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imaginary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substance that obeys the P-v-T relation.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just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 ideal gas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is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hypothetical gas whose molecules occupy negligible space and have no interactions, and which consequently obeys the gas laws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exactly [4].</a:t>
            </a:r>
          </a:p>
          <a:p>
            <a:pPr algn="just" latinLnBrk="0">
              <a:lnSpc>
                <a:spcPct val="100000"/>
              </a:lnSpc>
            </a:pPr>
            <a:r>
              <a:rPr lang="en-US" sz="2400" dirty="0">
                <a:latin typeface="David" pitchFamily="34" charset="-79"/>
                <a:cs typeface="David" pitchFamily="34" charset="-79"/>
              </a:rPr>
              <a:t>At low pressure and high temperature, the density of a </a:t>
            </a:r>
            <a:endParaRPr lang="en-US" sz="2400" dirty="0" smtClean="0">
              <a:latin typeface="David" pitchFamily="34" charset="-79"/>
              <a:cs typeface="David" pitchFamily="34" charset="-79"/>
            </a:endParaRPr>
          </a:p>
          <a:p>
            <a:pPr marL="0" indent="0" algn="just" latinLnBrk="0">
              <a:lnSpc>
                <a:spcPct val="100000"/>
              </a:lnSpc>
              <a:buNone/>
            </a:pPr>
            <a:r>
              <a:rPr lang="en-US" sz="2400" dirty="0" smtClean="0">
                <a:latin typeface="David" pitchFamily="34" charset="-79"/>
                <a:cs typeface="David" pitchFamily="34" charset="-79"/>
              </a:rPr>
              <a:t>  gas </a:t>
            </a:r>
            <a:r>
              <a:rPr lang="en-US" sz="2400" dirty="0">
                <a:latin typeface="David" pitchFamily="34" charset="-79"/>
                <a:cs typeface="David" pitchFamily="34" charset="-79"/>
              </a:rPr>
              <a:t>decreases, and the gas behaves like an ideal gas.</a:t>
            </a:r>
          </a:p>
          <a:p>
            <a:pPr algn="just" latinLnBrk="0">
              <a:lnSpc>
                <a:spcPct val="150000"/>
              </a:lnSpc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310108" y="1776971"/>
                <a:ext cx="1350049" cy="78136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𝑃𝑉</m:t>
                          </m:r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𝑅𝑇</m:t>
                          </m:r>
                        </m:den>
                      </m:f>
                    </m:oMath>
                  </m:oMathPara>
                </a14:m>
                <a:endParaRPr lang="en-US" sz="2200" i="1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0108" y="1776971"/>
                <a:ext cx="1350049" cy="781368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2919304" y="1936822"/>
                <a:ext cx="148810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2200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9304" y="1936822"/>
                <a:ext cx="1488100" cy="461665"/>
              </a:xfrm>
              <a:prstGeom prst="rect">
                <a:avLst/>
              </a:prstGeom>
              <a:blipFill rotWithShape="0">
                <a:blip r:embed="rId3"/>
                <a:stretch>
                  <a:fillRect b="-4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4739819" y="1745551"/>
                <a:ext cx="1868397" cy="8442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𝑅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𝑅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200" i="1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9819" y="1745551"/>
                <a:ext cx="1868397" cy="844205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7148580" y="1745551"/>
                <a:ext cx="1868397" cy="8442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400" i="1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48580" y="1745551"/>
                <a:ext cx="1868397" cy="844205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3768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The Ideal Gas Equation of State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6516" y="573006"/>
            <a:ext cx="10997838" cy="6148470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any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familiar gases such as </a:t>
            </a:r>
            <a:r>
              <a:rPr lang="en-US" sz="2400" u="sng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Air</a:t>
            </a: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u="sng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Nitrogen</a:t>
            </a: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u="sng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Oxygen</a:t>
            </a: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u="sng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Hydrogen</a:t>
            </a: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u="sng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Helium, Argon, Neon, Krypton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and even heavier gases such as </a:t>
            </a:r>
            <a:r>
              <a:rPr lang="en-US" sz="2400" u="sng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Carbon dioxide</a:t>
            </a: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can be treated as </a:t>
            </a: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ideal gases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with negligible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error.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However,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dense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gases such as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water vapor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in steam power plants and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refrigerant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vapor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in refrigerators, however, should not be treated as ideal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gases.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pressure below 10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KPa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water vapor can be treated as an ideal gas, regardless of its temperature, with negligible error (less than 0.1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%).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higher pressures, however, the ideal-gas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assumption</a:t>
            </a:r>
          </a:p>
          <a:p>
            <a:pPr marL="0" indent="0" algn="just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yields unacceptable errors.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2913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Compressibility Factor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6516" y="573006"/>
            <a:ext cx="10997838" cy="6148470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  <a:spcAft>
                <a:spcPct val="30000"/>
              </a:spcAft>
              <a:buClr>
                <a:srgbClr val="000066"/>
              </a:buClr>
              <a:buSzPct val="120000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Real gases deviate from ideal-gas behavior significantly at state near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saturation region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critical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point</a:t>
            </a:r>
            <a:r>
              <a:rPr lang="en-US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spcAft>
                <a:spcPct val="30000"/>
              </a:spcAft>
              <a:buClr>
                <a:srgbClr val="000066"/>
              </a:buClr>
              <a:buSzPct val="120000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This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deviation at a given temperature and pressure can accurately accounted for by introducing a correction factor called 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compressibility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factor.</a:t>
            </a:r>
          </a:p>
          <a:p>
            <a:pPr algn="just" latinLnBrk="0">
              <a:lnSpc>
                <a:spcPct val="150000"/>
              </a:lnSpc>
              <a:spcAft>
                <a:spcPct val="30000"/>
              </a:spcAft>
              <a:buClr>
                <a:srgbClr val="000066"/>
              </a:buClr>
              <a:buSzPct val="120000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compressibility factor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often denoted by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Z,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a dimensionless number that measures how much a real gas deviates from ideal gas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behavior [5]. </a:t>
            </a:r>
          </a:p>
          <a:p>
            <a:pPr algn="just" latinLnBrk="0">
              <a:lnSpc>
                <a:spcPct val="150000"/>
              </a:lnSpc>
              <a:spcAft>
                <a:spcPct val="30000"/>
              </a:spcAft>
              <a:buClr>
                <a:srgbClr val="000066"/>
              </a:buClr>
              <a:buSzPct val="120000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defined as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  <a:sym typeface="Wingdings" pitchFamily="2" charset="2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3329466" y="4770382"/>
                <a:ext cx="1530419" cy="78136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</a:rPr>
                        <m:t>𝑍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𝑃𝑉</m:t>
                          </m:r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𝑀𝑅𝑇</m:t>
                          </m:r>
                        </m:den>
                      </m:f>
                    </m:oMath>
                  </m:oMathPara>
                </a14:m>
                <a:endParaRPr lang="en-US" i="1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9466" y="4770382"/>
                <a:ext cx="1530419" cy="781368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35925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Compressibility Factor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6516" y="573006"/>
            <a:ext cx="5041226" cy="6148470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compressibility factor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a correction factor applied to the ideal gas law to account for deviations from ideal behavior in real gases.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For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real gases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Z can be greater than or less than unity. 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  <a:sym typeface="Wingdings" pitchFamily="2" charset="2"/>
            </a:endParaRPr>
          </a:p>
          <a:p>
            <a:pPr algn="just" latinLnBrk="0">
              <a:lnSpc>
                <a:spcPct val="150000"/>
              </a:lnSpc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The farther away </a:t>
            </a:r>
            <a:r>
              <a:rPr lang="en-GB" sz="2400" i="1" dirty="0">
                <a:latin typeface="Arial" panose="020B0604020202020204" pitchFamily="34" charset="0"/>
                <a:cs typeface="Arial" panose="020B0604020202020204" pitchFamily="34" charset="0"/>
              </a:rPr>
              <a:t>Z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is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from unity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, the more the gas deviates from ideal-gas behaviour.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spcBef>
                <a:spcPts val="0"/>
              </a:spcBef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Oval 24"/>
          <p:cNvSpPr>
            <a:spLocks noChangeArrowheads="1"/>
          </p:cNvSpPr>
          <p:nvPr/>
        </p:nvSpPr>
        <p:spPr bwMode="auto">
          <a:xfrm>
            <a:off x="5791202" y="1165725"/>
            <a:ext cx="2362200" cy="4038600"/>
          </a:xfrm>
          <a:prstGeom prst="ellipse">
            <a:avLst/>
          </a:prstGeom>
          <a:solidFill>
            <a:srgbClr val="CCCCE6">
              <a:alpha val="78999"/>
            </a:srgbClr>
          </a:solidFill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anchor="ctr"/>
          <a:lstStyle/>
          <a:p>
            <a:endParaRPr lang="en-US"/>
          </a:p>
        </p:txBody>
      </p:sp>
      <p:sp>
        <p:nvSpPr>
          <p:cNvPr id="11" name="Text Box 25"/>
          <p:cNvSpPr txBox="1">
            <a:spLocks noChangeArrowheads="1"/>
          </p:cNvSpPr>
          <p:nvPr/>
        </p:nvSpPr>
        <p:spPr bwMode="auto">
          <a:xfrm>
            <a:off x="6248644" y="1575210"/>
            <a:ext cx="1447316" cy="337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 rtl="1"/>
            <a:r>
              <a:rPr lang="en-US" sz="2000" b="1" baseline="0" dirty="0">
                <a:solidFill>
                  <a:srgbClr val="000066"/>
                </a:solidFill>
              </a:rPr>
              <a:t>Real Gas</a:t>
            </a:r>
          </a:p>
          <a:p>
            <a:pPr algn="ctr" rtl="1"/>
            <a:endParaRPr lang="en-US" sz="2000" b="1" baseline="0" dirty="0">
              <a:solidFill>
                <a:srgbClr val="000066"/>
              </a:solidFill>
            </a:endParaRPr>
          </a:p>
          <a:p>
            <a:pPr algn="ctr" rtl="1"/>
            <a:r>
              <a:rPr lang="en-US" sz="2000" b="1" baseline="0" dirty="0">
                <a:solidFill>
                  <a:srgbClr val="000066"/>
                </a:solidFill>
              </a:rPr>
              <a:t>Z &gt; 1</a:t>
            </a:r>
          </a:p>
          <a:p>
            <a:pPr algn="r" rtl="1"/>
            <a:endParaRPr lang="en-US" sz="2000" b="1" baseline="0" dirty="0">
              <a:solidFill>
                <a:srgbClr val="000066"/>
              </a:solidFill>
            </a:endParaRPr>
          </a:p>
          <a:p>
            <a:pPr algn="r" rtl="1"/>
            <a:endParaRPr lang="en-US" sz="2000" b="1" baseline="0" dirty="0">
              <a:solidFill>
                <a:srgbClr val="000066"/>
              </a:solidFill>
            </a:endParaRPr>
          </a:p>
          <a:p>
            <a:pPr algn="r" rtl="1"/>
            <a:endParaRPr lang="en-US" sz="2000" b="1" baseline="0" dirty="0">
              <a:solidFill>
                <a:srgbClr val="000066"/>
              </a:solidFill>
            </a:endParaRPr>
          </a:p>
          <a:p>
            <a:pPr algn="r" rtl="1"/>
            <a:endParaRPr lang="en-US" sz="2000" b="1" baseline="0" dirty="0">
              <a:solidFill>
                <a:srgbClr val="000066"/>
              </a:solidFill>
            </a:endParaRPr>
          </a:p>
          <a:p>
            <a:pPr algn="r" rtl="1"/>
            <a:endParaRPr lang="en-US" sz="2000" b="1" baseline="0" dirty="0">
              <a:solidFill>
                <a:srgbClr val="000066"/>
              </a:solidFill>
            </a:endParaRPr>
          </a:p>
          <a:p>
            <a:pPr algn="r" rtl="1"/>
            <a:endParaRPr lang="en-US" sz="2000" b="1" baseline="0" dirty="0">
              <a:solidFill>
                <a:srgbClr val="000066"/>
              </a:solidFill>
            </a:endParaRPr>
          </a:p>
          <a:p>
            <a:pPr algn="ctr" rtl="1"/>
            <a:r>
              <a:rPr lang="en-US" sz="2000" b="1" baseline="0" dirty="0">
                <a:solidFill>
                  <a:srgbClr val="000066"/>
                </a:solidFill>
              </a:rPr>
              <a:t>Z &lt; 1</a:t>
            </a:r>
            <a:endParaRPr lang="en-US" dirty="0"/>
          </a:p>
        </p:txBody>
      </p:sp>
      <p:sp>
        <p:nvSpPr>
          <p:cNvPr id="12" name="Oval 26"/>
          <p:cNvSpPr>
            <a:spLocks noChangeArrowheads="1"/>
          </p:cNvSpPr>
          <p:nvPr/>
        </p:nvSpPr>
        <p:spPr bwMode="auto">
          <a:xfrm>
            <a:off x="6085915" y="2613171"/>
            <a:ext cx="1754027" cy="1295952"/>
          </a:xfrm>
          <a:prstGeom prst="ellipse">
            <a:avLst/>
          </a:prstGeom>
          <a:solidFill>
            <a:srgbClr val="9999FF">
              <a:alpha val="50000"/>
            </a:srgbClr>
          </a:solidFill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anchor="ctr"/>
          <a:lstStyle/>
          <a:p>
            <a:endParaRPr lang="en-US"/>
          </a:p>
        </p:txBody>
      </p:sp>
      <p:sp>
        <p:nvSpPr>
          <p:cNvPr id="13" name="Text Box 27"/>
          <p:cNvSpPr txBox="1">
            <a:spLocks noChangeArrowheads="1"/>
          </p:cNvSpPr>
          <p:nvPr/>
        </p:nvSpPr>
        <p:spPr bwMode="auto">
          <a:xfrm>
            <a:off x="6243657" y="3028700"/>
            <a:ext cx="1448066" cy="794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r" rtl="1"/>
            <a:r>
              <a:rPr lang="en-US" sz="2000" b="1" baseline="0">
                <a:solidFill>
                  <a:srgbClr val="000066"/>
                </a:solidFill>
              </a:rPr>
              <a:t>Ideal Gas</a:t>
            </a:r>
          </a:p>
          <a:p>
            <a:pPr algn="ctr" rtl="1"/>
            <a:r>
              <a:rPr lang="en-US" sz="2000" b="1" baseline="0">
                <a:solidFill>
                  <a:srgbClr val="000066"/>
                </a:solidFill>
              </a:rPr>
              <a:t>Z = 1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532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Compressibility Factor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36515" y="573006"/>
                <a:ext cx="11102342" cy="6148470"/>
              </a:xfrm>
            </p:spPr>
            <p:txBody>
              <a:bodyPr>
                <a:normAutofit/>
              </a:bodyPr>
              <a:lstStyle/>
              <a:p>
                <a:pPr marL="0" indent="0" algn="just" latinLnBrk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Generalized Compressibility Chart</a:t>
                </a:r>
                <a:endParaRPr lang="en-US" sz="24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20000"/>
                  </a:lnSpc>
                  <a:spcAft>
                    <a:spcPct val="30000"/>
                  </a:spcAft>
                  <a:buClr>
                    <a:srgbClr val="000066"/>
                  </a:buClr>
                  <a:buSzPct val="120000"/>
                </a:pPr>
                <a:r>
                  <a:rPr lang="en-US" sz="2400" dirty="0" smtClean="0">
                    <a:solidFill>
                      <a:srgbClr val="000066"/>
                    </a:solidFill>
                    <a:latin typeface="David" pitchFamily="34" charset="-79"/>
                    <a:cs typeface="David" pitchFamily="34" charset="-79"/>
                  </a:rPr>
                  <a:t>This chart can be done if the </a:t>
                </a:r>
                <a:r>
                  <a:rPr lang="en-US" sz="2400" dirty="0">
                    <a:solidFill>
                      <a:srgbClr val="000066"/>
                    </a:solidFill>
                    <a:latin typeface="David" pitchFamily="34" charset="-79"/>
                    <a:cs typeface="David" pitchFamily="34" charset="-79"/>
                  </a:rPr>
                  <a:t>coordinates are  modified such </a:t>
                </a:r>
                <a:r>
                  <a:rPr lang="en-US" sz="2400" dirty="0" smtClean="0">
                    <a:solidFill>
                      <a:srgbClr val="000066"/>
                    </a:solidFill>
                    <a:latin typeface="David" pitchFamily="34" charset="-79"/>
                    <a:cs typeface="David" pitchFamily="34" charset="-79"/>
                  </a:rPr>
                  <a:t>that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𝑅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type m:val="skw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𝑃</m:t>
                        </m:r>
                      </m:num>
                      <m:den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𝑐𝑟</m:t>
                            </m:r>
                          </m:sub>
                        </m:sSub>
                      </m:den>
                    </m:f>
                    <m:r>
                      <a:rPr lang="en-US" sz="2400" b="0" i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400" dirty="0" smtClean="0">
                    <a:solidFill>
                      <a:srgbClr val="000066"/>
                    </a:solidFill>
                    <a:latin typeface="David" pitchFamily="34" charset="-79"/>
                    <a:cs typeface="David" pitchFamily="34" charset="-79"/>
                  </a:rPr>
                  <a:t>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𝑅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type m:val="skw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𝑇</m:t>
                        </m:r>
                      </m:num>
                      <m:den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𝑐𝑟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400" dirty="0" smtClean="0">
                    <a:solidFill>
                      <a:srgbClr val="000066"/>
                    </a:solidFill>
                    <a:latin typeface="David" pitchFamily="34" charset="-79"/>
                    <a:cs typeface="David" pitchFamily="34" charset="-79"/>
                  </a:rPr>
                  <a:t> where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𝑅</m:t>
                        </m:r>
                      </m:sub>
                    </m:sSub>
                  </m:oMath>
                </a14:m>
                <a:r>
                  <a:rPr lang="en-US" sz="2400" dirty="0">
                    <a:solidFill>
                      <a:srgbClr val="C00000"/>
                    </a:solidFill>
                    <a:latin typeface="David" pitchFamily="34" charset="-79"/>
                    <a:cs typeface="David" pitchFamily="34" charset="-79"/>
                  </a:rPr>
                  <a:t> </a:t>
                </a:r>
                <a:r>
                  <a:rPr lang="en-US" sz="2400" dirty="0">
                    <a:solidFill>
                      <a:srgbClr val="000066"/>
                    </a:solidFill>
                    <a:latin typeface="David" pitchFamily="34" charset="-79"/>
                    <a:cs typeface="David" pitchFamily="34" charset="-79"/>
                  </a:rPr>
                  <a:t>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𝑅</m:t>
                        </m:r>
                      </m:sub>
                    </m:sSub>
                  </m:oMath>
                </a14:m>
                <a:r>
                  <a:rPr lang="en-US" sz="2400" dirty="0">
                    <a:solidFill>
                      <a:srgbClr val="000066"/>
                    </a:solidFill>
                    <a:latin typeface="David" pitchFamily="34" charset="-79"/>
                    <a:cs typeface="David" pitchFamily="34" charset="-79"/>
                  </a:rPr>
                  <a:t> are the reduced pressure and reduced temperature</a:t>
                </a:r>
                <a:r>
                  <a:rPr lang="en-US" sz="2000" dirty="0">
                    <a:solidFill>
                      <a:srgbClr val="000066"/>
                    </a:solidFill>
                    <a:latin typeface="David" pitchFamily="34" charset="-79"/>
                    <a:cs typeface="David" pitchFamily="34" charset="-79"/>
                  </a:rPr>
                  <a:t>.</a:t>
                </a:r>
              </a:p>
              <a:p>
                <a:pPr algn="just" latinLnBrk="0">
                  <a:lnSpc>
                    <a:spcPct val="150000"/>
                  </a:lnSpc>
                  <a:spcBef>
                    <a:spcPts val="0"/>
                  </a:spcBef>
                </a:pP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36515" y="573006"/>
                <a:ext cx="11102342" cy="6148470"/>
              </a:xfrm>
              <a:blipFill rotWithShape="0">
                <a:blip r:embed="rId2"/>
                <a:stretch>
                  <a:fillRect l="-1043" t="-198" r="-170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36515" y="2909806"/>
            <a:ext cx="3943896" cy="27206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 latinLnBrk="0">
              <a:lnSpc>
                <a:spcPct val="140000"/>
              </a:lnSpc>
              <a:spcBef>
                <a:spcPct val="0"/>
              </a:spcBef>
              <a:spcAft>
                <a:spcPct val="30000"/>
              </a:spcAft>
              <a:buClr>
                <a:srgbClr val="000066"/>
              </a:buClr>
              <a:buSzPct val="120000"/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Z factor is the same for all gases at the same reduced pressure and temperature.</a:t>
            </a:r>
            <a:r>
              <a:rPr lang="en-US" sz="2000" b="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dirty="0" smtClean="0">
              <a:solidFill>
                <a:srgbClr val="00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fontAlgn="base" latinLnBrk="0">
              <a:lnSpc>
                <a:spcPct val="140000"/>
              </a:lnSpc>
              <a:spcBef>
                <a:spcPct val="0"/>
              </a:spcBef>
              <a:spcAft>
                <a:spcPct val="30000"/>
              </a:spcAft>
              <a:buClr>
                <a:srgbClr val="000066"/>
              </a:buClr>
              <a:buSzPct val="120000"/>
              <a:buFont typeface="Arial" panose="020B0604020202020204" pitchFamily="34" charset="0"/>
              <a:buChar char="•"/>
            </a:pPr>
            <a:r>
              <a:rPr lang="en-US" sz="2000" b="1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</a:t>
            </a:r>
            <a:r>
              <a:rPr lang="en-US" sz="2000" b="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called the </a:t>
            </a:r>
            <a:r>
              <a:rPr lang="en-US" sz="2000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principle of corresponding states</a:t>
            </a:r>
            <a:r>
              <a:rPr lang="en-US" sz="2000" b="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7" name="Rectangle 6"/>
          <p:cNvSpPr/>
          <p:nvPr/>
        </p:nvSpPr>
        <p:spPr>
          <a:xfrm>
            <a:off x="8377646" y="2701943"/>
            <a:ext cx="3281952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latinLnBrk="0"/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Generalized Compressibility Chart</a:t>
            </a:r>
            <a:endParaRPr lang="en-U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r>
              <a:rPr lang="en-US" sz="1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url:https://</a:t>
            </a:r>
            <a:r>
              <a:rPr lang="en-US" sz="1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ars.els-cdn.com/content/image/3-s2.0-B9780123749963000117-f11-02-9780123749963.jpg</a:t>
            </a:r>
            <a:endParaRPr lang="en-US" sz="1400" b="1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endParaRPr lang="en-US" sz="1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https://ars.els-cdn.com/content/image/3-s2.0-B9780123749963000117-f11-02-978012374996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1152" y="2458661"/>
            <a:ext cx="4267200" cy="3171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6516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839" y="-104385"/>
            <a:ext cx="10587184" cy="71553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Summary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62409" y="517256"/>
                <a:ext cx="11541910" cy="5839095"/>
              </a:xfrm>
            </p:spPr>
            <p:txBody>
              <a:bodyPr>
                <a:noAutofit/>
              </a:bodyPr>
              <a:lstStyle/>
              <a:p>
                <a:pPr latinLnBrk="0">
                  <a:lnSpc>
                    <a:spcPct val="100000"/>
                  </a:lnSpc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Vapor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pressure is the pressure exerted by a vapor in equilibrium with its liquid or solid phase; phase equilibrium occurs when phase change rates, like evaporation and condensation, are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balanced.</a:t>
                </a:r>
              </a:p>
              <a:p>
                <a:pPr latinLnBrk="0">
                  <a:lnSpc>
                    <a:spcPct val="100000"/>
                  </a:lnSpc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Thermodynamic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tables provide key data, including enthalpy, entropy, and specific volume, aiding in the analysis of real substances under varying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conditions.</a:t>
                </a:r>
              </a:p>
              <a:p>
                <a:pPr latinLnBrk="0">
                  <a:lnSpc>
                    <a:spcPct val="100000"/>
                  </a:lnSpc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Ideal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Gas Equation of State: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𝑃𝑣</m:t>
                    </m:r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𝑅𝑇</m:t>
                    </m:r>
                  </m:oMath>
                </a14:m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models ideal gas behavior, assuming no intermolecular interactions and negligible molecular volume, working well at high temperatures and low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pressures.</a:t>
                </a:r>
              </a:p>
              <a:p>
                <a:pPr algn="just" latinLnBrk="0">
                  <a:lnSpc>
                    <a:spcPct val="100000"/>
                  </a:lnSpc>
                  <a:spcBef>
                    <a:spcPts val="0"/>
                  </a:spcBef>
                </a:pPr>
                <a:endParaRPr lang="en-US" sz="16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62409" y="517256"/>
                <a:ext cx="11541910" cy="5839095"/>
              </a:xfrm>
              <a:blipFill rotWithShape="0">
                <a:blip r:embed="rId2"/>
                <a:stretch>
                  <a:fillRect l="-740" t="-731" r="-2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50</a:t>
            </a:fld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62409" y="3787849"/>
                <a:ext cx="9295100" cy="262225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28600" lvl="0" indent="-228600" latinLnBrk="0">
                  <a:spcBef>
                    <a:spcPts val="1000"/>
                  </a:spcBef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Compressibility Factor (Z):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Z</m:t>
                    </m:r>
                    <m:r>
                      <a:rPr lang="en-US" sz="2400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f>
                      <m:fPr>
                        <m:ctrlP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𝑃𝑉</m:t>
                        </m:r>
                      </m:num>
                      <m:den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𝑚𝑅𝑇</m:t>
                        </m:r>
                      </m:den>
                    </m:f>
                  </m:oMath>
                </a14:m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,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quantifies how real gases deviate from ideal behavior; ideal gases have 𝑍=1, while real gases vary based on temperature and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pressure.</a:t>
                </a:r>
              </a:p>
              <a:p>
                <a:pPr marL="228600" lvl="0" indent="-228600" latinLnBrk="0">
                  <a:spcBef>
                    <a:spcPts val="1000"/>
                  </a:spcBef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Generalized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Compressibility Chart: A versatile tool for estimating 𝑍, using reduced pressure and temperature to simplify analyses across a variety of gases.</a:t>
                </a: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2409" y="3787849"/>
                <a:ext cx="9295100" cy="2622256"/>
              </a:xfrm>
              <a:prstGeom prst="rect">
                <a:avLst/>
              </a:prstGeom>
              <a:blipFill rotWithShape="0">
                <a:blip r:embed="rId3"/>
                <a:stretch>
                  <a:fillRect l="-919" b="-32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026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863" y="46039"/>
            <a:ext cx="10627938" cy="51156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503" y="694131"/>
            <a:ext cx="11643360" cy="6163869"/>
          </a:xfrm>
        </p:spPr>
        <p:txBody>
          <a:bodyPr>
            <a:normAutofit fontScale="25000" lnSpcReduction="20000"/>
          </a:bodyPr>
          <a:lstStyle/>
          <a:p>
            <a:pPr mar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latin typeface="Arial" panose="020B0604020202020204" pitchFamily="34" charset="0"/>
                <a:cs typeface="Arial" pitchFamily="34" charset="0"/>
              </a:rPr>
              <a:t>[1]. Thermodynamics 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– An Engineering Approach, </a:t>
            </a:r>
            <a:r>
              <a:rPr lang="en-US" sz="8800" dirty="0" err="1">
                <a:latin typeface="Arial" pitchFamily="34" charset="0"/>
                <a:cs typeface="Arial" pitchFamily="34" charset="0"/>
              </a:rPr>
              <a:t>Cengel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 Y </a:t>
            </a:r>
            <a:r>
              <a:rPr lang="en-US" sz="8800" dirty="0" err="1">
                <a:latin typeface="Arial" pitchFamily="34" charset="0"/>
                <a:cs typeface="Arial" pitchFamily="34" charset="0"/>
              </a:rPr>
              <a:t>A.,Bole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 M A., McGraw-Hill 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Education, 8th 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edition 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2015. </a:t>
            </a:r>
          </a:p>
          <a:p>
            <a:pPr marL="0" lv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2]. </a:t>
            </a:r>
            <a:r>
              <a:rPr lang="en-US" sz="8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Introduction to Thermodynamics and Heat Transfer, </a:t>
            </a:r>
            <a:r>
              <a:rPr lang="en-US" sz="8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Cengel</a:t>
            </a:r>
            <a:r>
              <a:rPr lang="en-US" sz="8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McGraw-Hill Education</a:t>
            </a:r>
            <a:r>
              <a:rPr lang="en-US" sz="8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, Second edition, 2008.</a:t>
            </a:r>
            <a:endParaRPr lang="en-US" sz="8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latin typeface="Arial" pitchFamily="34" charset="0"/>
                <a:cs typeface="Arial" pitchFamily="34" charset="0"/>
              </a:rPr>
              <a:t>[3]. Thermodynamic Aspects of Energy, Ibrahim </a:t>
            </a:r>
            <a:r>
              <a:rPr lang="en-US" sz="8800" dirty="0" err="1" smtClean="0">
                <a:latin typeface="Arial" pitchFamily="34" charset="0"/>
                <a:cs typeface="Arial" pitchFamily="34" charset="0"/>
              </a:rPr>
              <a:t>Dincer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8800" dirty="0" err="1" smtClean="0">
                <a:latin typeface="Arial" pitchFamily="34" charset="0"/>
                <a:cs typeface="Arial" pitchFamily="34" charset="0"/>
              </a:rPr>
              <a:t>Calin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8800" dirty="0" err="1" smtClean="0">
                <a:latin typeface="Arial" pitchFamily="34" charset="0"/>
                <a:cs typeface="Arial" pitchFamily="34" charset="0"/>
              </a:rPr>
              <a:t>Zamifirescu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8800" dirty="0">
                <a:solidFill>
                  <a:srgbClr val="1F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2018, Pages </a:t>
            </a:r>
            <a:r>
              <a:rPr lang="en-US" sz="8800" dirty="0" smtClean="0">
                <a:solidFill>
                  <a:srgbClr val="1F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153-211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  <a:hlinkClick r:id="rId2" tooltip="Persistent link using digital object identifier"/>
              </a:rPr>
              <a:t>https://doi.org/10.1016/B978-0-12-809597-3.00105-X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latin typeface="Arial" pitchFamily="34" charset="0"/>
                <a:cs typeface="Arial" pitchFamily="34" charset="0"/>
              </a:rPr>
              <a:t>[4]. </a:t>
            </a:r>
            <a:r>
              <a:rPr lang="en-US" sz="8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Fundamentals of Thermal and Nuclear Power </a:t>
            </a:r>
            <a:r>
              <a:rPr lang="en-US" sz="8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Generation, </a:t>
            </a:r>
            <a:r>
              <a:rPr lang="en-US" sz="8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Tomio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Okawa, Hitoshi 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Asano, JSME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Series in Thermal and Nuclear Power 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Generation, Volume 1, 2021, Pages 77-226, 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://doi.org/10.1016/B978-0-12-820733-8.00003-0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[5].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Gas Turbine Engineering Handbook, </a:t>
            </a:r>
            <a:r>
              <a:rPr lang="en-US" sz="8800" dirty="0" err="1">
                <a:latin typeface="Arial" panose="020B0604020202020204" pitchFamily="34" charset="0"/>
                <a:cs typeface="Arial" panose="020B0604020202020204" pitchFamily="34" charset="0"/>
              </a:rPr>
              <a:t>Meherwan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 P. Boyce,</a:t>
            </a:r>
            <a:r>
              <a:rPr lang="en-US" sz="8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8800" dirty="0">
                <a:solidFill>
                  <a:srgbClr val="1F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2012, Pages 139-176,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  <a:hlinkClick r:id="rId4" tooltip="Persistent link using digital object identifier"/>
              </a:rPr>
              <a:t>https://doi.org/10.1016/B978-0-12-383842-1.00003-2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8800" dirty="0">
              <a:solidFill>
                <a:srgbClr val="1F1F1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20000"/>
              </a:lnSpc>
              <a:buNone/>
            </a:pPr>
            <a:endParaRPr lang="en-US" sz="8800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70000"/>
              </a:lnSpc>
              <a:buNone/>
            </a:pPr>
            <a:endParaRPr lang="en-US" sz="8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8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en-US" sz="3600" dirty="0" smtClean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 smtClean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51</a:t>
            </a:fld>
            <a:endParaRPr lang="en-US" dirty="0"/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smtClean="0">
                <a:ln>
                  <a:noFill/>
                </a:ln>
                <a:solidFill>
                  <a:srgbClr val="1F1F1F"/>
                </a:solidFill>
                <a:effectLst/>
                <a:latin typeface="Arial" panose="020B0604020202020204" pitchFamily="34" charset="0"/>
                <a:ea typeface="ElsevierSans"/>
              </a:rPr>
              <a:t>, </a:t>
            </a: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202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52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3246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Thank you !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80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UID" val="{62F5F1DD-4C10-4BA6-983F-D7278F4C0122}"/>
  <p:tag name="ISPRING_RESOURCE_FOLDER" val="D:\Handong UNITWIN FELLOWSHIP\Lecture Materials\Week3\[Engineering Thermodynamics I] Week 3-First Law of Thermodynamics and Energy\"/>
  <p:tag name="ISPRING_PRESENTATION_PATH" val="D:\Handong UNITWIN FELLOWSHIP\Lecture Materials\Week3\[Engineering Thermodynamics I] Week 3-First Law of Thermodynamics and Energy.pptx"/>
  <p:tag name="ISPRING_PROJECT_VERSION" val="9.3"/>
  <p:tag name="ISPRING_PROJECT_FOLDER_UPDATED" val="1"/>
  <p:tag name="ISPRING_SCREEN_RECS_UPDATED" val="D:\Handong UNITWIN FELLOWSHIP\Lecture Materials\Week3\[Engineering Thermodynamics I] Week 3-First Law of Thermodynamics and Energy\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9413</TotalTime>
  <Words>2835</Words>
  <Application>Microsoft Office PowerPoint</Application>
  <PresentationFormat>Widescreen</PresentationFormat>
  <Paragraphs>552</Paragraphs>
  <Slides>52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70" baseType="lpstr">
      <vt:lpstr>David</vt:lpstr>
      <vt:lpstr>DeepSeek-CJK-patch</vt:lpstr>
      <vt:lpstr>ElsevierSans</vt:lpstr>
      <vt:lpstr>KaTeX_Main</vt:lpstr>
      <vt:lpstr>맑은 고딕</vt:lpstr>
      <vt:lpstr>Monotype Sorts</vt:lpstr>
      <vt:lpstr>MS Mincho</vt:lpstr>
      <vt:lpstr>나눔바른고딕</vt:lpstr>
      <vt:lpstr>나눔스퀘어 Bold</vt:lpstr>
      <vt:lpstr>나눔스퀘어_ac</vt:lpstr>
      <vt:lpstr>나눔스퀘어_ac Bold</vt:lpstr>
      <vt:lpstr>나눔스퀘어_ac Light</vt:lpstr>
      <vt:lpstr>Arial</vt:lpstr>
      <vt:lpstr>Calibri</vt:lpstr>
      <vt:lpstr>Cambria Math</vt:lpstr>
      <vt:lpstr>Times New Roman</vt:lpstr>
      <vt:lpstr>Wingdings</vt:lpstr>
      <vt:lpstr>Office 테마</vt:lpstr>
      <vt:lpstr>Engineering Thermodynamics I</vt:lpstr>
      <vt:lpstr>Lecture learning outcomes: </vt:lpstr>
      <vt:lpstr>Content </vt:lpstr>
      <vt:lpstr>  1. Vapor pressure and phase equilibrium   </vt:lpstr>
      <vt:lpstr>1. Vapor pressure and phase equilibrium          Cont…</vt:lpstr>
      <vt:lpstr>2. Thermodynamics Tables </vt:lpstr>
      <vt:lpstr>2. Thermodynamics Tables                 Cont…</vt:lpstr>
      <vt:lpstr>2. Thermodynamics Tables                 Cont…                                              </vt:lpstr>
      <vt:lpstr>2. Thermodynamics Tables                 Cont…                                               </vt:lpstr>
      <vt:lpstr>2. Thermodynamics Tables                 Cont…                                       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2. Thermodynamics Tables                 Cont…</vt:lpstr>
      <vt:lpstr>2. Thermodynamics Tables                 Cont…</vt:lpstr>
      <vt:lpstr>2. Thermodynamics Tables                 Cont…</vt:lpstr>
      <vt:lpstr>2. Thermodynamics Tables                 Cont…</vt:lpstr>
      <vt:lpstr>2. Thermodynamics Tables                 Cont…</vt:lpstr>
      <vt:lpstr>2. Thermodynamics Tables                 Cont…</vt:lpstr>
      <vt:lpstr>2. Thermodynamics Tables                 Cont…</vt:lpstr>
      <vt:lpstr>2. Thermodynamics Tables                 Cont…</vt:lpstr>
      <vt:lpstr>2. Thermodynamics Tables                 Cont…</vt:lpstr>
      <vt:lpstr>2. Thermodynamics Tables                 Cont…</vt:lpstr>
      <vt:lpstr>2. Thermodynamics Tables                 Cont…</vt:lpstr>
      <vt:lpstr>2. Thermodynamics Tables                 Cont…</vt:lpstr>
      <vt:lpstr>2. Thermodynamics Tables                 Cont… </vt:lpstr>
      <vt:lpstr>2. Thermodynamics Tables                 Cont…</vt:lpstr>
      <vt:lpstr>2. Thermodynamics Tables                 Cont…</vt:lpstr>
      <vt:lpstr>2. Thermodynamics Tables                 Cont…</vt:lpstr>
      <vt:lpstr>2. Thermodynamics Tables                 Cont…</vt:lpstr>
      <vt:lpstr>2. Thermodynamics Tables                 Cont…</vt:lpstr>
      <vt:lpstr>2. Thermodynamics Tables                 Cont…</vt:lpstr>
      <vt:lpstr>2. Thermodynamics Tables                 Cont…</vt:lpstr>
      <vt:lpstr>2. Thermodynamics Tables                 Cont…</vt:lpstr>
      <vt:lpstr>2. Thermodynamics Tables                 Cont…</vt:lpstr>
      <vt:lpstr>2. Thermodynamics Tables                 Cont…</vt:lpstr>
      <vt:lpstr>2. Thermodynamics Tables                 Cont…</vt:lpstr>
      <vt:lpstr>2. Thermodynamics Tables                 Cont…</vt:lpstr>
      <vt:lpstr>3. The Ideal Gas Equation of State</vt:lpstr>
      <vt:lpstr>3. The Ideal Gas Equation of State         Cont…</vt:lpstr>
      <vt:lpstr>3. The Ideal Gas Equation of State               Cont…</vt:lpstr>
      <vt:lpstr>3. The Ideal Gas Equation of State               Cont…</vt:lpstr>
      <vt:lpstr>4. Compressibility Factor</vt:lpstr>
      <vt:lpstr>4. Compressibility Factor</vt:lpstr>
      <vt:lpstr>4. Compressibility Factor</vt:lpstr>
      <vt:lpstr>Summary </vt:lpstr>
      <vt:lpstr>References 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previewwh2023@outlook.com</cp:lastModifiedBy>
  <cp:revision>793</cp:revision>
  <dcterms:created xsi:type="dcterms:W3CDTF">2021-04-29T04:21:21Z</dcterms:created>
  <dcterms:modified xsi:type="dcterms:W3CDTF">2025-04-21T15:31:44Z</dcterms:modified>
</cp:coreProperties>
</file>