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82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681" r:id="rId11"/>
    <p:sldId id="672" r:id="rId12"/>
    <p:sldId id="728" r:id="rId13"/>
    <p:sldId id="688" r:id="rId14"/>
    <p:sldId id="750" r:id="rId15"/>
    <p:sldId id="727" r:id="rId16"/>
    <p:sldId id="721" r:id="rId17"/>
    <p:sldId id="740" r:id="rId18"/>
    <p:sldId id="751" r:id="rId19"/>
    <p:sldId id="753" r:id="rId20"/>
    <p:sldId id="754" r:id="rId21"/>
    <p:sldId id="752" r:id="rId22"/>
    <p:sldId id="722" r:id="rId23"/>
    <p:sldId id="561" r:id="rId24"/>
    <p:sldId id="756" r:id="rId25"/>
    <p:sldId id="757" r:id="rId26"/>
    <p:sldId id="758" r:id="rId27"/>
    <p:sldId id="759" r:id="rId28"/>
    <p:sldId id="760" r:id="rId29"/>
    <p:sldId id="617" r:id="rId30"/>
    <p:sldId id="761" r:id="rId31"/>
    <p:sldId id="749" r:id="rId32"/>
    <p:sldId id="717" r:id="rId33"/>
    <p:sldId id="736" r:id="rId34"/>
    <p:sldId id="737" r:id="rId35"/>
    <p:sldId id="755" r:id="rId36"/>
    <p:sldId id="738" r:id="rId37"/>
    <p:sldId id="739" r:id="rId38"/>
    <p:sldId id="766" r:id="rId39"/>
    <p:sldId id="764" r:id="rId40"/>
    <p:sldId id="763" r:id="rId41"/>
    <p:sldId id="762" r:id="rId42"/>
    <p:sldId id="765" r:id="rId43"/>
    <p:sldId id="443" r:id="rId44"/>
    <p:sldId id="442" r:id="rId45"/>
    <p:sldId id="317" r:id="rId46"/>
  </p:sldIdLst>
  <p:sldSz cx="12192000" cy="6858000"/>
  <p:notesSz cx="6858000" cy="9144000"/>
  <p:custDataLst>
    <p:tags r:id="rId49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5/14/2025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5/14/2025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slideplayer.com/slide/5370522/17/images/2/5-1+Work+Always+Converts+Directly+and+Completely+to+Heat,+But+not+the+Reverse..jpg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img.brainkart.com/imagebk43/bz6GJ20.jpg" TargetMode="Externa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5370522/17/images/4/Schematic+of+Steam+Power+Plant.jp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8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B978-0-12-059858-8.50029-7" TargetMode="External"/><Relationship Id="rId2" Type="http://schemas.openxmlformats.org/officeDocument/2006/relationships/hyperlink" Target="https://doi.org/10.1016/B978-0-12-809597-3.00105-X" TargetMode="Externa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7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Second Law of Thermodynamics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2868"/>
            <a:ext cx="11353801" cy="6128608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second law of thermodynamics and recognize the limitations of energy conversion.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role of thermal reservoirs in storing and transferring heat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heat engines operate and their efficiency limitations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impact of the second law on real-world applications like power generation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thermodynamic concepts to improve </a:t>
            </a:r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energy 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efficiency in engineering systems.</a:t>
            </a:r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Second Law of 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Thermal Energy Reservoirs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Thermodynamic Cycles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Heat Engines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Efficiency and Performance of Heat Engines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Second Law of Thermodynamics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" y="782864"/>
            <a:ext cx="11625943" cy="5870485"/>
          </a:xfrm>
        </p:spPr>
        <p:txBody>
          <a:bodyPr>
            <a:normAutofit fontScale="92500" lnSpcReduction="20000"/>
          </a:bodyPr>
          <a:lstStyle/>
          <a:p>
            <a:pPr lvl="0" latinLnBrk="0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Law of Thermodynamics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states that in any energy transfer or transformation, the total entropy (disorder) of a system and its surroundings always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increases [1]. </a:t>
            </a:r>
          </a:p>
          <a:p>
            <a:pPr lvl="0" latinLnBrk="0">
              <a:lnSpc>
                <a:spcPct val="150000"/>
              </a:lnSpc>
            </a:pP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 other words, it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states that processes occur in </a:t>
            </a:r>
            <a:r>
              <a:rPr lang="en-US" alt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certain direction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not in just any direction</a:t>
            </a:r>
            <a:r>
              <a:rPr lang="en-US" alt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50000"/>
              </a:lnSpc>
              <a:buNone/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pPr lvl="1" latinLnBrk="0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Water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flows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down a waterfall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Gases expand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from a region of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pressure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to a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</a:t>
            </a:r>
            <a:endParaRPr lang="en-US" sz="26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pressure.</a:t>
            </a:r>
          </a:p>
          <a:p>
            <a:pPr lvl="1"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moves from an area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elevated temperature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one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temperature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" y="223724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Second Law of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Thermodynamics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implies that natural processes tend to move towards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 randomness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efficiency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energy conversion.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latinLnBrk="0">
              <a:lnSpc>
                <a:spcPct val="150000"/>
              </a:lnSpc>
            </a:pP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processes in nature can proceed toward 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equilibrium </a:t>
            </a:r>
            <a:r>
              <a:rPr lang="en-US" alt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spontaneously</a:t>
            </a:r>
            <a:r>
              <a:rPr lang="en-US" alt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Once a spontaneous process occurs, it can be reversed, but not without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energy 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law is fundamental in understanding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limitations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efficiency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the behavior of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50000"/>
              </a:lnSpc>
              <a:buNone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Second Law of Thermodynamics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794" y="646341"/>
            <a:ext cx="12009119" cy="6075135"/>
          </a:xfrm>
        </p:spPr>
        <p:txBody>
          <a:bodyPr>
            <a:normAutofit/>
          </a:bodyPr>
          <a:lstStyle/>
          <a:p>
            <a:pPr lvl="0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simpler terms: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naturally flows from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 objects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cold ones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never the reverse without external work.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engine or machine can be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efficient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as some energy is always lost as waste heat.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 is a measure of disorder, and the universe naturally evolves towards higher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entropy.</a:t>
            </a: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Second Law of Thermodynamics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0379" y="952248"/>
            <a:ext cx="113636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a spontaneous process can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theoretically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reversed, doing so requires 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energy source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because nature doesn't automatically undo these changes.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move heat from a cold object back to a hot one, a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pump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refrigerator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is needed.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push water back up a waterfall, work must be done,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such as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the water upward.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compress a gas that has expanded, external force 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must be applied.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818607"/>
            <a:ext cx="11637704" cy="5930986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Differences between the First and the Second Laws of Thermodynamics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first law of thermodynamics does not specify the direction of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transfer.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only asserts that energy cannot be created or destroyed, merely transformed from one form to another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However,</a:t>
            </a:r>
          </a:p>
          <a:p>
            <a:pPr algn="just" latinLnBrk="0">
              <a:lnSpc>
                <a:spcPct val="150000"/>
              </a:lnSpc>
              <a:buSzPct val="110000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Second Law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about energy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efficiency, 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naturally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spreads out, making some processes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irreversible</a:t>
            </a:r>
          </a:p>
          <a:p>
            <a:pPr marL="0" indent="0" algn="just" latinLnBrk="0">
              <a:lnSpc>
                <a:spcPct val="150000"/>
              </a:lnSpc>
              <a:buSzPct val="110000"/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due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entropy increase.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Second Law of Thermodynamics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                    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sz="3300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The core differences are: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3300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Second Law of Thermodynamics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222986"/>
              </p:ext>
            </p:extLst>
          </p:nvPr>
        </p:nvGraphicFramePr>
        <p:xfrm>
          <a:off x="562431" y="1931464"/>
          <a:ext cx="11067142" cy="3620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8502"/>
                <a:gridCol w="3962400"/>
                <a:gridCol w="4206240"/>
              </a:tblGrid>
              <a:tr h="575154"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Aspect</a:t>
                      </a: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First Law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>
                          <a:solidFill>
                            <a:srgbClr val="40404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Second Law</a:t>
                      </a:r>
                    </a:p>
                  </a:txBody>
                  <a:tcPr marL="76200" marR="76200" marT="76200" marB="76200" anchor="ctr"/>
                </a:tc>
              </a:tr>
              <a:tr h="845815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Focus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conservation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Entropy and direction of processes</a:t>
                      </a:r>
                    </a:p>
                  </a:txBody>
                  <a:tcPr marL="76200" marR="76200" marT="76200" marB="76200" anchor="ctr"/>
                </a:tc>
              </a:tr>
              <a:tr h="845815">
                <a:tc>
                  <a:txBody>
                    <a:bodyPr/>
                    <a:lstStyle/>
                    <a:p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Limitation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Doesn’t restrict process direction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Defines permissible process directions</a:t>
                      </a:r>
                    </a:p>
                  </a:txBody>
                  <a:tcPr marL="76200" marR="76200" marT="76200" marB="76200" anchor="ctr"/>
                </a:tc>
              </a:tr>
              <a:tr h="507489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Mathematical Form</a:t>
                      </a:r>
                      <a:endParaRPr lang="en-US" sz="2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l-G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U=Q−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l-GR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Δ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S≥</a:t>
                      </a:r>
                      <a:r>
                        <a:rPr lang="en-US" sz="2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(for isolated systems)</a:t>
                      </a:r>
                    </a:p>
                  </a:txBody>
                  <a:tcPr marL="76200" marR="76200" marT="76200" marB="76200" anchor="ctr"/>
                </a:tc>
              </a:tr>
              <a:tr h="845815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Practical Implication</a:t>
                      </a:r>
                      <a:endParaRPr lang="en-US" sz="2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accounting (e.g., engines)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Efficiency limits (e.g., heat engines)</a:t>
                      </a:r>
                    </a:p>
                  </a:txBody>
                  <a:tcPr marL="76200" marR="76200" marT="76200" marB="7620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energy reservoir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is a hypothetical or real body with a very large thermal capacity that can supply or absorb finite amounts of heat without changing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temperature [2].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thermal energy reservoir acts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a source/sink in thermodynamic cycles (e.g., heat engines, refrigerators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1">
              <a:lnSpc>
                <a:spcPct val="150000"/>
              </a:lnSpc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(High-Temperature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Reservoir):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Supplies heat energy (e.g., the sun, furnace, nuclear reactor).</a:t>
            </a:r>
          </a:p>
          <a:p>
            <a:pPr lvl="1">
              <a:lnSpc>
                <a:spcPct val="150000"/>
              </a:lnSpc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(Low-Temperature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Reservoir):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Absorbs waste heat (e.g., atmosphere, oceans, cooling water).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3157" y="71193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Thermal 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Energy Reservoirs</a:t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Thermal Energy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Reservoirs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513804" y="878434"/>
            <a:ext cx="110947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reservoirs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idealized but essential for thermodynamic cycles.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dictate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efficiency limits (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Applications of thermal energy reservoirs are in: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 plants (steam turbines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Refrigeration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heat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pumps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Renewable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systems (solar and geothermal energy)</a:t>
            </a:r>
            <a:endParaRPr lang="en-US" sz="2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Thermal Energy Reservoirs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7084" y="682619"/>
            <a:ext cx="11573693" cy="568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and Work Reservoirs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and work reservoirs are essential concepts in thermodynamics, particularly in understanding energy transfer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AutoNum type="arabicPeriod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Reservoir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reservoir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large system that can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release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heat without undergoing a significant change in temperature.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It can exchange heat without noticeable temperature fluctuations.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serves as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for thermal energy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a thermal energy reservoir is a system that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heat energy to another system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95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Thermal Energy Reservoirs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3289" y="776377"/>
            <a:ext cx="1117092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thermal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source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plays a vital role in processes like power generation, heating, and refrigeration.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thermal energy sources: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Boilers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Furnaces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Geothermal sources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066" y="142261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Thermal Energy Reservoirs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63288" y="699131"/>
            <a:ext cx="1117092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a thermal energy reservoir is a system that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heat energy from another system.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has a large thermal capacity, meaning it can take in heat without undergoing a significant change in temperature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sink plays a crucial role in processes like cooling systems, heat dissipation, and maintaining thermal equilibrium in nature.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Examples of thermal energy sink: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Oceans &amp; Large Water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Bodies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Atmosphere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Cooling Towers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Radiators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2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Thermal Energy Reservoirs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82881" y="669708"/>
            <a:ext cx="10903130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Work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reservoir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system capable of performing or receiving work without significant change in its condition. 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other words, a work reservoir is a large system in stable equilibrium that can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supply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finite amounts of work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without undergoing any change in its properties (e.g., pressure, volume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Unlike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reservoirs, work reservoirs do not transfer energy via heat but through mechanical, electrical, or other work interactions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75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Thermal Energy Reservoirs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1170649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reservoirs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a steady source of work for engines, machines, and electrical systems.</a:t>
            </a:r>
          </a:p>
          <a:p>
            <a:pPr lvl="0" latinLnBrk="0">
              <a:lnSpc>
                <a:spcPct val="150000"/>
              </a:lnSpc>
              <a:defRPr/>
            </a:pP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battery supplying electrical work, 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hydraulic pump exerting mechanical work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Fly wheels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Piston engines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Thermodynamic Cycles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762" y="857840"/>
            <a:ext cx="11706496" cy="571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series of processes that a working fluid undergoes 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convert heat energy into work or vice versa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returning to its original state after completing the cycle. </a:t>
            </a:r>
          </a:p>
          <a:p>
            <a:pPr marL="457200" indent="-4572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These cycles are fundamental in power generation, refrigeration, and various industrial applications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 cycles involve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substance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(such as steam, air, or gas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operate in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loop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where the fluid returns to its initial state. 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842521" y="2718961"/>
                <a:ext cx="4980210" cy="5122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2105660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,  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, 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…</m:t>
                    </m:r>
                  </m:oMath>
                </a14:m>
                <a:r>
                  <a:rPr lang="en-US" sz="2400" dirty="0">
                    <a:effectLst/>
                    <a:latin typeface="Calibri" panose="020F0502020204030204" pitchFamily="34" charset="0"/>
                    <a:ea typeface="MS Mincho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521" y="2718961"/>
                <a:ext cx="4980210" cy="512256"/>
              </a:xfrm>
              <a:prstGeom prst="rect">
                <a:avLst/>
              </a:prstGeom>
              <a:blipFill rotWithShape="0">
                <a:blip r:embed="rId2"/>
                <a:stretch>
                  <a:fillRect l="-245" b="-119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39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Cycles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26421" y="840423"/>
            <a:ext cx="11471365" cy="52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cycles uses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interactions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drive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cycle.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are governed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the laws of thermodynamics, particularly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thermodynamics, there are two types of cycles:</a:t>
            </a:r>
          </a:p>
          <a:p>
            <a:pPr marL="914400" lvl="1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Cycles</a:t>
            </a:r>
          </a:p>
          <a:p>
            <a:pPr marL="914400" lvl="1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+mj-lt"/>
              <a:buAutoNum type="arabicPeriod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Cycles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29931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Cycles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857840"/>
            <a:ext cx="11706496" cy="551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+mj-lt"/>
              <a:buAutoNum type="arabicPeriod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Cycles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energy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work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Theoretical maximum efficiency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Used in steam power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Brayton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Found in gas turbines and jet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Used in internal combustion engines (e.g., gasoline engines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Used in diesel engines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31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75678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3. Thermodynamic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Cycles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14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709794"/>
            <a:ext cx="1170649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Refrigeration Cycles</a:t>
            </a:r>
          </a:p>
          <a:p>
            <a:pPr marL="342900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Transfer heat from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lower-temperature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regions 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higher-temperature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regions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using work 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Theoretical cooling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Used in refrigerators and air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conditioners.</a:t>
            </a:r>
          </a:p>
          <a:p>
            <a:pPr marL="800100" lvl="1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Absorption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Refrigeration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Used in industrial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cooling</a:t>
            </a:r>
          </a:p>
          <a:p>
            <a:pPr lvl="1" algn="just" latinLnBrk="0">
              <a:lnSpc>
                <a:spcPct val="150000"/>
              </a:lnSpc>
              <a:spcBef>
                <a:spcPts val="1000"/>
              </a:spcBef>
              <a:buClr>
                <a:srgbClr val="FF0000"/>
              </a:buClr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systems.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58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4565" y="36553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1" y="670669"/>
            <a:ext cx="1170649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 can be readily transformed into various forms of energy, but converting other types of energy into work is significantly more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challenging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DeepSeek-CJK-patch"/>
              </a:rPr>
              <a:t>While </a:t>
            </a:r>
            <a:r>
              <a:rPr lang="en-US" sz="2400" dirty="0">
                <a:latin typeface="DeepSeek-CJK-patch"/>
              </a:rPr>
              <a:t>work can be entirely and directly converted into heat, the reverse </a:t>
            </a:r>
            <a:r>
              <a:rPr lang="en-US" sz="2400" dirty="0" smtClean="0">
                <a:latin typeface="DeepSeek-CJK-patch"/>
              </a:rPr>
              <a:t>process, transforming </a:t>
            </a:r>
            <a:r>
              <a:rPr lang="en-US" sz="2400" dirty="0">
                <a:latin typeface="DeepSeek-CJK-patch"/>
              </a:rPr>
              <a:t>heat into </a:t>
            </a:r>
            <a:r>
              <a:rPr lang="en-US" sz="2400" dirty="0" smtClean="0">
                <a:latin typeface="DeepSeek-CJK-patch"/>
              </a:rPr>
              <a:t>work, necessitates </a:t>
            </a:r>
            <a:r>
              <a:rPr lang="en-US" sz="2400" dirty="0">
                <a:latin typeface="DeepSeek-CJK-patch"/>
              </a:rPr>
              <a:t>the use of </a:t>
            </a:r>
            <a:r>
              <a:rPr lang="en-US" sz="2400" dirty="0" smtClean="0">
                <a:latin typeface="DeepSeek-CJK-patch"/>
              </a:rPr>
              <a:t>some </a:t>
            </a:r>
          </a:p>
          <a:p>
            <a:pPr lvl="0" algn="just" latinLnBrk="0">
              <a:lnSpc>
                <a:spcPct val="150000"/>
              </a:lnSpc>
              <a:spcBef>
                <a:spcPts val="1000"/>
              </a:spcBef>
              <a:buSzPct val="110000"/>
            </a:pPr>
            <a:r>
              <a:rPr lang="en-US" sz="2400" dirty="0" smtClean="0">
                <a:latin typeface="DeepSeek-CJK-patch"/>
              </a:rPr>
              <a:t>   specialized devices.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devices are called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engines.</a:t>
            </a:r>
          </a:p>
          <a:p>
            <a:pPr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endParaRPr lang="en-US" sz="2800" dirty="0" smtClean="0">
              <a:solidFill>
                <a:prstClr val="black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948" y="1854917"/>
            <a:ext cx="1500235" cy="2029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932" y="1854917"/>
            <a:ext cx="1502800" cy="202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7810779" y="1972527"/>
            <a:ext cx="287913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and Heat Energy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://slideplayer.com/slide/5370522/17/images/2/5-1+Work+Always+Converts+Directly+and+Completely+to+Heat,+But+not+the+Reverse..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jpg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30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02494" y="87812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           </a:t>
            </a: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4</a:t>
            </a:r>
            <a:r>
              <a:rPr lang="en-US" sz="33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Heat </a:t>
            </a:r>
            <a:r>
              <a:rPr lang="en-US" sz="33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Engines</a:t>
            </a:r>
            <a:r>
              <a:rPr lang="en-US" sz="3300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en-US" sz="3300" dirty="0" smtClean="0">
                <a:solidFill>
                  <a:prstClr val="black"/>
                </a:solidFill>
                <a:ea typeface="+mn-ea"/>
                <a:cs typeface="+mn-cs"/>
              </a:rPr>
              <a:t>                           </a:t>
            </a:r>
            <a:r>
              <a:rPr lang="en-US" sz="21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1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endParaRPr lang="en-US" sz="21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00008"/>
            <a:ext cx="11774493" cy="627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 device that converts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energy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work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exploiting temperature differences between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source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sink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engine is a thermodynamic system operating in a thermodynamic cycle to which net heat is transferred and from which net work is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delivered [3].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operates in a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cyclic process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absorbing heat from a high-temperature reservoir, converting part of it into work, and releasing the remaining energy to a low-temperature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reservoir.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working fluid within the system undergoes a sequence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of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processes that collectively form the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engine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036" y="785635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components of heat engine are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source</a:t>
            </a:r>
          </a:p>
          <a:p>
            <a:pPr lvl="1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substance</a:t>
            </a:r>
          </a:p>
          <a:p>
            <a:pPr lvl="1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for work output</a:t>
            </a:r>
          </a:p>
          <a:p>
            <a:pPr lvl="1" algn="just" latinLnBrk="0">
              <a:lnSpc>
                <a:spcPct val="150000"/>
              </a:lnSpc>
              <a:spcBef>
                <a:spcPts val="1000"/>
              </a:spcBef>
              <a:buSzPct val="110000"/>
              <a:defRPr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sink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Turbines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Combustion Engines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Turbines</a:t>
            </a: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50" y="785635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Heat Engines</a:t>
            </a: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 engines can be broadly categorized into two main types: </a:t>
            </a: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Engines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 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engines operate on different principles but serve the same fundamental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purpose, converting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into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work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8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11539667" cy="5753278"/>
          </a:xfrm>
        </p:spPr>
        <p:txBody>
          <a:bodyPr>
            <a:noAutofit/>
          </a:bodyPr>
          <a:lstStyle/>
          <a:p>
            <a:pPr marL="914400" lvl="1" indent="-457200" algn="just" latinLnBrk="0">
              <a:lnSpc>
                <a:spcPct val="150000"/>
              </a:lnSpc>
              <a:buSzPct val="110000"/>
              <a:buAutoNum type="arabicPeriod"/>
              <a:defRPr/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Engines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these engines, fuel combustion occurs externally, heating a working fluid such as steam or air, which then drives the engine.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Engine: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Uses steam to produce motion; historically used in locomotives and early industrial machinery.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Turbine: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Commonly used in power plants; steam spins a turbine to generate electricity.</a:t>
            </a:r>
          </a:p>
          <a:p>
            <a:pPr lvl="1" latinLnBrk="0">
              <a:lnSpc>
                <a:spcPct val="150000"/>
              </a:lnSpc>
            </a:pP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Stirling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Engine: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cyclic compression and expansion of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gas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generate power; known for high efficiency and low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emissions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4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11539667" cy="5753278"/>
          </a:xfrm>
        </p:spPr>
        <p:txBody>
          <a:bodyPr>
            <a:noAutofit/>
          </a:bodyPr>
          <a:lstStyle/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 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combustion engines burn fuel directly inside the engine cylinder, generating power more efficiently and compactly.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Reciprocating Engines: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Otto Cycle (Gasoline Engine):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Used in cars and motorcycles, operates using spark ignition.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Diesel Engine: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Higher efficiency than gasoline engines;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used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trucks, ships, and generators.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Dual-Fuel Engine: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Uses both gasoline and diesel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for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improved efficiency.</a:t>
            </a:r>
          </a:p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73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64053"/>
            <a:ext cx="11539667" cy="5753278"/>
          </a:xfrm>
        </p:spPr>
        <p:txBody>
          <a:bodyPr>
            <a:noAutofit/>
          </a:bodyPr>
          <a:lstStyle/>
          <a:p>
            <a:pPr marL="457200" lvl="1" indent="0" algn="just" latinLnBrk="0">
              <a:lnSpc>
                <a:spcPct val="100000"/>
              </a:lnSpc>
              <a:buSzPct val="110000"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Internal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Combustion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Rotary Engines:</a:t>
            </a:r>
          </a:p>
          <a:p>
            <a:pPr lvl="1" latinLnBrk="0">
              <a:lnSpc>
                <a:spcPct val="150000"/>
              </a:lnSpc>
            </a:pP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Wankel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Engine: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Compact and smooth operation, used in some sports cars.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Turbine Engine: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Used in jet aircraft and some power plants, operates at high speeds.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combustion engines are lightweight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compact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design, has higher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power-to-weight ratio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and faster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response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time [4], however, 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hey have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complex cooling and lubrication systems required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produces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more emissions compared to external combustion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engines.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2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5" y="15404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1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3072"/>
            <a:ext cx="11539667" cy="5753278"/>
          </a:xfrm>
        </p:spPr>
        <p:txBody>
          <a:bodyPr>
            <a:noAutofit/>
          </a:bodyPr>
          <a:lstStyle/>
          <a:p>
            <a:pPr marL="457200" lvl="1" indent="0" algn="just" latinLnBrk="0">
              <a:lnSpc>
                <a:spcPct val="150000"/>
              </a:lnSpc>
              <a:buSzPct val="110000"/>
              <a:buNone/>
              <a:defRPr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Advanced Heat Engines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Jet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Engines: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in aviation; generates thrust by expelling hot gases at high speed.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Rocket Engines: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Operate in space; expel gases to produce thrust based on Newton’s Third Law.</a:t>
            </a:r>
          </a:p>
          <a:p>
            <a:pPr lvl="2" latinLnBrk="0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Closed-Cycle Gas Turbines: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for specialized high-efficiency applications.</a:t>
            </a:r>
          </a:p>
          <a:p>
            <a:pPr marL="914400" lvl="2" indent="0" latinLnBrk="0">
              <a:lnSpc>
                <a:spcPct val="150000"/>
              </a:lnSpc>
              <a:buNone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SzPct val="110000"/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4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</a:t>
            </a:r>
            <a:r>
              <a:rPr lang="en-US" sz="3600" dirty="0">
                <a:solidFill>
                  <a:prstClr val="black"/>
                </a:solidFill>
              </a:rPr>
              <a:t>           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45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smtClean="0">
                <a:solidFill>
                  <a:prstClr val="black"/>
                </a:solidFill>
              </a:rPr>
              <a:t>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09531"/>
            <a:ext cx="10849791" cy="61484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</a:t>
            </a:r>
            <a:r>
              <a:rPr lang="en-US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Areas of Heat Engines</a:t>
            </a:r>
            <a:endParaRPr lang="en-US" sz="3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Power Generation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Steam turbines (coal, nuclear, geothermal).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Gas turbines (peaking power plants).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Transportation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Automotive: ICE (cars, trucks).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Aerospace: Jet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engines,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rocket propulsion.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Marine: Diesel engines, steam turbines (ships).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Industrial &amp; Niche Uses</a:t>
            </a:r>
          </a:p>
          <a:p>
            <a:pPr lvl="1">
              <a:lnSpc>
                <a:spcPct val="150000"/>
              </a:lnSpc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Stirling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engines: Solar dishes, space probes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Micro-CHP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 Combined heat and power for homes.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smtClean="0">
                <a:solidFill>
                  <a:prstClr val="black"/>
                </a:solidFill>
              </a:rPr>
              <a:t>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849791" cy="6248399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heat engines vary significantly in design and application, they all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share the following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four fundamental characteristics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They absorb thermal energy from a high-temperature source (e.g., solar radiation, fossil fuel combustion, or nuclear reactions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Output: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They convert a portion of this heat into useful mechanical work (typically manifested as shaft rotation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Rejection: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They discharge the unconverted waste heat to a low-temperature sink (such as ambient air or bodies of water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 latinLnBrk="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Cyclic Operation: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They function through a continuous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thermodynamic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cycle, enabling repeated energy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conversion.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07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             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85654" y="82413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Heat Engines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406850" y="1676369"/>
            <a:ext cx="32001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img.brainkart.com/imagebk43/bz6GJ20.jpg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 descr="https://img.brainkart.com/imagebk43/bz6GJ2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9" t="2561" r="4462" b="21213"/>
          <a:stretch/>
        </p:blipFill>
        <p:spPr bwMode="auto">
          <a:xfrm>
            <a:off x="3013165" y="1438912"/>
            <a:ext cx="4023359" cy="418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38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Among work-producing devices, the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power plant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closely exemplifies the fundamental principles of a heat engine.</a:t>
            </a:r>
            <a:endParaRPr lang="en-US" sz="1800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915" y="2120084"/>
            <a:ext cx="4453348" cy="386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654834" y="2659795"/>
            <a:ext cx="355309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Power Plant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slideplayer.com/slide/5370522/17/images/4/Schematic+of+Steam+Power+Plant.jpg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pPr lvl="1" algn="just"/>
            <a:endParaRPr lang="en-US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Heat Engines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203" y="709530"/>
            <a:ext cx="8158597" cy="4048851"/>
          </a:xfrm>
        </p:spPr>
        <p:txBody>
          <a:bodyPr>
            <a:noAutofit/>
          </a:bodyPr>
          <a:lstStyle/>
          <a:p>
            <a:pPr marL="457200" lvl="1" indent="0" latinLnBrk="0">
              <a:lnSpc>
                <a:spcPct val="150000"/>
              </a:lnSpc>
              <a:buNone/>
              <a:defRPr/>
            </a:pPr>
            <a:r>
              <a:rPr lang="en-US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baseline="-2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= amount of heat supplied to steam in boiler from a high-temperature source (furnace).</a:t>
            </a:r>
          </a:p>
          <a:p>
            <a:pPr marL="457200" lvl="1" indent="0" latinLnBrk="0">
              <a:lnSpc>
                <a:spcPct val="150000"/>
              </a:lnSpc>
              <a:buNone/>
              <a:defRPr/>
            </a:pPr>
            <a:r>
              <a:rPr lang="en-US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= amount of heat rejected from steam in condenser to a low-temperature sink (the atmosphere, a river, etc.)</a:t>
            </a:r>
          </a:p>
          <a:p>
            <a:pPr marL="457200" lvl="1" indent="0" latinLnBrk="0">
              <a:lnSpc>
                <a:spcPct val="150000"/>
              </a:lnSpc>
              <a:buNone/>
              <a:defRPr/>
            </a:pPr>
            <a:r>
              <a:rPr lang="en-US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= amount of work delivered by steam as it expands in turbine</a:t>
            </a:r>
          </a:p>
          <a:p>
            <a:pPr marL="457200" lvl="1" indent="0" latinLnBrk="0">
              <a:lnSpc>
                <a:spcPct val="150000"/>
              </a:lnSpc>
              <a:buNone/>
              <a:defRPr/>
            </a:pPr>
            <a:r>
              <a:rPr lang="en-US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baseline="-2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= amount of work required to compress water to boiler pressure</a:t>
            </a:r>
          </a:p>
          <a:p>
            <a:pPr marL="0" indent="0">
              <a:buNone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31" y="957943"/>
            <a:ext cx="2046663" cy="1774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00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4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Heat Engines      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78341"/>
            <a:ext cx="11311346" cy="566057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Group 5"/>
          <p:cNvGrpSpPr>
            <a:grpSpLocks/>
          </p:cNvGrpSpPr>
          <p:nvPr/>
        </p:nvGrpSpPr>
        <p:grpSpPr bwMode="auto">
          <a:xfrm>
            <a:off x="5637958" y="1636696"/>
            <a:ext cx="1554480" cy="441960"/>
            <a:chOff x="7632" y="6336"/>
            <a:chExt cx="2304" cy="576"/>
          </a:xfrm>
        </p:grpSpPr>
        <p:sp>
          <p:nvSpPr>
            <p:cNvPr id="16" name="Line 6"/>
            <p:cNvSpPr>
              <a:spLocks noChangeShapeType="1"/>
            </p:cNvSpPr>
            <p:nvPr/>
          </p:nvSpPr>
          <p:spPr bwMode="auto">
            <a:xfrm flipV="1">
              <a:off x="7632" y="6480"/>
              <a:ext cx="576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160"/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352" y="6336"/>
              <a:ext cx="1584" cy="4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200"/>
                </a:spcAft>
              </a:pPr>
              <a:r>
                <a:rPr lang="en-US" altLang="en-US" sz="1440" dirty="0">
                  <a:latin typeface="Times New Roman" panose="02020603050405020304" pitchFamily="18" charset="0"/>
                </a:rPr>
                <a:t>0  (Cyclic)</a:t>
              </a:r>
              <a:endParaRPr lang="en-US" altLang="en-US" sz="2160" dirty="0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289955" y="995238"/>
            <a:ext cx="8168247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the first law of thermodynamics for the system: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626082" y="1809520"/>
                <a:ext cx="3460884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082" y="1809520"/>
                <a:ext cx="3460884" cy="477888"/>
              </a:xfrm>
              <a:prstGeom prst="rect">
                <a:avLst/>
              </a:prstGeom>
              <a:blipFill rotWithShape="0">
                <a:blip r:embed="rId2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030056" y="2680354"/>
                <a:ext cx="2688044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056" y="2680354"/>
                <a:ext cx="2688044" cy="477888"/>
              </a:xfrm>
              <a:prstGeom prst="rect">
                <a:avLst/>
              </a:prstGeom>
              <a:blipFill rotWithShape="0">
                <a:blip r:embed="rId3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893490" y="3538291"/>
                <a:ext cx="3230243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490" y="3538291"/>
                <a:ext cx="3230243" cy="477888"/>
              </a:xfrm>
              <a:prstGeom prst="rect">
                <a:avLst/>
              </a:prstGeom>
              <a:blipFill rotWithShape="0">
                <a:blip r:embed="rId4"/>
                <a:stretch>
                  <a:fillRect b="-101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030056" y="4525013"/>
                <a:ext cx="2921441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056" y="4525013"/>
                <a:ext cx="2921441" cy="477888"/>
              </a:xfrm>
              <a:prstGeom prst="rect">
                <a:avLst/>
              </a:prstGeom>
              <a:blipFill rotWithShape="0">
                <a:blip r:embed="rId5"/>
                <a:stretch>
                  <a:fillRect b="-101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349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Efficiency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and Performance of Heat Engines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78341"/>
            <a:ext cx="11311346" cy="5660572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compare the output with the input, we define the 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of the cycle.</a:t>
            </a:r>
          </a:p>
          <a:p>
            <a:pPr lvl="0"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DeepSeek-CJK-patch"/>
              </a:rPr>
              <a:t>Thermal efficiency measures the </a:t>
            </a:r>
            <a:r>
              <a:rPr lang="en-US" sz="2400" dirty="0">
                <a:solidFill>
                  <a:srgbClr val="FF0000"/>
                </a:solidFill>
                <a:latin typeface="DeepSeek-CJK-patch"/>
              </a:rPr>
              <a:t>performance</a:t>
            </a:r>
            <a:r>
              <a:rPr lang="en-US" sz="2400" dirty="0">
                <a:solidFill>
                  <a:prstClr val="black"/>
                </a:solidFill>
                <a:latin typeface="DeepSeek-CJK-patch"/>
              </a:rPr>
              <a:t> of a work-producing device or heat engine. </a:t>
            </a:r>
            <a:endParaRPr lang="en-US" sz="2400" dirty="0" smtClean="0">
              <a:solidFill>
                <a:prstClr val="black"/>
              </a:solidFill>
              <a:latin typeface="DeepSeek-CJK-patch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DeepSeek-CJK-patch"/>
              </a:rPr>
              <a:t>It is defined as the ratio of net work output (the useful result) to heat input (the energy required to achieve it)</a:t>
            </a:r>
          </a:p>
          <a:p>
            <a:pPr lvl="0"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550346" y="4897376"/>
                <a:ext cx="5644109" cy="85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𝑇h𝑒𝑟𝑚𝑎𝑙</m:t>
                      </m:r>
                      <m:r>
                        <a:rPr 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𝐸𝑓𝑓𝑖𝑐𝑖𝑒𝑛𝑐𝑦</m:t>
                      </m:r>
                      <m:r>
                        <a:rPr lang="en-US" sz="2400" i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𝐷𝑒𝑠𝑖𝑟𝑒𝑑</m:t>
                          </m:r>
                          <m:r>
                            <a:rPr 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𝑅𝑒𝑠𝑢𝑙𝑡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𝑅𝑒𝑞𝑢𝑖𝑟𝑒𝑑</m:t>
                          </m:r>
                          <m:r>
                            <a:rPr lang="en-US" sz="2400" i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𝐼𝑛𝑝𝑢𝑡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346" y="4897376"/>
                <a:ext cx="5644109" cy="85581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035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589" y="0"/>
            <a:ext cx="11162212" cy="7095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Engines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327" y="625794"/>
            <a:ext cx="11311346" cy="5913119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DeepSeek-CJK-patch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DeepSeek-CJK-patch"/>
            </a:endParaRPr>
          </a:p>
          <a:p>
            <a:pPr algn="just" latinLnBrk="0">
              <a:lnSpc>
                <a:spcPct val="150000"/>
              </a:lnSpc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thermal efficiency is always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than 1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than 100 percent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>
              <a:latin typeface="DeepSeek-CJK-patch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786800" y="1171083"/>
                <a:ext cx="5939446" cy="85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𝑇h𝑒𝑟𝑚𝑎𝑙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𝐸𝑓𝑓𝑖𝑐𝑖𝑒𝑛𝑐𝑦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𝑁𝑒𝑡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𝑂𝑢𝑡𝑝𝑢𝑡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𝑇𝑜𝑡𝑎𝑙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𝐻𝑒𝑎𝑡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𝐼𝑛𝑝𝑢𝑡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6800" y="1171083"/>
                <a:ext cx="5939446" cy="85581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41929" y="2246416"/>
                <a:ext cx="3982309" cy="8486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929" y="2246416"/>
                <a:ext cx="3982309" cy="84863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551175" y="3208228"/>
                <a:ext cx="2086597" cy="6670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Calibri" panose="020F0502020204030204" pitchFamily="34" charset="0"/>
                          </a:rPr>
                          <m:t>𝜂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Calibri" panose="020F0502020204030204" pitchFamily="34" charset="0"/>
                          </a:rPr>
                          <m:t>𝑡h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Calibri" panose="020F0502020204030204" pitchFamily="34" charset="0"/>
                      </a:rPr>
                      <m:t>=1−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Calibri" panose="020F050202020403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Calibri" panose="020F0502020204030204" pitchFamily="34" charset="0"/>
                              </a:rPr>
                              <m:t>𝑜𝑢𝑡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Calibri" panose="020F0502020204030204" pitchFamily="34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Calibri" panose="020F0502020204030204" pitchFamily="34" charset="0"/>
                              </a:rPr>
                              <m:t>𝑖𝑛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Calibri" panose="020F0502020204030204" pitchFamily="34" charset="0"/>
                    <a:ea typeface="MS Mincho"/>
                    <a:cs typeface="Times New Roman" panose="02020603050405020304" pitchFamily="18" charset="0"/>
                  </a:rPr>
                  <a:t> </a:t>
                </a:r>
                <a:endParaRPr lang="en-US" sz="20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1175" y="3208228"/>
                <a:ext cx="2086597" cy="66704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3380419" y="3988453"/>
                <a:ext cx="2034788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419" y="3988453"/>
                <a:ext cx="2034788" cy="84664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098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an idealized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reversible expansion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negligible friction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perfect insulation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quasi-equilibrium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conditions, the total heat transfer (Q) to the system is greater than the work performed (W), as a portion of Q contributes to increasing the internal energy (ΔU) of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gas.</a:t>
            </a: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this discussion, we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conclude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all heat engines inevitably lose some energy by transferring it to a lower-temperature reservoir, as this process is essential for completing the cycle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SzPct val="110000"/>
              <a:defRPr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‘No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heat engine can convert all the heat it receives to useful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work’ [5].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83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1: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steam power plant receives 1800 MJ of heat energy from a high-temperature reservoir and rejects 1100 MJ to the low-temperature sink.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work output of the plant.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thermal efficiency of the steam power plant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Given: 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83037" y="5134094"/>
                <a:ext cx="221092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=1800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𝑀𝐽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3037" y="5134094"/>
                <a:ext cx="2210926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605479" y="5688138"/>
                <a:ext cx="216604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=1100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𝑀𝐽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5479" y="5688138"/>
                <a:ext cx="2166042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662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329" y="792481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the first law of thermodynamics: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thermal efficiency is: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08284" y="2086094"/>
                <a:ext cx="243451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284" y="2086094"/>
                <a:ext cx="2434513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908284" y="2797775"/>
                <a:ext cx="377436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1800−1100</m:t>
                          </m:r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𝑀𝐽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8284" y="2797775"/>
                <a:ext cx="3774367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44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973910" y="3509456"/>
                <a:ext cx="240899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𝒐𝒖𝒕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𝟕𝟎𝟎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𝑴𝑱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910" y="3509456"/>
                <a:ext cx="2408993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16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038602" y="3971121"/>
                <a:ext cx="1498808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3971121"/>
                <a:ext cx="1498808" cy="84420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440711" y="4971660"/>
                <a:ext cx="3386761" cy="8419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700 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𝑀𝐽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1800 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𝑀𝐽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=0.389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711" y="4971660"/>
                <a:ext cx="3386761" cy="84196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513242" y="5987019"/>
                <a:ext cx="207076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𝒕𝒉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𝟑𝟖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%</m:t>
                      </m:r>
                    </m:oMath>
                  </m:oMathPara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3242" y="5987019"/>
                <a:ext cx="2070760" cy="461665"/>
              </a:xfrm>
              <a:prstGeom prst="rect">
                <a:avLst/>
              </a:prstGeom>
              <a:blipFill rotWithShape="0">
                <a:blip r:embed="rId7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30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2: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coal-fired steam power plant has the following operating parameters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power output: 300 MW 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thermal efficiency: 32%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Air-fuel ratio: 12 kg air/kg coal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Coal heating value: 28,000 kJ/kg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a. Daily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coal consumption (24-hour operation)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b. Mass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flow rate of combustion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02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25076" y="1532585"/>
                <a:ext cx="2201115" cy="8463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𝑛𝑒𝑡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𝑡h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5076" y="1532585"/>
                <a:ext cx="2201115" cy="84632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425076" y="2430430"/>
                <a:ext cx="4050468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300 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𝑀𝑊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0.32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=937.5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𝑀𝑊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5076" y="2430430"/>
                <a:ext cx="4050468" cy="7861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31293" y="3363575"/>
                <a:ext cx="8314136" cy="477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2362200" algn="l"/>
                  </a:tabLst>
                </a:pPr>
                <a:r>
                  <a:rPr lang="en-US" sz="2400" dirty="0" smtClean="0"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And we know that</a:t>
                </a:r>
                <a:r>
                  <a:rPr lang="en-US" sz="2000" dirty="0" smtClean="0"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(</m:t>
                        </m:r>
                        <m:acc>
                          <m:accPr>
                            <m:chr m:val="̇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𝛥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)=(937.5</m:t>
                    </m:r>
                    <m:f>
                      <m:fPr>
                        <m:type m:val="skw"/>
                        <m:ctrlPr>
                          <a:rPr lang="en-US" sz="24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𝑀𝐽</m:t>
                        </m:r>
                      </m:num>
                      <m:den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</m:t>
                        </m:r>
                      </m:den>
                    </m:f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)(24 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x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3600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400" dirty="0">
                  <a:effectLst/>
                  <a:latin typeface="Arial" panose="020B0604020202020204" pitchFamily="34" charset="0"/>
                  <a:ea typeface="MS Mincho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93" y="3363575"/>
                <a:ext cx="8314136" cy="477888"/>
              </a:xfrm>
              <a:prstGeom prst="rect">
                <a:avLst/>
              </a:prstGeom>
              <a:blipFill rotWithShape="0">
                <a:blip r:embed="rId4"/>
                <a:stretch>
                  <a:fillRect l="-1173" t="-6410" b="-294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474626" y="3992320"/>
                <a:ext cx="268637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=8.1 </m:t>
                      </m:r>
                      <m:r>
                        <m:rPr>
                          <m:sty m:val="p"/>
                        </m:rPr>
                        <a:rPr lang="en-US" sz="2400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  <m:r>
                        <a:rPr lang="en-US" sz="2400" i="1">
                          <a:latin typeface="Cambria Math" panose="02040503050406030204" pitchFamily="18" charset="0"/>
                        </a:rPr>
                        <m:t>𝑀𝐽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4626" y="3992320"/>
                <a:ext cx="2686376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44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431293" y="4480920"/>
            <a:ext cx="8315097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362200" algn="l"/>
              </a:tabLst>
            </a:pPr>
            <a:r>
              <a:rPr lang="en-US" sz="24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The amount and rate of </a:t>
            </a:r>
            <a:r>
              <a:rPr lang="en-US" sz="24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fuel consumed </a:t>
            </a:r>
            <a:r>
              <a:rPr lang="en-US" sz="24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during </a:t>
            </a:r>
            <a:r>
              <a:rPr lang="en-US" sz="2400" dirty="0" smtClean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24 hours </a:t>
            </a:r>
            <a:r>
              <a:rPr lang="en-US" sz="24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are:</a:t>
            </a:r>
            <a:endParaRPr lang="en-US" sz="2400" dirty="0">
              <a:effectLst/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919554" y="5262362"/>
                <a:ext cx="6412012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𝑐𝑜𝑎𝑙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𝐻𝑉</m:t>
                              </m:r>
                            </m:sub>
                          </m:sSub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8.1 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p>
                          </m:s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𝑀𝐽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28 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𝑀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𝟖𝟗𝟑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𝐱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𝟔</m:t>
                          </m:r>
                        </m:sup>
                      </m:sSup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𝒌𝒈</m:t>
                      </m:r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554" y="5262362"/>
                <a:ext cx="6412012" cy="896143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67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Efficiency and Performance of Heat Engines 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Therefore, </a:t>
            </a:r>
          </a:p>
          <a:p>
            <a:pPr marL="0" indent="0">
              <a:buNone/>
            </a:pPr>
            <a:endParaRPr lang="en-US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901604" y="1737660"/>
                <a:ext cx="6474593" cy="8336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𝑐𝑜𝑎𝑙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𝑐𝑜𝑎𝑙</m:t>
                              </m:r>
                            </m:sub>
                          </m:sSub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𝛥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2.893 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𝑘𝑔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24 </m:t>
                          </m:r>
                          <m:r>
                            <m:rPr>
                              <m:sty m:val="p"/>
                            </m:rPr>
                            <a:rPr lang="en-US" sz="24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3600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=33.48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604" y="1737660"/>
                <a:ext cx="6474593" cy="833626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326622" y="2909087"/>
            <a:ext cx="8996374" cy="45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572260" algn="l"/>
              </a:tabLst>
            </a:pPr>
            <a:r>
              <a:rPr lang="en-US" sz="2400" dirty="0">
                <a:latin typeface="Arial" panose="020B0604020202020204" pitchFamily="34" charset="0"/>
                <a:ea typeface="MS Mincho"/>
                <a:cs typeface="Arial" panose="020B0604020202020204" pitchFamily="34" charset="0"/>
              </a:rPr>
              <a:t>The air-fuel ratio is 12, the mass flowrate of the combustion air is</a:t>
            </a:r>
            <a:endParaRPr lang="en-US" sz="2400" dirty="0">
              <a:effectLst/>
              <a:latin typeface="Arial" panose="020B0604020202020204" pitchFamily="34" charset="0"/>
              <a:ea typeface="MS Mincho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137455" y="3637056"/>
                <a:ext cx="7661393" cy="7454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𝑎𝑖𝑟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𝐴𝐹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𝑐𝑜𝑎𝑙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=(12 </m:t>
                          </m:r>
                          <m:f>
                            <m:fPr>
                              <m:type m:val="skw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𝑎𝑖𝑟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𝑘𝑔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𝑓𝑢𝑒𝑙</m:t>
                              </m:r>
                            </m:den>
                          </m:f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)(33.48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7455" y="3637056"/>
                <a:ext cx="7661393" cy="74546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338067" y="4677443"/>
                <a:ext cx="302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24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</m:acc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𝒂𝒊𝒓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𝟒𝟎𝟏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𝒌</m:t>
                      </m:r>
                      <m:f>
                        <m:fPr>
                          <m:type m:val="lin"/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𝒈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den>
                      </m:f>
                    </m:oMath>
                  </m:oMathPara>
                </a14:m>
                <a:endParaRPr lang="en-US" sz="2000" b="1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8067" y="4677443"/>
                <a:ext cx="3025059" cy="461665"/>
              </a:xfrm>
              <a:prstGeom prst="rect">
                <a:avLst/>
              </a:prstGeom>
              <a:blipFill rotWithShape="0">
                <a:blip r:embed="rId4"/>
                <a:stretch>
                  <a:fillRect t="-122368" r="-21529" b="-1934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26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09" y="517256"/>
            <a:ext cx="11541910" cy="5839095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Second Law of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Thermodynamics states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heat naturally flows from hot to cold and that entropy in an isolated system always increases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energy reservoirs are large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 or sinks of heat that maintain a constant temperature while exchanging energy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cycles are repeated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where systems return to their initial state, enabling continuous energy conversion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engines are devices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convert thermal energy into mechanical work using cyclic processes and heat transfer principles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performance of heat engines is evaluated using key metrics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assess efficiency, work output, and operational limits.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2].</a:t>
            </a:r>
            <a:r>
              <a:rPr lang="en-US" sz="9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Exergy and Energy Analyses of Thermal Systems with Applications in Power Plants: A Review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. A. Ahmadi, M. H. Ahmadi, and F.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Pourfayaz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 Energy Reports, vol. 7, pp. 2598–2625, 2021.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Thermodynamic Aspects of Energy, Ibrahim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Dincer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Calin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Zamifirescu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2018, Pages </a:t>
            </a:r>
            <a:r>
              <a:rPr lang="en-US" sz="8800" dirty="0" smtClean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153-211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  <a:hlinkClick r:id="rId2" tooltip="Persistent link using digital object identifier"/>
              </a:rPr>
              <a:t>https://doi.org/10.1016/B978-0-12-809597-3.00105-X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DeepSeek-CJK-patch"/>
              </a:rPr>
              <a:t>[4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r>
              <a:rPr lang="en-US" sz="8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Thermodynamic Optimization of Finite-Time Processes with Applications to Heat Engines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. S. Berry, V.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Kazakov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S.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Sieniutycz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Z.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Szwast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and A. M.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Tsirlin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Applied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Thermal Engineering, vol. 18, no. 9-10, pp. 687-702, 1998.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George B,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Arfken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 David F,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Griffing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, Donald C, Kelly, Joseph Priest, The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Second Law of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Thermodynamics. 2012 International Edition University Physics</a:t>
            </a:r>
            <a:r>
              <a:rPr lang="en-US" sz="9600" dirty="0" smtClean="0">
                <a:solidFill>
                  <a:srgbClr val="1F1F1F"/>
                </a:solidFill>
                <a:latin typeface="ElsevierSans"/>
              </a:rPr>
              <a:t>, </a:t>
            </a:r>
            <a:r>
              <a:rPr lang="en-US" sz="9600" dirty="0" smtClean="0">
                <a:solidFill>
                  <a:srgbClr val="0272B1"/>
                </a:solidFill>
                <a:latin typeface="ElsevierSans"/>
                <a:hlinkClick r:id="rId3" tooltip="Persistent link using digital object identifier"/>
              </a:rPr>
              <a:t>https</a:t>
            </a:r>
            <a:r>
              <a:rPr lang="en-US" sz="9600" dirty="0">
                <a:solidFill>
                  <a:srgbClr val="0272B1"/>
                </a:solidFill>
                <a:latin typeface="ElsevierSans"/>
                <a:hlinkClick r:id="rId3" tooltip="Persistent link using digital object identifier"/>
              </a:rPr>
              <a:t>://</a:t>
            </a:r>
            <a:r>
              <a:rPr lang="en-US" sz="9600" dirty="0" smtClean="0">
                <a:solidFill>
                  <a:srgbClr val="0272B1"/>
                </a:solidFill>
                <a:latin typeface="ElsevierSans"/>
                <a:hlinkClick r:id="rId3" tooltip="Persistent link using digital object identifier"/>
              </a:rPr>
              <a:t>doi.org/10.1016/B978-0-12-059858-8.50029-7</a:t>
            </a:r>
            <a:endParaRPr lang="en-US" sz="9600" dirty="0" smtClean="0">
              <a:solidFill>
                <a:srgbClr val="0272B1"/>
              </a:solidFill>
              <a:latin typeface="ElsevierSans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Arial" panose="020B0604020202020204" pitchFamily="34" charset="0"/>
                <a:ea typeface="ElsevierSans"/>
              </a:rPr>
              <a:t>, 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10202</TotalTime>
  <Words>3037</Words>
  <Application>Microsoft Office PowerPoint</Application>
  <PresentationFormat>Widescreen</PresentationFormat>
  <Paragraphs>470</Paragraphs>
  <Slides>45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61" baseType="lpstr">
      <vt:lpstr>DeepSeek-CJK-patch</vt:lpstr>
      <vt:lpstr>ElsevierSans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 1. Second Law of Thermodynamics  </vt:lpstr>
      <vt:lpstr>1. Second Law of Thermodynamics            Cont…</vt:lpstr>
      <vt:lpstr>1. Second Law of Thermodynamics            Cont…</vt:lpstr>
      <vt:lpstr>1. Second Law of Thermodynamics            Cont…</vt:lpstr>
      <vt:lpstr>1. Second Law of Thermodynamics            Cont…                                           </vt:lpstr>
      <vt:lpstr>1. Second Law of Thermodynamics            Cont… </vt:lpstr>
      <vt:lpstr> 2. Thermal Energy Reservoirs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4. Heat Engines                            Cont…</vt:lpstr>
      <vt:lpstr>       4. Heat Engines                            Cont…</vt:lpstr>
      <vt:lpstr>       4. Heat Engines                            Cont…</vt:lpstr>
      <vt:lpstr>       4. Heat Engines                            Cont…</vt:lpstr>
      <vt:lpstr>       4. Heat Engines                            Cont…</vt:lpstr>
      <vt:lpstr>       4. Heat Engines                            Cont…</vt:lpstr>
      <vt:lpstr>4. Heat Engines                       Cont…</vt:lpstr>
      <vt:lpstr>4. Heat Engines                       Cont…</vt:lpstr>
      <vt:lpstr>4. Heat Engines                            Cont…</vt:lpstr>
      <vt:lpstr>4. Heat Engines                            Cont…</vt:lpstr>
      <vt:lpstr>4. Heat Engines                            Cont…</vt:lpstr>
      <vt:lpstr>               4. Heat Engines                            Cont…</vt:lpstr>
      <vt:lpstr>5. Efficiency and Performance of Heat Engines</vt:lpstr>
      <vt:lpstr>5. Efficiency and Performance of Heat Engines      Cont…</vt:lpstr>
      <vt:lpstr>5. Efficiency and Performance of Heat Engines      Cont…</vt:lpstr>
      <vt:lpstr>5. Efficiency and Performance of Heat Engines      Cont…</vt:lpstr>
      <vt:lpstr>5. Efficiency and Performance of Heat Engines      Cont…</vt:lpstr>
      <vt:lpstr>5. Efficiency and Performance of Heat Engines      Cont…</vt:lpstr>
      <vt:lpstr>5. Efficiency and Performance of Heat Engines      Cont…</vt:lpstr>
      <vt:lpstr>5. Efficiency and Performance of Heat Engines      Cont…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881</cp:revision>
  <dcterms:created xsi:type="dcterms:W3CDTF">2021-04-29T04:21:21Z</dcterms:created>
  <dcterms:modified xsi:type="dcterms:W3CDTF">2025-05-14T08:03:09Z</dcterms:modified>
</cp:coreProperties>
</file>