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9"/>
  </p:notesMasterIdLst>
  <p:handoutMasterIdLst>
    <p:handoutMasterId r:id="rId50"/>
  </p:handoutMasterIdLst>
  <p:sldIdLst>
    <p:sldId id="282" r:id="rId2"/>
    <p:sldId id="678" r:id="rId3"/>
    <p:sldId id="363" r:id="rId4"/>
    <p:sldId id="646" r:id="rId5"/>
    <p:sldId id="684" r:id="rId6"/>
    <p:sldId id="716" r:id="rId7"/>
    <p:sldId id="683" r:id="rId8"/>
    <p:sldId id="671" r:id="rId9"/>
    <p:sldId id="680" r:id="rId10"/>
    <p:sldId id="681" r:id="rId11"/>
    <p:sldId id="672" r:id="rId12"/>
    <p:sldId id="728" r:id="rId13"/>
    <p:sldId id="772" r:id="rId14"/>
    <p:sldId id="773" r:id="rId15"/>
    <p:sldId id="688" r:id="rId16"/>
    <p:sldId id="750" r:id="rId17"/>
    <p:sldId id="721" r:id="rId18"/>
    <p:sldId id="740" r:id="rId19"/>
    <p:sldId id="751" r:id="rId20"/>
    <p:sldId id="753" r:id="rId21"/>
    <p:sldId id="754" r:id="rId22"/>
    <p:sldId id="752" r:id="rId23"/>
    <p:sldId id="722" r:id="rId24"/>
    <p:sldId id="561" r:id="rId25"/>
    <p:sldId id="756" r:id="rId26"/>
    <p:sldId id="757" r:id="rId27"/>
    <p:sldId id="758" r:id="rId28"/>
    <p:sldId id="759" r:id="rId29"/>
    <p:sldId id="760" r:id="rId30"/>
    <p:sldId id="617" r:id="rId31"/>
    <p:sldId id="749" r:id="rId32"/>
    <p:sldId id="766" r:id="rId33"/>
    <p:sldId id="717" r:id="rId34"/>
    <p:sldId id="768" r:id="rId35"/>
    <p:sldId id="736" r:id="rId36"/>
    <p:sldId id="767" r:id="rId37"/>
    <p:sldId id="761" r:id="rId38"/>
    <p:sldId id="774" r:id="rId39"/>
    <p:sldId id="775" r:id="rId40"/>
    <p:sldId id="776" r:id="rId41"/>
    <p:sldId id="737" r:id="rId42"/>
    <p:sldId id="755" r:id="rId43"/>
    <p:sldId id="771" r:id="rId44"/>
    <p:sldId id="777" r:id="rId45"/>
    <p:sldId id="443" r:id="rId46"/>
    <p:sldId id="442" r:id="rId47"/>
    <p:sldId id="317" r:id="rId48"/>
  </p:sldIdLst>
  <p:sldSz cx="12192000" cy="6858000"/>
  <p:notesSz cx="6858000" cy="9144000"/>
  <p:custDataLst>
    <p:tags r:id="rId51"/>
  </p:custData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3" autoAdjust="0"/>
    <p:restoredTop sz="86378" autoAdjust="0"/>
  </p:normalViewPr>
  <p:slideViewPr>
    <p:cSldViewPr snapToGrid="0">
      <p:cViewPr varScale="1">
        <p:scale>
          <a:sx n="88" d="100"/>
          <a:sy n="88" d="100"/>
        </p:scale>
        <p:origin x="360" y="8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handoutMaster" Target="handoutMasters/handoutMaster1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ags" Target="tags/tag1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=""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=""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2025-05-16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=""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=""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5/16/2025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7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4187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16621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57010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=""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7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=""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21" y="1815966"/>
            <a:ext cx="4602078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=""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7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=""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8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=""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400"/>
            <a:ext cx="2415449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=""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79" y="829518"/>
            <a:ext cx="7561806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=""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=""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0" y="-386446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6"/>
            <a:ext cx="6197963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=""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1" y="195861"/>
            <a:ext cx="3963516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=""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=""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=""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=""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=""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=""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=""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2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=""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1" y="-58140"/>
            <a:ext cx="10053115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=""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6" y="124361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=""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=""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=""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9" y="805103"/>
            <a:ext cx="7561806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=""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4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=""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8" y="1613463"/>
            <a:ext cx="11079804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=""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7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=""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=""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3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=""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1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=""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1" y="-2945"/>
            <a:ext cx="8942228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=""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3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=""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=""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=""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=""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=""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5" y="2439212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=""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=""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2" y="833399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=""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=""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4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=""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2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=""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1" y="434444"/>
            <a:ext cx="238271" cy="198286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=""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90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=""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2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59553-0ABD-4089-8CF5-530075E1425D}" type="datetime1">
              <a:rPr lang="en-US" smtClean="0"/>
              <a:t>5/16/2025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98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303A9-C8B8-4D2A-8E26-C147A9D90987}" type="datetime1">
              <a:rPr lang="en-US" smtClean="0"/>
              <a:t>5/16/2025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1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E2328-99DF-42F9-8C66-D79D3F47FD46}" type="datetime1">
              <a:rPr lang="en-US" smtClean="0"/>
              <a:t>5/16/2025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2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=""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=""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DC643D-EB6A-4A73-B828-6F1D91484779}" type="datetime1">
              <a:rPr lang="en-US" altLang="ko-KR" smtClean="0"/>
              <a:t>5/16/2025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Presenter: Dr. Melaku Desta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  <p:sldLayoutId id="2147483662" r:id="rId8"/>
    <p:sldLayoutId id="2147483663" r:id="rId9"/>
    <p:sldLayoutId id="2147483664" r:id="rId10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slideplayer.com/slide/5370522/17/images/2/5-1+Work+Always+Converts+Directly+and+Completely+to+Heat,+But+not+the+Reverse..jpg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Relationship Id="rId4" Type="http://schemas.openxmlformats.org/officeDocument/2006/relationships/hyperlink" Target="https://www.engineersedge.com/graphics/chap14-1.png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encrypted-tbn0.gstatic.com/images?q=tbn:ANd9GcSGEw6t1-9xp6m_afufb8i5YKUwEdhhLXOb8Vov3eVUTjORCVfaIthDpdHOcYY7XqdaINM&amp;usqp=CAU" TargetMode="External"/><Relationship Id="rId2" Type="http://schemas.openxmlformats.org/officeDocument/2006/relationships/hyperlink" Target="https://slideplayer.com/slide/5370522/17/images/2/5-1+Work+Always+Converts+Directly+and+Completely+to+Heat,+But+not+the+Reverse..jpg" TargetMode="Externa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9.xml"/><Relationship Id="rId15" Type="http://schemas.openxmlformats.org/officeDocument/2006/relationships/image" Target="../media/image4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0.pn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slideplayer.com/slide/5370522/17/images/2/5-1+Work+Always+Converts+Directly+and+Completely+to+Heat,+But+not+the+Reverse..jpg" TargetMode="Externa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0.xml"/><Relationship Id="rId4" Type="http://schemas.openxmlformats.org/officeDocument/2006/relationships/hyperlink" Target="https://www.mechanicaltutorial.com/pictures/content_picture/carnot_cycle/carnot_cycle_graph.png" TargetMode="Externa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0.xml"/><Relationship Id="rId5" Type="http://schemas.openxmlformats.org/officeDocument/2006/relationships/hyperlink" Target="https://www.ecoursesbook.com/ebook/thermodynamics/ch05/sec054/media/th050401p.gif" TargetMode="External"/><Relationship Id="rId4" Type="http://schemas.openxmlformats.org/officeDocument/2006/relationships/hyperlink" Target="https://slideplayer.com/slide/5370522/17/images/2/5-1+Work+Always+Converts+Directly+and+Completely+to+Heat,+But+not+the+Reverse..jpg" TargetMode="Externa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slideplayer.com/slide/5370522/17/images/2/5-1+Work+Always+Converts+Directly+and+Completely+to+Heat,+But+not+the+Reverse..jpg" TargetMode="Externa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0.xml"/><Relationship Id="rId4" Type="http://schemas.openxmlformats.org/officeDocument/2006/relationships/hyperlink" Target="https://bachelorexam.com/wp-content/uploads/2023/03/image-89.png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411.png"/><Relationship Id="rId4" Type="http://schemas.openxmlformats.org/officeDocument/2006/relationships/image" Target="../media/image4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0.png"/><Relationship Id="rId2" Type="http://schemas.openxmlformats.org/officeDocument/2006/relationships/image" Target="../media/image421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420.png"/><Relationship Id="rId4" Type="http://schemas.openxmlformats.org/officeDocument/2006/relationships/image" Target="../media/image41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0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8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49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59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1.png"/><Relationship Id="rId7" Type="http://schemas.openxmlformats.org/officeDocument/2006/relationships/image" Target="../media/image65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hyperlink" Target="https://doi.org/10.1016/B978-0-12-809597-3.00105-X" TargetMode="External"/><Relationship Id="rId1" Type="http://schemas.openxmlformats.org/officeDocument/2006/relationships/slideLayout" Target="../slideLayouts/slideLayout10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2" y="374073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Engineering Thermodynamics I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08" y="831273"/>
            <a:ext cx="12062691" cy="5946045"/>
          </a:xfrm>
        </p:spPr>
        <p:txBody>
          <a:bodyPr>
            <a:normAutofit/>
          </a:bodyPr>
          <a:lstStyle/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Lecture 8</a:t>
            </a:r>
          </a:p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Second Law of Thermodynamics</a:t>
            </a:r>
          </a:p>
          <a:p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Lecturer:</a:t>
            </a:r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Dr. Melaku Desta</a:t>
            </a:r>
            <a:endParaRPr lang="en-US" sz="3000" b="1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5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70000"/>
              </a:lnSpc>
            </a:pPr>
            <a:endParaRPr lang="en-US" sz="29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856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2" y="138941"/>
            <a:ext cx="115824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i="1" dirty="0">
                <a:latin typeface="Arial" pitchFamily="34" charset="0"/>
                <a:cs typeface="Arial" pitchFamily="34" charset="0"/>
              </a:rPr>
              <a:t>Lecture learning outcomes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/>
            </a:r>
            <a:br>
              <a:rPr lang="en-US" sz="3600" dirty="0">
                <a:latin typeface="Arial" pitchFamily="34" charset="0"/>
                <a:cs typeface="Arial" pitchFamily="34" charset="0"/>
              </a:rPr>
            </a:b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592868"/>
            <a:ext cx="11353801" cy="6128608"/>
          </a:xfrm>
        </p:spPr>
        <p:txBody>
          <a:bodyPr>
            <a:normAutofit/>
          </a:bodyPr>
          <a:lstStyle/>
          <a:p>
            <a:pPr algn="l" latinLnBrk="0">
              <a:lnSpc>
                <a:spcPct val="170000"/>
              </a:lnSpc>
            </a:pP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 the end of this lecture, you will be able to: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Understand the </a:t>
            </a:r>
            <a:r>
              <a:rPr lang="en-US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fundamental principles behind refrigerators and heat pumps, including their working mechanisms and energy transfer processes</a:t>
            </a:r>
            <a:r>
              <a:rPr lang="en-US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Explore the key statements of the second law of </a:t>
            </a:r>
            <a:r>
              <a:rPr lang="en-US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thermodynamics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Examine </a:t>
            </a:r>
            <a:r>
              <a:rPr lang="en-US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Carnot Cycle and the four </a:t>
            </a:r>
            <a:r>
              <a:rPr lang="en-US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stages of the Carnot </a:t>
            </a:r>
            <a:r>
              <a:rPr lang="en-US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cycle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Calculate the efficiency of a Carnot heat engine and understand its operational </a:t>
            </a:r>
            <a:r>
              <a:rPr lang="en-US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limitations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Investigate the function of Carnot refrigerators and </a:t>
            </a:r>
            <a:endParaRPr lang="en-US" sz="26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latinLnBrk="0">
              <a:lnSpc>
                <a:spcPct val="110000"/>
              </a:lnSpc>
            </a:pPr>
            <a:r>
              <a:rPr lang="en-US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heat </a:t>
            </a:r>
            <a:r>
              <a:rPr lang="en-US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pumps</a:t>
            </a:r>
            <a:endParaRPr lang="en-US" sz="26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7565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0"/>
            <a:ext cx="10716493" cy="64163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Content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255" y="637310"/>
            <a:ext cx="11730372" cy="6027442"/>
          </a:xfrm>
        </p:spPr>
        <p:txBody>
          <a:bodyPr>
            <a:noAutofit/>
          </a:bodyPr>
          <a:lstStyle/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Refrigerators and Heat Pumps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Statements of the Second Law of Thermodynamics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The Carnot Cycle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The Carnot Heat Engine 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The Carnot Refrigerator and Heat Pumps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Summary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02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1. Refrigerators and Heat Pumps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latin typeface="Arial" pitchFamily="34" charset="0"/>
                <a:cs typeface="Arial" pitchFamily="34" charset="0"/>
              </a:rPr>
            </a:br>
            <a:r>
              <a:rPr lang="en-US" sz="36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latin typeface="Arial" pitchFamily="34" charset="0"/>
                <a:cs typeface="Arial" pitchFamily="34" charset="0"/>
              </a:rPr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" y="782864"/>
            <a:ext cx="11625943" cy="5870485"/>
          </a:xfrm>
        </p:spPr>
        <p:txBody>
          <a:bodyPr>
            <a:normAutofit/>
          </a:bodyPr>
          <a:lstStyle/>
          <a:p>
            <a:pPr lvl="0"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well-known observation from everyday experience is that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flows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from regions of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higher temperature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to those of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lower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temperature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or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from warmer mediums to cooler ones.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reverse process, however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cannot happen spontaneously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Transferring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heat from a colder medium to a hotter one requires specialized devices known as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refrigerators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Refrigerators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 heat pumps are devices that transfer heat against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latinLnBrk="0">
              <a:lnSpc>
                <a:spcPct val="150000"/>
              </a:lnSpc>
              <a:buNone/>
            </a:pPr>
            <a:r>
              <a:rPr lang="en-US" sz="2400" smtClean="0">
                <a:latin typeface="Arial" panose="020B0604020202020204" pitchFamily="34" charset="0"/>
                <a:cs typeface="Arial" panose="020B0604020202020204" pitchFamily="34" charset="0"/>
              </a:rPr>
              <a:t>   its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natural flow, from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colder region to a hotter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one, by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consuming </a:t>
            </a:r>
          </a:p>
          <a:p>
            <a:pPr marL="0" lvl="0" indent="0" latinLnBrk="0">
              <a:lnSpc>
                <a:spcPct val="15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external work [1].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173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550" y="223724"/>
            <a:ext cx="11886655" cy="634116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Refrigerators and Heat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Pumps           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…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857840"/>
            <a:ext cx="11522247" cy="5825763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alt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alt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Refrigerators</a:t>
            </a:r>
          </a:p>
          <a:p>
            <a:pPr algn="just">
              <a:lnSpc>
                <a:spcPct val="150000"/>
              </a:lnSpc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Refrigerators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like heat engines, are cyclic devices. </a:t>
            </a:r>
            <a:endParaRPr lang="en-US" alt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working fluid used in the refrigeration cycle is called a 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refrigerant</a:t>
            </a:r>
            <a:r>
              <a:rPr lang="en-US" altLang="en-US" sz="24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key components of a refrigerator includes: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Evaporator: 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Absorbs heat from the cold space (low-pressure refrigerant).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Compressor: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 Increases refrigerant pressure/temperature.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Condenser: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 Releases heat to the surroundings.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Expansion Valve: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 Lowers pressure, cooling the refrigerant.</a:t>
            </a:r>
          </a:p>
          <a:p>
            <a:pPr algn="just">
              <a:lnSpc>
                <a:spcPct val="150000"/>
              </a:lnSpc>
            </a:pP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4085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923" y="7821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Refrigerators and Heat Pumps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794" y="646341"/>
            <a:ext cx="12009119" cy="6075135"/>
          </a:xfrm>
        </p:spPr>
        <p:txBody>
          <a:bodyPr>
            <a:normAutofit/>
          </a:bodyPr>
          <a:lstStyle/>
          <a:p>
            <a:pPr lvl="0" latinLnBrk="0">
              <a:lnSpc>
                <a:spcPct val="150000"/>
              </a:lnSpc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are different types of refrigeration system:</a:t>
            </a:r>
          </a:p>
          <a:p>
            <a:pPr lvl="1" latinLnBrk="0">
              <a:lnSpc>
                <a:spcPct val="150000"/>
              </a:lnSpc>
            </a:pP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Vapor-Compression Refrigeration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 (most common).</a:t>
            </a:r>
          </a:p>
          <a:p>
            <a:pPr lvl="1" latinLnBrk="0">
              <a:lnSpc>
                <a:spcPct val="150000"/>
              </a:lnSpc>
            </a:pP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Vapor-Absorption 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Refrigeration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 (uses heat energy instead of mechanical work).</a:t>
            </a:r>
          </a:p>
          <a:p>
            <a:pPr lvl="1" latinLnBrk="0">
              <a:lnSpc>
                <a:spcPct val="150000"/>
              </a:lnSpc>
            </a:pP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Thermoelectric Cooling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 (Peltier effect for small-scale applications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lvl="1" latinLnBrk="0">
              <a:lnSpc>
                <a:spcPct val="150000"/>
              </a:lnSpc>
            </a:pP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Cryogenic Refrigeration System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(Used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for extremely low temperatures, often in scientific and medical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applications)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</a:pP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Magnetic Refrigeration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 (emerging technology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lvl="1">
              <a:lnSpc>
                <a:spcPct val="150000"/>
              </a:lnSpc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latinLnBrk="0">
              <a:lnSpc>
                <a:spcPct val="150000"/>
              </a:lnSpc>
            </a:pPr>
            <a:endParaRPr lang="en-US" sz="2400" dirty="0" smtClean="0">
              <a:solidFill>
                <a:srgbClr val="2733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latinLnBrk="0">
              <a:buClr>
                <a:srgbClr val="00709A"/>
              </a:buClr>
              <a:buSzPct val="110000"/>
              <a:defRPr/>
            </a:pPr>
            <a:endParaRPr lang="en-US" sz="2880" dirty="0">
              <a:solidFill>
                <a:srgbClr val="27333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848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0379" y="151181"/>
            <a:ext cx="11581323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Refrigerators and Heat Pumps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2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10379" y="952248"/>
            <a:ext cx="11363610" cy="577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Refrigerator Components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https://www.engineersedge.com/graphics/chap14-1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802" b="-541"/>
          <a:stretch/>
        </p:blipFill>
        <p:spPr bwMode="auto">
          <a:xfrm>
            <a:off x="4421462" y="1178708"/>
            <a:ext cx="3559156" cy="4140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3051299" y="5319537"/>
            <a:ext cx="518806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1: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Components of a Refrigerator</a:t>
            </a:r>
            <a:endParaRPr lang="en-U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 </a:t>
            </a:r>
            <a:r>
              <a:rPr lang="en-US" sz="1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</a:t>
            </a:r>
            <a:r>
              <a:rPr lang="en-US" sz="1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www.engineersedge.com/graphics/chap14-1.png</a:t>
            </a:r>
            <a:endParaRPr lang="en-US" sz="14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  <a:p>
            <a:pPr lvl="1" algn="just"/>
            <a:endParaRPr lang="en-US" sz="1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1312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7" y="818607"/>
            <a:ext cx="11637704" cy="5930986"/>
          </a:xfrm>
        </p:spPr>
        <p:txBody>
          <a:bodyPr>
            <a:normAutofit/>
          </a:bodyPr>
          <a:lstStyle/>
          <a:p>
            <a:pPr marL="0" indent="0" algn="just" latinLnBrk="0">
              <a:lnSpc>
                <a:spcPct val="150000"/>
              </a:lnSpc>
              <a:buSzPct val="110000"/>
              <a:buNone/>
            </a:pP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ii. Heat Pumps</a:t>
            </a:r>
          </a:p>
          <a:p>
            <a:pPr algn="just" latinLnBrk="0">
              <a:lnSpc>
                <a:spcPct val="150000"/>
              </a:lnSpc>
              <a:buSzPct val="110000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heat pump is another device that moves heat from a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low-temperature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medium to a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high-temperature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one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buSzPct val="110000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Uses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external energy (electricity)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pump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heat from low-temperature to high-temperature spaces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buSzPct val="110000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It works similarly to a refrigerator but can also provide 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by absorbing heat from the outside (air, ground, or water) and releasing it indoors.</a:t>
            </a:r>
          </a:p>
          <a:p>
            <a:pPr algn="just" latinLnBrk="0">
              <a:lnSpc>
                <a:spcPct val="150000"/>
              </a:lnSpc>
              <a:buSzPct val="110000"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93488" y="0"/>
            <a:ext cx="11288913" cy="681967"/>
          </a:xfrm>
        </p:spPr>
        <p:txBody>
          <a:bodyPr>
            <a:normAutofit fontScale="90000"/>
          </a:bodyPr>
          <a:lstStyle/>
          <a:p>
            <a:pPr lvl="0" algn="ctr">
              <a:lnSpc>
                <a:spcPct val="150000"/>
              </a:lnSpc>
              <a:spcBef>
                <a:spcPts val="1000"/>
              </a:spcBef>
            </a:pP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Refrigerators and Heat Pumps         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2200" b="1" dirty="0" smtClean="0">
                <a:latin typeface="Arial" pitchFamily="34" charset="0"/>
                <a:cs typeface="Arial" pitchFamily="34" charset="0"/>
              </a:rPr>
              <a:t>                                           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161885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6" y="733425"/>
            <a:ext cx="11681247" cy="6016167"/>
          </a:xfrm>
        </p:spPr>
        <p:txBody>
          <a:bodyPr>
            <a:normAutofit/>
          </a:bodyPr>
          <a:lstStyle/>
          <a:p>
            <a:pPr algn="just" latinLnBrk="0">
              <a:lnSpc>
                <a:spcPct val="150000"/>
              </a:lnSpc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Refrigerators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 heat pumps operate on the 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same cycle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but differ in their objectives.</a:t>
            </a:r>
          </a:p>
          <a:p>
            <a:pPr lvl="2" algn="just" latinLnBrk="0">
              <a:lnSpc>
                <a:spcPct val="150000"/>
              </a:lnSpc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objective of a refrigerator is to 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maintain the refrigerated space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at a low temperature by removing heat from it.</a:t>
            </a:r>
          </a:p>
          <a:p>
            <a:pPr lvl="2" algn="just" latinLnBrk="0">
              <a:lnSpc>
                <a:spcPct val="150000"/>
              </a:lnSpc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objective of a heat pump, however, is to 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maintain a heated space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at a high temperature.</a:t>
            </a:r>
          </a:p>
          <a:p>
            <a:pPr mar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</a:pPr>
            <a:endParaRPr lang="en-US" sz="3300" b="1" dirty="0" smtClean="0">
              <a:solidFill>
                <a:srgbClr val="FF00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</a:pPr>
            <a:endParaRPr lang="en-US" sz="3300" b="1" dirty="0" smtClean="0">
              <a:solidFill>
                <a:srgbClr val="FF00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54745" y="99309"/>
            <a:ext cx="10637365" cy="634116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Refrigerators and Heat Pumps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513061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1245"/>
            <a:ext cx="11617234" cy="6016167"/>
          </a:xfrm>
        </p:spPr>
        <p:txBody>
          <a:bodyPr>
            <a:normAutofit/>
          </a:bodyPr>
          <a:lstStyle/>
          <a:p>
            <a:pPr algn="just"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Refrigerator and Heat Pump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63157" y="71193"/>
            <a:ext cx="10637365" cy="63411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Refrigerators and Heat 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Pumps             </a:t>
            </a:r>
            <a:r>
              <a:rPr lang="en-US" sz="2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  <a:endParaRPr lang="en-US" sz="3000" dirty="0"/>
          </a:p>
        </p:txBody>
      </p:sp>
      <p:sp>
        <p:nvSpPr>
          <p:cNvPr id="8" name="Rectangle 7"/>
          <p:cNvSpPr/>
          <p:nvPr/>
        </p:nvSpPr>
        <p:spPr>
          <a:xfrm>
            <a:off x="2084647" y="5263992"/>
            <a:ext cx="5188067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2: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Refrigerator and Heat Pump</a:t>
            </a:r>
            <a:endParaRPr lang="en-U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url: </a:t>
            </a:r>
            <a:r>
              <a:rPr lang="en-US" sz="1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</a:t>
            </a:r>
            <a:r>
              <a:rPr lang="en-US" sz="1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encrypted-tbn0.gstatic.com/images?q=tbn:ANd9GcSGEw6t1-9xp6m_afufb8i5YKUwEdhhLXOb8Vov3eVUTjORCVfaIthDpdHOcYY7XqdaINM&amp;usqp=CAU</a:t>
            </a:r>
            <a:endParaRPr lang="en-US" sz="14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  <a:p>
            <a:pPr lvl="1" algn="just"/>
            <a:endParaRPr lang="en-US" sz="1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6472" y="1702283"/>
            <a:ext cx="2365614" cy="343577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 noChangeArrowheads="1"/>
          </p:cNvPicPr>
          <p:nvPr/>
        </p:nvPicPr>
        <p:blipFill>
          <a:blip r:embed="rId5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8850" y="1702283"/>
            <a:ext cx="2468864" cy="3435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0687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23825" y="190500"/>
            <a:ext cx="12315825" cy="79195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Refrigerators and Heat Pumps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200" dirty="0"/>
          </a:p>
        </p:txBody>
      </p:sp>
      <p:sp>
        <p:nvSpPr>
          <p:cNvPr id="9" name="Rectangle 8"/>
          <p:cNvSpPr/>
          <p:nvPr/>
        </p:nvSpPr>
        <p:spPr>
          <a:xfrm>
            <a:off x="513804" y="878434"/>
            <a:ext cx="11094722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performance of a refrigerator or heat pump is quantified by its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coefficient of performance (COP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en-US" sz="2400" dirty="0" smtClean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Coefficient of Performance (COP) is defined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as the ratio of useful thermal energy transferred to the required work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input.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b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b="0" dirty="0" smtClean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6">
              <a:lnSpc>
                <a:spcPct val="150000"/>
              </a:lnSpc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6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And,</a:t>
            </a:r>
            <a:endParaRPr lang="en-US" sz="2400" b="0" dirty="0" smtClean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sz="2400" b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4218108" y="3325642"/>
                <a:ext cx="3210944" cy="76347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𝐶𝑂𝑃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𝐷𝑒𝑠𝑖𝑟𝑒𝑑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𝑅𝑒𝑠𝑢𝑙𝑡</m:t>
                          </m:r>
                        </m:num>
                        <m:den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𝑅𝑒𝑞𝑢𝑖𝑟𝑒𝑑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𝐼𝑛𝑝𝑢𝑡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8108" y="3325642"/>
                <a:ext cx="3210944" cy="763479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4497560" y="4433496"/>
                <a:ext cx="2138149" cy="78457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𝐶𝑂𝑃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𝑛𝑒𝑡</m:t>
                              </m:r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7560" y="4433496"/>
                <a:ext cx="2138149" cy="784574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4497560" y="5513717"/>
                <a:ext cx="2303323" cy="78457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𝐶𝑂𝑃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𝐻𝑃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𝑛𝑒𝑡</m:t>
                              </m:r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7560" y="5513717"/>
                <a:ext cx="2303323" cy="784574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06468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23825" y="190500"/>
            <a:ext cx="12315825" cy="79195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Refrigerators and Heat Pumps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200" dirty="0">
              <a:solidFill>
                <a:prstClr val="black"/>
              </a:solidFill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113209" y="787813"/>
                <a:ext cx="11573693" cy="49175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57200" indent="-457200" algn="just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From first law of thermodynamics,</a:t>
                </a:r>
                <a:endParaRPr lang="en-US" alt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altLang="en-US" sz="24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altLang="en-US" sz="2400" b="0" i="1" smtClean="0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altLang="en-US" sz="2400" b="0" i="1" smtClean="0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altLang="en-US" sz="2400" b="0" i="1" smtClean="0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𝐿</m:t>
                              </m:r>
                            </m:sub>
                          </m:sSub>
                          <m:r>
                            <a:rPr lang="en-US" altLang="en-US" sz="24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altLang="en-US" sz="2400" b="0" i="1" smtClean="0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altLang="en-US" sz="2400" b="0" i="1" smtClean="0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altLang="en-US" sz="2400" b="0" i="1" smtClean="0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𝐻</m:t>
                              </m:r>
                            </m:sub>
                          </m:sSub>
                        </m:e>
                      </m:d>
                      <m:r>
                        <a:rPr lang="en-US" altLang="en-US" sz="2400" b="0" i="1" smtClean="0"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−</m:t>
                      </m:r>
                      <m:d>
                        <m:dPr>
                          <m:ctrlPr>
                            <a:rPr lang="en-US" altLang="en-US" sz="24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dPr>
                        <m:e>
                          <m:r>
                            <a:rPr lang="en-US" altLang="en-US" sz="24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0−</m:t>
                          </m:r>
                          <m:sSub>
                            <m:sSubPr>
                              <m:ctrlPr>
                                <a:rPr lang="en-US" altLang="en-US" sz="2400" b="0" i="1" smtClean="0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altLang="en-US" sz="2400" b="0" i="1" smtClean="0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altLang="en-US" sz="2400" b="0" i="1" smtClean="0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𝑖𝑛</m:t>
                              </m:r>
                            </m:sub>
                          </m:sSub>
                        </m:e>
                      </m:d>
                      <m:r>
                        <a:rPr lang="en-US" altLang="en-US" sz="2400" b="0" i="1" smtClean="0"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l-GR" altLang="en-US" sz="2400" b="0" i="1" smtClean="0"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Δ</m:t>
                      </m:r>
                      <m:sSub>
                        <m:sSubPr>
                          <m:ctrlPr>
                            <a:rPr lang="el-GR" altLang="en-US" sz="24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altLang="en-US" sz="24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𝑈</m:t>
                          </m:r>
                        </m:e>
                        <m:sub>
                          <m:r>
                            <a:rPr lang="en-US" altLang="en-US" sz="24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𝑐𝑦𝑐𝑙𝑒</m:t>
                          </m:r>
                        </m:sub>
                      </m:sSub>
                      <m:r>
                        <a:rPr lang="en-US" altLang="en-US" sz="2400" b="0" i="1" smtClean="0"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=0</m:t>
                      </m:r>
                    </m:oMath>
                  </m:oMathPara>
                </a14:m>
                <a:endParaRPr lang="en-US" alt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en-US" sz="24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altLang="en-US" sz="24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𝑊</m:t>
                          </m:r>
                        </m:e>
                        <m:sub>
                          <m:r>
                            <a:rPr lang="en-US" altLang="en-US" sz="24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𝑖𝑛</m:t>
                          </m:r>
                        </m:sub>
                      </m:sSub>
                      <m:r>
                        <a:rPr lang="en-US" altLang="en-US" sz="2400" b="0" i="1" smtClean="0"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altLang="en-US" sz="24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altLang="en-US" sz="24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𝑊</m:t>
                          </m:r>
                        </m:e>
                        <m:sub>
                          <m:r>
                            <a:rPr lang="en-US" altLang="en-US" sz="24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𝑛𝑒𝑡</m:t>
                          </m:r>
                          <m:r>
                            <a:rPr lang="en-US" altLang="en-US" sz="24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,</m:t>
                          </m:r>
                          <m:r>
                            <a:rPr lang="en-US" altLang="en-US" sz="24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𝑖𝑛</m:t>
                          </m:r>
                        </m:sub>
                      </m:sSub>
                      <m:r>
                        <a:rPr lang="en-US" altLang="en-US" sz="2400" b="0" i="1" smtClean="0"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altLang="en-US" sz="2400" i="1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altLang="en-US" sz="2400" i="1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𝑄</m:t>
                          </m:r>
                        </m:e>
                        <m:sub>
                          <m:r>
                            <a:rPr lang="en-US" altLang="en-US" sz="24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𝐻</m:t>
                          </m:r>
                        </m:sub>
                      </m:sSub>
                      <m:r>
                        <a:rPr lang="en-US" altLang="en-US" sz="2400" i="1"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−</m:t>
                      </m:r>
                      <m:sSub>
                        <m:sSubPr>
                          <m:ctrlPr>
                            <a:rPr lang="en-US" altLang="en-US" sz="2400" i="1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altLang="en-US" sz="2400" i="1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𝑄</m:t>
                          </m:r>
                        </m:e>
                        <m:sub>
                          <m:r>
                            <a:rPr lang="en-US" altLang="en-US" sz="24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𝐿</m:t>
                          </m:r>
                        </m:sub>
                      </m:sSub>
                    </m:oMath>
                  </m:oMathPara>
                </a14:m>
                <a:endParaRPr lang="en-US" alt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𝐶𝑂𝑃</m:t>
                          </m:r>
                        </m:e>
                        <m:sub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𝑅</m:t>
                          </m:r>
                        </m:sub>
                      </m:sSub>
                      <m:r>
                        <a:rPr lang="en-US" alt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alt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alt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alt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𝐿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alt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alt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alt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𝐻</m:t>
                              </m:r>
                            </m:sub>
                          </m:sSub>
                          <m:r>
                            <a:rPr lang="en-US" alt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alt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alt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alt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𝐿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alt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en-US" alt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                                                And</a:t>
                </a:r>
                <a:r>
                  <a:rPr lang="en-US" alt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alt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𝐶𝑂𝑃</m:t>
                        </m:r>
                      </m:e>
                      <m:sub>
                        <m:r>
                          <a:rPr lang="en-US" alt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𝐻𝑃</m:t>
                        </m:r>
                      </m:sub>
                    </m:sSub>
                    <m:r>
                      <a:rPr lang="en-US" alt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f>
                      <m:fPr>
                        <m:ctrlPr>
                          <a:rPr lang="en-US" alt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en-US" sz="24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US" altLang="en-US" sz="24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  <m:t>𝑄</m:t>
                            </m:r>
                          </m:e>
                          <m:sub>
                            <m:r>
                              <a:rPr lang="en-US" altLang="en-US" sz="24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  <m:t>𝐻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en-US" sz="24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US" altLang="en-US" sz="24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  <m:t>𝑄</m:t>
                            </m:r>
                          </m:e>
                          <m:sub>
                            <m:r>
                              <a:rPr lang="en-US" altLang="en-US" sz="24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  <m:t>𝐻</m:t>
                            </m:r>
                          </m:sub>
                        </m:sSub>
                        <m:r>
                          <a:rPr lang="en-US" alt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−</m:t>
                        </m:r>
                        <m:sSub>
                          <m:sSubPr>
                            <m:ctrlPr>
                              <a:rPr lang="en-US" altLang="en-US" sz="24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US" altLang="en-US" sz="24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  <m:t>𝑄</m:t>
                            </m:r>
                          </m:e>
                          <m:sub>
                            <m:r>
                              <a:rPr lang="en-US" altLang="en-US" sz="24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  <m:t>𝐿</m:t>
                            </m:r>
                          </m:sub>
                        </m:sSub>
                      </m:den>
                    </m:f>
                  </m:oMath>
                </a14:m>
                <a:endParaRPr lang="en-US" alt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 algn="just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alt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Under </a:t>
                </a:r>
                <a:r>
                  <a:rPr lang="en-US" alt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the same operating conditions the COP</a:t>
                </a:r>
                <a:r>
                  <a:rPr lang="en-US" altLang="en-US" sz="2400" baseline="-25000" dirty="0">
                    <a:latin typeface="Arial" panose="020B0604020202020204" pitchFamily="34" charset="0"/>
                    <a:cs typeface="Arial" panose="020B0604020202020204" pitchFamily="34" charset="0"/>
                  </a:rPr>
                  <a:t>HP</a:t>
                </a:r>
                <a:r>
                  <a:rPr lang="en-US" alt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and COP</a:t>
                </a:r>
                <a:r>
                  <a:rPr lang="en-US" altLang="en-US" sz="2400" baseline="-25000" dirty="0">
                    <a:latin typeface="Arial" panose="020B0604020202020204" pitchFamily="34" charset="0"/>
                    <a:cs typeface="Arial" panose="020B0604020202020204" pitchFamily="34" charset="0"/>
                  </a:rPr>
                  <a:t>R</a:t>
                </a:r>
                <a:r>
                  <a:rPr lang="en-US" alt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endParaRPr lang="en-US" alt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en-US" alt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alt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   are </a:t>
                </a:r>
                <a:r>
                  <a:rPr lang="en-US" alt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related by</a:t>
                </a: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209" y="787813"/>
                <a:ext cx="11573693" cy="4917565"/>
              </a:xfrm>
              <a:prstGeom prst="rect">
                <a:avLst/>
              </a:prstGeom>
              <a:blipFill rotWithShape="0">
                <a:blip r:embed="rId2"/>
                <a:stretch>
                  <a:fillRect l="-738" b="-49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4038602" y="5384533"/>
                <a:ext cx="2645211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𝐶𝑂𝑃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𝐻𝑃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𝐶𝑂𝑃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+1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8602" y="5384533"/>
                <a:ext cx="2645211" cy="369332"/>
              </a:xfrm>
              <a:prstGeom prst="rect">
                <a:avLst/>
              </a:prstGeom>
              <a:blipFill rotWithShape="0">
                <a:blip r:embed="rId15"/>
                <a:stretch>
                  <a:fillRect l="-1617" r="-1617" b="-1639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95952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48646" y="0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Refrigerators and Heat Pumps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2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 Box 5"/>
              <p:cNvSpPr txBox="1">
                <a:spLocks noChangeArrowheads="1"/>
              </p:cNvSpPr>
              <p:nvPr/>
            </p:nvSpPr>
            <p:spPr bwMode="auto">
              <a:xfrm>
                <a:off x="182881" y="669708"/>
                <a:ext cx="11441672" cy="51706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latinLnBrk="0">
                  <a:lnSpc>
                    <a:spcPct val="150000"/>
                  </a:lnSpc>
                  <a:defRPr/>
                </a:pPr>
                <a:r>
                  <a:rPr lang="en-US" sz="2800" b="1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Example</a:t>
                </a:r>
              </a:p>
              <a:p>
                <a:pPr latinLnBrk="0">
                  <a:lnSpc>
                    <a:spcPct val="150000"/>
                  </a:lnSpc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A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household refrigerator has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a coefficient of performance (COP) of 1.5 and extracts heat from its refrigerated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space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at a rate of 75 kJ/min. Determine:</a:t>
                </a:r>
              </a:p>
              <a:p>
                <a:pPr marL="914400" lvl="1" indent="-4572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The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electric power consumption of the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refrigerator</a:t>
                </a:r>
              </a:p>
              <a:p>
                <a:pPr marL="914400" lvl="1" indent="-4572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The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rate of heat transfer to the surrounding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air</a:t>
                </a:r>
              </a:p>
              <a:p>
                <a:pPr lvl="1" latinLnBrk="0">
                  <a:lnSpc>
                    <a:spcPct val="150000"/>
                  </a:lnSpc>
                </a:pPr>
                <a:r>
                  <a:rPr lang="en-US" sz="24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Solution:</a:t>
                </a:r>
              </a:p>
              <a:p>
                <a:pPr lvl="1" latinLnBrk="0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</m:sub>
                      </m:sSub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=75 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𝑘𝐽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𝑚𝑖𝑛</m:t>
                      </m:r>
                    </m:oMath>
                  </m:oMathPara>
                </a14:m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1" latinLnBrk="0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𝐶𝑂𝑃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=1.5</m:t>
                      </m:r>
                    </m:oMath>
                  </m:oMathPara>
                </a14:m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1" latinLnBrk="0">
                  <a:lnSpc>
                    <a:spcPct val="150000"/>
                  </a:lnSpc>
                </a:pP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82881" y="669708"/>
                <a:ext cx="11441672" cy="5170646"/>
              </a:xfrm>
              <a:prstGeom prst="rect">
                <a:avLst/>
              </a:prstGeom>
              <a:blipFill rotWithShape="0">
                <a:blip r:embed="rId2"/>
                <a:stretch>
                  <a:fillRect l="-1066" r="-1119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60208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48646" y="0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Refrigerators and Heat Pumps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2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 Box 5"/>
              <p:cNvSpPr txBox="1">
                <a:spLocks noChangeArrowheads="1"/>
              </p:cNvSpPr>
              <p:nvPr/>
            </p:nvSpPr>
            <p:spPr bwMode="auto">
              <a:xfrm>
                <a:off x="182881" y="669708"/>
                <a:ext cx="11441672" cy="55461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coefficient of performance (COP) for a refrigerator is</a:t>
                </a:r>
              </a:p>
              <a:p>
                <a:pPr lvl="1" latinLnBrk="0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𝐶𝑂𝑃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𝑅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̇"/>
                                  <m:ctrlP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𝑄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𝐿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̇"/>
                                  <m:ctrlP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𝑊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𝑛𝑒𝑡</m:t>
                              </m:r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Rearranging for </a:t>
                </a:r>
                <a14:m>
                  <m:oMath xmlns:m="http://schemas.openxmlformats.org/officeDocument/2006/math">
                    <m:acc>
                      <m:accPr>
                        <m:chr m:val="̇"/>
                        <m:ctrlPr>
                          <a:rPr lang="en-US" sz="2400" i="1" dirty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0" i="1" dirty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</m:acc>
                  </m:oMath>
                </a14:m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,</a:t>
                </a:r>
              </a:p>
              <a:p>
                <a:pPr lvl="1" latinLnBrk="0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</m:acc>
                        </m:e>
                        <m: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𝑛𝑒𝑡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̇"/>
                                  <m:ctrlP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𝑄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𝐿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𝐶𝑂𝑃</m:t>
                              </m:r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sub>
                          </m:sSub>
                        </m:den>
                      </m:f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75</m:t>
                          </m:r>
                        </m:num>
                        <m:den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1.5</m:t>
                          </m:r>
                        </m:den>
                      </m:f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1" i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𝟓𝟎</m:t>
                      </m:r>
                      <m:r>
                        <a:rPr lang="en-US" sz="2400" b="1" i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b="1" i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𝐤𝐉</m:t>
                      </m:r>
                      <m:r>
                        <a:rPr lang="en-US" sz="2400" b="1" i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2400" b="1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𝒎𝒊𝒏</m:t>
                      </m:r>
                    </m:oMath>
                  </m:oMathPara>
                </a14:m>
                <a:endParaRPr lang="en-US" sz="2400" b="1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rate of heat transfer to the surrounding air,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n-US" sz="2400" i="1" smtClea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</m:ctrlPr>
                          </m:accPr>
                          <m:e>
                            <m:r>
                              <a:rPr lang="en-US" sz="2400" b="0" i="1" smtClea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  <m:t>𝑄</m:t>
                            </m:r>
                          </m:e>
                        </m:acc>
                      </m:e>
                      <m:sub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𝐻</m:t>
                        </m:r>
                      </m:sub>
                    </m:sSub>
                  </m:oMath>
                </a14:m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1" latinLnBrk="0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</m:acc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𝑛𝑒𝑡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altLang="en-US" sz="2400" i="1"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acc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𝑄</m:t>
                              </m:r>
                            </m:e>
                          </m:acc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𝐻</m:t>
                          </m:r>
                        </m:sub>
                      </m:sSub>
                      <m:r>
                        <a:rPr lang="en-US" altLang="en-US" sz="2400" i="1"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acc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𝑄</m:t>
                              </m:r>
                            </m:e>
                          </m:acc>
                        </m:e>
                        <m: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𝐿</m:t>
                          </m:r>
                        </m:sub>
                      </m:sSub>
                    </m:oMath>
                  </m:oMathPara>
                </a14:m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1" latinLnBrk="0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acc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𝑄</m:t>
                              </m:r>
                            </m:e>
                          </m:acc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𝐻</m:t>
                          </m:r>
                        </m:sub>
                      </m:sSub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</m:acc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𝑛𝑒𝑡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acc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𝑄</m:t>
                              </m:r>
                            </m:e>
                          </m:acc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𝐿</m:t>
                          </m:r>
                        </m:sub>
                      </m:sSub>
                      <m:r>
                        <a:rPr lang="en-US" sz="2400" b="0" i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=75+50=</m:t>
                      </m:r>
                      <m:r>
                        <a:rPr lang="en-US" sz="2400" b="1" i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𝟏𝟐𝟓</m:t>
                      </m:r>
                      <m:r>
                        <a:rPr lang="en-US" sz="2400" b="1" i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b="1" i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𝐤𝐉</m:t>
                      </m:r>
                      <m:r>
                        <a:rPr lang="en-US" sz="2400" b="1" i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/</m:t>
                      </m:r>
                      <m:r>
                        <a:rPr lang="en-US" sz="2400" b="1" i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𝐦𝐢𝐧</m:t>
                      </m:r>
                    </m:oMath>
                  </m:oMathPara>
                </a14:m>
                <a:endParaRPr lang="en-US" sz="24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82881" y="669708"/>
                <a:ext cx="11441672" cy="5546134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24520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12126" y="0"/>
            <a:ext cx="11967751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2. Statements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of the Second Law of Thermodynamics</a:t>
            </a: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-99747" y="402079"/>
            <a:ext cx="11643359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lvl="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second law of thermodynamics provides fundamental principles governing the direction of heat transfer and the limitations of energy conversion.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 expressed through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two main statements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914400" lvl="1" indent="-457200" latinLnBrk="0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Kelvin-Planck Statement (Heat Engine Perspective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This statement defines the constraints of heat engines:</a:t>
            </a: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 states that, </a:t>
            </a:r>
            <a:r>
              <a:rPr lang="en-US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’A </a:t>
            </a:r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heat engine cannot operate in a cycle and produce work without rejecting some heat to a lower-temperature </a:t>
            </a:r>
            <a:r>
              <a:rPr lang="en-US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reservoir’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[2].</a:t>
            </a: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That is, a heat engine must exchange heat with a low-temperature sink as well as a high-temperature source to keep operating.</a:t>
            </a: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This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means it is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impossible to have a 100%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efficient heat</a:t>
            </a:r>
          </a:p>
          <a:p>
            <a:pPr lvl="1" latinLnBrk="0">
              <a:lnSpc>
                <a:spcPct val="150000"/>
              </a:lnSpc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engine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some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energy must always be lost to the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surroundings.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9194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117266"/>
            <a:ext cx="12192000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28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2. Statements of the Second Law of </a:t>
            </a:r>
            <a:r>
              <a:rPr lang="en-US" sz="28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Thermodynamics 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endParaRPr lang="en-US" sz="1200" dirty="0">
              <a:solidFill>
                <a:prstClr val="black"/>
              </a:solidFill>
              <a:ea typeface="+mn-ea"/>
              <a:cs typeface="+mn-cs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67494" y="699131"/>
            <a:ext cx="11170920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914400" lvl="1" indent="-457200" latinLnBrk="0">
              <a:lnSpc>
                <a:spcPct val="150000"/>
              </a:lnSpc>
              <a:buFont typeface="+mj-lt"/>
              <a:buAutoNum type="arabicPeriod" startAt="2"/>
              <a:defRPr/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Clausius Statement (Refrigerator Perspective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This statement applies to refrigerators and heat pumps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 states that</a:t>
            </a:r>
            <a:r>
              <a:rPr lang="en-US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, ‘Heat </a:t>
            </a:r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cannot spontaneously flow from a colder body to a hotter body without external work being </a:t>
            </a:r>
            <a:r>
              <a:rPr lang="en-US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applied’ [2].</a:t>
            </a:r>
            <a:endParaRPr lang="en-US" sz="24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other words, a refrigerator requires an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input of work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to transfer heat against its natural direction.</a:t>
            </a: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Thus, the COP of a refrigerator or heat pump must be less than infinity. (COP &lt; ∞)</a:t>
            </a: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Both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statements are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equivalent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because violating one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would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automatically violate the other. </a:t>
            </a:r>
          </a:p>
          <a:p>
            <a:pPr latinLnBrk="0">
              <a:lnSpc>
                <a:spcPct val="150000"/>
              </a:lnSpc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6266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89282" y="0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3. The Carnot Cycle</a:t>
            </a:r>
            <a:endParaRPr lang="en-US" sz="3600" dirty="0">
              <a:solidFill>
                <a:prstClr val="black"/>
              </a:solidFill>
              <a:ea typeface="+mn-ea"/>
              <a:cs typeface="+mn-cs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0" y="634116"/>
            <a:ext cx="11706496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lvl="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Carnot cycle, developed by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Sadi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Carnot, represents the first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theoretical heat engine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operating through four reversible processes: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isothermal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(constant temperature)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Two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adiabatic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(no heat transfer)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stages</a:t>
            </a:r>
          </a:p>
          <a:p>
            <a:pPr marL="342900" lvl="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Carnot cycle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 a theoretical thermodynamic cycle that represents the most efficient possible heat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engine [1].</a:t>
            </a:r>
          </a:p>
          <a:p>
            <a:pPr marL="342900" lvl="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 an idealized model that sets the upper limit of efficiency for real heat engines, based on the second law of thermodynamics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lvl="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0070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7327" y="101804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The Carnot Cycle    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4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 Box 5"/>
              <p:cNvSpPr txBox="1">
                <a:spLocks noChangeArrowheads="1"/>
              </p:cNvSpPr>
              <p:nvPr/>
            </p:nvSpPr>
            <p:spPr bwMode="auto">
              <a:xfrm>
                <a:off x="0" y="640125"/>
                <a:ext cx="7149738" cy="56477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algn="just"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defRPr/>
                </a:pPr>
                <a:r>
                  <a:rPr lang="en-US" sz="28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Processes of Carnot Cycle</a:t>
                </a:r>
              </a:p>
              <a:p>
                <a:pPr algn="just"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defRPr/>
                </a:pP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Process 1-2 (Reversible Isothermal Expansion)_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en-US" sz="2400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altLang="en-US" sz="2400" b="0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altLang="en-US" sz="2400" b="0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𝐻</m:t>
                        </m:r>
                      </m:sub>
                    </m:sSub>
                  </m:oMath>
                </a14:m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constant</a:t>
                </a:r>
              </a:p>
              <a:p>
                <a:pPr marL="342900" indent="-342900" algn="just"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buFont typeface="Arial" panose="020B0604020202020204" pitchFamily="34" charset="0"/>
                  <a:buChar char="•"/>
                  <a:defRPr/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The gas initially at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temperature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en-US" sz="2400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altLang="en-US" sz="2400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altLang="en-US" sz="2400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𝐻</m:t>
                        </m:r>
                      </m:sub>
                    </m:sSub>
                  </m:oMath>
                </a14:m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has its cylinder head maintained in thermal contact with a heat reservoir at the same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temperature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en-US" sz="2400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altLang="en-US" sz="2400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altLang="en-US" sz="2400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𝐻</m:t>
                        </m:r>
                      </m:sub>
                    </m:sSub>
                  </m:oMath>
                </a14:m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. </a:t>
                </a:r>
              </a:p>
              <a:p>
                <a:pPr marL="342900" indent="-342900" algn="just"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buFont typeface="Arial" panose="020B0604020202020204" pitchFamily="34" charset="0"/>
                  <a:buChar char="•"/>
                  <a:defRPr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During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slow expansion, the gas performs work on its surroundings, which would normally cause its temperature to decrease. </a:t>
                </a: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0" y="640125"/>
                <a:ext cx="7149738" cy="5647700"/>
              </a:xfrm>
              <a:prstGeom prst="rect">
                <a:avLst/>
              </a:prstGeom>
              <a:blipFill rotWithShape="0">
                <a:blip r:embed="rId2"/>
                <a:stretch>
                  <a:fillRect l="-1705" r="-1279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8532" y="2269798"/>
            <a:ext cx="3566160" cy="2011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3962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4565" y="75678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The Carnot Cycle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4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 Box 5"/>
              <p:cNvSpPr txBox="1">
                <a:spLocks noChangeArrowheads="1"/>
              </p:cNvSpPr>
              <p:nvPr/>
            </p:nvSpPr>
            <p:spPr bwMode="auto">
              <a:xfrm>
                <a:off x="226422" y="840423"/>
                <a:ext cx="7104020" cy="5555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algn="just"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defRPr/>
                </a:pP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Process 1-2 (Reversible Isothermal Expansion)_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en-US" sz="2400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altLang="en-US" sz="2400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altLang="en-US" sz="2400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𝐻</m:t>
                        </m:r>
                      </m:sub>
                    </m:sSub>
                  </m:oMath>
                </a14:m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constant</a:t>
                </a:r>
              </a:p>
              <a:p>
                <a:pPr marL="342900" lvl="0" indent="-342900" algn="just"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buFont typeface="Arial" panose="020B0604020202020204" pitchFamily="34" charset="0"/>
                  <a:buChar char="•"/>
                  <a:defRPr/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However, whenever the gas temperature drops infinitesimally (by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𝑑𝑇</m:t>
                    </m:r>
                  </m:oMath>
                </a14:m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), an immediate heat transfer occurs from the reservoir to the gas, restoring its temperature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to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en-US" sz="2400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altLang="en-US" sz="2400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altLang="en-US" sz="2400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𝐻</m:t>
                        </m:r>
                      </m:sub>
                    </m:sSub>
                  </m:oMath>
                </a14:m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. </a:t>
                </a: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lvl="0" indent="-342900" algn="just"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buFont typeface="Arial" panose="020B0604020202020204" pitchFamily="34" charset="0"/>
                  <a:buChar char="•"/>
                  <a:defRPr/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This mechanism maintains isothermal conditions throughout the expansion process.</a:t>
                </a:r>
                <a:endParaRPr lang="en-US" sz="24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  <a:spcBef>
                    <a:spcPts val="1000"/>
                  </a:spcBef>
                  <a:buClr>
                    <a:srgbClr val="00709A"/>
                  </a:buClr>
                  <a:buSzPct val="110000"/>
                  <a:defRPr/>
                </a:pPr>
                <a:endParaRPr lang="en-US" sz="2800" dirty="0" smtClean="0"/>
              </a:p>
            </p:txBody>
          </p:sp>
        </mc:Choice>
        <mc:Fallback xmlns="">
          <p:sp>
            <p:nvSpPr>
              <p:cNvPr id="5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26422" y="840423"/>
                <a:ext cx="7104020" cy="5555367"/>
              </a:xfrm>
              <a:prstGeom prst="rect">
                <a:avLst/>
              </a:prstGeom>
              <a:blipFill rotWithShape="0">
                <a:blip r:embed="rId2"/>
                <a:stretch>
                  <a:fillRect l="-1372" r="-1286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7641" y="1521392"/>
            <a:ext cx="3566160" cy="2011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99316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4565" y="75678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The Carnot Cycle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4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 Box 5"/>
              <p:cNvSpPr txBox="1">
                <a:spLocks noChangeArrowheads="1"/>
              </p:cNvSpPr>
              <p:nvPr/>
            </p:nvSpPr>
            <p:spPr bwMode="auto">
              <a:xfrm>
                <a:off x="-1" y="849132"/>
                <a:ext cx="6826774" cy="607345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algn="just"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defRPr/>
                </a:pP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Process 2-3 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(Reversible </a:t>
                </a: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Adiabatic 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Expansion</a:t>
                </a: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)_T drops from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𝐻</m:t>
                        </m:r>
                      </m:sub>
                    </m:sSub>
                    <m:sSub>
                      <m:sSubPr>
                        <m:ctrlPr>
                          <a:rPr lang="en-US" sz="24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US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𝑡𝑜</m:t>
                        </m:r>
                        <m:r>
                          <a:rPr lang="en-US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US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𝐿</m:t>
                        </m:r>
                      </m:sub>
                    </m:sSub>
                  </m:oMath>
                </a14:m>
                <a:endParaRPr lang="en-US" altLang="en-US" sz="2400" i="1" baseline="-25000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indent="-342900" algn="just"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buFont typeface="Arial" panose="020B0604020202020204" pitchFamily="34" charset="0"/>
                  <a:buChar char="•"/>
                  <a:defRPr/>
                </a:pP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At 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state 2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, the thermal reservoir in contact with the cylinder head is removed and replaced with insulation, rendering the system adiabatic. </a:t>
                </a: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buFont typeface="Arial" panose="020B0604020202020204" pitchFamily="34" charset="0"/>
                  <a:buChar char="•"/>
                  <a:defRPr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The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gas then undergoes a slow expansion, performing work on the surroundings, until its temperature decreases from 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𝐻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𝑡𝑜</m:t>
                        </m:r>
                        <m:r>
                          <a:rPr 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𝐿</m:t>
                        </m:r>
                      </m:sub>
                    </m:sSub>
                  </m:oMath>
                </a14:m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 (reaching state 3).</a:t>
                </a:r>
                <a:endParaRPr lang="en-US" sz="24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-1" y="849132"/>
                <a:ext cx="6826774" cy="6073458"/>
              </a:xfrm>
              <a:prstGeom prst="rect">
                <a:avLst/>
              </a:prstGeom>
              <a:blipFill rotWithShape="0">
                <a:blip r:embed="rId2"/>
                <a:stretch>
                  <a:fillRect l="-1429" r="-1339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8412" y="1455454"/>
            <a:ext cx="3743518" cy="20893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90316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4565" y="75678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The Carnot Cycle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4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 Box 5"/>
              <p:cNvSpPr txBox="1">
                <a:spLocks noChangeArrowheads="1"/>
              </p:cNvSpPr>
              <p:nvPr/>
            </p:nvSpPr>
            <p:spPr bwMode="auto">
              <a:xfrm>
                <a:off x="0" y="709794"/>
                <a:ext cx="5904411" cy="47807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algn="just"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defRPr/>
                </a:pP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Process 3-4 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(Reversible Isothermal </a:t>
                </a: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Compression)_</a:t>
                </a:r>
                <a:r>
                  <a:rPr lang="en-US" altLang="en-US" sz="2400" i="1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en-US" sz="2400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altLang="en-US" sz="2400" b="0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altLang="en-US" sz="2400" b="0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𝐿</m:t>
                        </m:r>
                      </m:sub>
                    </m:sSub>
                  </m:oMath>
                </a14:m>
                <a:r>
                  <a:rPr lang="en-US" altLang="en-US" sz="2400" i="1" baseline="-250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 </a:t>
                </a: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constant</a:t>
                </a:r>
              </a:p>
              <a:p>
                <a:pPr marL="342900" indent="-342900" algn="just"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buFont typeface="Arial" panose="020B0604020202020204" pitchFamily="34" charset="0"/>
                  <a:buChar char="•"/>
                  <a:defRPr/>
                </a:pP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At state 3,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the insulation on the cylinder head is removed, and the cylinder is placed in contact with a thermal sink at temperature 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en-US" sz="2400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altLang="en-US" sz="2400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altLang="en-US" sz="2400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𝐿</m:t>
                        </m:r>
                      </m:sub>
                    </m:sSub>
                  </m:oMath>
                </a14:m>
                <a:r>
                  <a:rPr lang="en-US" altLang="en-US" sz="2400" i="1" baseline="-250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i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indent="-342900" algn="just"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buFont typeface="Arial" panose="020B0604020202020204" pitchFamily="34" charset="0"/>
                  <a:buChar char="•"/>
                  <a:defRPr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An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external force then compresses the gas, performing work on it. </a:t>
                </a:r>
                <a:endParaRPr lang="en-US" sz="28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0" y="709794"/>
                <a:ext cx="5904411" cy="4780796"/>
              </a:xfrm>
              <a:prstGeom prst="rect">
                <a:avLst/>
              </a:prstGeom>
              <a:blipFill rotWithShape="0">
                <a:blip r:embed="rId2"/>
                <a:stretch>
                  <a:fillRect l="-1651" r="-1548" b="-510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0994" y="1446073"/>
            <a:ext cx="3596640" cy="2098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33583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4565" y="36553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The Carnot Cycle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4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 Box 5"/>
              <p:cNvSpPr txBox="1">
                <a:spLocks noChangeArrowheads="1"/>
              </p:cNvSpPr>
              <p:nvPr/>
            </p:nvSpPr>
            <p:spPr bwMode="auto">
              <a:xfrm>
                <a:off x="203484" y="862708"/>
                <a:ext cx="6122127" cy="505779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algn="just"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defRPr/>
                </a:pPr>
                <a:r>
                  <a:rPr lang="en-US" sz="28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Reversible </a:t>
                </a:r>
                <a:r>
                  <a:rPr lang="en-US" sz="28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Isothermal Compression</a:t>
                </a: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indent="-342900" algn="just" latinLnBrk="0">
                  <a:lnSpc>
                    <a:spcPct val="150000"/>
                  </a:lnSpc>
                  <a:spcBef>
                    <a:spcPts val="1000"/>
                  </a:spcBef>
                  <a:buSzPct val="110000"/>
                  <a:buFont typeface="Arial" panose="020B0604020202020204" pitchFamily="34" charset="0"/>
                  <a:buChar char="•"/>
                  <a:defRPr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Although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the gas temperature tends to increase during compression, any infinitesimal rise 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𝑑𝑇</m:t>
                    </m:r>
                  </m:oMath>
                </a14:m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 is immediately offset by heat transfer to the sink, maintaining the gas at a constant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temperature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en-US" sz="2400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altLang="en-US" sz="2400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altLang="en-US" sz="2400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𝐿</m:t>
                        </m:r>
                      </m:sub>
                    </m:sSub>
                  </m:oMath>
                </a14:m>
                <a:r>
                  <a:rPr lang="en-US" sz="2400" i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/>
                </a:r>
                <a:b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</a:br>
                <a:endParaRPr lang="en-US" sz="28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  <a:spcBef>
                    <a:spcPts val="1000"/>
                  </a:spcBef>
                  <a:buClr>
                    <a:srgbClr val="00709A"/>
                  </a:buClr>
                  <a:buSzPct val="110000"/>
                  <a:defRPr/>
                </a:pPr>
                <a:endParaRPr lang="en-US" sz="2800" dirty="0" smtClean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5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03484" y="862708"/>
                <a:ext cx="6122127" cy="5057795"/>
              </a:xfrm>
              <a:prstGeom prst="rect">
                <a:avLst/>
              </a:prstGeom>
              <a:blipFill rotWithShape="0">
                <a:blip r:embed="rId2"/>
                <a:stretch>
                  <a:fillRect l="-1990" r="-1493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2810" y="1472199"/>
            <a:ext cx="4389120" cy="256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1306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02494" y="87812"/>
            <a:ext cx="10637365" cy="634116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3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           </a:t>
            </a:r>
            <a:r>
              <a:rPr lang="en-US" sz="33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The Carnot Cycle             </a:t>
            </a:r>
            <a:r>
              <a:rPr lang="en-US" sz="21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1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4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 Box 5"/>
              <p:cNvSpPr txBox="1">
                <a:spLocks noChangeArrowheads="1"/>
              </p:cNvSpPr>
              <p:nvPr/>
            </p:nvSpPr>
            <p:spPr bwMode="auto">
              <a:xfrm>
                <a:off x="0" y="600008"/>
                <a:ext cx="6618514" cy="61863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latinLnBrk="0"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Process 4-1 (Reversible Adiabatic Compression)_</a:t>
                </a:r>
                <a:r>
                  <a:rPr lang="en-US" alt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 rises </a:t>
                </a:r>
                <a:r>
                  <a:rPr lang="en-US" alt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from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𝐿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𝑡𝑜</m:t>
                        </m:r>
                        <m:r>
                          <a:rPr 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𝐻</m:t>
                        </m:r>
                      </m:sub>
                    </m:sSub>
                  </m:oMath>
                </a14:m>
                <a:r>
                  <a:rPr lang="en-US" alt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)</a:t>
                </a: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At state 4,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the low-temperature reservoir is removed, and the cylinder head is re-insulated. </a:t>
                </a: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The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gas then undergoes reversible adiabatic compression, causing its temperature to rise from 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𝐿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US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𝑡𝑜</m:t>
                        </m:r>
                        <m:r>
                          <a:rPr 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𝐻</m:t>
                        </m:r>
                      </m:sub>
                    </m:sSub>
                  </m:oMath>
                </a14:m>
                <a:r>
                  <a:rPr lang="en-US" sz="2400" i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This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process returns the system to its initial state (state 1), completing the cycle.</a:t>
                </a:r>
                <a:endParaRPr lang="en-US" alt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0" y="600008"/>
                <a:ext cx="6618514" cy="6186309"/>
              </a:xfrm>
              <a:prstGeom prst="rect">
                <a:avLst/>
              </a:prstGeom>
              <a:blipFill rotWithShape="0">
                <a:blip r:embed="rId2"/>
                <a:stretch>
                  <a:fillRect l="-1381" b="-296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1" y="1138503"/>
            <a:ext cx="3657600" cy="2468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598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2036" y="785635"/>
            <a:ext cx="11539667" cy="5753278"/>
          </a:xfrm>
        </p:spPr>
        <p:txBody>
          <a:bodyPr>
            <a:noAutofit/>
          </a:bodyPr>
          <a:lstStyle/>
          <a:p>
            <a:pPr marL="0" lv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P-v Diagram of a Carnot Cycle</a:t>
            </a:r>
            <a:endParaRPr lang="en-US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38008" y="6173788"/>
            <a:ext cx="4114800" cy="365125"/>
          </a:xfrm>
        </p:spPr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8" name="Title 1"/>
          <p:cNvSpPr txBox="1">
            <a:spLocks noGrp="1"/>
          </p:cNvSpPr>
          <p:nvPr>
            <p:ph type="title"/>
          </p:nvPr>
        </p:nvSpPr>
        <p:spPr>
          <a:xfrm>
            <a:off x="103694" y="112577"/>
            <a:ext cx="12088305" cy="531857"/>
          </a:xfrm>
          <a:prstGeom prst="rect">
            <a:avLst/>
          </a:prstGeom>
        </p:spPr>
        <p:txBody>
          <a:bodyPr>
            <a:normAutofit fontScale="9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The Carnot Cycle          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300" dirty="0">
              <a:solidFill>
                <a:prstClr val="black"/>
              </a:solidFill>
            </a:endParaRPr>
          </a:p>
        </p:txBody>
      </p:sp>
      <p:pic>
        <p:nvPicPr>
          <p:cNvPr id="6148" name="Picture 4" descr="4 stages of carnot cycle improving thermal efficiency - MechanicalTutorial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4724" r="45621" b="10123"/>
          <a:stretch/>
        </p:blipFill>
        <p:spPr bwMode="auto">
          <a:xfrm>
            <a:off x="2490651" y="1405884"/>
            <a:ext cx="4014653" cy="4008319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9" name="Rectangle 8"/>
          <p:cNvSpPr/>
          <p:nvPr/>
        </p:nvSpPr>
        <p:spPr>
          <a:xfrm>
            <a:off x="6505304" y="1832816"/>
            <a:ext cx="532933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3: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P-V diagram of a Carnot Cycle</a:t>
            </a:r>
            <a:endParaRPr lang="en-U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 </a:t>
            </a:r>
            <a:r>
              <a:rPr lang="en-US" sz="1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</a:t>
            </a:r>
            <a:r>
              <a:rPr lang="en-US" sz="1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www.mechanicaltutorial.com/pictures/content_picture/carnot_cycle/carnot_cycle_graph.png</a:t>
            </a:r>
            <a:endParaRPr lang="en-US" sz="14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  <a:p>
            <a:pPr lvl="1" algn="just"/>
            <a:endParaRPr lang="en-US" sz="1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434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44434"/>
            <a:ext cx="8003987" cy="5753278"/>
          </a:xfrm>
        </p:spPr>
        <p:txBody>
          <a:bodyPr>
            <a:noAutofit/>
          </a:bodyPr>
          <a:lstStyle/>
          <a:p>
            <a:pPr latinLnBrk="0">
              <a:lnSpc>
                <a:spcPct val="150000"/>
              </a:lnSpc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a P-V diagram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the area beneath a process curve corresponds to the boundary work for quasi-equilibrium (internally reversible) processes. In this cycle:</a:t>
            </a:r>
          </a:p>
          <a:p>
            <a:pPr lvl="1" latinLnBrk="0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 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area under curve 1-2-3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 represents the 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 output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 during expansion (done 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by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 the gas).</a:t>
            </a:r>
          </a:p>
          <a:p>
            <a:pPr lvl="1" latinLnBrk="0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 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area under curve 3-4-1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 represents the 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 input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 during compression (done 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on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 the gas).</a:t>
            </a:r>
          </a:p>
          <a:p>
            <a:pPr lvl="1" latinLnBrk="0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 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enclosed area (1-2-3-4-1)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 equals the 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net work output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 of the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cycle, the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difference between work produced and work consumed.</a:t>
            </a:r>
          </a:p>
          <a:p>
            <a:pPr marL="0" indent="0">
              <a:buNone/>
            </a:pPr>
            <a:r>
              <a:rPr lang="en-US" dirty="0"/>
              <a:t/>
            </a:r>
            <a:br>
              <a:rPr lang="en-US" dirty="0"/>
            </a:b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38008" y="6173788"/>
            <a:ext cx="4114800" cy="365125"/>
          </a:xfrm>
        </p:spPr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itle 1"/>
          <p:cNvSpPr txBox="1">
            <a:spLocks noGrp="1"/>
          </p:cNvSpPr>
          <p:nvPr>
            <p:ph type="title"/>
          </p:nvPr>
        </p:nvSpPr>
        <p:spPr>
          <a:xfrm>
            <a:off x="103694" y="112577"/>
            <a:ext cx="12088305" cy="531857"/>
          </a:xfrm>
          <a:prstGeom prst="rect">
            <a:avLst/>
          </a:prstGeom>
        </p:spPr>
        <p:txBody>
          <a:bodyPr>
            <a:normAutofit fontScale="9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The Carnot Cycle             </a:t>
            </a:r>
            <a:r>
              <a:rPr lang="en-US" sz="24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600" dirty="0">
              <a:solidFill>
                <a:prstClr val="black"/>
              </a:solidFill>
            </a:endParaRPr>
          </a:p>
        </p:txBody>
      </p:sp>
      <p:pic>
        <p:nvPicPr>
          <p:cNvPr id="6" name="Picture 4" descr="4 stages of carnot cycle improving thermal efficiency - MechanicalTutorial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4724" r="45621" b="10123"/>
          <a:stretch/>
        </p:blipFill>
        <p:spPr bwMode="auto">
          <a:xfrm>
            <a:off x="8752114" y="1066250"/>
            <a:ext cx="2601687" cy="2906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2481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44434"/>
            <a:ext cx="11539667" cy="5753278"/>
          </a:xfrm>
        </p:spPr>
        <p:txBody>
          <a:bodyPr>
            <a:noAutofit/>
          </a:bodyPr>
          <a:lstStyle/>
          <a:p>
            <a:pPr lvl="1" algn="just" latinLnBrk="0">
              <a:lnSpc>
                <a:spcPct val="150000"/>
              </a:lnSpc>
              <a:buSzPct val="110000"/>
              <a:defRPr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Carnot heat engine is a theoretical model of an ideal heat engine that operates with the 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maximum possible </a:t>
            </a: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efficiency engine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possible between 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two given </a:t>
            </a: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temperatures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[3].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 latinLnBrk="0">
              <a:lnSpc>
                <a:spcPct val="150000"/>
              </a:lnSpc>
              <a:buSzPct val="110000"/>
              <a:defRPr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It's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based on 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reversible processes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and its efficiency is solely determined by the temperatures of the hot and cold reservoirs. 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 latinLnBrk="0">
              <a:lnSpc>
                <a:spcPct val="150000"/>
              </a:lnSpc>
              <a:buSzPct val="110000"/>
              <a:defRPr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Though no physical engine can ever be truly Carnot-perfect, engineers use its principles to 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improve the efficiency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of real-world thermal engines, such as those in power plants and automobiles.</a:t>
            </a:r>
            <a:endParaRPr lang="en-US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38008" y="6173788"/>
            <a:ext cx="4114800" cy="365125"/>
          </a:xfrm>
        </p:spPr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itle 1"/>
          <p:cNvSpPr txBox="1">
            <a:spLocks noGrp="1"/>
          </p:cNvSpPr>
          <p:nvPr>
            <p:ph type="title"/>
          </p:nvPr>
        </p:nvSpPr>
        <p:spPr>
          <a:xfrm>
            <a:off x="103694" y="112577"/>
            <a:ext cx="12088305" cy="531857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4. The Carnot Heat Engines</a:t>
            </a:r>
            <a:endParaRPr lang="en-US" sz="2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7540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0" y="644434"/>
                <a:ext cx="11539667" cy="5753278"/>
              </a:xfrm>
            </p:spPr>
            <p:txBody>
              <a:bodyPr>
                <a:noAutofit/>
              </a:bodyPr>
              <a:lstStyle/>
              <a:p>
                <a:pPr marL="457200" lvl="1" indent="0" algn="just" latinLnBrk="0">
                  <a:lnSpc>
                    <a:spcPct val="150000"/>
                  </a:lnSpc>
                  <a:buSzPct val="110000"/>
                  <a:buNone/>
                  <a:defRPr/>
                </a:pPr>
                <a:r>
                  <a:rPr lang="en-US" sz="28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Key characteristics of Carnot Heat Engine:</a:t>
                </a:r>
              </a:p>
              <a:p>
                <a:pPr lvl="1" algn="just" latinLnBrk="0">
                  <a:lnSpc>
                    <a:spcPct val="150000"/>
                  </a:lnSpc>
                  <a:buSzPct val="110000"/>
                  <a:defRPr/>
                </a:pPr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The engine operates in a cyclic process consisting of four stages: </a:t>
                </a:r>
                <a:r>
                  <a:rPr lang="en-US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two isothermal</a:t>
                </a:r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(constant-temperature) processes and </a:t>
                </a:r>
                <a:r>
                  <a:rPr lang="en-US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two adiabatic </a:t>
                </a:r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(no heat exchange) processes.</a:t>
                </a:r>
              </a:p>
              <a:p>
                <a:pPr lvl="1" algn="just" latinLnBrk="0">
                  <a:lnSpc>
                    <a:spcPct val="150000"/>
                  </a:lnSpc>
                  <a:buSzPct val="110000"/>
                  <a:defRPr/>
                </a:pPr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The efficiency of a Carnot engine depends solely on the </a:t>
                </a:r>
                <a:r>
                  <a:rPr lang="en-US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temperatures</a:t>
                </a:r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of the </a:t>
                </a:r>
                <a:r>
                  <a:rPr lang="en-US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heat source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𝐻</m:t>
                        </m:r>
                      </m:sub>
                    </m:sSub>
                  </m:oMath>
                </a14:m>
                <a:r>
                  <a:rPr lang="en-US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) </a:t>
                </a:r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and the </a:t>
                </a:r>
                <a:r>
                  <a:rPr lang="en-US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heat sink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US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𝐿</m:t>
                        </m:r>
                      </m:sub>
                    </m:sSub>
                  </m:oMath>
                </a14:m>
                <a:r>
                  <a:rPr lang="en-US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)</a:t>
                </a:r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, and is given by:</a:t>
                </a:r>
              </a:p>
              <a:p>
                <a:pPr marL="457200" lvl="1" indent="0" algn="just" latinLnBrk="0">
                  <a:lnSpc>
                    <a:spcPct val="150000"/>
                  </a:lnSpc>
                  <a:buSzPct val="110000"/>
                  <a:buNone/>
                  <a:defRPr/>
                </a:pPr>
                <a:endParaRPr lang="en-US" dirty="0" smtClean="0"/>
              </a:p>
              <a:p>
                <a:pPr marL="457200" lvl="1" indent="0" algn="just" latinLnBrk="0">
                  <a:lnSpc>
                    <a:spcPct val="150000"/>
                  </a:lnSpc>
                  <a:buSzPct val="110000"/>
                  <a:buNone/>
                  <a:defRPr/>
                </a:pPr>
                <a:endParaRPr 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0" y="644434"/>
                <a:ext cx="11539667" cy="5753278"/>
              </a:xfrm>
              <a:blipFill rotWithShape="0">
                <a:blip r:embed="rId2"/>
                <a:stretch>
                  <a:fillRect r="-7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38008" y="6173788"/>
            <a:ext cx="4114800" cy="365125"/>
          </a:xfrm>
        </p:spPr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itle 1"/>
          <p:cNvSpPr txBox="1">
            <a:spLocks noGrp="1"/>
          </p:cNvSpPr>
          <p:nvPr>
            <p:ph type="title"/>
          </p:nvPr>
        </p:nvSpPr>
        <p:spPr>
          <a:xfrm>
            <a:off x="103694" y="112577"/>
            <a:ext cx="12088305" cy="531857"/>
          </a:xfrm>
          <a:prstGeom prst="rect">
            <a:avLst/>
          </a:prstGeom>
        </p:spPr>
        <p:txBody>
          <a:bodyPr>
            <a:normAutofit fontScale="9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4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Carnot Heat Engine</a:t>
            </a:r>
            <a:r>
              <a:rPr lang="en-US" sz="3600" dirty="0" smtClean="0">
                <a:solidFill>
                  <a:prstClr val="black"/>
                </a:solidFill>
              </a:rPr>
              <a:t>                         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2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2059965" y="4224123"/>
                <a:ext cx="2039597" cy="84664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η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𝑡h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=1−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9965" y="4224123"/>
                <a:ext cx="2039597" cy="846642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5379524" y="5070765"/>
                <a:ext cx="2794931" cy="84420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η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𝑡h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𝑐𝑎𝑟𝑛𝑜𝑡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=1−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79524" y="5070765"/>
                <a:ext cx="2794931" cy="844205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450359" y="5092246"/>
                <a:ext cx="4000198" cy="94795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1" algn="just" latinLnBrk="0">
                  <a:lnSpc>
                    <a:spcPct val="150000"/>
                  </a:lnSpc>
                  <a:spcBef>
                    <a:spcPts val="500"/>
                  </a:spcBef>
                  <a:buSzPct val="110000"/>
                  <a:defRPr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And,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𝑄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𝐿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𝑄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𝐻</m:t>
                            </m:r>
                          </m:sub>
                        </m:sSub>
                      </m:den>
                    </m:f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𝐿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𝐻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400" dirty="0" smtClean="0">
                    <a:solidFill>
                      <a:prstClr val="black"/>
                    </a:solidFill>
                  </a:rPr>
                  <a:t>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Therefore, </a:t>
                </a: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0359" y="5092246"/>
                <a:ext cx="4000198" cy="947952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81738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64053"/>
            <a:ext cx="11539667" cy="5753278"/>
          </a:xfrm>
        </p:spPr>
        <p:txBody>
          <a:bodyPr>
            <a:noAutofit/>
          </a:bodyPr>
          <a:lstStyle/>
          <a:p>
            <a:pPr marL="457200" lvl="1" indent="0" algn="just" latinLnBrk="0">
              <a:lnSpc>
                <a:spcPct val="150000"/>
              </a:lnSpc>
              <a:buSzPct val="110000"/>
              <a:buNone/>
              <a:defRPr/>
            </a:pP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Characteristics of Carnot Heat Engines:</a:t>
            </a:r>
          </a:p>
          <a:p>
            <a:pPr lvl="1" algn="just" latinLnBrk="0">
              <a:lnSpc>
                <a:spcPct val="150000"/>
              </a:lnSpc>
              <a:buSzPct val="110000"/>
              <a:defRPr/>
            </a:pP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engine assumes perfect insulation and frictionless operation, which means 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energy is lost</a:t>
            </a: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due to inefficiencies like heat dissipation or mechanical friction.</a:t>
            </a:r>
          </a:p>
          <a:p>
            <a:pPr lvl="1" algn="just" latinLnBrk="0">
              <a:lnSpc>
                <a:spcPct val="150000"/>
              </a:lnSpc>
              <a:buSzPct val="110000"/>
              <a:defRPr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Since real heat engines always have inefficiencies, the Carnot engine represents the upper limit of efficiency that any engine can strive to achieve.</a:t>
            </a:r>
          </a:p>
          <a:p>
            <a:pPr marL="914400" lvl="2" indent="0" latinLnBrk="0">
              <a:lnSpc>
                <a:spcPct val="150000"/>
              </a:lnSpc>
              <a:buNone/>
            </a:pP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 latinLnBrk="0">
              <a:lnSpc>
                <a:spcPct val="150000"/>
              </a:lnSpc>
              <a:buSzPct val="110000"/>
              <a:defRPr/>
            </a:pP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38008" y="6173788"/>
            <a:ext cx="4114800" cy="365125"/>
          </a:xfrm>
        </p:spPr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itle 1"/>
          <p:cNvSpPr txBox="1">
            <a:spLocks noGrp="1"/>
          </p:cNvSpPr>
          <p:nvPr>
            <p:ph type="title"/>
          </p:nvPr>
        </p:nvSpPr>
        <p:spPr>
          <a:xfrm>
            <a:off x="103695" y="15404"/>
            <a:ext cx="12088305" cy="531857"/>
          </a:xfrm>
          <a:prstGeom prst="rect">
            <a:avLst/>
          </a:prstGeom>
        </p:spPr>
        <p:txBody>
          <a:bodyPr>
            <a:normAutofit fontScale="9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4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Carnot Heat Engine</a:t>
            </a:r>
            <a:r>
              <a:rPr lang="en-US" sz="3600" dirty="0" smtClean="0">
                <a:solidFill>
                  <a:prstClr val="black"/>
                </a:solidFill>
              </a:rPr>
              <a:t>                        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7158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69966" y="644434"/>
                <a:ext cx="6552023" cy="5753278"/>
              </a:xfrm>
            </p:spPr>
            <p:txBody>
              <a:bodyPr>
                <a:noAutofit/>
              </a:bodyPr>
              <a:lstStyle/>
              <a:p>
                <a:pPr marL="457200" lvl="1" indent="0" algn="just" latinLnBrk="0">
                  <a:lnSpc>
                    <a:spcPct val="150000"/>
                  </a:lnSpc>
                  <a:buSzPct val="110000"/>
                  <a:buNone/>
                  <a:defRPr/>
                </a:pPr>
                <a:r>
                  <a:rPr lang="en-US" sz="28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Carnot Principles</a:t>
                </a:r>
              </a:p>
              <a:p>
                <a:pPr lvl="1" algn="just" latinLnBrk="0">
                  <a:lnSpc>
                    <a:spcPct val="150000"/>
                  </a:lnSpc>
                  <a:buSzPct val="110000"/>
                  <a:defRPr/>
                </a:pPr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Considering heat </a:t>
                </a: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engines operating between two fixed-temperature reservoirs (where 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US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𝐻</m:t>
                        </m:r>
                      </m:sub>
                    </m:sSub>
                  </m:oMath>
                </a14:m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&gt;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US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𝐿</m:t>
                        </m:r>
                      </m:sub>
                    </m:sSub>
                  </m:oMath>
                </a14:m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​</a:t>
                </a: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), we derive two key conclusions regarding thermal </a:t>
                </a:r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efficiency, these </a:t>
                </a: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are known as the </a:t>
                </a:r>
                <a:r>
                  <a:rPr lang="en-US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Carnot Principles:</a:t>
                </a:r>
                <a:endParaRPr lang="en-US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1" algn="just" latinLnBrk="0">
                  <a:lnSpc>
                    <a:spcPct val="150000"/>
                  </a:lnSpc>
                  <a:buSzPct val="110000"/>
                  <a:defRPr/>
                </a:pPr>
                <a:endParaRPr lang="en-US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69966" y="644434"/>
                <a:ext cx="6552023" cy="5753278"/>
              </a:xfrm>
              <a:blipFill rotWithShape="0">
                <a:blip r:embed="rId2"/>
                <a:stretch>
                  <a:fillRect r="-148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38008" y="6173788"/>
            <a:ext cx="4114800" cy="365125"/>
          </a:xfrm>
        </p:spPr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itle 1"/>
          <p:cNvSpPr txBox="1">
            <a:spLocks noGrp="1"/>
          </p:cNvSpPr>
          <p:nvPr>
            <p:ph type="title"/>
          </p:nvPr>
        </p:nvSpPr>
        <p:spPr>
          <a:xfrm>
            <a:off x="103694" y="112577"/>
            <a:ext cx="12088305" cy="531857"/>
          </a:xfrm>
          <a:prstGeom prst="rect">
            <a:avLst/>
          </a:prstGeom>
        </p:spPr>
        <p:txBody>
          <a:bodyPr>
            <a:normAutofit fontScale="9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4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Carnot Heat Engine</a:t>
            </a:r>
            <a:r>
              <a:rPr lang="en-US" sz="3600" dirty="0" smtClean="0">
                <a:solidFill>
                  <a:prstClr val="black"/>
                </a:solidFill>
              </a:rPr>
              <a:t>                         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200" dirty="0">
              <a:solidFill>
                <a:prstClr val="black"/>
              </a:solidFill>
            </a:endParaRPr>
          </a:p>
        </p:txBody>
      </p:sp>
      <p:pic>
        <p:nvPicPr>
          <p:cNvPr id="7170" name="Picture 2" descr="https://www.ecoursesbook.com/ebook/thermodynamics/ch05/sec054/media/th050401p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8261" y="644434"/>
            <a:ext cx="3635461" cy="3635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5782491" y="4279895"/>
            <a:ext cx="439709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4: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Carnot principles</a:t>
            </a:r>
            <a:endParaRPr lang="en-U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url: </a:t>
            </a:r>
            <a:r>
              <a:rPr lang="en-US" sz="1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</a:t>
            </a:r>
            <a:r>
              <a:rPr lang="en-US" sz="1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www.ecoursesbook.com/ebook/thermodynamics/ch05/sec054/media/th050401p.gif</a:t>
            </a:r>
            <a:endParaRPr lang="en-US" sz="14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  <a:p>
            <a:pPr lvl="1" algn="just"/>
            <a:endParaRPr lang="en-US" sz="1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0451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Carnot Heat Engine</a:t>
            </a:r>
            <a:r>
              <a:rPr lang="en-US" sz="3200" dirty="0" smtClean="0">
                <a:solidFill>
                  <a:prstClr val="black"/>
                </a:solidFill>
              </a:rPr>
              <a:t>              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101" y="709531"/>
            <a:ext cx="8191500" cy="6148468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Carnot Principles</a:t>
            </a:r>
          </a:p>
          <a:p>
            <a:pPr latinLnBrk="0">
              <a:lnSpc>
                <a:spcPct val="150000"/>
              </a:lnSpc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Principle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(Irreversible vs. Reversible Efficiency):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"The efficiency of any irreversible heat engine is always less than that of a reversible engine operating between the same two temperature </a:t>
            </a:r>
            <a:r>
              <a:rPr lang="en-US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reservoirs [1]."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Principle 2 (Universality of Reversible Efficiency):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"All reversible heat engines operating between the same two constant-temperature reservoirs achieve identical </a:t>
            </a:r>
            <a:r>
              <a:rPr lang="en-US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efficiencies [1]."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30</a:t>
            </a:fld>
            <a:endParaRPr lang="en-US"/>
          </a:p>
        </p:txBody>
      </p:sp>
      <p:pic>
        <p:nvPicPr>
          <p:cNvPr id="7" name="Picture 2" descr="https://www.ecoursesbook.com/ebook/thermodynamics/ch05/sec054/media/th050401p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2411" y="931226"/>
            <a:ext cx="2333897" cy="2333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8816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The Carnot Heat Engine                   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2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Content Placeholder 6"/>
              <p:cNvSpPr>
                <a:spLocks noGrp="1"/>
              </p:cNvSpPr>
              <p:nvPr>
                <p:ph idx="1"/>
              </p:nvPr>
            </p:nvSpPr>
            <p:spPr>
              <a:xfrm>
                <a:off x="585654" y="824139"/>
                <a:ext cx="10515600" cy="4351338"/>
              </a:xfrm>
            </p:spPr>
            <p:txBody>
              <a:bodyPr>
                <a:normAutofit fontScale="92500" lnSpcReduction="10000"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b="1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Example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A Carnot heat engine operates between a high-temperature reservoir at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𝐻</m:t>
                        </m:r>
                      </m:sub>
                    </m:sSub>
                  </m:oMath>
                </a14:m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=500K and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a low-temperature reservoir at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𝐿</m:t>
                        </m:r>
                      </m:sub>
                    </m:sSub>
                  </m:oMath>
                </a14:m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=300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K. The engine absorbs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𝐻</m:t>
                        </m:r>
                      </m:sub>
                    </m:sSub>
                  </m:oMath>
                </a14:m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=1000kJ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of heat from the high-temperature source during each cycle. </a:t>
                </a: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Calculate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:</a:t>
                </a:r>
              </a:p>
              <a:p>
                <a:pPr lvl="1">
                  <a:lnSpc>
                    <a:spcPct val="150000"/>
                  </a:lnSpc>
                </a:pP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The thermal efficiency of the Carnot heat engine.</a:t>
                </a:r>
              </a:p>
              <a:p>
                <a:pPr lvl="1">
                  <a:lnSpc>
                    <a:spcPct val="150000"/>
                  </a:lnSpc>
                </a:pP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The amount of work output per cycle.</a:t>
                </a:r>
              </a:p>
              <a:p>
                <a:pPr lvl="1">
                  <a:lnSpc>
                    <a:spcPct val="150000"/>
                  </a:lnSpc>
                </a:pP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The amount of heat rejected to the cold reservoir.</a:t>
                </a:r>
              </a:p>
              <a:p>
                <a:pPr marL="457200" lvl="1" indent="0">
                  <a:buNone/>
                </a:pPr>
                <a:endParaRPr 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7" name="Content Placeholder 6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85654" y="824139"/>
                <a:ext cx="10515600" cy="4351338"/>
              </a:xfrm>
              <a:blipFill rotWithShape="0">
                <a:blip r:embed="rId2"/>
                <a:stretch>
                  <a:fillRect l="-754" r="-986" b="-42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46388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The Carnot Heat Engine                   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2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585654" y="824139"/>
            <a:ext cx="10515600" cy="55322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Solution:</a:t>
            </a:r>
          </a:p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efficiency of a Carnot heat engine is given by:</a:t>
            </a:r>
          </a:p>
          <a:p>
            <a:pPr marL="0" indent="0"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useful work output of the engine is:</a:t>
            </a:r>
          </a:p>
          <a:p>
            <a:pPr marL="0" indent="0">
              <a:buNone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heat rejected to the cold reservoir,</a:t>
            </a:r>
          </a:p>
          <a:p>
            <a:pPr marL="0" indent="0"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2155631" y="1778877"/>
                <a:ext cx="2794931" cy="84420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η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𝑡h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𝑐𝑎𝑟𝑛𝑜𝑡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=1−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55631" y="1778877"/>
                <a:ext cx="2794931" cy="844205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1637787" y="2758908"/>
                <a:ext cx="4971104" cy="7861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η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𝑡h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𝑐𝑎𝑟𝑛𝑜𝑡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=1−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300</m:t>
                          </m:r>
                        </m:num>
                        <m:den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500</m:t>
                          </m:r>
                        </m:den>
                      </m:f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1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en-US" sz="2400" b="1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400" b="1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𝟒</m:t>
                      </m:r>
                      <m:r>
                        <a:rPr lang="en-US" sz="2400" b="1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b="1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𝒐𝒓</m:t>
                      </m:r>
                      <m:r>
                        <a:rPr lang="en-US" sz="2400" b="1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b="1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𝟒𝟎</m:t>
                      </m:r>
                      <m:r>
                        <a:rPr lang="en-US" sz="2400" b="1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%</m:t>
                      </m:r>
                    </m:oMath>
                  </m:oMathPara>
                </a14:m>
                <a:endParaRPr lang="en-US" b="1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7787" y="2758908"/>
                <a:ext cx="4971104" cy="786177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3225969" y="4719885"/>
                <a:ext cx="3718261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𝑊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=0.4 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1000=</m:t>
                      </m:r>
                      <m:r>
                        <a:rPr lang="en-US" sz="2400" b="1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𝟒𝟎𝟎</m:t>
                      </m:r>
                      <m:r>
                        <a:rPr lang="en-US" sz="2400" b="1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b="1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𝒌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𝐽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5969" y="4719885"/>
                <a:ext cx="3718261" cy="461665"/>
              </a:xfrm>
              <a:prstGeom prst="rect">
                <a:avLst/>
              </a:prstGeom>
              <a:blipFill rotWithShape="0">
                <a:blip r:embed="rId4"/>
                <a:stretch>
                  <a:fillRect b="-1578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3300646" y="4031694"/>
                <a:ext cx="2114874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𝑊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η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𝑡h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𝐻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00646" y="4031694"/>
                <a:ext cx="2114874" cy="461665"/>
              </a:xfrm>
              <a:prstGeom prst="rect">
                <a:avLst/>
              </a:prstGeom>
              <a:blipFill rotWithShape="0">
                <a:blip r:embed="rId5"/>
                <a:stretch>
                  <a:fillRect b="-1578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2248989" y="5999532"/>
                <a:ext cx="5403146" cy="4247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lnSpc>
                    <a:spcPct val="90000"/>
                  </a:lnSpc>
                  <a:spcBef>
                    <a:spcPts val="1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𝑄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𝐿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𝑄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𝐻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−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𝑊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=1000−400</m:t>
                      </m:r>
                      <m:r>
                        <a:rPr lang="en-US" sz="2400" b="1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400" b="1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𝟔𝟎𝟎</m:t>
                      </m:r>
                      <m:r>
                        <a:rPr lang="en-US" sz="2400" b="1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b="1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𝒌𝑱</m:t>
                      </m:r>
                    </m:oMath>
                  </m:oMathPara>
                </a14:m>
                <a:endParaRPr lang="en-US" sz="24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8989" y="5999532"/>
                <a:ext cx="5403146" cy="424732"/>
              </a:xfrm>
              <a:prstGeom prst="rect">
                <a:avLst/>
              </a:prstGeom>
              <a:blipFill rotWithShape="0">
                <a:blip r:embed="rId6"/>
                <a:stretch>
                  <a:fillRect b="-185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58875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The Carnot Refrigerator and Heat Pump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293" y="809898"/>
            <a:ext cx="11311346" cy="5660572"/>
          </a:xfrm>
        </p:spPr>
        <p:txBody>
          <a:bodyPr>
            <a:normAutofit/>
          </a:bodyPr>
          <a:lstStyle/>
          <a:p>
            <a:pPr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Carnot refrigerator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 a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Carnot heat pump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are theoretical thermodynamic devices that operate on 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reversed Carnot cycle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which consists of two isothermal and two adiabatic (isentropic)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processes [4].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are essentially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same device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differing only in their objective: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  <a:spcBef>
                <a:spcPts val="0"/>
              </a:spcBef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refrigerators aim to remove heat from a 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cold reservoir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while </a:t>
            </a:r>
          </a:p>
          <a:p>
            <a:pPr lvl="1" latinLnBrk="0">
              <a:lnSpc>
                <a:spcPct val="150000"/>
              </a:lnSpc>
              <a:spcBef>
                <a:spcPts val="0"/>
              </a:spcBef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heat pumps aim to transfer heat to a 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warm reservoir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 </a:t>
            </a:r>
            <a:endParaRPr lang="en-US" i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It's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theoretical model, and real-world refrigerators and heat pumps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not perfectly follow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this cycle, but they can be designed to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operate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close to it.</a:t>
            </a:r>
            <a:r>
              <a:rPr lang="en-US" sz="2400" dirty="0"/>
              <a:t> </a:t>
            </a:r>
            <a:endParaRPr lang="en-US" sz="2400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8852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The Carnot Refrigerator and Heat Pump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293" y="809898"/>
            <a:ext cx="11311346" cy="5660572"/>
          </a:xfrm>
        </p:spPr>
        <p:txBody>
          <a:bodyPr>
            <a:normAutofit/>
          </a:bodyPr>
          <a:lstStyle/>
          <a:p>
            <a:pPr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P-v diagram of a Carnot Refrigerator and Heat Pump</a:t>
            </a:r>
            <a:r>
              <a:rPr lang="en-US" sz="2400" dirty="0"/>
              <a:t> </a:t>
            </a:r>
            <a:endParaRPr lang="en-US" sz="2400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2" descr="https://bachelorexam.com/wp-content/uploads/2023/03/image-8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7371" y="2137653"/>
            <a:ext cx="3770811" cy="3504096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</p:pic>
      <p:sp>
        <p:nvSpPr>
          <p:cNvPr id="7" name="Rectangle 6"/>
          <p:cNvSpPr/>
          <p:nvPr/>
        </p:nvSpPr>
        <p:spPr>
          <a:xfrm>
            <a:off x="6783977" y="2137653"/>
            <a:ext cx="4397093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latinLnBrk="0"/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4: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P-v diagram of a Carnot Refrigerator</a:t>
            </a:r>
            <a:endParaRPr lang="en-U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 </a:t>
            </a:r>
            <a:r>
              <a:rPr lang="en-US" sz="1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</a:t>
            </a:r>
            <a:r>
              <a:rPr lang="en-US" sz="1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bachelorexam.com/wp-content/uploads/2023/03/image-89.png</a:t>
            </a:r>
            <a:endParaRPr lang="en-US" sz="14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  <a:p>
            <a:pPr lvl="1" algn="just"/>
            <a:endParaRPr lang="en-US" sz="1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8094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The Carnot Refrigerator and Heat Pump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32364" y="700859"/>
            <a:ext cx="8158597" cy="4048851"/>
          </a:xfrm>
        </p:spPr>
        <p:txBody>
          <a:bodyPr>
            <a:noAutofit/>
          </a:bodyPr>
          <a:lstStyle/>
          <a:p>
            <a:pPr marL="0" indent="0">
              <a:buNone/>
              <a:defRPr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5131" y="798901"/>
            <a:ext cx="11599818" cy="52168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Carnot cycle represents the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maximum possible efficiency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for a refrigerator or heat pump operating between two given temperatures [5].</a:t>
            </a:r>
            <a:r>
              <a:rPr lang="en-US" dirty="0">
                <a:solidFill>
                  <a:srgbClr val="545D7E"/>
                </a:solidFill>
                <a:latin typeface="Google Sans"/>
              </a:rPr>
              <a:t> </a:t>
            </a:r>
            <a:endParaRPr lang="en-US" dirty="0" smtClean="0">
              <a:solidFill>
                <a:srgbClr val="545D7E"/>
              </a:solidFill>
              <a:latin typeface="Google Sans"/>
            </a:endParaRP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Coefficient of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erformance of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Refrigerators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can be determined:</a:t>
            </a:r>
          </a:p>
          <a:p>
            <a:pPr latinLnBrk="0">
              <a:lnSpc>
                <a:spcPct val="150000"/>
              </a:lnSpc>
            </a:pPr>
            <a:endParaRPr lang="en-US" dirty="0">
              <a:solidFill>
                <a:srgbClr val="545D7E"/>
              </a:solidFill>
              <a:latin typeface="Google Sans"/>
            </a:endParaRPr>
          </a:p>
          <a:p>
            <a:pPr latinLnBrk="0">
              <a:lnSpc>
                <a:spcPct val="150000"/>
              </a:lnSpc>
            </a:pPr>
            <a:endParaRPr lang="en-US" dirty="0" smtClean="0">
              <a:solidFill>
                <a:srgbClr val="545D7E"/>
              </a:solidFill>
              <a:latin typeface="Google Sans"/>
            </a:endParaRPr>
          </a:p>
          <a:p>
            <a:pPr latinLnBrk="0">
              <a:lnSpc>
                <a:spcPct val="150000"/>
              </a:lnSpc>
            </a:pPr>
            <a:endParaRPr lang="en-US" dirty="0" smtClean="0">
              <a:solidFill>
                <a:srgbClr val="545D7E"/>
              </a:solidFill>
              <a:latin typeface="Google Sans"/>
            </a:endParaRPr>
          </a:p>
          <a:p>
            <a:pPr latinLnBrk="0">
              <a:lnSpc>
                <a:spcPct val="150000"/>
              </a:lnSpc>
            </a:pPr>
            <a:endParaRPr lang="en-US" dirty="0" smtClean="0">
              <a:solidFill>
                <a:srgbClr val="545D7E"/>
              </a:solidFill>
              <a:latin typeface="Google Sans"/>
            </a:endParaRPr>
          </a:p>
          <a:p>
            <a:pPr latinLnBrk="0">
              <a:lnSpc>
                <a:spcPct val="150000"/>
              </a:lnSpc>
            </a:pPr>
            <a:endParaRPr lang="en-US" dirty="0">
              <a:solidFill>
                <a:srgbClr val="545D7E"/>
              </a:solidFill>
              <a:latin typeface="Google Sans"/>
            </a:endParaRPr>
          </a:p>
          <a:p>
            <a:pPr latinLnBrk="0">
              <a:lnSpc>
                <a:spcPct val="150000"/>
              </a:lnSpc>
            </a:pPr>
            <a:r>
              <a:rPr lang="en-US" dirty="0" smtClean="0">
                <a:solidFill>
                  <a:srgbClr val="545D7E"/>
                </a:solidFill>
                <a:latin typeface="Google Sans"/>
              </a:rPr>
              <a:t>          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For a Carnot Refrigerator</a:t>
            </a:r>
            <a:r>
              <a:rPr lang="en-US" dirty="0" smtClean="0">
                <a:solidFill>
                  <a:srgbClr val="545D7E"/>
                </a:solidFill>
                <a:latin typeface="Google Sans"/>
              </a:rPr>
              <a:t>, </a:t>
            </a:r>
          </a:p>
          <a:p>
            <a:pPr latinLnBrk="0">
              <a:lnSpc>
                <a:spcPct val="150000"/>
              </a:lnSpc>
            </a:pPr>
            <a:endParaRPr lang="en-US" dirty="0">
              <a:solidFill>
                <a:srgbClr val="545D7E"/>
              </a:solidFill>
              <a:latin typeface="Google Sans"/>
            </a:endParaRPr>
          </a:p>
          <a:p>
            <a:pPr latinLnBrk="0">
              <a:lnSpc>
                <a:spcPct val="150000"/>
              </a:lnSpc>
            </a:pPr>
            <a:r>
              <a:rPr lang="en-US" dirty="0" smtClean="0">
                <a:solidFill>
                  <a:srgbClr val="545D7E"/>
                </a:solidFill>
                <a:latin typeface="Google Sans"/>
              </a:rPr>
              <a:t>                                           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2924853" y="2504098"/>
                <a:ext cx="2319289" cy="75430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𝐶𝑂𝑃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sub>
                          </m:s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4853" y="2504098"/>
                <a:ext cx="2319289" cy="754309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3050208" y="3332335"/>
                <a:ext cx="2148345" cy="105266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𝐶𝑂𝑃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f>
                            <m:fPr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𝑄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𝐻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𝑄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𝐿</m:t>
                                  </m:r>
                                </m:sub>
                              </m:sSub>
                            </m:den>
                          </m:f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den>
                      </m:f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0208" y="3332335"/>
                <a:ext cx="2148345" cy="1052660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4450755" y="4556300"/>
                <a:ext cx="1416350" cy="84664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sub>
                          </m:sSub>
                        </m:den>
                      </m:f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0755" y="4556300"/>
                <a:ext cx="1416350" cy="846642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930685" y="5479238"/>
                <a:ext cx="4215834" cy="83221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Therefore,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𝐶𝑂𝑃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𝑅</m:t>
                        </m:r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𝐶𝑎𝑟𝑛𝑜𝑡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f>
                          <m:fPr>
                            <m:ctrlPr>
                              <a:rPr lang="en-US" sz="24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US" sz="2400" i="1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𝐻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400" i="1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US" sz="2400" i="1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𝐿</m:t>
                                </m:r>
                              </m:sub>
                            </m:sSub>
                          </m:den>
                        </m:f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−1</m:t>
                        </m:r>
                      </m:den>
                    </m:f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30685" y="5479238"/>
                <a:ext cx="4215834" cy="832216"/>
              </a:xfrm>
              <a:prstGeom prst="rect">
                <a:avLst/>
              </a:prstGeom>
              <a:blipFill rotWithShape="0">
                <a:blip r:embed="rId6"/>
                <a:stretch>
                  <a:fillRect l="-231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45003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The Carnot Refrigerator and Heat Pump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32364" y="700859"/>
            <a:ext cx="8158597" cy="4048851"/>
          </a:xfrm>
        </p:spPr>
        <p:txBody>
          <a:bodyPr>
            <a:noAutofit/>
          </a:bodyPr>
          <a:lstStyle/>
          <a:p>
            <a:pPr marL="0" indent="0">
              <a:buNone/>
              <a:defRPr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235131" y="798901"/>
                <a:ext cx="11599818" cy="569803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atinLnBrk="0"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Similarly,</a:t>
                </a:r>
                <a:r>
                  <a:rPr lang="en-US" dirty="0">
                    <a:solidFill>
                      <a:srgbClr val="545D7E"/>
                    </a:solidFill>
                    <a:latin typeface="Google Sans"/>
                  </a:rPr>
                  <a:t> </a:t>
                </a:r>
                <a:endParaRPr lang="en-US" dirty="0" smtClean="0">
                  <a:solidFill>
                    <a:srgbClr val="545D7E"/>
                  </a:solidFill>
                  <a:latin typeface="Google Sans"/>
                </a:endParaRPr>
              </a:p>
              <a:p>
                <a:pPr latinLnBrk="0">
                  <a:lnSpc>
                    <a:spcPct val="150000"/>
                  </a:lnSpc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The Coefficient of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P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erformance of </a:t>
                </a:r>
                <a:r>
                  <a:rPr 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Heat Pumps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can be determined:</a:t>
                </a:r>
              </a:p>
              <a:p>
                <a:pPr latinLnBrk="0">
                  <a:lnSpc>
                    <a:spcPct val="150000"/>
                  </a:lnSpc>
                </a:pPr>
                <a:endParaRPr lang="en-US" dirty="0">
                  <a:solidFill>
                    <a:srgbClr val="545D7E"/>
                  </a:solidFill>
                  <a:latin typeface="Google Sans"/>
                </a:endParaRPr>
              </a:p>
              <a:p>
                <a:pPr latinLnBrk="0">
                  <a:lnSpc>
                    <a:spcPct val="150000"/>
                  </a:lnSpc>
                </a:pPr>
                <a:endParaRPr lang="en-US" dirty="0" smtClean="0">
                  <a:solidFill>
                    <a:srgbClr val="545D7E"/>
                  </a:solidFill>
                  <a:latin typeface="Google Sans"/>
                </a:endParaRPr>
              </a:p>
              <a:p>
                <a:pPr latinLnBrk="0">
                  <a:lnSpc>
                    <a:spcPct val="150000"/>
                  </a:lnSpc>
                </a:pPr>
                <a:endParaRPr lang="en-US" dirty="0" smtClean="0">
                  <a:solidFill>
                    <a:srgbClr val="545D7E"/>
                  </a:solidFill>
                  <a:latin typeface="Google Sans"/>
                </a:endParaRPr>
              </a:p>
              <a:p>
                <a:pPr latinLnBrk="0">
                  <a:lnSpc>
                    <a:spcPct val="150000"/>
                  </a:lnSpc>
                </a:pPr>
                <a:endParaRPr lang="en-US" dirty="0" smtClean="0">
                  <a:solidFill>
                    <a:srgbClr val="545D7E"/>
                  </a:solidFill>
                  <a:latin typeface="Google Sans"/>
                </a:endParaRPr>
              </a:p>
              <a:p>
                <a:pPr latinLnBrk="0">
                  <a:lnSpc>
                    <a:spcPct val="150000"/>
                  </a:lnSpc>
                </a:pPr>
                <a:endParaRPr lang="en-US" dirty="0">
                  <a:solidFill>
                    <a:srgbClr val="545D7E"/>
                  </a:solidFill>
                  <a:latin typeface="Google Sans"/>
                </a:endParaRPr>
              </a:p>
              <a:p>
                <a:pPr latinLnBrk="0">
                  <a:lnSpc>
                    <a:spcPct val="150000"/>
                  </a:lnSpc>
                </a:pPr>
                <a:r>
                  <a:rPr lang="en-US" dirty="0" smtClean="0">
                    <a:solidFill>
                      <a:srgbClr val="545D7E"/>
                    </a:solidFill>
                    <a:latin typeface="Google Sans"/>
                  </a:rPr>
                  <a:t>           </a:t>
                </a:r>
              </a:p>
              <a:p>
                <a:pPr latinLnBrk="0">
                  <a:lnSpc>
                    <a:spcPct val="150000"/>
                  </a:lnSpc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         For a Carnot Heat Pump, </a:t>
                </a:r>
              </a:p>
              <a:p>
                <a:pPr latinLnBrk="0">
                  <a:lnSpc>
                    <a:spcPct val="150000"/>
                  </a:lnSpc>
                </a:pPr>
                <a:r>
                  <a:rPr lang="en-US" dirty="0">
                    <a:solidFill>
                      <a:srgbClr val="545D7E"/>
                    </a:solidFill>
                    <a:latin typeface="Google Sans"/>
                  </a:rPr>
                  <a:t> </a:t>
                </a:r>
                <a:r>
                  <a:rPr lang="en-US" dirty="0" smtClean="0">
                    <a:solidFill>
                      <a:srgbClr val="545D7E"/>
                    </a:solidFill>
                    <a:latin typeface="Google Sans"/>
                  </a:rPr>
                  <a:t>                          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Therefore,</a:t>
                </a:r>
                <a:r>
                  <a:rPr lang="en-US" dirty="0" smtClean="0">
                    <a:solidFill>
                      <a:srgbClr val="545D7E"/>
                    </a:solidFill>
                    <a:latin typeface="Google Sans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𝐶𝑂𝑃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𝐻𝑃</m:t>
                        </m:r>
                        <m:r>
                          <a:rPr lang="en-US" sz="24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24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𝐶𝑎𝑟𝑛𝑜𝑡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en-US" sz="2400" i="1" smtClea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 smtClean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b="0" i="1" smtClean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US" sz="2400" b="0" i="1" smtClean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𝐻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400" i="1" smtClean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b="0" i="1" smtClean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US" sz="2400" b="0" i="1" smtClean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𝐿</m:t>
                                </m:r>
                              </m:sub>
                            </m:sSub>
                          </m:den>
                        </m:f>
                      </m:num>
                      <m:den>
                        <m:f>
                          <m:fPr>
                            <m:ctrlPr>
                              <a:rPr lang="en-US" sz="2400" i="1" smtClea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 smtClean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b="0" i="1" smtClean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US" sz="2400" b="0" i="1" smtClean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𝐻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400" i="1" smtClean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b="0" i="1" smtClean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US" sz="2400" b="0" i="1" smtClean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𝐿</m:t>
                                </m:r>
                              </m:sub>
                            </m:sSub>
                          </m:den>
                        </m:f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−1</m:t>
                        </m:r>
                      </m:den>
                    </m:f>
                  </m:oMath>
                </a14:m>
                <a:endParaRPr lang="en-US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131" y="798901"/>
                <a:ext cx="11599818" cy="5698035"/>
              </a:xfrm>
              <a:prstGeom prst="rect">
                <a:avLst/>
              </a:prstGeom>
              <a:blipFill rotWithShape="0">
                <a:blip r:embed="rId2"/>
                <a:stretch>
                  <a:fillRect l="-8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050208" y="2096779"/>
                <a:ext cx="2484463" cy="75430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𝐶𝑂𝑃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𝐻𝑃</m:t>
                          </m:r>
                        </m:sub>
                      </m:sSub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sub>
                          </m:s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0208" y="2096779"/>
                <a:ext cx="2484463" cy="754309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3328937" y="2987593"/>
                <a:ext cx="2059923" cy="97174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𝐶𝑂𝑃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𝐻𝑃</m:t>
                        </m:r>
                      </m:sub>
                    </m:sSub>
                    <m:r>
                      <a:rPr 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en-US" sz="2400" b="0" i="1" smtClea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b="0" i="1" smtClean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b="0" i="1" smtClean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𝑄</m:t>
                                </m:r>
                              </m:e>
                              <m:sub>
                                <m:r>
                                  <a:rPr lang="en-US" sz="2400" b="0" i="1" smtClean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𝐻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400" b="0" i="1" smtClean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b="0" i="1" smtClean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𝑄</m:t>
                                </m:r>
                              </m:e>
                              <m:sub>
                                <m:r>
                                  <a:rPr lang="en-US" sz="2400" b="0" i="1" smtClean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𝐿</m:t>
                                </m:r>
                              </m:sub>
                            </m:sSub>
                          </m:den>
                        </m:f>
                      </m:num>
                      <m:den>
                        <m:f>
                          <m:fPr>
                            <m:ctrlPr>
                              <a:rPr lang="en-US" sz="2400" b="0" i="1" smtClea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b="0" i="1" smtClean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b="0" i="1" smtClean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𝑄</m:t>
                                </m:r>
                              </m:e>
                              <m:sub>
                                <m:r>
                                  <a:rPr lang="en-US" sz="2400" b="0" i="1" smtClean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𝐻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400" b="0" i="1" smtClean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b="0" i="1" smtClean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𝑄</m:t>
                                </m:r>
                              </m:e>
                              <m:sub>
                                <m:r>
                                  <a:rPr lang="en-US" sz="2400" b="0" i="1" smtClean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𝐿</m:t>
                                </m:r>
                              </m:sub>
                            </m:sSub>
                          </m:den>
                        </m:f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−1</m:t>
                        </m:r>
                      </m:den>
                    </m:f>
                  </m:oMath>
                </a14:m>
                <a:r>
                  <a:rPr lang="en-US" sz="2000" dirty="0" smtClean="0">
                    <a:solidFill>
                      <a:prstClr val="black"/>
                    </a:solidFill>
                  </a:rPr>
                  <a:t>  </a:t>
                </a:r>
                <a:endParaRPr lang="en-US" sz="20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8937" y="2987593"/>
                <a:ext cx="2059923" cy="971741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4640980" y="4389291"/>
                <a:ext cx="1416350" cy="84664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sub>
                          </m:sSub>
                        </m:den>
                      </m:f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0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0980" y="4389291"/>
                <a:ext cx="1416350" cy="846642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87353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The Carnot Refrigerator and Heat Pump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100" y="609600"/>
            <a:ext cx="10849791" cy="6248399"/>
          </a:xfrm>
        </p:spPr>
        <p:txBody>
          <a:bodyPr>
            <a:normAutofit/>
          </a:bodyPr>
          <a:lstStyle/>
          <a:p>
            <a:pPr algn="just" latinLnBrk="0">
              <a:lnSpc>
                <a:spcPct val="150000"/>
              </a:lnSpc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You may have observed that the power cycle operates in the clockwise direction when plotted on a process 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diagram (a).  </a:t>
            </a:r>
          </a:p>
          <a:p>
            <a:pPr algn="just" latinLnBrk="0">
              <a:lnSpc>
                <a:spcPct val="150000"/>
              </a:lnSpc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Carnot cycle may be reversed, in which it operates as a refrigerator.  </a:t>
            </a:r>
            <a:endParaRPr lang="en-US" alt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refrigeration cycle operates in the counter clockwise 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direction (b)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(a)                                                (b)</a:t>
            </a: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4" descr="4 stages of carnot cycle improving thermal efficiency - MechanicalTutorial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4724" r="45621" b="10123"/>
          <a:stretch/>
        </p:blipFill>
        <p:spPr bwMode="auto">
          <a:xfrm>
            <a:off x="2020390" y="3276113"/>
            <a:ext cx="3047999" cy="2906519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8194" name="Picture 2" descr="https://bachelorexam.com/wp-content/uploads/2023/03/image-89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69"/>
          <a:stretch/>
        </p:blipFill>
        <p:spPr bwMode="auto">
          <a:xfrm>
            <a:off x="5864202" y="3276113"/>
            <a:ext cx="2746399" cy="2695605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</p:pic>
    </p:spTree>
    <p:extLst>
      <p:ext uri="{BB962C8B-B14F-4D97-AF65-F5344CB8AC3E}">
        <p14:creationId xmlns:p14="http://schemas.microsoft.com/office/powerpoint/2010/main" val="2641071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48646" y="0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The Carnot Refrigerator and Heat Pump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2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 Box 5"/>
              <p:cNvSpPr txBox="1">
                <a:spLocks noChangeArrowheads="1"/>
              </p:cNvSpPr>
              <p:nvPr/>
            </p:nvSpPr>
            <p:spPr bwMode="auto">
              <a:xfrm>
                <a:off x="182881" y="669708"/>
                <a:ext cx="11441672" cy="480131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latinLnBrk="0">
                  <a:lnSpc>
                    <a:spcPct val="150000"/>
                  </a:lnSpc>
                  <a:defRPr/>
                </a:pPr>
                <a:r>
                  <a:rPr lang="en-US" sz="2800" b="1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Example 1:</a:t>
                </a:r>
              </a:p>
              <a:p>
                <a:pPr latinLnBrk="0">
                  <a:lnSpc>
                    <a:spcPct val="150000"/>
                  </a:lnSpc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 refrigerator operates between a cold region at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sz="24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𝐶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en-US" sz="24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5</m:t>
                    </m:r>
                    <m:r>
                      <m:rPr>
                        <m:nor/>
                      </m:rPr>
                      <a:rPr lang="en-US" sz="2400">
                        <a:solidFill>
                          <a:prstClr val="black"/>
                        </a:solidFill>
                      </a:rPr>
                      <m:t>°</m:t>
                    </m:r>
                    <m:r>
                      <m:rPr>
                        <m:nor/>
                      </m:rPr>
                      <a:rPr lang="en-US" sz="2400">
                        <a:solidFill>
                          <a:prstClr val="black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m:t>C</m:t>
                    </m:r>
                  </m:oMath>
                </a14:m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and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 warm region at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sz="24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𝐻</m:t>
                        </m:r>
                      </m:sub>
                    </m:sSub>
                    <m:r>
                      <a:rPr lang="en-US" sz="24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=30</m:t>
                    </m:r>
                    <m:r>
                      <m:rPr>
                        <m:nor/>
                      </m:rPr>
                      <a:rPr lang="en-US" sz="2400">
                        <a:solidFill>
                          <a:prstClr val="black"/>
                        </a:solidFill>
                      </a:rPr>
                      <m:t>°</m:t>
                    </m:r>
                    <m:r>
                      <m:rPr>
                        <m:nor/>
                      </m:rPr>
                      <a:rPr lang="en-US" sz="2400">
                        <a:solidFill>
                          <a:prstClr val="black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m:t>C</m:t>
                    </m:r>
                  </m:oMath>
                </a14:m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.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refrigerator extracts 1500 kJ of heat from the cold space per cycle. </a:t>
                </a: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Calculate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:</a:t>
                </a:r>
              </a:p>
              <a:p>
                <a:pPr marL="457200" indent="-4572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coefficient of performance (COP) of the refrigerator.</a:t>
                </a:r>
              </a:p>
              <a:p>
                <a:pPr marL="457200" indent="-4572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equivalent heat pump COP.</a:t>
                </a:r>
              </a:p>
              <a:p>
                <a:pPr marL="457200" indent="-4572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amount of work input required per cycle</a:t>
                </a:r>
                <a:r>
                  <a:rPr lang="en-US" sz="28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latinLnBrk="0">
                  <a:lnSpc>
                    <a:spcPct val="150000"/>
                  </a:lnSpc>
                  <a:defRPr/>
                </a:pPr>
                <a:r>
                  <a:rPr lang="en-US" sz="2800" b="1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endParaRPr lang="en-US" sz="2400" b="1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82881" y="669708"/>
                <a:ext cx="11441672" cy="4801314"/>
              </a:xfrm>
              <a:prstGeom prst="rect">
                <a:avLst/>
              </a:prstGeom>
              <a:blipFill rotWithShape="0">
                <a:blip r:embed="rId2"/>
                <a:stretch>
                  <a:fillRect l="-1066" r="-320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18222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48646" y="0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The Carnot Refrigerator and Heat Pump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2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 Box 5"/>
              <p:cNvSpPr txBox="1">
                <a:spLocks noChangeArrowheads="1"/>
              </p:cNvSpPr>
              <p:nvPr/>
            </p:nvSpPr>
            <p:spPr bwMode="auto">
              <a:xfrm>
                <a:off x="182881" y="669708"/>
                <a:ext cx="10903130" cy="53860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latinLnBrk="0">
                  <a:lnSpc>
                    <a:spcPct val="150000"/>
                  </a:lnSpc>
                  <a:defRPr/>
                </a:pPr>
                <a:r>
                  <a:rPr lang="en-US" sz="2400" b="1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Solution:</a:t>
                </a:r>
              </a:p>
              <a:p>
                <a:pPr>
                  <a:lnSpc>
                    <a:spcPct val="15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𝐶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=5</m:t>
                    </m:r>
                    <m:r>
                      <m:rPr>
                        <m:nor/>
                      </m:rPr>
                      <a:rPr lang="en-US" sz="2400">
                        <a:solidFill>
                          <a:prstClr val="black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m:t>°</m:t>
                    </m:r>
                    <m:r>
                      <m:rPr>
                        <m:nor/>
                      </m:rPr>
                      <a:rPr lang="en-US" sz="2400">
                        <a:solidFill>
                          <a:prstClr val="black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m:t>C</m:t>
                    </m:r>
                    <m:r>
                      <m:rPr>
                        <m:nor/>
                      </m:rPr>
                      <a:rPr lang="en-US" sz="2400" smtClean="0">
                        <a:solidFill>
                          <a:prstClr val="black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m:t> + 273 = 278</m:t>
                    </m:r>
                  </m:oMath>
                </a14:m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K</a:t>
                </a:r>
              </a:p>
              <a:p>
                <a:pPr>
                  <a:lnSpc>
                    <a:spcPct val="15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sz="24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𝐻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en-US" sz="24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30</m:t>
                    </m:r>
                    <m:r>
                      <m:rPr>
                        <m:nor/>
                      </m:rPr>
                      <a:rPr lang="en-US" sz="2400">
                        <a:solidFill>
                          <a:prstClr val="black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m:t>°</m:t>
                    </m:r>
                    <m:r>
                      <m:rPr>
                        <m:nor/>
                      </m:rPr>
                      <a:rPr lang="en-US" sz="2400">
                        <a:solidFill>
                          <a:prstClr val="black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m:t>C</m:t>
                    </m:r>
                    <m:r>
                      <m:rPr>
                        <m:nor/>
                      </m:rPr>
                      <a:rPr lang="en-US" sz="2400">
                        <a:solidFill>
                          <a:prstClr val="black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m:t> + 273 = 303 </m:t>
                    </m:r>
                    <m:r>
                      <m:rPr>
                        <m:nor/>
                      </m:rPr>
                      <a:rPr lang="en-US" sz="2400" smtClean="0">
                        <a:solidFill>
                          <a:prstClr val="black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m:t>K</m:t>
                    </m:r>
                  </m:oMath>
                </a14:m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 </a:t>
                </a: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sz="2800" dirty="0" smtClean="0">
                  <a:solidFill>
                    <a:prstClr val="black"/>
                  </a:solidFill>
                </a:endParaRPr>
              </a:p>
              <a:p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coefficient of performance (COP) for a refrigerator is given by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:</a:t>
                </a:r>
              </a:p>
              <a:p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Using the Carnot efficiency</a:t>
                </a:r>
                <a:r>
                  <a:rPr lang="en-US" sz="28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, </a:t>
                </a:r>
                <a:endParaRPr lang="en-US" sz="28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>
                  <a:lnSpc>
                    <a:spcPct val="150000"/>
                  </a:lnSpc>
                  <a:defRPr/>
                </a:pPr>
                <a:endParaRPr lang="en-US" sz="28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>
                  <a:lnSpc>
                    <a:spcPct val="150000"/>
                  </a:lnSpc>
                  <a:defRPr/>
                </a:pPr>
                <a:r>
                  <a:rPr lang="en-US" sz="2800" b="1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endParaRPr lang="en-US" sz="2400" b="1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82881" y="669708"/>
                <a:ext cx="10903130" cy="5386090"/>
              </a:xfrm>
              <a:prstGeom prst="rect">
                <a:avLst/>
              </a:prstGeom>
              <a:blipFill rotWithShape="0">
                <a:blip r:embed="rId2"/>
                <a:stretch>
                  <a:fillRect l="-838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2809701" y="3337873"/>
                <a:ext cx="2322815" cy="8769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𝐶𝑂𝑃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𝑅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𝑛𝑒𝑡</m:t>
                              </m:r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9701" y="3337873"/>
                <a:ext cx="2322815" cy="876907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675177" y="5015320"/>
                <a:ext cx="5808065" cy="11425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𝐶𝑂𝑃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𝑅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𝐶𝑎𝑟𝑛𝑜𝑡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f>
                            <m:f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𝐻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𝐿</m:t>
                                  </m:r>
                                </m:sub>
                              </m:sSub>
                            </m:den>
                          </m:f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−1</m:t>
                          </m:r>
                        </m:den>
                      </m:f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f>
                            <m:fPr>
                              <m:ctrlP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303</m:t>
                              </m:r>
                            </m:num>
                            <m:den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278</m:t>
                              </m:r>
                            </m:den>
                          </m:f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−1</m:t>
                          </m:r>
                        </m:den>
                      </m:f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1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𝟏𝟏</m:t>
                      </m:r>
                      <m:r>
                        <a:rPr lang="en-US" sz="2400" b="1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400" b="1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𝟏𝟐</m:t>
                      </m:r>
                    </m:oMath>
                  </m:oMathPara>
                </a14:m>
                <a:endParaRPr lang="en-US" b="1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5177" y="5015320"/>
                <a:ext cx="5808065" cy="1142557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77045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48646" y="0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The Carnot Refrigerator and Heat Pump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82881" y="714248"/>
            <a:ext cx="10903130" cy="480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latinLnBrk="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work input can be determined by rearranging the COP equation:</a:t>
            </a:r>
          </a:p>
          <a:p>
            <a:pPr marL="342900" indent="-342900" latinLnBrk="0">
              <a:buFont typeface="Arial" panose="020B0604020202020204" pitchFamily="34" charset="0"/>
              <a:buChar char="•"/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latinLnBrk="0">
              <a:buFont typeface="Arial" panose="020B0604020202020204" pitchFamily="34" charset="0"/>
              <a:buChar char="•"/>
            </a:pP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latinLnBrk="0">
              <a:buFont typeface="Arial" panose="020B0604020202020204" pitchFamily="34" charset="0"/>
              <a:buChar char="•"/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/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latinLnBrk="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COP of Heat Pump can be:</a:t>
            </a:r>
          </a:p>
          <a:p>
            <a:pPr marL="342900" indent="-342900" latinLnBrk="0">
              <a:buFont typeface="Arial" panose="020B0604020202020204" pitchFamily="34" charset="0"/>
              <a:buChar char="•"/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latinLnBrk="0">
              <a:buFont typeface="Arial" panose="020B0604020202020204" pitchFamily="34" charset="0"/>
              <a:buChar char="•"/>
            </a:pP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latinLnBrk="0">
              <a:buFont typeface="Arial" panose="020B0604020202020204" pitchFamily="34" charset="0"/>
              <a:buChar char="•"/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/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latinLnBrk="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the same amount of work input, the heat pump can deliver:</a:t>
            </a:r>
          </a:p>
          <a:p>
            <a:pPr latinLnBrk="0">
              <a:lnSpc>
                <a:spcPct val="150000"/>
              </a:lnSpc>
              <a:defRPr/>
            </a:pP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4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2428172" y="1026203"/>
                <a:ext cx="4767266" cy="12716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latinLnBrk="0">
                  <a:lnSpc>
                    <a:spcPct val="150000"/>
                  </a:lnSpc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𝑊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𝐿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𝐶𝑂𝑃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𝑅</m:t>
                              </m:r>
                            </m:sub>
                          </m:sSub>
                        </m:den>
                      </m:f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1500 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𝑘𝐽</m:t>
                          </m:r>
                        </m:num>
                        <m:den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11.12</m:t>
                          </m:r>
                        </m:den>
                      </m:f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400" b="1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𝟏𝟑𝟒</m:t>
                      </m:r>
                      <m:r>
                        <a:rPr lang="en-US" sz="2400" b="1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.</m:t>
                      </m:r>
                      <m:r>
                        <a:rPr lang="en-US" sz="2400" b="1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𝟗</m:t>
                      </m:r>
                      <m:r>
                        <a:rPr lang="en-US" sz="2400" b="1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b="1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𝒌𝑱</m:t>
                      </m:r>
                    </m:oMath>
                  </m:oMathPara>
                </a14:m>
                <a:endParaRPr lang="en-US" sz="24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8172" y="1026203"/>
                <a:ext cx="4767266" cy="1271630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2765669" y="3068738"/>
                <a:ext cx="2805832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latinLnBrk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𝐶𝑂𝑃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𝐻𝑃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𝐶𝑂𝑃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𝑅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+1</m:t>
                      </m:r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5669" y="3068738"/>
                <a:ext cx="2805832" cy="461665"/>
              </a:xfrm>
              <a:prstGeom prst="rect">
                <a:avLst/>
              </a:prstGeom>
              <a:blipFill rotWithShape="0">
                <a:blip r:embed="rId3"/>
                <a:stretch>
                  <a:fillRect b="-39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2659655" y="3725881"/>
                <a:ext cx="408195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latinLnBrk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𝐶𝑂𝑃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𝐻𝑃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11.12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+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1=</m:t>
                      </m:r>
                      <m:r>
                        <a:rPr lang="en-US" sz="2400" b="1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𝟏𝟐</m:t>
                      </m:r>
                      <m:r>
                        <a:rPr lang="en-US" sz="2400" b="1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.</m:t>
                      </m:r>
                      <m:r>
                        <a:rPr lang="en-US" sz="2400" b="1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𝟏𝟐</m:t>
                      </m:r>
                    </m:oMath>
                  </m:oMathPara>
                </a14:m>
                <a:endParaRPr lang="en-US" sz="24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9655" y="3725881"/>
                <a:ext cx="4081950" cy="461665"/>
              </a:xfrm>
              <a:prstGeom prst="rect">
                <a:avLst/>
              </a:prstGeom>
              <a:blipFill rotWithShape="0">
                <a:blip r:embed="rId4"/>
                <a:stretch>
                  <a:fillRect b="-39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2477128" y="4878109"/>
                <a:ext cx="2549416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latinLnBrk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𝑄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𝐻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𝐶𝑂𝑃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𝐻𝑃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𝑥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77128" y="4878109"/>
                <a:ext cx="2549416" cy="461665"/>
              </a:xfrm>
              <a:prstGeom prst="rect">
                <a:avLst/>
              </a:prstGeom>
              <a:blipFill rotWithShape="0">
                <a:blip r:embed="rId5"/>
                <a:stretch>
                  <a:fillRect b="-1578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2024825" y="5461137"/>
                <a:ext cx="428751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latinLnBrk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𝑄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𝐻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12,12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𝑥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134.9=1635 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𝑘𝐽</m:t>
                      </m:r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4825" y="5461137"/>
                <a:ext cx="4287519" cy="461665"/>
              </a:xfrm>
              <a:prstGeom prst="rect">
                <a:avLst/>
              </a:prstGeom>
              <a:blipFill rotWithShape="0">
                <a:blip r:embed="rId6"/>
                <a:stretch>
                  <a:fillRect b="-1578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54871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Autofit/>
          </a:bodyPr>
          <a:lstStyle/>
          <a:p>
            <a:pPr lvl="0">
              <a:lnSpc>
                <a:spcPct val="150000"/>
              </a:lnSpc>
              <a:spcBef>
                <a:spcPts val="1000"/>
              </a:spcBef>
            </a:pP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The Carnot Refrigerator and Heat Pump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200" b="1" dirty="0">
              <a:solidFill>
                <a:prstClr val="black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293" y="878341"/>
            <a:ext cx="11311346" cy="5660572"/>
          </a:xfrm>
        </p:spPr>
        <p:txBody>
          <a:bodyPr>
            <a:normAutofit/>
          </a:bodyPr>
          <a:lstStyle/>
          <a:p>
            <a:pPr lvl="0" algn="just" latinLnBrk="0">
              <a:lnSpc>
                <a:spcPct val="150000"/>
              </a:lnSpc>
            </a:pP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latinLnBrk="0">
              <a:lnSpc>
                <a:spcPct val="150000"/>
              </a:lnSpc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latinLnBrk="0">
              <a:lnSpc>
                <a:spcPct val="150000"/>
              </a:lnSpc>
            </a:pP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latinLnBrk="0">
              <a:lnSpc>
                <a:spcPct val="150000"/>
              </a:lnSpc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</a:pPr>
            <a:endParaRPr lang="en-US" sz="2400" dirty="0">
              <a:latin typeface="DeepSeek-CJK-patch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</a:pPr>
            <a:endParaRPr lang="en-US" sz="2400" dirty="0" smtClean="0">
              <a:latin typeface="DeepSeek-CJK-patch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</a:pPr>
            <a:endParaRPr lang="en-US" sz="2400" dirty="0">
              <a:latin typeface="DeepSeek-CJK-patch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</a:pPr>
            <a:endParaRPr lang="en-US" sz="2400" dirty="0" smtClean="0">
              <a:latin typeface="DeepSeek-CJK-patch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66899" y="817399"/>
            <a:ext cx="11658205" cy="55389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 2:</a:t>
            </a:r>
          </a:p>
          <a:p>
            <a:pPr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 Carnot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heat engine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receives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heat from a high-temperature reservoir at 900°C, absorbing energy at a rate of 800 kJ per minute. It then releases waste heat to the surrounding air at 27°C. The engine’s entire work output is utilized to operate a Carnot refrigerator, which draws heat from a refrigerated space maintained at -5°C and transfers it to the same ambient air at 27°C.</a:t>
            </a:r>
          </a:p>
          <a:p>
            <a:pPr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Determine: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maximum rate at which heat can be removed from the refrigerated space. </a:t>
            </a: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total rate at which heat is rejected to the ambient air.</a:t>
            </a:r>
          </a:p>
          <a:p>
            <a:pPr lvl="0">
              <a:lnSpc>
                <a:spcPct val="90000"/>
              </a:lnSpc>
              <a:spcBef>
                <a:spcPts val="1000"/>
              </a:spcBef>
              <a:defRPr/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3497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Autofit/>
          </a:bodyPr>
          <a:lstStyle/>
          <a:p>
            <a:pPr lvl="0">
              <a:lnSpc>
                <a:spcPct val="150000"/>
              </a:lnSpc>
              <a:spcBef>
                <a:spcPts val="100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The Carnot Refrigerator and Heat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Pump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solidFill>
                <a:prstClr val="black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31293" y="878341"/>
                <a:ext cx="11311346" cy="5660572"/>
              </a:xfrm>
            </p:spPr>
            <p:txBody>
              <a:bodyPr>
                <a:normAutofit/>
              </a:bodyPr>
              <a:lstStyle/>
              <a:p>
                <a:pPr marL="0" lvl="0" indent="0" algn="just" latinLnBrk="0">
                  <a:lnSpc>
                    <a:spcPct val="150000"/>
                  </a:lnSpc>
                  <a:buNone/>
                </a:pPr>
                <a:r>
                  <a:rPr lang="en-US" sz="2400" b="1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Solution:</a:t>
                </a:r>
              </a:p>
              <a:p>
                <a:pPr algn="just" latinLnBrk="0"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maximum thermal efficiency, </a:t>
                </a:r>
              </a:p>
              <a:p>
                <a:pPr algn="just" latinLnBrk="0">
                  <a:lnSpc>
                    <a:spcPct val="150000"/>
                  </a:lnSpc>
                </a:pPr>
                <a:endParaRPr lang="en-US" sz="2400" dirty="0">
                  <a:latin typeface="DeepSeek-CJK-patch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</a:pPr>
                <a:r>
                  <a:rPr lang="en-US" sz="2400" dirty="0" smtClean="0">
                    <a:latin typeface="DeepSeek-CJK-patch"/>
                    <a:cs typeface="Arial" panose="020B0604020202020204" pitchFamily="34" charset="0"/>
                  </a:rPr>
                  <a:t>The maximum power output of the heat engine:</a:t>
                </a:r>
              </a:p>
              <a:p>
                <a:pPr marL="0" indent="0" algn="just" latinLnBrk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sz="2400" i="1" smtClean="0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acc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𝑊</m:t>
                              </m:r>
                            </m:e>
                          </m:acc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𝑛𝑒𝑡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,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η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𝑡h</m:t>
                          </m:r>
                        </m:sub>
                      </m:sSub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accPr>
                            <m:e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𝑄</m:t>
                              </m:r>
                            </m:e>
                          </m:acc>
                        </m:e>
                        <m: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𝐻</m:t>
                          </m:r>
                        </m:sub>
                      </m:sSub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d>
                        <m:dPr>
                          <m:ctrlP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0.744</m:t>
                          </m:r>
                        </m:e>
                      </m:d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(800</m:t>
                      </m:r>
                      <m:f>
                        <m:fPr>
                          <m:type m:val="skw"/>
                          <m:ctrlP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𝑘𝐽</m:t>
                          </m:r>
                        </m:num>
                        <m:den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𝑚𝑖𝑛</m:t>
                          </m:r>
                        </m:den>
                      </m:f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)</m:t>
                      </m:r>
                    </m:oMath>
                  </m:oMathPara>
                </a14:m>
                <a:endParaRPr lang="en-US" sz="2400" dirty="0" smtClean="0">
                  <a:latin typeface="DeepSeek-CJK-patch"/>
                  <a:cs typeface="Arial" panose="020B0604020202020204" pitchFamily="34" charset="0"/>
                </a:endParaRPr>
              </a:p>
              <a:p>
                <a:pPr marL="0" indent="0" algn="just" latinLnBrk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sz="2400" i="1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acc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𝑊</m:t>
                              </m:r>
                            </m:e>
                          </m:acc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𝑛𝑒𝑡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,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=595.2 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𝑘𝐽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/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𝑚𝑖𝑛</m:t>
                      </m:r>
                    </m:oMath>
                  </m:oMathPara>
                </a14:m>
                <a:endParaRPr lang="en-US" sz="2400" dirty="0">
                  <a:latin typeface="DeepSeek-CJK-patch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</a:pPr>
                <a:r>
                  <a:rPr lang="en-US" sz="2400" dirty="0" smtClean="0">
                    <a:latin typeface="DeepSeek-CJK-patch"/>
                    <a:cs typeface="Arial" panose="020B0604020202020204" pitchFamily="34" charset="0"/>
                  </a:rPr>
                  <a:t>Therefore, the power input to the refrigerator is also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n-US" sz="2400" i="1"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</m:ctrlPr>
                          </m:acc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  <m:t>𝑊</m:t>
                            </m:r>
                          </m:e>
                        </m:acc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𝑛𝑒𝑡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,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𝑖𝑛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=595.2 </m:t>
                    </m:r>
                    <m:r>
                      <a:rPr lang="en-US" sz="24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𝑘𝐽</m:t>
                    </m:r>
                    <m:r>
                      <a:rPr lang="en-US" sz="24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/</m:t>
                    </m:r>
                    <m:r>
                      <a:rPr lang="en-US" sz="24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𝑚𝑖𝑛</m:t>
                    </m:r>
                  </m:oMath>
                </a14:m>
                <a:endParaRPr lang="en-US" sz="2400" dirty="0">
                  <a:latin typeface="DeepSeek-CJK-patch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</a:pPr>
                <a:endParaRPr lang="en-US" sz="2400" dirty="0" smtClean="0">
                  <a:latin typeface="DeepSeek-CJK-patch"/>
                  <a:cs typeface="Arial" panose="020B0604020202020204" pitchFamily="34" charset="0"/>
                </a:endParaRPr>
              </a:p>
              <a:p>
                <a:pPr marL="0" indent="0" algn="just" latinLnBrk="0">
                  <a:lnSpc>
                    <a:spcPct val="150000"/>
                  </a:lnSpc>
                  <a:buNone/>
                </a:pP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31293" y="878341"/>
                <a:ext cx="11311346" cy="5660572"/>
              </a:xfrm>
              <a:blipFill rotWithShape="0">
                <a:blip r:embed="rId2"/>
                <a:stretch>
                  <a:fillRect l="-8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431293" y="1855719"/>
                <a:ext cx="5552802" cy="122379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just" latinLnBrk="0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η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𝑡h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,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𝑚𝑎𝑥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=1−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𝐿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𝐻</m:t>
                              </m:r>
                            </m:sub>
                          </m:sSub>
                        </m:den>
                      </m:f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=1−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300 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𝐾</m:t>
                          </m:r>
                        </m:num>
                        <m:den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1173 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𝐾</m:t>
                          </m:r>
                        </m:den>
                      </m:f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=0.744</m:t>
                      </m:r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1293" y="1855719"/>
                <a:ext cx="5552802" cy="1223797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62335" y="878341"/>
            <a:ext cx="3026868" cy="2303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357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Autofit/>
          </a:bodyPr>
          <a:lstStyle/>
          <a:p>
            <a:pPr lvl="0">
              <a:lnSpc>
                <a:spcPct val="150000"/>
              </a:lnSpc>
              <a:spcBef>
                <a:spcPts val="100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The Carnot Refrigerator and Heat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Pump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solidFill>
                <a:prstClr val="black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31293" y="878341"/>
                <a:ext cx="11311346" cy="5660572"/>
              </a:xfrm>
            </p:spPr>
            <p:txBody>
              <a:bodyPr>
                <a:normAutofit/>
              </a:bodyPr>
              <a:lstStyle/>
              <a:p>
                <a:pPr lvl="0" algn="just" latinLnBrk="0"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maximum rate of heat removal from the refrigerated space will be:</a:t>
                </a: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algn="just" latinLnBrk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𝐶𝑂𝑃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𝑅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, 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𝑐𝑎𝑟𝑛𝑜𝑡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1</m:t>
                          </m:r>
                        </m:num>
                        <m:den>
                          <m:f>
                            <m:fPr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b="0" i="1" smtClean="0"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𝐻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b="0" i="1" smtClean="0"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𝐿</m:t>
                                  </m:r>
                                </m:sub>
                              </m:sSub>
                            </m:den>
                          </m:f>
                          <m:r>
                            <a:rPr lang="en-US" sz="24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−1</m:t>
                          </m:r>
                        </m:den>
                      </m:f>
                      <m:r>
                        <a:rPr lang="en-US" sz="2400" b="0" i="1" smtClean="0"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1</m:t>
                          </m:r>
                        </m:num>
                        <m:den>
                          <m:f>
                            <m:fPr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fPr>
                            <m:num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(27+273)</m:t>
                              </m:r>
                            </m:num>
                            <m:den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(−5+273)</m:t>
                              </m:r>
                            </m:den>
                          </m:f>
                          <m:r>
                            <a:rPr lang="en-US" sz="24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−1</m:t>
                          </m:r>
                        </m:den>
                      </m:f>
                      <m:r>
                        <a:rPr lang="en-US" sz="2400" b="0" i="1" smtClean="0"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=8.37</m:t>
                      </m:r>
                    </m:oMath>
                  </m:oMathPara>
                </a14:m>
                <a:endParaRPr lang="en-US" sz="2400" dirty="0">
                  <a:latin typeface="DeepSeek-CJK-patch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</a:pPr>
                <a:r>
                  <a:rPr lang="en-US" sz="2400" dirty="0" smtClean="0">
                    <a:latin typeface="DeepSeek-CJK-patch"/>
                    <a:cs typeface="Arial" panose="020B0604020202020204" pitchFamily="34" charset="0"/>
                  </a:rPr>
                  <a:t>The rate of heat removal from the refrigerated space becomes:</a:t>
                </a:r>
              </a:p>
              <a:p>
                <a:pPr marL="914400" lvl="2" indent="0" algn="just" latinLnBrk="0">
                  <a:lnSpc>
                    <a:spcPct val="150000"/>
                  </a:lnSpc>
                  <a:buNone/>
                </a:pPr>
                <a:endParaRPr lang="en-US" sz="2400" i="1" dirty="0" smtClean="0">
                  <a:latin typeface="Cambria Math" panose="02040503050406030204" pitchFamily="18" charset="0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</a:pPr>
                <a:endParaRPr lang="en-US" sz="2400" dirty="0" smtClean="0">
                  <a:latin typeface="DeepSeek-CJK-patch"/>
                  <a:cs typeface="Arial" panose="020B0604020202020204" pitchFamily="34" charset="0"/>
                </a:endParaRPr>
              </a:p>
              <a:p>
                <a:pPr marL="0" indent="0" algn="just" latinLnBrk="0">
                  <a:lnSpc>
                    <a:spcPct val="150000"/>
                  </a:lnSpc>
                  <a:buNone/>
                </a:pP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31293" y="878341"/>
                <a:ext cx="11311346" cy="5660572"/>
              </a:xfrm>
              <a:blipFill rotWithShape="0">
                <a:blip r:embed="rId2"/>
                <a:stretch>
                  <a:fillRect l="-75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094124" y="3708627"/>
                <a:ext cx="4992842" cy="70442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2" algn="just" latinLnBrk="0">
                  <a:lnSpc>
                    <a:spcPct val="150000"/>
                  </a:lnSpc>
                  <a:spcBef>
                    <a:spcPts val="500"/>
                  </a:spcBef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n-US" sz="24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</m:ctrlPr>
                          </m:accPr>
                          <m:e>
                            <m:r>
                              <a:rPr lang="en-US" sz="24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  <m:t>𝑄</m:t>
                            </m:r>
                          </m:e>
                        </m:acc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𝐿</m:t>
                        </m:r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,</m:t>
                        </m:r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𝑅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(</m:t>
                        </m:r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𝐶𝑂𝑃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𝑅</m:t>
                        </m:r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,</m:t>
                        </m:r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𝐶𝑎𝑟𝑛𝑜𝑡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)</m:t>
                    </m:r>
                  </m:oMath>
                </a14:m>
                <a:r>
                  <a:rPr lang="en-US" sz="2400" dirty="0">
                    <a:solidFill>
                      <a:prstClr val="black"/>
                    </a:solidFill>
                    <a:latin typeface="DeepSeek-CJK-patch"/>
                    <a:cs typeface="Arial" panose="020B0604020202020204" pitchFamily="34" charset="0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n-US" sz="24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</m:ctrlPr>
                          </m:accPr>
                          <m:e>
                            <m:r>
                              <a:rPr lang="en-US" sz="24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  <m:t>𝑊</m:t>
                            </m:r>
                          </m:e>
                        </m:acc>
                      </m:e>
                      <m:sub>
                        <m:r>
                          <a:rPr lang="en-US" sz="24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𝑛𝑒𝑡</m:t>
                        </m:r>
                        <m:r>
                          <a:rPr lang="en-US" sz="24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,</m:t>
                        </m:r>
                        <m:r>
                          <a:rPr lang="en-US" sz="24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𝑖𝑛</m:t>
                        </m:r>
                      </m:sub>
                    </m:sSub>
                    <m:r>
                      <a:rPr lang="en-US" sz="24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)</m:t>
                    </m:r>
                  </m:oMath>
                </a14:m>
                <a:endParaRPr lang="en-US" sz="2400" dirty="0">
                  <a:solidFill>
                    <a:prstClr val="black"/>
                  </a:solidFill>
                  <a:latin typeface="DeepSeek-CJK-patch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4124" y="3708627"/>
                <a:ext cx="4992842" cy="704424"/>
              </a:xfrm>
              <a:prstGeom prst="rect">
                <a:avLst/>
              </a:prstGeom>
              <a:blipFill rotWithShape="0">
                <a:blip r:embed="rId3"/>
                <a:stretch>
                  <a:fillRect b="-775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000509" y="4581861"/>
                <a:ext cx="7152893" cy="70442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2" algn="just" latinLnBrk="0">
                  <a:lnSpc>
                    <a:spcPct val="150000"/>
                  </a:lnSpc>
                  <a:spcBef>
                    <a:spcPts val="500"/>
                  </a:spcBef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n-US" sz="24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</m:ctrlPr>
                          </m:accPr>
                          <m:e>
                            <m:r>
                              <a:rPr lang="en-US" sz="24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  <m:t>𝑄</m:t>
                            </m:r>
                          </m:e>
                        </m:acc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𝐿</m:t>
                        </m:r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,</m:t>
                        </m:r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𝑅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=(8.37)</m:t>
                    </m:r>
                  </m:oMath>
                </a14:m>
                <a:r>
                  <a:rPr lang="en-US" sz="2400" dirty="0">
                    <a:solidFill>
                      <a:prstClr val="black"/>
                    </a:solidFill>
                    <a:latin typeface="DeepSeek-CJK-patch"/>
                    <a:cs typeface="Arial" panose="020B0604020202020204" pitchFamily="34" charset="0"/>
                  </a:rPr>
                  <a:t>(</a:t>
                </a:r>
                <a14:m>
                  <m:oMath xmlns:m="http://schemas.openxmlformats.org/officeDocument/2006/math">
                    <m:r>
                      <a:rPr lang="en-US" sz="24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595.2 </m:t>
                    </m:r>
                    <m:r>
                      <a:rPr lang="en-US" sz="24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𝑘𝐽</m:t>
                    </m:r>
                    <m:r>
                      <a:rPr lang="en-US" sz="24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/</m:t>
                    </m:r>
                    <m:r>
                      <a:rPr lang="en-US" sz="24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𝑚𝑖𝑛</m:t>
                    </m:r>
                    <m:r>
                      <a:rPr lang="en-US" sz="24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)=</m:t>
                    </m:r>
                    <m:r>
                      <a:rPr lang="en-US" sz="2400" b="1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𝟒𝟗𝟖𝟐</m:t>
                    </m:r>
                    <m:r>
                      <a:rPr lang="en-US" sz="2400" b="1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US" sz="2400" b="1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𝒌𝑱</m:t>
                    </m:r>
                    <m:r>
                      <a:rPr lang="en-US" sz="2400" b="1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/</m:t>
                    </m:r>
                    <m:r>
                      <a:rPr lang="en-US" sz="2400" b="1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𝒎𝒊𝒏</m:t>
                    </m:r>
                  </m:oMath>
                </a14:m>
                <a:endParaRPr lang="en-US" sz="2400" b="1" dirty="0">
                  <a:solidFill>
                    <a:prstClr val="black"/>
                  </a:solidFill>
                  <a:latin typeface="DeepSeek-CJK-patch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0509" y="4581861"/>
                <a:ext cx="7152893" cy="704424"/>
              </a:xfrm>
              <a:prstGeom prst="rect">
                <a:avLst/>
              </a:prstGeom>
              <a:blipFill rotWithShape="0">
                <a:blip r:embed="rId4"/>
                <a:stretch>
                  <a:fillRect b="-869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03556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Autofit/>
          </a:bodyPr>
          <a:lstStyle/>
          <a:p>
            <a:pPr lvl="0">
              <a:lnSpc>
                <a:spcPct val="150000"/>
              </a:lnSpc>
              <a:spcBef>
                <a:spcPts val="100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The Carnot Refrigerator and Heat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Pump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solidFill>
                <a:prstClr val="black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31293" y="878341"/>
                <a:ext cx="11311346" cy="5660572"/>
              </a:xfrm>
            </p:spPr>
            <p:txBody>
              <a:bodyPr>
                <a:normAutofit/>
              </a:bodyPr>
              <a:lstStyle/>
              <a:p>
                <a:pPr lvl="0" algn="just" latinLnBrk="0"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total rate of heat rejection to the ambient air is the sum of the heat rejected by the heat engine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n-US" sz="2400" i="1" smtClea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</m:ctrlPr>
                          </m:accPr>
                          <m:e>
                            <m:r>
                              <a:rPr lang="en-US" sz="2400" b="0" i="1" smtClea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  <m:t>𝑄</m:t>
                            </m:r>
                          </m:e>
                        </m:acc>
                      </m:e>
                      <m:sub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𝐿</m:t>
                        </m:r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,</m:t>
                        </m:r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𝐻𝐸</m:t>
                        </m:r>
                      </m:sub>
                    </m:sSub>
                    <m:r>
                      <a:rPr 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)</m:t>
                    </m:r>
                  </m:oMath>
                </a14:m>
                <a:r>
                  <a:rPr lang="en-US" sz="2400" dirty="0" smtClean="0">
                    <a:latin typeface="DeepSeek-CJK-patch"/>
                    <a:cs typeface="Arial" panose="020B0604020202020204" pitchFamily="34" charset="0"/>
                  </a:rPr>
                  <a:t> and the heat discarded by the refrigerator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n-US" sz="24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</m:ctrlPr>
                          </m:accPr>
                          <m:e>
                            <m:r>
                              <a:rPr lang="en-US" sz="24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  <m:t>𝑄</m:t>
                            </m:r>
                          </m:e>
                        </m:acc>
                      </m:e>
                      <m:sub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𝐻</m:t>
                        </m:r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,</m:t>
                        </m:r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𝑅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)</m:t>
                    </m:r>
                  </m:oMath>
                </a14:m>
                <a:r>
                  <a:rPr lang="en-US" sz="2400" dirty="0">
                    <a:latin typeface="DeepSeek-CJK-patch"/>
                    <a:cs typeface="Arial" panose="020B060402020202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31293" y="878341"/>
                <a:ext cx="11311346" cy="5660572"/>
              </a:xfrm>
              <a:blipFill rotWithShape="0">
                <a:blip r:embed="rId2"/>
                <a:stretch>
                  <a:fillRect l="-755" r="-8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2856412" y="2764153"/>
                <a:ext cx="6096000" cy="704424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lvl="0" algn="just" latinLnBrk="0">
                  <a:lnSpc>
                    <a:spcPct val="150000"/>
                  </a:lnSpc>
                  <a:spcBef>
                    <a:spcPts val="1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acc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𝑄</m:t>
                              </m:r>
                            </m:e>
                          </m:acc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𝐿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,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𝐻𝐸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800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−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595.2=204.8 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𝑘𝐽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/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𝑚𝑖𝑛</m:t>
                      </m:r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56412" y="2764153"/>
                <a:ext cx="6096000" cy="704424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2856412" y="2059025"/>
                <a:ext cx="6096000" cy="704424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lvl="0" algn="just" latinLnBrk="0">
                  <a:lnSpc>
                    <a:spcPct val="150000"/>
                  </a:lnSpc>
                  <a:spcBef>
                    <a:spcPts val="1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acc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𝑄</m:t>
                              </m:r>
                            </m:e>
                          </m:acc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𝐿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,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𝐻𝐸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acc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𝑄</m:t>
                              </m:r>
                            </m:e>
                          </m:acc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𝐻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,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𝐻𝐸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acc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𝑊</m:t>
                              </m:r>
                            </m:e>
                          </m:acc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𝑛𝑒𝑡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,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𝑜𝑢𝑡</m:t>
                          </m:r>
                        </m:sub>
                      </m:sSub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56412" y="2059025"/>
                <a:ext cx="6096000" cy="704424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2316354" y="3460537"/>
                <a:ext cx="6096000" cy="704424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lvl="0" algn="just" latinLnBrk="0">
                  <a:lnSpc>
                    <a:spcPct val="150000"/>
                  </a:lnSpc>
                  <a:spcBef>
                    <a:spcPts val="1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acc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𝑄</m:t>
                              </m:r>
                            </m:e>
                          </m:acc>
                        </m:e>
                        <m: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𝐻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,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𝑅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acc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𝑄</m:t>
                              </m:r>
                            </m:e>
                          </m:acc>
                        </m:e>
                        <m: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𝐿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,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𝑅</m:t>
                          </m:r>
                        </m:sub>
                      </m:sSub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+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acc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𝑊</m:t>
                              </m:r>
                            </m:e>
                          </m:acc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𝑛𝑒𝑡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,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𝑖𝑛</m:t>
                          </m:r>
                        </m:sub>
                      </m:sSub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16354" y="3460537"/>
                <a:ext cx="6096000" cy="704424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2316354" y="4141345"/>
                <a:ext cx="6096000" cy="704424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lvl="0" algn="just" latinLnBrk="0">
                  <a:lnSpc>
                    <a:spcPct val="150000"/>
                  </a:lnSpc>
                  <a:spcBef>
                    <a:spcPts val="1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acc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𝑄</m:t>
                              </m:r>
                            </m:e>
                          </m:acc>
                        </m:e>
                        <m: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𝐻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,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𝑅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4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982+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5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95.2=5577.2 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𝑘𝐽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/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𝑚𝑖𝑛</m:t>
                      </m:r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16354" y="4141345"/>
                <a:ext cx="6096000" cy="704424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2264788" y="5098631"/>
                <a:ext cx="3577903" cy="50039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acc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𝑄</m:t>
                              </m:r>
                            </m:e>
                          </m:acc>
                        </m:e>
                        <m: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𝑎𝑚𝑏𝑖𝑒𝑛𝑡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acc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𝑄</m:t>
                              </m:r>
                            </m:e>
                          </m:acc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𝐿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,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𝐻𝐸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+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accPr>
                            <m:e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𝑄</m:t>
                              </m:r>
                            </m:e>
                          </m:acc>
                        </m:e>
                        <m: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𝐻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,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𝑅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4788" y="5098631"/>
                <a:ext cx="3577903" cy="500393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2249650" y="5646174"/>
                <a:ext cx="6133859" cy="4756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acc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𝑄</m:t>
                              </m:r>
                            </m:e>
                          </m:acc>
                        </m:e>
                        <m: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𝑎𝑚𝑏𝑖𝑒𝑛𝑡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2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04.8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+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5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577.2=</m:t>
                      </m:r>
                      <m:r>
                        <a:rPr lang="en-US" sz="2400" b="1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𝟓𝟕𝟖𝟐</m:t>
                      </m:r>
                      <m:r>
                        <a:rPr lang="en-US" sz="2400" b="1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2400" b="1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𝒌𝑱</m:t>
                      </m:r>
                      <m:r>
                        <a:rPr lang="en-US" sz="2400" b="1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/</m:t>
                      </m:r>
                      <m:r>
                        <a:rPr lang="en-US" sz="2400" b="1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𝒎𝒊𝒏</m:t>
                      </m:r>
                    </m:oMath>
                  </m:oMathPara>
                </a14:m>
                <a:endParaRPr lang="en-US" b="1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9650" y="5646174"/>
                <a:ext cx="6133859" cy="475643"/>
              </a:xfrm>
              <a:prstGeom prst="rect">
                <a:avLst/>
              </a:prstGeom>
              <a:blipFill rotWithShape="0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7270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839" y="-104385"/>
            <a:ext cx="10587184" cy="71553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Summary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408" y="517256"/>
            <a:ext cx="11785751" cy="5839095"/>
          </a:xfrm>
        </p:spPr>
        <p:txBody>
          <a:bodyPr>
            <a:noAutofit/>
          </a:bodyPr>
          <a:lstStyle/>
          <a:p>
            <a:pPr algn="just" latinLnBrk="0">
              <a:lnSpc>
                <a:spcPct val="10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Refrigerators and Heat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Pumps are devices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that transfer heat against the natural flow, using work input to move heat from a colder region to a warmer one.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Performance is measured using the coefficient of performance (COP).</a:t>
            </a:r>
          </a:p>
          <a:p>
            <a:pPr algn="just" latinLnBrk="0">
              <a:lnSpc>
                <a:spcPct val="10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Second Law of Thermodynamics states that energy transfers tend toward increasing entropy, and no process is 100% efficient in converting heat into work.</a:t>
            </a:r>
          </a:p>
          <a:p>
            <a:pPr algn="just" latinLnBrk="0">
              <a:lnSpc>
                <a:spcPct val="10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Carnot Cycle is an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idealized cycle consisting of two isothermal and two adiabatic processes, providing the theoretical maximum efficiency for heat engines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0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Carnot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Heat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Engine operates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on the Carnot cycle, achieving the highest possible efficiency, with performance dependent solely on the temperature of the heat reservoirs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0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Carnot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Refrigerator and Heat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Pump operate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on the reversed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0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Carnot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cycle; the Carnot refrigerator maximizes cooling efficiency,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0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while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Carnot heat pump maximizes heating efficiency.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26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863" y="46039"/>
            <a:ext cx="10627938" cy="51156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503" y="694131"/>
            <a:ext cx="11643360" cy="6163869"/>
          </a:xfrm>
        </p:spPr>
        <p:txBody>
          <a:bodyPr>
            <a:normAutofit fontScale="25000" lnSpcReduction="20000"/>
          </a:bodyPr>
          <a:lstStyle/>
          <a:p>
            <a:pPr marL="0" indent="0" algn="just" latinLnBrk="0">
              <a:lnSpc>
                <a:spcPct val="120000"/>
              </a:lnSpc>
              <a:buNone/>
            </a:pPr>
            <a:r>
              <a:rPr lang="en-US" sz="8800" dirty="0" smtClean="0">
                <a:latin typeface="Arial" panose="020B0604020202020204" pitchFamily="34" charset="0"/>
                <a:cs typeface="Arial" pitchFamily="34" charset="0"/>
              </a:rPr>
              <a:t>[1]. Thermodynamics 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– An Engineering Approach, </a:t>
            </a:r>
            <a:r>
              <a:rPr lang="en-US" sz="8800" dirty="0" err="1">
                <a:latin typeface="Arial" pitchFamily="34" charset="0"/>
                <a:cs typeface="Arial" pitchFamily="34" charset="0"/>
              </a:rPr>
              <a:t>Cengel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 Y </a:t>
            </a:r>
            <a:r>
              <a:rPr lang="en-US" sz="8800" dirty="0" err="1">
                <a:latin typeface="Arial" pitchFamily="34" charset="0"/>
                <a:cs typeface="Arial" pitchFamily="34" charset="0"/>
              </a:rPr>
              <a:t>A.,Bole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 M A., McGraw-Hill 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Education, 8th 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edition 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2015. </a:t>
            </a: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8800" dirty="0" smtClean="0">
                <a:latin typeface="Arial" pitchFamily="34" charset="0"/>
                <a:cs typeface="Arial" pitchFamily="34" charset="0"/>
              </a:rPr>
              <a:t>[2]. Thermodynamic Aspects of Energy, Ibrahim </a:t>
            </a:r>
            <a:r>
              <a:rPr lang="en-US" sz="8800" dirty="0" err="1" smtClean="0">
                <a:latin typeface="Arial" pitchFamily="34" charset="0"/>
                <a:cs typeface="Arial" pitchFamily="34" charset="0"/>
              </a:rPr>
              <a:t>Dincer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8800" dirty="0" err="1" smtClean="0">
                <a:latin typeface="Arial" pitchFamily="34" charset="0"/>
                <a:cs typeface="Arial" pitchFamily="34" charset="0"/>
              </a:rPr>
              <a:t>Calin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8800" dirty="0" err="1" smtClean="0">
                <a:latin typeface="Arial" pitchFamily="34" charset="0"/>
                <a:cs typeface="Arial" pitchFamily="34" charset="0"/>
              </a:rPr>
              <a:t>Zamifirescu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2018, Pages 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153-211,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  <a:hlinkClick r:id="rId2" tooltip="Persistent link using digital object identifier"/>
              </a:rPr>
              <a:t>https://doi.org/10.1016/B978-0-12-809597-3.00105-X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8800" dirty="0" smtClean="0">
                <a:latin typeface="Arial" pitchFamily="34" charset="0"/>
                <a:cs typeface="Arial" pitchFamily="34" charset="0"/>
              </a:rPr>
              <a:t>[3]. Exergy 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and Energy Analysis of a Novel Ejector-Enhanced Vapor Compression Refrigeration Cycle, A. M. </a:t>
            </a:r>
            <a:r>
              <a:rPr lang="en-US" sz="8800" dirty="0" err="1">
                <a:latin typeface="Arial" pitchFamily="34" charset="0"/>
                <a:cs typeface="Arial" pitchFamily="34" charset="0"/>
              </a:rPr>
              <a:t>Alklaibi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, M. A. Al-</a:t>
            </a:r>
            <a:r>
              <a:rPr lang="en-US" sz="8800" dirty="0" err="1">
                <a:latin typeface="Arial" pitchFamily="34" charset="0"/>
                <a:cs typeface="Arial" pitchFamily="34" charset="0"/>
              </a:rPr>
              <a:t>Nimr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, and S. </a:t>
            </a:r>
            <a:r>
              <a:rPr lang="en-US" sz="8800" dirty="0" err="1">
                <a:latin typeface="Arial" pitchFamily="34" charset="0"/>
                <a:cs typeface="Arial" pitchFamily="34" charset="0"/>
              </a:rPr>
              <a:t>Kiwan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,  International Journal of Refrigeration, vol. 118, pp. 1–11, Oct. 2020.</a:t>
            </a: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[4]. The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Carnot Cycle and the Second Law of Thermodynamics: Historical Perspective and Modern Applications. A. </a:t>
            </a:r>
            <a:r>
              <a:rPr lang="en-US" sz="8800" dirty="0" err="1">
                <a:latin typeface="Arial" panose="020B0604020202020204" pitchFamily="34" charset="0"/>
                <a:cs typeface="Arial" panose="020B0604020202020204" pitchFamily="34" charset="0"/>
              </a:rPr>
              <a:t>Bejan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 and J. P. Meyer, 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Cambridge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, UK: Cambridge University Press, 2023. </a:t>
            </a:r>
            <a:endParaRPr lang="en-US" sz="8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8800" dirty="0" smtClean="0">
                <a:latin typeface="DeepSeek-CJK-patch"/>
                <a:cs typeface="Arial" panose="020B0604020202020204" pitchFamily="34" charset="0"/>
              </a:rPr>
              <a:t>[5].</a:t>
            </a:r>
            <a:r>
              <a:rPr lang="en-US" sz="8800" dirty="0" smtClean="0">
                <a:solidFill>
                  <a:srgbClr val="404040"/>
                </a:solidFill>
                <a:latin typeface="DeepSeek-CJK-patch"/>
                <a:cs typeface="Arial" panose="020B0604020202020204" pitchFamily="34" charset="0"/>
              </a:rPr>
              <a:t> </a:t>
            </a:r>
            <a:r>
              <a:rPr lang="en-US" sz="9600" dirty="0" smtClean="0">
                <a:latin typeface="DeepSeek-CJK-patch"/>
              </a:rPr>
              <a:t>Exergy </a:t>
            </a:r>
            <a:r>
              <a:rPr lang="en-US" sz="9600" dirty="0">
                <a:latin typeface="DeepSeek-CJK-patch"/>
              </a:rPr>
              <a:t>Analysis of Irreversible Carnot-like Heat Engines with Finite-Time Thermodynamics</a:t>
            </a:r>
            <a:r>
              <a:rPr lang="en-US" sz="9600" dirty="0" smtClean="0">
                <a:latin typeface="DeepSeek-CJK-patch"/>
              </a:rPr>
              <a:t>,</a:t>
            </a:r>
            <a:r>
              <a:rPr lang="en-US" sz="9600" dirty="0">
                <a:latin typeface="DeepSeek-CJK-patch"/>
              </a:rPr>
              <a:t> </a:t>
            </a:r>
            <a:r>
              <a:rPr lang="en-US" sz="9600" b="1" dirty="0">
                <a:latin typeface="DeepSeek-CJK-patch"/>
              </a:rPr>
              <a:t> </a:t>
            </a:r>
            <a:r>
              <a:rPr lang="en-US" sz="9600" dirty="0">
                <a:latin typeface="DeepSeek-CJK-patch"/>
              </a:rPr>
              <a:t>M. H. Ahmadi et al., </a:t>
            </a:r>
            <a:r>
              <a:rPr lang="en-US" sz="9600" dirty="0" smtClean="0">
                <a:latin typeface="DeepSeek-CJK-patch"/>
              </a:rPr>
              <a:t>Energy </a:t>
            </a:r>
            <a:r>
              <a:rPr lang="en-US" sz="9600" dirty="0">
                <a:latin typeface="DeepSeek-CJK-patch"/>
              </a:rPr>
              <a:t>Conversion and Management, vol. 291, p. 117271, August 2023. </a:t>
            </a:r>
            <a:endParaRPr lang="en-US" sz="9600" dirty="0" smtClean="0">
              <a:latin typeface="DeepSeek-CJK-patch"/>
            </a:endParaRPr>
          </a:p>
          <a:p>
            <a:pPr marL="0" indent="0" algn="just" latinLnBrk="0">
              <a:lnSpc>
                <a:spcPct val="170000"/>
              </a:lnSpc>
              <a:buNone/>
            </a:pPr>
            <a:endParaRPr lang="en-US" sz="8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8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 algn="just">
              <a:lnSpc>
                <a:spcPct val="170000"/>
              </a:lnSpc>
              <a:buNone/>
            </a:pPr>
            <a:endParaRPr lang="en-US" sz="3600" dirty="0" smtClean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34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3400" dirty="0" smtClean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46</a:t>
            </a:fld>
            <a:endParaRPr lang="en-US" dirty="0"/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smtClean="0">
                <a:ln>
                  <a:noFill/>
                </a:ln>
                <a:solidFill>
                  <a:srgbClr val="1F1F1F"/>
                </a:solidFill>
                <a:effectLst/>
                <a:latin typeface="Arial" panose="020B0604020202020204" pitchFamily="34" charset="0"/>
                <a:ea typeface="ElsevierSans"/>
              </a:rPr>
              <a:t>, </a:t>
            </a: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202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47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80001" y="2743202"/>
            <a:ext cx="23246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Thank you !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80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UID" val="{62F5F1DD-4C10-4BA6-983F-D7278F4C0122}"/>
  <p:tag name="ISPRING_RESOURCE_FOLDER" val="D:\Handong UNITWIN FELLOWSHIP\Lecture Materials\Week3\[Engineering Thermodynamics I] Week 3-First Law of Thermodynamics and Energy\"/>
  <p:tag name="ISPRING_PRESENTATION_PATH" val="D:\Handong UNITWIN FELLOWSHIP\Lecture Materials\Week3\[Engineering Thermodynamics I] Week 3-First Law of Thermodynamics and Energy.pptx"/>
  <p:tag name="ISPRING_PROJECT_VERSION" val="9.3"/>
  <p:tag name="ISPRING_PROJECT_FOLDER_UPDATED" val="1"/>
  <p:tag name="ISPRING_SCREEN_RECS_UPDATED" val="D:\Handong UNITWIN FELLOWSHIP\Lecture Materials\Week3\[Engineering Thermodynamics I] Week 3-First Law of Thermodynamics and Energy\"/>
</p:tagLst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11010</TotalTime>
  <Words>2350</Words>
  <Application>Microsoft Office PowerPoint</Application>
  <PresentationFormat>Widescreen</PresentationFormat>
  <Paragraphs>481</Paragraphs>
  <Slides>47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63" baseType="lpstr">
      <vt:lpstr>DeepSeek-CJK-patch</vt:lpstr>
      <vt:lpstr>ElsevierSans</vt:lpstr>
      <vt:lpstr>Google Sans</vt:lpstr>
      <vt:lpstr>맑은 고딕</vt:lpstr>
      <vt:lpstr>Monotype Sorts</vt:lpstr>
      <vt:lpstr>나눔바른고딕</vt:lpstr>
      <vt:lpstr>나눔스퀘어 Bold</vt:lpstr>
      <vt:lpstr>나눔스퀘어_ac</vt:lpstr>
      <vt:lpstr>나눔스퀘어_ac Bold</vt:lpstr>
      <vt:lpstr>나눔스퀘어_ac Light</vt:lpstr>
      <vt:lpstr>Arial</vt:lpstr>
      <vt:lpstr>Calibri</vt:lpstr>
      <vt:lpstr>Cambria Math</vt:lpstr>
      <vt:lpstr>Times New Roman</vt:lpstr>
      <vt:lpstr>Wingdings</vt:lpstr>
      <vt:lpstr>Office 테마</vt:lpstr>
      <vt:lpstr>Engineering Thermodynamics I</vt:lpstr>
      <vt:lpstr>Lecture learning outcomes: </vt:lpstr>
      <vt:lpstr>Content </vt:lpstr>
      <vt:lpstr>  1. Refrigerators and Heat Pumps  </vt:lpstr>
      <vt:lpstr>1. Refrigerators and Heat Pumps            Cont…</vt:lpstr>
      <vt:lpstr>1. Refrigerators and Heat Pumps               Cont…</vt:lpstr>
      <vt:lpstr>1. Refrigerators and Heat Pumps              Cont…</vt:lpstr>
      <vt:lpstr>1. Refrigerators and Heat Pumps            Cont…                                           </vt:lpstr>
      <vt:lpstr>1. Refrigerators and Heat Pumps            Cont… </vt:lpstr>
      <vt:lpstr> 1. Refrigerators and Heat Pumps             Cont…                                        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     3. The Carnot Cycle             Cont…</vt:lpstr>
      <vt:lpstr>       3. The Carnot Cycle             Cont…</vt:lpstr>
      <vt:lpstr>       4. The Carnot Heat Engines</vt:lpstr>
      <vt:lpstr>       4. The Carnot Heat Engine                            Cont…</vt:lpstr>
      <vt:lpstr>       4. The Carnot Heat Engine                           Cont…</vt:lpstr>
      <vt:lpstr>       4. The Carnot Heat Engine                            Cont…</vt:lpstr>
      <vt:lpstr>4. The Carnot Heat Engine                       Cont…</vt:lpstr>
      <vt:lpstr>4. The Carnot Heat Engine                            Cont…</vt:lpstr>
      <vt:lpstr>4. The Carnot Heat Engine                            Cont…</vt:lpstr>
      <vt:lpstr>5. The Carnot Refrigerator and Heat Pump</vt:lpstr>
      <vt:lpstr>5. The Carnot Refrigerator and Heat Pump</vt:lpstr>
      <vt:lpstr>5. The Carnot Refrigerator and Heat Pump           Cont…</vt:lpstr>
      <vt:lpstr>5. The Carnot Refrigerator and Heat Pump           Cont…</vt:lpstr>
      <vt:lpstr>5. The Carnot Refrigerator and Heat Pump         Cont…</vt:lpstr>
      <vt:lpstr>PowerPoint Presentation</vt:lpstr>
      <vt:lpstr>PowerPoint Presentation</vt:lpstr>
      <vt:lpstr>PowerPoint Presentation</vt:lpstr>
      <vt:lpstr> 5. The Carnot Refrigerator and Heat Pump         Cont…</vt:lpstr>
      <vt:lpstr>5. The Carnot Refrigerator and Heat Pump         Cont…</vt:lpstr>
      <vt:lpstr>5. The Carnot Refrigerator and Heat Pump         Cont…</vt:lpstr>
      <vt:lpstr>5. The Carnot Refrigerator and Heat Pump         Cont…</vt:lpstr>
      <vt:lpstr>Summary </vt:lpstr>
      <vt:lpstr>References 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previewwh2023@outlook.com</cp:lastModifiedBy>
  <cp:revision>956</cp:revision>
  <dcterms:created xsi:type="dcterms:W3CDTF">2021-04-29T04:21:21Z</dcterms:created>
  <dcterms:modified xsi:type="dcterms:W3CDTF">2025-05-16T13:53:47Z</dcterms:modified>
</cp:coreProperties>
</file>