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6"/>
  </p:notesMasterIdLst>
  <p:handoutMasterIdLst>
    <p:handoutMasterId r:id="rId47"/>
  </p:handoutMasterIdLst>
  <p:sldIdLst>
    <p:sldId id="282" r:id="rId2"/>
    <p:sldId id="678" r:id="rId3"/>
    <p:sldId id="363" r:id="rId4"/>
    <p:sldId id="646" r:id="rId5"/>
    <p:sldId id="684" r:id="rId6"/>
    <p:sldId id="716" r:id="rId7"/>
    <p:sldId id="683" r:id="rId8"/>
    <p:sldId id="671" r:id="rId9"/>
    <p:sldId id="680" r:id="rId10"/>
    <p:sldId id="778" r:id="rId11"/>
    <p:sldId id="681" r:id="rId12"/>
    <p:sldId id="789" r:id="rId13"/>
    <p:sldId id="790" r:id="rId14"/>
    <p:sldId id="792" r:id="rId15"/>
    <p:sldId id="796" r:id="rId16"/>
    <p:sldId id="672" r:id="rId17"/>
    <p:sldId id="791" r:id="rId18"/>
    <p:sldId id="772" r:id="rId19"/>
    <p:sldId id="785" r:id="rId20"/>
    <p:sldId id="793" r:id="rId21"/>
    <p:sldId id="786" r:id="rId22"/>
    <p:sldId id="787" r:id="rId23"/>
    <p:sldId id="773" r:id="rId24"/>
    <p:sldId id="688" r:id="rId25"/>
    <p:sldId id="794" r:id="rId26"/>
    <p:sldId id="750" r:id="rId27"/>
    <p:sldId id="721" r:id="rId28"/>
    <p:sldId id="740" r:id="rId29"/>
    <p:sldId id="779" r:id="rId30"/>
    <p:sldId id="751" r:id="rId31"/>
    <p:sldId id="784" r:id="rId32"/>
    <p:sldId id="753" r:id="rId33"/>
    <p:sldId id="781" r:id="rId34"/>
    <p:sldId id="782" r:id="rId35"/>
    <p:sldId id="783" r:id="rId36"/>
    <p:sldId id="780" r:id="rId37"/>
    <p:sldId id="795" r:id="rId38"/>
    <p:sldId id="754" r:id="rId39"/>
    <p:sldId id="752" r:id="rId40"/>
    <p:sldId id="722" r:id="rId41"/>
    <p:sldId id="788" r:id="rId42"/>
    <p:sldId id="443" r:id="rId43"/>
    <p:sldId id="442" r:id="rId44"/>
    <p:sldId id="317" r:id="rId45"/>
  </p:sldIdLst>
  <p:sldSz cx="12192000" cy="6858000"/>
  <p:notesSz cx="6858000" cy="9144000"/>
  <p:custDataLst>
    <p:tags r:id="rId48"/>
  </p:custData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7ECF1"/>
    <a:srgbClr val="29455F"/>
    <a:srgbClr val="2F333E"/>
    <a:srgbClr val="585C65"/>
    <a:srgbClr val="D9E1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73" autoAdjust="0"/>
    <p:restoredTop sz="86378" autoAdjust="0"/>
  </p:normalViewPr>
  <p:slideViewPr>
    <p:cSldViewPr snapToGrid="0">
      <p:cViewPr>
        <p:scale>
          <a:sx n="80" d="100"/>
          <a:sy n="80" d="100"/>
        </p:scale>
        <p:origin x="648" y="230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99" d="100"/>
          <a:sy n="99" d="100"/>
        </p:scale>
        <p:origin x="3810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handoutMaster" Target="handoutMasters/handoutMaster1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gs" Target="tags/tag1.xml"/><Relationship Id="rId8" Type="http://schemas.openxmlformats.org/officeDocument/2006/relationships/slide" Target="slides/slide7.xml"/><Relationship Id="rId51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>
            <a:extLst>
              <a:ext uri="{FF2B5EF4-FFF2-40B4-BE49-F238E27FC236}">
                <a16:creationId xmlns="" xmlns:a16="http://schemas.microsoft.com/office/drawing/2014/main" id="{1FA06A38-C37F-4568-A048-47EECB9A14E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>
            <a:extLst>
              <a:ext uri="{FF2B5EF4-FFF2-40B4-BE49-F238E27FC236}">
                <a16:creationId xmlns="" xmlns:a16="http://schemas.microsoft.com/office/drawing/2014/main" id="{752D2E05-4CF1-4BCC-9766-ECC4888F3EF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0BD674-518E-4782-9092-813744A91FEA}" type="datetimeFigureOut">
              <a:rPr lang="ko-KR" altLang="en-US" smtClean="0"/>
              <a:t>2025-05-16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="" xmlns:a16="http://schemas.microsoft.com/office/drawing/2014/main" id="{C551118D-489C-4243-BEFA-9A1FB90A45B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="" xmlns:a16="http://schemas.microsoft.com/office/drawing/2014/main" id="{32BA7DCD-C975-460D-BFAB-67A58038289A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DB4EAB-417F-45EB-9B7D-11919795AFE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0767202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51D5277-1C88-45E0-8B58-18FDF1DF2317}" type="datetimeFigureOut">
              <a:rPr lang="en-US" smtClean="0"/>
              <a:t>5/16/2025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020840C-0D3C-4014-BD18-AB395A5B5C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16277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54187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>
                <a:solidFill>
                  <a:prstClr val="black"/>
                </a:solidFill>
              </a:rPr>
              <a:pPr/>
              <a:t>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16621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>
                <a:solidFill>
                  <a:prstClr val="black"/>
                </a:solidFill>
              </a:rPr>
              <a:pPr/>
              <a:t>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57010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sv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7" Type="http://schemas.openxmlformats.org/officeDocument/2006/relationships/image" Target="../media/image2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.png"/><Relationship Id="rId5" Type="http://schemas.openxmlformats.org/officeDocument/2006/relationships/image" Target="../media/image14.svg"/><Relationship Id="rId4" Type="http://schemas.openxmlformats.org/officeDocument/2006/relationships/image" Target="../media/image8.png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우측이미지">
            <a:extLst>
              <a:ext uri="{FF2B5EF4-FFF2-40B4-BE49-F238E27FC236}">
                <a16:creationId xmlns="" xmlns:a16="http://schemas.microsoft.com/office/drawing/2014/main" id="{7A334113-2019-4F08-BFDD-FAA6F78B7BD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21105531">
            <a:off x="6020907" y="1345035"/>
            <a:ext cx="7004124" cy="5805700"/>
          </a:xfrm>
          <a:prstGeom prst="rect">
            <a:avLst/>
          </a:prstGeom>
        </p:spPr>
      </p:pic>
      <p:sp>
        <p:nvSpPr>
          <p:cNvPr id="21" name="자유형: 도형 20">
            <a:extLst>
              <a:ext uri="{FF2B5EF4-FFF2-40B4-BE49-F238E27FC236}">
                <a16:creationId xmlns="" xmlns:a16="http://schemas.microsoft.com/office/drawing/2014/main" id="{9338A8CF-C5A9-4FCB-B078-3773C5473AE2}"/>
              </a:ext>
            </a:extLst>
          </p:cNvPr>
          <p:cNvSpPr/>
          <p:nvPr userDrawn="1"/>
        </p:nvSpPr>
        <p:spPr>
          <a:xfrm>
            <a:off x="5628321" y="1815966"/>
            <a:ext cx="4602078" cy="5042034"/>
          </a:xfrm>
          <a:custGeom>
            <a:avLst/>
            <a:gdLst>
              <a:gd name="connsiteX0" fmla="*/ 0 w 4602079"/>
              <a:gd name="connsiteY0" fmla="*/ 0 h 5410200"/>
              <a:gd name="connsiteX1" fmla="*/ 1241659 w 4602079"/>
              <a:gd name="connsiteY1" fmla="*/ 0 h 5410200"/>
              <a:gd name="connsiteX2" fmla="*/ 4602079 w 4602079"/>
              <a:gd name="connsiteY2" fmla="*/ 5410200 h 5410200"/>
              <a:gd name="connsiteX3" fmla="*/ 3360420 w 4602079"/>
              <a:gd name="connsiteY3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02079" h="5410200">
                <a:moveTo>
                  <a:pt x="0" y="0"/>
                </a:moveTo>
                <a:lnTo>
                  <a:pt x="1241659" y="0"/>
                </a:lnTo>
                <a:lnTo>
                  <a:pt x="4602079" y="5410200"/>
                </a:lnTo>
                <a:lnTo>
                  <a:pt x="336042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2" name="그래픽 18">
            <a:extLst>
              <a:ext uri="{FF2B5EF4-FFF2-40B4-BE49-F238E27FC236}">
                <a16:creationId xmlns="" xmlns:a16="http://schemas.microsoft.com/office/drawing/2014/main" id="{15C35F22-CF5F-4968-A7D2-CA117F0B363E}"/>
              </a:ext>
            </a:extLst>
          </p:cNvPr>
          <p:cNvSpPr/>
          <p:nvPr userDrawn="1"/>
        </p:nvSpPr>
        <p:spPr>
          <a:xfrm>
            <a:off x="0" y="1371827"/>
            <a:ext cx="6067033" cy="5042033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23" name="자유형: 도형 22">
            <a:extLst>
              <a:ext uri="{FF2B5EF4-FFF2-40B4-BE49-F238E27FC236}">
                <a16:creationId xmlns="" xmlns:a16="http://schemas.microsoft.com/office/drawing/2014/main" id="{C4F55F57-C455-4D44-BF5B-7B61AB79BBD1}"/>
              </a:ext>
            </a:extLst>
          </p:cNvPr>
          <p:cNvSpPr/>
          <p:nvPr userDrawn="1"/>
        </p:nvSpPr>
        <p:spPr>
          <a:xfrm>
            <a:off x="0" y="592754"/>
            <a:ext cx="8815538" cy="5042034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2B90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4" name="직사각형 23">
            <a:extLst>
              <a:ext uri="{FF2B5EF4-FFF2-40B4-BE49-F238E27FC236}">
                <a16:creationId xmlns="" xmlns:a16="http://schemas.microsoft.com/office/drawing/2014/main" id="{9E13D364-9946-48F8-A1D3-D34015297BFD}"/>
              </a:ext>
            </a:extLst>
          </p:cNvPr>
          <p:cNvSpPr/>
          <p:nvPr userDrawn="1"/>
        </p:nvSpPr>
        <p:spPr bwMode="auto">
          <a:xfrm rot="10800000">
            <a:off x="404660" y="1024400"/>
            <a:ext cx="2415449" cy="276999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indent="-85725" fontAlgn="auto" latinLnBrk="0">
              <a:spcBef>
                <a:spcPts val="100"/>
              </a:spcBef>
              <a:spcAft>
                <a:spcPts val="0"/>
              </a:spcAft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endParaRPr kumimoji="0" lang="ko-KR" altLang="en-US" sz="1200" b="1" spc="-100" dirty="0">
              <a:gradFill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lin ang="0" scaled="0"/>
              </a:gradFill>
              <a:latin typeface="나눔스퀘어 Bold" panose="020B0600000101010101" pitchFamily="50" charset="-127"/>
              <a:ea typeface="나눔스퀘어 Bold" panose="020B0600000101010101" pitchFamily="50" charset="-127"/>
              <a:sym typeface="Monotype Sorts"/>
            </a:endParaRPr>
          </a:p>
        </p:txBody>
      </p:sp>
      <p:pic>
        <p:nvPicPr>
          <p:cNvPr id="25" name="그래픽 24">
            <a:extLst>
              <a:ext uri="{FF2B5EF4-FFF2-40B4-BE49-F238E27FC236}">
                <a16:creationId xmlns="" xmlns:a16="http://schemas.microsoft.com/office/drawing/2014/main" id="{44BF4D7B-D180-4DA2-8FA5-EB96C65A5F4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rcRect l="27344" b="12244"/>
          <a:stretch/>
        </p:blipFill>
        <p:spPr>
          <a:xfrm>
            <a:off x="-1914979" y="829518"/>
            <a:ext cx="7561806" cy="6028483"/>
          </a:xfrm>
          <a:prstGeom prst="rect">
            <a:avLst/>
          </a:prstGeom>
        </p:spPr>
      </p:pic>
      <p:sp>
        <p:nvSpPr>
          <p:cNvPr id="26" name="상단바">
            <a:extLst>
              <a:ext uri="{FF2B5EF4-FFF2-40B4-BE49-F238E27FC236}">
                <a16:creationId xmlns="" xmlns:a16="http://schemas.microsoft.com/office/drawing/2014/main" id="{B31180F2-2F84-47B4-97B7-E65F8DB51734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이등변 삼각형 30">
            <a:extLst>
              <a:ext uri="{FF2B5EF4-FFF2-40B4-BE49-F238E27FC236}">
                <a16:creationId xmlns="" xmlns:a16="http://schemas.microsoft.com/office/drawing/2014/main" id="{331E1F0E-DC95-4538-AF87-5CCEC619B153}"/>
              </a:ext>
            </a:extLst>
          </p:cNvPr>
          <p:cNvSpPr/>
          <p:nvPr userDrawn="1"/>
        </p:nvSpPr>
        <p:spPr>
          <a:xfrm>
            <a:off x="-4265410" y="-386446"/>
            <a:ext cx="6987820" cy="6023983"/>
          </a:xfrm>
          <a:prstGeom prst="triangle">
            <a:avLst/>
          </a:prstGeom>
          <a:solidFill>
            <a:srgbClr val="152375">
              <a:alpha val="15000"/>
            </a:srgb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="" xmlns:a16="http://schemas.microsoft.com/office/drawing/2014/main" id="{FED57959-16C0-466D-A78C-A8F7339A3B7B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459692" y="2735226"/>
            <a:ext cx="6197963" cy="1477328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90000"/>
              </a:lnSpc>
              <a:defRPr lang="ko-KR" altLang="en-US" sz="10000" spc="-300" dirty="0">
                <a:solidFill>
                  <a:schemeClr val="bg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</a:lstStyle>
          <a:p>
            <a:pPr marL="0" lvl="0"/>
            <a:endParaRPr lang="ko-KR" altLang="en-US" dirty="0"/>
          </a:p>
        </p:txBody>
      </p:sp>
      <p:sp>
        <p:nvSpPr>
          <p:cNvPr id="3" name="부제목 2">
            <a:extLst>
              <a:ext uri="{FF2B5EF4-FFF2-40B4-BE49-F238E27FC236}">
                <a16:creationId xmlns="" xmlns:a16="http://schemas.microsoft.com/office/drawing/2014/main" id="{8E912B2B-1BEA-42A8-94BA-27DE2589530D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9128491" y="195861"/>
            <a:ext cx="3963516" cy="424732"/>
          </a:xfrm>
          <a:noFill/>
        </p:spPr>
        <p:txBody>
          <a:bodyPr wrap="square" rtlCol="0">
            <a:spAutoFit/>
          </a:bodyPr>
          <a:lstStyle>
            <a:lvl1pPr marL="0" indent="0">
              <a:buNone/>
              <a:defRPr kumimoji="0" lang="ko-KR" altLang="en-US" sz="3000" b="1" i="0" u="none" strike="noStrike" cap="none" spc="-200" normalizeH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나눔스퀘어_ac Light" panose="020B0600000101010101" pitchFamily="50" charset="-127"/>
                <a:ea typeface="나눔스퀘어_ac Light" panose="020B0600000101010101" pitchFamily="50" charset="-127"/>
              </a:defRPr>
            </a:lvl1pPr>
          </a:lstStyle>
          <a:p>
            <a:pPr marL="0" lvl="0"/>
            <a:endParaRPr lang="ko-KR" alt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48258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b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>
            <a:extLst>
              <a:ext uri="{FF2B5EF4-FFF2-40B4-BE49-F238E27FC236}">
                <a16:creationId xmlns="" xmlns:a16="http://schemas.microsoft.com/office/drawing/2014/main" id="{8430E921-D36B-4D13-A177-F2F6046E4A5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23243" y="827432"/>
            <a:ext cx="7561806" cy="6074667"/>
          </a:xfrm>
          <a:prstGeom prst="rect">
            <a:avLst/>
          </a:prstGeom>
        </p:spPr>
      </p:pic>
      <p:sp>
        <p:nvSpPr>
          <p:cNvPr id="16" name="직사각형 15">
            <a:extLst>
              <a:ext uri="{FF2B5EF4-FFF2-40B4-BE49-F238E27FC236}">
                <a16:creationId xmlns="" xmlns:a16="http://schemas.microsoft.com/office/drawing/2014/main" id="{CD0F39D9-E803-48E2-8A5B-312C027A2595}"/>
              </a:ext>
            </a:extLst>
          </p:cNvPr>
          <p:cNvSpPr/>
          <p:nvPr userDrawn="1"/>
        </p:nvSpPr>
        <p:spPr>
          <a:xfrm>
            <a:off x="1" y="766473"/>
            <a:ext cx="10833769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908624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787720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0833768"/>
              <a:gd name="connsiteY0" fmla="*/ 60960 h 6105263"/>
              <a:gd name="connsiteX1" fmla="*/ 10833768 w 10833768"/>
              <a:gd name="connsiteY1" fmla="*/ 0 h 6105263"/>
              <a:gd name="connsiteX2" fmla="*/ 7877208 w 10833768"/>
              <a:gd name="connsiteY2" fmla="*/ 6105263 h 6105263"/>
              <a:gd name="connsiteX3" fmla="*/ 0 w 10833768"/>
              <a:gd name="connsiteY3" fmla="*/ 6084943 h 6105263"/>
              <a:gd name="connsiteX4" fmla="*/ 0 w 10833768"/>
              <a:gd name="connsiteY4" fmla="*/ 60960 h 610526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76544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  <a:gd name="connsiteX0" fmla="*/ 0 w 10833768"/>
              <a:gd name="connsiteY0" fmla="*/ 60960 h 6084943"/>
              <a:gd name="connsiteX1" fmla="*/ 10833768 w 10833768"/>
              <a:gd name="connsiteY1" fmla="*/ 0 h 6084943"/>
              <a:gd name="connsiteX2" fmla="*/ 7196488 w 10833768"/>
              <a:gd name="connsiteY2" fmla="*/ 6064623 h 6084943"/>
              <a:gd name="connsiteX3" fmla="*/ 0 w 10833768"/>
              <a:gd name="connsiteY3" fmla="*/ 6084943 h 6084943"/>
              <a:gd name="connsiteX4" fmla="*/ 0 w 10833768"/>
              <a:gd name="connsiteY4" fmla="*/ 60960 h 608494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80608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="" xmlns:a16="http://schemas.microsoft.com/office/drawing/2014/main" id="{112072C9-293D-4D05-9701-C2EFEC827FED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>
            <a:extLst>
              <a:ext uri="{FF2B5EF4-FFF2-40B4-BE49-F238E27FC236}">
                <a16:creationId xmlns="" xmlns:a16="http://schemas.microsoft.com/office/drawing/2014/main" id="{835BC0DA-2154-4248-9986-7156D3ACC0FA}"/>
              </a:ext>
            </a:extLst>
          </p:cNvPr>
          <p:cNvSpPr/>
          <p:nvPr userDrawn="1"/>
        </p:nvSpPr>
        <p:spPr>
          <a:xfrm>
            <a:off x="4386808" y="827433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="" xmlns:a16="http://schemas.microsoft.com/office/drawing/2014/main" id="{9352F398-F353-41EC-852E-CA997DAA8852}"/>
              </a:ext>
            </a:extLst>
          </p:cNvPr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="" xmlns:a16="http://schemas.microsoft.com/office/drawing/2014/main" id="{C396019B-5111-4D3B-8EED-7B4BD901B7C0}"/>
              </a:ext>
            </a:extLst>
          </p:cNvPr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="" xmlns:a16="http://schemas.microsoft.com/office/drawing/2014/main" id="{79D67CF0-B63A-482C-AA8D-0120CDB87C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3357" y="268895"/>
            <a:ext cx="628698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</p:spTree>
    <p:extLst>
      <p:ext uri="{BB962C8B-B14F-4D97-AF65-F5344CB8AC3E}">
        <p14:creationId xmlns:p14="http://schemas.microsoft.com/office/powerpoint/2010/main" val="11213905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기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>
            <a:extLst>
              <a:ext uri="{FF2B5EF4-FFF2-40B4-BE49-F238E27FC236}">
                <a16:creationId xmlns="" xmlns:a16="http://schemas.microsoft.com/office/drawing/2014/main" id="{8430E921-D36B-4D13-A177-F2F6046E4A5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23243" y="827432"/>
            <a:ext cx="7561806" cy="6074667"/>
          </a:xfrm>
          <a:prstGeom prst="rect">
            <a:avLst/>
          </a:prstGeom>
        </p:spPr>
      </p:pic>
      <p:sp>
        <p:nvSpPr>
          <p:cNvPr id="18" name="직사각형 15">
            <a:extLst>
              <a:ext uri="{FF2B5EF4-FFF2-40B4-BE49-F238E27FC236}">
                <a16:creationId xmlns="" xmlns:a16="http://schemas.microsoft.com/office/drawing/2014/main" id="{2337AB86-FB4C-4A0F-9E99-D3858A5D9CF6}"/>
              </a:ext>
            </a:extLst>
          </p:cNvPr>
          <p:cNvSpPr/>
          <p:nvPr userDrawn="1"/>
        </p:nvSpPr>
        <p:spPr>
          <a:xfrm>
            <a:off x="1" y="766473"/>
            <a:ext cx="10833769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908624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787720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0833768"/>
              <a:gd name="connsiteY0" fmla="*/ 60960 h 6105263"/>
              <a:gd name="connsiteX1" fmla="*/ 10833768 w 10833768"/>
              <a:gd name="connsiteY1" fmla="*/ 0 h 6105263"/>
              <a:gd name="connsiteX2" fmla="*/ 7877208 w 10833768"/>
              <a:gd name="connsiteY2" fmla="*/ 6105263 h 6105263"/>
              <a:gd name="connsiteX3" fmla="*/ 0 w 10833768"/>
              <a:gd name="connsiteY3" fmla="*/ 6084943 h 6105263"/>
              <a:gd name="connsiteX4" fmla="*/ 0 w 10833768"/>
              <a:gd name="connsiteY4" fmla="*/ 60960 h 610526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76544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  <a:gd name="connsiteX0" fmla="*/ 0 w 10833768"/>
              <a:gd name="connsiteY0" fmla="*/ 60960 h 6084943"/>
              <a:gd name="connsiteX1" fmla="*/ 10833768 w 10833768"/>
              <a:gd name="connsiteY1" fmla="*/ 0 h 6084943"/>
              <a:gd name="connsiteX2" fmla="*/ 7196488 w 10833768"/>
              <a:gd name="connsiteY2" fmla="*/ 6064623 h 6084943"/>
              <a:gd name="connsiteX3" fmla="*/ 0 w 10833768"/>
              <a:gd name="connsiteY3" fmla="*/ 6084943 h 6084943"/>
              <a:gd name="connsiteX4" fmla="*/ 0 w 10833768"/>
              <a:gd name="connsiteY4" fmla="*/ 60960 h 608494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80608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="" xmlns:a16="http://schemas.microsoft.com/office/drawing/2014/main" id="{112072C9-293D-4D05-9701-C2EFEC827FED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>
            <a:extLst>
              <a:ext uri="{FF2B5EF4-FFF2-40B4-BE49-F238E27FC236}">
                <a16:creationId xmlns="" xmlns:a16="http://schemas.microsoft.com/office/drawing/2014/main" id="{835BC0DA-2154-4248-9986-7156D3ACC0FA}"/>
              </a:ext>
            </a:extLst>
          </p:cNvPr>
          <p:cNvSpPr/>
          <p:nvPr userDrawn="1"/>
        </p:nvSpPr>
        <p:spPr>
          <a:xfrm>
            <a:off x="4386808" y="827433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="" xmlns:a16="http://schemas.microsoft.com/office/drawing/2014/main" id="{9352F398-F353-41EC-852E-CA997DAA8852}"/>
              </a:ext>
            </a:extLst>
          </p:cNvPr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="" xmlns:a16="http://schemas.microsoft.com/office/drawing/2014/main" id="{C396019B-5111-4D3B-8EED-7B4BD901B7C0}"/>
              </a:ext>
            </a:extLst>
          </p:cNvPr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="" xmlns:a16="http://schemas.microsoft.com/office/drawing/2014/main" id="{79D67CF0-B63A-482C-AA8D-0120CDB87C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3357" y="268895"/>
            <a:ext cx="628698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  <p:sp>
        <p:nvSpPr>
          <p:cNvPr id="45" name="내용 개체 틀 2">
            <a:extLst>
              <a:ext uri="{FF2B5EF4-FFF2-40B4-BE49-F238E27FC236}">
                <a16:creationId xmlns="" xmlns:a16="http://schemas.microsoft.com/office/drawing/2014/main" id="{76BF5C99-1997-42D7-9B55-D543611FB4ED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233348"/>
            <a:ext cx="9026292" cy="5351094"/>
          </a:xfrm>
        </p:spPr>
        <p:txBody>
          <a:bodyPr>
            <a:normAutofit/>
          </a:bodyPr>
          <a:lstStyle>
            <a:lvl1pPr marL="252000" indent="-252000">
              <a:lnSpc>
                <a:spcPct val="120000"/>
              </a:lnSpc>
              <a:buClr>
                <a:srgbClr val="D5B8EA"/>
              </a:buClr>
              <a:buSzPct val="100000"/>
              <a:buFontTx/>
              <a:buBlip>
                <a:blip r:embed="rId4"/>
              </a:buBlip>
              <a:defRPr sz="3200" b="1">
                <a:latin typeface="나눔스퀘어_ac" panose="020B0600000101010101" pitchFamily="50" charset="-127"/>
                <a:ea typeface="나눔스퀘어_ac" panose="020B0600000101010101" pitchFamily="50" charset="-127"/>
              </a:defRPr>
            </a:lvl1pPr>
            <a:lvl2pPr marL="504000" indent="-228600">
              <a:lnSpc>
                <a:spcPct val="120000"/>
              </a:lnSpc>
              <a:buClr>
                <a:schemeClr val="accent4"/>
              </a:buClr>
              <a:buFont typeface="Wingdings" panose="05000000000000000000" pitchFamily="2" charset="2"/>
              <a:buChar char="§"/>
              <a:defRPr sz="30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 marL="828000">
              <a:lnSpc>
                <a:spcPct val="120000"/>
              </a:lnSpc>
              <a:buClr>
                <a:schemeClr val="accent3">
                  <a:lumMod val="75000"/>
                </a:schemeClr>
              </a:buClr>
              <a:defRPr sz="28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968967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직사각형 2">
            <a:extLst>
              <a:ext uri="{FF2B5EF4-FFF2-40B4-BE49-F238E27FC236}">
                <a16:creationId xmlns="" xmlns:a16="http://schemas.microsoft.com/office/drawing/2014/main" id="{E4FB8308-C79E-4DBF-934B-DFE971567015}"/>
              </a:ext>
            </a:extLst>
          </p:cNvPr>
          <p:cNvSpPr/>
          <p:nvPr userDrawn="1"/>
        </p:nvSpPr>
        <p:spPr>
          <a:xfrm>
            <a:off x="1" y="-58140"/>
            <a:ext cx="10053115" cy="6913497"/>
          </a:xfrm>
          <a:custGeom>
            <a:avLst/>
            <a:gdLst>
              <a:gd name="connsiteX0" fmla="*/ 0 w 10898802"/>
              <a:gd name="connsiteY0" fmla="*/ 0 h 6864482"/>
              <a:gd name="connsiteX1" fmla="*/ 10898802 w 10898802"/>
              <a:gd name="connsiteY1" fmla="*/ 0 h 6864482"/>
              <a:gd name="connsiteX2" fmla="*/ 10898802 w 10898802"/>
              <a:gd name="connsiteY2" fmla="*/ 6864482 h 6864482"/>
              <a:gd name="connsiteX3" fmla="*/ 0 w 10898802"/>
              <a:gd name="connsiteY3" fmla="*/ 6864482 h 6864482"/>
              <a:gd name="connsiteX4" fmla="*/ 0 w 10898802"/>
              <a:gd name="connsiteY4" fmla="*/ 0 h 6864482"/>
              <a:gd name="connsiteX0" fmla="*/ 0 w 10898802"/>
              <a:gd name="connsiteY0" fmla="*/ 0 h 6868420"/>
              <a:gd name="connsiteX1" fmla="*/ 10898802 w 10898802"/>
              <a:gd name="connsiteY1" fmla="*/ 0 h 6868420"/>
              <a:gd name="connsiteX2" fmla="*/ 6569938 w 10898802"/>
              <a:gd name="connsiteY2" fmla="*/ 6868420 h 6868420"/>
              <a:gd name="connsiteX3" fmla="*/ 0 w 10898802"/>
              <a:gd name="connsiteY3" fmla="*/ 6864482 h 6868420"/>
              <a:gd name="connsiteX4" fmla="*/ 0 w 10898802"/>
              <a:gd name="connsiteY4" fmla="*/ 0 h 6868420"/>
              <a:gd name="connsiteX0" fmla="*/ 0 w 9989688"/>
              <a:gd name="connsiteY0" fmla="*/ 0 h 6868420"/>
              <a:gd name="connsiteX1" fmla="*/ 9989688 w 9989688"/>
              <a:gd name="connsiteY1" fmla="*/ 45719 h 6868420"/>
              <a:gd name="connsiteX2" fmla="*/ 6569938 w 9989688"/>
              <a:gd name="connsiteY2" fmla="*/ 6868420 h 6868420"/>
              <a:gd name="connsiteX3" fmla="*/ 0 w 9989688"/>
              <a:gd name="connsiteY3" fmla="*/ 6864482 h 6868420"/>
              <a:gd name="connsiteX4" fmla="*/ 0 w 9989688"/>
              <a:gd name="connsiteY4" fmla="*/ 0 h 6868420"/>
              <a:gd name="connsiteX0" fmla="*/ 0 w 9984402"/>
              <a:gd name="connsiteY0" fmla="*/ 45719 h 6914139"/>
              <a:gd name="connsiteX1" fmla="*/ 9984402 w 9984402"/>
              <a:gd name="connsiteY1" fmla="*/ 0 h 6914139"/>
              <a:gd name="connsiteX2" fmla="*/ 6569938 w 9984402"/>
              <a:gd name="connsiteY2" fmla="*/ 6914139 h 6914139"/>
              <a:gd name="connsiteX3" fmla="*/ 0 w 9984402"/>
              <a:gd name="connsiteY3" fmla="*/ 6910201 h 6914139"/>
              <a:gd name="connsiteX4" fmla="*/ 0 w 9984402"/>
              <a:gd name="connsiteY4" fmla="*/ 45719 h 69141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984402" h="6914139">
                <a:moveTo>
                  <a:pt x="0" y="45719"/>
                </a:moveTo>
                <a:lnTo>
                  <a:pt x="9984402" y="0"/>
                </a:lnTo>
                <a:lnTo>
                  <a:pt x="6569938" y="6914139"/>
                </a:lnTo>
                <a:lnTo>
                  <a:pt x="0" y="6910201"/>
                </a:lnTo>
                <a:lnTo>
                  <a:pt x="0" y="45719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0" name="자유형: 도형 39">
            <a:extLst>
              <a:ext uri="{FF2B5EF4-FFF2-40B4-BE49-F238E27FC236}">
                <a16:creationId xmlns="" xmlns:a16="http://schemas.microsoft.com/office/drawing/2014/main" id="{DD1AAACB-28E9-4D52-A6EE-22B06FA2EE4A}"/>
              </a:ext>
            </a:extLst>
          </p:cNvPr>
          <p:cNvSpPr/>
          <p:nvPr userDrawn="1"/>
        </p:nvSpPr>
        <p:spPr>
          <a:xfrm>
            <a:off x="768816" y="1243616"/>
            <a:ext cx="8815538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1" name="자유형: 도형 40">
            <a:extLst>
              <a:ext uri="{FF2B5EF4-FFF2-40B4-BE49-F238E27FC236}">
                <a16:creationId xmlns="" xmlns:a16="http://schemas.microsoft.com/office/drawing/2014/main" id="{3A9E8056-E227-48D0-A362-012CD6F927DB}"/>
              </a:ext>
            </a:extLst>
          </p:cNvPr>
          <p:cNvSpPr/>
          <p:nvPr userDrawn="1"/>
        </p:nvSpPr>
        <p:spPr>
          <a:xfrm>
            <a:off x="11495" y="845026"/>
            <a:ext cx="8815538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2" name="직사각형 41">
            <a:extLst>
              <a:ext uri="{FF2B5EF4-FFF2-40B4-BE49-F238E27FC236}">
                <a16:creationId xmlns="" xmlns:a16="http://schemas.microsoft.com/office/drawing/2014/main" id="{3E639EC3-96A7-44E5-A7D4-BDDA1BCAA187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44" name="그래픽 43">
            <a:extLst>
              <a:ext uri="{FF2B5EF4-FFF2-40B4-BE49-F238E27FC236}">
                <a16:creationId xmlns="" xmlns:a16="http://schemas.microsoft.com/office/drawing/2014/main" id="{3E6241A5-2F2F-42ED-85F8-D43B71F806A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41689" y="805103"/>
            <a:ext cx="7561806" cy="6074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96651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절제목_간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그래픽 18">
            <a:extLst>
              <a:ext uri="{FF2B5EF4-FFF2-40B4-BE49-F238E27FC236}">
                <a16:creationId xmlns="" xmlns:a16="http://schemas.microsoft.com/office/drawing/2014/main" id="{F530099C-CA70-497E-9E2C-570DD13C57C5}"/>
              </a:ext>
            </a:extLst>
          </p:cNvPr>
          <p:cNvSpPr/>
          <p:nvPr userDrawn="1"/>
        </p:nvSpPr>
        <p:spPr>
          <a:xfrm rot="10800000">
            <a:off x="7666724" y="132125"/>
            <a:ext cx="4394137" cy="3651766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7" name="사각형: 둥근 모서리 6">
            <a:extLst>
              <a:ext uri="{FF2B5EF4-FFF2-40B4-BE49-F238E27FC236}">
                <a16:creationId xmlns="" xmlns:a16="http://schemas.microsoft.com/office/drawing/2014/main" id="{39C9C839-8C4C-401D-891A-9EB09EA999DB}"/>
              </a:ext>
            </a:extLst>
          </p:cNvPr>
          <p:cNvSpPr/>
          <p:nvPr userDrawn="1"/>
        </p:nvSpPr>
        <p:spPr>
          <a:xfrm>
            <a:off x="556098" y="1613463"/>
            <a:ext cx="11079804" cy="4105072"/>
          </a:xfrm>
          <a:prstGeom prst="roundRect">
            <a:avLst/>
          </a:prstGeom>
          <a:solidFill>
            <a:schemeClr val="bg1">
              <a:alpha val="49804"/>
            </a:schemeClr>
          </a:solidFill>
          <a:ln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pic>
        <p:nvPicPr>
          <p:cNvPr id="9" name="그래픽 8">
            <a:extLst>
              <a:ext uri="{FF2B5EF4-FFF2-40B4-BE49-F238E27FC236}">
                <a16:creationId xmlns="" xmlns:a16="http://schemas.microsoft.com/office/drawing/2014/main" id="{D265E156-5DAB-412B-B8ED-5B3264F77CF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3575174" y="-645"/>
            <a:ext cx="8616827" cy="6858002"/>
          </a:xfrm>
          <a:prstGeom prst="rect">
            <a:avLst/>
          </a:prstGeom>
        </p:spPr>
      </p:pic>
      <p:pic>
        <p:nvPicPr>
          <p:cNvPr id="14" name="그래픽 13">
            <a:extLst>
              <a:ext uri="{FF2B5EF4-FFF2-40B4-BE49-F238E27FC236}">
                <a16:creationId xmlns="" xmlns:a16="http://schemas.microsoft.com/office/drawing/2014/main" id="{2F4B05E3-97F5-4C0C-BABF-9754BC166810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21105531">
            <a:off x="7071037" y="2495151"/>
            <a:ext cx="7004124" cy="5805700"/>
          </a:xfrm>
          <a:prstGeom prst="rect">
            <a:avLst/>
          </a:prstGeom>
        </p:spPr>
      </p:pic>
      <p:sp>
        <p:nvSpPr>
          <p:cNvPr id="2" name="절제목입력">
            <a:extLst>
              <a:ext uri="{FF2B5EF4-FFF2-40B4-BE49-F238E27FC236}">
                <a16:creationId xmlns="" xmlns:a16="http://schemas.microsoft.com/office/drawing/2014/main" id="{C4266977-02BA-456A-825A-A4467609EC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3" y="3221244"/>
            <a:ext cx="10515600" cy="1338828"/>
          </a:xfrm>
          <a:noFill/>
        </p:spPr>
        <p:txBody>
          <a:bodyPr wrap="square" rtlCol="0">
            <a:spAutoFit/>
          </a:bodyPr>
          <a:lstStyle>
            <a:lvl1pPr>
              <a:defRPr lang="ko-KR" altLang="en-US" sz="9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7978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다음시간안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그림 15" descr="실내이(가) 표시된 사진&#10;&#10;자동 생성된 설명" hidden="1">
            <a:extLst>
              <a:ext uri="{FF2B5EF4-FFF2-40B4-BE49-F238E27FC236}">
                <a16:creationId xmlns="" xmlns:a16="http://schemas.microsoft.com/office/drawing/2014/main" id="{1F988D3E-7A9E-4D99-A05F-EC0F8D429EC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995"/>
          <a:stretch/>
        </p:blipFill>
        <p:spPr>
          <a:xfrm>
            <a:off x="4991101" y="776752"/>
            <a:ext cx="7191376" cy="6074667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="" xmlns:a16="http://schemas.microsoft.com/office/drawing/2014/main" id="{7669C717-D7EA-4559-971D-9D96519396A4}"/>
              </a:ext>
            </a:extLst>
          </p:cNvPr>
          <p:cNvSpPr/>
          <p:nvPr userDrawn="1"/>
        </p:nvSpPr>
        <p:spPr>
          <a:xfrm>
            <a:off x="1" y="-2945"/>
            <a:ext cx="8942228" cy="6879996"/>
          </a:xfrm>
          <a:custGeom>
            <a:avLst/>
            <a:gdLst>
              <a:gd name="connsiteX0" fmla="*/ 0 w 10487025"/>
              <a:gd name="connsiteY0" fmla="*/ 0 h 6844840"/>
              <a:gd name="connsiteX1" fmla="*/ 10487025 w 10487025"/>
              <a:gd name="connsiteY1" fmla="*/ 0 h 6844840"/>
              <a:gd name="connsiteX2" fmla="*/ 10487025 w 10487025"/>
              <a:gd name="connsiteY2" fmla="*/ 6844840 h 6844840"/>
              <a:gd name="connsiteX3" fmla="*/ 0 w 10487025"/>
              <a:gd name="connsiteY3" fmla="*/ 6844840 h 6844840"/>
              <a:gd name="connsiteX4" fmla="*/ 0 w 10487025"/>
              <a:gd name="connsiteY4" fmla="*/ 0 h 6844840"/>
              <a:gd name="connsiteX0" fmla="*/ 0 w 10487025"/>
              <a:gd name="connsiteY0" fmla="*/ 161925 h 7006765"/>
              <a:gd name="connsiteX1" fmla="*/ 5962650 w 10487025"/>
              <a:gd name="connsiteY1" fmla="*/ 0 h 7006765"/>
              <a:gd name="connsiteX2" fmla="*/ 10487025 w 10487025"/>
              <a:gd name="connsiteY2" fmla="*/ 7006765 h 7006765"/>
              <a:gd name="connsiteX3" fmla="*/ 0 w 10487025"/>
              <a:gd name="connsiteY3" fmla="*/ 7006765 h 7006765"/>
              <a:gd name="connsiteX4" fmla="*/ 0 w 10487025"/>
              <a:gd name="connsiteY4" fmla="*/ 161925 h 7006765"/>
              <a:gd name="connsiteX0" fmla="*/ 0 w 10487025"/>
              <a:gd name="connsiteY0" fmla="*/ 0 h 6844840"/>
              <a:gd name="connsiteX1" fmla="*/ 8896350 w 10487025"/>
              <a:gd name="connsiteY1" fmla="*/ 0 h 6844840"/>
              <a:gd name="connsiteX2" fmla="*/ 10487025 w 10487025"/>
              <a:gd name="connsiteY2" fmla="*/ 6844840 h 6844840"/>
              <a:gd name="connsiteX3" fmla="*/ 0 w 10487025"/>
              <a:gd name="connsiteY3" fmla="*/ 6844840 h 6844840"/>
              <a:gd name="connsiteX4" fmla="*/ 0 w 10487025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6467475 w 8896350"/>
              <a:gd name="connsiteY2" fmla="*/ 681626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5429250 w 8896350"/>
              <a:gd name="connsiteY2" fmla="*/ 681626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5486400 w 8896350"/>
              <a:gd name="connsiteY2" fmla="*/ 683531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896350" h="6844840">
                <a:moveTo>
                  <a:pt x="0" y="0"/>
                </a:moveTo>
                <a:lnTo>
                  <a:pt x="8896350" y="0"/>
                </a:lnTo>
                <a:lnTo>
                  <a:pt x="5486400" y="6835315"/>
                </a:lnTo>
                <a:lnTo>
                  <a:pt x="0" y="6844840"/>
                </a:lnTo>
                <a:lnTo>
                  <a:pt x="0" y="0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11" name="그래픽 10">
            <a:extLst>
              <a:ext uri="{FF2B5EF4-FFF2-40B4-BE49-F238E27FC236}">
                <a16:creationId xmlns="" xmlns:a16="http://schemas.microsoft.com/office/drawing/2014/main" id="{F88AB430-4AA1-45AA-B076-C34B61161B8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rcRect b="37766"/>
          <a:stretch/>
        </p:blipFill>
        <p:spPr>
          <a:xfrm>
            <a:off x="9524" y="-1849373"/>
            <a:ext cx="7004124" cy="3613135"/>
          </a:xfrm>
          <a:prstGeom prst="rect">
            <a:avLst/>
          </a:prstGeom>
        </p:spPr>
      </p:pic>
      <p:sp>
        <p:nvSpPr>
          <p:cNvPr id="13" name="직사각형 12">
            <a:extLst>
              <a:ext uri="{FF2B5EF4-FFF2-40B4-BE49-F238E27FC236}">
                <a16:creationId xmlns="" xmlns:a16="http://schemas.microsoft.com/office/drawing/2014/main" id="{C5EB58ED-179B-4078-B192-BE5B72A0F7A2}"/>
              </a:ext>
            </a:extLst>
          </p:cNvPr>
          <p:cNvSpPr/>
          <p:nvPr userDrawn="1"/>
        </p:nvSpPr>
        <p:spPr>
          <a:xfrm>
            <a:off x="0" y="-13063"/>
            <a:ext cx="12192000" cy="1784842"/>
          </a:xfrm>
          <a:prstGeom prst="rect">
            <a:avLst/>
          </a:prstGeom>
          <a:solidFill>
            <a:schemeClr val="accent1">
              <a:lumMod val="50000"/>
              <a:alpha val="40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3" name="그룹 2">
            <a:extLst>
              <a:ext uri="{FF2B5EF4-FFF2-40B4-BE49-F238E27FC236}">
                <a16:creationId xmlns="" xmlns:a16="http://schemas.microsoft.com/office/drawing/2014/main" id="{70F86DED-00F3-458B-8659-DC3628B429DE}"/>
              </a:ext>
            </a:extLst>
          </p:cNvPr>
          <p:cNvGrpSpPr/>
          <p:nvPr userDrawn="1"/>
        </p:nvGrpSpPr>
        <p:grpSpPr>
          <a:xfrm>
            <a:off x="857294" y="2370245"/>
            <a:ext cx="4756327" cy="2536467"/>
            <a:chOff x="857294" y="2370244"/>
            <a:chExt cx="4756327" cy="2536467"/>
          </a:xfrm>
        </p:grpSpPr>
        <p:cxnSp>
          <p:nvCxnSpPr>
            <p:cNvPr id="25" name="직선 연결선 24">
              <a:extLst>
                <a:ext uri="{FF2B5EF4-FFF2-40B4-BE49-F238E27FC236}">
                  <a16:creationId xmlns="" xmlns:a16="http://schemas.microsoft.com/office/drawing/2014/main" id="{0403CE34-B4DF-4BC4-9CEA-89E13DDE2288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57294" y="4906711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직선 연결선 25">
              <a:extLst>
                <a:ext uri="{FF2B5EF4-FFF2-40B4-BE49-F238E27FC236}">
                  <a16:creationId xmlns="" xmlns:a16="http://schemas.microsoft.com/office/drawing/2014/main" id="{37043C51-C423-4A7B-AD44-8284F712F9F3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57294" y="2370244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절제목입력">
            <a:extLst>
              <a:ext uri="{FF2B5EF4-FFF2-40B4-BE49-F238E27FC236}">
                <a16:creationId xmlns="" xmlns:a16="http://schemas.microsoft.com/office/drawing/2014/main" id="{C4266977-02BA-456A-825A-A4467609EC6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57295" y="2439212"/>
            <a:ext cx="5186199" cy="2554545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100000"/>
              </a:lnSpc>
              <a:defRPr lang="ko-KR" altLang="en-US" sz="8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r>
              <a:rPr lang="ko-KR" altLang="en-US" dirty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ko-KR" altLang="en-US" dirty="0">
                <a:solidFill>
                  <a:schemeClr val="tx2">
                    <a:lumMod val="50000"/>
                  </a:schemeClr>
                </a:solidFill>
              </a:rPr>
            </a:br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52684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정리하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래픽 5">
            <a:extLst>
              <a:ext uri="{FF2B5EF4-FFF2-40B4-BE49-F238E27FC236}">
                <a16:creationId xmlns="" xmlns:a16="http://schemas.microsoft.com/office/drawing/2014/main" id="{E6127282-84D8-4C6D-B83A-DD91189F825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23243" y="827432"/>
            <a:ext cx="7561806" cy="6074667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="" xmlns:a16="http://schemas.microsoft.com/office/drawing/2014/main" id="{8259956A-65B4-4EEA-9C7C-0AF5194488F5}"/>
              </a:ext>
            </a:extLst>
          </p:cNvPr>
          <p:cNvSpPr/>
          <p:nvPr userDrawn="1"/>
        </p:nvSpPr>
        <p:spPr>
          <a:xfrm>
            <a:off x="13749" y="823551"/>
            <a:ext cx="12185049" cy="6027166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직사각형 7">
            <a:extLst>
              <a:ext uri="{FF2B5EF4-FFF2-40B4-BE49-F238E27FC236}">
                <a16:creationId xmlns="" xmlns:a16="http://schemas.microsoft.com/office/drawing/2014/main" id="{DA3C90BF-7600-40AA-8805-55295AE0CF88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이등변 삼각형 9">
            <a:extLst>
              <a:ext uri="{FF2B5EF4-FFF2-40B4-BE49-F238E27FC236}">
                <a16:creationId xmlns="" xmlns:a16="http://schemas.microsoft.com/office/drawing/2014/main" id="{0B197D7A-6573-4F38-9142-7D335934E7E5}"/>
              </a:ext>
            </a:extLst>
          </p:cNvPr>
          <p:cNvSpPr/>
          <p:nvPr userDrawn="1"/>
        </p:nvSpPr>
        <p:spPr>
          <a:xfrm>
            <a:off x="9247672" y="833399"/>
            <a:ext cx="6987820" cy="6023983"/>
          </a:xfrm>
          <a:prstGeom prst="triangle">
            <a:avLst/>
          </a:prstGeom>
          <a:solidFill>
            <a:schemeClr val="accent1">
              <a:lumMod val="75000"/>
              <a:alpha val="15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대각선 방향의 모서리가 둥근 사각형 175">
            <a:extLst>
              <a:ext uri="{FF2B5EF4-FFF2-40B4-BE49-F238E27FC236}">
                <a16:creationId xmlns="" xmlns:a16="http://schemas.microsoft.com/office/drawing/2014/main" id="{3ACEB31D-F473-492D-896B-19B4B5802F74}"/>
              </a:ext>
            </a:extLst>
          </p:cNvPr>
          <p:cNvSpPr/>
          <p:nvPr userDrawn="1"/>
        </p:nvSpPr>
        <p:spPr bwMode="auto">
          <a:xfrm>
            <a:off x="446482" y="413245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3" name="대각선 방향의 모서리가 둥근 사각형 175">
            <a:extLst>
              <a:ext uri="{FF2B5EF4-FFF2-40B4-BE49-F238E27FC236}">
                <a16:creationId xmlns="" xmlns:a16="http://schemas.microsoft.com/office/drawing/2014/main" id="{E19E2B2F-F19A-4B13-BA5B-51D91EA0AEFA}"/>
              </a:ext>
            </a:extLst>
          </p:cNvPr>
          <p:cNvSpPr/>
          <p:nvPr userDrawn="1"/>
        </p:nvSpPr>
        <p:spPr bwMode="auto">
          <a:xfrm>
            <a:off x="296354" y="272411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2B90D9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4" name="직사각형 35">
            <a:extLst>
              <a:ext uri="{FF2B5EF4-FFF2-40B4-BE49-F238E27FC236}">
                <a16:creationId xmlns="" xmlns:a16="http://schemas.microsoft.com/office/drawing/2014/main" id="{953AE7E3-D204-4367-80C4-AF39C650F4B5}"/>
              </a:ext>
            </a:extLst>
          </p:cNvPr>
          <p:cNvSpPr/>
          <p:nvPr userDrawn="1"/>
        </p:nvSpPr>
        <p:spPr bwMode="auto">
          <a:xfrm>
            <a:off x="68242" y="365404"/>
            <a:ext cx="2417191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</a:pPr>
            <a:endParaRPr lang="ko-KR" altLang="en-US" sz="4000" b="1" spc="-100" dirty="0">
              <a:solidFill>
                <a:schemeClr val="bg1"/>
              </a:soli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  <p:pic>
        <p:nvPicPr>
          <p:cNvPr id="15" name="그래픽 14">
            <a:extLst>
              <a:ext uri="{FF2B5EF4-FFF2-40B4-BE49-F238E27FC236}">
                <a16:creationId xmlns="" xmlns:a16="http://schemas.microsoft.com/office/drawing/2014/main" id="{9576B87C-9060-46BF-9AEE-FB7EBE001AA2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5400000">
            <a:off x="460701" y="434444"/>
            <a:ext cx="238271" cy="198286"/>
          </a:xfrm>
          <a:prstGeom prst="rect">
            <a:avLst/>
          </a:prstGeom>
        </p:spPr>
      </p:pic>
      <p:pic>
        <p:nvPicPr>
          <p:cNvPr id="16" name="그래픽 15">
            <a:extLst>
              <a:ext uri="{FF2B5EF4-FFF2-40B4-BE49-F238E27FC236}">
                <a16:creationId xmlns="" xmlns:a16="http://schemas.microsoft.com/office/drawing/2014/main" id="{8FA20798-5018-4E15-AC02-980DAE92A4FA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=""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rot="817888">
            <a:off x="9061190" y="2125299"/>
            <a:ext cx="7004124" cy="5805700"/>
          </a:xfrm>
          <a:prstGeom prst="rect">
            <a:avLst/>
          </a:prstGeom>
        </p:spPr>
      </p:pic>
      <p:sp>
        <p:nvSpPr>
          <p:cNvPr id="17" name="내용 개체 틀 2">
            <a:extLst>
              <a:ext uri="{FF2B5EF4-FFF2-40B4-BE49-F238E27FC236}">
                <a16:creationId xmlns="" xmlns:a16="http://schemas.microsoft.com/office/drawing/2014/main" id="{8882EFD0-2702-4CF9-A9A1-7AC20E3EDEF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513530"/>
            <a:ext cx="9026292" cy="4351338"/>
          </a:xfrm>
        </p:spPr>
        <p:txBody>
          <a:bodyPr>
            <a:normAutofit/>
          </a:bodyPr>
          <a:lstStyle>
            <a:lvl1pPr marL="252000" indent="-252000">
              <a:buClr>
                <a:srgbClr val="D5B8EA"/>
              </a:buClr>
              <a:buSzPct val="80000"/>
              <a:buFont typeface="Wingdings" panose="05000000000000000000" pitchFamily="2" charset="2"/>
              <a:buChar char="l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  <a:lvl2pPr marL="685800" indent="-228600">
              <a:buFont typeface="Wingdings" panose="05000000000000000000" pitchFamily="2" charset="2"/>
              <a:buChar char="v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337425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7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759553-0ABD-4089-8CF5-530075E1425D}" type="datetime1">
              <a:rPr lang="en-US" smtClean="0"/>
              <a:t>5/16/2025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 Melaku Desta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72987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2303A9-C8B8-4D2A-8E26-C147A9D90987}" type="datetime1">
              <a:rPr lang="en-US" smtClean="0"/>
              <a:t>5/16/2025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 Melaku Desta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87159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E2328-99DF-42F9-8C66-D79D3F47FD46}" type="datetime1">
              <a:rPr lang="en-US" smtClean="0"/>
              <a:t>5/16/2025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 Melaku Desta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78276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E1E8">
            <a:alpha val="6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="" xmlns:a16="http://schemas.microsoft.com/office/drawing/2014/main" id="{5A864DAE-ECE1-4533-8A71-4E4D39FE0B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2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="" xmlns:a16="http://schemas.microsoft.com/office/drawing/2014/main" id="{2D443D05-94D4-4342-AEFA-0197AA7802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2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dirty="0"/>
              <a:t>마스터 텍스트 스타일을 편집하려면 클릭</a:t>
            </a:r>
          </a:p>
          <a:p>
            <a:pPr lvl="1"/>
            <a:r>
              <a:rPr lang="ko-KR" altLang="en-US" dirty="0"/>
              <a:t>두 번째 수준</a:t>
            </a:r>
          </a:p>
          <a:p>
            <a:pPr lvl="2"/>
            <a:r>
              <a:rPr lang="ko-KR" altLang="en-US" dirty="0"/>
              <a:t>세 번째 수준</a:t>
            </a:r>
          </a:p>
          <a:p>
            <a:pPr lvl="3"/>
            <a:r>
              <a:rPr lang="ko-KR" altLang="en-US" dirty="0"/>
              <a:t>네 번째 수준</a:t>
            </a:r>
          </a:p>
          <a:p>
            <a:pPr lvl="4"/>
            <a:r>
              <a:rPr lang="ko-KR" altLang="en-US" dirty="0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="" xmlns:a16="http://schemas.microsoft.com/office/drawing/2014/main" id="{DA825FC3-8F69-4D96-AC04-9C5FA0606E7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DC643D-EB6A-4A73-B828-6F1D91484779}" type="datetime1">
              <a:rPr lang="en-US" altLang="ko-KR" smtClean="0"/>
              <a:t>5/16/2025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="" xmlns:a16="http://schemas.microsoft.com/office/drawing/2014/main" id="{32F7D89B-8384-4B4C-B483-77929B29860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altLang="ko-KR" smtClean="0"/>
              <a:t>Presenter: Dr. Melaku Desta</a:t>
            </a:r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="" xmlns:a16="http://schemas.microsoft.com/office/drawing/2014/main" id="{573BD4B8-82EB-4089-9218-49718EAEE92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199C1B-4DD0-46FA-B2CF-A309B194904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821077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1" r:id="rId3"/>
    <p:sldLayoutId id="2147483651" r:id="rId4"/>
    <p:sldLayoutId id="2147483654" r:id="rId5"/>
    <p:sldLayoutId id="2147483660" r:id="rId6"/>
    <p:sldLayoutId id="2147483655" r:id="rId7"/>
    <p:sldLayoutId id="2147483662" r:id="rId8"/>
    <p:sldLayoutId id="2147483663" r:id="rId9"/>
    <p:sldLayoutId id="2147483664" r:id="rId10"/>
  </p:sldLayoutIdLst>
  <p:hf hdr="0" dt="0"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0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encrypted-tbn3.gstatic.com/images?q=tbn:ANd9GcT0rB0HiNwjICOM_PmRGfeI743vbPCZVADWajFoBbKJ6t2MkLSC" TargetMode="External"/><Relationship Id="rId2" Type="http://schemas.openxmlformats.org/officeDocument/2006/relationships/hyperlink" Target="https://slideplayer.com/slide/5370522/17/images/2/5-1+Work+Always+Converts+Directly+and+Completely+to+Heat,+But+not+the+Reverse..jpg" TargetMode="Externa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7" Type="http://schemas.openxmlformats.org/officeDocument/2006/relationships/image" Target="../media/image29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0.png"/><Relationship Id="rId1" Type="http://schemas.openxmlformats.org/officeDocument/2006/relationships/slideLayout" Target="../slideLayouts/slideLayout9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0.png"/><Relationship Id="rId2" Type="http://schemas.openxmlformats.org/officeDocument/2006/relationships/image" Target="../media/image280.png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310.png"/><Relationship Id="rId4" Type="http://schemas.openxmlformats.org/officeDocument/2006/relationships/image" Target="../media/image300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0.png"/><Relationship Id="rId1" Type="http://schemas.openxmlformats.org/officeDocument/2006/relationships/slideLayout" Target="../slideLayouts/slideLayout9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0.pn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3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41.png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9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9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48.png"/><Relationship Id="rId4" Type="http://schemas.openxmlformats.org/officeDocument/2006/relationships/image" Target="../media/image47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9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9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56.png"/><Relationship Id="rId5" Type="http://schemas.openxmlformats.org/officeDocument/2006/relationships/image" Target="../media/image55.png"/><Relationship Id="rId4" Type="http://schemas.openxmlformats.org/officeDocument/2006/relationships/image" Target="../media/image54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9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9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9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63.png"/><Relationship Id="rId4" Type="http://schemas.openxmlformats.org/officeDocument/2006/relationships/image" Target="../media/image62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67.png"/><Relationship Id="rId4" Type="http://schemas.openxmlformats.org/officeDocument/2006/relationships/image" Target="../media/image66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70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73.png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9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78.png"/><Relationship Id="rId4" Type="http://schemas.openxmlformats.org/officeDocument/2006/relationships/image" Target="../media/image77.png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9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hyperlink" Target="https://slideplayer.com/slide/5370522/17/images/2/5-1+Work+Always+Converts+Directly+and+Completely+to+Heat,+But+not+the+Reverse..jpg" TargetMode="External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9.xml"/><Relationship Id="rId4" Type="http://schemas.openxmlformats.org/officeDocument/2006/relationships/hyperlink" Target="https://preview.redd.it/understanding-t-s-in-a-carnot-cycle-v0-84owjd1oq71d1.jpeg?width=640&amp;crop=smart&amp;auto=webp&amp;s=018be6840d63a2110cdf73a51b38d1acf89097a7" TargetMode="Externa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hyperlink" Target="https://slideplayer.com/slide/5370522/17/images/2/5-1+Work+Always+Converts+Directly+and+Completely+to+Heat,+But+not+the+Reverse..jpg" TargetMode="External"/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9.xml"/><Relationship Id="rId4" Type="http://schemas.openxmlformats.org/officeDocument/2006/relationships/hyperlink" Target="https://lens.usercontent.google.com/image?vsrid=CPWD8bGPmvHeywEQAhgBIiRlMTZjODNkZS1hOTRiLTRjNDYtOTJhNS1hZWFlMzc0ODcyNTI&amp;gsessionid=62zhPa2d4BP1YpYiqJSOKSgsD3CoIz84sI7XSbQskoOWxreV_ZXXpA" TargetMode="Externa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2" y="374073"/>
            <a:ext cx="11582400" cy="914400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Engineering Thermodynamics I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9308" y="831273"/>
            <a:ext cx="12062691" cy="5946045"/>
          </a:xfrm>
        </p:spPr>
        <p:txBody>
          <a:bodyPr>
            <a:normAutofit/>
          </a:bodyPr>
          <a:lstStyle/>
          <a:p>
            <a:endParaRPr lang="en-US" sz="30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n-US" sz="30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r>
              <a:rPr lang="en-US" sz="3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Lecture 9</a:t>
            </a:r>
          </a:p>
          <a:p>
            <a:endParaRPr lang="en-US" sz="30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r>
              <a:rPr lang="en-US" sz="30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Entropy</a:t>
            </a:r>
          </a:p>
          <a:p>
            <a:r>
              <a:rPr lang="en-US" sz="3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r>
              <a:rPr lang="en-US" sz="3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Lecturer:</a:t>
            </a:r>
            <a:r>
              <a:rPr lang="en-US" sz="3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Dr. Melaku Desta</a:t>
            </a:r>
            <a:endParaRPr lang="en-US" sz="3000" b="1" i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571500" indent="-571500" algn="l">
              <a:lnSpc>
                <a:spcPct val="150000"/>
              </a:lnSpc>
              <a:buAutoNum type="romanLcPeriod"/>
            </a:pPr>
            <a:endParaRPr lang="en-US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571500" indent="-571500" algn="l">
              <a:lnSpc>
                <a:spcPct val="170000"/>
              </a:lnSpc>
              <a:buAutoNum type="romanLcPeriod"/>
            </a:pPr>
            <a:endParaRPr lang="en-US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l">
              <a:lnSpc>
                <a:spcPct val="170000"/>
              </a:lnSpc>
            </a:pPr>
            <a:endParaRPr lang="en-US" sz="290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571500" indent="-571500" algn="l">
              <a:lnSpc>
                <a:spcPct val="170000"/>
              </a:lnSpc>
              <a:buAutoNum type="romanLcPeriod"/>
            </a:pPr>
            <a:endParaRPr lang="en-US" sz="4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6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54161-4A6B-4E63-8C44-EE703BDA66C5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8563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2" y="138941"/>
            <a:ext cx="11582400" cy="914400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000" b="1" i="1" dirty="0">
                <a:latin typeface="Arial" pitchFamily="34" charset="0"/>
                <a:cs typeface="Arial" pitchFamily="34" charset="0"/>
              </a:rPr>
              <a:t>Lecture learning outcomes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: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/>
            </a:r>
            <a:br>
              <a:rPr lang="en-US" sz="3600" dirty="0">
                <a:latin typeface="Arial" pitchFamily="34" charset="0"/>
                <a:cs typeface="Arial" pitchFamily="34" charset="0"/>
              </a:rPr>
            </a:b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592868"/>
            <a:ext cx="11791406" cy="6128608"/>
          </a:xfrm>
        </p:spPr>
        <p:txBody>
          <a:bodyPr>
            <a:normAutofit fontScale="85000" lnSpcReduction="20000"/>
          </a:bodyPr>
          <a:lstStyle/>
          <a:p>
            <a:pPr algn="l" latinLnBrk="0">
              <a:lnSpc>
                <a:spcPct val="170000"/>
              </a:lnSpc>
            </a:pPr>
            <a:r>
              <a:rPr lang="en-US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At the end of this lecture, you will be able to:</a:t>
            </a:r>
          </a:p>
          <a:p>
            <a:pPr marL="571500" indent="-571500" algn="l" latinLnBrk="0">
              <a:lnSpc>
                <a:spcPct val="110000"/>
              </a:lnSpc>
              <a:buAutoNum type="romanLcPeriod"/>
            </a:pPr>
            <a:r>
              <a:rPr lang="en-US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Define </a:t>
            </a:r>
            <a:r>
              <a:rPr lang="en-US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entropy as a measure of disorder and explain its significance in thermodynamics</a:t>
            </a:r>
            <a:r>
              <a:rPr lang="en-US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marL="571500" indent="-571500" algn="l" latinLnBrk="0">
              <a:lnSpc>
                <a:spcPct val="110000"/>
              </a:lnSpc>
              <a:buAutoNum type="romanLcPeriod"/>
            </a:pPr>
            <a:r>
              <a:rPr lang="en-US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Formulate </a:t>
            </a:r>
            <a:r>
              <a:rPr lang="en-US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and interpret the Clausius inequality as a fundamental statement of the second law of thermodynamics</a:t>
            </a:r>
            <a:r>
              <a:rPr lang="en-US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marL="571500" indent="-571500" algn="l" latinLnBrk="0">
              <a:lnSpc>
                <a:spcPct val="110000"/>
              </a:lnSpc>
              <a:buAutoNum type="romanLcPeriod"/>
            </a:pPr>
            <a:r>
              <a:rPr lang="en-US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Analyze </a:t>
            </a:r>
            <a:r>
              <a:rPr lang="en-US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entropy changes in reversible and irreversible processes, recognizing their impact on energy efficiency</a:t>
            </a:r>
            <a:r>
              <a:rPr lang="en-US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marL="571500" indent="-571500" algn="l" latinLnBrk="0">
              <a:lnSpc>
                <a:spcPct val="110000"/>
              </a:lnSpc>
              <a:buAutoNum type="romanLcPeriod"/>
            </a:pPr>
            <a:r>
              <a:rPr lang="en-US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Explain </a:t>
            </a:r>
            <a:r>
              <a:rPr lang="en-US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why entropy increases in natural processes and how this principle governs the direction of spontaneous change</a:t>
            </a:r>
            <a:r>
              <a:rPr lang="en-US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marL="571500" indent="-571500" algn="l" latinLnBrk="0">
              <a:lnSpc>
                <a:spcPct val="110000"/>
              </a:lnSpc>
              <a:buAutoNum type="romanLcPeriod"/>
            </a:pPr>
            <a:r>
              <a:rPr lang="en-US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Discuss </a:t>
            </a:r>
            <a:r>
              <a:rPr lang="en-US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practical implications of entropy analysis in heat engines, refrigeration, and other thermodynamic systems</a:t>
            </a:r>
            <a:r>
              <a:rPr lang="en-US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marL="571500" indent="-571500" algn="l" latinLnBrk="0">
              <a:lnSpc>
                <a:spcPct val="110000"/>
              </a:lnSpc>
              <a:buAutoNum type="romanLcPeriod"/>
            </a:pPr>
            <a:r>
              <a:rPr lang="en-US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Relate </a:t>
            </a:r>
            <a:r>
              <a:rPr lang="en-US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entropy to the degradation of energy quality, </a:t>
            </a:r>
            <a:endParaRPr lang="en-US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l" latinLnBrk="0">
              <a:lnSpc>
                <a:spcPct val="110000"/>
              </a:lnSpc>
            </a:pPr>
            <a:r>
              <a:rPr lang="en-US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     highlighting </a:t>
            </a:r>
            <a:r>
              <a:rPr lang="en-US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its role in determining the efficiency of energy </a:t>
            </a:r>
            <a:endParaRPr lang="en-US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l" latinLnBrk="0">
              <a:lnSpc>
                <a:spcPct val="110000"/>
              </a:lnSpc>
            </a:pPr>
            <a:r>
              <a:rPr lang="en-US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     conversion </a:t>
            </a:r>
            <a:r>
              <a:rPr lang="en-US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systems.</a:t>
            </a:r>
            <a:endParaRPr lang="en-US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54161-4A6B-4E63-8C44-EE703BDA66C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7565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6400" y="0"/>
            <a:ext cx="10716493" cy="641639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latin typeface="Arial" pitchFamily="34" charset="0"/>
                <a:cs typeface="Arial" pitchFamily="34" charset="0"/>
              </a:rPr>
              <a:t>Content 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6255" y="637310"/>
            <a:ext cx="11730372" cy="6027442"/>
          </a:xfrm>
        </p:spPr>
        <p:txBody>
          <a:bodyPr>
            <a:noAutofit/>
          </a:bodyPr>
          <a:lstStyle/>
          <a:p>
            <a:pPr marL="514350" indent="-514350">
              <a:lnSpc>
                <a:spcPct val="150000"/>
              </a:lnSpc>
              <a:buFont typeface="Arial" panose="020B0604020202020204" pitchFamily="34" charset="0"/>
              <a:buAutoNum type="arabicPeriod"/>
            </a:pPr>
            <a:r>
              <a:rPr lang="en-US" dirty="0">
                <a:latin typeface="Arial" pitchFamily="34" charset="0"/>
                <a:cs typeface="Arial" pitchFamily="34" charset="0"/>
              </a:rPr>
              <a:t>Definition of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Entropy</a:t>
            </a:r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Entropy </a:t>
            </a:r>
            <a:r>
              <a:rPr lang="en-US" dirty="0">
                <a:latin typeface="Arial" pitchFamily="34" charset="0"/>
                <a:cs typeface="Arial" pitchFamily="34" charset="0"/>
              </a:rPr>
              <a:t>and the C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lausius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Inequality </a:t>
            </a:r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The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Increase </a:t>
            </a:r>
            <a:r>
              <a:rPr lang="en-US" dirty="0">
                <a:latin typeface="Arial" pitchFamily="34" charset="0"/>
                <a:cs typeface="Arial" pitchFamily="34" charset="0"/>
              </a:rPr>
              <a:t>of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Entropy Principle</a:t>
            </a:r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The T-S Diagram of a Carnot Cycle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Summary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References 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Presenter: Dr. Melaku Desta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7024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340" y="186015"/>
            <a:ext cx="10835328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3600" b="1" dirty="0" smtClean="0">
                <a:latin typeface="Arial" pitchFamily="34" charset="0"/>
                <a:cs typeface="Arial" pitchFamily="34" charset="0"/>
              </a:rPr>
            </a:br>
            <a:r>
              <a:rPr lang="en-US" sz="36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3600" b="1" dirty="0" smtClean="0">
                <a:latin typeface="Arial" pitchFamily="34" charset="0"/>
                <a:cs typeface="Arial" pitchFamily="34" charset="0"/>
              </a:rPr>
            </a:b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1. Definition of Entropy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/>
            </a:r>
            <a:br>
              <a:rPr lang="en-US" sz="3600" b="1" dirty="0">
                <a:latin typeface="Arial" pitchFamily="34" charset="0"/>
                <a:cs typeface="Arial" pitchFamily="34" charset="0"/>
              </a:rPr>
            </a:br>
            <a:r>
              <a:rPr lang="en-US" sz="3600" b="1" dirty="0">
                <a:latin typeface="Arial" pitchFamily="34" charset="0"/>
                <a:cs typeface="Arial" pitchFamily="34" charset="0"/>
              </a:rPr>
              <a:t/>
            </a:r>
            <a:br>
              <a:rPr lang="en-US" sz="3600" b="1" dirty="0">
                <a:latin typeface="Arial" pitchFamily="34" charset="0"/>
                <a:cs typeface="Arial" pitchFamily="34" charset="0"/>
              </a:rPr>
            </a:b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2880" y="782864"/>
            <a:ext cx="11625943" cy="5870485"/>
          </a:xfrm>
        </p:spPr>
        <p:txBody>
          <a:bodyPr>
            <a:normAutofit/>
          </a:bodyPr>
          <a:lstStyle/>
          <a:p>
            <a:pPr lvl="0" algn="just" latinLnBrk="0">
              <a:lnSpc>
                <a:spcPct val="150000"/>
              </a:lnSpc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 second law of thermodynamics establishes the foundation for a fundamental thermodynamic property known as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entropy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which quantifies the dispersal of energy and the degree of disorder within a system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 latinLnBrk="0">
              <a:lnSpc>
                <a:spcPct val="150000"/>
              </a:lnSpc>
            </a:pPr>
            <a:r>
              <a:rPr lang="en-US" alt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Entropy is a </a:t>
            </a:r>
            <a:r>
              <a:rPr lang="en-US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quantitative measure of microscopic disorder for a </a:t>
            </a:r>
            <a:r>
              <a:rPr lang="en-US" alt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system [1]. </a:t>
            </a:r>
            <a:r>
              <a:rPr lang="en-US" alt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(It is an  abstract </a:t>
            </a:r>
            <a:r>
              <a:rPr lang="en-US" alt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property and difficult to give a physical description of it) </a:t>
            </a:r>
          </a:p>
          <a:p>
            <a:pPr algn="just" latinLnBrk="0">
              <a:lnSpc>
                <a:spcPct val="150000"/>
              </a:lnSpc>
            </a:pPr>
            <a:r>
              <a:rPr lang="en-US" alt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more disorganized a </a:t>
            </a:r>
            <a:r>
              <a:rPr lang="en-US" alt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system, </a:t>
            </a:r>
            <a:r>
              <a:rPr lang="en-US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 higher the entropy.</a:t>
            </a:r>
          </a:p>
          <a:p>
            <a:pPr lvl="0" latinLnBrk="0">
              <a:lnSpc>
                <a:spcPct val="150000"/>
              </a:lnSpc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Entropy is a function of a quantity of heat which shows the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possibility</a:t>
            </a:r>
          </a:p>
          <a:p>
            <a:pPr marL="0" lvl="0" indent="0" latinLnBrk="0">
              <a:lnSpc>
                <a:spcPct val="150000"/>
              </a:lnSpc>
              <a:buNone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of conversion of heat into work.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Presenter: Dr. Melaku Desta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5173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9550" y="223724"/>
            <a:ext cx="11886655" cy="634116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1. 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Definition of Entropy            </a:t>
            </a:r>
            <a:r>
              <a:rPr lang="en-US" sz="2000" b="1" dirty="0" err="1" smtClean="0"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…</a:t>
            </a:r>
            <a:endParaRPr lang="en-US" sz="2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3696" y="857840"/>
            <a:ext cx="11522247" cy="5825763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altLang="en-U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Examples</a:t>
            </a:r>
          </a:p>
          <a:p>
            <a:pPr algn="just">
              <a:lnSpc>
                <a:spcPct val="150000"/>
              </a:lnSpc>
            </a:pP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When a solid changes into a liquid, its entropy </a:t>
            </a:r>
            <a:r>
              <a:rPr lang="en-US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increases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en-US" sz="2400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algn="just" latinLnBrk="0">
              <a:lnSpc>
                <a:spcPct val="150000"/>
              </a:lnSpc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This is because the molecules in a solid are tightly packed and have very limited movement, meaning they are in a highly ordered state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lvl="1" algn="just" latinLnBrk="0">
              <a:lnSpc>
                <a:spcPct val="150000"/>
              </a:lnSpc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Since entropy is a measure of randomness or disorder in a system, the transition from solid to liquid leads to a rise in entropy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1" algn="just" latinLnBrk="0">
              <a:lnSpc>
                <a:spcPct val="150000"/>
              </a:lnSpc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This is consistent with the </a:t>
            </a:r>
            <a:r>
              <a:rPr lang="en-US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second law of thermodynamics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 algn="just" latinLnBrk="0">
              <a:lnSpc>
                <a:spcPct val="15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 which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states that natural processes tend to move toward </a:t>
            </a: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 algn="just" latinLnBrk="0">
              <a:lnSpc>
                <a:spcPct val="15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 higher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entropy. </a:t>
            </a:r>
            <a:endParaRPr lang="en-US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4085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3923" y="78212"/>
            <a:ext cx="10835328" cy="56812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1. 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Definition of Entropy               </a:t>
            </a:r>
            <a:r>
              <a:rPr lang="en-US" sz="20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5794" y="646341"/>
            <a:ext cx="12009119" cy="6075135"/>
          </a:xfrm>
        </p:spPr>
        <p:txBody>
          <a:bodyPr>
            <a:normAutofit/>
          </a:bodyPr>
          <a:lstStyle/>
          <a:p>
            <a:pPr lvl="0" latinLnBrk="0">
              <a:lnSpc>
                <a:spcPct val="150000"/>
              </a:lnSpc>
            </a:pP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When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liquid transitions into a solid, its </a:t>
            </a:r>
            <a:r>
              <a:rPr lang="en-US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entropy decreases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en-US" sz="2400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latinLnBrk="0">
              <a:lnSpc>
                <a:spcPct val="150000"/>
              </a:lnSpc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This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is because the molecules in a liquid move freely and have more randomness, whereas in a solid, the molecules are more tightly arranged in a fixed structure, reducing disorder. </a:t>
            </a: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latinLnBrk="0">
              <a:lnSpc>
                <a:spcPct val="150000"/>
              </a:lnSpc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Since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entropy is a measure of randomness or molecular disorder, the formation of a solid results in a </a:t>
            </a:r>
            <a:r>
              <a:rPr lang="en-US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lower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entropy state.</a:t>
            </a:r>
            <a:endParaRPr lang="en-US" dirty="0" smtClean="0">
              <a:solidFill>
                <a:srgbClr val="27333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latinLnBrk="0">
              <a:lnSpc>
                <a:spcPct val="150000"/>
              </a:lnSpc>
              <a:buSzPct val="110000"/>
              <a:defRPr/>
            </a:pP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When a gas transitions into a liquid, </a:t>
            </a:r>
            <a:r>
              <a:rPr lang="en-US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entropy decreases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en-US" sz="2400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algn="just" latinLnBrk="0">
              <a:lnSpc>
                <a:spcPct val="150000"/>
              </a:lnSpc>
              <a:buSzPct val="110000"/>
              <a:defRPr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Since </a:t>
            </a:r>
            <a:r>
              <a:rPr lang="en-US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entropy measures molecular disorder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, the shift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from</a:t>
            </a:r>
          </a:p>
          <a:p>
            <a:pPr marL="457200" lvl="1" indent="0" algn="just" latinLnBrk="0">
              <a:lnSpc>
                <a:spcPct val="150000"/>
              </a:lnSpc>
              <a:buSzPct val="110000"/>
              <a:buNone/>
              <a:defRPr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gas to a liquid leads to a more ordered state, reducing entropy.</a:t>
            </a:r>
            <a:endParaRPr lang="en-US" dirty="0">
              <a:solidFill>
                <a:srgbClr val="27333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848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0379" y="151181"/>
            <a:ext cx="11581323" cy="56812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1. 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Definition of Entropy                </a:t>
            </a:r>
            <a:r>
              <a:rPr lang="en-US" sz="20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12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10379" y="952248"/>
            <a:ext cx="1136361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Entropy is a measure of energy that is no longer available to perform useful work within the current </a:t>
            </a:r>
            <a:r>
              <a:rPr lang="en-US" alt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environment [1]. </a:t>
            </a:r>
            <a:endParaRPr lang="en-US" altLang="en-US" sz="24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285256" y="5288340"/>
            <a:ext cx="518806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latinLnBrk="0"/>
            <a: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Figure </a:t>
            </a:r>
            <a:r>
              <a:rPr lang="en-US" sz="20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1: </a:t>
            </a:r>
            <a:r>
              <a:rPr lang="en-US" sz="2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Useful kinetic energy of molecules of water</a:t>
            </a:r>
            <a:endParaRPr lang="en-US" sz="20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url: </a:t>
            </a:r>
            <a:r>
              <a:rPr lang="en-US" sz="1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</a:t>
            </a:r>
            <a:r>
              <a:rPr lang="en-US" sz="1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encrypted-tbn3.gstatic.com/images?q=tbn:ANd9GcT0rB0HiNwjICOM_PmRGfeI743vbPCZVADWajFoBbKJ6t2MkLSC</a:t>
            </a:r>
            <a:endParaRPr lang="en-US" sz="1400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14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>
            <a:lum bright="-20000"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7274" y="2282736"/>
            <a:ext cx="3504032" cy="28967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513128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8537" y="818607"/>
            <a:ext cx="11637704" cy="5930986"/>
          </a:xfrm>
        </p:spPr>
        <p:txBody>
          <a:bodyPr>
            <a:normAutofit/>
          </a:bodyPr>
          <a:lstStyle/>
          <a:p>
            <a:pPr algn="just" latinLnBrk="0">
              <a:lnSpc>
                <a:spcPct val="150000"/>
              </a:lnSpc>
              <a:buSzPct val="110000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Higher molecular disorder (entropy)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reduces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a system's ability to produce useful work,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increasing the net power input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required to sustain a process.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latinLnBrk="0">
              <a:lnSpc>
                <a:spcPct val="150000"/>
              </a:lnSpc>
              <a:buSzPct val="110000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Dissipative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forces, such as friction, generate entropy by increasing molecular randomness.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atinLnBrk="0">
              <a:lnSpc>
                <a:spcPct val="150000"/>
              </a:lnSpc>
              <a:buSzPct val="110000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This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demonstrates the governing influence of the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Second Law of 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Thermodynamics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, all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real processes are constrained by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entropy generation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which degrades energy quality and limits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efficiency [2].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2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 Melaku Desta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8</a:t>
            </a:fld>
            <a:endParaRPr lang="en-US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293488" y="0"/>
            <a:ext cx="11288913" cy="681967"/>
          </a:xfrm>
        </p:spPr>
        <p:txBody>
          <a:bodyPr>
            <a:normAutofit fontScale="90000"/>
          </a:bodyPr>
          <a:lstStyle/>
          <a:p>
            <a:pPr lvl="0" algn="ctr">
              <a:lnSpc>
                <a:spcPct val="150000"/>
              </a:lnSpc>
              <a:spcBef>
                <a:spcPts val="1000"/>
              </a:spcBef>
            </a:pPr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1. </a:t>
            </a:r>
            <a:r>
              <a:rPr lang="en-US" sz="3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Definition of Entropy            </a:t>
            </a:r>
            <a:r>
              <a:rPr lang="en-US" sz="22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r>
              <a:rPr lang="en-US" sz="2200" b="1" dirty="0" smtClean="0">
                <a:latin typeface="Arial" pitchFamily="34" charset="0"/>
                <a:cs typeface="Arial" pitchFamily="34" charset="0"/>
              </a:rPr>
              <a:t>                                           </a:t>
            </a:r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1618853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8536" y="733425"/>
            <a:ext cx="11681247" cy="6016167"/>
          </a:xfrm>
        </p:spPr>
        <p:txBody>
          <a:bodyPr>
            <a:normAutofit/>
          </a:bodyPr>
          <a:lstStyle/>
          <a:p>
            <a:pPr algn="just" latinLnBrk="0">
              <a:lnSpc>
                <a:spcPct val="150000"/>
              </a:lnSpc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The 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Clausius Inequality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 is a fundamental principle in thermodynamics that establishes a criterion for the 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direction and reversibility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 of processes based on entropy [3]. </a:t>
            </a:r>
          </a:p>
          <a:p>
            <a:pPr algn="just" latinLnBrk="0">
              <a:lnSpc>
                <a:spcPct val="150000"/>
              </a:lnSpc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It is derived from the 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Second Law of Thermodynamics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 and mathematically formalizes the concept of 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irreversibility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in cyclic processes.</a:t>
            </a:r>
          </a:p>
          <a:p>
            <a:pPr>
              <a:lnSpc>
                <a:spcPct val="150000"/>
              </a:lnSpc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For any thermodynamic 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cycle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 (closed-loop process), the 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Clausius inequality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states:</a:t>
            </a:r>
          </a:p>
          <a:p>
            <a:pPr marL="0" indent="0" algn="just" latinLnBrk="0">
              <a:lnSpc>
                <a:spcPct val="150000"/>
              </a:lnSpc>
              <a:buClr>
                <a:srgbClr val="00709A"/>
              </a:buClr>
              <a:buSzPct val="110000"/>
              <a:buNone/>
            </a:pP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 Melaku Desta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9</a:t>
            </a:fld>
            <a:endParaRPr lang="en-US" dirty="0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554745" y="99309"/>
            <a:ext cx="10637365" cy="634116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2. Entropy and the Clausius Inequality</a:t>
            </a:r>
            <a:endParaRPr lang="en-US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ctangle 1"/>
              <p:cNvSpPr/>
              <p:nvPr/>
            </p:nvSpPr>
            <p:spPr>
              <a:xfrm>
                <a:off x="4299748" y="4713462"/>
                <a:ext cx="1547475" cy="87748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∮"/>
                          <m:subHide m:val="on"/>
                          <m:supHide m:val="on"/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f>
                            <m:f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𝛿</m:t>
                              </m:r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𝑄</m:t>
                              </m:r>
                            </m:num>
                            <m:den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𝑇</m:t>
                              </m:r>
                            </m:den>
                          </m:f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≤0</m:t>
                          </m:r>
                        </m:e>
                      </m:nary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2" name="Rectangle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99748" y="4713462"/>
                <a:ext cx="1547475" cy="877484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513061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-123825" y="190500"/>
            <a:ext cx="12315825" cy="791950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2. Entropy and the Clausius Inequality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1200" dirty="0">
              <a:solidFill>
                <a:prstClr val="black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87382" y="778687"/>
            <a:ext cx="11225349" cy="55953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 latinLnBrk="0">
              <a:lnSpc>
                <a:spcPct val="150000"/>
              </a:lnSpc>
              <a:spcBef>
                <a:spcPct val="20000"/>
              </a:spcBef>
              <a:buSzPct val="70000"/>
              <a:buFont typeface="Arial" pitchFamily="34" charset="0"/>
              <a:buChar char="•"/>
              <a:defRPr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Clausius realized in 1865 that he had discovered a new thermodynamic property, and he chose to name this property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entropy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en-US" sz="24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lvl="0" indent="-342900" algn="just" latinLnBrk="0">
              <a:lnSpc>
                <a:spcPct val="150000"/>
              </a:lnSpc>
              <a:spcBef>
                <a:spcPct val="20000"/>
              </a:spcBef>
              <a:buSzPct val="70000"/>
              <a:buFont typeface="Arial" pitchFamily="34" charset="0"/>
              <a:buChar char="•"/>
              <a:defRPr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It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is designated </a:t>
            </a:r>
            <a:r>
              <a:rPr lang="en-US" sz="2400" i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lang="en-US" sz="2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and is defined as</a:t>
            </a:r>
          </a:p>
          <a:p>
            <a:pPr marL="342900" lvl="0" indent="-342900" algn="just" latinLnBrk="0">
              <a:lnSpc>
                <a:spcPct val="150000"/>
              </a:lnSpc>
              <a:spcBef>
                <a:spcPct val="20000"/>
              </a:spcBef>
              <a:buClr>
                <a:srgbClr val="F0A22E"/>
              </a:buClr>
              <a:buSzPct val="70000"/>
              <a:buFont typeface="Arial" pitchFamily="34" charset="0"/>
              <a:buChar char="•"/>
              <a:defRPr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lvl="0" indent="-342900" algn="just" latinLnBrk="0">
              <a:lnSpc>
                <a:spcPct val="150000"/>
              </a:lnSpc>
              <a:spcBef>
                <a:spcPct val="20000"/>
              </a:spcBef>
              <a:buClr>
                <a:srgbClr val="F0A22E"/>
              </a:buClr>
              <a:buSzPct val="70000"/>
              <a:buFont typeface="Arial" pitchFamily="34" charset="0"/>
              <a:buChar char="•"/>
              <a:defRPr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lvl="0" indent="-342900" algn="just" latinLnBrk="0">
              <a:lnSpc>
                <a:spcPct val="150000"/>
              </a:lnSpc>
              <a:spcBef>
                <a:spcPct val="20000"/>
              </a:spcBef>
              <a:buSzPct val="70000"/>
              <a:buFont typeface="Arial" pitchFamily="34" charset="0"/>
              <a:buChar char="•"/>
              <a:defRPr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entropy change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of a system during a process can be determined by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integrating:</a:t>
            </a:r>
          </a:p>
          <a:p>
            <a:pPr marL="342900" lvl="0" indent="-342900" algn="just" latinLnBrk="0">
              <a:spcBef>
                <a:spcPct val="20000"/>
              </a:spcBef>
              <a:buSzPct val="70000"/>
              <a:buFont typeface="Arial" pitchFamily="34" charset="0"/>
              <a:buChar char="•"/>
              <a:defRPr/>
            </a:pPr>
            <a:endParaRPr lang="en-US" sz="2400" dirty="0">
              <a:solidFill>
                <a:srgbClr val="4E3B3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lvl="0" indent="-342900" algn="just" latinLnBrk="0">
              <a:spcBef>
                <a:spcPct val="20000"/>
              </a:spcBef>
              <a:buSzPct val="70000"/>
              <a:buFont typeface="Arial" pitchFamily="34" charset="0"/>
              <a:buChar char="•"/>
              <a:defRPr/>
            </a:pPr>
            <a:endParaRPr lang="en-US" sz="2400" dirty="0" smtClean="0">
              <a:solidFill>
                <a:srgbClr val="4E3B3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lvl="0" indent="-342900" latinLnBrk="0">
              <a:spcBef>
                <a:spcPct val="20000"/>
              </a:spcBef>
              <a:buClr>
                <a:srgbClr val="F0A22E"/>
              </a:buClr>
              <a:buSzPct val="70000"/>
              <a:buFont typeface="Arial" pitchFamily="34" charset="0"/>
              <a:buChar char="•"/>
              <a:defRPr/>
            </a:pPr>
            <a:endParaRPr lang="en-US" sz="2400" dirty="0">
              <a:solidFill>
                <a:srgbClr val="4E3B3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2853271" y="2513456"/>
                <a:ext cx="3663888" cy="10629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"/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 sz="2400">
                              <a:latin typeface="Cambria Math" panose="02040503050406030204" pitchFamily="18" charset="0"/>
                            </a:rPr>
                            <m:t>d</m:t>
                          </m:r>
                          <m:r>
                            <m:rPr>
                              <m:sty m:val="p"/>
                            </m:rPr>
                            <a:rPr lang="en-US" sz="2400" i="0">
                              <a:latin typeface="Cambria Math" panose="02040503050406030204" pitchFamily="18" charset="0"/>
                            </a:rPr>
                            <m:t>S</m:t>
                          </m:r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=</m:t>
                          </m:r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d>
                                <m:dPr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f>
                                    <m:fPr>
                                      <m:ctrlP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fPr>
                                    <m:num>
                                      <m: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  <m:t>𝛿</m:t>
                                      </m:r>
                                      <m: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  <m:t>𝑄</m:t>
                                      </m:r>
                                    </m:num>
                                    <m:den>
                                      <m: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  <m:t>𝑇</m:t>
                                      </m:r>
                                    </m:den>
                                  </m:f>
                                </m:e>
                              </m:d>
                            </m:e>
                            <m:sub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𝐼𝑛𝑡</m:t>
                              </m:r>
                              <m:r>
                                <a:rPr lang="en-US" sz="2400" i="0">
                                  <a:latin typeface="Cambria Math" panose="02040503050406030204" pitchFamily="18" charset="0"/>
                                </a:rPr>
                                <m:t>,</m:t>
                              </m:r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𝑟𝑒𝑣</m:t>
                              </m:r>
                            </m:sub>
                          </m:sSub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  (</m:t>
                          </m:r>
                          <m:f>
                            <m:fPr>
                              <m:type m:val="skw"/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𝑘𝐽</m:t>
                              </m:r>
                            </m:num>
                            <m:den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𝐾</m:t>
                              </m:r>
                            </m:den>
                          </m:f>
                        </m:e>
                      </m:d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53271" y="2513456"/>
                <a:ext cx="3663888" cy="1062920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/>
              <p:cNvSpPr/>
              <p:nvPr/>
            </p:nvSpPr>
            <p:spPr>
              <a:xfrm>
                <a:off x="2621286" y="4913673"/>
                <a:ext cx="4309770" cy="101213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>
                          <a:latin typeface="Cambria Math" panose="02040503050406030204" pitchFamily="18" charset="0"/>
                        </a:rPr>
                        <m:t>∆</m:t>
                      </m:r>
                      <m:r>
                        <m:rPr>
                          <m:sty m:val="p"/>
                        </m:rPr>
                        <a:rPr lang="en-US" sz="2400" i="0">
                          <a:latin typeface="Cambria Math" panose="02040503050406030204" pitchFamily="18" charset="0"/>
                        </a:rPr>
                        <m:t>S</m:t>
                      </m:r>
                      <m:r>
                        <a:rPr lang="en-US" sz="2400" i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𝑆</m:t>
                          </m:r>
                        </m:e>
                        <m:sub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sz="2400" i="0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𝑆</m:t>
                          </m:r>
                        </m:e>
                        <m:sub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sz="2400" i="0">
                          <a:latin typeface="Cambria Math" panose="02040503050406030204" pitchFamily="18" charset="0"/>
                        </a:rPr>
                        <m:t>=</m:t>
                      </m:r>
                      <m:nary>
                        <m:naryPr>
                          <m:limLoc m:val="subSup"/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  <m:sup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  <m:e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d>
                                <m:dPr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f>
                                    <m:fPr>
                                      <m:ctrlP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fPr>
                                    <m:num>
                                      <m: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  <m:t>𝛿</m:t>
                                      </m:r>
                                      <m: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  <m:t>𝑄</m:t>
                                      </m:r>
                                    </m:num>
                                    <m:den>
                                      <m: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  <m:t>𝑇</m:t>
                                      </m:r>
                                    </m:den>
                                  </m:f>
                                </m:e>
                              </m:d>
                            </m:e>
                            <m:sub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𝐼𝑛𝑡</m:t>
                              </m:r>
                              <m:r>
                                <a:rPr lang="en-US" sz="2400" i="0">
                                  <a:latin typeface="Cambria Math" panose="02040503050406030204" pitchFamily="18" charset="0"/>
                                </a:rPr>
                                <m:t>,</m:t>
                              </m:r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𝑟𝑒𝑣</m:t>
                              </m:r>
                            </m:sub>
                          </m:sSub>
                        </m:e>
                      </m:nary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21286" y="4913673"/>
                <a:ext cx="4309770" cy="1012137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96698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831245"/>
            <a:ext cx="11617234" cy="6016167"/>
          </a:xfrm>
        </p:spPr>
        <p:txBody>
          <a:bodyPr>
            <a:normAutofit/>
          </a:bodyPr>
          <a:lstStyle/>
          <a:p>
            <a:pPr>
              <a:buFontTx/>
              <a:buChar char="•"/>
            </a:pPr>
            <a:endParaRPr lang="en-US" alt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Tx/>
              <a:buChar char="•"/>
            </a:pPr>
            <a:endParaRPr lang="en-US" altLang="en-US" sz="2400" dirty="0" smtClean="0"/>
          </a:p>
          <a:p>
            <a:pPr marL="0" indent="0">
              <a:buNone/>
            </a:pPr>
            <a:endParaRPr lang="en-US" altLang="en-US" sz="2400" dirty="0" smtClean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363157" y="71193"/>
            <a:ext cx="10637365" cy="634116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4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2. Entropy and the Clausius Inequality</a:t>
            </a:r>
            <a:r>
              <a:rPr lang="en-US" sz="3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        </a:t>
            </a:r>
            <a:r>
              <a:rPr lang="en-US" sz="22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r>
              <a:rPr lang="en-US" sz="2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2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                                              </a:t>
            </a:r>
            <a:endParaRPr lang="en-US" sz="3000" dirty="0"/>
          </a:p>
        </p:txBody>
      </p:sp>
      <p:sp>
        <p:nvSpPr>
          <p:cNvPr id="2" name="Rectangle 1"/>
          <p:cNvSpPr/>
          <p:nvPr/>
        </p:nvSpPr>
        <p:spPr>
          <a:xfrm>
            <a:off x="243840" y="931619"/>
            <a:ext cx="11373394" cy="23821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latinLnBrk="0">
              <a:lnSpc>
                <a:spcPct val="150000"/>
              </a:lnSpc>
              <a:spcBef>
                <a:spcPct val="20000"/>
              </a:spcBef>
              <a:buSzPct val="70000"/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Entropy is an extensive property of a system and sometimes is referred to as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total entropy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lvl="0" indent="-342900" latinLnBrk="0">
              <a:lnSpc>
                <a:spcPct val="150000"/>
              </a:lnSpc>
              <a:spcBef>
                <a:spcPct val="20000"/>
              </a:spcBef>
              <a:buSzPct val="70000"/>
              <a:buFont typeface="Arial" panose="020B0604020202020204" pitchFamily="34" charset="0"/>
              <a:buChar char="•"/>
              <a:defRPr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Entropy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per unit mass, designated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is an intensive property and has the unit kJ/kg · K.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ectangle 10"/>
              <p:cNvSpPr/>
              <p:nvPr/>
            </p:nvSpPr>
            <p:spPr>
              <a:xfrm>
                <a:off x="3279767" y="3203217"/>
                <a:ext cx="2801986" cy="78624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 sz="2400">
                          <a:latin typeface="Cambria Math" panose="02040503050406030204" pitchFamily="18" charset="0"/>
                        </a:rPr>
                        <m:t>s</m:t>
                      </m:r>
                      <m:r>
                        <a:rPr lang="en-US" sz="2400" i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𝑆</m:t>
                          </m:r>
                        </m:num>
                        <m:den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𝑚</m:t>
                          </m:r>
                        </m:den>
                      </m:f>
                      <m:r>
                        <a:rPr lang="en-US" sz="2400" i="0">
                          <a:latin typeface="Cambria Math" panose="02040503050406030204" pitchFamily="18" charset="0"/>
                        </a:rPr>
                        <m:t>    (</m:t>
                      </m:r>
                      <m:f>
                        <m:fPr>
                          <m:type m:val="skw"/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𝑘𝐽</m:t>
                          </m:r>
                        </m:num>
                        <m:den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𝑘𝑔</m:t>
                          </m:r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𝐾</m:t>
                          </m:r>
                        </m:den>
                      </m:f>
                      <m:r>
                        <a:rPr lang="en-US" sz="2400" i="0">
                          <a:latin typeface="Cambria Math" panose="02040503050406030204" pitchFamily="18" charset="0"/>
                        </a:rPr>
                        <m:t>) </m:t>
                      </m:r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11" name="Rectangle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79767" y="3203217"/>
                <a:ext cx="2801986" cy="786241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Rectangle 11"/>
              <p:cNvSpPr/>
              <p:nvPr/>
            </p:nvSpPr>
            <p:spPr>
              <a:xfrm>
                <a:off x="3360563" y="4499337"/>
                <a:ext cx="3101426" cy="78624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̅"/>
                          <m:ctrlPr>
                            <a:rPr lang="en-US" sz="2400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m:rPr>
                              <m:sty m:val="p"/>
                            </m:rPr>
                            <a:rPr lang="en-US" sz="2400">
                              <a:latin typeface="Cambria Math" panose="02040503050406030204" pitchFamily="18" charset="0"/>
                            </a:rPr>
                            <m:t>s</m:t>
                          </m:r>
                        </m:e>
                      </m:acc>
                      <m:r>
                        <a:rPr lang="en-US" sz="2400" i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𝑆</m:t>
                          </m:r>
                        </m:num>
                        <m:den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𝑛</m:t>
                          </m:r>
                        </m:den>
                      </m:f>
                      <m:r>
                        <a:rPr lang="en-US" sz="2400" i="0">
                          <a:latin typeface="Cambria Math" panose="02040503050406030204" pitchFamily="18" charset="0"/>
                        </a:rPr>
                        <m:t>    (</m:t>
                      </m:r>
                      <m:f>
                        <m:fPr>
                          <m:type m:val="skw"/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𝑘𝐽</m:t>
                          </m:r>
                        </m:num>
                        <m:den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𝐾𝑚𝑜𝑙</m:t>
                          </m:r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𝐾</m:t>
                          </m:r>
                        </m:den>
                      </m:f>
                      <m:r>
                        <a:rPr lang="en-US" sz="2400" i="0">
                          <a:latin typeface="Cambria Math" panose="02040503050406030204" pitchFamily="18" charset="0"/>
                        </a:rPr>
                        <m:t>) </m:t>
                      </m:r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12" name="Rectangle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60563" y="4499337"/>
                <a:ext cx="3101426" cy="786241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890687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831245"/>
            <a:ext cx="11617234" cy="6016167"/>
          </a:xfrm>
        </p:spPr>
        <p:txBody>
          <a:bodyPr>
            <a:normAutofit/>
          </a:bodyPr>
          <a:lstStyle/>
          <a:p>
            <a:pPr>
              <a:buFontTx/>
              <a:buChar char="•"/>
            </a:pPr>
            <a:r>
              <a:rPr lang="en-US" alt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The Clausius inequality,</a:t>
            </a:r>
          </a:p>
          <a:p>
            <a:pPr>
              <a:buFontTx/>
              <a:buChar char="•"/>
            </a:pPr>
            <a:endParaRPr lang="en-US" alt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Tx/>
              <a:buChar char="•"/>
            </a:pPr>
            <a:endParaRPr lang="en-US" altLang="en-US" sz="2400" dirty="0" smtClean="0"/>
          </a:p>
          <a:p>
            <a:pPr marL="0" indent="0">
              <a:buNone/>
            </a:pPr>
            <a:endParaRPr lang="en-US" altLang="en-US" sz="2400" dirty="0" smtClean="0"/>
          </a:p>
          <a:p>
            <a:pPr>
              <a:buFontTx/>
              <a:buChar char="•"/>
            </a:pPr>
            <a:r>
              <a:rPr lang="en-US" alt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This inequality is valid for all cycles, reversible and irreversible.</a:t>
            </a:r>
          </a:p>
          <a:p>
            <a:pPr>
              <a:buFontTx/>
              <a:buChar char="•"/>
            </a:pPr>
            <a:r>
              <a:rPr lang="en-US" alt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Consider </a:t>
            </a:r>
            <a:r>
              <a:rPr lang="en-US" alt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reversible Carnot cycle</a:t>
            </a:r>
          </a:p>
          <a:p>
            <a:pPr>
              <a:buFontTx/>
              <a:buChar char="•"/>
            </a:pPr>
            <a:endParaRPr lang="en-US" alt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Tx/>
              <a:buChar char="•"/>
            </a:pPr>
            <a:endParaRPr lang="en-US" alt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Tx/>
              <a:buChar char="•"/>
            </a:pPr>
            <a:r>
              <a:rPr lang="en-US" alt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From </a:t>
            </a:r>
            <a:r>
              <a:rPr lang="en-US" alt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Carnot efficiency</a:t>
            </a:r>
            <a:r>
              <a:rPr lang="en-US" alt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</a:p>
          <a:p>
            <a:pPr marL="0" indent="0">
              <a:buNone/>
            </a:pPr>
            <a:endParaRPr lang="en-US" altLang="en-US" sz="24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363157" y="71193"/>
            <a:ext cx="10637365" cy="634116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4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2. Entropy and the Clausius Inequality</a:t>
            </a:r>
            <a:r>
              <a:rPr lang="en-US" sz="3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        </a:t>
            </a:r>
            <a:r>
              <a:rPr lang="en-US" sz="22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r>
              <a:rPr lang="en-US" sz="2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2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                                              </a:t>
            </a:r>
            <a:endParaRPr lang="en-US" sz="30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/>
              <p:cNvSpPr/>
              <p:nvPr/>
            </p:nvSpPr>
            <p:spPr>
              <a:xfrm>
                <a:off x="2491127" y="1457803"/>
                <a:ext cx="1547475" cy="87748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∮"/>
                          <m:subHide m:val="on"/>
                          <m:supHide m:val="on"/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f>
                            <m:f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𝛿</m:t>
                              </m:r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𝑄</m:t>
                              </m:r>
                            </m:num>
                            <m:den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𝑇</m:t>
                              </m:r>
                            </m:den>
                          </m:f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≤0</m:t>
                          </m:r>
                        </m:e>
                      </m:nary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91127" y="1457803"/>
                <a:ext cx="1547475" cy="877484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ctangle 1"/>
              <p:cNvSpPr/>
              <p:nvPr/>
            </p:nvSpPr>
            <p:spPr>
              <a:xfrm>
                <a:off x="2056313" y="3654451"/>
                <a:ext cx="2468625" cy="87748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∮"/>
                          <m:subHide m:val="on"/>
                          <m:supHide m:val="on"/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f>
                            <m:f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𝛿</m:t>
                              </m:r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𝑄</m:t>
                              </m:r>
                            </m:num>
                            <m:den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𝑇</m:t>
                              </m:r>
                            </m:den>
                          </m:f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=</m:t>
                          </m:r>
                          <m:f>
                            <m:f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𝑄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𝐻</m:t>
                                  </m:r>
                                </m:sub>
                              </m:sSub>
                            </m:num>
                            <m:den>
                              <m:sSub>
                                <m:sSubPr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𝑇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𝐻</m:t>
                                  </m:r>
                                </m:sub>
                              </m:sSub>
                            </m:den>
                          </m:f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−</m:t>
                          </m:r>
                          <m:f>
                            <m:f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𝑄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𝐿</m:t>
                                  </m:r>
                                </m:sub>
                              </m:sSub>
                            </m:num>
                            <m:den>
                              <m:sSub>
                                <m:sSubPr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𝑇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𝐿</m:t>
                                  </m:r>
                                </m:sub>
                              </m:sSub>
                            </m:den>
                          </m:f>
                        </m:e>
                      </m:nary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2" name="Rectangle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56313" y="3654451"/>
                <a:ext cx="2468625" cy="877484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2165099" y="5115110"/>
                <a:ext cx="2034788" cy="84664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𝜂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𝑡h</m:t>
                          </m:r>
                        </m:sub>
                      </m:sSub>
                      <m:r>
                        <a:rPr lang="en-US" sz="2400" i="0">
                          <a:latin typeface="Cambria Math" panose="02040503050406030204" pitchFamily="18" charset="0"/>
                        </a:rPr>
                        <m:t>=1−</m:t>
                      </m:r>
                      <m:f>
                        <m:f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𝑄</m:t>
                              </m:r>
                            </m:e>
                            <m:sub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𝐿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𝑄</m:t>
                              </m:r>
                            </m:e>
                            <m:sub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𝐻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65099" y="5115110"/>
                <a:ext cx="2034788" cy="846642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ectangle 10"/>
              <p:cNvSpPr/>
              <p:nvPr/>
            </p:nvSpPr>
            <p:spPr>
              <a:xfrm>
                <a:off x="4556926" y="5156234"/>
                <a:ext cx="1985800" cy="84420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𝜂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𝑡h</m:t>
                          </m:r>
                        </m:sub>
                      </m:sSub>
                      <m:r>
                        <a:rPr lang="en-US" sz="2400" i="0">
                          <a:latin typeface="Cambria Math" panose="02040503050406030204" pitchFamily="18" charset="0"/>
                        </a:rPr>
                        <m:t>=1−</m:t>
                      </m:r>
                      <m:f>
                        <m:f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𝑇</m:t>
                              </m:r>
                            </m:e>
                            <m:sub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𝐿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𝑇</m:t>
                              </m:r>
                            </m:e>
                            <m:sub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𝐻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1" name="Rectangle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56926" y="5156234"/>
                <a:ext cx="1985800" cy="844205"/>
              </a:xfrm>
              <a:prstGeom prst="rect">
                <a:avLst/>
              </a:prstGeom>
              <a:blipFill rotWithShape="0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311366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831245"/>
            <a:ext cx="11617234" cy="6016167"/>
          </a:xfrm>
        </p:spPr>
        <p:txBody>
          <a:bodyPr>
            <a:normAutofit/>
          </a:bodyPr>
          <a:lstStyle/>
          <a:p>
            <a:pPr>
              <a:buFontTx/>
              <a:buChar char="•"/>
            </a:pPr>
            <a:endParaRPr lang="en-US" altLang="en-US" sz="2400" dirty="0" smtClean="0"/>
          </a:p>
          <a:p>
            <a:pPr marL="0" indent="0">
              <a:buNone/>
            </a:pPr>
            <a:endParaRPr lang="en-US" altLang="en-US" sz="2400" dirty="0" smtClean="0"/>
          </a:p>
          <a:p>
            <a:pPr>
              <a:buFontTx/>
              <a:buChar char="•"/>
            </a:pPr>
            <a:endParaRPr lang="en-US" alt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Tx/>
              <a:buChar char="•"/>
            </a:pPr>
            <a:endParaRPr lang="en-US" alt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Tx/>
              <a:buChar char="•"/>
            </a:pPr>
            <a:r>
              <a:rPr lang="en-US" alt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Therefore,</a:t>
            </a:r>
          </a:p>
          <a:p>
            <a:pPr>
              <a:buFontTx/>
              <a:buChar char="•"/>
            </a:pPr>
            <a:endParaRPr lang="en-US" alt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Tx/>
              <a:buChar char="•"/>
            </a:pPr>
            <a:endParaRPr lang="en-US" alt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Tx/>
              <a:buChar char="•"/>
            </a:pPr>
            <a:endParaRPr lang="en-US" alt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Tx/>
              <a:buChar char="•"/>
            </a:pPr>
            <a:r>
              <a:rPr lang="en-US" alt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Define a thermodynamic property entropy (S), such that</a:t>
            </a:r>
          </a:p>
          <a:p>
            <a:pPr>
              <a:buFontTx/>
              <a:buChar char="•"/>
            </a:pPr>
            <a:endParaRPr lang="en-US" alt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363157" y="71193"/>
            <a:ext cx="10637365" cy="634116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4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2. Entropy and the Clausius Inequality</a:t>
            </a:r>
            <a:r>
              <a:rPr lang="en-US" sz="3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        </a:t>
            </a:r>
            <a:r>
              <a:rPr lang="en-US" sz="22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r>
              <a:rPr lang="en-US" sz="2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2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                                              </a:t>
            </a:r>
            <a:endParaRPr lang="en-US" sz="3000" dirty="0"/>
          </a:p>
        </p:txBody>
      </p:sp>
      <p:sp>
        <p:nvSpPr>
          <p:cNvPr id="10" name="Rectangle 9"/>
          <p:cNvSpPr/>
          <p:nvPr/>
        </p:nvSpPr>
        <p:spPr>
          <a:xfrm>
            <a:off x="89307" y="1035573"/>
            <a:ext cx="3462807" cy="4247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28600" lvl="0" indent="-228600">
              <a:lnSpc>
                <a:spcPct val="90000"/>
              </a:lnSpc>
              <a:spcBef>
                <a:spcPts val="1000"/>
              </a:spcBef>
              <a:buFontTx/>
              <a:buChar char="•"/>
            </a:pPr>
            <a:r>
              <a:rPr lang="en-US" alt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From </a:t>
            </a:r>
            <a:r>
              <a:rPr lang="en-US" alt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Carnot </a:t>
            </a:r>
            <a:r>
              <a:rPr lang="en-US" alt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principle</a:t>
            </a:r>
            <a:r>
              <a:rPr lang="en-US" alt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endParaRPr lang="en-US" altLang="en-U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2" name="Rectangle 11"/>
              <p:cNvSpPr/>
              <p:nvPr/>
            </p:nvSpPr>
            <p:spPr>
              <a:xfrm>
                <a:off x="2135764" y="1598291"/>
                <a:ext cx="1458541" cy="84664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sz="24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𝑄</m:t>
                              </m:r>
                            </m:e>
                            <m:sub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𝐻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𝑄</m:t>
                              </m:r>
                            </m:e>
                            <m:sub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𝐿</m:t>
                              </m:r>
                            </m:sub>
                          </m:sSub>
                        </m:den>
                      </m:f>
                      <m:r>
                        <a:rPr lang="en-US" sz="2400" i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𝑇</m:t>
                              </m:r>
                            </m:e>
                            <m:sub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𝐻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𝑇</m:t>
                              </m:r>
                            </m:e>
                            <m:sub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𝐿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n-US" sz="2400" dirty="0"/>
              </a:p>
            </p:txBody>
          </p:sp>
        </mc:Choice>
        <mc:Fallback>
          <p:sp>
            <p:nvSpPr>
              <p:cNvPr id="12" name="Rectangle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35764" y="1598291"/>
                <a:ext cx="1458541" cy="846642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3" name="Rectangle 12"/>
              <p:cNvSpPr/>
              <p:nvPr/>
            </p:nvSpPr>
            <p:spPr>
              <a:xfrm>
                <a:off x="2135764" y="3581094"/>
                <a:ext cx="1545872" cy="87748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∮"/>
                          <m:subHide m:val="on"/>
                          <m:supHide m:val="on"/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f>
                            <m:f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𝛿</m:t>
                              </m:r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𝑄</m:t>
                              </m:r>
                            </m:num>
                            <m:den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𝑇</m:t>
                              </m:r>
                            </m:den>
                          </m:f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=0</m:t>
                          </m:r>
                        </m:e>
                      </m:nary>
                    </m:oMath>
                  </m:oMathPara>
                </a14:m>
                <a:endParaRPr lang="en-US" dirty="0"/>
              </a:p>
            </p:txBody>
          </p:sp>
        </mc:Choice>
        <mc:Fallback>
          <p:sp>
            <p:nvSpPr>
              <p:cNvPr id="13" name="Rectangle 1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35764" y="3581094"/>
                <a:ext cx="1545872" cy="877484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5" name="Rectangle 14"/>
              <p:cNvSpPr/>
              <p:nvPr/>
            </p:nvSpPr>
            <p:spPr>
              <a:xfrm>
                <a:off x="4736060" y="3432784"/>
                <a:ext cx="2284600" cy="97225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∮"/>
                          <m:subHide m:val="on"/>
                          <m:supHide m:val="on"/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d>
                                <m:dPr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f>
                                    <m:fPr>
                                      <m:ctrlP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fPr>
                                    <m:num>
                                      <m: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  <m:t>𝛿</m:t>
                                      </m:r>
                                      <m: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  <m:t>𝑄</m:t>
                                      </m:r>
                                    </m:num>
                                    <m:den>
                                      <m: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  <m:t>𝑇</m:t>
                                      </m:r>
                                    </m:den>
                                  </m:f>
                                </m:e>
                              </m:d>
                            </m:e>
                            <m:sub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𝑟𝑒𝑣</m:t>
                              </m:r>
                            </m:sub>
                          </m:sSub>
                        </m:e>
                      </m:nary>
                      <m:r>
                        <a:rPr lang="en-US" sz="2400" i="0">
                          <a:latin typeface="Cambria Math" panose="02040503050406030204" pitchFamily="18" charset="0"/>
                        </a:rPr>
                        <m:t>=0</m:t>
                      </m:r>
                    </m:oMath>
                  </m:oMathPara>
                </a14:m>
                <a:endParaRPr lang="en-US" sz="2400" dirty="0"/>
              </a:p>
            </p:txBody>
          </p:sp>
        </mc:Choice>
        <mc:Fallback>
          <p:sp>
            <p:nvSpPr>
              <p:cNvPr id="15" name="Rectangle 1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36060" y="3432784"/>
                <a:ext cx="2284600" cy="972254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Rectangle 15"/>
              <p:cNvSpPr/>
              <p:nvPr/>
            </p:nvSpPr>
            <p:spPr>
              <a:xfrm>
                <a:off x="2456815" y="5097414"/>
                <a:ext cx="1887055" cy="9641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 sz="2400">
                          <a:latin typeface="Cambria Math" panose="02040503050406030204" pitchFamily="18" charset="0"/>
                        </a:rPr>
                        <m:t>d</m:t>
                      </m:r>
                      <m:r>
                        <m:rPr>
                          <m:sty m:val="p"/>
                        </m:rPr>
                        <a:rPr lang="en-US" sz="2400" i="0">
                          <a:latin typeface="Cambria Math" panose="02040503050406030204" pitchFamily="18" charset="0"/>
                        </a:rPr>
                        <m:t>S</m:t>
                      </m:r>
                      <m:r>
                        <a:rPr lang="en-US" sz="2400" i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d>
                            <m:dPr>
                              <m:begChr m:val=""/>
                              <m:endChr m:val="|"/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𝛿</m:t>
                                  </m:r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𝑄</m:t>
                                  </m:r>
                                </m:num>
                                <m:den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𝑇</m:t>
                                  </m:r>
                                </m:den>
                              </m:f>
                            </m:e>
                          </m:d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𝑟𝑒𝑣</m:t>
                          </m:r>
                        </m:sub>
                      </m:sSub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6" name="Rectangle 1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56815" y="5097414"/>
                <a:ext cx="1887055" cy="964175"/>
              </a:xfrm>
              <a:prstGeom prst="rect">
                <a:avLst/>
              </a:prstGeom>
              <a:blipFill rotWithShape="0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1" name="Rectangle 10"/>
              <p:cNvSpPr/>
              <p:nvPr/>
            </p:nvSpPr>
            <p:spPr>
              <a:xfrm>
                <a:off x="1890572" y="2577674"/>
                <a:ext cx="3038717" cy="87748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∮"/>
                          <m:subHide m:val="on"/>
                          <m:supHide m:val="on"/>
                          <m:ctrlPr>
                            <a:rPr lang="en-US" sz="2400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f>
                            <m:f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𝛿</m:t>
                              </m:r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𝑄</m:t>
                              </m:r>
                            </m:num>
                            <m:den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𝑇</m:t>
                              </m:r>
                            </m:den>
                          </m:f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=</m:t>
                          </m:r>
                          <m:f>
                            <m:f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𝑄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𝐻</m:t>
                                  </m:r>
                                </m:sub>
                              </m:sSub>
                            </m:num>
                            <m:den>
                              <m:sSub>
                                <m:sSubPr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𝑇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𝐻</m:t>
                                  </m:r>
                                </m:sub>
                              </m:sSub>
                            </m:den>
                          </m:f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−</m:t>
                          </m:r>
                          <m:f>
                            <m:f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𝑄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𝐿</m:t>
                                  </m:r>
                                </m:sub>
                              </m:sSub>
                            </m:num>
                            <m:den>
                              <m:sSub>
                                <m:sSubPr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𝑇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𝐿</m:t>
                                  </m:r>
                                </m:sub>
                              </m:sSub>
                            </m:den>
                          </m:f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=0</m:t>
                          </m:r>
                        </m:e>
                      </m:nary>
                    </m:oMath>
                  </m:oMathPara>
                </a14:m>
                <a:endParaRPr lang="en-US" dirty="0"/>
              </a:p>
            </p:txBody>
          </p:sp>
        </mc:Choice>
        <mc:Fallback>
          <p:sp>
            <p:nvSpPr>
              <p:cNvPr id="11" name="Rectangle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90572" y="2577674"/>
                <a:ext cx="3038717" cy="877484"/>
              </a:xfrm>
              <a:prstGeom prst="rect">
                <a:avLst/>
              </a:prstGeom>
              <a:blipFill rotWithShape="0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529175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4066692" y="6356351"/>
            <a:ext cx="4114800" cy="365125"/>
          </a:xfrm>
        </p:spPr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14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-123825" y="190500"/>
            <a:ext cx="12315825" cy="791950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2. Entropy and the Clausius Inequality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b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endParaRPr lang="en-US" sz="1200" dirty="0">
              <a:solidFill>
                <a:prstClr val="black"/>
              </a:solidFill>
            </a:endParaRPr>
          </a:p>
        </p:txBody>
      </p:sp>
      <p:sp>
        <p:nvSpPr>
          <p:cNvPr id="10" name="Arc 7"/>
          <p:cNvSpPr>
            <a:spLocks/>
          </p:cNvSpPr>
          <p:nvPr/>
        </p:nvSpPr>
        <p:spPr bwMode="auto">
          <a:xfrm flipV="1">
            <a:off x="1359498" y="2331793"/>
            <a:ext cx="1219200" cy="1143000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21600"/>
              <a:gd name="T2" fmla="*/ 21600 w 21600"/>
              <a:gd name="T3" fmla="*/ 21600 h 21600"/>
              <a:gd name="T4" fmla="*/ 0 w 21600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3810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0" fontAlgn="base" latinLnBrk="0" hangingPunct="0">
              <a:spcBef>
                <a:spcPct val="0"/>
              </a:spcBef>
              <a:spcAft>
                <a:spcPct val="0"/>
              </a:spcAft>
              <a:defRPr/>
            </a:pPr>
            <a:endParaRPr lang="en-US" sz="2000" kern="0" smtClean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grpSp>
        <p:nvGrpSpPr>
          <p:cNvPr id="11" name="Group 22"/>
          <p:cNvGrpSpPr>
            <a:grpSpLocks/>
          </p:cNvGrpSpPr>
          <p:nvPr/>
        </p:nvGrpSpPr>
        <p:grpSpPr bwMode="auto">
          <a:xfrm>
            <a:off x="429223" y="2041281"/>
            <a:ext cx="2779713" cy="2516187"/>
            <a:chOff x="182" y="1065"/>
            <a:chExt cx="1751" cy="1585"/>
          </a:xfrm>
        </p:grpSpPr>
        <p:sp>
          <p:nvSpPr>
            <p:cNvPr id="12" name="Line 4"/>
            <p:cNvSpPr>
              <a:spLocks noChangeShapeType="1"/>
            </p:cNvSpPr>
            <p:nvPr/>
          </p:nvSpPr>
          <p:spPr bwMode="auto">
            <a:xfrm flipV="1">
              <a:off x="480" y="1200"/>
              <a:ext cx="0" cy="120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0" fontAlgn="base" latinLnBrk="0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000" kern="0" smtClean="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13" name="Line 5"/>
            <p:cNvSpPr>
              <a:spLocks noChangeShapeType="1"/>
            </p:cNvSpPr>
            <p:nvPr/>
          </p:nvSpPr>
          <p:spPr bwMode="auto">
            <a:xfrm>
              <a:off x="480" y="2400"/>
              <a:ext cx="144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0" fontAlgn="base" latinLnBrk="0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000" kern="0" smtClean="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14" name="Arc 6"/>
            <p:cNvSpPr>
              <a:spLocks/>
            </p:cNvSpPr>
            <p:nvPr/>
          </p:nvSpPr>
          <p:spPr bwMode="auto">
            <a:xfrm flipH="1">
              <a:off x="768" y="1248"/>
              <a:ext cx="768" cy="720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21600"/>
                <a:gd name="T2" fmla="*/ 21600 w 21600"/>
                <a:gd name="T3" fmla="*/ 21600 h 21600"/>
                <a:gd name="T4" fmla="*/ 0 w 21600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19050">
              <a:solidFill>
                <a:srgbClr val="000000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0" fontAlgn="base" latinLnBrk="0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000" kern="0" smtClean="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15" name="Line 11"/>
            <p:cNvSpPr>
              <a:spLocks noChangeShapeType="1"/>
            </p:cNvSpPr>
            <p:nvPr/>
          </p:nvSpPr>
          <p:spPr bwMode="auto">
            <a:xfrm>
              <a:off x="768" y="1968"/>
              <a:ext cx="0" cy="43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0" fontAlgn="base" latinLnBrk="0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000" kern="0" smtClean="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16" name="Line 12"/>
            <p:cNvSpPr>
              <a:spLocks noChangeShapeType="1"/>
            </p:cNvSpPr>
            <p:nvPr/>
          </p:nvSpPr>
          <p:spPr bwMode="auto">
            <a:xfrm>
              <a:off x="1536" y="1248"/>
              <a:ext cx="0" cy="115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0" fontAlgn="base" latinLnBrk="0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000" kern="0" smtClean="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17" name="Text Box 13"/>
            <p:cNvSpPr txBox="1">
              <a:spLocks noChangeArrowheads="1"/>
            </p:cNvSpPr>
            <p:nvPr/>
          </p:nvSpPr>
          <p:spPr bwMode="auto">
            <a:xfrm>
              <a:off x="566" y="1833"/>
              <a:ext cx="196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0" fontAlgn="base" latinLnBrk="0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altLang="en-US" sz="2000" kern="0" smtClean="0">
                  <a:solidFill>
                    <a:srgbClr val="000000"/>
                  </a:solidFill>
                  <a:latin typeface="Times New Roman" panose="02020603050405020304" pitchFamily="18" charset="0"/>
                </a:rPr>
                <a:t>1</a:t>
              </a:r>
            </a:p>
          </p:txBody>
        </p:sp>
        <p:sp>
          <p:nvSpPr>
            <p:cNvPr id="18" name="Text Box 14"/>
            <p:cNvSpPr txBox="1">
              <a:spLocks noChangeArrowheads="1"/>
            </p:cNvSpPr>
            <p:nvPr/>
          </p:nvSpPr>
          <p:spPr bwMode="auto">
            <a:xfrm>
              <a:off x="1574" y="1113"/>
              <a:ext cx="196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0" fontAlgn="base" latinLnBrk="0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altLang="en-US" sz="2000" kern="0" smtClean="0">
                  <a:solidFill>
                    <a:srgbClr val="000000"/>
                  </a:solidFill>
                  <a:latin typeface="Times New Roman" panose="02020603050405020304" pitchFamily="18" charset="0"/>
                </a:rPr>
                <a:t>2</a:t>
              </a:r>
            </a:p>
          </p:txBody>
        </p:sp>
        <p:sp>
          <p:nvSpPr>
            <p:cNvPr id="19" name="Text Box 16"/>
            <p:cNvSpPr txBox="1">
              <a:spLocks noChangeArrowheads="1"/>
            </p:cNvSpPr>
            <p:nvPr/>
          </p:nvSpPr>
          <p:spPr bwMode="auto">
            <a:xfrm>
              <a:off x="1056" y="1872"/>
              <a:ext cx="725" cy="36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0" fontAlgn="base" latinLnBrk="0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altLang="en-US" sz="1600" kern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R</a:t>
              </a:r>
              <a:r>
                <a:rPr lang="en-US" altLang="en-US" sz="1600" kern="0" dirty="0" smtClean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eversible</a:t>
              </a:r>
            </a:p>
            <a:p>
              <a:pPr eaLnBrk="0" fontAlgn="base" latinLnBrk="0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altLang="en-US" sz="1600" kern="0" dirty="0" smtClean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process</a:t>
              </a:r>
              <a:endParaRPr lang="en-US" altLang="en-US" sz="2000" kern="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0" name="Text Box 17"/>
            <p:cNvSpPr txBox="1">
              <a:spLocks noChangeArrowheads="1"/>
            </p:cNvSpPr>
            <p:nvPr/>
          </p:nvSpPr>
          <p:spPr bwMode="auto">
            <a:xfrm>
              <a:off x="480" y="1104"/>
              <a:ext cx="756" cy="36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0" fontAlgn="base" latinLnBrk="0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altLang="en-US" sz="1600" kern="0" dirty="0" smtClean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Irreversible</a:t>
              </a:r>
              <a:endParaRPr lang="en-US" altLang="en-US" sz="1600" kern="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eaLnBrk="0" fontAlgn="base" latinLnBrk="0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altLang="en-US" sz="1600" kern="0" dirty="0" smtClean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process</a:t>
              </a:r>
              <a:endParaRPr lang="en-US" altLang="en-US" sz="2000" kern="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1" name="Text Box 18"/>
            <p:cNvSpPr txBox="1">
              <a:spLocks noChangeArrowheads="1"/>
            </p:cNvSpPr>
            <p:nvPr/>
          </p:nvSpPr>
          <p:spPr bwMode="auto">
            <a:xfrm>
              <a:off x="182" y="1065"/>
              <a:ext cx="214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0" fontAlgn="base" latinLnBrk="0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altLang="en-US" sz="2000" kern="0" smtClean="0">
                  <a:solidFill>
                    <a:srgbClr val="000000"/>
                  </a:solidFill>
                  <a:latin typeface="Times New Roman" panose="02020603050405020304" pitchFamily="18" charset="0"/>
                </a:rPr>
                <a:t>T</a:t>
              </a:r>
            </a:p>
          </p:txBody>
        </p:sp>
        <p:sp>
          <p:nvSpPr>
            <p:cNvPr id="22" name="Text Box 19"/>
            <p:cNvSpPr txBox="1">
              <a:spLocks noChangeArrowheads="1"/>
            </p:cNvSpPr>
            <p:nvPr/>
          </p:nvSpPr>
          <p:spPr bwMode="auto">
            <a:xfrm>
              <a:off x="1728" y="2400"/>
              <a:ext cx="205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0" fontAlgn="base" latinLnBrk="0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altLang="en-US" sz="2000" kern="0" smtClean="0">
                  <a:solidFill>
                    <a:srgbClr val="000000"/>
                  </a:solidFill>
                  <a:latin typeface="Times New Roman" panose="02020603050405020304" pitchFamily="18" charset="0"/>
                </a:rPr>
                <a:t>S</a:t>
              </a:r>
            </a:p>
          </p:txBody>
        </p:sp>
      </p:grpSp>
      <p:sp>
        <p:nvSpPr>
          <p:cNvPr id="4" name="Rectangle 3"/>
          <p:cNvSpPr/>
          <p:nvPr/>
        </p:nvSpPr>
        <p:spPr>
          <a:xfrm>
            <a:off x="7842159" y="980369"/>
            <a:ext cx="6096000" cy="2222724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endParaRPr lang="en-US" sz="1100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tabLst>
                <a:tab pos="2514600" algn="l"/>
              </a:tabLst>
            </a:pPr>
            <a:endParaRPr lang="en-US" sz="1100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400" dirty="0">
                <a:solidFill>
                  <a:prstClr val="black"/>
                </a:solidFill>
                <a:latin typeface="Arial" panose="020B0604020202020204" pitchFamily="34" charset="0"/>
                <a:ea typeface="MS Mincho"/>
                <a:cs typeface="Times New Roman" panose="02020603050405020304" pitchFamily="18" charset="0"/>
              </a:rPr>
              <a:t> </a:t>
            </a:r>
            <a:endParaRPr lang="en-US" sz="1100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tabLst>
                <a:tab pos="1249680" algn="l"/>
              </a:tabLst>
            </a:pPr>
            <a:r>
              <a:rPr lang="en-US" sz="1400" dirty="0">
                <a:solidFill>
                  <a:prstClr val="black"/>
                </a:solidFill>
                <a:latin typeface="Arial" panose="020B0604020202020204" pitchFamily="34" charset="0"/>
                <a:ea typeface="MS Mincho"/>
                <a:cs typeface="Times New Roman" panose="02020603050405020304" pitchFamily="18" charset="0"/>
              </a:rPr>
              <a:t>	</a:t>
            </a:r>
            <a:endParaRPr lang="en-US" sz="1100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400" dirty="0">
                <a:solidFill>
                  <a:prstClr val="black"/>
                </a:solidFill>
                <a:latin typeface="Arial" panose="020B0604020202020204" pitchFamily="34" charset="0"/>
                <a:ea typeface="MS Mincho"/>
                <a:cs typeface="Times New Roman" panose="02020603050405020304" pitchFamily="18" charset="0"/>
              </a:rPr>
              <a:t> </a:t>
            </a:r>
            <a:endParaRPr lang="en-US" sz="1100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tabLst>
                <a:tab pos="1165860" algn="l"/>
              </a:tabLst>
            </a:pPr>
            <a:r>
              <a:rPr lang="en-US" sz="1400" dirty="0">
                <a:solidFill>
                  <a:prstClr val="black"/>
                </a:solidFill>
                <a:latin typeface="Arial" panose="020B0604020202020204" pitchFamily="34" charset="0"/>
                <a:ea typeface="MS Mincho"/>
                <a:cs typeface="Times New Roman" panose="02020603050405020304" pitchFamily="18" charset="0"/>
              </a:rPr>
              <a:t>	</a:t>
            </a:r>
            <a:endParaRPr lang="en-US" sz="1100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tabLst>
                <a:tab pos="1165860" algn="l"/>
              </a:tabLst>
            </a:pPr>
            <a:r>
              <a:rPr lang="en-US" sz="1400" dirty="0">
                <a:solidFill>
                  <a:prstClr val="black"/>
                </a:solidFill>
                <a:latin typeface="Arial" panose="020B0604020202020204" pitchFamily="34" charset="0"/>
                <a:ea typeface="MS Mincho"/>
                <a:cs typeface="Times New Roman" panose="02020603050405020304" pitchFamily="18" charset="0"/>
              </a:rPr>
              <a:t>	</a:t>
            </a:r>
            <a:endParaRPr lang="en-US" sz="1100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3" name="Rectangle 32"/>
              <p:cNvSpPr/>
              <p:nvPr/>
            </p:nvSpPr>
            <p:spPr>
              <a:xfrm>
                <a:off x="3439220" y="1064343"/>
                <a:ext cx="1956946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𝐼𝑟𝑟</m:t>
                          </m:r>
                        </m:sub>
                      </m:sSub>
                      <m:r>
                        <a:rPr lang="en-US" sz="2400" i="0">
                          <a:latin typeface="Cambria Math" panose="02040503050406030204" pitchFamily="18" charset="0"/>
                        </a:rPr>
                        <m:t>&lt;</m:t>
                      </m:r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𝑅𝑒𝑣</m:t>
                          </m:r>
                        </m:sub>
                      </m:sSub>
                    </m:oMath>
                  </m:oMathPara>
                </a14:m>
                <a:endParaRPr lang="en-US" sz="2400" dirty="0"/>
              </a:p>
            </p:txBody>
          </p:sp>
        </mc:Choice>
        <mc:Fallback>
          <p:sp>
            <p:nvSpPr>
              <p:cNvPr id="33" name="Rectangle 3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39220" y="1064343"/>
                <a:ext cx="1956946" cy="461665"/>
              </a:xfrm>
              <a:prstGeom prst="rect">
                <a:avLst/>
              </a:prstGeom>
              <a:blipFill rotWithShape="0">
                <a:blip r:embed="rId2"/>
                <a:stretch>
                  <a:fillRect b="-400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34" name="Rectangle 33"/>
              <p:cNvSpPr/>
              <p:nvPr/>
            </p:nvSpPr>
            <p:spPr>
              <a:xfrm>
                <a:off x="3046217" y="1707715"/>
                <a:ext cx="3707938" cy="47788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𝑄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𝐻</m:t>
                          </m:r>
                        </m:sub>
                      </m:sSub>
                      <m:r>
                        <a:rPr lang="en-US" sz="2400" i="0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𝑄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𝐿</m:t>
                          </m:r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, 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𝐼𝑟𝑟</m:t>
                          </m:r>
                        </m:sub>
                      </m:sSub>
                      <m:r>
                        <a:rPr lang="en-US" sz="2400" i="0">
                          <a:latin typeface="Cambria Math" panose="02040503050406030204" pitchFamily="18" charset="0"/>
                        </a:rPr>
                        <m:t>&lt;</m:t>
                      </m:r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𝑄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𝐻</m:t>
                          </m:r>
                        </m:sub>
                      </m:sSub>
                      <m:r>
                        <a:rPr lang="en-US" sz="2400" i="0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𝑄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𝐿</m:t>
                          </m:r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𝑅𝑒𝑣</m:t>
                          </m:r>
                        </m:sub>
                      </m:sSub>
                    </m:oMath>
                  </m:oMathPara>
                </a14:m>
                <a:endParaRPr lang="en-US" dirty="0"/>
              </a:p>
            </p:txBody>
          </p:sp>
        </mc:Choice>
        <mc:Fallback>
          <p:sp>
            <p:nvSpPr>
              <p:cNvPr id="34" name="Rectangle 3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46217" y="1707715"/>
                <a:ext cx="3707938" cy="477888"/>
              </a:xfrm>
              <a:prstGeom prst="rect">
                <a:avLst/>
              </a:prstGeom>
              <a:blipFill rotWithShape="0">
                <a:blip r:embed="rId3"/>
                <a:stretch>
                  <a:fillRect b="-1012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36" name="Rectangle 35"/>
              <p:cNvSpPr/>
              <p:nvPr/>
            </p:nvSpPr>
            <p:spPr>
              <a:xfrm>
                <a:off x="3665114" y="2408742"/>
                <a:ext cx="2204321" cy="47788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𝑄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𝐿</m:t>
                          </m:r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, 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𝐼𝑟𝑟</m:t>
                          </m:r>
                        </m:sub>
                      </m:sSub>
                      <m:r>
                        <a:rPr lang="en-US" sz="2400" i="0">
                          <a:latin typeface="Cambria Math" panose="02040503050406030204" pitchFamily="18" charset="0"/>
                        </a:rPr>
                        <m:t>&gt;</m:t>
                      </m:r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𝑄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𝐿</m:t>
                          </m:r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𝑅𝑒𝑣</m:t>
                          </m:r>
                        </m:sub>
                      </m:sSub>
                    </m:oMath>
                  </m:oMathPara>
                </a14:m>
                <a:endParaRPr lang="en-US" dirty="0"/>
              </a:p>
            </p:txBody>
          </p:sp>
        </mc:Choice>
        <mc:Fallback>
          <p:sp>
            <p:nvSpPr>
              <p:cNvPr id="36" name="Rectangle 3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65114" y="2408742"/>
                <a:ext cx="2204321" cy="477888"/>
              </a:xfrm>
              <a:prstGeom prst="rect">
                <a:avLst/>
              </a:prstGeom>
              <a:blipFill rotWithShape="0">
                <a:blip r:embed="rId4"/>
                <a:stretch>
                  <a:fillRect b="-1012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37" name="Rectangle 36"/>
              <p:cNvSpPr/>
              <p:nvPr/>
            </p:nvSpPr>
            <p:spPr>
              <a:xfrm>
                <a:off x="3621864" y="3203093"/>
                <a:ext cx="2926570" cy="97225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d>
                            <m:dPr>
                              <m:ctrlPr>
                                <a:rPr lang="en-US" sz="240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US" sz="240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𝛿</m:t>
                                  </m:r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𝑄</m:t>
                                  </m:r>
                                </m:num>
                                <m:den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𝑇</m:t>
                                  </m:r>
                                </m:den>
                              </m:f>
                            </m:e>
                          </m:d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𝐼𝑟𝑟</m:t>
                          </m:r>
                        </m:sub>
                      </m:sSub>
                      <m:r>
                        <a:rPr lang="en-US" sz="2400" i="0">
                          <a:latin typeface="Cambria Math" panose="02040503050406030204" pitchFamily="18" charset="0"/>
                        </a:rPr>
                        <m:t>&lt;</m:t>
                      </m:r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d>
                            <m:d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𝛿</m:t>
                                  </m:r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𝑄</m:t>
                                  </m:r>
                                </m:num>
                                <m:den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𝑇</m:t>
                                  </m:r>
                                </m:den>
                              </m:f>
                            </m:e>
                          </m:d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𝑅𝑒𝑣</m:t>
                          </m:r>
                        </m:sub>
                      </m:sSub>
                    </m:oMath>
                  </m:oMathPara>
                </a14:m>
                <a:endParaRPr lang="en-US" dirty="0"/>
              </a:p>
            </p:txBody>
          </p:sp>
        </mc:Choice>
        <mc:Fallback>
          <p:sp>
            <p:nvSpPr>
              <p:cNvPr id="37" name="Rectangle 3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21864" y="3203093"/>
                <a:ext cx="2926570" cy="972254"/>
              </a:xfrm>
              <a:prstGeom prst="rect">
                <a:avLst/>
              </a:prstGeom>
              <a:blipFill rotWithShape="0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38" name="Rectangle 37"/>
              <p:cNvSpPr/>
              <p:nvPr/>
            </p:nvSpPr>
            <p:spPr>
              <a:xfrm>
                <a:off x="3665114" y="4232599"/>
                <a:ext cx="2843214" cy="97225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d>
                            <m:dPr>
                              <m:ctrlPr>
                                <a:rPr lang="en-US" sz="240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US" sz="240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sSub>
                                    <m:sSubPr>
                                      <m:ctrlPr>
                                        <a:rPr lang="en-US" sz="2400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  <m:t>𝑄</m:t>
                                      </m:r>
                                    </m:e>
                                    <m:sub>
                                      <m: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  <m:t>𝐿</m:t>
                                      </m:r>
                                    </m:sub>
                                  </m:sSub>
                                </m:num>
                                <m:den>
                                  <m:sSub>
                                    <m:sSubPr>
                                      <m:ctrlP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  <m:t>𝑇</m:t>
                                      </m:r>
                                    </m:e>
                                    <m:sub>
                                      <m: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  <m:t>𝐿</m:t>
                                      </m:r>
                                    </m:sub>
                                  </m:sSub>
                                </m:den>
                              </m:f>
                            </m:e>
                          </m:d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𝑅𝑒𝑣</m:t>
                          </m:r>
                        </m:sub>
                      </m:sSub>
                      <m:r>
                        <a:rPr lang="en-US" sz="2400" i="0">
                          <a:latin typeface="Cambria Math" panose="02040503050406030204" pitchFamily="18" charset="0"/>
                        </a:rPr>
                        <m:t>&lt;</m:t>
                      </m:r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d>
                            <m:d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sSub>
                                    <m:sSubPr>
                                      <m:ctrlP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  <m:t>𝑄</m:t>
                                      </m:r>
                                    </m:e>
                                    <m:sub>
                                      <m: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  <m:t>𝐿</m:t>
                                      </m:r>
                                    </m:sub>
                                  </m:sSub>
                                </m:num>
                                <m:den>
                                  <m:sSub>
                                    <m:sSubPr>
                                      <m:ctrlP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  <m:t>𝑇</m:t>
                                      </m:r>
                                    </m:e>
                                    <m:sub>
                                      <m: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  <m:t>𝐿</m:t>
                                      </m:r>
                                    </m:sub>
                                  </m:sSub>
                                </m:den>
                              </m:f>
                            </m:e>
                          </m:d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𝐼𝑟𝑟</m:t>
                          </m:r>
                        </m:sub>
                      </m:sSub>
                    </m:oMath>
                  </m:oMathPara>
                </a14:m>
                <a:endParaRPr lang="en-US" dirty="0"/>
              </a:p>
            </p:txBody>
          </p:sp>
        </mc:Choice>
        <mc:Fallback>
          <p:sp>
            <p:nvSpPr>
              <p:cNvPr id="38" name="Rectangle 3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65114" y="4232599"/>
                <a:ext cx="2843214" cy="972254"/>
              </a:xfrm>
              <a:prstGeom prst="rect">
                <a:avLst/>
              </a:prstGeom>
              <a:blipFill rotWithShape="0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39" name="Rectangle 38"/>
              <p:cNvSpPr/>
              <p:nvPr/>
            </p:nvSpPr>
            <p:spPr>
              <a:xfrm>
                <a:off x="3409562" y="5478867"/>
                <a:ext cx="3351174" cy="87748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∮"/>
                          <m:subHide m:val="on"/>
                          <m:supHide m:val="on"/>
                          <m:ctrlPr>
                            <a:rPr lang="en-US" sz="2400"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f>
                            <m:f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𝛿</m:t>
                              </m:r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𝑄</m:t>
                              </m:r>
                            </m:num>
                            <m:den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𝑇</m:t>
                              </m:r>
                            </m:den>
                          </m:f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&lt;0, 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𝐼𝑟𝑟𝑒𝑣𝑒𝑟𝑠𝑖𝑏𝑙𝑒</m:t>
                          </m:r>
                        </m:e>
                      </m:nary>
                    </m:oMath>
                  </m:oMathPara>
                </a14:m>
                <a:endParaRPr lang="en-US" dirty="0"/>
              </a:p>
            </p:txBody>
          </p:sp>
        </mc:Choice>
        <mc:Fallback>
          <p:sp>
            <p:nvSpPr>
              <p:cNvPr id="39" name="Rectangle 3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09562" y="5478867"/>
                <a:ext cx="3351174" cy="877484"/>
              </a:xfrm>
              <a:prstGeom prst="rect">
                <a:avLst/>
              </a:prstGeom>
              <a:blipFill rotWithShape="0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570960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4066692" y="6356351"/>
            <a:ext cx="4114800" cy="365125"/>
          </a:xfrm>
        </p:spPr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-123825" y="190500"/>
            <a:ext cx="12315825" cy="791950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2. Entropy and the Clausius Inequality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b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endParaRPr lang="en-US" sz="1200" dirty="0">
              <a:solidFill>
                <a:prstClr val="black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521171" y="1993671"/>
            <a:ext cx="3770814" cy="5778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From entropy definition</a:t>
            </a:r>
          </a:p>
        </p:txBody>
      </p:sp>
      <p:sp>
        <p:nvSpPr>
          <p:cNvPr id="10" name="Arc 7"/>
          <p:cNvSpPr>
            <a:spLocks/>
          </p:cNvSpPr>
          <p:nvPr/>
        </p:nvSpPr>
        <p:spPr bwMode="auto">
          <a:xfrm flipV="1">
            <a:off x="930275" y="2103204"/>
            <a:ext cx="1219200" cy="1143000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21600"/>
              <a:gd name="T2" fmla="*/ 21600 w 21600"/>
              <a:gd name="T3" fmla="*/ 21600 h 21600"/>
              <a:gd name="T4" fmla="*/ 0 w 21600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3810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0" fontAlgn="base" latinLnBrk="0" hangingPunct="0">
              <a:spcBef>
                <a:spcPct val="0"/>
              </a:spcBef>
              <a:spcAft>
                <a:spcPct val="0"/>
              </a:spcAft>
              <a:defRPr/>
            </a:pPr>
            <a:endParaRPr lang="en-US" sz="2000" kern="0" smtClean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grpSp>
        <p:nvGrpSpPr>
          <p:cNvPr id="11" name="Group 22"/>
          <p:cNvGrpSpPr>
            <a:grpSpLocks/>
          </p:cNvGrpSpPr>
          <p:nvPr/>
        </p:nvGrpSpPr>
        <p:grpSpPr bwMode="auto">
          <a:xfrm>
            <a:off x="0" y="1812692"/>
            <a:ext cx="2779713" cy="2516187"/>
            <a:chOff x="182" y="1065"/>
            <a:chExt cx="1751" cy="1585"/>
          </a:xfrm>
        </p:grpSpPr>
        <p:sp>
          <p:nvSpPr>
            <p:cNvPr id="12" name="Line 4"/>
            <p:cNvSpPr>
              <a:spLocks noChangeShapeType="1"/>
            </p:cNvSpPr>
            <p:nvPr/>
          </p:nvSpPr>
          <p:spPr bwMode="auto">
            <a:xfrm flipV="1">
              <a:off x="480" y="1200"/>
              <a:ext cx="0" cy="120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0" fontAlgn="base" latinLnBrk="0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000" kern="0" smtClean="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13" name="Line 5"/>
            <p:cNvSpPr>
              <a:spLocks noChangeShapeType="1"/>
            </p:cNvSpPr>
            <p:nvPr/>
          </p:nvSpPr>
          <p:spPr bwMode="auto">
            <a:xfrm>
              <a:off x="480" y="2400"/>
              <a:ext cx="144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0" fontAlgn="base" latinLnBrk="0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000" kern="0" smtClean="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14" name="Arc 6"/>
            <p:cNvSpPr>
              <a:spLocks/>
            </p:cNvSpPr>
            <p:nvPr/>
          </p:nvSpPr>
          <p:spPr bwMode="auto">
            <a:xfrm flipH="1">
              <a:off x="768" y="1248"/>
              <a:ext cx="768" cy="720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21600"/>
                <a:gd name="T2" fmla="*/ 21600 w 21600"/>
                <a:gd name="T3" fmla="*/ 21600 h 21600"/>
                <a:gd name="T4" fmla="*/ 0 w 21600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19050">
              <a:solidFill>
                <a:srgbClr val="000000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0" fontAlgn="base" latinLnBrk="0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000" kern="0" smtClean="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15" name="Line 11"/>
            <p:cNvSpPr>
              <a:spLocks noChangeShapeType="1"/>
            </p:cNvSpPr>
            <p:nvPr/>
          </p:nvSpPr>
          <p:spPr bwMode="auto">
            <a:xfrm>
              <a:off x="768" y="1968"/>
              <a:ext cx="0" cy="43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0" fontAlgn="base" latinLnBrk="0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000" kern="0" smtClean="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16" name="Line 12"/>
            <p:cNvSpPr>
              <a:spLocks noChangeShapeType="1"/>
            </p:cNvSpPr>
            <p:nvPr/>
          </p:nvSpPr>
          <p:spPr bwMode="auto">
            <a:xfrm>
              <a:off x="1536" y="1248"/>
              <a:ext cx="0" cy="115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0" fontAlgn="base" latinLnBrk="0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000" kern="0" smtClean="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17" name="Text Box 13"/>
            <p:cNvSpPr txBox="1">
              <a:spLocks noChangeArrowheads="1"/>
            </p:cNvSpPr>
            <p:nvPr/>
          </p:nvSpPr>
          <p:spPr bwMode="auto">
            <a:xfrm>
              <a:off x="566" y="1833"/>
              <a:ext cx="196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0" fontAlgn="base" latinLnBrk="0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altLang="en-US" sz="2000" kern="0" smtClean="0">
                  <a:solidFill>
                    <a:srgbClr val="000000"/>
                  </a:solidFill>
                  <a:latin typeface="Times New Roman" panose="02020603050405020304" pitchFamily="18" charset="0"/>
                </a:rPr>
                <a:t>1</a:t>
              </a:r>
            </a:p>
          </p:txBody>
        </p:sp>
        <p:sp>
          <p:nvSpPr>
            <p:cNvPr id="18" name="Text Box 14"/>
            <p:cNvSpPr txBox="1">
              <a:spLocks noChangeArrowheads="1"/>
            </p:cNvSpPr>
            <p:nvPr/>
          </p:nvSpPr>
          <p:spPr bwMode="auto">
            <a:xfrm>
              <a:off x="1574" y="1113"/>
              <a:ext cx="196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0" fontAlgn="base" latinLnBrk="0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altLang="en-US" sz="2000" kern="0" smtClean="0">
                  <a:solidFill>
                    <a:srgbClr val="000000"/>
                  </a:solidFill>
                  <a:latin typeface="Times New Roman" panose="02020603050405020304" pitchFamily="18" charset="0"/>
                </a:rPr>
                <a:t>2</a:t>
              </a:r>
            </a:p>
          </p:txBody>
        </p:sp>
        <p:sp>
          <p:nvSpPr>
            <p:cNvPr id="19" name="Text Box 16"/>
            <p:cNvSpPr txBox="1">
              <a:spLocks noChangeArrowheads="1"/>
            </p:cNvSpPr>
            <p:nvPr/>
          </p:nvSpPr>
          <p:spPr bwMode="auto">
            <a:xfrm>
              <a:off x="1056" y="1872"/>
              <a:ext cx="725" cy="36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0" fontAlgn="base" latinLnBrk="0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altLang="en-US" sz="1600" kern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R</a:t>
              </a:r>
              <a:r>
                <a:rPr lang="en-US" altLang="en-US" sz="1600" kern="0" dirty="0" smtClean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eversible</a:t>
              </a:r>
            </a:p>
            <a:p>
              <a:pPr eaLnBrk="0" fontAlgn="base" latinLnBrk="0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altLang="en-US" sz="1600" kern="0" dirty="0" smtClean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process</a:t>
              </a:r>
              <a:endParaRPr lang="en-US" altLang="en-US" sz="2000" kern="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0" name="Text Box 17"/>
            <p:cNvSpPr txBox="1">
              <a:spLocks noChangeArrowheads="1"/>
            </p:cNvSpPr>
            <p:nvPr/>
          </p:nvSpPr>
          <p:spPr bwMode="auto">
            <a:xfrm>
              <a:off x="480" y="1104"/>
              <a:ext cx="756" cy="36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0" fontAlgn="base" latinLnBrk="0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altLang="en-US" sz="1600" kern="0" dirty="0" smtClean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Irreversible</a:t>
              </a:r>
            </a:p>
            <a:p>
              <a:pPr eaLnBrk="0" fontAlgn="base" latinLnBrk="0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altLang="en-US" sz="1600" kern="0" dirty="0" smtClean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process</a:t>
              </a:r>
              <a:endParaRPr lang="en-US" altLang="en-US" sz="2000" kern="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1" name="Text Box 18"/>
            <p:cNvSpPr txBox="1">
              <a:spLocks noChangeArrowheads="1"/>
            </p:cNvSpPr>
            <p:nvPr/>
          </p:nvSpPr>
          <p:spPr bwMode="auto">
            <a:xfrm>
              <a:off x="182" y="1065"/>
              <a:ext cx="214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0" fontAlgn="base" latinLnBrk="0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altLang="en-US" sz="2000" kern="0" smtClean="0">
                  <a:solidFill>
                    <a:srgbClr val="000000"/>
                  </a:solidFill>
                  <a:latin typeface="Times New Roman" panose="02020603050405020304" pitchFamily="18" charset="0"/>
                </a:rPr>
                <a:t>T</a:t>
              </a:r>
            </a:p>
          </p:txBody>
        </p:sp>
        <p:sp>
          <p:nvSpPr>
            <p:cNvPr id="22" name="Text Box 19"/>
            <p:cNvSpPr txBox="1">
              <a:spLocks noChangeArrowheads="1"/>
            </p:cNvSpPr>
            <p:nvPr/>
          </p:nvSpPr>
          <p:spPr bwMode="auto">
            <a:xfrm>
              <a:off x="1728" y="2400"/>
              <a:ext cx="205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0" fontAlgn="base" latinLnBrk="0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altLang="en-US" sz="2000" kern="0" smtClean="0">
                  <a:solidFill>
                    <a:srgbClr val="000000"/>
                  </a:solidFill>
                  <a:latin typeface="Times New Roman" panose="02020603050405020304" pitchFamily="18" charset="0"/>
                </a:rPr>
                <a:t>S</a:t>
              </a:r>
            </a:p>
          </p:txBody>
        </p:sp>
      </p:grpSp>
      <p:sp>
        <p:nvSpPr>
          <p:cNvPr id="4" name="Rectangle 3"/>
          <p:cNvSpPr/>
          <p:nvPr/>
        </p:nvSpPr>
        <p:spPr>
          <a:xfrm>
            <a:off x="7842159" y="980369"/>
            <a:ext cx="6096000" cy="2222724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endParaRPr lang="en-US" sz="1100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tabLst>
                <a:tab pos="2514600" algn="l"/>
              </a:tabLst>
            </a:pPr>
            <a:endParaRPr lang="en-US" sz="1100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400" dirty="0">
                <a:solidFill>
                  <a:prstClr val="black"/>
                </a:solidFill>
                <a:latin typeface="Arial" panose="020B0604020202020204" pitchFamily="34" charset="0"/>
                <a:ea typeface="MS Mincho"/>
                <a:cs typeface="Times New Roman" panose="02020603050405020304" pitchFamily="18" charset="0"/>
              </a:rPr>
              <a:t> </a:t>
            </a:r>
            <a:endParaRPr lang="en-US" sz="1100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tabLst>
                <a:tab pos="1249680" algn="l"/>
              </a:tabLst>
            </a:pPr>
            <a:r>
              <a:rPr lang="en-US" sz="1400" dirty="0">
                <a:solidFill>
                  <a:prstClr val="black"/>
                </a:solidFill>
                <a:latin typeface="Arial" panose="020B0604020202020204" pitchFamily="34" charset="0"/>
                <a:ea typeface="MS Mincho"/>
                <a:cs typeface="Times New Roman" panose="02020603050405020304" pitchFamily="18" charset="0"/>
              </a:rPr>
              <a:t>	</a:t>
            </a:r>
            <a:endParaRPr lang="en-US" sz="1100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400" dirty="0">
                <a:solidFill>
                  <a:prstClr val="black"/>
                </a:solidFill>
                <a:latin typeface="Arial" panose="020B0604020202020204" pitchFamily="34" charset="0"/>
                <a:ea typeface="MS Mincho"/>
                <a:cs typeface="Times New Roman" panose="02020603050405020304" pitchFamily="18" charset="0"/>
              </a:rPr>
              <a:t> </a:t>
            </a:r>
            <a:endParaRPr lang="en-US" sz="1100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tabLst>
                <a:tab pos="1165860" algn="l"/>
              </a:tabLst>
            </a:pPr>
            <a:r>
              <a:rPr lang="en-US" sz="1400" dirty="0">
                <a:solidFill>
                  <a:prstClr val="black"/>
                </a:solidFill>
                <a:latin typeface="Arial" panose="020B0604020202020204" pitchFamily="34" charset="0"/>
                <a:ea typeface="MS Mincho"/>
                <a:cs typeface="Times New Roman" panose="02020603050405020304" pitchFamily="18" charset="0"/>
              </a:rPr>
              <a:t>	</a:t>
            </a:r>
            <a:endParaRPr lang="en-US" sz="1100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tabLst>
                <a:tab pos="1165860" algn="l"/>
              </a:tabLst>
            </a:pPr>
            <a:r>
              <a:rPr lang="en-US" sz="1400" dirty="0">
                <a:solidFill>
                  <a:prstClr val="black"/>
                </a:solidFill>
                <a:latin typeface="Arial" panose="020B0604020202020204" pitchFamily="34" charset="0"/>
                <a:ea typeface="MS Mincho"/>
                <a:cs typeface="Times New Roman" panose="02020603050405020304" pitchFamily="18" charset="0"/>
              </a:rPr>
              <a:t>	</a:t>
            </a:r>
            <a:endParaRPr lang="en-US" sz="1100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Rectangle 4"/>
              <p:cNvSpPr/>
              <p:nvPr/>
            </p:nvSpPr>
            <p:spPr>
              <a:xfrm>
                <a:off x="3147439" y="847341"/>
                <a:ext cx="5463162" cy="123149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lnSpc>
                    <a:spcPct val="107000"/>
                  </a:lnSpc>
                  <a:spcAft>
                    <a:spcPts val="800"/>
                  </a:spcAft>
                  <a:tabLst>
                    <a:tab pos="1828800" algn="l"/>
                  </a:tabLs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∮"/>
                          <m:limLoc m:val="undOvr"/>
                          <m:subHide m:val="on"/>
                          <m:supHide m:val="on"/>
                          <m:ctrlP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</m:ctrlPr>
                        </m:naryPr>
                        <m:sub/>
                        <m:sup/>
                        <m:e>
                          <m:f>
                            <m:fPr>
                              <m:ctrlP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ea typeface="MS Mincho"/>
                                  <a:cs typeface="Arial" panose="020B0604020202020204" pitchFamily="34" charset="0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ea typeface="MS Mincho"/>
                                  <a:cs typeface="Arial" panose="020B0604020202020204" pitchFamily="34" charset="0"/>
                                </a:rPr>
                                <m:t>𝛿</m:t>
                              </m:r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ea typeface="MS Mincho"/>
                                  <a:cs typeface="Arial" panose="020B0604020202020204" pitchFamily="34" charset="0"/>
                                </a:rPr>
                                <m:t>𝑄</m:t>
                              </m:r>
                            </m:num>
                            <m:den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ea typeface="MS Mincho"/>
                                  <a:cs typeface="Arial" panose="020B0604020202020204" pitchFamily="34" charset="0"/>
                                </a:rPr>
                                <m:t>𝑇</m:t>
                              </m:r>
                            </m:den>
                          </m:f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=</m:t>
                          </m:r>
                          <m:nary>
                            <m:naryPr>
                              <m:limLoc m:val="subSup"/>
                              <m:ctrlP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ea typeface="MS Mincho"/>
                                  <a:cs typeface="Arial" panose="020B0604020202020204" pitchFamily="34" charset="0"/>
                                </a:rPr>
                              </m:ctrlPr>
                            </m:naryPr>
                            <m:sub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ea typeface="MS Mincho"/>
                                  <a:cs typeface="Arial" panose="020B0604020202020204" pitchFamily="34" charset="0"/>
                                </a:rPr>
                                <m:t>1</m:t>
                              </m:r>
                            </m:sub>
                            <m:sup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ea typeface="MS Mincho"/>
                                  <a:cs typeface="Arial" panose="020B0604020202020204" pitchFamily="34" charset="0"/>
                                </a:rPr>
                                <m:t>2</m:t>
                              </m:r>
                            </m:sup>
                            <m:e>
                              <m:sSub>
                                <m:sSubPr>
                                  <m:ctrlPr>
                                    <a:rPr lang="en-US" sz="2400" i="1">
                                      <a:solidFill>
                                        <a:prstClr val="black"/>
                                      </a:solidFill>
                                      <a:latin typeface="Cambria Math" panose="02040503050406030204" pitchFamily="18" charset="0"/>
                                      <a:ea typeface="MS Mincho"/>
                                      <a:cs typeface="Arial" panose="020B0604020202020204" pitchFamily="34" charset="0"/>
                                    </a:rPr>
                                  </m:ctrlPr>
                                </m:sSubPr>
                                <m:e>
                                  <m:d>
                                    <m:dPr>
                                      <m:ctrlPr>
                                        <a:rPr lang="en-US" sz="2400" i="1">
                                          <a:solidFill>
                                            <a:prstClr val="black"/>
                                          </a:solidFill>
                                          <a:latin typeface="Cambria Math" panose="02040503050406030204" pitchFamily="18" charset="0"/>
                                          <a:ea typeface="MS Mincho"/>
                                          <a:cs typeface="Arial" panose="020B0604020202020204" pitchFamily="34" charset="0"/>
                                        </a:rPr>
                                      </m:ctrlPr>
                                    </m:dPr>
                                    <m:e>
                                      <m:f>
                                        <m:fPr>
                                          <m:ctrlPr>
                                            <a:rPr lang="en-US" sz="2400" i="1">
                                              <a:solidFill>
                                                <a:prstClr val="black"/>
                                              </a:solidFill>
                                              <a:latin typeface="Cambria Math" panose="02040503050406030204" pitchFamily="18" charset="0"/>
                                              <a:ea typeface="MS Mincho"/>
                                              <a:cs typeface="Arial" panose="020B0604020202020204" pitchFamily="34" charset="0"/>
                                            </a:rPr>
                                          </m:ctrlPr>
                                        </m:fPr>
                                        <m:num>
                                          <m:r>
                                            <a:rPr lang="en-US" sz="2400" i="1">
                                              <a:solidFill>
                                                <a:prstClr val="black"/>
                                              </a:solidFill>
                                              <a:latin typeface="Cambria Math" panose="02040503050406030204" pitchFamily="18" charset="0"/>
                                              <a:ea typeface="MS Mincho"/>
                                              <a:cs typeface="Arial" panose="020B0604020202020204" pitchFamily="34" charset="0"/>
                                            </a:rPr>
                                            <m:t>𝛿</m:t>
                                          </m:r>
                                          <m:r>
                                            <a:rPr lang="en-US" sz="2400" i="1">
                                              <a:solidFill>
                                                <a:prstClr val="black"/>
                                              </a:solidFill>
                                              <a:latin typeface="Cambria Math" panose="02040503050406030204" pitchFamily="18" charset="0"/>
                                              <a:ea typeface="MS Mincho"/>
                                              <a:cs typeface="Arial" panose="020B0604020202020204" pitchFamily="34" charset="0"/>
                                            </a:rPr>
                                            <m:t>𝑄</m:t>
                                          </m:r>
                                        </m:num>
                                        <m:den>
                                          <m:r>
                                            <a:rPr lang="en-US" sz="2400" i="1">
                                              <a:solidFill>
                                                <a:prstClr val="black"/>
                                              </a:solidFill>
                                              <a:latin typeface="Cambria Math" panose="02040503050406030204" pitchFamily="18" charset="0"/>
                                              <a:ea typeface="MS Mincho"/>
                                              <a:cs typeface="Arial" panose="020B0604020202020204" pitchFamily="34" charset="0"/>
                                            </a:rPr>
                                            <m:t>𝑇</m:t>
                                          </m:r>
                                        </m:den>
                                      </m:f>
                                    </m:e>
                                  </m:d>
                                </m:e>
                                <m:sub>
                                  <m:r>
                                    <a:rPr lang="en-US" sz="2400" b="0" i="1" smtClean="0">
                                      <a:solidFill>
                                        <a:prstClr val="black"/>
                                      </a:solidFill>
                                      <a:latin typeface="Cambria Math" panose="02040503050406030204" pitchFamily="18" charset="0"/>
                                      <a:ea typeface="MS Mincho"/>
                                      <a:cs typeface="Arial" panose="020B0604020202020204" pitchFamily="34" charset="0"/>
                                    </a:rPr>
                                    <m:t>𝐼</m:t>
                                  </m:r>
                                  <m:r>
                                    <a:rPr lang="en-US" sz="2400" i="1">
                                      <a:solidFill>
                                        <a:prstClr val="black"/>
                                      </a:solidFill>
                                      <a:latin typeface="Cambria Math" panose="02040503050406030204" pitchFamily="18" charset="0"/>
                                      <a:ea typeface="MS Mincho"/>
                                      <a:cs typeface="Arial" panose="020B0604020202020204" pitchFamily="34" charset="0"/>
                                    </a:rPr>
                                    <m:t>𝑟𝑒𝑣</m:t>
                                  </m:r>
                                </m:sub>
                              </m:sSub>
                            </m:e>
                          </m:nary>
                        </m:e>
                      </m:nary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+</m:t>
                      </m:r>
                      <m:nary>
                        <m:naryPr>
                          <m:limLoc m:val="subSup"/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</m:ctrlPr>
                        </m:naryPr>
                        <m:sub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1</m:t>
                          </m:r>
                        </m:sub>
                        <m:sup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2</m:t>
                          </m:r>
                        </m:sup>
                        <m:e>
                          <m:sSub>
                            <m:sSubPr>
                              <m:ctrlP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ea typeface="MS Mincho"/>
                                  <a:cs typeface="Arial" panose="020B0604020202020204" pitchFamily="34" charset="0"/>
                                </a:rPr>
                              </m:ctrlPr>
                            </m:sSubPr>
                            <m:e>
                              <m:d>
                                <m:dPr>
                                  <m:ctrlPr>
                                    <a:rPr lang="en-US" sz="2400" i="1">
                                      <a:solidFill>
                                        <a:prstClr val="black"/>
                                      </a:solidFill>
                                      <a:latin typeface="Cambria Math" panose="02040503050406030204" pitchFamily="18" charset="0"/>
                                      <a:ea typeface="MS Mincho"/>
                                      <a:cs typeface="Arial" panose="020B0604020202020204" pitchFamily="34" charset="0"/>
                                    </a:rPr>
                                  </m:ctrlPr>
                                </m:dPr>
                                <m:e>
                                  <m:f>
                                    <m:fPr>
                                      <m:ctrlPr>
                                        <a:rPr lang="en-US" sz="2400" i="1">
                                          <a:solidFill>
                                            <a:prstClr val="black"/>
                                          </a:solidFill>
                                          <a:latin typeface="Cambria Math" panose="02040503050406030204" pitchFamily="18" charset="0"/>
                                          <a:ea typeface="MS Mincho"/>
                                          <a:cs typeface="Arial" panose="020B0604020202020204" pitchFamily="34" charset="0"/>
                                        </a:rPr>
                                      </m:ctrlPr>
                                    </m:fPr>
                                    <m:num>
                                      <m:r>
                                        <a:rPr lang="en-US" sz="2400" i="1">
                                          <a:solidFill>
                                            <a:prstClr val="black"/>
                                          </a:solidFill>
                                          <a:latin typeface="Cambria Math" panose="02040503050406030204" pitchFamily="18" charset="0"/>
                                          <a:ea typeface="MS Mincho"/>
                                          <a:cs typeface="Arial" panose="020B0604020202020204" pitchFamily="34" charset="0"/>
                                        </a:rPr>
                                        <m:t>𝛿</m:t>
                                      </m:r>
                                      <m:r>
                                        <a:rPr lang="en-US" sz="2400" i="1">
                                          <a:solidFill>
                                            <a:prstClr val="black"/>
                                          </a:solidFill>
                                          <a:latin typeface="Cambria Math" panose="02040503050406030204" pitchFamily="18" charset="0"/>
                                          <a:ea typeface="MS Mincho"/>
                                          <a:cs typeface="Arial" panose="020B0604020202020204" pitchFamily="34" charset="0"/>
                                        </a:rPr>
                                        <m:t>𝑄</m:t>
                                      </m:r>
                                    </m:num>
                                    <m:den>
                                      <m:r>
                                        <a:rPr lang="en-US" sz="2400" i="1">
                                          <a:solidFill>
                                            <a:prstClr val="black"/>
                                          </a:solidFill>
                                          <a:latin typeface="Cambria Math" panose="02040503050406030204" pitchFamily="18" charset="0"/>
                                          <a:ea typeface="MS Mincho"/>
                                          <a:cs typeface="Arial" panose="020B0604020202020204" pitchFamily="34" charset="0"/>
                                        </a:rPr>
                                        <m:t>𝑇</m:t>
                                      </m:r>
                                    </m:den>
                                  </m:f>
                                </m:e>
                              </m:d>
                            </m:e>
                            <m:sub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ea typeface="MS Mincho"/>
                                  <a:cs typeface="Arial" panose="020B0604020202020204" pitchFamily="34" charset="0"/>
                                </a:rPr>
                                <m:t>𝑟𝑒𝑣</m:t>
                              </m:r>
                            </m:sub>
                          </m:sSub>
                        </m:e>
                      </m:nary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≤0</m:t>
                      </m:r>
                    </m:oMath>
                  </m:oMathPara>
                </a14:m>
                <a:endParaRPr lang="en-US" dirty="0">
                  <a:solidFill>
                    <a:prstClr val="black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47439" y="847341"/>
                <a:ext cx="5463162" cy="1231491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6" name="Rectangle 5"/>
              <p:cNvSpPr/>
              <p:nvPr/>
            </p:nvSpPr>
            <p:spPr>
              <a:xfrm>
                <a:off x="4026840" y="2603926"/>
                <a:ext cx="2138919" cy="97225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 sz="240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dS</m:t>
                      </m:r>
                      <m:r>
                        <a:rPr lang="en-US" sz="240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=</m:t>
                      </m:r>
                      <m:sSub>
                        <m:sSub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d>
                            <m:dPr>
                              <m:ctrlP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ea typeface="MS Mincho"/>
                                  <a:cs typeface="Arial" panose="020B0604020202020204" pitchFamily="34" charset="0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US" sz="2400" i="1">
                                      <a:solidFill>
                                        <a:prstClr val="black"/>
                                      </a:solidFill>
                                      <a:latin typeface="Cambria Math" panose="02040503050406030204" pitchFamily="18" charset="0"/>
                                      <a:ea typeface="MS Mincho"/>
                                      <a:cs typeface="Arial" panose="020B0604020202020204" pitchFamily="34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sz="2400" i="1">
                                      <a:solidFill>
                                        <a:prstClr val="black"/>
                                      </a:solidFill>
                                      <a:latin typeface="Cambria Math" panose="02040503050406030204" pitchFamily="18" charset="0"/>
                                      <a:ea typeface="MS Mincho"/>
                                      <a:cs typeface="Arial" panose="020B0604020202020204" pitchFamily="34" charset="0"/>
                                    </a:rPr>
                                    <m:t>𝛿</m:t>
                                  </m:r>
                                  <m:r>
                                    <a:rPr lang="en-US" sz="2400" i="1">
                                      <a:solidFill>
                                        <a:prstClr val="black"/>
                                      </a:solidFill>
                                      <a:latin typeface="Cambria Math" panose="02040503050406030204" pitchFamily="18" charset="0"/>
                                      <a:ea typeface="MS Mincho"/>
                                      <a:cs typeface="Arial" panose="020B0604020202020204" pitchFamily="34" charset="0"/>
                                    </a:rPr>
                                    <m:t>𝑄</m:t>
                                  </m:r>
                                </m:num>
                                <m:den>
                                  <m:r>
                                    <a:rPr lang="en-US" sz="2400" i="1">
                                      <a:solidFill>
                                        <a:prstClr val="black"/>
                                      </a:solidFill>
                                      <a:latin typeface="Cambria Math" panose="02040503050406030204" pitchFamily="18" charset="0"/>
                                      <a:ea typeface="MS Mincho"/>
                                      <a:cs typeface="Arial" panose="020B0604020202020204" pitchFamily="34" charset="0"/>
                                    </a:rPr>
                                    <m:t>𝑇</m:t>
                                  </m:r>
                                </m:den>
                              </m:f>
                            </m:e>
                          </m:d>
                        </m:e>
                        <m:sub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𝑟𝑒𝑣</m:t>
                          </m:r>
                        </m:sub>
                      </m:sSub>
                    </m:oMath>
                  </m:oMathPara>
                </a14:m>
                <a:endParaRPr lang="en-US" dirty="0">
                  <a:solidFill>
                    <a:prstClr val="black"/>
                  </a:solidFill>
                </a:endParaRPr>
              </a:p>
            </p:txBody>
          </p:sp>
        </mc:Choice>
        <mc:Fallback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26840" y="2603926"/>
                <a:ext cx="2138919" cy="972254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3" name="Rectangle 22"/>
              <p:cNvSpPr/>
              <p:nvPr/>
            </p:nvSpPr>
            <p:spPr>
              <a:xfrm>
                <a:off x="2759075" y="3467327"/>
                <a:ext cx="7165231" cy="106106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∮"/>
                          <m:limLoc m:val="undOvr"/>
                          <m:subHide m:val="on"/>
                          <m:supHide m:val="on"/>
                          <m:ctrlP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</m:ctrlPr>
                        </m:naryPr>
                        <m:sub/>
                        <m:sup/>
                        <m:e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𝑑𝑆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=0=</m:t>
                          </m:r>
                        </m:e>
                      </m:nary>
                      <m:nary>
                        <m:naryPr>
                          <m:chr m:val="∮"/>
                          <m:limLoc m:val="undOvr"/>
                          <m:subHide m:val="on"/>
                          <m:supHide m:val="on"/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</m:ctrlPr>
                        </m:naryPr>
                        <m:sub/>
                        <m:sup/>
                        <m:e>
                          <m:sSub>
                            <m:sSubPr>
                              <m:ctrlP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ea typeface="MS Mincho"/>
                                  <a:cs typeface="Arial" panose="020B0604020202020204" pitchFamily="34" charset="0"/>
                                </a:rPr>
                              </m:ctrlPr>
                            </m:sSubPr>
                            <m:e>
                              <m:d>
                                <m:dPr>
                                  <m:ctrlPr>
                                    <a:rPr lang="en-US" sz="2400" i="1">
                                      <a:solidFill>
                                        <a:prstClr val="black"/>
                                      </a:solidFill>
                                      <a:latin typeface="Cambria Math" panose="02040503050406030204" pitchFamily="18" charset="0"/>
                                      <a:ea typeface="MS Mincho"/>
                                      <a:cs typeface="Arial" panose="020B0604020202020204" pitchFamily="34" charset="0"/>
                                    </a:rPr>
                                  </m:ctrlPr>
                                </m:dPr>
                                <m:e>
                                  <m:f>
                                    <m:fPr>
                                      <m:ctrlPr>
                                        <a:rPr lang="en-US" sz="2400" i="1">
                                          <a:solidFill>
                                            <a:prstClr val="black"/>
                                          </a:solidFill>
                                          <a:latin typeface="Cambria Math" panose="02040503050406030204" pitchFamily="18" charset="0"/>
                                          <a:ea typeface="MS Mincho"/>
                                          <a:cs typeface="Arial" panose="020B0604020202020204" pitchFamily="34" charset="0"/>
                                        </a:rPr>
                                      </m:ctrlPr>
                                    </m:fPr>
                                    <m:num>
                                      <m:r>
                                        <a:rPr lang="en-US" sz="2400" i="1">
                                          <a:solidFill>
                                            <a:prstClr val="black"/>
                                          </a:solidFill>
                                          <a:latin typeface="Cambria Math" panose="02040503050406030204" pitchFamily="18" charset="0"/>
                                          <a:ea typeface="MS Mincho"/>
                                          <a:cs typeface="Arial" panose="020B0604020202020204" pitchFamily="34" charset="0"/>
                                        </a:rPr>
                                        <m:t>𝛿</m:t>
                                      </m:r>
                                      <m:r>
                                        <a:rPr lang="en-US" sz="2400" i="1">
                                          <a:solidFill>
                                            <a:prstClr val="black"/>
                                          </a:solidFill>
                                          <a:latin typeface="Cambria Math" panose="02040503050406030204" pitchFamily="18" charset="0"/>
                                          <a:ea typeface="MS Mincho"/>
                                          <a:cs typeface="Arial" panose="020B0604020202020204" pitchFamily="34" charset="0"/>
                                        </a:rPr>
                                        <m:t>𝑄</m:t>
                                      </m:r>
                                    </m:num>
                                    <m:den>
                                      <m:r>
                                        <a:rPr lang="en-US" sz="2400" i="1">
                                          <a:solidFill>
                                            <a:prstClr val="black"/>
                                          </a:solidFill>
                                          <a:latin typeface="Cambria Math" panose="02040503050406030204" pitchFamily="18" charset="0"/>
                                          <a:ea typeface="MS Mincho"/>
                                          <a:cs typeface="Arial" panose="020B0604020202020204" pitchFamily="34" charset="0"/>
                                        </a:rPr>
                                        <m:t>𝑇</m:t>
                                      </m:r>
                                    </m:den>
                                  </m:f>
                                </m:e>
                              </m:d>
                            </m:e>
                            <m:sub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ea typeface="MS Mincho"/>
                                  <a:cs typeface="Arial" panose="020B0604020202020204" pitchFamily="34" charset="0"/>
                                </a:rPr>
                                <m:t>𝑟𝑒𝑣</m:t>
                              </m:r>
                            </m:sub>
                          </m:sSub>
                        </m:e>
                      </m:nary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=</m:t>
                      </m:r>
                      <m:nary>
                        <m:naryPr>
                          <m:limLoc m:val="subSup"/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</m:ctrlPr>
                        </m:naryPr>
                        <m:sub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1</m:t>
                          </m:r>
                        </m:sub>
                        <m:sup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2</m:t>
                          </m:r>
                        </m:sup>
                        <m:e>
                          <m:sSub>
                            <m:sSubPr>
                              <m:ctrlP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ea typeface="MS Mincho"/>
                                  <a:cs typeface="Arial" panose="020B0604020202020204" pitchFamily="34" charset="0"/>
                                </a:rPr>
                              </m:ctrlPr>
                            </m:sSubPr>
                            <m:e>
                              <m:d>
                                <m:dPr>
                                  <m:ctrlPr>
                                    <a:rPr lang="en-US" sz="2400" i="1">
                                      <a:solidFill>
                                        <a:prstClr val="black"/>
                                      </a:solidFill>
                                      <a:latin typeface="Cambria Math" panose="02040503050406030204" pitchFamily="18" charset="0"/>
                                      <a:ea typeface="MS Mincho"/>
                                      <a:cs typeface="Arial" panose="020B0604020202020204" pitchFamily="34" charset="0"/>
                                    </a:rPr>
                                  </m:ctrlPr>
                                </m:dPr>
                                <m:e>
                                  <m:f>
                                    <m:fPr>
                                      <m:ctrlPr>
                                        <a:rPr lang="en-US" sz="2400" i="1">
                                          <a:solidFill>
                                            <a:prstClr val="black"/>
                                          </a:solidFill>
                                          <a:latin typeface="Cambria Math" panose="02040503050406030204" pitchFamily="18" charset="0"/>
                                          <a:ea typeface="MS Mincho"/>
                                          <a:cs typeface="Arial" panose="020B0604020202020204" pitchFamily="34" charset="0"/>
                                        </a:rPr>
                                      </m:ctrlPr>
                                    </m:fPr>
                                    <m:num>
                                      <m:r>
                                        <a:rPr lang="en-US" sz="2400" i="1">
                                          <a:solidFill>
                                            <a:prstClr val="black"/>
                                          </a:solidFill>
                                          <a:latin typeface="Cambria Math" panose="02040503050406030204" pitchFamily="18" charset="0"/>
                                          <a:ea typeface="MS Mincho"/>
                                          <a:cs typeface="Arial" panose="020B0604020202020204" pitchFamily="34" charset="0"/>
                                        </a:rPr>
                                        <m:t>𝛿</m:t>
                                      </m:r>
                                      <m:r>
                                        <a:rPr lang="en-US" sz="2400" i="1">
                                          <a:solidFill>
                                            <a:prstClr val="black"/>
                                          </a:solidFill>
                                          <a:latin typeface="Cambria Math" panose="02040503050406030204" pitchFamily="18" charset="0"/>
                                          <a:ea typeface="MS Mincho"/>
                                          <a:cs typeface="Arial" panose="020B0604020202020204" pitchFamily="34" charset="0"/>
                                        </a:rPr>
                                        <m:t>𝑄</m:t>
                                      </m:r>
                                    </m:num>
                                    <m:den>
                                      <m:r>
                                        <a:rPr lang="en-US" sz="2400" i="1">
                                          <a:solidFill>
                                            <a:prstClr val="black"/>
                                          </a:solidFill>
                                          <a:latin typeface="Cambria Math" panose="02040503050406030204" pitchFamily="18" charset="0"/>
                                          <a:ea typeface="MS Mincho"/>
                                          <a:cs typeface="Arial" panose="020B0604020202020204" pitchFamily="34" charset="0"/>
                                        </a:rPr>
                                        <m:t>𝑇</m:t>
                                      </m:r>
                                    </m:den>
                                  </m:f>
                                </m:e>
                              </m:d>
                            </m:e>
                            <m:sub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ea typeface="MS Mincho"/>
                                  <a:cs typeface="Arial" panose="020B0604020202020204" pitchFamily="34" charset="0"/>
                                </a:rPr>
                                <m:t>𝑟𝑒𝑣</m:t>
                              </m:r>
                            </m:sub>
                          </m:sSub>
                        </m:e>
                      </m:nary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+</m:t>
                      </m:r>
                      <m:nary>
                        <m:naryPr>
                          <m:limLoc m:val="subSup"/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</m:ctrlPr>
                        </m:naryPr>
                        <m:sub>
                          <m: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2</m:t>
                          </m:r>
                        </m:sub>
                        <m:sup>
                          <m: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1</m:t>
                          </m:r>
                        </m:sup>
                        <m:e>
                          <m:sSub>
                            <m:sSubPr>
                              <m:ctrlP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ea typeface="MS Mincho"/>
                                  <a:cs typeface="Arial" panose="020B0604020202020204" pitchFamily="34" charset="0"/>
                                </a:rPr>
                              </m:ctrlPr>
                            </m:sSubPr>
                            <m:e>
                              <m:d>
                                <m:dPr>
                                  <m:ctrlPr>
                                    <a:rPr lang="en-US" sz="2400" i="1">
                                      <a:solidFill>
                                        <a:prstClr val="black"/>
                                      </a:solidFill>
                                      <a:latin typeface="Cambria Math" panose="02040503050406030204" pitchFamily="18" charset="0"/>
                                      <a:ea typeface="MS Mincho"/>
                                      <a:cs typeface="Arial" panose="020B0604020202020204" pitchFamily="34" charset="0"/>
                                    </a:rPr>
                                  </m:ctrlPr>
                                </m:dPr>
                                <m:e>
                                  <m:f>
                                    <m:fPr>
                                      <m:ctrlPr>
                                        <a:rPr lang="en-US" sz="2400" i="1">
                                          <a:solidFill>
                                            <a:prstClr val="black"/>
                                          </a:solidFill>
                                          <a:latin typeface="Cambria Math" panose="02040503050406030204" pitchFamily="18" charset="0"/>
                                          <a:ea typeface="MS Mincho"/>
                                          <a:cs typeface="Arial" panose="020B0604020202020204" pitchFamily="34" charset="0"/>
                                        </a:rPr>
                                      </m:ctrlPr>
                                    </m:fPr>
                                    <m:num>
                                      <m:r>
                                        <a:rPr lang="en-US" sz="2400" i="1">
                                          <a:solidFill>
                                            <a:prstClr val="black"/>
                                          </a:solidFill>
                                          <a:latin typeface="Cambria Math" panose="02040503050406030204" pitchFamily="18" charset="0"/>
                                          <a:ea typeface="MS Mincho"/>
                                          <a:cs typeface="Arial" panose="020B0604020202020204" pitchFamily="34" charset="0"/>
                                        </a:rPr>
                                        <m:t>𝛿</m:t>
                                      </m:r>
                                      <m:r>
                                        <a:rPr lang="en-US" sz="2400" i="1">
                                          <a:solidFill>
                                            <a:prstClr val="black"/>
                                          </a:solidFill>
                                          <a:latin typeface="Cambria Math" panose="02040503050406030204" pitchFamily="18" charset="0"/>
                                          <a:ea typeface="MS Mincho"/>
                                          <a:cs typeface="Arial" panose="020B0604020202020204" pitchFamily="34" charset="0"/>
                                        </a:rPr>
                                        <m:t>𝑄</m:t>
                                      </m:r>
                                    </m:num>
                                    <m:den>
                                      <m:r>
                                        <a:rPr lang="en-US" sz="2400" i="1">
                                          <a:solidFill>
                                            <a:prstClr val="black"/>
                                          </a:solidFill>
                                          <a:latin typeface="Cambria Math" panose="02040503050406030204" pitchFamily="18" charset="0"/>
                                          <a:ea typeface="MS Mincho"/>
                                          <a:cs typeface="Arial" panose="020B0604020202020204" pitchFamily="34" charset="0"/>
                                        </a:rPr>
                                        <m:t>𝑇</m:t>
                                      </m:r>
                                    </m:den>
                                  </m:f>
                                </m:e>
                              </m:d>
                            </m:e>
                            <m:sub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ea typeface="MS Mincho"/>
                                  <a:cs typeface="Arial" panose="020B0604020202020204" pitchFamily="34" charset="0"/>
                                </a:rPr>
                                <m:t>𝑟𝑒𝑣</m:t>
                              </m:r>
                            </m:sub>
                          </m:sSub>
                        </m:e>
                      </m:nary>
                    </m:oMath>
                  </m:oMathPara>
                </a14:m>
                <a:endParaRPr lang="en-US" dirty="0">
                  <a:solidFill>
                    <a:prstClr val="black"/>
                  </a:solidFill>
                </a:endParaRPr>
              </a:p>
            </p:txBody>
          </p:sp>
        </mc:Choice>
        <mc:Fallback>
          <p:sp>
            <p:nvSpPr>
              <p:cNvPr id="23" name="Rectangle 2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59075" y="3467327"/>
                <a:ext cx="7165231" cy="1061060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Rectangle 23"/>
          <p:cNvSpPr/>
          <p:nvPr/>
        </p:nvSpPr>
        <p:spPr>
          <a:xfrm>
            <a:off x="2722039" y="4782386"/>
            <a:ext cx="377081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Therefore,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5" name="Rectangle 24"/>
              <p:cNvSpPr/>
              <p:nvPr/>
            </p:nvSpPr>
            <p:spPr>
              <a:xfrm>
                <a:off x="1194398" y="5424193"/>
                <a:ext cx="7107459" cy="98385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limLoc m:val="subSup"/>
                          <m:ctrlP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</m:ctrlPr>
                        </m:naryPr>
                        <m:sub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1</m:t>
                          </m:r>
                        </m:sub>
                        <m:sup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2</m:t>
                          </m:r>
                        </m:sup>
                        <m:e>
                          <m:sSub>
                            <m:sSubPr>
                              <m:ctrlP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ea typeface="MS Mincho"/>
                                  <a:cs typeface="Arial" panose="020B0604020202020204" pitchFamily="34" charset="0"/>
                                </a:rPr>
                              </m:ctrlPr>
                            </m:sSubPr>
                            <m:e>
                              <m:d>
                                <m:dPr>
                                  <m:ctrlPr>
                                    <a:rPr lang="en-US" sz="2400" i="1">
                                      <a:solidFill>
                                        <a:prstClr val="black"/>
                                      </a:solidFill>
                                      <a:latin typeface="Cambria Math" panose="02040503050406030204" pitchFamily="18" charset="0"/>
                                      <a:ea typeface="MS Mincho"/>
                                      <a:cs typeface="Arial" panose="020B0604020202020204" pitchFamily="34" charset="0"/>
                                    </a:rPr>
                                  </m:ctrlPr>
                                </m:dPr>
                                <m:e>
                                  <m:f>
                                    <m:fPr>
                                      <m:ctrlPr>
                                        <a:rPr lang="en-US" sz="2400" i="1">
                                          <a:solidFill>
                                            <a:prstClr val="black"/>
                                          </a:solidFill>
                                          <a:latin typeface="Cambria Math" panose="02040503050406030204" pitchFamily="18" charset="0"/>
                                          <a:ea typeface="MS Mincho"/>
                                          <a:cs typeface="Arial" panose="020B0604020202020204" pitchFamily="34" charset="0"/>
                                        </a:rPr>
                                      </m:ctrlPr>
                                    </m:fPr>
                                    <m:num>
                                      <m:r>
                                        <a:rPr lang="en-US" sz="2400" i="1">
                                          <a:solidFill>
                                            <a:prstClr val="black"/>
                                          </a:solidFill>
                                          <a:latin typeface="Cambria Math" panose="02040503050406030204" pitchFamily="18" charset="0"/>
                                          <a:ea typeface="MS Mincho"/>
                                          <a:cs typeface="Arial" panose="020B0604020202020204" pitchFamily="34" charset="0"/>
                                        </a:rPr>
                                        <m:t>𝛿</m:t>
                                      </m:r>
                                      <m:r>
                                        <a:rPr lang="en-US" sz="2400" i="1">
                                          <a:solidFill>
                                            <a:prstClr val="black"/>
                                          </a:solidFill>
                                          <a:latin typeface="Cambria Math" panose="02040503050406030204" pitchFamily="18" charset="0"/>
                                          <a:ea typeface="MS Mincho"/>
                                          <a:cs typeface="Arial" panose="020B0604020202020204" pitchFamily="34" charset="0"/>
                                        </a:rPr>
                                        <m:t>𝑄</m:t>
                                      </m:r>
                                    </m:num>
                                    <m:den>
                                      <m:r>
                                        <a:rPr lang="en-US" sz="2400" i="1">
                                          <a:solidFill>
                                            <a:prstClr val="black"/>
                                          </a:solidFill>
                                          <a:latin typeface="Cambria Math" panose="02040503050406030204" pitchFamily="18" charset="0"/>
                                          <a:ea typeface="MS Mincho"/>
                                          <a:cs typeface="Arial" panose="020B0604020202020204" pitchFamily="34" charset="0"/>
                                        </a:rPr>
                                        <m:t>𝑇</m:t>
                                      </m:r>
                                    </m:den>
                                  </m:f>
                                </m:e>
                              </m:d>
                            </m:e>
                            <m:sub>
                              <m:r>
                                <a:rPr lang="en-US" sz="24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ea typeface="MS Mincho"/>
                                  <a:cs typeface="Arial" panose="020B0604020202020204" pitchFamily="34" charset="0"/>
                                </a:rPr>
                                <m:t>𝐼</m:t>
                              </m:r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ea typeface="MS Mincho"/>
                                  <a:cs typeface="Arial" panose="020B0604020202020204" pitchFamily="34" charset="0"/>
                                </a:rPr>
                                <m:t>𝑟𝑒𝑣</m:t>
                              </m:r>
                            </m:sub>
                          </m:sSub>
                        </m:e>
                      </m:nary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≤</m:t>
                      </m:r>
                      <m:nary>
                        <m:naryPr>
                          <m:limLoc m:val="subSup"/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</m:ctrlPr>
                        </m:naryPr>
                        <m:sub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1</m:t>
                          </m:r>
                        </m:sub>
                        <m:sup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2</m:t>
                          </m:r>
                        </m:sup>
                        <m:e>
                          <m:sSub>
                            <m:sSubPr>
                              <m:ctrlP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ea typeface="MS Mincho"/>
                                  <a:cs typeface="Arial" panose="020B0604020202020204" pitchFamily="34" charset="0"/>
                                </a:rPr>
                              </m:ctrlPr>
                            </m:sSubPr>
                            <m:e>
                              <m:d>
                                <m:dPr>
                                  <m:ctrlPr>
                                    <a:rPr lang="en-US" sz="2400" i="1">
                                      <a:solidFill>
                                        <a:prstClr val="black"/>
                                      </a:solidFill>
                                      <a:latin typeface="Cambria Math" panose="02040503050406030204" pitchFamily="18" charset="0"/>
                                      <a:ea typeface="MS Mincho"/>
                                      <a:cs typeface="Arial" panose="020B0604020202020204" pitchFamily="34" charset="0"/>
                                    </a:rPr>
                                  </m:ctrlPr>
                                </m:dPr>
                                <m:e>
                                  <m:f>
                                    <m:fPr>
                                      <m:ctrlPr>
                                        <a:rPr lang="en-US" sz="2400" i="1">
                                          <a:solidFill>
                                            <a:prstClr val="black"/>
                                          </a:solidFill>
                                          <a:latin typeface="Cambria Math" panose="02040503050406030204" pitchFamily="18" charset="0"/>
                                          <a:ea typeface="MS Mincho"/>
                                          <a:cs typeface="Arial" panose="020B0604020202020204" pitchFamily="34" charset="0"/>
                                        </a:rPr>
                                      </m:ctrlPr>
                                    </m:fPr>
                                    <m:num>
                                      <m:r>
                                        <a:rPr lang="en-US" sz="2400" i="1">
                                          <a:solidFill>
                                            <a:prstClr val="black"/>
                                          </a:solidFill>
                                          <a:latin typeface="Cambria Math" panose="02040503050406030204" pitchFamily="18" charset="0"/>
                                          <a:ea typeface="MS Mincho"/>
                                          <a:cs typeface="Arial" panose="020B0604020202020204" pitchFamily="34" charset="0"/>
                                        </a:rPr>
                                        <m:t>𝛿</m:t>
                                      </m:r>
                                      <m:r>
                                        <a:rPr lang="en-US" sz="2400" i="1">
                                          <a:solidFill>
                                            <a:prstClr val="black"/>
                                          </a:solidFill>
                                          <a:latin typeface="Cambria Math" panose="02040503050406030204" pitchFamily="18" charset="0"/>
                                          <a:ea typeface="MS Mincho"/>
                                          <a:cs typeface="Arial" panose="020B0604020202020204" pitchFamily="34" charset="0"/>
                                        </a:rPr>
                                        <m:t>𝑄</m:t>
                                      </m:r>
                                    </m:num>
                                    <m:den>
                                      <m:r>
                                        <a:rPr lang="en-US" sz="2400" i="1">
                                          <a:solidFill>
                                            <a:prstClr val="black"/>
                                          </a:solidFill>
                                          <a:latin typeface="Cambria Math" panose="02040503050406030204" pitchFamily="18" charset="0"/>
                                          <a:ea typeface="MS Mincho"/>
                                          <a:cs typeface="Arial" panose="020B0604020202020204" pitchFamily="34" charset="0"/>
                                        </a:rPr>
                                        <m:t>𝑇</m:t>
                                      </m:r>
                                    </m:den>
                                  </m:f>
                                </m:e>
                              </m:d>
                            </m:e>
                            <m:sub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ea typeface="MS Mincho"/>
                                  <a:cs typeface="Arial" panose="020B0604020202020204" pitchFamily="34" charset="0"/>
                                </a:rPr>
                                <m:t>𝑟𝑒𝑣</m:t>
                              </m:r>
                            </m:sub>
                          </m:sSub>
                        </m:e>
                      </m:nary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=</m:t>
                      </m:r>
                      <m:nary>
                        <m:naryPr>
                          <m:limLoc m:val="subSup"/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</m:ctrlPr>
                        </m:naryPr>
                        <m:sub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1</m:t>
                          </m:r>
                        </m:sub>
                        <m:sup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2</m:t>
                          </m:r>
                        </m:sup>
                        <m:e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𝑑𝑆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=</m:t>
                          </m:r>
                          <m:sSub>
                            <m:sSubPr>
                              <m:ctrlP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ea typeface="MS Mincho"/>
                                  <a:cs typeface="Arial" panose="020B0604020202020204" pitchFamily="34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ea typeface="MS Mincho"/>
                                  <a:cs typeface="Arial" panose="020B0604020202020204" pitchFamily="34" charset="0"/>
                                </a:rPr>
                                <m:t>𝑆</m:t>
                              </m:r>
                            </m:e>
                            <m:sub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ea typeface="MS Mincho"/>
                                  <a:cs typeface="Arial" panose="020B0604020202020204" pitchFamily="34" charset="0"/>
                                </a:rPr>
                                <m:t>2</m:t>
                              </m:r>
                            </m:sub>
                          </m:sSub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ea typeface="MS Mincho"/>
                                  <a:cs typeface="Arial" panose="020B0604020202020204" pitchFamily="34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ea typeface="MS Mincho"/>
                                  <a:cs typeface="Arial" panose="020B0604020202020204" pitchFamily="34" charset="0"/>
                                </a:rPr>
                                <m:t>𝑆</m:t>
                              </m:r>
                            </m:e>
                            <m:sub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ea typeface="MS Mincho"/>
                                  <a:cs typeface="Arial" panose="020B0604020202020204" pitchFamily="34" charset="0"/>
                                </a:rPr>
                                <m:t>1</m:t>
                              </m:r>
                            </m:sub>
                          </m:sSub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=∆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𝑆</m:t>
                          </m:r>
                        </m:e>
                      </m:nary>
                    </m:oMath>
                  </m:oMathPara>
                </a14:m>
                <a:endParaRPr lang="en-US" dirty="0">
                  <a:solidFill>
                    <a:prstClr val="black"/>
                  </a:solidFill>
                </a:endParaRPr>
              </a:p>
            </p:txBody>
          </p:sp>
        </mc:Choice>
        <mc:Fallback>
          <p:sp>
            <p:nvSpPr>
              <p:cNvPr id="25" name="Rectangle 2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94398" y="5424193"/>
                <a:ext cx="7107459" cy="983859"/>
              </a:xfrm>
              <a:prstGeom prst="rect">
                <a:avLst/>
              </a:prstGeom>
              <a:blipFill rotWithShape="0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883628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Presenter: Dr. Melaku Desta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16</a:t>
            </a:fld>
            <a:endParaRPr lang="en-US" dirty="0"/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-123825" y="190500"/>
            <a:ext cx="12315825" cy="791950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2. Entropy and the Clausius Inequality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1200" dirty="0"/>
          </a:p>
        </p:txBody>
      </p:sp>
      <p:sp>
        <p:nvSpPr>
          <p:cNvPr id="9" name="Rectangle 8"/>
          <p:cNvSpPr/>
          <p:nvPr/>
        </p:nvSpPr>
        <p:spPr>
          <a:xfrm>
            <a:off x="513804" y="878434"/>
            <a:ext cx="11094722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For any reversible process,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400" b="0" dirty="0" smtClean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atinLnBrk="0">
              <a:lnSpc>
                <a:spcPct val="150000"/>
              </a:lnSpc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The change of entropy can be defined based on a </a:t>
            </a:r>
            <a:r>
              <a:rPr lang="en-US" alt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reversible process</a:t>
            </a:r>
            <a:r>
              <a:rPr lang="en-US" alt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342900" indent="-342900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Since </a:t>
            </a:r>
            <a:r>
              <a:rPr lang="en-US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entropy is a thermodynamic property, it has </a:t>
            </a:r>
            <a:r>
              <a:rPr lang="en-US" alt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fixed values </a:t>
            </a:r>
            <a:r>
              <a:rPr lang="en-US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at a fixed thermodynamic states</a:t>
            </a:r>
            <a:r>
              <a:rPr lang="en-US" alt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342900" indent="-342900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 entropy change between two specified states is the same no matter what path, reversible or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irreversible. </a:t>
            </a:r>
          </a:p>
          <a:p>
            <a:pPr latinLnBrk="0">
              <a:lnSpc>
                <a:spcPct val="150000"/>
              </a:lnSpc>
            </a:pPr>
            <a:r>
              <a:rPr lang="en-US" alt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It’s because entropy is a </a:t>
            </a:r>
            <a:r>
              <a:rPr lang="en-US" alt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state function</a:t>
            </a:r>
            <a:r>
              <a:rPr lang="en-US" alt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alt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endParaRPr lang="en-US" sz="2400" b="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Arc 7"/>
          <p:cNvSpPr>
            <a:spLocks/>
          </p:cNvSpPr>
          <p:nvPr/>
        </p:nvSpPr>
        <p:spPr bwMode="auto">
          <a:xfrm flipV="1">
            <a:off x="6569575" y="4931321"/>
            <a:ext cx="1219200" cy="1143000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21600"/>
              <a:gd name="T2" fmla="*/ 21600 w 21600"/>
              <a:gd name="T3" fmla="*/ 21600 h 21600"/>
              <a:gd name="T4" fmla="*/ 0 w 21600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3810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</a:endParaRPr>
          </a:p>
        </p:txBody>
      </p:sp>
      <p:grpSp>
        <p:nvGrpSpPr>
          <p:cNvPr id="25" name="Group 22"/>
          <p:cNvGrpSpPr>
            <a:grpSpLocks/>
          </p:cNvGrpSpPr>
          <p:nvPr/>
        </p:nvGrpSpPr>
        <p:grpSpPr bwMode="auto">
          <a:xfrm>
            <a:off x="5665426" y="4682492"/>
            <a:ext cx="2779713" cy="2516187"/>
            <a:chOff x="182" y="1065"/>
            <a:chExt cx="1751" cy="1585"/>
          </a:xfrm>
        </p:grpSpPr>
        <p:sp>
          <p:nvSpPr>
            <p:cNvPr id="26" name="Line 4"/>
            <p:cNvSpPr>
              <a:spLocks noChangeShapeType="1"/>
            </p:cNvSpPr>
            <p:nvPr/>
          </p:nvSpPr>
          <p:spPr bwMode="auto">
            <a:xfrm flipV="1">
              <a:off x="480" y="1200"/>
              <a:ext cx="0" cy="120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</a:endParaRPr>
            </a:p>
          </p:txBody>
        </p:sp>
        <p:sp>
          <p:nvSpPr>
            <p:cNvPr id="27" name="Line 5"/>
            <p:cNvSpPr>
              <a:spLocks noChangeShapeType="1"/>
            </p:cNvSpPr>
            <p:nvPr/>
          </p:nvSpPr>
          <p:spPr bwMode="auto">
            <a:xfrm>
              <a:off x="480" y="2400"/>
              <a:ext cx="144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</a:endParaRPr>
            </a:p>
          </p:txBody>
        </p:sp>
        <p:sp>
          <p:nvSpPr>
            <p:cNvPr id="28" name="Arc 6"/>
            <p:cNvSpPr>
              <a:spLocks/>
            </p:cNvSpPr>
            <p:nvPr/>
          </p:nvSpPr>
          <p:spPr bwMode="auto">
            <a:xfrm flipH="1">
              <a:off x="768" y="1248"/>
              <a:ext cx="768" cy="720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21600"/>
                <a:gd name="T2" fmla="*/ 21600 w 21600"/>
                <a:gd name="T3" fmla="*/ 21600 h 21600"/>
                <a:gd name="T4" fmla="*/ 0 w 21600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19050">
              <a:solidFill>
                <a:srgbClr val="000000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</a:endParaRPr>
            </a:p>
          </p:txBody>
        </p:sp>
        <p:sp>
          <p:nvSpPr>
            <p:cNvPr id="29" name="Line 11"/>
            <p:cNvSpPr>
              <a:spLocks noChangeShapeType="1"/>
            </p:cNvSpPr>
            <p:nvPr/>
          </p:nvSpPr>
          <p:spPr bwMode="auto">
            <a:xfrm>
              <a:off x="768" y="1968"/>
              <a:ext cx="0" cy="43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</a:endParaRPr>
            </a:p>
          </p:txBody>
        </p:sp>
        <p:sp>
          <p:nvSpPr>
            <p:cNvPr id="30" name="Line 12"/>
            <p:cNvSpPr>
              <a:spLocks noChangeShapeType="1"/>
            </p:cNvSpPr>
            <p:nvPr/>
          </p:nvSpPr>
          <p:spPr bwMode="auto">
            <a:xfrm>
              <a:off x="1536" y="1248"/>
              <a:ext cx="0" cy="115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</a:endParaRPr>
            </a:p>
          </p:txBody>
        </p:sp>
        <p:sp>
          <p:nvSpPr>
            <p:cNvPr id="31" name="Text Box 13"/>
            <p:cNvSpPr txBox="1">
              <a:spLocks noChangeArrowheads="1"/>
            </p:cNvSpPr>
            <p:nvPr/>
          </p:nvSpPr>
          <p:spPr bwMode="auto">
            <a:xfrm>
              <a:off x="566" y="1833"/>
              <a:ext cx="196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20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imes New Roman" panose="02020603050405020304" pitchFamily="18" charset="0"/>
                </a:rPr>
                <a:t>1</a:t>
              </a:r>
            </a:p>
          </p:txBody>
        </p:sp>
        <p:sp>
          <p:nvSpPr>
            <p:cNvPr id="32" name="Text Box 14"/>
            <p:cNvSpPr txBox="1">
              <a:spLocks noChangeArrowheads="1"/>
            </p:cNvSpPr>
            <p:nvPr/>
          </p:nvSpPr>
          <p:spPr bwMode="auto">
            <a:xfrm>
              <a:off x="1574" y="1113"/>
              <a:ext cx="196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20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imes New Roman" panose="02020603050405020304" pitchFamily="18" charset="0"/>
                </a:rPr>
                <a:t>2</a:t>
              </a:r>
            </a:p>
          </p:txBody>
        </p:sp>
        <p:sp>
          <p:nvSpPr>
            <p:cNvPr id="33" name="Text Box 16"/>
            <p:cNvSpPr txBox="1">
              <a:spLocks noChangeArrowheads="1"/>
            </p:cNvSpPr>
            <p:nvPr/>
          </p:nvSpPr>
          <p:spPr bwMode="auto">
            <a:xfrm>
              <a:off x="1056" y="1872"/>
              <a:ext cx="725" cy="36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altLang="en-US" sz="1600" kern="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R</a:t>
              </a:r>
              <a:r>
                <a:rPr kumimoji="0" lang="en-US" altLang="en-US" sz="16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rPr>
                <a:t>eversible</a:t>
              </a:r>
            </a:p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6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rPr>
                <a:t>process</a:t>
              </a:r>
              <a:endParaRPr kumimoji="0" lang="en-US" alt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4" name="Text Box 17"/>
            <p:cNvSpPr txBox="1">
              <a:spLocks noChangeArrowheads="1"/>
            </p:cNvSpPr>
            <p:nvPr/>
          </p:nvSpPr>
          <p:spPr bwMode="auto">
            <a:xfrm>
              <a:off x="480" y="1104"/>
              <a:ext cx="756" cy="36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altLang="en-US" sz="1600" kern="0" dirty="0" smtClean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Irreversible</a:t>
              </a:r>
              <a:endParaRPr kumimoji="0" lang="en-US" altLang="en-US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6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rPr>
                <a:t>process</a:t>
              </a:r>
              <a:endParaRPr kumimoji="0" lang="en-US" alt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5" name="Text Box 18"/>
            <p:cNvSpPr txBox="1">
              <a:spLocks noChangeArrowheads="1"/>
            </p:cNvSpPr>
            <p:nvPr/>
          </p:nvSpPr>
          <p:spPr bwMode="auto">
            <a:xfrm>
              <a:off x="182" y="1065"/>
              <a:ext cx="214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20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imes New Roman" panose="02020603050405020304" pitchFamily="18" charset="0"/>
                </a:rPr>
                <a:t>T</a:t>
              </a:r>
            </a:p>
          </p:txBody>
        </p:sp>
        <p:sp>
          <p:nvSpPr>
            <p:cNvPr id="36" name="Text Box 19"/>
            <p:cNvSpPr txBox="1">
              <a:spLocks noChangeArrowheads="1"/>
            </p:cNvSpPr>
            <p:nvPr/>
          </p:nvSpPr>
          <p:spPr bwMode="auto">
            <a:xfrm>
              <a:off x="1728" y="2400"/>
              <a:ext cx="205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20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imes New Roman" panose="02020603050405020304" pitchFamily="18" charset="0"/>
                </a:rPr>
                <a:t>S</a:t>
              </a:r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/>
              <p:cNvSpPr/>
              <p:nvPr/>
            </p:nvSpPr>
            <p:spPr>
              <a:xfrm>
                <a:off x="1159232" y="1533409"/>
                <a:ext cx="4113818" cy="9798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limLoc m:val="subSup"/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  <m:sup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𝑑𝑆</m:t>
                          </m:r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=</m:t>
                          </m:r>
                          <m:nary>
                            <m:naryPr>
                              <m:limLoc m:val="subSup"/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naryPr>
                            <m:sub>
                              <m:r>
                                <a:rPr lang="en-US" sz="2400" i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  <m:sup>
                              <m:r>
                                <a:rPr lang="en-US" sz="2400" i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  <m:e>
                              <m:sSub>
                                <m:sSubPr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d>
                                    <m:dPr>
                                      <m:begChr m:val=""/>
                                      <m:endChr m:val="|"/>
                                      <m:ctrlP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dPr>
                                    <m:e>
                                      <m:f>
                                        <m:fPr>
                                          <m:ctrlPr>
                                            <a:rPr lang="en-US" sz="2400" i="1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fPr>
                                        <m:num>
                                          <m:r>
                                            <a:rPr lang="en-US" sz="2400" i="1">
                                              <a:latin typeface="Cambria Math" panose="02040503050406030204" pitchFamily="18" charset="0"/>
                                            </a:rPr>
                                            <m:t>𝛿</m:t>
                                          </m:r>
                                          <m:r>
                                            <a:rPr lang="en-US" sz="2400" i="1">
                                              <a:latin typeface="Cambria Math" panose="02040503050406030204" pitchFamily="18" charset="0"/>
                                            </a:rPr>
                                            <m:t>𝑄</m:t>
                                          </m:r>
                                        </m:num>
                                        <m:den>
                                          <m:r>
                                            <a:rPr lang="en-US" sz="2400" i="1">
                                              <a:latin typeface="Cambria Math" panose="02040503050406030204" pitchFamily="18" charset="0"/>
                                            </a:rPr>
                                            <m:t>𝑇</m:t>
                                          </m:r>
                                        </m:den>
                                      </m:f>
                                    </m:e>
                                  </m:d>
                                </m:e>
                                <m:sub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𝑟𝑒𝑣</m:t>
                                  </m:r>
                                </m:sub>
                              </m:sSub>
                            </m:e>
                          </m:nary>
                        </m:e>
                      </m:nary>
                      <m:r>
                        <a:rPr lang="en-US" sz="2400" i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𝑆</m:t>
                          </m:r>
                        </m:e>
                        <m:sub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sz="2400" i="0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𝑆</m:t>
                          </m:r>
                        </m:e>
                        <m:sub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4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59232" y="1533409"/>
                <a:ext cx="4113818" cy="979820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106468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48646" y="0"/>
            <a:ext cx="10637365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2. Entropy and the Clausius Inequality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b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endParaRPr lang="en-US" sz="1200" dirty="0">
              <a:solidFill>
                <a:prstClr val="black"/>
              </a:solidFill>
            </a:endParaRPr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182881" y="669708"/>
            <a:ext cx="11441672" cy="39703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800100" lvl="1" indent="-342900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change in entropy can be:</a:t>
            </a:r>
          </a:p>
          <a:p>
            <a:pPr marL="800100" lvl="1" indent="-342900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00100" lvl="1" indent="-342900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400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00100" lvl="1" indent="-342900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This is valid for all processes.</a:t>
            </a:r>
          </a:p>
          <a:p>
            <a:pPr lvl="1" latinLnBrk="0">
              <a:lnSpc>
                <a:spcPct val="150000"/>
              </a:lnSpc>
            </a:pP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          </a:t>
            </a:r>
          </a:p>
          <a:p>
            <a:pPr lvl="1" latinLnBrk="0">
              <a:lnSpc>
                <a:spcPct val="150000"/>
              </a:lnSpc>
            </a:pP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800100" lvl="1" indent="-342900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Since </a:t>
            </a:r>
            <a:endParaRPr lang="en-U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1433031" y="1413149"/>
                <a:ext cx="3557128" cy="93378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∆</m:t>
                      </m:r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𝑆</m:t>
                      </m:r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=</m:t>
                      </m:r>
                      <m:sSub>
                        <m:sSub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𝑆</m:t>
                          </m:r>
                        </m:e>
                        <m:sub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2</m:t>
                          </m:r>
                        </m:sub>
                      </m:sSub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−</m:t>
                      </m:r>
                      <m:sSub>
                        <m:sSub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𝑆</m:t>
                          </m:r>
                        </m:e>
                        <m:sub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1</m:t>
                          </m:r>
                        </m:sub>
                      </m:sSub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≥</m:t>
                      </m:r>
                      <m:nary>
                        <m:naryPr>
                          <m:limLoc m:val="subSup"/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</m:ctrlPr>
                        </m:naryPr>
                        <m:sub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1</m:t>
                          </m:r>
                        </m:sub>
                        <m:sup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2</m:t>
                          </m:r>
                        </m:sup>
                        <m:e>
                          <m:d>
                            <m:dPr>
                              <m:ctrlP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ea typeface="MS Mincho"/>
                                  <a:cs typeface="Arial" panose="020B0604020202020204" pitchFamily="34" charset="0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US" sz="2400" i="1">
                                      <a:solidFill>
                                        <a:prstClr val="black"/>
                                      </a:solidFill>
                                      <a:latin typeface="Cambria Math" panose="02040503050406030204" pitchFamily="18" charset="0"/>
                                      <a:ea typeface="MS Mincho"/>
                                      <a:cs typeface="Arial" panose="020B0604020202020204" pitchFamily="34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sz="2400" i="1">
                                      <a:solidFill>
                                        <a:prstClr val="black"/>
                                      </a:solidFill>
                                      <a:latin typeface="Cambria Math" panose="02040503050406030204" pitchFamily="18" charset="0"/>
                                      <a:ea typeface="MS Mincho"/>
                                      <a:cs typeface="Arial" panose="020B0604020202020204" pitchFamily="34" charset="0"/>
                                    </a:rPr>
                                    <m:t>𝛿</m:t>
                                  </m:r>
                                  <m:r>
                                    <a:rPr lang="en-US" sz="2400" i="1">
                                      <a:solidFill>
                                        <a:prstClr val="black"/>
                                      </a:solidFill>
                                      <a:latin typeface="Cambria Math" panose="02040503050406030204" pitchFamily="18" charset="0"/>
                                      <a:ea typeface="MS Mincho"/>
                                      <a:cs typeface="Arial" panose="020B0604020202020204" pitchFamily="34" charset="0"/>
                                    </a:rPr>
                                    <m:t>𝑄</m:t>
                                  </m:r>
                                </m:num>
                                <m:den>
                                  <m:r>
                                    <a:rPr lang="en-US" sz="2400" i="1">
                                      <a:solidFill>
                                        <a:prstClr val="black"/>
                                      </a:solidFill>
                                      <a:latin typeface="Cambria Math" panose="02040503050406030204" pitchFamily="18" charset="0"/>
                                      <a:ea typeface="MS Mincho"/>
                                      <a:cs typeface="Arial" panose="020B0604020202020204" pitchFamily="34" charset="0"/>
                                    </a:rPr>
                                    <m:t>𝑇</m:t>
                                  </m:r>
                                </m:den>
                              </m:f>
                            </m:e>
                          </m:d>
                        </m:e>
                      </m:nary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33031" y="1413149"/>
                <a:ext cx="3557128" cy="933782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/>
              <p:cNvSpPr/>
              <p:nvPr/>
            </p:nvSpPr>
            <p:spPr>
              <a:xfrm>
                <a:off x="1514551" y="3043353"/>
                <a:ext cx="1425455" cy="79207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𝑑𝑆</m:t>
                      </m:r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≥</m:t>
                      </m:r>
                      <m:f>
                        <m:f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</m:ctrlPr>
                        </m:fPr>
                        <m:num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𝛿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𝑄</m:t>
                          </m:r>
                        </m:num>
                        <m:den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𝑇</m:t>
                          </m:r>
                        </m:den>
                      </m:f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14551" y="3043353"/>
                <a:ext cx="1425455" cy="792076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angle 8"/>
              <p:cNvSpPr/>
              <p:nvPr/>
            </p:nvSpPr>
            <p:spPr>
              <a:xfrm>
                <a:off x="1987566" y="3849199"/>
                <a:ext cx="2162580" cy="97225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𝑑𝑆</m:t>
                      </m:r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=</m:t>
                      </m:r>
                      <m:sSub>
                        <m:sSub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d>
                            <m:dPr>
                              <m:ctrlP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ea typeface="MS Mincho"/>
                                  <a:cs typeface="Arial" panose="020B0604020202020204" pitchFamily="34" charset="0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US" sz="2400" i="1">
                                      <a:solidFill>
                                        <a:prstClr val="black"/>
                                      </a:solidFill>
                                      <a:latin typeface="Cambria Math" panose="02040503050406030204" pitchFamily="18" charset="0"/>
                                      <a:ea typeface="MS Mincho"/>
                                      <a:cs typeface="Arial" panose="020B0604020202020204" pitchFamily="34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sz="2400" i="1">
                                      <a:solidFill>
                                        <a:prstClr val="black"/>
                                      </a:solidFill>
                                      <a:latin typeface="Cambria Math" panose="02040503050406030204" pitchFamily="18" charset="0"/>
                                      <a:ea typeface="MS Mincho"/>
                                      <a:cs typeface="Arial" panose="020B0604020202020204" pitchFamily="34" charset="0"/>
                                    </a:rPr>
                                    <m:t>𝛿</m:t>
                                  </m:r>
                                  <m:r>
                                    <a:rPr lang="en-US" sz="2400" i="1">
                                      <a:solidFill>
                                        <a:prstClr val="black"/>
                                      </a:solidFill>
                                      <a:latin typeface="Cambria Math" panose="02040503050406030204" pitchFamily="18" charset="0"/>
                                      <a:ea typeface="MS Mincho"/>
                                      <a:cs typeface="Arial" panose="020B0604020202020204" pitchFamily="34" charset="0"/>
                                    </a:rPr>
                                    <m:t>𝑄</m:t>
                                  </m:r>
                                </m:num>
                                <m:den>
                                  <m:r>
                                    <a:rPr lang="en-US" sz="2400" i="1">
                                      <a:solidFill>
                                        <a:prstClr val="black"/>
                                      </a:solidFill>
                                      <a:latin typeface="Cambria Math" panose="02040503050406030204" pitchFamily="18" charset="0"/>
                                      <a:ea typeface="MS Mincho"/>
                                      <a:cs typeface="Arial" panose="020B0604020202020204" pitchFamily="34" charset="0"/>
                                    </a:rPr>
                                    <m:t>𝑇</m:t>
                                  </m:r>
                                </m:den>
                              </m:f>
                            </m:e>
                          </m:d>
                        </m:e>
                        <m:sub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𝑟𝑒𝑣</m:t>
                          </m:r>
                        </m:sub>
                      </m:sSub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9" name="Rectangle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87566" y="3849199"/>
                <a:ext cx="2162580" cy="972254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1987566" y="5065627"/>
                <a:ext cx="2361352" cy="97225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𝑑𝑆</m:t>
                      </m:r>
                      <m:r>
                        <a:rPr lang="en-US" sz="240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&gt;</m:t>
                      </m:r>
                      <m:sSub>
                        <m:sSub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d>
                            <m:dPr>
                              <m:ctrlP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ea typeface="MS Mincho"/>
                                  <a:cs typeface="Arial" panose="020B0604020202020204" pitchFamily="34" charset="0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US" sz="2400" i="1">
                                      <a:solidFill>
                                        <a:prstClr val="black"/>
                                      </a:solidFill>
                                      <a:latin typeface="Cambria Math" panose="02040503050406030204" pitchFamily="18" charset="0"/>
                                      <a:ea typeface="MS Mincho"/>
                                      <a:cs typeface="Arial" panose="020B0604020202020204" pitchFamily="34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sz="2400" i="1">
                                      <a:solidFill>
                                        <a:prstClr val="black"/>
                                      </a:solidFill>
                                      <a:latin typeface="Cambria Math" panose="02040503050406030204" pitchFamily="18" charset="0"/>
                                      <a:ea typeface="MS Mincho"/>
                                      <a:cs typeface="Arial" panose="020B0604020202020204" pitchFamily="34" charset="0"/>
                                    </a:rPr>
                                    <m:t>𝛿</m:t>
                                  </m:r>
                                  <m:r>
                                    <a:rPr lang="en-US" sz="2400" i="1">
                                      <a:solidFill>
                                        <a:prstClr val="black"/>
                                      </a:solidFill>
                                      <a:latin typeface="Cambria Math" panose="02040503050406030204" pitchFamily="18" charset="0"/>
                                      <a:ea typeface="MS Mincho"/>
                                      <a:cs typeface="Arial" panose="020B0604020202020204" pitchFamily="34" charset="0"/>
                                    </a:rPr>
                                    <m:t>𝑄</m:t>
                                  </m:r>
                                </m:num>
                                <m:den>
                                  <m:r>
                                    <a:rPr lang="en-US" sz="2400" i="1">
                                      <a:solidFill>
                                        <a:prstClr val="black"/>
                                      </a:solidFill>
                                      <a:latin typeface="Cambria Math" panose="02040503050406030204" pitchFamily="18" charset="0"/>
                                      <a:ea typeface="MS Mincho"/>
                                      <a:cs typeface="Arial" panose="020B0604020202020204" pitchFamily="34" charset="0"/>
                                    </a:rPr>
                                    <m:t>𝑇</m:t>
                                  </m:r>
                                </m:den>
                              </m:f>
                            </m:e>
                          </m:d>
                        </m:e>
                        <m:sub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𝑖𝑟𝑟𝑒𝑣</m:t>
                          </m:r>
                        </m:sub>
                      </m:sSub>
                    </m:oMath>
                  </m:oMathPara>
                </a14:m>
                <a:endParaRPr lang="en-US" sz="3200" dirty="0"/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87566" y="5065627"/>
                <a:ext cx="2361352" cy="972254"/>
              </a:xfrm>
              <a:prstGeom prst="rect">
                <a:avLst/>
              </a:prstGeom>
              <a:blipFill rotWithShape="0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8205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48646" y="0"/>
            <a:ext cx="10637365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2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2. Entropy and the Clausius Inequality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b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endParaRPr lang="en-US" sz="1200" dirty="0">
              <a:solidFill>
                <a:prstClr val="black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 Box 5"/>
              <p:cNvSpPr txBox="1">
                <a:spLocks noChangeArrowheads="1"/>
              </p:cNvSpPr>
              <p:nvPr/>
            </p:nvSpPr>
            <p:spPr bwMode="auto">
              <a:xfrm>
                <a:off x="182881" y="669708"/>
                <a:ext cx="11441672" cy="505240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>
                <a:spAutoFit/>
              </a:bodyPr>
              <a:lstStyle/>
              <a:p>
                <a:pPr marL="800100" lvl="1" indent="-342900" algn="just" latinLnBrk="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To summarize:</a:t>
                </a:r>
              </a:p>
              <a:p>
                <a:pPr marL="1257300" lvl="2" indent="-342900" algn="just" latinLnBrk="0">
                  <a:buFont typeface="Arial" panose="020B0604020202020204" pitchFamily="34" charset="0"/>
                  <a:buChar char="•"/>
                </a:pP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During an </a:t>
                </a:r>
                <a:r>
                  <a:rPr lang="en-US" sz="2400" b="1" dirty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irreversible process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, the entropy change exceeds the integral of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</m:ctrlPr>
                      </m:fPr>
                      <m:num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𝛿</m:t>
                        </m:r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𝑄</m:t>
                        </m:r>
                      </m:num>
                      <m:den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𝑇</m:t>
                        </m:r>
                      </m:den>
                    </m:f>
                  </m:oMath>
                </a14:m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 over 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the process, reflecting additional entropy generation due to inefficiencies. </a:t>
                </a:r>
                <a:endParaRPr lang="en-US" sz="2400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1257300" lvl="2" indent="-342900" algn="just" latinLnBrk="0">
                  <a:buFont typeface="Arial" panose="020B0604020202020204" pitchFamily="34" charset="0"/>
                  <a:buChar char="•"/>
                </a:pP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In 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contrast, for a </a:t>
                </a:r>
                <a:r>
                  <a:rPr lang="en-US" sz="2400" b="1" dirty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reversible process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, the entropy change precisely equals the integral of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</m:ctrlPr>
                      </m:fPr>
                      <m:num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𝛿</m:t>
                        </m:r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𝑄</m:t>
                        </m:r>
                      </m:num>
                      <m:den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𝑇</m:t>
                        </m:r>
                      </m:den>
                    </m:f>
                  </m:oMath>
                </a14:m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, as no entropy is generated internally. </a:t>
                </a:r>
                <a:endParaRPr lang="en-US" sz="2400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1257300" lvl="2" indent="-342900" algn="just" latinLnBrk="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Additionally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, for the same entropy change, the heat transfer required in a </a:t>
                </a:r>
                <a:r>
                  <a:rPr lang="en-US" sz="2400" b="1" dirty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reversible process</a:t>
                </a:r>
                <a:r>
                  <a:rPr lang="en-US" sz="2400" dirty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is always lower than that in an </a:t>
                </a:r>
                <a:r>
                  <a:rPr lang="en-US" sz="2400" b="1" dirty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irreversible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 process, emphasizing the efficiency advantage of reversibility in </a:t>
                </a:r>
                <a:endParaRPr lang="en-US" sz="2400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lvl="2" algn="just" latinLnBrk="0">
                  <a:lnSpc>
                    <a:spcPct val="150000"/>
                  </a:lnSpc>
                </a:pP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   thermodynamic 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systems.</a:t>
                </a:r>
              </a:p>
            </p:txBody>
          </p:sp>
        </mc:Choice>
        <mc:Fallback xmlns="">
          <p:sp>
            <p:nvSpPr>
              <p:cNvPr id="5" name="Text 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182881" y="669708"/>
                <a:ext cx="11441672" cy="5052409"/>
              </a:xfrm>
              <a:prstGeom prst="rect">
                <a:avLst/>
              </a:prstGeom>
              <a:blipFill rotWithShape="0">
                <a:blip r:embed="rId2"/>
                <a:stretch>
                  <a:fillRect r="-799" b="-483"/>
                </a:stretch>
              </a:blip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460208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48646" y="0"/>
            <a:ext cx="10637365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2. Entropy and the Clausius Inequality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b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endParaRPr lang="en-US" sz="1200" dirty="0">
              <a:solidFill>
                <a:prstClr val="black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Text Box 5"/>
              <p:cNvSpPr txBox="1">
                <a:spLocks noChangeArrowheads="1"/>
              </p:cNvSpPr>
              <p:nvPr/>
            </p:nvSpPr>
            <p:spPr bwMode="auto">
              <a:xfrm>
                <a:off x="182881" y="669708"/>
                <a:ext cx="11441672" cy="452431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>
                <a:spAutoFit/>
              </a:bodyPr>
              <a:lstStyle/>
              <a:p>
                <a:pPr lvl="1" latinLnBrk="0">
                  <a:lnSpc>
                    <a:spcPct val="150000"/>
                  </a:lnSpc>
                </a:pPr>
                <a:r>
                  <a:rPr lang="en-US" sz="2400" b="1" dirty="0" smtClean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Example 1:</a:t>
                </a:r>
              </a:p>
              <a:p>
                <a:pPr latinLnBrk="0">
                  <a:lnSpc>
                    <a:spcPct val="150000"/>
                  </a:lnSpc>
                </a:pP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A heat engine operates between a hot reservoir at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𝑇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𝐻</m:t>
                        </m:r>
                      </m:sub>
                    </m:sSub>
                    <m:r>
                      <a:rPr lang="en-US" sz="24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=600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𝐾</m:t>
                    </m:r>
                  </m:oMath>
                </a14:m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and 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a cold reservoir at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𝑇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𝐿</m:t>
                        </m:r>
                      </m:sub>
                    </m:sSub>
                    <m:r>
                      <a:rPr lang="en-US" sz="2400" i="1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=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3</m:t>
                    </m:r>
                    <m:r>
                      <a:rPr lang="en-US" sz="2400" i="1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00</m:t>
                    </m:r>
                    <m:r>
                      <a:rPr lang="en-US" sz="2400" i="1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𝐾</m:t>
                    </m:r>
                  </m:oMath>
                </a14:m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. It receives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𝑄</m:t>
                        </m:r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𝐻</m:t>
                        </m:r>
                      </m:sub>
                    </m:sSub>
                    <m:r>
                      <a:rPr lang="en-US" sz="2400" i="1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=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10</m:t>
                    </m:r>
                    <m:r>
                      <a:rPr lang="en-US" sz="2400" i="1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00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𝐽</m:t>
                    </m:r>
                  </m:oMath>
                </a14:m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of 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heat from the hot reservoir and rejects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𝑄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𝐿</m:t>
                        </m:r>
                      </m:sub>
                    </m:sSub>
                    <m:r>
                      <a:rPr lang="en-US" sz="24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=</m:t>
                    </m:r>
                    <m:r>
                      <a:rPr lang="en-US" sz="24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6</m:t>
                    </m:r>
                    <m:r>
                      <a:rPr lang="en-US" sz="24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00</m:t>
                    </m:r>
                    <m:r>
                      <a:rPr lang="en-US" sz="24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𝐽</m:t>
                    </m:r>
                  </m:oMath>
                </a14:m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of 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heat to the cold reservoir.</a:t>
                </a:r>
              </a:p>
              <a:p>
                <a:pPr latinLnBrk="0">
                  <a:lnSpc>
                    <a:spcPct val="150000"/>
                  </a:lnSpc>
                </a:pP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Determine:</a:t>
                </a:r>
              </a:p>
              <a:p>
                <a:pPr marL="342900" indent="-342900" latinLnBrk="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The entropy change for the hot and cold reservoirs.</a:t>
                </a:r>
              </a:p>
              <a:p>
                <a:pPr marL="342900" indent="-342900" latinLnBrk="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Whether this process satisfies the </a:t>
                </a:r>
                <a:r>
                  <a:rPr lang="en-US" sz="2400" dirty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Clausius inequality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, confirming if it is reversible or irreversible.</a:t>
                </a:r>
              </a:p>
            </p:txBody>
          </p:sp>
        </mc:Choice>
        <mc:Fallback>
          <p:sp>
            <p:nvSpPr>
              <p:cNvPr id="5" name="Text 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182881" y="669708"/>
                <a:ext cx="11441672" cy="4524315"/>
              </a:xfrm>
              <a:prstGeom prst="rect">
                <a:avLst/>
              </a:prstGeom>
              <a:blipFill rotWithShape="0">
                <a:blip r:embed="rId2"/>
                <a:stretch>
                  <a:fillRect l="-799" b="-809"/>
                </a:stretch>
              </a:blip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408732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48646" y="0"/>
            <a:ext cx="10637365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2. Entropy and the Clausius Inequality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b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endParaRPr lang="en-US" sz="1200" dirty="0">
              <a:solidFill>
                <a:prstClr val="black"/>
              </a:solidFill>
            </a:endParaRPr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182881" y="669708"/>
            <a:ext cx="11441672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vl="1" latinLnBrk="0">
              <a:lnSpc>
                <a:spcPct val="150000"/>
              </a:lnSpc>
            </a:pP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Solution:</a:t>
            </a:r>
          </a:p>
          <a:p>
            <a:pPr lvl="1" latinLnBrk="0">
              <a:lnSpc>
                <a:spcPct val="150000"/>
              </a:lnSpc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The entropy change for each reservoir:</a:t>
            </a:r>
          </a:p>
          <a:p>
            <a:pPr lvl="1" latinLnBrk="0">
              <a:lnSpc>
                <a:spcPct val="150000"/>
              </a:lnSpc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latinLnBrk="0">
              <a:lnSpc>
                <a:spcPct val="150000"/>
              </a:lnSpc>
            </a:pP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latinLnBrk="0">
              <a:lnSpc>
                <a:spcPct val="150000"/>
              </a:lnSpc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For the hot reservoir:</a:t>
            </a:r>
          </a:p>
          <a:p>
            <a:pPr lvl="1" latinLnBrk="0">
              <a:lnSpc>
                <a:spcPct val="150000"/>
              </a:lnSpc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latinLnBrk="0">
              <a:lnSpc>
                <a:spcPct val="150000"/>
              </a:lnSpc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For the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cold reservoir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:  </a:t>
            </a:r>
          </a:p>
          <a:p>
            <a:pPr lvl="1" latinLnBrk="0">
              <a:lnSpc>
                <a:spcPct val="150000"/>
              </a:lnSpc>
            </a:pP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894968" y="2047709"/>
                <a:ext cx="1263551" cy="78380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∆</m:t>
                      </m:r>
                      <m:r>
                        <a:rPr lang="en-US" sz="240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𝑆</m:t>
                      </m:r>
                      <m:r>
                        <a:rPr lang="en-US" sz="24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=</m:t>
                      </m:r>
                      <m:f>
                        <m:fPr>
                          <m:ctrlP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fPr>
                        <m:num>
                          <m: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𝑄</m:t>
                          </m:r>
                        </m:num>
                        <m:den>
                          <m: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𝑇</m:t>
                          </m:r>
                        </m:den>
                      </m:f>
                    </m:oMath>
                  </m:oMathPara>
                </a14:m>
                <a:endParaRPr lang="en-US" dirty="0">
                  <a:solidFill>
                    <a:prstClr val="black"/>
                  </a:solidFill>
                </a:endParaRPr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94968" y="2047709"/>
                <a:ext cx="1263551" cy="783804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/>
              <p:cNvSpPr/>
              <p:nvPr/>
            </p:nvSpPr>
            <p:spPr>
              <a:xfrm>
                <a:off x="3731218" y="2783818"/>
                <a:ext cx="5145704" cy="84664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dirty="0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400" i="1" dirty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∆</m:t>
                          </m:r>
                          <m:r>
                            <a:rPr lang="en-US" sz="2400" i="1" dirty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𝑆</m:t>
                          </m:r>
                        </m:e>
                        <m:sub>
                          <m:r>
                            <a:rPr lang="en-US" sz="2400" b="0" i="1" dirty="0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h𝑜𝑡</m:t>
                          </m:r>
                        </m:sub>
                      </m:sSub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=</m:t>
                      </m:r>
                      <m:f>
                        <m:f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−</m:t>
                              </m:r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𝑄</m:t>
                              </m:r>
                            </m:e>
                            <m:sub>
                              <m:r>
                                <a:rPr lang="en-US" sz="24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𝐻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40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</m:ctrlPr>
                            </m:sSubPr>
                            <m:e>
                              <m:r>
                                <a:rPr lang="en-US" sz="24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𝑇</m:t>
                              </m:r>
                            </m:e>
                            <m:sub>
                              <m:r>
                                <a:rPr lang="en-US" sz="24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𝐻</m:t>
                              </m:r>
                            </m:sub>
                          </m:sSub>
                        </m:den>
                      </m:f>
                      <m:r>
                        <a:rPr lang="en-US" sz="24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</m:t>
                      </m:r>
                      <m:f>
                        <m:fPr>
                          <m:ctrlP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fPr>
                        <m:num>
                          <m: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−1000</m:t>
                          </m:r>
                          <m: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𝐽</m:t>
                          </m:r>
                        </m:num>
                        <m:den>
                          <m: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600</m:t>
                          </m:r>
                          <m: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𝐾</m:t>
                          </m:r>
                        </m:den>
                      </m:f>
                      <m:r>
                        <a:rPr lang="en-US" sz="24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=−1.67 </m:t>
                      </m:r>
                      <m:r>
                        <a:rPr lang="en-US" sz="24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𝐽</m:t>
                      </m:r>
                      <m:r>
                        <a:rPr lang="en-US" sz="24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/</m:t>
                      </m:r>
                      <m:r>
                        <a:rPr lang="en-US" sz="24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𝐾</m:t>
                      </m:r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31218" y="2783818"/>
                <a:ext cx="5145704" cy="846642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9" name="Rectangle 8"/>
              <p:cNvSpPr/>
              <p:nvPr/>
            </p:nvSpPr>
            <p:spPr>
              <a:xfrm>
                <a:off x="3731218" y="3871716"/>
                <a:ext cx="4459811" cy="84901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dirty="0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400" i="1" dirty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∆</m:t>
                          </m:r>
                          <m:r>
                            <a:rPr lang="en-US" sz="2400" i="1" dirty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MS Mincho"/>
                              <a:cs typeface="Arial" panose="020B0604020202020204" pitchFamily="34" charset="0"/>
                            </a:rPr>
                            <m:t>𝑆</m:t>
                          </m:r>
                        </m:e>
                        <m:sub>
                          <m:r>
                            <a:rPr lang="en-US" sz="2400" b="0" i="1" dirty="0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𝑐𝑜𝑙𝑑</m:t>
                          </m:r>
                        </m:sub>
                      </m:sSub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MS Mincho"/>
                          <a:cs typeface="Arial" panose="020B0604020202020204" pitchFamily="34" charset="0"/>
                        </a:rPr>
                        <m:t>=</m:t>
                      </m:r>
                      <m:f>
                        <m:f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𝑄</m:t>
                              </m:r>
                            </m:e>
                            <m:sub>
                              <m:r>
                                <a:rPr lang="en-US" sz="24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𝐿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40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</m:ctrlPr>
                            </m:sSubPr>
                            <m:e>
                              <m:r>
                                <a:rPr lang="en-US" sz="24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𝑇</m:t>
                              </m:r>
                            </m:e>
                            <m:sub>
                              <m:r>
                                <a:rPr lang="en-US" sz="24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𝐿</m:t>
                              </m:r>
                            </m:sub>
                          </m:sSub>
                        </m:den>
                      </m:f>
                      <m:r>
                        <a:rPr lang="en-US" sz="24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</m:t>
                      </m:r>
                      <m:f>
                        <m:fPr>
                          <m:ctrlP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fPr>
                        <m:num>
                          <m: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600</m:t>
                          </m:r>
                          <m: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𝐽</m:t>
                          </m:r>
                        </m:num>
                        <m:den>
                          <m: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300</m:t>
                          </m:r>
                          <m: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𝐾</m:t>
                          </m:r>
                        </m:den>
                      </m:f>
                      <m:r>
                        <a:rPr lang="en-US" sz="24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=2.00 </m:t>
                      </m:r>
                      <m:r>
                        <a:rPr lang="en-US" sz="24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𝐽</m:t>
                      </m:r>
                      <m:r>
                        <a:rPr lang="en-US" sz="24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/</m:t>
                      </m:r>
                      <m:r>
                        <a:rPr lang="en-US" sz="24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𝐾</m:t>
                      </m:r>
                    </m:oMath>
                  </m:oMathPara>
                </a14:m>
                <a:endParaRPr lang="en-US" dirty="0"/>
              </a:p>
            </p:txBody>
          </p:sp>
        </mc:Choice>
        <mc:Fallback>
          <p:sp>
            <p:nvSpPr>
              <p:cNvPr id="9" name="Rectangle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31218" y="3871716"/>
                <a:ext cx="4459811" cy="849015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345919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48646" y="0"/>
            <a:ext cx="10637365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2. Entropy and the Clausius Inequality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b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endParaRPr lang="en-US" sz="1200" dirty="0">
              <a:solidFill>
                <a:prstClr val="black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 Box 5"/>
              <p:cNvSpPr txBox="1">
                <a:spLocks noChangeArrowheads="1"/>
              </p:cNvSpPr>
              <p:nvPr/>
            </p:nvSpPr>
            <p:spPr bwMode="auto">
              <a:xfrm>
                <a:off x="182881" y="669708"/>
                <a:ext cx="11441672" cy="563231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>
                <a:spAutoFit/>
              </a:bodyPr>
              <a:lstStyle/>
              <a:p>
                <a:pPr marL="800100" lvl="1" indent="-342900" latinLnBrk="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The total entropy change can be:</a:t>
                </a:r>
              </a:p>
              <a:p>
                <a:pPr marL="800100" lvl="1" indent="-342900" latinLnBrk="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endParaRPr lang="en-US" sz="2400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800100" lvl="1" indent="-342900" latinLnBrk="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endParaRPr lang="en-US" sz="2400" dirty="0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800100" lvl="1" indent="-342900" latinLnBrk="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endParaRPr lang="en-US" sz="2400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800100" lvl="1" indent="-342900" latinLnBrk="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endParaRPr lang="en-US" sz="2400" dirty="0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800100" lvl="1" indent="-342900" latinLnBrk="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endParaRPr lang="en-US" sz="2400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800100" lvl="1" indent="-342900" latinLnBrk="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Since </a:t>
                </a:r>
                <a14:m>
                  <m:oMath xmlns:m="http://schemas.openxmlformats.org/officeDocument/2006/math">
                    <m:r>
                      <a:rPr lang="en-US" sz="2400">
                        <a:latin typeface="Cambria Math" panose="02040503050406030204" pitchFamily="18" charset="0"/>
                      </a:rPr>
                      <m:t>∆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𝑆</m:t>
                        </m:r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𝑡𝑜𝑡𝑎𝑙</m:t>
                        </m:r>
                      </m:sub>
                    </m:sSub>
                    <m:r>
                      <a:rPr lang="en-US" sz="24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&gt;</m:t>
                    </m:r>
                    <m:r>
                      <a:rPr lang="en-US" sz="2400" b="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0</m:t>
                    </m:r>
                  </m:oMath>
                </a14:m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, the process increases entropy, meaning it is irreversible.</a:t>
                </a:r>
              </a:p>
              <a:p>
                <a:pPr marL="800100" lvl="1" indent="-342900" latinLnBrk="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To check the </a:t>
                </a:r>
                <a:r>
                  <a:rPr lang="en-US" sz="2400" dirty="0" smtClean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Clausius inequality</a:t>
                </a:r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,</a:t>
                </a:r>
              </a:p>
              <a:p>
                <a:pPr marL="800100" lvl="1" indent="-342900" latinLnBrk="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The Clausius inequality states:</a:t>
                </a:r>
              </a:p>
              <a:p>
                <a:pPr marL="800100" lvl="1" indent="-342900" latinLnBrk="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endParaRPr lang="en-US" sz="2400" dirty="0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5" name="Text 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182881" y="669708"/>
                <a:ext cx="11441672" cy="5632311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2108194" y="1432224"/>
                <a:ext cx="2975943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>
                          <a:latin typeface="Cambria Math" panose="02040503050406030204" pitchFamily="18" charset="0"/>
                        </a:rPr>
                        <m:t>∆</m:t>
                      </m:r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𝑆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𝑡𝑜𝑡𝑎𝑙</m:t>
                          </m:r>
                        </m:sub>
                      </m:sSub>
                      <m:r>
                        <a:rPr lang="en-US" sz="2400" i="0">
                          <a:latin typeface="Cambria Math" panose="02040503050406030204" pitchFamily="18" charset="0"/>
                        </a:rPr>
                        <m:t>=∆</m:t>
                      </m:r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𝑆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𝐻</m:t>
                          </m:r>
                        </m:sub>
                      </m:sSub>
                      <m:r>
                        <a:rPr lang="en-US" sz="2400" i="0">
                          <a:latin typeface="Cambria Math" panose="02040503050406030204" pitchFamily="18" charset="0"/>
                        </a:rPr>
                        <m:t>+∆</m:t>
                      </m:r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𝑆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𝐶</m:t>
                          </m:r>
                        </m:sub>
                      </m:sSub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08194" y="1432224"/>
                <a:ext cx="2975943" cy="461665"/>
              </a:xfrm>
              <a:prstGeom prst="rect">
                <a:avLst/>
              </a:prstGeom>
              <a:blipFill rotWithShape="0">
                <a:blip r:embed="rId3"/>
                <a:stretch>
                  <a:fillRect b="-394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/>
              <p:cNvSpPr/>
              <p:nvPr/>
            </p:nvSpPr>
            <p:spPr>
              <a:xfrm>
                <a:off x="2124448" y="2357515"/>
                <a:ext cx="3850734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"/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400">
                              <a:latin typeface="Cambria Math" panose="02040503050406030204" pitchFamily="18" charset="0"/>
                            </a:rPr>
                            <m:t>∆</m:t>
                          </m:r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𝑆</m:t>
                              </m:r>
                            </m:e>
                            <m:sub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𝑡𝑜𝑡𝑎𝑙</m:t>
                              </m:r>
                            </m:sub>
                          </m:sSub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=(−1.67)+(2.00</m:t>
                          </m:r>
                        </m:e>
                      </m:d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24448" y="2357515"/>
                <a:ext cx="3850734" cy="461665"/>
              </a:xfrm>
              <a:prstGeom prst="rect">
                <a:avLst/>
              </a:prstGeom>
              <a:blipFill rotWithShape="0">
                <a:blip r:embed="rId4"/>
                <a:stretch>
                  <a:fillRect t="-129333" r="-17405" b="-20133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angle 8"/>
              <p:cNvSpPr/>
              <p:nvPr/>
            </p:nvSpPr>
            <p:spPr>
              <a:xfrm>
                <a:off x="2379299" y="3308062"/>
                <a:ext cx="2806922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∆</m:t>
                      </m:r>
                      <m:sSub>
                        <m:sSubPr>
                          <m:ctrlPr>
                            <a:rPr lang="en-US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𝑆</m:t>
                          </m:r>
                        </m:e>
                        <m:sub>
                          <m:r>
                            <a:rPr lang="en-US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𝑡𝑜𝑡𝑎𝑙</m:t>
                          </m:r>
                        </m:sub>
                      </m:sSub>
                      <m:r>
                        <a:rPr lang="en-US" sz="2400" i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=0.33 </m:t>
                      </m:r>
                      <m:f>
                        <m:fPr>
                          <m:type m:val="lin"/>
                          <m:ctrlPr>
                            <a:rPr lang="en-US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𝐽</m:t>
                          </m:r>
                        </m:num>
                        <m:den>
                          <m:r>
                            <a:rPr lang="en-US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𝐾</m:t>
                          </m:r>
                        </m:den>
                      </m:f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9" name="Rectangle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79299" y="3308062"/>
                <a:ext cx="2806922" cy="461665"/>
              </a:xfrm>
              <a:prstGeom prst="rect">
                <a:avLst/>
              </a:prstGeom>
              <a:blipFill rotWithShape="0">
                <a:blip r:embed="rId5"/>
                <a:stretch>
                  <a:fillRect t="-124000" r="-20824" b="-19733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2807665" y="5668976"/>
                <a:ext cx="1547475" cy="87748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∮"/>
                          <m:subHide m:val="on"/>
                          <m:supHide m:val="on"/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f>
                            <m:f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𝛿</m:t>
                              </m:r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𝑄</m:t>
                              </m:r>
                            </m:num>
                            <m:den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𝑇</m:t>
                              </m:r>
                            </m:den>
                          </m:f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≤0</m:t>
                          </m:r>
                        </m:e>
                      </m:nary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07665" y="5668976"/>
                <a:ext cx="1547475" cy="877484"/>
              </a:xfrm>
              <a:prstGeom prst="rect">
                <a:avLst/>
              </a:prstGeom>
              <a:blipFill rotWithShape="0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961397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48646" y="0"/>
            <a:ext cx="10637365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2. Entropy and the Clausius Inequality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b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endParaRPr lang="en-US" sz="1200" dirty="0">
              <a:solidFill>
                <a:prstClr val="black"/>
              </a:solidFill>
            </a:endParaRPr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182881" y="669708"/>
            <a:ext cx="11441672" cy="39703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800100" lvl="1" indent="-342900" algn="just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 a reversible cycle, </a:t>
            </a:r>
          </a:p>
          <a:p>
            <a:pPr marL="800100" lvl="1" indent="-342900" algn="just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00100" lvl="1" indent="-342900" algn="just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Since our calculation resulted in a positive entropy change, it confirms that this process is 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irreversible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and obeys the 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Clausius inequality.</a:t>
            </a:r>
          </a:p>
          <a:p>
            <a:pPr marL="800100" lvl="1" indent="-342900" algn="just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Therefore, this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heat engine increases entropy and operates irreversibly.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00100" lvl="1" indent="-342900" algn="just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Clausius inequality holds, reinforcing that real-world heat engines always produce entropy due to </a:t>
            </a:r>
            <a:r>
              <a:rPr lang="en-US" sz="2400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irreversibilities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2400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/>
              <p:cNvSpPr/>
              <p:nvPr/>
            </p:nvSpPr>
            <p:spPr>
              <a:xfrm>
                <a:off x="2534586" y="1302693"/>
                <a:ext cx="1768369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∆</m:t>
                      </m:r>
                      <m:sSub>
                        <m:sSub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𝑆</m:t>
                          </m:r>
                        </m:e>
                        <m:sub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𝑡𝑜𝑡𝑎𝑙</m:t>
                          </m:r>
                        </m:sub>
                      </m:sSub>
                      <m:r>
                        <a:rPr lang="en-US" sz="24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=0</m:t>
                      </m:r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34586" y="1302693"/>
                <a:ext cx="1768369" cy="461665"/>
              </a:xfrm>
              <a:prstGeom prst="rect">
                <a:avLst/>
              </a:prstGeom>
              <a:blipFill rotWithShape="0">
                <a:blip r:embed="rId2"/>
                <a:stretch>
                  <a:fillRect b="-533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020137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48646" y="0"/>
            <a:ext cx="10637365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3. The Increase of Entropy Principle</a:t>
            </a:r>
            <a:endParaRPr lang="en-US" sz="1400" dirty="0">
              <a:solidFill>
                <a:prstClr val="black"/>
              </a:solidFill>
            </a:endParaRPr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182881" y="669708"/>
            <a:ext cx="11441672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800100" lvl="1" indent="-342900" algn="just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 real-world systems, most processes involve </a:t>
            </a:r>
            <a:r>
              <a:rPr lang="en-US" sz="24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irreversibilities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(such as friction, heat loss, and mixing), leading to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entropy generation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 an overall increase in entropy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800100" lvl="1" indent="-342900" algn="just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Only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ideal, perfectly reversible processes maintain constant entropy without increasing it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800100" lvl="1" indent="-342900" algn="just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Natural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processes, like heat transfer from hot to cold or the mixing of gases, result in greater disorder and higher 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entropy [3].</a:t>
            </a:r>
          </a:p>
          <a:p>
            <a:pPr marL="800100" lvl="1" indent="-342900" algn="just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entropy increases, the ability to convert energy into </a:t>
            </a:r>
            <a:endParaRPr lang="en-US" sz="2400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algn="just" latinLnBrk="0">
              <a:lnSpc>
                <a:spcPct val="150000"/>
              </a:lnSpc>
            </a:pP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useful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work decreases, affecting efficiency in </a:t>
            </a:r>
          </a:p>
          <a:p>
            <a:pPr lvl="1" algn="just" latinLnBrk="0">
              <a:lnSpc>
                <a:spcPct val="150000"/>
              </a:lnSpc>
            </a:pP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thermodynamic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systems.</a:t>
            </a:r>
            <a:endParaRPr lang="en-US" sz="24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4520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112126" y="0"/>
            <a:ext cx="11967751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3. The Increase of Entropy Principle</a:t>
            </a:r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b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endParaRPr lang="en-US" sz="1400" dirty="0">
              <a:solidFill>
                <a:prstClr val="black"/>
              </a:solidFill>
            </a:endParaRPr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249556" y="948441"/>
            <a:ext cx="11170920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lvl="0" indent="-342900" latinLnBrk="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The increase of entropy principle helps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explain why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some processes occur spontaneously while others do not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and is crucial in understanding energy efficiency and resource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utilization [4]. </a:t>
            </a:r>
          </a:p>
          <a:p>
            <a:pPr marL="342900" indent="-342900" latinLnBrk="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From the Clausius inequality</a:t>
            </a:r>
            <a:r>
              <a:rPr lang="en-US" alt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</a:p>
          <a:p>
            <a:pPr marL="342900" indent="-342900" latinLnBrk="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endParaRPr lang="en-US" altLang="en-US" sz="2400" dirty="0">
              <a:latin typeface="Times New Roman" panose="02020603050405020304" pitchFamily="18" charset="0"/>
            </a:endParaRPr>
          </a:p>
          <a:p>
            <a:pPr marL="342900" indent="-342900" latinLnBrk="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endParaRPr lang="en-US" altLang="en-US" sz="2400" dirty="0" smtClean="0">
              <a:latin typeface="Times New Roman" panose="02020603050405020304" pitchFamily="18" charset="0"/>
            </a:endParaRPr>
          </a:p>
          <a:p>
            <a:pPr marL="342900" indent="-342900" latinLnBrk="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endParaRPr lang="en-US" altLang="en-US" sz="2400" dirty="0">
              <a:latin typeface="Times New Roman" panose="02020603050405020304" pitchFamily="18" charset="0"/>
            </a:endParaRPr>
          </a:p>
          <a:p>
            <a:pPr marL="342900" indent="-342900" latinLnBrk="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endParaRPr lang="en-US" altLang="en-US" sz="2400" dirty="0" smtClean="0">
              <a:latin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ectangle 10"/>
              <p:cNvSpPr/>
              <p:nvPr/>
            </p:nvSpPr>
            <p:spPr>
              <a:xfrm>
                <a:off x="3665583" y="3360467"/>
                <a:ext cx="1547475" cy="87748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∮"/>
                          <m:subHide m:val="on"/>
                          <m:supHide m:val="on"/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f>
                            <m:f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𝛿</m:t>
                              </m:r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𝑄</m:t>
                              </m:r>
                            </m:num>
                            <m:den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𝑇</m:t>
                              </m:r>
                            </m:den>
                          </m:f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≤0</m:t>
                          </m:r>
                        </m:e>
                      </m:nary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11" name="Rectangle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65583" y="3360467"/>
                <a:ext cx="1547475" cy="877484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8" name="Rectangle 7"/>
              <p:cNvSpPr/>
              <p:nvPr/>
            </p:nvSpPr>
            <p:spPr>
              <a:xfrm>
                <a:off x="2694046" y="4496564"/>
                <a:ext cx="4799968" cy="98385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limLoc m:val="subSup"/>
                          <m:ctrlPr>
                            <a:rPr lang="en-US" sz="2400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  <m:sup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  <m:e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d>
                                <m:dPr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f>
                                    <m:fPr>
                                      <m:ctrlP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fPr>
                                    <m:num>
                                      <m: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  <m:t>𝛿</m:t>
                                      </m:r>
                                      <m: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  <m:t>𝑄</m:t>
                                      </m:r>
                                    </m:num>
                                    <m:den>
                                      <m: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  <m:t>𝑇</m:t>
                                      </m:r>
                                    </m:den>
                                  </m:f>
                                </m:e>
                              </m:d>
                            </m:e>
                            <m:sub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𝐼</m:t>
                              </m:r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𝑟</m:t>
                              </m:r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𝑟</m:t>
                              </m:r>
                            </m:sub>
                          </m:sSub>
                        </m:e>
                      </m:nary>
                      <m:r>
                        <a:rPr lang="en-US" sz="2400" b="0" i="0" smtClean="0">
                          <a:latin typeface="Cambria Math" panose="02040503050406030204" pitchFamily="18" charset="0"/>
                        </a:rPr>
                        <m:t>+</m:t>
                      </m:r>
                      <m:nary>
                        <m:naryPr>
                          <m:limLoc m:val="subSup"/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  <m:sup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  <m:e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d>
                                <m:dPr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f>
                                    <m:fPr>
                                      <m:ctrlP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fPr>
                                    <m:num>
                                      <m: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  <m:t>𝛿</m:t>
                                      </m:r>
                                      <m: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  <m:t>𝑄</m:t>
                                      </m:r>
                                    </m:num>
                                    <m:den>
                                      <m: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  <m:t>𝑇</m:t>
                                      </m:r>
                                    </m:den>
                                  </m:f>
                                </m:e>
                              </m:d>
                            </m:e>
                            <m:sub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𝐼𝑛𝑡</m:t>
                              </m:r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.</m:t>
                              </m:r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𝑟𝑒𝑣</m:t>
                              </m:r>
                            </m:sub>
                          </m:sSub>
                        </m:e>
                      </m:nary>
                      <m:r>
                        <a:rPr lang="en-US" sz="24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≤</m:t>
                      </m:r>
                      <m:r>
                        <a:rPr lang="en-US" sz="2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0</m:t>
                      </m:r>
                    </m:oMath>
                  </m:oMathPara>
                </a14:m>
                <a:endParaRPr lang="en-US" sz="2400" dirty="0"/>
              </a:p>
            </p:txBody>
          </p:sp>
        </mc:Choice>
        <mc:Fallback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94046" y="4496564"/>
                <a:ext cx="4799968" cy="983859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299194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112126" y="0"/>
            <a:ext cx="11967751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3. The Increase of Entropy Principle</a:t>
            </a:r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b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endParaRPr lang="en-US" sz="1400" dirty="0">
              <a:solidFill>
                <a:prstClr val="black"/>
              </a:solidFill>
            </a:endParaRPr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182881" y="634116"/>
            <a:ext cx="11170920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indent="-342900" latinLnBrk="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endParaRPr lang="en-US" altLang="en-US" sz="2400" dirty="0">
              <a:solidFill>
                <a:prstClr val="black"/>
              </a:solidFill>
              <a:latin typeface="Times New Roman" panose="02020603050405020304" pitchFamily="18" charset="0"/>
            </a:endParaRPr>
          </a:p>
          <a:p>
            <a:pPr marL="342900" indent="-342900" latinLnBrk="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endParaRPr lang="en-US" altLang="en-US" sz="2400" dirty="0" smtClean="0">
              <a:solidFill>
                <a:prstClr val="black"/>
              </a:solidFill>
              <a:latin typeface="Times New Roman" panose="02020603050405020304" pitchFamily="18" charset="0"/>
            </a:endParaRPr>
          </a:p>
          <a:p>
            <a:pPr marL="342900" indent="-342900" latinLnBrk="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endParaRPr lang="en-US" altLang="en-US" sz="2400" dirty="0">
              <a:solidFill>
                <a:prstClr val="black"/>
              </a:solidFill>
              <a:latin typeface="Times New Roman" panose="02020603050405020304" pitchFamily="18" charset="0"/>
            </a:endParaRPr>
          </a:p>
          <a:p>
            <a:pPr marL="342900" indent="-342900" latinLnBrk="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endParaRPr lang="en-US" altLang="en-US" sz="2400" dirty="0" smtClean="0">
              <a:solidFill>
                <a:prstClr val="black"/>
              </a:solidFill>
              <a:latin typeface="Times New Roman" panose="02020603050405020304" pitchFamily="18" charset="0"/>
            </a:endParaRPr>
          </a:p>
          <a:p>
            <a:pPr marL="342900" indent="-342900" latinLnBrk="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endParaRPr lang="en-US" altLang="en-US" sz="2400" dirty="0">
              <a:solidFill>
                <a:prstClr val="black"/>
              </a:solidFill>
              <a:latin typeface="Times New Roman" panose="02020603050405020304" pitchFamily="18" charset="0"/>
            </a:endParaRPr>
          </a:p>
          <a:p>
            <a:pPr marL="342900" indent="-342900" latinLnBrk="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endParaRPr lang="en-US" altLang="en-US" sz="2400" dirty="0" smtClean="0">
              <a:solidFill>
                <a:prstClr val="black"/>
              </a:solidFill>
              <a:latin typeface="Times New Roman" panose="02020603050405020304" pitchFamily="18" charset="0"/>
            </a:endParaRPr>
          </a:p>
          <a:p>
            <a:pPr marL="342900" indent="-342900" latinLnBrk="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endParaRPr lang="en-US" altLang="en-US" sz="2400" dirty="0" smtClean="0">
              <a:solidFill>
                <a:prstClr val="black"/>
              </a:solidFill>
              <a:latin typeface="Times New Roman" panose="02020603050405020304" pitchFamily="18" charset="0"/>
            </a:endParaRPr>
          </a:p>
          <a:p>
            <a:pPr marL="342900" indent="-342900" latinLnBrk="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endParaRPr lang="en-US" altLang="en-US" sz="2400" dirty="0" smtClean="0">
              <a:solidFill>
                <a:prstClr val="black"/>
              </a:solidFill>
              <a:latin typeface="Times New Roman" panose="02020603050405020304" pitchFamily="18" charset="0"/>
            </a:endParaRPr>
          </a:p>
          <a:p>
            <a:pPr latinLnBrk="0">
              <a:lnSpc>
                <a:spcPct val="150000"/>
              </a:lnSpc>
              <a:defRPr/>
            </a:pPr>
            <a:r>
              <a:rPr lang="en-US" alt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Where:- the </a:t>
            </a:r>
            <a:r>
              <a:rPr lang="en-US" alt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equality</a:t>
            </a:r>
            <a:r>
              <a:rPr lang="en-US" alt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holds for an </a:t>
            </a:r>
            <a:r>
              <a:rPr lang="en-US" alt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internally reversible process </a:t>
            </a:r>
          </a:p>
          <a:p>
            <a:pPr latinLnBrk="0">
              <a:lnSpc>
                <a:spcPct val="150000"/>
              </a:lnSpc>
              <a:defRPr/>
            </a:pPr>
            <a:r>
              <a:rPr lang="en-US" alt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 the </a:t>
            </a:r>
            <a:r>
              <a:rPr lang="en-US" alt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inequality</a:t>
            </a:r>
            <a:r>
              <a:rPr lang="en-US" alt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for an </a:t>
            </a:r>
            <a:r>
              <a:rPr lang="en-US" alt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irreversible process</a:t>
            </a:r>
            <a:r>
              <a:rPr lang="en-US" alt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en-US" altLang="en-U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Rectangle 13"/>
              <p:cNvSpPr/>
              <p:nvPr/>
            </p:nvSpPr>
            <p:spPr>
              <a:xfrm>
                <a:off x="3199919" y="1955399"/>
                <a:ext cx="3340658" cy="93378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limLoc m:val="subSup"/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a:rPr lang="en-US" sz="240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  <m:sup>
                          <m:r>
                            <a:rPr lang="en-US" sz="240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  <m:e>
                          <m:d>
                            <m:dPr>
                              <m:ctrlP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US" sz="2400" i="1">
                                      <a:solidFill>
                                        <a:prstClr val="black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sz="2400" i="1">
                                      <a:solidFill>
                                        <a:prstClr val="black"/>
                                      </a:solidFill>
                                      <a:latin typeface="Cambria Math" panose="02040503050406030204" pitchFamily="18" charset="0"/>
                                    </a:rPr>
                                    <m:t>𝛿</m:t>
                                  </m:r>
                                  <m:r>
                                    <a:rPr lang="en-US" sz="2400" i="1">
                                      <a:solidFill>
                                        <a:prstClr val="black"/>
                                      </a:solidFill>
                                      <a:latin typeface="Cambria Math" panose="02040503050406030204" pitchFamily="18" charset="0"/>
                                    </a:rPr>
                                    <m:t>𝑄</m:t>
                                  </m:r>
                                </m:num>
                                <m:den>
                                  <m:r>
                                    <a:rPr lang="en-US" sz="2400" i="1">
                                      <a:solidFill>
                                        <a:prstClr val="black"/>
                                      </a:solidFill>
                                      <a:latin typeface="Cambria Math" panose="02040503050406030204" pitchFamily="18" charset="0"/>
                                    </a:rPr>
                                    <m:t>𝑇</m:t>
                                  </m:r>
                                </m:den>
                              </m:f>
                            </m:e>
                          </m:d>
                        </m:e>
                      </m:nary>
                      <m:r>
                        <a:rPr lang="en-US" sz="240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𝑆</m:t>
                          </m:r>
                        </m:e>
                        <m:sub>
                          <m:r>
                            <a:rPr lang="en-US" sz="240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sz="240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𝑆</m:t>
                          </m:r>
                        </m:e>
                        <m:sub>
                          <m:r>
                            <a:rPr lang="en-US" sz="240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sz="240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≤0</m:t>
                      </m:r>
                    </m:oMath>
                  </m:oMathPara>
                </a14:m>
                <a:endParaRPr lang="en-US" sz="2400" dirty="0">
                  <a:solidFill>
                    <a:prstClr val="black"/>
                  </a:solidFill>
                </a:endParaRPr>
              </a:p>
            </p:txBody>
          </p:sp>
        </mc:Choice>
        <mc:Fallback xmlns="">
          <p:sp>
            <p:nvSpPr>
              <p:cNvPr id="14" name="Rectangle 1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99919" y="1955399"/>
                <a:ext cx="3340658" cy="933782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Rectangle 14"/>
              <p:cNvSpPr/>
              <p:nvPr/>
            </p:nvSpPr>
            <p:spPr>
              <a:xfrm>
                <a:off x="3644496" y="2979105"/>
                <a:ext cx="2451505" cy="92044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𝑆</m:t>
                          </m:r>
                        </m:e>
                        <m:sub>
                          <m:r>
                            <a:rPr lang="en-US" sz="240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sz="240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𝑆</m:t>
                          </m:r>
                        </m:e>
                        <m:sub>
                          <m:r>
                            <a:rPr lang="en-US" sz="240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sz="240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≥</m:t>
                      </m:r>
                      <m:nary>
                        <m:naryPr>
                          <m:limLoc m:val="subSup"/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a:rPr lang="en-US" sz="240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  <m:sup>
                          <m:r>
                            <a:rPr lang="en-US" sz="240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  <m:e>
                          <m:f>
                            <m:fPr>
                              <m:ctrlP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𝛿</m:t>
                              </m:r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𝑄</m:t>
                              </m:r>
                            </m:num>
                            <m:den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𝑇</m:t>
                              </m:r>
                            </m:den>
                          </m:f>
                        </m:e>
                      </m:nary>
                    </m:oMath>
                  </m:oMathPara>
                </a14:m>
                <a:endParaRPr lang="en-US" sz="2400" dirty="0">
                  <a:solidFill>
                    <a:prstClr val="black"/>
                  </a:solidFill>
                </a:endParaRPr>
              </a:p>
            </p:txBody>
          </p:sp>
        </mc:Choice>
        <mc:Fallback xmlns="">
          <p:sp>
            <p:nvSpPr>
              <p:cNvPr id="15" name="Rectangle 1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44496" y="2979105"/>
                <a:ext cx="2451505" cy="920445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Rectangle 15"/>
              <p:cNvSpPr/>
              <p:nvPr/>
            </p:nvSpPr>
            <p:spPr>
              <a:xfrm>
                <a:off x="4038602" y="4118094"/>
                <a:ext cx="1425455" cy="79207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𝑑𝑆</m:t>
                      </m:r>
                      <m:r>
                        <a:rPr lang="en-US" sz="240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≥</m:t>
                      </m:r>
                      <m:f>
                        <m:f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𝛿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𝑄</m:t>
                          </m:r>
                        </m:num>
                        <m:den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𝑇</m:t>
                          </m:r>
                        </m:den>
                      </m:f>
                    </m:oMath>
                  </m:oMathPara>
                </a14:m>
                <a:endParaRPr lang="en-US" dirty="0">
                  <a:solidFill>
                    <a:prstClr val="black"/>
                  </a:solidFill>
                </a:endParaRPr>
              </a:p>
            </p:txBody>
          </p:sp>
        </mc:Choice>
        <mc:Fallback xmlns="">
          <p:sp>
            <p:nvSpPr>
              <p:cNvPr id="16" name="Rectangle 1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38602" y="4118094"/>
                <a:ext cx="1425455" cy="792076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3" name="Rectangle 12"/>
              <p:cNvSpPr/>
              <p:nvPr/>
            </p:nvSpPr>
            <p:spPr>
              <a:xfrm>
                <a:off x="2865496" y="752996"/>
                <a:ext cx="4799968" cy="98385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limLoc m:val="subSup"/>
                          <m:ctrlPr>
                            <a:rPr lang="en-US" sz="2400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  <m:sup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  <m:e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d>
                                <m:dPr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f>
                                    <m:fPr>
                                      <m:ctrlP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fPr>
                                    <m:num>
                                      <m: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  <m:t>𝛿</m:t>
                                      </m:r>
                                      <m: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  <m:t>𝑄</m:t>
                                      </m:r>
                                    </m:num>
                                    <m:den>
                                      <m: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  <m:t>𝑇</m:t>
                                      </m:r>
                                    </m:den>
                                  </m:f>
                                </m:e>
                              </m:d>
                            </m:e>
                            <m:sub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𝐼</m:t>
                              </m:r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𝑟</m:t>
                              </m:r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𝑟</m:t>
                              </m:r>
                            </m:sub>
                          </m:sSub>
                        </m:e>
                      </m:nary>
                      <m:r>
                        <a:rPr lang="en-US" sz="2400" b="0" i="0" smtClean="0">
                          <a:latin typeface="Cambria Math" panose="02040503050406030204" pitchFamily="18" charset="0"/>
                        </a:rPr>
                        <m:t>+</m:t>
                      </m:r>
                      <m:nary>
                        <m:naryPr>
                          <m:limLoc m:val="subSup"/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  <m:sup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  <m:e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d>
                                <m:dPr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f>
                                    <m:fPr>
                                      <m:ctrlP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fPr>
                                    <m:num>
                                      <m: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  <m:t>𝛿</m:t>
                                      </m:r>
                                      <m: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  <m:t>𝑄</m:t>
                                      </m:r>
                                    </m:num>
                                    <m:den>
                                      <m: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  <m:t>𝑇</m:t>
                                      </m:r>
                                    </m:den>
                                  </m:f>
                                </m:e>
                              </m:d>
                            </m:e>
                            <m:sub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𝐼𝑛𝑡</m:t>
                              </m:r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.</m:t>
                              </m:r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𝑟𝑒𝑣</m:t>
                              </m:r>
                            </m:sub>
                          </m:sSub>
                        </m:e>
                      </m:nary>
                      <m:r>
                        <a:rPr lang="en-US" sz="24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≤</m:t>
                      </m:r>
                      <m:r>
                        <a:rPr lang="en-US" sz="2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0</m:t>
                      </m:r>
                    </m:oMath>
                  </m:oMathPara>
                </a14:m>
                <a:endParaRPr lang="en-US" sz="2400" dirty="0"/>
              </a:p>
            </p:txBody>
          </p:sp>
        </mc:Choice>
        <mc:Fallback>
          <p:sp>
            <p:nvSpPr>
              <p:cNvPr id="13" name="Rectangle 1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65496" y="752996"/>
                <a:ext cx="4799968" cy="983859"/>
              </a:xfrm>
              <a:prstGeom prst="rect">
                <a:avLst/>
              </a:prstGeom>
              <a:blipFill rotWithShape="0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035863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0" y="117266"/>
            <a:ext cx="12192000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ctr">
              <a:lnSpc>
                <a:spcPct val="100000"/>
              </a:lnSpc>
              <a:spcBef>
                <a:spcPts val="0"/>
              </a:spcBef>
            </a:pPr>
            <a:r>
              <a:rPr lang="en-US" sz="32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3. The Increase of Entropy Principle </a:t>
            </a:r>
            <a:r>
              <a:rPr lang="en-US" sz="36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…</a:t>
            </a:r>
            <a:br>
              <a:rPr lang="en-US" sz="20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</a:br>
            <a:endParaRPr lang="en-US" sz="1400" dirty="0">
              <a:solidFill>
                <a:prstClr val="black"/>
              </a:solidFill>
              <a:ea typeface="+mn-ea"/>
              <a:cs typeface="+mn-cs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Text Box 5"/>
              <p:cNvSpPr txBox="1">
                <a:spLocks noChangeArrowheads="1"/>
              </p:cNvSpPr>
              <p:nvPr/>
            </p:nvSpPr>
            <p:spPr bwMode="auto">
              <a:xfrm>
                <a:off x="96069" y="851531"/>
                <a:ext cx="11610156" cy="479939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>
                <a:spAutoFit/>
              </a:bodyPr>
              <a:lstStyle/>
              <a:p>
                <a:pPr marL="342900" indent="-342900" algn="just" latinLnBrk="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The quantity </a:t>
                </a:r>
                <a14:m>
                  <m:oMath xmlns:m="http://schemas.openxmlformats.org/officeDocument/2006/math">
                    <m:r>
                      <a:rPr lang="en-US" sz="24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𝑆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=</m:t>
                    </m:r>
                    <m:sSub>
                      <m:sSubPr>
                        <m:ctrlPr>
                          <a:rPr lang="en-US" sz="2400" b="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𝑆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2</m:t>
                        </m:r>
                      </m:sub>
                    </m:sSub>
                    <m:r>
                      <a:rPr lang="en-US" sz="24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−</m:t>
                    </m:r>
                    <m:sSub>
                      <m:sSubPr>
                        <m:ctrlPr>
                          <a:rPr lang="en-US" sz="2400" b="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𝑆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represents 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the </a:t>
                </a:r>
                <a:r>
                  <a:rPr lang="en-US" sz="2400" dirty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entropy change 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of the system. </a:t>
                </a:r>
                <a:endParaRPr lang="en-US" sz="2400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342900" indent="-342900" algn="just" latinLnBrk="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For 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a reversible process, it becomes equal to  </a:t>
                </a:r>
                <a14:m>
                  <m:oMath xmlns:m="http://schemas.openxmlformats.org/officeDocument/2006/math">
                    <m:nary>
                      <m:naryPr>
                        <m:limLoc m:val="subSup"/>
                        <m:ctrlP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a:rPr lang="en-US" sz="240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  <m:sup>
                        <m:r>
                          <a:rPr lang="en-US" sz="240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  <m:e>
                        <m:d>
                          <m:dPr>
                            <m:ctrlPr>
                              <a:rPr lang="en-US" sz="24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en-US" sz="2400" i="1">
                                    <a:solidFill>
                                      <a:prstClr val="black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US" sz="2400" i="1">
                                    <a:solidFill>
                                      <a:prstClr val="black"/>
                                    </a:solidFill>
                                    <a:latin typeface="Cambria Math" panose="02040503050406030204" pitchFamily="18" charset="0"/>
                                  </a:rPr>
                                  <m:t>𝛿</m:t>
                                </m:r>
                                <m:r>
                                  <a:rPr lang="en-US" sz="2400" i="1">
                                    <a:solidFill>
                                      <a:prstClr val="black"/>
                                    </a:solidFill>
                                    <a:latin typeface="Cambria Math" panose="02040503050406030204" pitchFamily="18" charset="0"/>
                                  </a:rPr>
                                  <m:t>𝑄</m:t>
                                </m:r>
                              </m:num>
                              <m:den>
                                <m:r>
                                  <a:rPr lang="en-US" sz="2400" i="1">
                                    <a:solidFill>
                                      <a:prstClr val="black"/>
                                    </a:solidFill>
                                    <a:latin typeface="Cambria Math" panose="02040503050406030204" pitchFamily="18" charset="0"/>
                                  </a:rPr>
                                  <m:t>𝑇</m:t>
                                </m:r>
                              </m:den>
                            </m:f>
                          </m:e>
                        </m:d>
                      </m:e>
                    </m:nary>
                  </m:oMath>
                </a14:m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which 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represents the </a:t>
                </a:r>
                <a:r>
                  <a:rPr lang="en-US" sz="2400" dirty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entropy transfer 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with heat.</a:t>
                </a:r>
              </a:p>
              <a:p>
                <a:pPr marL="342900" indent="-342900" algn="just" latinLnBrk="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From preceding relations, entropy change of a closed system during an irreversible process is always </a:t>
                </a:r>
                <a:r>
                  <a:rPr lang="en-US" sz="2400" dirty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greater than 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the entropy transfer. </a:t>
                </a:r>
              </a:p>
              <a:p>
                <a:pPr marL="342900" indent="-342900" algn="just" latinLnBrk="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That is, some entropy is </a:t>
                </a:r>
                <a:r>
                  <a:rPr lang="en-US" sz="2400" dirty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generated 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or</a:t>
                </a:r>
                <a:r>
                  <a:rPr lang="en-US" sz="2400" dirty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created 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during an irreversible process, and this generation is due entirely to the presence of </a:t>
                </a:r>
                <a:r>
                  <a:rPr lang="en-US" sz="2400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irreversibilities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. </a:t>
                </a:r>
              </a:p>
              <a:p>
                <a:pPr latinLnBrk="0">
                  <a:lnSpc>
                    <a:spcPct val="150000"/>
                  </a:lnSpc>
                </a:pPr>
                <a:endParaRPr lang="en-US" sz="24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>
          <p:sp>
            <p:nvSpPr>
              <p:cNvPr id="5" name="Text 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96069" y="851531"/>
                <a:ext cx="11610156" cy="4799391"/>
              </a:xfrm>
              <a:prstGeom prst="rect">
                <a:avLst/>
              </a:prstGeom>
              <a:blipFill rotWithShape="0">
                <a:blip r:embed="rId2"/>
                <a:stretch>
                  <a:fillRect l="-735" r="-788"/>
                </a:stretch>
              </a:blip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216266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389282" y="0"/>
            <a:ext cx="10637365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ctr">
              <a:lnSpc>
                <a:spcPct val="100000"/>
              </a:lnSpc>
              <a:spcBef>
                <a:spcPts val="0"/>
              </a:spcBef>
            </a:pPr>
            <a:r>
              <a:rPr lang="en-US" sz="32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3. The Increase of Entropy Principle </a:t>
            </a:r>
            <a:r>
              <a:rPr lang="en-US" sz="36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…</a:t>
            </a:r>
            <a:br>
              <a:rPr lang="en-US" sz="20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</a:br>
            <a:endParaRPr lang="en-US" sz="1400" dirty="0">
              <a:solidFill>
                <a:prstClr val="black"/>
              </a:solidFill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 Box 5"/>
              <p:cNvSpPr txBox="1">
                <a:spLocks noChangeArrowheads="1"/>
              </p:cNvSpPr>
              <p:nvPr/>
            </p:nvSpPr>
            <p:spPr bwMode="auto">
              <a:xfrm>
                <a:off x="0" y="634116"/>
                <a:ext cx="11706496" cy="563231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>
                <a:spAutoFit/>
              </a:bodyPr>
              <a:lstStyle/>
              <a:p>
                <a:pPr marL="342900" lvl="0" indent="-342900" algn="just" latinLnBrk="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The entropy generated during a process is called </a:t>
                </a:r>
                <a:r>
                  <a:rPr lang="en-US" sz="2400" dirty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entropy generation </a:t>
                </a:r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and is denoted by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𝑆</m:t>
                        </m:r>
                      </m:e>
                      <m:sub>
                        <m:r>
                          <a:rPr lang="en-US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𝑔𝑒𝑛</m:t>
                        </m:r>
                      </m:sub>
                    </m:sSub>
                  </m:oMath>
                </a14:m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.</a:t>
                </a:r>
              </a:p>
              <a:p>
                <a:pPr marL="342900" lvl="0" indent="-342900" algn="just" latinLnBrk="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The difference between the </a:t>
                </a:r>
                <a:r>
                  <a:rPr lang="en-US" sz="2400" dirty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entropy change </a:t>
                </a:r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of a closed system and the </a:t>
                </a:r>
                <a:r>
                  <a:rPr lang="en-US" sz="2400" dirty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entropy transfer </a:t>
                </a:r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is equal to </a:t>
                </a:r>
                <a:r>
                  <a:rPr lang="en-US" sz="2400" dirty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entropy generation</a:t>
                </a:r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, the above equation can be rewritten as an equality </a:t>
                </a:r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as:</a:t>
                </a:r>
              </a:p>
              <a:p>
                <a:pPr marL="342900" lvl="0" indent="-342900" algn="just" latinLnBrk="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endParaRPr lang="en-US" sz="2400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342900" lvl="0" indent="-342900" algn="just" latinLnBrk="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endParaRPr lang="en-US" sz="2400" dirty="0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342900" indent="-342900" algn="just" latinLnBrk="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en-US" alt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In the absence of any entropy transfer, the entropy change of a </a:t>
                </a:r>
                <a:endParaRPr lang="en-US" altLang="en-US" sz="2400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 latinLnBrk="0">
                  <a:lnSpc>
                    <a:spcPct val="150000"/>
                  </a:lnSpc>
                </a:pPr>
                <a:r>
                  <a:rPr lang="en-US" alt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alt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  system </a:t>
                </a:r>
                <a:r>
                  <a:rPr lang="en-US" alt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is equal to the </a:t>
                </a:r>
                <a:r>
                  <a:rPr lang="en-US" altLang="en-US" sz="2400" dirty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entropy generation</a:t>
                </a:r>
                <a:r>
                  <a:rPr lang="en-US" alt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.</a:t>
                </a:r>
              </a:p>
              <a:p>
                <a:pPr marL="342900" lvl="0" indent="-342900" latinLnBrk="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endParaRPr lang="en-US" sz="2400" dirty="0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5" name="Text 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0" y="634116"/>
                <a:ext cx="11706496" cy="5632311"/>
              </a:xfrm>
              <a:prstGeom prst="rect">
                <a:avLst/>
              </a:prstGeom>
              <a:blipFill rotWithShape="0">
                <a:blip r:embed="rId2"/>
                <a:stretch>
                  <a:fillRect l="-677" r="-781"/>
                </a:stretch>
              </a:blip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3214341" y="3269296"/>
                <a:ext cx="4497129" cy="92044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>
                          <a:latin typeface="Cambria Math" panose="02040503050406030204" pitchFamily="18" charset="0"/>
                        </a:rPr>
                        <m:t>∆</m:t>
                      </m:r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𝑆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𝑠𝑦𝑠</m:t>
                          </m:r>
                        </m:sub>
                      </m:sSub>
                      <m:r>
                        <a:rPr lang="en-US" sz="2400" i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𝑆</m:t>
                          </m:r>
                        </m:e>
                        <m:sub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sz="2400" i="0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𝑆</m:t>
                          </m:r>
                        </m:e>
                        <m:sub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sz="2400" i="0">
                          <a:latin typeface="Cambria Math" panose="02040503050406030204" pitchFamily="18" charset="0"/>
                        </a:rPr>
                        <m:t>=</m:t>
                      </m:r>
                      <m:nary>
                        <m:naryPr>
                          <m:limLoc m:val="subSup"/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  <m:sup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  <m:e>
                          <m:f>
                            <m:f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𝛿</m:t>
                              </m:r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𝑄</m:t>
                              </m:r>
                            </m:num>
                            <m:den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𝑇</m:t>
                              </m:r>
                            </m:den>
                          </m:f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+</m:t>
                          </m:r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𝑆</m:t>
                              </m:r>
                            </m:e>
                            <m:sub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𝑔𝑒𝑛</m:t>
                              </m:r>
                            </m:sub>
                          </m:sSub>
                        </m:e>
                      </m:nary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14341" y="3269296"/>
                <a:ext cx="4497129" cy="920445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070070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537327" y="101804"/>
            <a:ext cx="10637365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ctr">
              <a:lnSpc>
                <a:spcPct val="100000"/>
              </a:lnSpc>
              <a:spcBef>
                <a:spcPts val="0"/>
              </a:spcBef>
            </a:pPr>
            <a:r>
              <a:rPr lang="en-US" sz="32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3. The Increase of Entropy Principle </a:t>
            </a:r>
            <a:r>
              <a:rPr lang="en-US" sz="36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…</a:t>
            </a:r>
            <a:br>
              <a:rPr lang="en-US" sz="20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</a:br>
            <a:endParaRPr lang="en-US" sz="1400" dirty="0">
              <a:solidFill>
                <a:prstClr val="black"/>
              </a:solidFill>
              <a:ea typeface="+mn-ea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84241" y="3301090"/>
            <a:ext cx="1153749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The entropy will still increase or stay the same but never decrease.   </a:t>
            </a:r>
          </a:p>
          <a:p>
            <a:pPr latinLnBrk="0">
              <a:lnSpc>
                <a:spcPct val="150000"/>
              </a:lnSpc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                  </a:t>
            </a:r>
          </a:p>
          <a:p>
            <a:pPr marL="285750" indent="-285750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angle 8"/>
              <p:cNvSpPr/>
              <p:nvPr/>
            </p:nvSpPr>
            <p:spPr>
              <a:xfrm>
                <a:off x="2109441" y="760360"/>
                <a:ext cx="3562449" cy="92044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>
                          <a:latin typeface="Cambria Math" panose="02040503050406030204" pitchFamily="18" charset="0"/>
                        </a:rPr>
                        <m:t>∆</m:t>
                      </m:r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𝑆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𝑠𝑦𝑠</m:t>
                          </m:r>
                        </m:sub>
                      </m:sSub>
                      <m:r>
                        <a:rPr lang="en-US" sz="2400" i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𝑆</m:t>
                          </m:r>
                        </m:e>
                        <m:sub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sz="2400" i="0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𝑆</m:t>
                          </m:r>
                        </m:e>
                        <m:sub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sz="240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≥</m:t>
                      </m:r>
                      <m:nary>
                        <m:naryPr>
                          <m:limLoc m:val="subSup"/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  <m:sup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  <m:e>
                          <m:f>
                            <m:f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𝛿</m:t>
                              </m:r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𝑄</m:t>
                              </m:r>
                            </m:num>
                            <m:den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𝑇</m:t>
                              </m:r>
                            </m:den>
                          </m:f>
                        </m:e>
                      </m:nary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9" name="Rectangle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09441" y="760360"/>
                <a:ext cx="3562449" cy="920445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2538150" y="1650187"/>
                <a:ext cx="2348720" cy="49084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∆</m:t>
                      </m:r>
                      <m:sSub>
                        <m:sSub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𝑆</m:t>
                          </m:r>
                        </m:e>
                        <m:sub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𝑠𝑦𝑠</m:t>
                          </m:r>
                        </m:sub>
                      </m:sSub>
                      <m:r>
                        <a:rPr lang="en-US" sz="240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𝑆</m:t>
                          </m:r>
                        </m:e>
                        <m:sub>
                          <m:r>
                            <a:rPr lang="en-US" sz="240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sz="240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𝑆</m:t>
                          </m:r>
                        </m:e>
                        <m:sub>
                          <m:r>
                            <a:rPr lang="en-US" sz="240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38150" y="1650187"/>
                <a:ext cx="2348720" cy="490840"/>
              </a:xfrm>
              <a:prstGeom prst="rect">
                <a:avLst/>
              </a:prstGeom>
              <a:blipFill rotWithShape="0">
                <a:blip r:embed="rId3"/>
                <a:stretch>
                  <a:fillRect b="-625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/>
              <p:cNvSpPr/>
              <p:nvPr/>
            </p:nvSpPr>
            <p:spPr>
              <a:xfrm>
                <a:off x="2109441" y="2217728"/>
                <a:ext cx="4366580" cy="92044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∆</m:t>
                      </m:r>
                      <m:sSub>
                        <m:sSub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𝑆</m:t>
                          </m:r>
                        </m:e>
                        <m:sub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𝑠𝑦𝑠</m:t>
                          </m:r>
                        </m:sub>
                      </m:sSub>
                      <m:r>
                        <a:rPr lang="en-US" sz="240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nary>
                        <m:naryPr>
                          <m:limLoc m:val="subSup"/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a:rPr lang="en-US" sz="240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  <m:sup>
                          <m:r>
                            <a:rPr lang="en-US" sz="240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  <m:e>
                          <m:f>
                            <m:f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𝛿</m:t>
                              </m:r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𝑄</m:t>
                              </m:r>
                            </m:num>
                            <m:den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𝑇</m:t>
                              </m:r>
                            </m:den>
                          </m:f>
                          <m:r>
                            <a:rPr lang="en-US" sz="2400">
                              <a:latin typeface="Cambria Math" panose="02040503050406030204" pitchFamily="18" charset="0"/>
                            </a:rPr>
                            <m:t>+</m:t>
                          </m:r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𝑆</m:t>
                              </m:r>
                            </m:e>
                            <m:sub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𝑔𝑒𝑛</m:t>
                              </m:r>
                            </m:sub>
                          </m:sSub>
                        </m:e>
                      </m:nary>
                      <m:r>
                        <a:rPr lang="en-US" sz="24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≥</m:t>
                      </m:r>
                      <m:nary>
                        <m:naryPr>
                          <m:limLoc m:val="subSup"/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a:rPr lang="en-US" sz="240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  <m:sup>
                          <m:r>
                            <a:rPr lang="en-US" sz="240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  <m:e>
                          <m:f>
                            <m:f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𝛿</m:t>
                              </m:r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𝑄</m:t>
                              </m:r>
                            </m:num>
                            <m:den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𝑇</m:t>
                              </m:r>
                            </m:den>
                          </m:f>
                        </m:e>
                      </m:nary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09441" y="2217728"/>
                <a:ext cx="4366580" cy="920445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7419922" y="2429753"/>
                <a:ext cx="2381358" cy="69147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 latinLnBrk="0">
                  <a:lnSpc>
                    <a:spcPct val="150000"/>
                  </a:lnSpc>
                </a:pPr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Where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𝑆</m:t>
                        </m:r>
                      </m:e>
                      <m:sub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𝑔𝑒𝑛</m:t>
                        </m:r>
                      </m:sub>
                    </m:sSub>
                    <m:r>
                      <a:rPr lang="en-US" sz="24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≥0.</m:t>
                    </m:r>
                  </m:oMath>
                </a14:m>
                <a:endParaRPr lang="en-US" sz="2400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19922" y="2429753"/>
                <a:ext cx="2381358" cy="691471"/>
              </a:xfrm>
              <a:prstGeom prst="rect">
                <a:avLst/>
              </a:prstGeom>
              <a:blipFill rotWithShape="0">
                <a:blip r:embed="rId5"/>
                <a:stretch>
                  <a:fillRect l="-3836" b="-796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ectangle 10"/>
              <p:cNvSpPr/>
              <p:nvPr/>
            </p:nvSpPr>
            <p:spPr>
              <a:xfrm>
                <a:off x="1336923" y="3968590"/>
                <a:ext cx="2375587" cy="49173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sz="240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∆</m:t>
                    </m:r>
                    <m:sSub>
                      <m:sSubPr>
                        <m:ctrlP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𝑆</m:t>
                        </m:r>
                      </m:e>
                      <m:sub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𝑠𝑦𝑠</m:t>
                        </m:r>
                      </m:sub>
                    </m:sSub>
                    <m:r>
                      <a:rPr lang="en-US" sz="240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𝑆</m:t>
                        </m:r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𝑔𝑒𝑛</m:t>
                        </m:r>
                      </m:sub>
                    </m:sSub>
                  </m:oMath>
                </a14:m>
                <a:r>
                  <a:rPr lang="en-US" sz="2400" dirty="0">
                    <a:ea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4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≥</m:t>
                    </m:r>
                  </m:oMath>
                </a14:m>
                <a:r>
                  <a:rPr lang="en-US" sz="2400" dirty="0" smtClean="0"/>
                  <a:t>0</a:t>
                </a:r>
                <a:endParaRPr lang="en-US" sz="2400" dirty="0"/>
              </a:p>
            </p:txBody>
          </p:sp>
        </mc:Choice>
        <mc:Fallback xmlns="">
          <p:sp>
            <p:nvSpPr>
              <p:cNvPr id="11" name="Rectangle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36923" y="3968590"/>
                <a:ext cx="2375587" cy="491738"/>
              </a:xfrm>
              <a:prstGeom prst="rect">
                <a:avLst/>
              </a:prstGeom>
              <a:blipFill rotWithShape="0">
                <a:blip r:embed="rId6"/>
                <a:stretch>
                  <a:fillRect l="-513" t="-11111" r="-3333" b="-1975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Rectangle 11"/>
          <p:cNvSpPr/>
          <p:nvPr/>
        </p:nvSpPr>
        <p:spPr>
          <a:xfrm>
            <a:off x="4188268" y="3882478"/>
            <a:ext cx="381546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latinLnBrk="0">
              <a:lnSpc>
                <a:spcPct val="150000"/>
              </a:lnSpc>
            </a:pP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Entropy increase 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principle</a:t>
            </a:r>
            <a:endParaRPr lang="en-U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84459" y="4617165"/>
            <a:ext cx="9194671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process can occur only in the direction that aligns with the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increase of entropy principle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ensuring that the overall disorder of an isolated system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never decreases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[5].</a:t>
            </a:r>
          </a:p>
        </p:txBody>
      </p:sp>
    </p:spTree>
    <p:extLst>
      <p:ext uri="{BB962C8B-B14F-4D97-AF65-F5344CB8AC3E}">
        <p14:creationId xmlns:p14="http://schemas.microsoft.com/office/powerpoint/2010/main" val="38339628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537327" y="101804"/>
            <a:ext cx="10637365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3. The Increase of Entropy Principle </a:t>
            </a:r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b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endParaRPr lang="en-US" sz="1400" dirty="0">
              <a:solidFill>
                <a:prstClr val="black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01534" y="874114"/>
            <a:ext cx="11376115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For an isolated system (or simply an </a:t>
            </a:r>
            <a:r>
              <a:rPr lang="en-US" alt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adiabatic</a:t>
            </a:r>
            <a:r>
              <a:rPr lang="en-US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closed system), the heat transfer is </a:t>
            </a:r>
            <a:r>
              <a:rPr lang="en-US" alt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zero</a:t>
            </a:r>
            <a:r>
              <a:rPr lang="en-US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and the above equation reduces </a:t>
            </a:r>
            <a:r>
              <a:rPr lang="en-US" alt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to:</a:t>
            </a:r>
            <a:endParaRPr lang="en-US" alt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atinLnBrk="0">
              <a:lnSpc>
                <a:spcPct val="150000"/>
              </a:lnSpc>
            </a:pPr>
            <a:endParaRPr lang="en-US" alt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This </a:t>
            </a:r>
            <a:r>
              <a:rPr lang="en-US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equation can be expressed as the entropy of an isolated system during a process always </a:t>
            </a:r>
            <a:r>
              <a:rPr lang="en-US" alt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increases</a:t>
            </a:r>
            <a:r>
              <a:rPr lang="en-US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or, in the limiting case of a reversible process, remains constant. </a:t>
            </a:r>
          </a:p>
          <a:p>
            <a:pPr marL="342900" indent="-342900" algn="just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In other words, it </a:t>
            </a:r>
            <a:r>
              <a:rPr lang="en-US" alt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never decreases</a:t>
            </a:r>
            <a:r>
              <a:rPr lang="en-US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 This is known as </a:t>
            </a:r>
            <a:r>
              <a:rPr lang="en-US" alt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the</a:t>
            </a:r>
          </a:p>
          <a:p>
            <a:pPr algn="just" latinLnBrk="0">
              <a:lnSpc>
                <a:spcPct val="150000"/>
              </a:lnSpc>
            </a:pPr>
            <a:r>
              <a:rPr lang="en-US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  </a:t>
            </a:r>
            <a:r>
              <a:rPr lang="en-US" alt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increase of entropy principle.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3442962" y="2318002"/>
                <a:ext cx="2133276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>
                          <a:latin typeface="Cambria Math" panose="02040503050406030204" pitchFamily="18" charset="0"/>
                        </a:rPr>
                        <m:t>∆</m:t>
                      </m:r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𝑆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𝐼𝑠𝑜𝑙𝑎𝑡𝑒𝑑</m:t>
                          </m:r>
                        </m:sub>
                      </m:sSub>
                      <m:r>
                        <a:rPr lang="en-US" sz="2400" i="0">
                          <a:latin typeface="Cambria Math" panose="02040503050406030204" pitchFamily="18" charset="0"/>
                        </a:rPr>
                        <m:t>≥0</m:t>
                      </m:r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42962" y="2318002"/>
                <a:ext cx="2133276" cy="461665"/>
              </a:xfrm>
              <a:prstGeom prst="rect">
                <a:avLst/>
              </a:prstGeom>
              <a:blipFill rotWithShape="0">
                <a:blip r:embed="rId2"/>
                <a:stretch>
                  <a:fillRect b="-526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690689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534565" y="75678"/>
            <a:ext cx="10637365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ctr">
              <a:lnSpc>
                <a:spcPct val="100000"/>
              </a:lnSpc>
              <a:spcBef>
                <a:spcPts val="0"/>
              </a:spcBef>
            </a:pP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3. The Increase of Entropy Principle </a:t>
            </a:r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b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endParaRPr lang="en-US" sz="1400" dirty="0">
              <a:solidFill>
                <a:prstClr val="black"/>
              </a:solidFill>
            </a:endParaRPr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296090" y="866548"/>
            <a:ext cx="11521441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indent="-342900" algn="just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sz="2400" dirty="0" smtClean="0">
                <a:latin typeface="Arial" panose="020B0604020202020204" pitchFamily="34" charset="0"/>
                <a:cs typeface="Arial" panose="020B0604020202020204" pitchFamily="34" charset="0"/>
                <a:sym typeface="Symbol" panose="05050102010706020507" pitchFamily="18" charset="2"/>
              </a:rPr>
              <a:t>The increase of entropy principle can be summarized:</a:t>
            </a:r>
          </a:p>
          <a:p>
            <a:pPr marL="342900" indent="-342900" algn="just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en-US" sz="2400" dirty="0">
              <a:latin typeface="Arial" panose="020B0604020202020204" pitchFamily="34" charset="0"/>
              <a:cs typeface="Arial" panose="020B0604020202020204" pitchFamily="34" charset="0"/>
              <a:sym typeface="Symbol" panose="05050102010706020507" pitchFamily="18" charset="2"/>
            </a:endParaRPr>
          </a:p>
          <a:p>
            <a:pPr marL="342900" indent="-342900" algn="just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en-US" sz="2400" dirty="0" smtClean="0">
              <a:latin typeface="Arial" panose="020B0604020202020204" pitchFamily="34" charset="0"/>
              <a:cs typeface="Arial" panose="020B0604020202020204" pitchFamily="34" charset="0"/>
              <a:sym typeface="Symbol" panose="05050102010706020507" pitchFamily="18" charset="2"/>
            </a:endParaRPr>
          </a:p>
          <a:p>
            <a:pPr marL="342900" indent="-342900" algn="just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en-US" sz="2400" dirty="0">
              <a:latin typeface="Arial" panose="020B0604020202020204" pitchFamily="34" charset="0"/>
              <a:cs typeface="Arial" panose="020B0604020202020204" pitchFamily="34" charset="0"/>
              <a:sym typeface="Symbol" panose="05050102010706020507" pitchFamily="18" charset="2"/>
            </a:endParaRPr>
          </a:p>
          <a:p>
            <a:pPr algn="just" latinLnBrk="0">
              <a:lnSpc>
                <a:spcPct val="150000"/>
              </a:lnSpc>
            </a:pPr>
            <a:r>
              <a:rPr lang="en-US" altLang="en-US" sz="2400" dirty="0" smtClean="0">
                <a:latin typeface="Arial" panose="020B0604020202020204" pitchFamily="34" charset="0"/>
                <a:cs typeface="Arial" panose="020B0604020202020204" pitchFamily="34" charset="0"/>
                <a:sym typeface="Symbol" panose="05050102010706020507" pitchFamily="18" charset="2"/>
              </a:rPr>
              <a:t>It can be concluded as:</a:t>
            </a:r>
          </a:p>
          <a:p>
            <a:pPr marL="342900" indent="-342900" algn="just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sz="2400" dirty="0" smtClean="0">
                <a:latin typeface="Arial" panose="020B0604020202020204" pitchFamily="34" charset="0"/>
                <a:cs typeface="Arial" panose="020B0604020202020204" pitchFamily="34" charset="0"/>
                <a:sym typeface="Symbol" panose="05050102010706020507" pitchFamily="18" charset="2"/>
              </a:rPr>
              <a:t>Entropy </a:t>
            </a:r>
            <a:r>
              <a:rPr lang="en-US" altLang="en-US" sz="2400" dirty="0">
                <a:latin typeface="Arial" panose="020B0604020202020204" pitchFamily="34" charset="0"/>
                <a:cs typeface="Arial" panose="020B0604020202020204" pitchFamily="34" charset="0"/>
                <a:sym typeface="Symbol" panose="05050102010706020507" pitchFamily="18" charset="2"/>
              </a:rPr>
              <a:t>is </a:t>
            </a:r>
            <a:r>
              <a:rPr lang="en-US" alt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  <a:sym typeface="Symbol" panose="05050102010706020507" pitchFamily="18" charset="2"/>
              </a:rPr>
              <a:t>non-conservative</a:t>
            </a:r>
            <a:r>
              <a:rPr lang="en-US" altLang="en-US" sz="2400" dirty="0">
                <a:latin typeface="Arial" panose="020B0604020202020204" pitchFamily="34" charset="0"/>
                <a:cs typeface="Arial" panose="020B0604020202020204" pitchFamily="34" charset="0"/>
                <a:sym typeface="Symbol" panose="05050102010706020507" pitchFamily="18" charset="2"/>
              </a:rPr>
              <a:t> since it is always increasing.  </a:t>
            </a:r>
            <a:endParaRPr lang="en-US" altLang="en-US" sz="2400" dirty="0" smtClean="0">
              <a:latin typeface="Arial" panose="020B0604020202020204" pitchFamily="34" charset="0"/>
              <a:cs typeface="Arial" panose="020B0604020202020204" pitchFamily="34" charset="0"/>
              <a:sym typeface="Symbol" panose="05050102010706020507" pitchFamily="18" charset="2"/>
            </a:endParaRPr>
          </a:p>
          <a:p>
            <a:pPr marL="342900" indent="-342900" algn="just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sz="2400" dirty="0" smtClean="0">
                <a:latin typeface="Arial" panose="020B0604020202020204" pitchFamily="34" charset="0"/>
                <a:cs typeface="Arial" panose="020B0604020202020204" pitchFamily="34" charset="0"/>
                <a:sym typeface="Symbol" panose="05050102010706020507" pitchFamily="18" charset="2"/>
              </a:rPr>
              <a:t>The </a:t>
            </a:r>
            <a:r>
              <a:rPr lang="en-US" altLang="en-US" sz="2400" dirty="0">
                <a:latin typeface="Arial" panose="020B0604020202020204" pitchFamily="34" charset="0"/>
                <a:cs typeface="Arial" panose="020B0604020202020204" pitchFamily="34" charset="0"/>
                <a:sym typeface="Symbol" panose="05050102010706020507" pitchFamily="18" charset="2"/>
              </a:rPr>
              <a:t>entropy of the universe is continuously increasing, in other words, it is more disorganized and is approaching chaotic.</a:t>
            </a:r>
          </a:p>
          <a:p>
            <a:pPr marL="342900" indent="-342900" algn="just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sz="2400" dirty="0" smtClean="0">
                <a:latin typeface="Arial" panose="020B0604020202020204" pitchFamily="34" charset="0"/>
                <a:cs typeface="Arial" panose="020B0604020202020204" pitchFamily="34" charset="0"/>
                <a:sym typeface="Symbol" panose="05050102010706020507" pitchFamily="18" charset="2"/>
              </a:rPr>
              <a:t>The </a:t>
            </a:r>
            <a:r>
              <a:rPr lang="en-US" altLang="en-US" sz="2400" dirty="0">
                <a:latin typeface="Arial" panose="020B0604020202020204" pitchFamily="34" charset="0"/>
                <a:cs typeface="Arial" panose="020B0604020202020204" pitchFamily="34" charset="0"/>
                <a:sym typeface="Symbol" panose="05050102010706020507" pitchFamily="18" charset="2"/>
              </a:rPr>
              <a:t>entropy generation is due to the existence of </a:t>
            </a:r>
            <a:endParaRPr lang="en-US" altLang="en-US" sz="2400" dirty="0" smtClean="0">
              <a:latin typeface="Arial" panose="020B0604020202020204" pitchFamily="34" charset="0"/>
              <a:cs typeface="Arial" panose="020B0604020202020204" pitchFamily="34" charset="0"/>
              <a:sym typeface="Symbol" panose="05050102010706020507" pitchFamily="18" charset="2"/>
            </a:endParaRPr>
          </a:p>
          <a:p>
            <a:pPr algn="just" latinLnBrk="0">
              <a:lnSpc>
                <a:spcPct val="150000"/>
              </a:lnSpc>
            </a:pPr>
            <a:r>
              <a:rPr lang="en-US" alt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  <a:sym typeface="Symbol" panose="05050102010706020507" pitchFamily="18" charset="2"/>
              </a:rPr>
              <a:t> </a:t>
            </a:r>
            <a:r>
              <a:rPr lang="en-US" alt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  <a:sym typeface="Symbol" panose="05050102010706020507" pitchFamily="18" charset="2"/>
              </a:rPr>
              <a:t>    </a:t>
            </a:r>
            <a:r>
              <a:rPr lang="en-US" altLang="en-US" sz="24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  <a:sym typeface="Symbol" panose="05050102010706020507" pitchFamily="18" charset="2"/>
              </a:rPr>
              <a:t>irreversibilities</a:t>
            </a:r>
            <a:r>
              <a:rPr lang="en-US" alt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  <a:sym typeface="Symbol" panose="05050102010706020507" pitchFamily="18" charset="2"/>
              </a:rPr>
              <a:t>.</a:t>
            </a:r>
            <a:r>
              <a:rPr lang="en-US" altLang="en-US" sz="2400" dirty="0">
                <a:latin typeface="Arial" panose="020B0604020202020204" pitchFamily="34" charset="0"/>
                <a:cs typeface="Arial" panose="020B0604020202020204" pitchFamily="34" charset="0"/>
                <a:sym typeface="Symbol" panose="05050102010706020507" pitchFamily="18" charset="2"/>
              </a:rPr>
              <a:t>  </a:t>
            </a:r>
            <a:endParaRPr lang="en-US" altLang="en-US" sz="2400" dirty="0" smtClean="0">
              <a:latin typeface="Arial" panose="020B0604020202020204" pitchFamily="34" charset="0"/>
              <a:cs typeface="Arial" panose="020B0604020202020204" pitchFamily="34" charset="0"/>
              <a:sym typeface="Symbol" panose="05050102010706020507" pitchFamily="18" charset="2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/>
              <p:cNvSpPr/>
              <p:nvPr/>
            </p:nvSpPr>
            <p:spPr>
              <a:xfrm>
                <a:off x="2010567" y="1675282"/>
                <a:ext cx="4625364" cy="127143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sz="2400" i="0">
                              <a:latin typeface="Cambria Math" panose="02040503050406030204" pitchFamily="18" charset="0"/>
                            </a:rPr>
                            <m:t>S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en-US" sz="2400" i="0">
                              <a:latin typeface="Cambria Math" panose="02040503050406030204" pitchFamily="18" charset="0"/>
                            </a:rPr>
                            <m:t>gen</m:t>
                          </m:r>
                        </m:sub>
                      </m:sSub>
                      <m:d>
                        <m:dPr>
                          <m:begChr m:val="{"/>
                          <m:endChr m:val=""/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eqArr>
                            <m:eqArr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eqArrPr>
                            <m:e>
                              <m:r>
                                <a:rPr lang="en-US" sz="2400" i="0">
                                  <a:latin typeface="Cambria Math" panose="02040503050406030204" pitchFamily="18" charset="0"/>
                                </a:rPr>
                                <m:t>&amp;&gt; 0 </m:t>
                              </m:r>
                              <m:r>
                                <m:rPr>
                                  <m:sty m:val="p"/>
                                </m:rPr>
                                <a:rPr lang="en-US" sz="2400" i="0">
                                  <a:latin typeface="Cambria Math" panose="02040503050406030204" pitchFamily="18" charset="0"/>
                                </a:rPr>
                                <m:t>Irreversible</m:t>
                              </m:r>
                              <m:r>
                                <a:rPr lang="en-US" sz="2400" i="0"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m:rPr>
                                  <m:sty m:val="p"/>
                                </m:rPr>
                                <a:rPr lang="en-US" sz="2400" i="0">
                                  <a:latin typeface="Cambria Math" panose="02040503050406030204" pitchFamily="18" charset="0"/>
                                </a:rPr>
                                <m:t>process</m:t>
                              </m:r>
                            </m:e>
                            <m:e>
                              <m:r>
                                <a:rPr lang="en-US" sz="2400" i="0">
                                  <a:latin typeface="Cambria Math" panose="02040503050406030204" pitchFamily="18" charset="0"/>
                                </a:rPr>
                                <m:t>&amp;= 0 </m:t>
                              </m:r>
                              <m:r>
                                <m:rPr>
                                  <m:sty m:val="p"/>
                                </m:rPr>
                                <a:rPr lang="en-US" sz="2400" i="0">
                                  <a:latin typeface="Cambria Math" panose="02040503050406030204" pitchFamily="18" charset="0"/>
                                </a:rPr>
                                <m:t>Reversible</m:t>
                              </m:r>
                              <m:r>
                                <a:rPr lang="en-US" sz="2400" i="0"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m:rPr>
                                  <m:sty m:val="p"/>
                                </m:rPr>
                                <a:rPr lang="en-US" sz="2400" i="0">
                                  <a:latin typeface="Cambria Math" panose="02040503050406030204" pitchFamily="18" charset="0"/>
                                </a:rPr>
                                <m:t>process</m:t>
                              </m:r>
                            </m:e>
                            <m:e>
                              <m:r>
                                <a:rPr lang="en-US" sz="2400" i="0">
                                  <a:latin typeface="Cambria Math" panose="02040503050406030204" pitchFamily="18" charset="0"/>
                                </a:rPr>
                                <m:t>&amp;&lt; 0 </m:t>
                              </m:r>
                              <m:r>
                                <m:rPr>
                                  <m:sty m:val="p"/>
                                </m:rPr>
                                <a:rPr lang="en-US" sz="2400" i="0">
                                  <a:latin typeface="Cambria Math" panose="02040503050406030204" pitchFamily="18" charset="0"/>
                                </a:rPr>
                                <m:t>Impossible</m:t>
                              </m:r>
                              <m:r>
                                <a:rPr lang="en-US" sz="2400" i="0"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m:rPr>
                                  <m:sty m:val="p"/>
                                </m:rPr>
                                <a:rPr lang="en-US" sz="2400" i="0">
                                  <a:latin typeface="Cambria Math" panose="02040503050406030204" pitchFamily="18" charset="0"/>
                                </a:rPr>
                                <m:t>process</m:t>
                              </m:r>
                            </m:e>
                          </m:eqArr>
                        </m:e>
                      </m:d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10567" y="1675282"/>
                <a:ext cx="4625364" cy="1271438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299316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534565" y="75678"/>
            <a:ext cx="10637365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3. The Increase of Entropy Principle </a:t>
            </a:r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b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endParaRPr lang="en-US" sz="1400" dirty="0">
              <a:solidFill>
                <a:prstClr val="black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 Box 5"/>
              <p:cNvSpPr txBox="1">
                <a:spLocks noChangeArrowheads="1"/>
              </p:cNvSpPr>
              <p:nvPr/>
            </p:nvSpPr>
            <p:spPr bwMode="auto">
              <a:xfrm>
                <a:off x="261256" y="709794"/>
                <a:ext cx="11521441" cy="623144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>
                <a:spAutoFit/>
              </a:bodyPr>
              <a:lstStyle/>
              <a:p>
                <a:pPr marL="342900" lvl="0" indent="-342900" algn="just" latinLnBrk="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en-US" alt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  <a:sym typeface="Symbol" panose="05050102010706020507" pitchFamily="18" charset="2"/>
                  </a:rPr>
                  <a:t>Therefore, the </a:t>
                </a:r>
                <a:r>
                  <a:rPr lang="en-US" altLang="en-US" sz="2400" dirty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  <a:sym typeface="Symbol" panose="05050102010706020507" pitchFamily="18" charset="2"/>
                  </a:rPr>
                  <a:t>higher</a:t>
                </a:r>
                <a:r>
                  <a:rPr lang="en-US" alt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  <a:sym typeface="Symbol" panose="05050102010706020507" pitchFamily="18" charset="2"/>
                  </a:rPr>
                  <a:t> the entropy generation the </a:t>
                </a:r>
                <a:r>
                  <a:rPr lang="en-US" altLang="en-US" sz="2400" dirty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  <a:sym typeface="Symbol" panose="05050102010706020507" pitchFamily="18" charset="2"/>
                  </a:rPr>
                  <a:t>higher</a:t>
                </a:r>
                <a:r>
                  <a:rPr lang="en-US" alt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  <a:sym typeface="Symbol" panose="05050102010706020507" pitchFamily="18" charset="2"/>
                  </a:rPr>
                  <a:t> the </a:t>
                </a:r>
                <a:r>
                  <a:rPr lang="en-US" altLang="en-US" sz="2400" dirty="0" err="1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  <a:sym typeface="Symbol" panose="05050102010706020507" pitchFamily="18" charset="2"/>
                  </a:rPr>
                  <a:t>irreversibilities</a:t>
                </a:r>
                <a:r>
                  <a:rPr lang="en-US" alt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  <a:sym typeface="Symbol" panose="05050102010706020507" pitchFamily="18" charset="2"/>
                  </a:rPr>
                  <a:t> and, accordingly, the </a:t>
                </a:r>
                <a:r>
                  <a:rPr lang="en-US" altLang="en-US" sz="2400" dirty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  <a:sym typeface="Symbol" panose="05050102010706020507" pitchFamily="18" charset="2"/>
                  </a:rPr>
                  <a:t>lower</a:t>
                </a:r>
                <a:r>
                  <a:rPr lang="en-US" alt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  <a:sym typeface="Symbol" panose="05050102010706020507" pitchFamily="18" charset="2"/>
                  </a:rPr>
                  <a:t> the efficiency of a device since a reversible system is the most efficient system</a:t>
                </a:r>
                <a:r>
                  <a:rPr lang="en-US" alt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  <a:sym typeface="Symbol" panose="05050102010706020507" pitchFamily="18" charset="2"/>
                  </a:rPr>
                  <a:t>.</a:t>
                </a:r>
              </a:p>
              <a:p>
                <a:pPr marL="342900" indent="-342900" algn="just" latinLnBrk="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en-US" alt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  <a:sym typeface="Symbol" panose="05050102010706020507" pitchFamily="18" charset="2"/>
                  </a:rPr>
                  <a:t>To summarize the implications of the increase of entropy generation and the Clausius inequality, </a:t>
                </a:r>
              </a:p>
              <a:p>
                <a:pPr marL="800100" lvl="1" indent="-34290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en-US" sz="2400" dirty="0" smtClean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For Reversible Processes:</a:t>
                </a:r>
              </a:p>
              <a:p>
                <a:pPr lvl="2">
                  <a:lnSpc>
                    <a:spcPct val="150000"/>
                  </a:lnSpc>
                </a:pP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No entropy is generated.</a:t>
                </a:r>
              </a:p>
              <a:p>
                <a:pPr lvl="2">
                  <a:lnSpc>
                    <a:spcPct val="150000"/>
                  </a:lnSpc>
                </a:pPr>
                <a:r>
                  <a:rPr lang="en-US" sz="24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Example:</a:t>
                </a: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Carnot cycle.</a:t>
                </a:r>
              </a:p>
              <a:p>
                <a:pPr marL="800100" lvl="1" indent="-34290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en-US" sz="2400" dirty="0" smtClean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For Irreversible Processes:</a:t>
                </a:r>
              </a:p>
              <a:p>
                <a:pPr lvl="2">
                  <a:lnSpc>
                    <a:spcPct val="150000"/>
                  </a:lnSpc>
                </a:pP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Entropy is generated 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𝑆</m:t>
                        </m:r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𝑔𝑒𝑛</m:t>
                        </m:r>
                      </m:sub>
                    </m:sSub>
                    <m:r>
                      <a:rPr lang="en-US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&gt;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0</m:t>
                    </m:r>
                  </m:oMath>
                </a14:m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).</a:t>
                </a:r>
              </a:p>
              <a:p>
                <a:pPr lvl="2">
                  <a:lnSpc>
                    <a:spcPct val="150000"/>
                  </a:lnSpc>
                </a:pPr>
                <a:r>
                  <a:rPr lang="en-US" sz="24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Example:</a:t>
                </a: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Real engines with friction.</a:t>
                </a:r>
              </a:p>
            </p:txBody>
          </p:sp>
        </mc:Choice>
        <mc:Fallback xmlns="">
          <p:sp>
            <p:nvSpPr>
              <p:cNvPr id="5" name="Text 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261256" y="709794"/>
                <a:ext cx="11521441" cy="6231449"/>
              </a:xfrm>
              <a:prstGeom prst="rect">
                <a:avLst/>
              </a:prstGeom>
              <a:blipFill rotWithShape="0">
                <a:blip r:embed="rId2"/>
                <a:stretch>
                  <a:fillRect l="-741" r="-794" b="-196"/>
                </a:stretch>
              </a:blip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689584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534565" y="75678"/>
            <a:ext cx="10637365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ctr">
              <a:lnSpc>
                <a:spcPct val="100000"/>
              </a:lnSpc>
              <a:spcBef>
                <a:spcPts val="0"/>
              </a:spcBef>
            </a:pP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3. The Increase of Entropy Principle </a:t>
            </a:r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b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endParaRPr lang="en-US" sz="1400" dirty="0">
              <a:solidFill>
                <a:prstClr val="black"/>
              </a:solidFill>
            </a:endParaRPr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-1" y="849132"/>
            <a:ext cx="11564984" cy="507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 latinLnBrk="0">
              <a:lnSpc>
                <a:spcPct val="150000"/>
              </a:lnSpc>
              <a:spcBef>
                <a:spcPts val="1000"/>
              </a:spcBef>
              <a:buSzPct val="110000"/>
              <a:defRPr/>
            </a:pPr>
            <a:r>
              <a:rPr lang="en-US" sz="2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Example 1: </a:t>
            </a:r>
          </a:p>
          <a:p>
            <a:pPr latinLnBrk="0">
              <a:lnSpc>
                <a:spcPct val="150000"/>
              </a:lnSpc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 heat engine operates between a source at 800 K and a sink at 300 K. During one cycle, it absorbs 1000 kJ of heat from the source and rejects 600 kJ of heat to the sink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Determine: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 entropy change of the source, sink,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and total.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 entropy generated during the cycle.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 efficiency of the engine and compare it to the Carnot efficiency.</a:t>
            </a:r>
          </a:p>
          <a:p>
            <a:pPr latinLnBrk="0">
              <a:lnSpc>
                <a:spcPct val="150000"/>
              </a:lnSpc>
            </a:pPr>
            <a:endParaRPr lang="en-US" alt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0316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534565" y="75678"/>
            <a:ext cx="10637365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3. The Increase of Entropy Principle </a:t>
            </a:r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b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endParaRPr lang="en-US" sz="1400" dirty="0">
              <a:solidFill>
                <a:prstClr val="black"/>
              </a:solidFill>
            </a:endParaRPr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0" y="831715"/>
            <a:ext cx="11564984" cy="39703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 latinLnBrk="0">
              <a:lnSpc>
                <a:spcPct val="150000"/>
              </a:lnSpc>
              <a:spcBef>
                <a:spcPts val="1000"/>
              </a:spcBef>
              <a:buSzPct val="110000"/>
              <a:defRPr/>
            </a:pP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Solution: </a:t>
            </a:r>
          </a:p>
          <a:p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Entropy Change of </a:t>
            </a: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Source: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(Loses 1000 kJ of heat, entropy decreases) </a:t>
            </a:r>
          </a:p>
          <a:p>
            <a:endParaRPr lang="en-US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4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4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4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Entropy Change of </a:t>
            </a: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Sink: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(Gains 600 kJ of heat, entropy increases)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1364582" y="2039928"/>
                <a:ext cx="1764457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𝑇</m:t>
                          </m:r>
                        </m:e>
                        <m:sub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𝐻</m:t>
                          </m:r>
                        </m:sub>
                      </m:sSub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=800</m:t>
                      </m:r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𝐾</m:t>
                      </m:r>
                    </m:oMath>
                  </m:oMathPara>
                </a14:m>
                <a:endParaRPr lang="en-US" sz="2400" dirty="0">
                  <a:solidFill>
                    <a:prstClr val="black"/>
                  </a:solidFill>
                </a:endParaRPr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64582" y="2039928"/>
                <a:ext cx="1764457" cy="461665"/>
              </a:xfrm>
              <a:prstGeom prst="rect">
                <a:avLst/>
              </a:prstGeom>
              <a:blipFill rotWithShape="0">
                <a:blip r:embed="rId2"/>
                <a:stretch>
                  <a:fillRect b="-400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/>
              <p:cNvSpPr/>
              <p:nvPr/>
            </p:nvSpPr>
            <p:spPr>
              <a:xfrm>
                <a:off x="1097209" y="2736035"/>
                <a:ext cx="5434758" cy="85401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sSub>
                        <m:sSub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𝑆</m:t>
                          </m:r>
                        </m:e>
                        <m:sub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𝐻</m:t>
                          </m:r>
                        </m:sub>
                      </m:sSub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𝑄</m:t>
                              </m:r>
                            </m:e>
                            <m:sub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𝐻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𝑇</m:t>
                              </m:r>
                            </m:e>
                            <m:sub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𝐻</m:t>
                              </m:r>
                            </m:sub>
                          </m:sSub>
                        </m:den>
                      </m:f>
                      <m:r>
                        <a:rPr lang="en-US" sz="24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−1000 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𝑘𝐽</m:t>
                          </m:r>
                        </m:num>
                        <m:den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800 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𝐾</m:t>
                          </m:r>
                        </m:den>
                      </m:f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=−1</m:t>
                      </m:r>
                      <m:r>
                        <a:rPr lang="en-US" sz="24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.</m:t>
                      </m:r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25 </m:t>
                      </m:r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𝑘𝐽</m:t>
                      </m:r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/</m:t>
                      </m:r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𝐾</m:t>
                      </m:r>
                    </m:oMath>
                  </m:oMathPara>
                </a14:m>
                <a:endParaRPr lang="en-US" sz="2400" dirty="0">
                  <a:solidFill>
                    <a:prstClr val="black"/>
                  </a:solidFill>
                </a:endParaRPr>
              </a:p>
            </p:txBody>
          </p:sp>
        </mc:Choice>
        <mc:Fallback xmlns=""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97209" y="2736035"/>
                <a:ext cx="5434758" cy="854016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angle 8"/>
              <p:cNvSpPr/>
              <p:nvPr/>
            </p:nvSpPr>
            <p:spPr>
              <a:xfrm>
                <a:off x="1203473" y="4511536"/>
                <a:ext cx="1719573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𝑇</m:t>
                          </m:r>
                        </m:e>
                        <m:sub>
                          <m: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𝐿</m:t>
                          </m:r>
                        </m:sub>
                      </m:sSub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4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3</m:t>
                      </m:r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00</m:t>
                      </m:r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𝐾</m:t>
                      </m:r>
                    </m:oMath>
                  </m:oMathPara>
                </a14:m>
                <a:endParaRPr lang="en-US" sz="2400" dirty="0">
                  <a:solidFill>
                    <a:prstClr val="black"/>
                  </a:solidFill>
                </a:endParaRPr>
              </a:p>
            </p:txBody>
          </p:sp>
        </mc:Choice>
        <mc:Fallback xmlns="">
          <p:sp>
            <p:nvSpPr>
              <p:cNvPr id="9" name="Rectangle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03473" y="4511536"/>
                <a:ext cx="1719573" cy="461665"/>
              </a:xfrm>
              <a:prstGeom prst="rect">
                <a:avLst/>
              </a:prstGeom>
              <a:blipFill rotWithShape="0">
                <a:blip r:embed="rId4"/>
                <a:stretch>
                  <a:fillRect b="-394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1010123" y="5209680"/>
                <a:ext cx="4775923" cy="85401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sSub>
                        <m:sSub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𝑆</m:t>
                          </m:r>
                        </m:e>
                        <m:sub>
                          <m: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𝐿</m:t>
                          </m:r>
                        </m:sub>
                      </m:sSub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+</m:t>
                          </m:r>
                          <m:sSub>
                            <m:sSubPr>
                              <m:ctrlP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𝑄</m:t>
                              </m:r>
                            </m:e>
                            <m:sub>
                              <m:r>
                                <a:rPr lang="en-US" sz="24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𝐿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𝑇</m:t>
                              </m:r>
                            </m:e>
                            <m:sub>
                              <m:r>
                                <a:rPr lang="en-US" sz="24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𝐿</m:t>
                              </m:r>
                            </m:sub>
                          </m:sSub>
                        </m:den>
                      </m:f>
                      <m:r>
                        <a:rPr lang="en-US" sz="24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6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00 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𝑘𝐽</m:t>
                          </m:r>
                        </m:num>
                        <m:den>
                          <m: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3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00 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𝐾</m:t>
                          </m:r>
                        </m:den>
                      </m:f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en-US" sz="24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+2.0</m:t>
                      </m:r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𝑘𝐽</m:t>
                      </m:r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/</m:t>
                      </m:r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𝐾</m:t>
                      </m:r>
                    </m:oMath>
                  </m:oMathPara>
                </a14:m>
                <a:endParaRPr lang="en-US" sz="2400" dirty="0">
                  <a:solidFill>
                    <a:prstClr val="black"/>
                  </a:solidFill>
                </a:endParaRPr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10123" y="5209680"/>
                <a:ext cx="4775923" cy="854016"/>
              </a:xfrm>
              <a:prstGeom prst="rect">
                <a:avLst/>
              </a:prstGeom>
              <a:blipFill rotWithShape="0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943067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534565" y="75678"/>
            <a:ext cx="10637365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3. The Increase of Entropy Principle </a:t>
            </a:r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b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endParaRPr lang="en-US" sz="1400" dirty="0">
              <a:solidFill>
                <a:prstClr val="black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 Box 5"/>
              <p:cNvSpPr txBox="1">
                <a:spLocks noChangeArrowheads="1"/>
              </p:cNvSpPr>
              <p:nvPr/>
            </p:nvSpPr>
            <p:spPr bwMode="auto">
              <a:xfrm>
                <a:off x="217715" y="788173"/>
                <a:ext cx="11564984" cy="614937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>
                <a:spAutoFit/>
              </a:bodyPr>
              <a:lstStyle/>
              <a:p>
                <a:pPr marL="342900" indent="-342900" algn="just" latinLnBrk="0">
                  <a:lnSpc>
                    <a:spcPct val="150000"/>
                  </a:lnSpc>
                  <a:spcBef>
                    <a:spcPts val="1000"/>
                  </a:spcBef>
                  <a:buSzPct val="110000"/>
                  <a:buFont typeface="Arial" panose="020B0604020202020204" pitchFamily="34" charset="0"/>
                  <a:buChar char="•"/>
                  <a:defRPr/>
                </a:pP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The total entropy change is the sum of the entropy changes of the reservoirs: </a:t>
                </a:r>
              </a:p>
              <a:p>
                <a:pPr algn="just" latinLnBrk="0">
                  <a:lnSpc>
                    <a:spcPct val="150000"/>
                  </a:lnSpc>
                  <a:spcBef>
                    <a:spcPts val="1000"/>
                  </a:spcBef>
                  <a:buSzPct val="110000"/>
                  <a:defRPr/>
                </a:pPr>
                <a:endParaRPr lang="en-US" sz="24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 latinLnBrk="0">
                  <a:lnSpc>
                    <a:spcPct val="150000"/>
                  </a:lnSpc>
                  <a:spcBef>
                    <a:spcPts val="1000"/>
                  </a:spcBef>
                  <a:buSzPct val="110000"/>
                  <a:defRPr/>
                </a:pPr>
                <a:endParaRPr lang="en-US" sz="2400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 latinLnBrk="0">
                  <a:lnSpc>
                    <a:spcPct val="150000"/>
                  </a:lnSpc>
                  <a:spcBef>
                    <a:spcPts val="1000"/>
                  </a:spcBef>
                  <a:buSzPct val="110000"/>
                  <a:defRPr/>
                </a:pP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Since </a:t>
                </a:r>
                <a14:m>
                  <m:oMath xmlns:m="http://schemas.openxmlformats.org/officeDocument/2006/math">
                    <m:r>
                      <a:rPr lang="en-US" sz="2400">
                        <a:latin typeface="Cambria Math" panose="02040503050406030204" pitchFamily="18" charset="0"/>
                      </a:rPr>
                      <m:t>∆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𝑆</m:t>
                        </m:r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𝑡𝑜𝑡𝑎𝑙</m:t>
                        </m:r>
                      </m:sub>
                    </m:sSub>
                    <m:r>
                      <a:rPr lang="en-US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&gt;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0,</m:t>
                    </m:r>
                  </m:oMath>
                </a14:m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the process is irreversible (As expected for real engines)</a:t>
                </a:r>
              </a:p>
              <a:p>
                <a:pPr marL="342900" indent="-342900" algn="just" latinLnBrk="0">
                  <a:lnSpc>
                    <a:spcPct val="150000"/>
                  </a:lnSpc>
                  <a:spcBef>
                    <a:spcPts val="1000"/>
                  </a:spcBef>
                  <a:buSzPct val="110000"/>
                  <a:buFont typeface="Arial" panose="020B0604020202020204" pitchFamily="34" charset="0"/>
                  <a:buChar char="•"/>
                  <a:defRPr/>
                </a:pP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The entropy generation 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𝑆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𝑔𝑒𝑛</m:t>
                        </m:r>
                      </m:sub>
                    </m:sSub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US" sz="2400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342900" indent="-342900" algn="just" latinLnBrk="0">
                  <a:lnSpc>
                    <a:spcPct val="150000"/>
                  </a:lnSpc>
                  <a:spcBef>
                    <a:spcPts val="1000"/>
                  </a:spcBef>
                  <a:buSzPct val="110000"/>
                  <a:buFont typeface="Arial" panose="020B0604020202020204" pitchFamily="34" charset="0"/>
                  <a:buChar char="•"/>
                  <a:defRPr/>
                </a:pPr>
                <a:endParaRPr lang="en-US" sz="24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342900" indent="-342900" algn="just" latinLnBrk="0">
                  <a:lnSpc>
                    <a:spcPct val="150000"/>
                  </a:lnSpc>
                  <a:spcBef>
                    <a:spcPts val="1000"/>
                  </a:spcBef>
                  <a:buSzPct val="110000"/>
                  <a:buFont typeface="Arial" panose="020B0604020202020204" pitchFamily="34" charset="0"/>
                  <a:buChar char="•"/>
                  <a:defRPr/>
                </a:pP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Entropy generation quantifies </a:t>
                </a:r>
                <a:r>
                  <a:rPr lang="en-US" sz="2400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irreversibilities</a:t>
                </a: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</a:p>
              <a:p>
                <a:pPr algn="just" latinLnBrk="0">
                  <a:lnSpc>
                    <a:spcPct val="150000"/>
                  </a:lnSpc>
                  <a:spcBef>
                    <a:spcPts val="1000"/>
                  </a:spcBef>
                  <a:buSzPct val="110000"/>
                  <a:defRPr/>
                </a:pP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    (friction or heat leakage)</a:t>
                </a:r>
              </a:p>
              <a:p>
                <a:pPr algn="just" latinLnBrk="0">
                  <a:lnSpc>
                    <a:spcPct val="150000"/>
                  </a:lnSpc>
                  <a:spcBef>
                    <a:spcPts val="1000"/>
                  </a:spcBef>
                  <a:buSzPct val="110000"/>
                  <a:defRPr/>
                </a:pPr>
                <a:endParaRPr lang="en-US" sz="2400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5" name="Text 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217715" y="788173"/>
                <a:ext cx="11564984" cy="6149376"/>
              </a:xfrm>
              <a:prstGeom prst="rect">
                <a:avLst/>
              </a:prstGeom>
              <a:blipFill rotWithShape="0">
                <a:blip r:embed="rId2"/>
                <a:stretch>
                  <a:fillRect l="-896"/>
                </a:stretch>
              </a:blip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/>
              <p:cNvSpPr/>
              <p:nvPr/>
            </p:nvSpPr>
            <p:spPr>
              <a:xfrm>
                <a:off x="1183702" y="1586561"/>
                <a:ext cx="2959272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>
                          <a:latin typeface="Cambria Math" panose="02040503050406030204" pitchFamily="18" charset="0"/>
                        </a:rPr>
                        <m:t>∆</m:t>
                      </m:r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𝑆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𝑡𝑜𝑡𝑎𝑙</m:t>
                          </m:r>
                        </m:sub>
                      </m:sSub>
                      <m:r>
                        <a:rPr lang="en-US" sz="2400" i="0">
                          <a:latin typeface="Cambria Math" panose="02040503050406030204" pitchFamily="18" charset="0"/>
                        </a:rPr>
                        <m:t>=∆</m:t>
                      </m:r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𝑆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𝐻</m:t>
                          </m:r>
                        </m:sub>
                      </m:sSub>
                      <m:r>
                        <a:rPr lang="en-US" sz="2400" i="0">
                          <a:latin typeface="Cambria Math" panose="02040503050406030204" pitchFamily="18" charset="0"/>
                        </a:rPr>
                        <m:t>+∆</m:t>
                      </m:r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𝑆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𝐿</m:t>
                          </m:r>
                        </m:sub>
                      </m:sSub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83702" y="1586561"/>
                <a:ext cx="2959272" cy="461665"/>
              </a:xfrm>
              <a:prstGeom prst="rect">
                <a:avLst/>
              </a:prstGeom>
              <a:blipFill rotWithShape="0">
                <a:blip r:embed="rId3"/>
                <a:stretch>
                  <a:fillRect b="-526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/>
              <p:cNvSpPr/>
              <p:nvPr/>
            </p:nvSpPr>
            <p:spPr>
              <a:xfrm>
                <a:off x="1003016" y="2272138"/>
                <a:ext cx="5185202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>
                          <a:latin typeface="Cambria Math" panose="02040503050406030204" pitchFamily="18" charset="0"/>
                        </a:rPr>
                        <m:t>∆</m:t>
                      </m:r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𝑆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𝑡𝑜𝑡𝑎𝑙</m:t>
                          </m:r>
                        </m:sub>
                      </m:sSub>
                      <m:r>
                        <a:rPr lang="en-US" sz="2400" i="0">
                          <a:latin typeface="Cambria Math" panose="02040503050406030204" pitchFamily="18" charset="0"/>
                        </a:rPr>
                        <m:t>=−1.25+2.0=+0.75 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𝑘</m:t>
                      </m:r>
                      <m:f>
                        <m:fPr>
                          <m:type m:val="lin"/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𝐽</m:t>
                          </m:r>
                        </m:num>
                        <m:den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𝐾</m:t>
                          </m:r>
                        </m:den>
                      </m:f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03016" y="2272138"/>
                <a:ext cx="5185202" cy="461665"/>
              </a:xfrm>
              <a:prstGeom prst="rect">
                <a:avLst/>
              </a:prstGeom>
              <a:blipFill rotWithShape="0">
                <a:blip r:embed="rId4"/>
                <a:stretch>
                  <a:fillRect t="-124000" r="-11176" b="-19733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angle 8"/>
              <p:cNvSpPr/>
              <p:nvPr/>
            </p:nvSpPr>
            <p:spPr>
              <a:xfrm>
                <a:off x="751757" y="4196703"/>
                <a:ext cx="3876189" cy="49173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𝑆</m:t>
                          </m:r>
                        </m:e>
                        <m:sub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𝑔𝑒𝑛</m:t>
                          </m:r>
                        </m:sub>
                      </m:sSub>
                      <m:r>
                        <a:rPr lang="en-US" sz="24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400">
                          <a:latin typeface="Cambria Math" panose="02040503050406030204" pitchFamily="18" charset="0"/>
                        </a:rPr>
                        <m:t>∆</m:t>
                      </m:r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𝑆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𝑡𝑜𝑡𝑎𝑙</m:t>
                          </m:r>
                        </m:sub>
                      </m:sSub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=0.75 </m:t>
                      </m:r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𝑘𝐽</m:t>
                      </m:r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/</m:t>
                      </m:r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𝐾</m:t>
                      </m:r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9" name="Rectangle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1757" y="4196703"/>
                <a:ext cx="3876189" cy="491738"/>
              </a:xfrm>
              <a:prstGeom prst="rect">
                <a:avLst/>
              </a:prstGeom>
              <a:blipFill rotWithShape="0">
                <a:blip r:embed="rId5"/>
                <a:stretch>
                  <a:fillRect b="-1111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339278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534565" y="75678"/>
            <a:ext cx="10637365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3. The Increase of Entropy Principle </a:t>
            </a:r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b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endParaRPr lang="en-US" sz="1400" dirty="0">
              <a:solidFill>
                <a:prstClr val="black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 Box 5"/>
              <p:cNvSpPr txBox="1">
                <a:spLocks noChangeArrowheads="1"/>
              </p:cNvSpPr>
              <p:nvPr/>
            </p:nvSpPr>
            <p:spPr bwMode="auto">
              <a:xfrm>
                <a:off x="217715" y="788173"/>
                <a:ext cx="11564984" cy="546713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>
                <a:spAutoFit/>
              </a:bodyPr>
              <a:lstStyle/>
              <a:p>
                <a:pPr marL="342900" indent="-342900" algn="just" latinLnBrk="0">
                  <a:lnSpc>
                    <a:spcPct val="150000"/>
                  </a:lnSpc>
                  <a:spcBef>
                    <a:spcPts val="1000"/>
                  </a:spcBef>
                  <a:buSzPct val="110000"/>
                  <a:buFont typeface="Arial" panose="020B0604020202020204" pitchFamily="34" charset="0"/>
                  <a:buChar char="•"/>
                  <a:defRPr/>
                </a:pPr>
                <a:r>
                  <a:rPr lang="en-US" sz="2400" dirty="0" smtClean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The efficiency of the engine:</a:t>
                </a:r>
              </a:p>
              <a:p>
                <a:pPr algn="just" latinLnBrk="0">
                  <a:lnSpc>
                    <a:spcPct val="150000"/>
                  </a:lnSpc>
                  <a:spcBef>
                    <a:spcPts val="1000"/>
                  </a:spcBef>
                  <a:buSzPct val="110000"/>
                  <a:defRPr/>
                </a:pPr>
                <a:r>
                  <a:rPr lang="en-US" sz="2400" dirty="0" smtClean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Actual efficiency:</a:t>
                </a:r>
              </a:p>
              <a:p>
                <a:pPr algn="just" latinLnBrk="0">
                  <a:lnSpc>
                    <a:spcPct val="150000"/>
                  </a:lnSpc>
                  <a:spcBef>
                    <a:spcPts val="1000"/>
                  </a:spcBef>
                  <a:buSzPct val="110000"/>
                  <a:defRPr/>
                </a:pPr>
                <a:endParaRPr lang="en-US" sz="2400" dirty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 latinLnBrk="0">
                  <a:lnSpc>
                    <a:spcPct val="150000"/>
                  </a:lnSpc>
                  <a:spcBef>
                    <a:spcPts val="1000"/>
                  </a:spcBef>
                  <a:buSzPct val="110000"/>
                  <a:defRPr/>
                </a:pPr>
                <a:r>
                  <a:rPr lang="en-US" sz="2400" dirty="0" smtClean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Carnot efficiency:</a:t>
                </a:r>
              </a:p>
              <a:p>
                <a:pPr algn="just" latinLnBrk="0">
                  <a:lnSpc>
                    <a:spcPct val="150000"/>
                  </a:lnSpc>
                  <a:spcBef>
                    <a:spcPts val="1000"/>
                  </a:spcBef>
                  <a:buSzPct val="110000"/>
                  <a:defRPr/>
                </a:pPr>
                <a:endParaRPr lang="en-US" sz="2400" dirty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342900" indent="-342900" algn="just" latinLnBrk="0">
                  <a:lnSpc>
                    <a:spcPct val="150000"/>
                  </a:lnSpc>
                  <a:spcBef>
                    <a:spcPts val="1000"/>
                  </a:spcBef>
                  <a:buSzPct val="110000"/>
                  <a:buFont typeface="Arial" panose="020B0604020202020204" pitchFamily="34" charset="0"/>
                  <a:buChar char="•"/>
                  <a:defRPr/>
                </a:pPr>
                <a:r>
                  <a:rPr lang="en-US" sz="2400" dirty="0" smtClean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Therefore, the actual efficiency is lower than the 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C</a:t>
                </a:r>
                <a:r>
                  <a:rPr lang="en-US" sz="2400" dirty="0" smtClean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arnot limit </a:t>
                </a:r>
              </a:p>
              <a:p>
                <a:pPr algn="just" latinLnBrk="0">
                  <a:lnSpc>
                    <a:spcPct val="150000"/>
                  </a:lnSpc>
                  <a:spcBef>
                    <a:spcPts val="1000"/>
                  </a:spcBef>
                  <a:buSzPct val="110000"/>
                  <a:defRPr/>
                </a:pPr>
                <a:r>
                  <a:rPr lang="en-US" sz="2400" dirty="0" smtClean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    due to entropy generation 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𝑆</m:t>
                        </m:r>
                      </m:e>
                      <m:sub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𝑔𝑒𝑛</m:t>
                        </m:r>
                      </m:sub>
                    </m:sSub>
                    <m:r>
                      <a:rPr lang="en-US" sz="24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=0.75 </m:t>
                    </m:r>
                    <m:r>
                      <a:rPr lang="en-US" sz="24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𝑘𝐽</m:t>
                    </m:r>
                    <m:r>
                      <a:rPr lang="en-US" sz="24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/</m:t>
                    </m:r>
                    <m:r>
                      <a:rPr lang="en-US" sz="24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𝐾</m:t>
                    </m:r>
                    <m:r>
                      <a:rPr lang="en-US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US" sz="2400" dirty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 latinLnBrk="0">
                  <a:lnSpc>
                    <a:spcPct val="150000"/>
                  </a:lnSpc>
                  <a:spcBef>
                    <a:spcPts val="1000"/>
                  </a:spcBef>
                  <a:buSzPct val="110000"/>
                  <a:defRPr/>
                </a:pPr>
                <a:endParaRPr lang="en-US" sz="2400" dirty="0" smtClean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5" name="Text 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217715" y="788173"/>
                <a:ext cx="11564984" cy="5467138"/>
              </a:xfrm>
              <a:prstGeom prst="rect">
                <a:avLst/>
              </a:prstGeom>
              <a:blipFill rotWithShape="0">
                <a:blip r:embed="rId2"/>
                <a:stretch>
                  <a:fillRect l="-896"/>
                </a:stretch>
              </a:blip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2834518" y="1109627"/>
                <a:ext cx="5114349" cy="122379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 algn="just" latinLnBrk="0">
                  <a:lnSpc>
                    <a:spcPct val="150000"/>
                  </a:lnSpc>
                  <a:spcBef>
                    <a:spcPts val="1000"/>
                  </a:spcBef>
                  <a:buSzPct val="110000"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l-GR" sz="240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η</m:t>
                      </m:r>
                      <m:r>
                        <a:rPr lang="en-US" sz="2400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=1−</m:t>
                      </m:r>
                      <m:f>
                        <m:fPr>
                          <m:ctrlPr>
                            <a:rPr lang="en-US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𝑄</m:t>
                              </m:r>
                            </m:e>
                            <m:sub>
                              <m:r>
                                <a:rPr lang="en-US" sz="24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𝐿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4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𝑄</m:t>
                              </m:r>
                            </m:e>
                            <m:sub>
                              <m:r>
                                <a:rPr lang="en-US" sz="24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𝐻</m:t>
                              </m:r>
                            </m:sub>
                          </m:sSub>
                        </m:den>
                      </m:f>
                      <m:r>
                        <a:rPr lang="en-US" sz="2400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=1−</m:t>
                      </m:r>
                      <m:f>
                        <m:fPr>
                          <m:ctrlPr>
                            <a:rPr lang="en-US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fPr>
                        <m:num>
                          <m:r>
                            <a:rPr lang="en-US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600</m:t>
                          </m:r>
                        </m:num>
                        <m:den>
                          <m:r>
                            <a:rPr lang="en-US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1000</m:t>
                          </m:r>
                        </m:den>
                      </m:f>
                      <m:r>
                        <a:rPr lang="en-US" sz="2400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=0.4 (40%)</m:t>
                      </m:r>
                    </m:oMath>
                  </m:oMathPara>
                </a14:m>
                <a:endParaRPr lang="en-US" sz="2400" dirty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34518" y="1109627"/>
                <a:ext cx="5114349" cy="1223797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/>
              <p:cNvSpPr/>
              <p:nvPr/>
            </p:nvSpPr>
            <p:spPr>
              <a:xfrm>
                <a:off x="2762140" y="2436559"/>
                <a:ext cx="5848461" cy="122379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 algn="just" latinLnBrk="0">
                  <a:lnSpc>
                    <a:spcPct val="150000"/>
                  </a:lnSpc>
                  <a:spcBef>
                    <a:spcPts val="1000"/>
                  </a:spcBef>
                  <a:buSzPct val="110000"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l-GR" sz="2400" i="1" dirty="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l-GR" sz="2400" i="1" dirty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𝜂</m:t>
                          </m:r>
                        </m:e>
                        <m:sub>
                          <m:r>
                            <a:rPr lang="en-US" sz="2400" b="0" i="1" dirty="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𝑟𝑒𝑣</m:t>
                          </m:r>
                        </m:sub>
                      </m:sSub>
                      <m:r>
                        <a:rPr lang="en-US" sz="2400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=1−</m:t>
                      </m:r>
                      <m:f>
                        <m:fPr>
                          <m:ctrlPr>
                            <a:rPr lang="en-US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</m:ctrlPr>
                            </m:sSubPr>
                            <m:e>
                              <m:r>
                                <a:rPr lang="en-US" sz="24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𝑇</m:t>
                              </m:r>
                            </m:e>
                            <m:sub>
                              <m:r>
                                <a:rPr lang="en-US" sz="24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𝐿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4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</m:ctrlPr>
                            </m:sSubPr>
                            <m:e>
                              <m:r>
                                <a:rPr lang="en-US" sz="24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𝑇</m:t>
                              </m:r>
                            </m:e>
                            <m:sub>
                              <m:r>
                                <a:rPr lang="en-US" sz="24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𝐻</m:t>
                              </m:r>
                            </m:sub>
                          </m:sSub>
                        </m:den>
                      </m:f>
                      <m:r>
                        <a:rPr lang="en-US" sz="2400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=1−</m:t>
                      </m:r>
                      <m:f>
                        <m:fPr>
                          <m:ctrlPr>
                            <a:rPr lang="en-US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fPr>
                        <m:num>
                          <m:r>
                            <a:rPr lang="en-US" sz="24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3</m:t>
                          </m:r>
                          <m:r>
                            <a:rPr lang="en-US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00</m:t>
                          </m:r>
                        </m:num>
                        <m:den>
                          <m:r>
                            <a:rPr lang="en-US" sz="24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8</m:t>
                          </m:r>
                          <m:r>
                            <a:rPr lang="en-US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00</m:t>
                          </m:r>
                        </m:den>
                      </m:f>
                      <m:r>
                        <a:rPr lang="en-US" sz="2400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=0.</m:t>
                      </m:r>
                      <m:r>
                        <a:rPr lang="en-US" sz="2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625</m:t>
                      </m:r>
                      <m:r>
                        <a:rPr lang="en-US" sz="2400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 (</m:t>
                      </m:r>
                      <m:r>
                        <a:rPr lang="en-US" sz="2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62.5</m:t>
                      </m:r>
                      <m:r>
                        <a:rPr lang="en-US" sz="2400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%)</m:t>
                      </m:r>
                    </m:oMath>
                  </m:oMathPara>
                </a14:m>
                <a:endParaRPr lang="en-US" sz="2400" dirty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62140" y="2436559"/>
                <a:ext cx="5848461" cy="1223797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261718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534565" y="75678"/>
            <a:ext cx="10637365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3. The Increase of Entropy Principle </a:t>
            </a:r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b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endParaRPr lang="en-US" sz="1400" dirty="0">
              <a:solidFill>
                <a:prstClr val="black"/>
              </a:solidFill>
            </a:endParaRPr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-1" y="849132"/>
            <a:ext cx="11564984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 latinLnBrk="0">
              <a:lnSpc>
                <a:spcPct val="150000"/>
              </a:lnSpc>
              <a:spcBef>
                <a:spcPts val="1000"/>
              </a:spcBef>
              <a:buSzPct val="110000"/>
              <a:defRPr/>
            </a:pPr>
            <a:r>
              <a:rPr lang="en-US" sz="2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Example 2: </a:t>
            </a:r>
          </a:p>
          <a:p>
            <a:pPr algn="just" latinLnBrk="0">
              <a:lnSpc>
                <a:spcPct val="150000"/>
              </a:lnSpc>
            </a:pPr>
            <a:r>
              <a:rPr lang="en-US" alt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Show that the heat can not transfer from the low-temperature </a:t>
            </a:r>
            <a:r>
              <a:rPr lang="en-US" alt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sink at 500K </a:t>
            </a:r>
            <a:r>
              <a:rPr lang="en-US" alt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the high-temperature source </a:t>
            </a:r>
            <a:r>
              <a:rPr lang="en-US" alt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at 1000K </a:t>
            </a:r>
            <a:r>
              <a:rPr lang="en-US" alt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based on the increase of entropy principle.</a:t>
            </a:r>
          </a:p>
          <a:p>
            <a:pPr algn="just" latinLnBrk="0">
              <a:lnSpc>
                <a:spcPct val="150000"/>
              </a:lnSpc>
            </a:pPr>
            <a:r>
              <a:rPr lang="en-US" alt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Assume 2000 kJ of heat is to be transferred from the sink to the source.</a:t>
            </a:r>
          </a:p>
          <a:p>
            <a:pPr algn="just" latinLnBrk="0">
              <a:lnSpc>
                <a:spcPct val="150000"/>
              </a:lnSpc>
            </a:pPr>
            <a:r>
              <a:rPr lang="en-US" altLang="en-US" sz="2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Solution: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/>
              <p:cNvSpPr/>
              <p:nvPr/>
            </p:nvSpPr>
            <p:spPr>
              <a:xfrm>
                <a:off x="1729486" y="3215746"/>
                <a:ext cx="3981539" cy="113313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 algn="just" latinLnBrk="0">
                  <a:lnSpc>
                    <a:spcPct val="150000"/>
                  </a:lnSpc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l-GR" alt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Δ</m:t>
                      </m:r>
                      <m:sSub>
                        <m:sSubPr>
                          <m:ctrlPr>
                            <a:rPr lang="el-GR" alt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alt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𝑆</m:t>
                          </m:r>
                        </m:e>
                        <m:sub>
                          <m:r>
                            <a:rPr lang="en-US" alt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𝑠𝑜𝑢𝑟𝑐𝑒</m:t>
                          </m:r>
                        </m:sub>
                      </m:sSub>
                      <m:r>
                        <a:rPr lang="en-US" alt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</m:t>
                      </m:r>
                      <m:f>
                        <m:fPr>
                          <m:ctrlPr>
                            <a:rPr lang="en-US" alt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fPr>
                        <m:num>
                          <m:r>
                            <a:rPr lang="en-US" alt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2000</m:t>
                          </m:r>
                        </m:num>
                        <m:den>
                          <m:r>
                            <a:rPr lang="en-US" alt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800</m:t>
                          </m:r>
                        </m:den>
                      </m:f>
                      <m:r>
                        <a:rPr lang="en-US" alt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=2.5 </m:t>
                      </m:r>
                      <m:r>
                        <a:rPr lang="en-US" alt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𝑘𝐽</m:t>
                      </m:r>
                      <m:r>
                        <a:rPr lang="en-US" alt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/</m:t>
                      </m:r>
                      <m:r>
                        <a:rPr lang="en-US" alt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𝐾</m:t>
                      </m:r>
                    </m:oMath>
                  </m:oMathPara>
                </a14:m>
                <a:endParaRPr lang="en-US" altLang="en-US" sz="2400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29486" y="3215746"/>
                <a:ext cx="3981539" cy="1133131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1776165" y="4396720"/>
                <a:ext cx="3934860" cy="113313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 algn="just" latinLnBrk="0">
                  <a:lnSpc>
                    <a:spcPct val="150000"/>
                  </a:lnSpc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l-GR" altLang="en-US" sz="240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Δ</m:t>
                      </m:r>
                      <m:sSub>
                        <m:sSubPr>
                          <m:ctrlPr>
                            <a:rPr lang="el-GR" alt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alt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𝑆</m:t>
                          </m:r>
                        </m:e>
                        <m:sub>
                          <m:r>
                            <a:rPr lang="en-US" alt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𝑠𝑖𝑛𝑘</m:t>
                          </m:r>
                        </m:sub>
                      </m:sSub>
                      <m:r>
                        <a:rPr lang="en-US" alt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</m:t>
                      </m:r>
                      <m:f>
                        <m:fPr>
                          <m:ctrlPr>
                            <a:rPr lang="en-US" alt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fPr>
                        <m:num>
                          <m:r>
                            <a:rPr lang="en-US" alt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−</m:t>
                          </m:r>
                          <m:r>
                            <a:rPr lang="en-US" alt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2000</m:t>
                          </m:r>
                        </m:num>
                        <m:den>
                          <m:r>
                            <a:rPr lang="en-US" alt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5</m:t>
                          </m:r>
                          <m:r>
                            <a:rPr lang="en-US" alt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00</m:t>
                          </m:r>
                        </m:den>
                      </m:f>
                      <m:r>
                        <a:rPr lang="en-US" alt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</m:t>
                      </m:r>
                      <m:r>
                        <a:rPr lang="en-US" altLang="en-US" sz="24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−4</m:t>
                      </m:r>
                      <m:r>
                        <a:rPr lang="en-US" alt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 </m:t>
                      </m:r>
                      <m:r>
                        <a:rPr lang="en-US" alt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𝑘𝐽</m:t>
                      </m:r>
                      <m:r>
                        <a:rPr lang="en-US" alt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/</m:t>
                      </m:r>
                      <m:r>
                        <a:rPr lang="en-US" alt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𝐾</m:t>
                      </m:r>
                    </m:oMath>
                  </m:oMathPara>
                </a14:m>
                <a:endParaRPr lang="en-US" altLang="en-US" sz="2400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76165" y="4396720"/>
                <a:ext cx="3934860" cy="1133131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9" name="Rectangle 8"/>
              <p:cNvSpPr/>
              <p:nvPr/>
            </p:nvSpPr>
            <p:spPr>
              <a:xfrm>
                <a:off x="1394032" y="5577694"/>
                <a:ext cx="5289140" cy="69147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 algn="just" latinLnBrk="0">
                  <a:lnSpc>
                    <a:spcPct val="150000"/>
                  </a:lnSpc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𝑆</m:t>
                          </m:r>
                        </m:e>
                        <m:sub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𝑔𝑒𝑛</m:t>
                          </m:r>
                        </m:sub>
                      </m:sSub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40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∆</m:t>
                      </m:r>
                      <m:sSub>
                        <m:sSub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𝑆</m:t>
                          </m:r>
                        </m:e>
                        <m:sub>
                          <m: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𝑠𝑜𝑢𝑟𝑐𝑒</m:t>
                          </m:r>
                        </m:sub>
                      </m:sSub>
                      <m:r>
                        <a:rPr lang="en-US" sz="24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sz="240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∆</m:t>
                      </m:r>
                      <m:sSub>
                        <m:sSub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𝑆</m:t>
                          </m:r>
                        </m:e>
                        <m:sub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𝑠</m:t>
                          </m:r>
                          <m: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𝑖𝑛𝑘</m:t>
                          </m:r>
                        </m:sub>
                      </m:sSub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400" b="0" i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−1.5</m:t>
                      </m:r>
                      <m:r>
                        <a:rPr lang="en-US" sz="24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alt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𝑘𝐽</m:t>
                      </m:r>
                      <m:r>
                        <a:rPr lang="en-US" alt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/</m:t>
                      </m:r>
                      <m:r>
                        <a:rPr lang="en-US" alt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𝐾</m:t>
                      </m:r>
                    </m:oMath>
                  </m:oMathPara>
                </a14:m>
                <a:endParaRPr lang="en-US" altLang="en-US" sz="2400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>
          <p:sp>
            <p:nvSpPr>
              <p:cNvPr id="9" name="Rectangle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94032" y="5577694"/>
                <a:ext cx="5289140" cy="691471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3615170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534565" y="75678"/>
            <a:ext cx="10637365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3. The Increase of Entropy Principle </a:t>
            </a:r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b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endParaRPr lang="en-US" sz="1400" dirty="0">
              <a:solidFill>
                <a:prstClr val="black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 Box 5"/>
              <p:cNvSpPr txBox="1">
                <a:spLocks noChangeArrowheads="1"/>
              </p:cNvSpPr>
              <p:nvPr/>
            </p:nvSpPr>
            <p:spPr bwMode="auto">
              <a:xfrm>
                <a:off x="-1" y="849132"/>
                <a:ext cx="11564984" cy="43622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>
                <a:spAutoFit/>
              </a:bodyPr>
              <a:lstStyle/>
              <a:p>
                <a:pPr marL="342900" indent="-342900" algn="just" latinLnBrk="0">
                  <a:lnSpc>
                    <a:spcPct val="150000"/>
                  </a:lnSpc>
                  <a:spcBef>
                    <a:spcPts val="1000"/>
                  </a:spcBef>
                  <a:buSzPct val="110000"/>
                  <a:buFont typeface="Arial" panose="020B0604020202020204" pitchFamily="34" charset="0"/>
                  <a:buChar char="•"/>
                  <a:defRPr/>
                </a:pPr>
                <a:r>
                  <a:rPr lang="en-US" sz="2400" dirty="0" smtClean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Therefore, since the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𝑆</m:t>
                        </m:r>
                      </m:e>
                      <m:sub>
                        <m:r>
                          <a:rPr lang="en-US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𝑔𝑒𝑛</m:t>
                        </m:r>
                      </m:sub>
                    </m:sSub>
                    <m:r>
                      <a:rPr lang="en-US" sz="240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&lt;</m:t>
                    </m:r>
                    <m:r>
                      <a:rPr lang="en-US" sz="24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0</m:t>
                    </m:r>
                    <m:r>
                      <a:rPr lang="en-US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,</m:t>
                    </m:r>
                  </m:oMath>
                </a14:m>
                <a:r>
                  <a:rPr lang="en-US" sz="2400" dirty="0" smtClean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it is impossible based on the entropy increase principle, i.e.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𝑆</m:t>
                        </m:r>
                      </m:e>
                      <m:sub>
                        <m:r>
                          <a:rPr lang="en-US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𝑔𝑒𝑛</m:t>
                        </m:r>
                      </m:sub>
                    </m:sSub>
                    <m:r>
                      <a:rPr lang="en-US" sz="2400" i="1" dirty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≥</m:t>
                    </m:r>
                    <m:r>
                      <a:rPr lang="en-US" sz="2400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0</m:t>
                    </m:r>
                  </m:oMath>
                </a14:m>
                <a:r>
                  <a:rPr lang="en-US" sz="2400" dirty="0" smtClean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, therefore, the heat can not transfer from low temperature to high temperature without external work input.</a:t>
                </a:r>
              </a:p>
              <a:p>
                <a:pPr marL="342900" indent="-342900" algn="just" latinLnBrk="0">
                  <a:lnSpc>
                    <a:spcPct val="150000"/>
                  </a:lnSpc>
                  <a:spcBef>
                    <a:spcPts val="1000"/>
                  </a:spcBef>
                  <a:buSzPct val="110000"/>
                  <a:buFont typeface="Arial" panose="020B0604020202020204" pitchFamily="34" charset="0"/>
                  <a:buChar char="•"/>
                  <a:defRPr/>
                </a:pPr>
                <a:r>
                  <a:rPr lang="en-US" sz="2400" dirty="0" smtClean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However, if the process is reversed, 2000kJ </a:t>
                </a:r>
                <a:r>
                  <a:rPr lang="en-US" altLang="en-US" sz="2400" dirty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  <a:sym typeface="Symbol" panose="05050102010706020507" pitchFamily="18" charset="2"/>
                  </a:rPr>
                  <a:t>of heat is transferred from the source to the sink,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𝑆</m:t>
                        </m:r>
                      </m:e>
                      <m:sub>
                        <m:r>
                          <a:rPr lang="en-US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𝑔𝑒𝑛</m:t>
                        </m:r>
                      </m:sub>
                    </m:sSub>
                    <m:r>
                      <a:rPr lang="en-US" sz="24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=1.5 </m:t>
                    </m:r>
                    <m:r>
                      <a:rPr lang="en-US" sz="24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𝑘𝐽</m:t>
                    </m:r>
                    <m:r>
                      <a:rPr lang="en-US" sz="24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/</m:t>
                    </m:r>
                    <m:r>
                      <a:rPr lang="en-US" sz="24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𝐾</m:t>
                    </m:r>
                    <m:r>
                      <a:rPr lang="en-US" sz="24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&gt;0</m:t>
                    </m:r>
                  </m:oMath>
                </a14:m>
                <a:r>
                  <a:rPr lang="en-US" altLang="en-US" sz="2400" dirty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  <a:sym typeface="Symbol" panose="05050102010706020507" pitchFamily="18" charset="2"/>
                  </a:rPr>
                  <a:t>, and the process can occur according to the second </a:t>
                </a:r>
                <a:r>
                  <a:rPr lang="en-US" altLang="en-US" sz="2400" dirty="0" smtClean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  <a:sym typeface="Symbol" panose="05050102010706020507" pitchFamily="18" charset="2"/>
                  </a:rPr>
                  <a:t>law of thermodynamics.</a:t>
                </a:r>
                <a:endParaRPr lang="en-US" altLang="en-US" sz="2400" dirty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  <a:sym typeface="Symbol" panose="05050102010706020507" pitchFamily="18" charset="2"/>
                </a:endParaRPr>
              </a:p>
              <a:p>
                <a:pPr algn="just" latinLnBrk="0">
                  <a:lnSpc>
                    <a:spcPct val="150000"/>
                  </a:lnSpc>
                  <a:spcBef>
                    <a:spcPts val="1000"/>
                  </a:spcBef>
                  <a:buSzPct val="110000"/>
                  <a:defRPr/>
                </a:pPr>
                <a:endParaRPr lang="en-US" sz="2400" dirty="0" smtClean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5" name="Text 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-1" y="849132"/>
                <a:ext cx="11564984" cy="4362220"/>
              </a:xfrm>
              <a:prstGeom prst="rect">
                <a:avLst/>
              </a:prstGeom>
              <a:blipFill rotWithShape="0">
                <a:blip r:embed="rId2"/>
                <a:stretch>
                  <a:fillRect l="-843" r="-791"/>
                </a:stretch>
              </a:blip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176060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534565" y="75678"/>
            <a:ext cx="10637365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ctr">
              <a:lnSpc>
                <a:spcPct val="100000"/>
              </a:lnSpc>
              <a:spcBef>
                <a:spcPts val="0"/>
              </a:spcBef>
            </a:pP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3. The Increase of Entropy Principle </a:t>
            </a:r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b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endParaRPr lang="en-US" sz="1400" dirty="0">
              <a:solidFill>
                <a:prstClr val="black"/>
              </a:solidFill>
            </a:endParaRPr>
          </a:p>
        </p:txBody>
      </p:sp>
      <p:sp>
        <p:nvSpPr>
          <p:cNvPr id="7" name="Text Box 12"/>
          <p:cNvSpPr txBox="1">
            <a:spLocks noChangeArrowheads="1"/>
          </p:cNvSpPr>
          <p:nvPr/>
        </p:nvSpPr>
        <p:spPr bwMode="auto">
          <a:xfrm>
            <a:off x="215538" y="709794"/>
            <a:ext cx="11453948" cy="61863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If </a:t>
            </a:r>
            <a:r>
              <a:rPr lang="en-US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 sink temperature is increased to </a:t>
            </a:r>
            <a:r>
              <a:rPr lang="en-US" alt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700 K</a:t>
            </a:r>
            <a:r>
              <a:rPr lang="en-US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how about the entropy generation?  </a:t>
            </a:r>
            <a:endParaRPr lang="en-US" alt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endParaRPr lang="en-US" alt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endParaRPr lang="en-US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endParaRPr lang="en-US" alt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endParaRPr lang="en-US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endParaRPr lang="en-US" alt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endParaRPr lang="en-US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endParaRPr lang="en-US" alt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endParaRPr lang="en-US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Entropy </a:t>
            </a:r>
            <a:r>
              <a:rPr lang="en-US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generation is less than when the sink </a:t>
            </a:r>
            <a:r>
              <a:rPr lang="en-US" alt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temperature</a:t>
            </a:r>
          </a:p>
          <a:p>
            <a:pPr latinLnBrk="0">
              <a:lnSpc>
                <a:spcPct val="150000"/>
              </a:lnSpc>
            </a:pPr>
            <a:r>
              <a:rPr lang="en-US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alt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is </a:t>
            </a:r>
            <a:r>
              <a:rPr lang="en-US" alt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500 K</a:t>
            </a:r>
            <a:r>
              <a:rPr lang="en-US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less irreversibility. </a:t>
            </a:r>
            <a:endParaRPr lang="en-US" alt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Heat </a:t>
            </a:r>
            <a:r>
              <a:rPr lang="en-US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transfer between objects having large temperature </a:t>
            </a:r>
            <a:endParaRPr lang="en-US" alt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atinLnBrk="0">
              <a:lnSpc>
                <a:spcPct val="150000"/>
              </a:lnSpc>
            </a:pPr>
            <a:r>
              <a:rPr lang="en-US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difference </a:t>
            </a:r>
            <a:r>
              <a:rPr lang="en-US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generates higher degree of </a:t>
            </a:r>
            <a:r>
              <a:rPr lang="en-US" alt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irreversibilities</a:t>
            </a:r>
            <a:r>
              <a:rPr lang="en-US" alt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alt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6" name="Rectangle 5"/>
              <p:cNvSpPr/>
              <p:nvPr/>
            </p:nvSpPr>
            <p:spPr>
              <a:xfrm>
                <a:off x="1731743" y="1114216"/>
                <a:ext cx="3981539" cy="113313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 algn="just" latinLnBrk="0">
                  <a:lnSpc>
                    <a:spcPct val="150000"/>
                  </a:lnSpc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l-GR" altLang="en-US" sz="240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Δ</m:t>
                      </m:r>
                      <m:sSub>
                        <m:sSubPr>
                          <m:ctrlPr>
                            <a:rPr lang="el-GR" alt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alt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𝑆</m:t>
                          </m:r>
                        </m:e>
                        <m:sub>
                          <m:r>
                            <a:rPr lang="en-US" alt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𝑠𝑜𝑢𝑟𝑐𝑒</m:t>
                          </m:r>
                        </m:sub>
                      </m:sSub>
                      <m:r>
                        <a:rPr lang="en-US" alt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</m:t>
                      </m:r>
                      <m:f>
                        <m:fPr>
                          <m:ctrlPr>
                            <a:rPr lang="en-US" alt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fPr>
                        <m:num>
                          <m:r>
                            <a:rPr lang="en-US" alt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2000</m:t>
                          </m:r>
                        </m:num>
                        <m:den>
                          <m:r>
                            <a:rPr lang="en-US" alt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800</m:t>
                          </m:r>
                        </m:den>
                      </m:f>
                      <m:r>
                        <a:rPr lang="en-US" alt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=2.5 </m:t>
                      </m:r>
                      <m:r>
                        <a:rPr lang="en-US" alt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𝑘𝐽</m:t>
                      </m:r>
                      <m:r>
                        <a:rPr lang="en-US" alt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/</m:t>
                      </m:r>
                      <m:r>
                        <a:rPr lang="en-US" alt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𝐾</m:t>
                      </m:r>
                    </m:oMath>
                  </m:oMathPara>
                </a14:m>
                <a:endParaRPr lang="en-US" altLang="en-US" sz="2400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31743" y="1114216"/>
                <a:ext cx="3981539" cy="1133131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8" name="Rectangle 7"/>
              <p:cNvSpPr/>
              <p:nvPr/>
            </p:nvSpPr>
            <p:spPr>
              <a:xfrm>
                <a:off x="1741351" y="2043664"/>
                <a:ext cx="4337213" cy="113313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 algn="just" latinLnBrk="0">
                  <a:lnSpc>
                    <a:spcPct val="150000"/>
                  </a:lnSpc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l-GR" altLang="en-US" sz="240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Δ</m:t>
                      </m:r>
                      <m:sSub>
                        <m:sSubPr>
                          <m:ctrlPr>
                            <a:rPr lang="el-GR" alt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alt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𝑆</m:t>
                          </m:r>
                        </m:e>
                        <m:sub>
                          <m:r>
                            <a:rPr lang="en-US" alt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𝑠𝑖𝑛𝑘</m:t>
                          </m:r>
                        </m:sub>
                      </m:sSub>
                      <m:r>
                        <a:rPr lang="en-US" alt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</m:t>
                      </m:r>
                      <m:f>
                        <m:fPr>
                          <m:ctrlPr>
                            <a:rPr lang="en-US" alt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fPr>
                        <m:num>
                          <m:r>
                            <a:rPr lang="en-US" alt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−</m:t>
                          </m:r>
                          <m:r>
                            <a:rPr lang="en-US" alt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2000</m:t>
                          </m:r>
                        </m:num>
                        <m:den>
                          <m:r>
                            <a:rPr lang="en-US" alt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7</m:t>
                          </m:r>
                          <m:r>
                            <a:rPr lang="en-US" alt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00</m:t>
                          </m:r>
                        </m:den>
                      </m:f>
                      <m:r>
                        <a:rPr lang="en-US" alt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</m:t>
                      </m:r>
                      <m:r>
                        <a:rPr lang="en-US" altLang="en-US" sz="24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−</m:t>
                      </m:r>
                      <m:r>
                        <a:rPr lang="en-US" altLang="en-US" sz="24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2.86</m:t>
                      </m:r>
                      <m:r>
                        <a:rPr lang="en-US" alt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 </m:t>
                      </m:r>
                      <m:r>
                        <a:rPr lang="en-US" alt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𝑘𝐽</m:t>
                      </m:r>
                      <m:r>
                        <a:rPr lang="en-US" alt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/</m:t>
                      </m:r>
                      <m:r>
                        <a:rPr lang="en-US" alt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𝐾</m:t>
                      </m:r>
                    </m:oMath>
                  </m:oMathPara>
                </a14:m>
                <a:endParaRPr lang="en-US" altLang="en-US" sz="2400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41351" y="2043664"/>
                <a:ext cx="4337213" cy="1133131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9" name="Rectangle 8"/>
              <p:cNvSpPr/>
              <p:nvPr/>
            </p:nvSpPr>
            <p:spPr>
              <a:xfrm>
                <a:off x="1465828" y="3086137"/>
                <a:ext cx="5459059" cy="69147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 algn="just" latinLnBrk="0">
                  <a:lnSpc>
                    <a:spcPct val="150000"/>
                  </a:lnSpc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𝑆</m:t>
                          </m:r>
                        </m:e>
                        <m:sub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𝑔𝑒𝑛</m:t>
                          </m:r>
                        </m:sub>
                      </m:sSub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40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∆</m:t>
                      </m:r>
                      <m:sSub>
                        <m:sSub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𝑆</m:t>
                          </m:r>
                        </m:e>
                        <m:sub>
                          <m: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𝑠𝑜𝑢𝑟𝑐𝑒</m:t>
                          </m:r>
                        </m:sub>
                      </m:sSub>
                      <m:r>
                        <a:rPr lang="en-US" sz="24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sz="240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∆</m:t>
                      </m:r>
                      <m:sSub>
                        <m:sSub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𝑆</m:t>
                          </m:r>
                        </m:e>
                        <m:sub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𝑠</m:t>
                          </m:r>
                          <m: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𝑖𝑛𝑘</m:t>
                          </m:r>
                        </m:sub>
                      </m:sSub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4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n-US" sz="24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0.36 </m:t>
                      </m:r>
                      <m:r>
                        <a:rPr lang="en-US" alt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𝑘𝐽</m:t>
                      </m:r>
                      <m:r>
                        <a:rPr lang="en-US" alt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/</m:t>
                      </m:r>
                      <m:r>
                        <a:rPr lang="en-US" alt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𝐾</m:t>
                      </m:r>
                    </m:oMath>
                  </m:oMathPara>
                </a14:m>
                <a:endParaRPr lang="en-US" altLang="en-US" sz="2400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>
          <p:sp>
            <p:nvSpPr>
              <p:cNvPr id="9" name="Rectangle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65828" y="3086137"/>
                <a:ext cx="5459059" cy="691471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2164426" y="3900242"/>
                <a:ext cx="3116174" cy="113184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just" latinLnBrk="0">
                  <a:lnSpc>
                    <a:spcPct val="150000"/>
                  </a:lnSpc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sz="240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0.36 </m:t>
                      </m:r>
                      <m:r>
                        <a:rPr lang="en-US" alt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𝑘𝐽</m:t>
                      </m:r>
                      <m:r>
                        <a:rPr lang="en-US" alt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/</m:t>
                      </m:r>
                      <m:r>
                        <a:rPr lang="en-US" alt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𝐾</m:t>
                      </m:r>
                      <m:r>
                        <a:rPr lang="en-US" altLang="en-US" sz="240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Arial" panose="020B0604020202020204" pitchFamily="34" charset="0"/>
                        </a:rPr>
                        <m:t>&lt;</m:t>
                      </m:r>
                      <m:r>
                        <a:rPr lang="en-US" sz="24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1</m:t>
                      </m:r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en-US" sz="24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5</m:t>
                      </m:r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alt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𝑘𝐽</m:t>
                      </m:r>
                      <m:r>
                        <a:rPr lang="en-US" alt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/</m:t>
                      </m:r>
                      <m:r>
                        <a:rPr lang="en-US" alt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𝐾</m:t>
                      </m:r>
                    </m:oMath>
                  </m:oMathPara>
                </a14:m>
                <a:endParaRPr lang="en-US" altLang="en-US" sz="2400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lvl="0" algn="just" latinLnBrk="0">
                  <a:lnSpc>
                    <a:spcPct val="150000"/>
                  </a:lnSpc>
                </a:pPr>
                <a:endParaRPr lang="en-US" altLang="en-US" sz="2400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64426" y="3900242"/>
                <a:ext cx="3116174" cy="1131848"/>
              </a:xfrm>
              <a:prstGeom prst="rect">
                <a:avLst/>
              </a:prstGeom>
              <a:blipFill rotWithShape="0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933583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534565" y="36553"/>
            <a:ext cx="10637365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4. </a:t>
            </a: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The T-S Diagram of the Carnot Cycle</a:t>
            </a:r>
            <a:r>
              <a:rPr lang="en-US" sz="3600" dirty="0"/>
              <a:t/>
            </a:r>
            <a:br>
              <a:rPr lang="en-US" sz="3600" dirty="0"/>
            </a:br>
            <a:endParaRPr lang="en-US" sz="3600" dirty="0">
              <a:solidFill>
                <a:prstClr val="black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Text Box 5"/>
              <p:cNvSpPr txBox="1">
                <a:spLocks noChangeArrowheads="1"/>
              </p:cNvSpPr>
              <p:nvPr/>
            </p:nvSpPr>
            <p:spPr bwMode="auto">
              <a:xfrm>
                <a:off x="107183" y="535167"/>
                <a:ext cx="11492127" cy="618630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>
                <a:spAutoFit/>
              </a:bodyPr>
              <a:lstStyle/>
              <a:p>
                <a:pPr marL="342900" indent="-342900" latinLnBrk="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en-US" sz="2400" dirty="0" smtClean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T-S diagrams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 visualize heat transfer and entropy changes.</a:t>
                </a:r>
              </a:p>
              <a:p>
                <a:pPr marL="342900" indent="-342900" latinLnBrk="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Recall that a </a:t>
                </a:r>
                <a:r>
                  <a:rPr lang="en-US" sz="2400" dirty="0" smtClean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Carnot Cycle </a:t>
                </a: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is based on an 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idealized heat engine with maximum possible efficiency.</a:t>
                </a:r>
              </a:p>
              <a:p>
                <a:pPr latinLnBrk="0">
                  <a:lnSpc>
                    <a:spcPct val="150000"/>
                  </a:lnSpc>
                </a:pP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Four Reversible Processes:</a:t>
                </a:r>
              </a:p>
              <a:p>
                <a:pPr lvl="1" latinLnBrk="0">
                  <a:lnSpc>
                    <a:spcPct val="150000"/>
                  </a:lnSpc>
                </a:pPr>
                <a:r>
                  <a:rPr lang="en-US" sz="2400" dirty="0" smtClean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Process 1-2: </a:t>
                </a:r>
                <a:r>
                  <a:rPr lang="en-US" sz="24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Reversible Isothermal </a:t>
                </a:r>
                <a:r>
                  <a:rPr lang="en-US" sz="24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Expansion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 (Heat addition at 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𝑇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𝐻</m:t>
                        </m:r>
                      </m:sub>
                    </m:sSub>
                  </m:oMath>
                </a14:m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).</a:t>
                </a:r>
                <a:endParaRPr lang="en-US" sz="24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lvl="1" latinLnBrk="0">
                  <a:lnSpc>
                    <a:spcPct val="150000"/>
                  </a:lnSpc>
                </a:pPr>
                <a:r>
                  <a:rPr lang="en-US" sz="2400" dirty="0" smtClean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Process 2-3: </a:t>
                </a:r>
                <a:r>
                  <a:rPr lang="en-US" sz="24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Reversible </a:t>
                </a:r>
                <a:r>
                  <a:rPr lang="en-US" sz="24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Adiabatic </a:t>
                </a:r>
                <a:r>
                  <a:rPr lang="en-US" sz="24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Expansion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 (No heat transfer, temperature drops).</a:t>
                </a:r>
              </a:p>
              <a:p>
                <a:pPr lvl="1" latinLnBrk="0">
                  <a:lnSpc>
                    <a:spcPct val="150000"/>
                  </a:lnSpc>
                </a:pPr>
                <a:r>
                  <a:rPr lang="en-US" sz="2400" dirty="0" smtClean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Process 3-4: </a:t>
                </a:r>
                <a:r>
                  <a:rPr lang="en-US" sz="24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Reversible </a:t>
                </a:r>
                <a:r>
                  <a:rPr lang="en-US" sz="24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Isothermal </a:t>
                </a:r>
                <a:r>
                  <a:rPr lang="en-US" sz="24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Compression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 </a:t>
                </a:r>
                <a:endParaRPr lang="en-US" sz="2400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lvl="1" latinLnBrk="0">
                  <a:lnSpc>
                    <a:spcPct val="150000"/>
                  </a:lnSpc>
                </a:pP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(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Heat rejection at 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𝑇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𝐿</m:t>
                        </m:r>
                      </m:sub>
                    </m:sSub>
                  </m:oMath>
                </a14:m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).</a:t>
                </a:r>
                <a:endParaRPr lang="en-US" sz="24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lvl="1" latinLnBrk="0">
                  <a:lnSpc>
                    <a:spcPct val="150000"/>
                  </a:lnSpc>
                </a:pPr>
                <a:r>
                  <a:rPr lang="en-US" sz="2400" dirty="0" smtClean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Process 4-1: </a:t>
                </a:r>
                <a:r>
                  <a:rPr lang="en-US" sz="24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Reversible </a:t>
                </a:r>
                <a:r>
                  <a:rPr lang="en-US" sz="24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Adiabatic </a:t>
                </a:r>
                <a:r>
                  <a:rPr lang="en-US" sz="24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Compression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 </a:t>
                </a:r>
                <a:endParaRPr lang="en-US" sz="2400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lvl="1" latinLnBrk="0">
                  <a:lnSpc>
                    <a:spcPct val="150000"/>
                  </a:lnSpc>
                </a:pP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(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Temperature rises back to 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𝑇</m:t>
                        </m:r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𝐻</m:t>
                        </m:r>
                      </m:sub>
                    </m:sSub>
                  </m:oMath>
                </a14:m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).</a:t>
                </a:r>
                <a:endParaRPr lang="en-US" sz="24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>
          <p:sp>
            <p:nvSpPr>
              <p:cNvPr id="5" name="Text 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107183" y="535167"/>
                <a:ext cx="11492127" cy="6186309"/>
              </a:xfrm>
              <a:prstGeom prst="rect">
                <a:avLst/>
              </a:prstGeom>
              <a:blipFill rotWithShape="0">
                <a:blip r:embed="rId2"/>
                <a:stretch>
                  <a:fillRect l="-849" b="-296"/>
                </a:stretch>
              </a:blip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081306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502494" y="87812"/>
            <a:ext cx="10637365" cy="634116"/>
          </a:xfrm>
          <a:prstGeom prst="rect">
            <a:avLst/>
          </a:prstGeom>
        </p:spPr>
        <p:txBody>
          <a:bodyPr>
            <a:normAutofit fontScale="67500" lnSpcReduction="20000"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300" b="1" dirty="0" smtClean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           </a:t>
            </a:r>
            <a:r>
              <a:rPr lang="en-US" sz="4700" b="1" dirty="0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4. </a:t>
            </a:r>
            <a:r>
              <a:rPr lang="en-US" sz="4700" b="1" dirty="0">
                <a:latin typeface="Arial" panose="020B0604020202020204" pitchFamily="34" charset="0"/>
                <a:cs typeface="Arial" panose="020B0604020202020204" pitchFamily="34" charset="0"/>
              </a:rPr>
              <a:t>The T-S Diagram of the Carnot </a:t>
            </a:r>
            <a:r>
              <a:rPr lang="en-US" sz="4700" b="1" dirty="0" smtClean="0">
                <a:latin typeface="Arial" panose="020B0604020202020204" pitchFamily="34" charset="0"/>
                <a:cs typeface="Arial" panose="020B0604020202020204" pitchFamily="34" charset="0"/>
              </a:rPr>
              <a:t>Cycle       </a:t>
            </a:r>
            <a:r>
              <a:rPr lang="en-US" sz="3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3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endParaRPr lang="en-US" sz="12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163287" y="671691"/>
            <a:ext cx="6618514" cy="57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atinLnBrk="0">
              <a:lnSpc>
                <a:spcPct val="150000"/>
              </a:lnSpc>
            </a:pP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Process 4-1 (Reversible Adiabatic</a:t>
            </a:r>
            <a:endParaRPr lang="en-US" alt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2294" name="Picture 6" descr="https://preview.redd.it/understanding-t-s-in-a-carnot-cycle-v0-84owjd1oq71d1.jpeg?width=640&amp;crop=smart&amp;auto=webp&amp;s=018be6840d63a2110cdf73a51b38d1acf89097a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7741" y="1370263"/>
            <a:ext cx="4893435" cy="38101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/>
          <p:cNvSpPr/>
          <p:nvPr/>
        </p:nvSpPr>
        <p:spPr>
          <a:xfrm>
            <a:off x="5821176" y="1490228"/>
            <a:ext cx="5532625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latinLnBrk="0"/>
            <a: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Figure </a:t>
            </a:r>
            <a:r>
              <a:rPr lang="en-US" sz="20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2: </a:t>
            </a:r>
            <a:r>
              <a:rPr lang="en-US" sz="2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T-S Diagram of a Carnot Cycle</a:t>
            </a:r>
            <a:endParaRPr lang="en-US" sz="20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url: 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</a:t>
            </a:r>
            <a:r>
              <a:rPr lang="en-US" sz="1400" dirty="0" smtClean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preview.redd.it/understanding-t-s-in-a-carnot-cycle-v0-84owjd1oq71d1.jpeg?width=640&amp;crop=smart&amp;auto=webp&amp;s=018be6840d63a2110cdf73a51b38d1acf89097a7</a:t>
            </a:r>
            <a:endParaRPr lang="en-US" sz="1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1400" dirty="0"/>
          </a:p>
          <a:p>
            <a:endParaRPr lang="en-US" sz="14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5985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502494" y="87812"/>
            <a:ext cx="10637365" cy="634116"/>
          </a:xfrm>
          <a:prstGeom prst="rect">
            <a:avLst/>
          </a:prstGeom>
        </p:spPr>
        <p:txBody>
          <a:bodyPr>
            <a:normAutofit fontScale="67500" lnSpcReduction="20000"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3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      </a:t>
            </a:r>
            <a:r>
              <a:rPr lang="en-US" sz="4700" b="1" dirty="0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4. The T-S Diagram of the Carnot </a:t>
            </a:r>
            <a:r>
              <a:rPr lang="en-US" sz="47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Cycle       </a:t>
            </a:r>
            <a:r>
              <a:rPr lang="en-US" sz="3000" b="1" dirty="0" err="1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30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endParaRPr lang="en-US" sz="12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163287" y="671691"/>
            <a:ext cx="6618514" cy="57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atinLnBrk="0">
              <a:lnSpc>
                <a:spcPct val="150000"/>
              </a:lnSpc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The T-s diagram of internally reversible process</a:t>
            </a:r>
            <a:endParaRPr lang="en-US" alt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19170" y="1422383"/>
            <a:ext cx="3560255" cy="3479984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5562601" y="1685047"/>
            <a:ext cx="6096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pPr lvl="1" latinLnBrk="0"/>
            <a: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Figure </a:t>
            </a:r>
            <a:r>
              <a:rPr lang="en-US" sz="20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3: </a:t>
            </a:r>
            <a:r>
              <a:rPr lang="en-US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T-S Diagram of a Carnot Cycle</a:t>
            </a:r>
          </a:p>
          <a:p>
            <a:r>
              <a:rPr lang="en-US" sz="1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url: 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</a:t>
            </a:r>
            <a:r>
              <a:rPr lang="en-US" sz="1400" dirty="0" smtClean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lens.usercontent.google.com/image?vsrid=CPWD8bGPmvHeywEQAhgBIiRlMTZjODNkZS1hOTRiLTRjNDYtOTJhNS1hZWFlMzc0ODcyNTI&amp;gsessionid=62zhPa2d4BP1YpYiqJSOKSgsD3CoIz84sI7XSbQskoOWxreV_ZXXpA</a:t>
            </a:r>
            <a:endParaRPr lang="en-US" sz="1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3615502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6839" y="-104385"/>
            <a:ext cx="10587184" cy="715530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Summary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 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2408" y="517256"/>
            <a:ext cx="11785751" cy="5839095"/>
          </a:xfrm>
        </p:spPr>
        <p:txBody>
          <a:bodyPr>
            <a:noAutofit/>
          </a:bodyPr>
          <a:lstStyle/>
          <a:p>
            <a:pPr algn="just" latinLnBrk="0">
              <a:lnSpc>
                <a:spcPct val="100000"/>
              </a:lnSpc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Entropy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is a measure of the disorder or randomness in a system, closely linked to the second law of thermodynamics. It quantifies the amount of energy unavailable for useful work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 latinLnBrk="0">
              <a:lnSpc>
                <a:spcPct val="100000"/>
              </a:lnSpc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Clausius inequality states that for a cyclic process, the sum of heat transfer divided by the temperature at which it is absorbed is always less than or equal to zero, reinforcing the irreversibility of natural processes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 latinLnBrk="0">
              <a:lnSpc>
                <a:spcPct val="100000"/>
              </a:lnSpc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Entropy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always increases in an isolated system, meaning that natural processes tend to move towards greater disorder, making perfect efficiency impossible in real-world applications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 latinLnBrk="0">
              <a:lnSpc>
                <a:spcPct val="100000"/>
              </a:lnSpc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Carnot cycle, when plotted on a Temperature-Entropy (T-S) diagram, visually represents the reversible heat exchange process, with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isothermal</a:t>
            </a:r>
          </a:p>
          <a:p>
            <a:pPr marL="0" indent="0" algn="just" latinLnBrk="0">
              <a:lnSpc>
                <a:spcPct val="100000"/>
              </a:lnSpc>
              <a:buNone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and adiabatic segments showing ideal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energy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 Melaku Desta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42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269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5863" y="46039"/>
            <a:ext cx="10627938" cy="511568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References 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503" y="694131"/>
            <a:ext cx="11643360" cy="6163869"/>
          </a:xfrm>
        </p:spPr>
        <p:txBody>
          <a:bodyPr>
            <a:normAutofit fontScale="25000" lnSpcReduction="20000"/>
          </a:bodyPr>
          <a:lstStyle/>
          <a:p>
            <a:pPr marL="0" indent="0" algn="just" latinLnBrk="0">
              <a:lnSpc>
                <a:spcPct val="120000"/>
              </a:lnSpc>
              <a:buNone/>
            </a:pPr>
            <a:r>
              <a:rPr lang="en-US" sz="8800" dirty="0" smtClean="0">
                <a:latin typeface="Arial" panose="020B0604020202020204" pitchFamily="34" charset="0"/>
                <a:cs typeface="Arial" pitchFamily="34" charset="0"/>
              </a:rPr>
              <a:t>[1]. Thermodynamics </a:t>
            </a:r>
            <a:r>
              <a:rPr lang="en-US" sz="8800" dirty="0">
                <a:latin typeface="Arial" pitchFamily="34" charset="0"/>
                <a:cs typeface="Arial" pitchFamily="34" charset="0"/>
              </a:rPr>
              <a:t>– An Engineering Approach, </a:t>
            </a:r>
            <a:r>
              <a:rPr lang="en-US" sz="8800" dirty="0" err="1">
                <a:latin typeface="Arial" pitchFamily="34" charset="0"/>
                <a:cs typeface="Arial" pitchFamily="34" charset="0"/>
              </a:rPr>
              <a:t>Cengel</a:t>
            </a:r>
            <a:r>
              <a:rPr lang="en-US" sz="8800" dirty="0">
                <a:latin typeface="Arial" pitchFamily="34" charset="0"/>
                <a:cs typeface="Arial" pitchFamily="34" charset="0"/>
              </a:rPr>
              <a:t> Y </a:t>
            </a:r>
            <a:r>
              <a:rPr lang="en-US" sz="8800" dirty="0" err="1">
                <a:latin typeface="Arial" pitchFamily="34" charset="0"/>
                <a:cs typeface="Arial" pitchFamily="34" charset="0"/>
              </a:rPr>
              <a:t>A.,Bole</a:t>
            </a:r>
            <a:r>
              <a:rPr lang="en-US" sz="8800" dirty="0">
                <a:latin typeface="Arial" pitchFamily="34" charset="0"/>
                <a:cs typeface="Arial" pitchFamily="34" charset="0"/>
              </a:rPr>
              <a:t> M A., McGraw-Hill </a:t>
            </a:r>
            <a:r>
              <a:rPr lang="en-US" sz="8800" dirty="0" smtClean="0">
                <a:latin typeface="Arial" pitchFamily="34" charset="0"/>
                <a:cs typeface="Arial" pitchFamily="34" charset="0"/>
              </a:rPr>
              <a:t>Education, 8th </a:t>
            </a:r>
            <a:r>
              <a:rPr lang="en-US" sz="8800" dirty="0">
                <a:latin typeface="Arial" pitchFamily="34" charset="0"/>
                <a:cs typeface="Arial" pitchFamily="34" charset="0"/>
              </a:rPr>
              <a:t>edition </a:t>
            </a:r>
            <a:r>
              <a:rPr lang="en-US" sz="8800" dirty="0" smtClean="0">
                <a:latin typeface="Arial" pitchFamily="34" charset="0"/>
                <a:cs typeface="Arial" pitchFamily="34" charset="0"/>
              </a:rPr>
              <a:t>2015. </a:t>
            </a:r>
          </a:p>
          <a:p>
            <a:pPr marL="0" lvl="0" indent="0" algn="just" latinLnBrk="0">
              <a:lnSpc>
                <a:spcPct val="120000"/>
              </a:lnSpc>
              <a:buNone/>
            </a:pPr>
            <a:r>
              <a:rPr lang="en-US" sz="8800" dirty="0" smtClean="0">
                <a:latin typeface="Arial" pitchFamily="34" charset="0"/>
                <a:cs typeface="Arial" pitchFamily="34" charset="0"/>
              </a:rPr>
              <a:t>[2]. </a:t>
            </a:r>
            <a:r>
              <a:rPr lang="en-US" sz="8800" dirty="0" smtClean="0">
                <a:latin typeface="DeepSeek-CJK-patch"/>
              </a:rPr>
              <a:t>Fundamentals </a:t>
            </a:r>
            <a:r>
              <a:rPr lang="en-US" sz="8800" dirty="0">
                <a:latin typeface="DeepSeek-CJK-patch"/>
              </a:rPr>
              <a:t>of Engineering Thermodynamics, 9th ed. Hoboken, M. Moran et al., </a:t>
            </a:r>
            <a:r>
              <a:rPr lang="en-US" sz="8800" dirty="0" smtClean="0">
                <a:latin typeface="DeepSeek-CJK-patch"/>
              </a:rPr>
              <a:t>NJ</a:t>
            </a:r>
            <a:r>
              <a:rPr lang="en-US" sz="8800" dirty="0">
                <a:latin typeface="DeepSeek-CJK-patch"/>
              </a:rPr>
              <a:t>: Wiley, </a:t>
            </a:r>
            <a:r>
              <a:rPr lang="en-US" sz="8800" dirty="0" smtClean="0">
                <a:latin typeface="DeepSeek-CJK-patch"/>
              </a:rPr>
              <a:t>2022, Chapter </a:t>
            </a:r>
            <a:r>
              <a:rPr lang="en-US" sz="8800" dirty="0">
                <a:latin typeface="DeepSeek-CJK-patch"/>
              </a:rPr>
              <a:t>6: </a:t>
            </a:r>
            <a:r>
              <a:rPr lang="en-US" sz="8800" dirty="0" smtClean="0">
                <a:latin typeface="DeepSeek-CJK-patch"/>
              </a:rPr>
              <a:t>Entropy </a:t>
            </a:r>
            <a:r>
              <a:rPr lang="en-US" sz="8800" dirty="0">
                <a:latin typeface="DeepSeek-CJK-patch"/>
              </a:rPr>
              <a:t>and the Clausius </a:t>
            </a:r>
            <a:r>
              <a:rPr lang="en-US" sz="8800" dirty="0" smtClean="0">
                <a:latin typeface="DeepSeek-CJK-patch"/>
              </a:rPr>
              <a:t>Inequality</a:t>
            </a:r>
            <a:r>
              <a:rPr lang="en-US" sz="8800" dirty="0">
                <a:latin typeface="DeepSeek-CJK-patch"/>
              </a:rPr>
              <a:t>.</a:t>
            </a:r>
            <a:endParaRPr lang="en-US" sz="8800" dirty="0" smtClean="0">
              <a:latin typeface="DeepSeek-CJK-patch"/>
            </a:endParaRPr>
          </a:p>
          <a:p>
            <a:pPr marL="0" lvl="0" indent="0" algn="just" latinLnBrk="0">
              <a:lnSpc>
                <a:spcPct val="120000"/>
              </a:lnSpc>
              <a:buNone/>
            </a:pPr>
            <a:r>
              <a:rPr lang="en-US" sz="8800" dirty="0" smtClean="0">
                <a:latin typeface="Arial" pitchFamily="34" charset="0"/>
                <a:cs typeface="Arial" pitchFamily="34" charset="0"/>
              </a:rPr>
              <a:t>[3]. A </a:t>
            </a:r>
            <a:r>
              <a:rPr lang="en-US" sz="8800" dirty="0">
                <a:latin typeface="Arial" panose="020B0604020202020204" pitchFamily="34" charset="0"/>
                <a:cs typeface="Arial" panose="020B0604020202020204" pitchFamily="34" charset="0"/>
              </a:rPr>
              <a:t>Modern Interpretation of the Concept of Entropy</a:t>
            </a:r>
            <a:r>
              <a:rPr lang="en-US" sz="8800" dirty="0" smtClean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en-US" sz="8800" dirty="0">
                <a:latin typeface="Arial" panose="020B0604020202020204" pitchFamily="34" charset="0"/>
                <a:cs typeface="Arial" panose="020B0604020202020204" pitchFamily="34" charset="0"/>
              </a:rPr>
              <a:t>  J. Kestin, </a:t>
            </a:r>
            <a:r>
              <a:rPr lang="en-US" sz="8800" dirty="0" smtClean="0">
                <a:latin typeface="Arial" panose="020B0604020202020204" pitchFamily="34" charset="0"/>
                <a:cs typeface="Arial" panose="020B0604020202020204" pitchFamily="34" charset="0"/>
              </a:rPr>
              <a:t>Journal </a:t>
            </a:r>
            <a:r>
              <a:rPr lang="en-US" sz="8800" dirty="0">
                <a:latin typeface="Arial" panose="020B0604020202020204" pitchFamily="34" charset="0"/>
                <a:cs typeface="Arial" panose="020B0604020202020204" pitchFamily="34" charset="0"/>
              </a:rPr>
              <a:t>of Non-Equilibrium Thermodynamics, vol. 46, no. 3, pp. 229-243, 2021</a:t>
            </a:r>
            <a:r>
              <a:rPr lang="en-US" sz="88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lvl="0" indent="0" algn="just" latinLnBrk="0">
              <a:lnSpc>
                <a:spcPct val="120000"/>
              </a:lnSpc>
              <a:buNone/>
            </a:pPr>
            <a:r>
              <a:rPr lang="en-US" sz="8800" dirty="0" smtClean="0">
                <a:latin typeface="Arial" panose="020B0604020202020204" pitchFamily="34" charset="0"/>
                <a:cs typeface="Arial" panose="020B0604020202020204" pitchFamily="34" charset="0"/>
              </a:rPr>
              <a:t>[4]. Understanding </a:t>
            </a:r>
            <a:r>
              <a:rPr lang="en-US" sz="8800" dirty="0">
                <a:latin typeface="Arial" panose="020B0604020202020204" pitchFamily="34" charset="0"/>
                <a:cs typeface="Arial" panose="020B0604020202020204" pitchFamily="34" charset="0"/>
              </a:rPr>
              <a:t>Thermodynamics. Mineola</a:t>
            </a:r>
            <a:r>
              <a:rPr lang="en-US" sz="8800" dirty="0" smtClean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en-US" sz="8800" dirty="0">
                <a:latin typeface="Arial" panose="020B0604020202020204" pitchFamily="34" charset="0"/>
                <a:cs typeface="Arial" panose="020B0604020202020204" pitchFamily="34" charset="0"/>
              </a:rPr>
              <a:t> H. C. Van Ness,</a:t>
            </a:r>
            <a:r>
              <a:rPr lang="en-US" sz="8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8800" dirty="0">
                <a:latin typeface="Arial" panose="020B0604020202020204" pitchFamily="34" charset="0"/>
                <a:cs typeface="Arial" panose="020B0604020202020204" pitchFamily="34" charset="0"/>
              </a:rPr>
              <a:t>NY: Dover Publications, </a:t>
            </a:r>
            <a:r>
              <a:rPr lang="en-US" sz="8800" dirty="0" smtClean="0">
                <a:latin typeface="Arial" panose="020B0604020202020204" pitchFamily="34" charset="0"/>
                <a:cs typeface="Arial" panose="020B0604020202020204" pitchFamily="34" charset="0"/>
              </a:rPr>
              <a:t>2021, Chapter </a:t>
            </a:r>
            <a:r>
              <a:rPr lang="en-US" sz="8800" dirty="0">
                <a:latin typeface="Arial" panose="020B0604020202020204" pitchFamily="34" charset="0"/>
                <a:cs typeface="Arial" panose="020B0604020202020204" pitchFamily="34" charset="0"/>
              </a:rPr>
              <a:t>4: </a:t>
            </a:r>
            <a:r>
              <a:rPr lang="en-US" sz="8800" dirty="0" smtClean="0">
                <a:latin typeface="Arial" panose="020B0604020202020204" pitchFamily="34" charset="0"/>
                <a:cs typeface="Arial" panose="020B0604020202020204" pitchFamily="34" charset="0"/>
              </a:rPr>
              <a:t>Entropy </a:t>
            </a:r>
            <a:r>
              <a:rPr lang="en-US" sz="8800" dirty="0">
                <a:latin typeface="Arial" panose="020B0604020202020204" pitchFamily="34" charset="0"/>
                <a:cs typeface="Arial" panose="020B0604020202020204" pitchFamily="34" charset="0"/>
              </a:rPr>
              <a:t>and the Second </a:t>
            </a:r>
            <a:r>
              <a:rPr lang="en-US" sz="8800" dirty="0" smtClean="0">
                <a:latin typeface="Arial" panose="020B0604020202020204" pitchFamily="34" charset="0"/>
                <a:cs typeface="Arial" panose="020B0604020202020204" pitchFamily="34" charset="0"/>
              </a:rPr>
              <a:t>Law</a:t>
            </a:r>
            <a:r>
              <a:rPr lang="en-US" sz="88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8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 latinLnBrk="0">
              <a:lnSpc>
                <a:spcPct val="120000"/>
              </a:lnSpc>
              <a:buNone/>
            </a:pPr>
            <a:r>
              <a:rPr lang="en-US" sz="8800" dirty="0" smtClean="0">
                <a:latin typeface="Arial" panose="020B0604020202020204" pitchFamily="34" charset="0"/>
                <a:cs typeface="Arial" panose="020B0604020202020204" pitchFamily="34" charset="0"/>
              </a:rPr>
              <a:t>[5]. The </a:t>
            </a:r>
            <a:r>
              <a:rPr lang="en-US" sz="8800" dirty="0">
                <a:latin typeface="Arial" panose="020B0604020202020204" pitchFamily="34" charset="0"/>
                <a:cs typeface="Arial" panose="020B0604020202020204" pitchFamily="34" charset="0"/>
              </a:rPr>
              <a:t>Second Law of Thermodynamics: From Carnot to Clausius</a:t>
            </a:r>
            <a:r>
              <a:rPr lang="en-US" sz="8800" dirty="0" smtClean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en-US" sz="8800" dirty="0">
                <a:latin typeface="Arial" panose="020B0604020202020204" pitchFamily="34" charset="0"/>
                <a:cs typeface="Arial" panose="020B0604020202020204" pitchFamily="34" charset="0"/>
              </a:rPr>
              <a:t>  J. Kestin, </a:t>
            </a:r>
            <a:r>
              <a:rPr lang="en-US" sz="8800" dirty="0" smtClean="0">
                <a:latin typeface="Arial" panose="020B0604020202020204" pitchFamily="34" charset="0"/>
                <a:cs typeface="Arial" panose="020B0604020202020204" pitchFamily="34" charset="0"/>
              </a:rPr>
              <a:t>American </a:t>
            </a:r>
            <a:r>
              <a:rPr lang="en-US" sz="8800" dirty="0">
                <a:latin typeface="Arial" panose="020B0604020202020204" pitchFamily="34" charset="0"/>
                <a:cs typeface="Arial" panose="020B0604020202020204" pitchFamily="34" charset="0"/>
              </a:rPr>
              <a:t>Journal of Physics, vol. 90, no. 1, pp. 12-21, January 2022</a:t>
            </a:r>
            <a:r>
              <a:rPr lang="en-US" sz="88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8800" u="sng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Presenter: Dr. Melaku Desta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43</a:t>
            </a:fld>
            <a:endParaRPr lang="en-US" dirty="0"/>
          </a:p>
        </p:txBody>
      </p:sp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0" i="0" u="none" strike="noStrike" cap="none" normalizeH="0" baseline="0" smtClean="0">
                <a:ln>
                  <a:noFill/>
                </a:ln>
                <a:solidFill>
                  <a:srgbClr val="1F1F1F"/>
                </a:solidFill>
                <a:effectLst/>
                <a:latin typeface="Arial" panose="020B0604020202020204" pitchFamily="34" charset="0"/>
                <a:ea typeface="ElsevierSans"/>
              </a:rPr>
              <a:t>, </a:t>
            </a:r>
            <a:r>
              <a:rPr kumimoji="0" lang="en-US" altLang="en-US" sz="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2020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 Melaku Desta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44</a:t>
            </a:fld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5080001" y="2743202"/>
            <a:ext cx="232467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Thank you !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5801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UID" val="{62F5F1DD-4C10-4BA6-983F-D7278F4C0122}"/>
  <p:tag name="ISPRING_RESOURCE_FOLDER" val="D:\Handong UNITWIN FELLOWSHIP\Lecture Materials\Week3\[Engineering Thermodynamics I] Week 3-First Law of Thermodynamics and Energy\"/>
  <p:tag name="ISPRING_PRESENTATION_PATH" val="D:\Handong UNITWIN FELLOWSHIP\Lecture Materials\Week3\[Engineering Thermodynamics I] Week 3-First Law of Thermodynamics and Energy.pptx"/>
  <p:tag name="ISPRING_PROJECT_VERSION" val="9.3"/>
  <p:tag name="ISPRING_PROJECT_FOLDER_UPDATED" val="1"/>
  <p:tag name="ISPRING_SCREEN_RECS_UPDATED" val="D:\Handong UNITWIN FELLOWSHIP\Lecture Materials\Week3\[Engineering Thermodynamics I] Week 3-First Law of Thermodynamics and Energy\"/>
</p:tagLst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13052</TotalTime>
  <Words>2416</Words>
  <Application>Microsoft Office PowerPoint</Application>
  <PresentationFormat>Widescreen</PresentationFormat>
  <Paragraphs>499</Paragraphs>
  <Slides>44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16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44</vt:i4>
      </vt:variant>
    </vt:vector>
  </HeadingPairs>
  <TitlesOfParts>
    <vt:vector size="61" baseType="lpstr">
      <vt:lpstr>DeepSeek-CJK-patch</vt:lpstr>
      <vt:lpstr>ElsevierSans</vt:lpstr>
      <vt:lpstr>맑은 고딕</vt:lpstr>
      <vt:lpstr>Monotype Sorts</vt:lpstr>
      <vt:lpstr>MS Mincho</vt:lpstr>
      <vt:lpstr>나눔바른고딕</vt:lpstr>
      <vt:lpstr>나눔스퀘어 Bold</vt:lpstr>
      <vt:lpstr>나눔스퀘어_ac</vt:lpstr>
      <vt:lpstr>나눔스퀘어_ac Bold</vt:lpstr>
      <vt:lpstr>나눔스퀘어_ac Light</vt:lpstr>
      <vt:lpstr>Arial</vt:lpstr>
      <vt:lpstr>Calibri</vt:lpstr>
      <vt:lpstr>Cambria Math</vt:lpstr>
      <vt:lpstr>Symbol</vt:lpstr>
      <vt:lpstr>Times New Roman</vt:lpstr>
      <vt:lpstr>Wingdings</vt:lpstr>
      <vt:lpstr>Office 테마</vt:lpstr>
      <vt:lpstr>Engineering Thermodynamics I</vt:lpstr>
      <vt:lpstr>Lecture learning outcomes: </vt:lpstr>
      <vt:lpstr>Content </vt:lpstr>
      <vt:lpstr>  1. Definition of Entropy  </vt:lpstr>
      <vt:lpstr>1. Definition of Entropy            Cont…</vt:lpstr>
      <vt:lpstr>1. Definition of Entropy               Cont…</vt:lpstr>
      <vt:lpstr>1. Definition of Entropy                Cont…</vt:lpstr>
      <vt:lpstr>1. Definition of Entropy            Cont…                                           </vt:lpstr>
      <vt:lpstr>2. Entropy and the Clausius Inequality</vt:lpstr>
      <vt:lpstr>PowerPoint Presentation</vt:lpstr>
      <vt:lpstr> 2. Entropy and the Clausius Inequality             Cont…                                               </vt:lpstr>
      <vt:lpstr> 2. Entropy and the Clausius Inequality             Cont…                                               </vt:lpstr>
      <vt:lpstr> 2. Entropy and the Clausius Inequality             Cont…                                             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Summary </vt:lpstr>
      <vt:lpstr>References 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최성실</dc:creator>
  <cp:lastModifiedBy>previewwh2023@outlook.com</cp:lastModifiedBy>
  <cp:revision>1033</cp:revision>
  <dcterms:created xsi:type="dcterms:W3CDTF">2021-04-29T04:21:21Z</dcterms:created>
  <dcterms:modified xsi:type="dcterms:W3CDTF">2025-05-16T12:54:47Z</dcterms:modified>
</cp:coreProperties>
</file>