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82" r:id="rId2"/>
    <p:sldId id="678" r:id="rId3"/>
    <p:sldId id="363" r:id="rId4"/>
    <p:sldId id="646" r:id="rId5"/>
    <p:sldId id="684" r:id="rId6"/>
    <p:sldId id="716" r:id="rId7"/>
    <p:sldId id="792" r:id="rId8"/>
    <p:sldId id="793" r:id="rId9"/>
    <p:sldId id="683" r:id="rId10"/>
    <p:sldId id="671" r:id="rId11"/>
    <p:sldId id="680" r:id="rId12"/>
    <p:sldId id="778" r:id="rId13"/>
    <p:sldId id="788" r:id="rId14"/>
    <p:sldId id="789" r:id="rId15"/>
    <p:sldId id="791" r:id="rId16"/>
    <p:sldId id="681" r:id="rId17"/>
    <p:sldId id="672" r:id="rId18"/>
    <p:sldId id="794" r:id="rId19"/>
    <p:sldId id="795" r:id="rId20"/>
    <p:sldId id="728" r:id="rId21"/>
    <p:sldId id="772" r:id="rId22"/>
    <p:sldId id="785" r:id="rId23"/>
    <p:sldId id="786" r:id="rId24"/>
    <p:sldId id="787" r:id="rId25"/>
    <p:sldId id="796" r:id="rId26"/>
    <p:sldId id="797" r:id="rId27"/>
    <p:sldId id="773" r:id="rId28"/>
    <p:sldId id="688" r:id="rId29"/>
    <p:sldId id="750" r:id="rId30"/>
    <p:sldId id="721" r:id="rId31"/>
    <p:sldId id="798" r:id="rId32"/>
    <p:sldId id="799" r:id="rId33"/>
    <p:sldId id="800" r:id="rId34"/>
    <p:sldId id="801" r:id="rId35"/>
    <p:sldId id="740" r:id="rId36"/>
    <p:sldId id="779" r:id="rId37"/>
    <p:sldId id="751" r:id="rId38"/>
    <p:sldId id="802" r:id="rId39"/>
    <p:sldId id="784" r:id="rId40"/>
    <p:sldId id="753" r:id="rId41"/>
    <p:sldId id="781" r:id="rId42"/>
    <p:sldId id="803" r:id="rId43"/>
    <p:sldId id="804" r:id="rId44"/>
    <p:sldId id="443" r:id="rId45"/>
    <p:sldId id="442" r:id="rId46"/>
    <p:sldId id="317" r:id="rId47"/>
  </p:sldIdLst>
  <p:sldSz cx="12192000" cy="6858000"/>
  <p:notesSz cx="6858000" cy="9144000"/>
  <p:custDataLst>
    <p:tags r:id="rId50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360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174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38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5/17/2025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5/17/2025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encrypted-tbn1.gstatic.com/images?q=tbn:ANd9GcSBgfbIh-gMNGsIGdr2-Q0Pl073_nY4iTZP5dKxm_5n6uNU3wsV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9" Type="http://schemas.openxmlformats.org/officeDocument/2006/relationships/image" Target="../media/image9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7" Type="http://schemas.openxmlformats.org/officeDocument/2006/relationships/image" Target="../media/image92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94.png"/></Relationships>
</file>

<file path=ppt/slides/_rels/slide14.xml.rels><?xml version="1.0" encoding="UTF-8" standalone="yes"?>
<Relationships xmlns="http://schemas.openxmlformats.org/package/2006/relationships"><Relationship Id="rId18" Type="http://schemas.openxmlformats.org/officeDocument/2006/relationships/image" Target="../media/image98.png"/><Relationship Id="rId17" Type="http://schemas.openxmlformats.org/officeDocument/2006/relationships/image" Target="../media/image97.png"/><Relationship Id="rId2" Type="http://schemas.openxmlformats.org/officeDocument/2006/relationships/image" Target="../media/image17.png"/><Relationship Id="rId16" Type="http://schemas.openxmlformats.org/officeDocument/2006/relationships/image" Target="../media/image96.png"/><Relationship Id="rId1" Type="http://schemas.openxmlformats.org/officeDocument/2006/relationships/slideLayout" Target="../slideLayouts/slideLayout10.xml"/><Relationship Id="rId15" Type="http://schemas.openxmlformats.org/officeDocument/2006/relationships/image" Target="../media/image95.png"/><Relationship Id="rId19" Type="http://schemas.openxmlformats.org/officeDocument/2006/relationships/image" Target="../media/image99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0.png"/><Relationship Id="rId18" Type="http://schemas.openxmlformats.org/officeDocument/2006/relationships/image" Target="../media/image105.png"/><Relationship Id="rId17" Type="http://schemas.openxmlformats.org/officeDocument/2006/relationships/image" Target="../media/image104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0.xml"/><Relationship Id="rId15" Type="http://schemas.openxmlformats.org/officeDocument/2006/relationships/image" Target="../media/image102.png"/><Relationship Id="rId14" Type="http://schemas.openxmlformats.org/officeDocument/2006/relationships/image" Target="../media/image10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1.png"/><Relationship Id="rId2" Type="http://schemas.openxmlformats.org/officeDocument/2006/relationships/image" Target="../media/image18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9.xml"/><Relationship Id="rId15" Type="http://schemas.openxmlformats.org/officeDocument/2006/relationships/image" Target="../media/image20.png"/><Relationship Id="rId1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1.png"/><Relationship Id="rId5" Type="http://schemas.openxmlformats.org/officeDocument/2006/relationships/image" Target="../media/image160.png"/><Relationship Id="rId4" Type="http://schemas.openxmlformats.org/officeDocument/2006/relationships/image" Target="../media/image1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9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0.png"/><Relationship Id="rId7" Type="http://schemas.openxmlformats.org/officeDocument/2006/relationships/image" Target="../media/image25.png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8.png"/><Relationship Id="rId9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0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8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8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4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10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Entropy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2868"/>
            <a:ext cx="11791406" cy="6128608"/>
          </a:xfrm>
        </p:spPr>
        <p:txBody>
          <a:bodyPr>
            <a:normAutofit fontScale="85000" lnSpcReduction="20000"/>
          </a:bodyPr>
          <a:lstStyle/>
          <a:p>
            <a:pPr algn="l" latinLnBrk="0">
              <a:lnSpc>
                <a:spcPct val="17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Learn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entropy varies in phase transitions (melting, vaporization) and how to calculate entropy changes using thermodynamic tables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Gain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insights into why entropy changes in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liquid and solid phases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are generally small and how they can be estimated using heat capacity relationships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Explore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fundamental equations governing entropy change in ideal gases, considering isothermal and adiabatic processes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real-world irreversible and reversible processes to determine whether a system obeys the Clausius inequality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Develop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problem-solving techniques for entropy calculations, including identifying system boundaries, choosing appropriate formulas, and interpreting results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entropy principles to real-world engineering processes, 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such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 power cycles, refrigeration cycles, and irreversible 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heat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transfer.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Change of Pure Substances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Isentropic Processes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Tds Relations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Change of Liquids and Solids 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Change of Ideal Gases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Isentropic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Processes of Ideal Gases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Isentropic Efficiencies of Steady-Flow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Devices</a:t>
            </a:r>
            <a:endParaRPr lang="en-US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Entropy Change of Pure Substances</a:t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340" y="782864"/>
            <a:ext cx="11337483" cy="5870485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pure substances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entropy change occurs during phase transitions, heating, cooling, and expansion or compression processes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pure substances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(e.g., water, ideal gases), entropy changes depend on:</a:t>
            </a:r>
          </a:p>
          <a:p>
            <a:pPr marL="742950" lvl="1" indent="-285750" algn="just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Temperature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Pressure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Phase (solid, liquid, vapor)</a:t>
            </a:r>
          </a:p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pure substance undergoes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melting, vaporization, 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sublimation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its entropy increases due to greater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molecular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disorder [1].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Entropy Change of Pure Substances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value of entropy at a specified state is determined just like any other property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compressed liquid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superheated vapor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regions, the values can be directly retrieved from the thermodynamic tables corresponding to the specified state.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mixture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region, they are determined using interpolation based on quality and phase equilibrium data.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426874" y="4588597"/>
                <a:ext cx="3367910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    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𝑘𝑔𝐾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6874" y="4588597"/>
                <a:ext cx="3367910" cy="71263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832946" y="5284745"/>
                <a:ext cx="1990160" cy="4912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@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≅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@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2946" y="5284745"/>
                <a:ext cx="1990160" cy="491288"/>
              </a:xfrm>
              <a:prstGeom prst="rect">
                <a:avLst/>
              </a:prstGeom>
              <a:blipFill rotWithShape="0">
                <a:blip r:embed="rId4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667868" y="5857094"/>
                <a:ext cx="245580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S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868" y="5857094"/>
                <a:ext cx="2455800" cy="461665"/>
              </a:xfrm>
              <a:prstGeom prst="rect">
                <a:avLst/>
              </a:prstGeom>
              <a:blipFill rotWithShape="0">
                <a:blip r:embed="rId5"/>
                <a:stretch>
                  <a:fillRect t="-127632" r="-27363" b="-197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Entropy Change of Pure Substances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change for compressed liquid, saturated liquid-vapor mixture and superheated regions of pure substances: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863" y="2063800"/>
            <a:ext cx="3352948" cy="2969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669" y="2063800"/>
            <a:ext cx="3575351" cy="2969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942012" y="5415850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change of pure substances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encrypted-tbn1.gstatic.com/images?q=tbn:ANd9GcSBgfbIh-gMNGsIGdr2-Q0Pl073_nY4iTZP5dKxm_5n6uNU3wsV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Entropy Change of Pure Substances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3696" y="857840"/>
                <a:ext cx="11522247" cy="5825763"/>
              </a:xfrm>
            </p:spPr>
            <p:txBody>
              <a:bodyPr>
                <a:normAutofit/>
              </a:bodyPr>
              <a:lstStyle/>
              <a:p>
                <a:pPr marL="0" indent="0" algn="just" latinLnBrk="0">
                  <a:lnSpc>
                    <a:spcPct val="100000"/>
                  </a:lnSpc>
                  <a:buNone/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Steam undergoes an isothermal expansion in a piston-cylinder device. Initially, it is at 2 MPa and 300°C, and it expands until its pressure drops to 500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Determine the entropy change per unit mass of the steam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Given: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𝑀𝑃𝑎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, </m:t>
                      </m:r>
                      <m:sSub>
                        <m:sSubPr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=300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℃</m:t>
                      </m:r>
                    </m:oMath>
                  </m:oMathPara>
                </a14:m>
                <a:endParaRPr lang="en-US" altLang="en-US" sz="2400" b="0" dirty="0" smtClean="0">
                  <a:solidFill>
                    <a:schemeClr val="tx1"/>
                  </a:solidFill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=500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𝑘𝑃𝑎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, </m:t>
                      </m:r>
                      <m:sSub>
                        <m:sSubPr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=300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℃ (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𝐼𝑠𝑜𝑡h𝑒𝑟𝑚𝑎𝑙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𝑃𝑟𝑜𝑐𝑒𝑠𝑠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Using steam tables for superheated steam at </a:t>
                </a:r>
                <a14:m>
                  <m:oMath xmlns:m="http://schemas.openxmlformats.org/officeDocument/2006/math">
                    <m:r>
                      <a:rPr lang="en-US" altLang="en-US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altLang="en-US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𝑀𝑃𝑎</m:t>
                    </m:r>
                  </m:oMath>
                </a14:m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300</m:t>
                    </m:r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  <m:r>
                      <a:rPr lang="en-US" alt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</m:oMath>
                </a14:m>
                <a:endParaRPr lang="en-US" altLang="en-US" sz="2400" b="0" dirty="0" smtClean="0"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initial entropy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is: 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3696" y="857840"/>
                <a:ext cx="11522247" cy="5825763"/>
              </a:xfrm>
              <a:blipFill rotWithShape="0">
                <a:blip r:embed="rId3"/>
                <a:stretch>
                  <a:fillRect l="-794" t="-733" r="-8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187881" y="5539217"/>
                <a:ext cx="3062570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=6.7803 </m:t>
                      </m:r>
                      <m:f>
                        <m:fPr>
                          <m:type m:val="skw"/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7881" y="5539217"/>
                <a:ext cx="3062570" cy="71263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469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Entropy Change of Pure Substances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3696" y="857840"/>
                <a:ext cx="11522247" cy="5825763"/>
              </a:xfrm>
            </p:spPr>
            <p:txBody>
              <a:bodyPr>
                <a:norm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final entropy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can be determined for superheated steam at </a:t>
                </a:r>
                <a14:m>
                  <m:oMath xmlns:m="http://schemas.openxmlformats.org/officeDocument/2006/math"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500</m:t>
                    </m:r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300</m:t>
                    </m:r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for an isothermal process: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Therefore, the </a:t>
                </a: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change </a:t>
                </a: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can be: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3696" y="857840"/>
                <a:ext cx="11522247" cy="5825763"/>
              </a:xfrm>
              <a:blipFill rotWithShape="0">
                <a:blip r:embed="rId5"/>
                <a:stretch>
                  <a:fillRect l="-794" r="-8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211328" y="1957916"/>
                <a:ext cx="3069686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=7.7210 </m:t>
                      </m:r>
                      <m:f>
                        <m:fPr>
                          <m:type m:val="skw"/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1328" y="1957916"/>
                <a:ext cx="3069686" cy="712631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575865" y="3539889"/>
                <a:ext cx="194001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5865" y="3539889"/>
                <a:ext cx="1940018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506196" y="4856681"/>
                <a:ext cx="3316229" cy="7129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alt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alt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𝟎</m:t>
                      </m:r>
                      <m:r>
                        <a:rPr lang="en-US" alt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a:rPr lang="en-US" alt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𝟗𝟒𝟎𝟕</m:t>
                      </m:r>
                      <m:r>
                        <a:rPr lang="en-US" alt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f>
                        <m:fPr>
                          <m:type m:val="skw"/>
                          <m:ctrlPr>
                            <a:rPr lang="en-US" altLang="en-US" sz="24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4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𝒌𝑱</m:t>
                          </m:r>
                        </m:num>
                        <m:den>
                          <m:r>
                            <a:rPr lang="en-US" altLang="en-US" sz="24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𝒌𝒈</m:t>
                          </m:r>
                          <m:r>
                            <a:rPr lang="en-US" altLang="en-US" sz="24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altLang="en-US" sz="24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196" y="4856681"/>
                <a:ext cx="3316229" cy="712952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506196" y="4198285"/>
                <a:ext cx="321581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alt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=7.7210−6.7803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196" y="4198285"/>
                <a:ext cx="3215817" cy="461665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859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Isentropic Processes</a:t>
            </a:r>
            <a:endParaRPr 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30" y="671691"/>
            <a:ext cx="1163357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process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thermodynamic process in which entropy remains constant throughout.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occurs when a system undergoes a process that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(no heat transfer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),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eversible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(no friction or dissipation effects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Characteristics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of Isentropic Processes</a:t>
            </a:r>
          </a:p>
          <a:p>
            <a:pPr marL="1257300" lvl="2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Heat Transfer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process is purely energy-based, with work interactions but no heat exchange.</a:t>
            </a:r>
          </a:p>
          <a:p>
            <a:pPr marL="1257300" lvl="2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The system experiences no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such as friction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turbulence, or non-equilibrium effects.</a:t>
            </a:r>
          </a:p>
          <a:p>
            <a:pPr marL="1257300" lvl="2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Entropy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Since the process is reversible and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adiabatic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entropy remains unchanged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818607"/>
            <a:ext cx="11637704" cy="5930986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Then it follows that the entropy of a fixed mass does not change during a process that is internally</a:t>
            </a:r>
            <a:r>
              <a:rPr lang="en-US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</a:t>
            </a:r>
            <a:r>
              <a:rPr lang="en-US" alt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Isentropic processes provide an essential foundation for studying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idealized thermodynamic cycles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improving energy efficiency, and analyzing real-world engineering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 [2]. 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Though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real processes contain some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the isentropic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assumption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serves as a useful approximation for many applications.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Isentropic Processes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                      </a:t>
            </a:r>
            <a:endParaRPr lang="en-US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251936" y="2140322"/>
                <a:ext cx="11987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Δ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1936" y="2140322"/>
                <a:ext cx="1198790" cy="461665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095472" y="2140321"/>
                <a:ext cx="127188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5472" y="2140321"/>
                <a:ext cx="1271887" cy="461665"/>
              </a:xfrm>
              <a:prstGeom prst="rect">
                <a:avLst/>
              </a:prstGeom>
              <a:blipFill rotWithShape="0">
                <a:blip r:embed="rId8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Applications of Isentropic Processes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Turbines &amp; Compressors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Idealized models for power generation and refrigeration cycles assume isentropic compression and expansion.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Nozzles &amp; Diffusers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High-speed gas flow through nozzles and diffusers is often modeled as isentropic to simplify calculations.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Idealized Adiabatic Expansion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Used in thermodynamic cycles such as the Carnot cycle and Rankine cycle.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Isentropic Processes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Isentropic Processes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3177" y="982449"/>
            <a:ext cx="112253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spcBef>
                <a:spcPct val="20000"/>
              </a:spcBef>
              <a:buClr>
                <a:srgbClr val="F0A22E"/>
              </a:buClr>
              <a:buSzPct val="70000"/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4E3B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T-s diagram of isentropic processes</a:t>
            </a:r>
            <a:endParaRPr lang="en-US" sz="2400" dirty="0">
              <a:solidFill>
                <a:srgbClr val="4E3B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325" y="1757814"/>
            <a:ext cx="2667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6698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marL="342900" indent="-342900" algn="just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Tds (Temperature-Differential Entropy)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relations are fundamental equations in thermodynamics that describe the relationship between temperature, entropy, and other properties such as pressure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volume [3].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These equations provide a way to express entropy changes in terms of measurable quantities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differential form of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conservation of energy equation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 closed stationary system containing a simple compressible substance can be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expressed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an internally reversible process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Tx/>
              <a:buChar char="•"/>
            </a:pPr>
            <a:endParaRPr lang="en-US" alt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Tds Relations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734101" y="5721111"/>
                <a:ext cx="3746538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𝐼𝑛𝑡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𝑟𝑒𝑣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𝐼𝑛𝑡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𝑟𝑒𝑣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dU</m:t>
                      </m:r>
                    </m:oMath>
                  </m:oMathPara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4101" y="5721111"/>
                <a:ext cx="3746538" cy="477888"/>
              </a:xfrm>
              <a:prstGeom prst="rect">
                <a:avLst/>
              </a:prstGeom>
              <a:blipFill rotWithShape="0">
                <a:blip r:embed="rId5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817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831245"/>
                <a:ext cx="11617234" cy="6016167"/>
              </a:xfrm>
            </p:spPr>
            <p:txBody>
              <a:bodyPr>
                <a:normAutofit lnSpcReduction="10000"/>
              </a:bodyPr>
              <a:lstStyle/>
              <a:p>
                <a:pPr marL="342900" indent="-342900" latinLnBrk="0">
                  <a:lnSpc>
                    <a:spcPct val="150000"/>
                  </a:lnSpc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From first law of thermodynamics for closed stationary systems,</a:t>
                </a:r>
              </a:p>
              <a:p>
                <a:pPr marL="342900" indent="-342900" latinLnBrk="0">
                  <a:lnSpc>
                    <a:spcPct val="150000"/>
                  </a:lnSpc>
                </a:pPr>
                <a:endPara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But,</a:t>
                </a:r>
                <a:r>
                  <a:rPr lang="en-US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and, 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Therefore, </a:t>
                </a:r>
              </a:p>
              <a:p>
                <a:pPr marL="342900" indent="-342900" latinLnBrk="0">
                  <a:lnSpc>
                    <a:spcPct val="150000"/>
                  </a:lnSpc>
                </a:pPr>
                <a:endPara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Per unit mass basis, </a:t>
                </a:r>
              </a:p>
              <a:p>
                <a:pPr marL="342900" indent="-342900" latinLnBrk="0">
                  <a:lnSpc>
                    <a:spcPct val="150000"/>
                  </a:lnSpc>
                </a:pPr>
                <a:endPara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This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equation is known as </a:t>
                </a: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first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en-U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Tds</m:t>
                    </m:r>
                  </m:oMath>
                </a14:m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or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Gibbs equation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Tx/>
                  <a:buChar char="•"/>
                </a:pPr>
                <a:endParaRPr lang="en-US" alt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31245"/>
                <a:ext cx="11617234" cy="6016167"/>
              </a:xfrm>
              <a:blipFill rotWithShape="0">
                <a:blip r:embed="rId2"/>
                <a:stretch>
                  <a:fillRect l="-6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Tds Relations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924358" y="1534316"/>
                <a:ext cx="3746538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𝐼𝑛𝑡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𝑟𝑒𝑣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𝐼𝑛𝑡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𝑟𝑒𝑣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dU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4358" y="1534316"/>
                <a:ext cx="3746538" cy="477888"/>
              </a:xfrm>
              <a:prstGeom prst="rect">
                <a:avLst/>
              </a:prstGeom>
              <a:blipFill rotWithShape="0">
                <a:blip r:embed="rId15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228012" y="2251915"/>
                <a:ext cx="2356094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𝐼𝑛𝑡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𝑟𝑒𝑣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𝑇𝑑𝑆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8012" y="2251915"/>
                <a:ext cx="2356094" cy="477888"/>
              </a:xfrm>
              <a:prstGeom prst="rect">
                <a:avLst/>
              </a:prstGeom>
              <a:blipFill rotWithShape="0">
                <a:blip r:embed="rId16"/>
                <a:stretch>
                  <a:fillRect b="-101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357338" y="2196464"/>
                <a:ext cx="2448940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𝐼𝑛𝑡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𝑟𝑒𝑣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𝑃𝑑𝑉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7338" y="2196464"/>
                <a:ext cx="2448940" cy="477888"/>
              </a:xfrm>
              <a:prstGeom prst="rect">
                <a:avLst/>
              </a:prstGeom>
              <a:blipFill rotWithShape="0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715684" y="3336501"/>
                <a:ext cx="246894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T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dU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PdV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5684" y="3336501"/>
                <a:ext cx="2468946" cy="461665"/>
              </a:xfrm>
              <a:prstGeom prst="rect">
                <a:avLst/>
              </a:prstGeom>
              <a:blipFill rotWithShape="0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584698" y="4719033"/>
                <a:ext cx="3486917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T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du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Pdv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   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4698" y="4719033"/>
                <a:ext cx="3486917" cy="712631"/>
              </a:xfrm>
              <a:prstGeom prst="rect">
                <a:avLst/>
              </a:prstGeom>
              <a:blipFill rotWithShape="0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048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  <a:tabLst>
                <a:tab pos="2270760" algn="l"/>
              </a:tabLs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atinLnBrk="0">
              <a:lnSpc>
                <a:spcPct val="150000"/>
              </a:lnSpc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Tds equation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obtained by eliminating du from above equation by using the definition of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enthalp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    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Tx/>
              <a:buChar char="•"/>
            </a:pPr>
            <a:endParaRPr lang="en-US" alt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Tds Relations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366041" y="2728498"/>
                <a:ext cx="172996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u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Pv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6041" y="2728498"/>
                <a:ext cx="1729961" cy="461665"/>
              </a:xfrm>
              <a:prstGeom prst="rect">
                <a:avLst/>
              </a:prstGeom>
              <a:blipFill rotWithShape="0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009903" y="3380310"/>
                <a:ext cx="172996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u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Pv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9903" y="3380310"/>
                <a:ext cx="1729961" cy="461665"/>
              </a:xfrm>
              <a:prstGeom prst="rect">
                <a:avLst/>
              </a:prstGeom>
              <a:blipFill rotWithShape="0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482438" y="3958547"/>
                <a:ext cx="311232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d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du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Pdv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vdP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2438" y="3958547"/>
                <a:ext cx="3112327" cy="461665"/>
              </a:xfrm>
              <a:prstGeom prst="rect">
                <a:avLst/>
              </a:prstGeom>
              <a:blipFill rotWithShape="0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391469" y="1038186"/>
                <a:ext cx="2271006" cy="7911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ds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𝑑𝑢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𝑃𝑑𝑣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469" y="1038186"/>
                <a:ext cx="2271006" cy="791179"/>
              </a:xfrm>
              <a:prstGeom prst="rect">
                <a:avLst/>
              </a:prstGeom>
              <a:blipFill rotWithShape="0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955400" y="4673680"/>
                <a:ext cx="239039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T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dh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vdP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5400" y="4673680"/>
                <a:ext cx="2390398" cy="461665"/>
              </a:xfrm>
              <a:prstGeom prst="rect">
                <a:avLst/>
              </a:prstGeom>
              <a:blipFill rotWithShape="0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091007" y="5437622"/>
                <a:ext cx="2262094" cy="7911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d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𝑑h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𝑣𝑑𝑃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1007" y="5437622"/>
                <a:ext cx="2262094" cy="791179"/>
              </a:xfrm>
              <a:prstGeom prst="rect">
                <a:avLst/>
              </a:prstGeom>
              <a:blipFill rotWithShape="0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2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Tx/>
              <a:buChar char="•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Unlike gases, liquids and solids exhibit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minimal volume changes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when subjected to temperature variations or pressure changes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Tx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often approximated as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incompressible substances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meaning their specific volume remains nearly constant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Tx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Because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their stable molecular arrangement, entropy change in liquids and solids is predominantly influenced by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variations rather than pressure.</a:t>
            </a:r>
            <a:endParaRPr lang="en-US" alt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Entropy 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Change of Liquids and Solids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Entropy Change of Liquids and Solids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3804" y="878434"/>
                <a:ext cx="11094722" cy="40131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Thus,             for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liquids and solids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,</a:t>
                </a:r>
              </a:p>
              <a:p>
                <a:endPara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Since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alt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sub>
                    </m:sSub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altLang="en-US" sz="24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alt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𝑣</m:t>
                        </m:r>
                      </m:sub>
                    </m:sSub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𝐶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𝑑𝑈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𝐶𝑑𝑇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for incompressible substances. Then the entropy change during a process is determined by integration to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be:</a:t>
                </a:r>
                <a:endPara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878434"/>
                <a:ext cx="11094722" cy="4013150"/>
              </a:xfrm>
              <a:prstGeom prst="rect">
                <a:avLst/>
              </a:prstGeom>
              <a:blipFill rotWithShape="0">
                <a:blip r:embed="rId2"/>
                <a:stretch>
                  <a:fillRect l="-824" t="-1064" r="-8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176188" y="878434"/>
                <a:ext cx="125810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d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v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≅0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188" y="878434"/>
                <a:ext cx="1258101" cy="461665"/>
              </a:xfrm>
              <a:prstGeom prst="rect">
                <a:avLst/>
              </a:prstGeom>
              <a:blipFill rotWithShape="0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2273690" y="2209917"/>
                <a:ext cx="2305118" cy="7911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ds</m:t>
                      </m:r>
                      <m: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𝑑𝑢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𝑐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690" y="2209917"/>
                <a:ext cx="2305118" cy="791179"/>
              </a:xfrm>
              <a:prstGeom prst="rect">
                <a:avLst/>
              </a:prstGeom>
              <a:blipFill rotWithShape="0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89562" y="4384628"/>
                <a:ext cx="5654112" cy="7083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70104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nary>
                      <m:naryPr>
                        <m:limLoc m:val="subSup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naryPr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</m:t>
                        </m:r>
                      </m:sup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𝑐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)</m:t>
                        </m: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𝑑𝑇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den>
                        </m:f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≅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𝑎𝑣𝑔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𝑙𝑛</m:t>
                        </m: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MS Mincho"/>
                                    <a:cs typeface="Arial" panose="020B0604020202020204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MS Mincho"/>
                                    <a:cs typeface="Arial" panose="020B0604020202020204" pitchFamily="34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MS Mincho"/>
                                    <a:cs typeface="Arial" panose="020B0604020202020204" pitchFamily="34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MS Mincho"/>
                                    <a:cs typeface="Arial" panose="020B0604020202020204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MS Mincho"/>
                                    <a:cs typeface="Arial" panose="020B0604020202020204" pitchFamily="34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MS Mincho"/>
                                    <a:cs typeface="Arial" panose="020B0604020202020204" pitchFamily="34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</m:oMath>
                </a14:m>
                <a:endParaRPr lang="en-US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562" y="4384628"/>
                <a:ext cx="5654112" cy="708399"/>
              </a:xfrm>
              <a:prstGeom prst="rect">
                <a:avLst/>
              </a:prstGeom>
              <a:blipFill rotWithShape="0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307802" y="1343775"/>
                <a:ext cx="2271006" cy="7911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ds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𝑑𝑢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𝑃𝑑𝑣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7802" y="1343775"/>
                <a:ext cx="2271006" cy="791179"/>
              </a:xfrm>
              <a:prstGeom prst="rect">
                <a:avLst/>
              </a:prstGeom>
              <a:blipFill rotWithShape="0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Entropy Change of Liquids and Solids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3804" y="878434"/>
                <a:ext cx="11094722" cy="4979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 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5 kg copper block is heated from 25°C to 150°C at atmospheric pressure. The specific heat capacity of copper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=0.385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kJ/</a:t>
                </a:r>
                <a:r>
                  <a:rPr lang="en-US" sz="2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kg·K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Determine the entropy change of the copper block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Given: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Mass of copper: </a:t>
                </a:r>
                <a14:m>
                  <m:oMath xmlns:m="http://schemas.openxmlformats.org/officeDocument/2006/math">
                    <m:r>
                      <a:rPr lang="en-US" alt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en-US" alt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=5</m:t>
                    </m:r>
                    <m:r>
                      <a:rPr lang="en-US" alt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𝑘𝑔</m:t>
                    </m:r>
                  </m:oMath>
                </a14:m>
                <a:endParaRPr lang="en-US" altLang="en-US" sz="2400" b="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=25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℃+273=298 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n-US" altLang="en-US" sz="2400" b="0" dirty="0" smtClean="0">
                  <a:solidFill>
                    <a:prstClr val="black"/>
                  </a:solidFill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5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0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℃+273=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423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sub>
                    </m:sSub>
                    <m:r>
                      <a:rPr lang="en-US" sz="2400" b="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=0.385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kJ/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kg·K</a:t>
                </a:r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878434"/>
                <a:ext cx="11094722" cy="4979312"/>
              </a:xfrm>
              <a:prstGeom prst="rect">
                <a:avLst/>
              </a:prstGeom>
              <a:blipFill rotWithShape="0">
                <a:blip r:embed="rId2"/>
                <a:stretch>
                  <a:fillRect l="-824" t="-857" r="-275" b="-2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697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Entropy Change of Liquids and Solids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solids and liquids, the entropy change can be determined:</a:t>
            </a:r>
          </a:p>
          <a:p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267599" y="2073593"/>
                <a:ext cx="2198422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Δ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m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𝑙𝑛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599" y="2073593"/>
                <a:ext cx="2198422" cy="84420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107234" y="2917798"/>
                <a:ext cx="4717574" cy="7861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ΔS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=(5</m:t>
                      </m:r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kg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)(0.385 </m:t>
                      </m:r>
                      <m:f>
                        <m:fPr>
                          <m:type m:val="skw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𝑙𝑛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423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298</m:t>
                          </m:r>
                        </m:den>
                      </m:f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7234" y="2917798"/>
                <a:ext cx="4717574" cy="7861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328559" y="3938691"/>
                <a:ext cx="3239990" cy="5900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07000"/>
                  </a:lnSpc>
                  <a:spcAft>
                    <a:spcPts val="800"/>
                  </a:spcAft>
                  <a:tabLst>
                    <a:tab pos="105156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ΔS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1.925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ln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⁡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(1.419)</m:t>
                      </m:r>
                    </m:oMath>
                  </m:oMathPara>
                </a14:m>
                <a:endParaRPr lang="en-US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8559" y="3938691"/>
                <a:ext cx="3239990" cy="59009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395037" y="4573691"/>
                <a:ext cx="2985113" cy="5900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07000"/>
                  </a:lnSpc>
                  <a:spcAft>
                    <a:spcPts val="800"/>
                  </a:spcAft>
                  <a:tabLst>
                    <a:tab pos="105156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ΔS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1.925</m:t>
                          </m:r>
                        </m:e>
                      </m:d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(0.350)</m:t>
                      </m:r>
                    </m:oMath>
                  </m:oMathPara>
                </a14:m>
                <a:endParaRPr lang="en-US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5037" y="4573691"/>
                <a:ext cx="2985113" cy="59009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473541" y="5253593"/>
                <a:ext cx="2611036" cy="5900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07000"/>
                  </a:lnSpc>
                  <a:spcAft>
                    <a:spcPts val="800"/>
                  </a:spcAft>
                  <a:tabLst>
                    <a:tab pos="105156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ΔS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𝟎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.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𝟔𝟕𝟒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𝒌𝑱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𝑲</m:t>
                      </m:r>
                    </m:oMath>
                  </m:oMathPara>
                </a14:m>
                <a:endParaRPr lang="en-US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3541" y="5253593"/>
                <a:ext cx="2611036" cy="59009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43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Entropy Change of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Ideal Gases</a:t>
            </a: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209" y="787813"/>
            <a:ext cx="1157369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an ideal gas, entropy change is influenced by variations in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general expression for entropy change is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the first law of thermodynamics and the definition of specific heat capacity,</a:t>
            </a:r>
          </a:p>
          <a:p>
            <a:pPr marL="457200" indent="-4572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Or,  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055553" y="2117323"/>
                <a:ext cx="1779783" cy="7911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d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𝑑𝑄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𝑟𝑒𝑣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5553" y="2117323"/>
                <a:ext cx="1779783" cy="79117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719311" y="3821826"/>
                <a:ext cx="279685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latin typeface="Cambria Math" panose="02040503050406030204" pitchFamily="18" charset="0"/>
                        </a:rPr>
                        <m:t>T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𝑑𝑇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𝑃𝑑𝑉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9311" y="3821826"/>
                <a:ext cx="2796856" cy="46166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738426" y="4767554"/>
                <a:ext cx="281339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latin typeface="Cambria Math" panose="02040503050406030204" pitchFamily="18" charset="0"/>
                        </a:rPr>
                        <m:t>T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ds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𝑑𝑇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𝑉𝑑𝑃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8426" y="4767554"/>
                <a:ext cx="2813398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595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Entropy Change of Ideal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Gases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smtClean="0">
                <a:solidFill>
                  <a:prstClr val="black"/>
                </a:solidFill>
              </a:rPr>
              <a:t>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150952" y="1110084"/>
                <a:ext cx="248010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T</m:t>
                      </m:r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ds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𝑑𝑢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𝑃𝑑𝑉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0952" y="1110084"/>
                <a:ext cx="2480103" cy="46166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2400177" y="1841686"/>
                <a:ext cx="2271006" cy="7911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ds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𝑑𝑢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𝑃𝑑𝑣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177" y="1841686"/>
                <a:ext cx="2271006" cy="79117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97618" y="2849328"/>
                <a:ext cx="243079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latin typeface="Cambria Math" panose="02040503050406030204" pitchFamily="18" charset="0"/>
                        </a:rPr>
                        <m:t>d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u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𝑑𝑇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7618" y="2849328"/>
                <a:ext cx="2430794" cy="46166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631055" y="2844417"/>
                <a:ext cx="1549591" cy="5119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𝑅𝑇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1055" y="2844417"/>
                <a:ext cx="1549591" cy="51193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150952" y="3569584"/>
                <a:ext cx="3566771" cy="7911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ds</m:t>
                      </m:r>
                      <m: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𝑑𝑇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𝑅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𝑑𝑣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0952" y="3569584"/>
                <a:ext cx="3566771" cy="791179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2628165" y="4426443"/>
                <a:ext cx="4208844" cy="9204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2−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d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𝑑𝑇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𝑅𝑙𝑛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8165" y="4426443"/>
                <a:ext cx="4208844" cy="920445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705649" y="5524606"/>
                <a:ext cx="5297412" cy="7003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2−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𝑎𝑣𝑔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𝑙𝑛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𝑅𝑙𝑛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     (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5649" y="5524606"/>
                <a:ext cx="5297412" cy="700385"/>
              </a:xfrm>
              <a:prstGeom prst="rect">
                <a:avLst/>
              </a:prstGeom>
              <a:blipFill rotWithShape="0">
                <a:blip r:embed="rId8"/>
                <a:stretch>
                  <a:fillRect b="-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243931" y="676630"/>
            <a:ext cx="62176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first Tds relation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(Gibbs equation),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20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Entropy Change of Ideal Gases</a:t>
            </a:r>
            <a:r>
              <a:rPr lang="en-US" sz="3200" dirty="0">
                <a:solidFill>
                  <a:prstClr val="black"/>
                </a:solidFill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2913112" y="1205009"/>
                <a:ext cx="246888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T</m:t>
                      </m:r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ds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𝑑h</m:t>
                      </m:r>
                      <m:r>
                        <a:rPr lang="en-US" sz="2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3112" y="1205009"/>
                <a:ext cx="2468881" cy="46166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129622" y="1743676"/>
                <a:ext cx="2262094" cy="7911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ds</m:t>
                      </m:r>
                      <m: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9622" y="1743676"/>
                <a:ext cx="2262094" cy="79117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2817466" y="2706305"/>
                <a:ext cx="2442271" cy="4901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latin typeface="Cambria Math" panose="02040503050406030204" pitchFamily="18" charset="0"/>
                        </a:rPr>
                        <m:t>d</m:t>
                      </m:r>
                      <m:r>
                        <m:rPr>
                          <m:sty m:val="p"/>
                        </m:rPr>
                        <a:rPr lang="en-US" sz="2400" b="0" i="0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𝑑𝑇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7466" y="2706305"/>
                <a:ext cx="2442271" cy="490199"/>
              </a:xfrm>
              <a:prstGeom prst="rect">
                <a:avLst/>
              </a:prstGeom>
              <a:blipFill rotWithShape="0">
                <a:blip r:embed="rId4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5117125" y="2637063"/>
                <a:ext cx="1573123" cy="567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𝑅𝑇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7125" y="2637063"/>
                <a:ext cx="1573123" cy="56765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658293" y="3304170"/>
                <a:ext cx="3566771" cy="7911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ds</m:t>
                      </m:r>
                      <m: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𝑑𝑇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𝑅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8293" y="3304170"/>
                <a:ext cx="3566771" cy="791179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817466" y="4154294"/>
                <a:ext cx="4208844" cy="9204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2−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d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𝑑𝑇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𝑅𝑙𝑛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7466" y="4154294"/>
                <a:ext cx="4208844" cy="920445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2468419" y="5386542"/>
                <a:ext cx="5297412" cy="7003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2−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𝑃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𝑎𝑣𝑔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𝑙𝑛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𝑅𝑙𝑛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     (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8419" y="5386542"/>
                <a:ext cx="5297412" cy="700385"/>
              </a:xfrm>
              <a:prstGeom prst="rect">
                <a:avLst/>
              </a:prstGeom>
              <a:blipFill rotWithShape="0">
                <a:blip r:embed="rId8"/>
                <a:stretch>
                  <a:fillRect b="-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243931" y="676630"/>
            <a:ext cx="44489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second Tds relation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73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Isentropic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Processes of Ideal Gases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669708"/>
            <a:ext cx="114416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ideal gases, the entropy change can be determined by: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61852" y="3506261"/>
                <a:ext cx="1113826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For an 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isentropic </a:t>
                </a: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2−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l-GR" sz="2400" i="1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From the above relations,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852" y="3506261"/>
                <a:ext cx="11138262" cy="1200329"/>
              </a:xfrm>
              <a:prstGeom prst="rect">
                <a:avLst/>
              </a:prstGeom>
              <a:blipFill rotWithShape="0">
                <a:blip r:embed="rId2"/>
                <a:stretch>
                  <a:fillRect l="-876" b="-55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161927" y="2367489"/>
                <a:ext cx="5297412" cy="7003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2−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𝑃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𝑎𝑣𝑔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𝑙𝑛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𝑅𝑙𝑛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     (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927" y="2367489"/>
                <a:ext cx="5297412" cy="700385"/>
              </a:xfrm>
              <a:prstGeom prst="rect">
                <a:avLst/>
              </a:prstGeom>
              <a:blipFill rotWithShape="0">
                <a:blip r:embed="rId3"/>
                <a:stretch>
                  <a:fillRect b="-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2161927" y="1399059"/>
                <a:ext cx="5297412" cy="7003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2−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𝑎𝑣𝑔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𝑙𝑛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𝑅𝑙𝑛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     (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927" y="1399059"/>
                <a:ext cx="5297412" cy="700385"/>
              </a:xfrm>
              <a:prstGeom prst="rect">
                <a:avLst/>
              </a:prstGeom>
              <a:blipFill rotWithShape="0">
                <a:blip r:embed="rId4"/>
                <a:stretch>
                  <a:fillRect b="-1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964894" y="4786116"/>
                <a:ext cx="2802434" cy="10667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𝑙𝑛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𝑙𝑛</m:t>
                      </m:r>
                      <m:sSup>
                        <m:sSup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f>
                            <m:fPr>
                              <m:type m:val="skw"/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𝑅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40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𝑣</m:t>
                                  </m:r>
                                </m:sub>
                              </m:sSub>
                            </m:den>
                          </m:f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894" y="4786116"/>
                <a:ext cx="2802434" cy="106670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139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5. Isentropic Processes of Ideal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Gases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375166" y="634116"/>
                <a:ext cx="11441672" cy="62546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Since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R</m:t>
                    </m:r>
                    <m:r>
                      <a:rPr lang="en-US" sz="240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𝑃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en-US" sz="2400" dirty="0" smtClean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,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K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sub>
                        </m:sSub>
                      </m:den>
                    </m:f>
                  </m:oMath>
                </a14:m>
                <a:endParaRPr lang="en-US" sz="24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thus,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𝐾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16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16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16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16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75166" y="634116"/>
                <a:ext cx="11441672" cy="6254661"/>
              </a:xfrm>
              <a:prstGeom prst="rect">
                <a:avLst/>
              </a:prstGeom>
              <a:blipFill rotWithShape="0">
                <a:blip r:embed="rId3"/>
                <a:stretch>
                  <a:fillRect l="-853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3987" y="2761387"/>
                <a:ext cx="3344762" cy="10528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𝑐𝑜𝑛𝑠𝑡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987" y="2761387"/>
                <a:ext cx="3344762" cy="105285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741863" y="2830366"/>
                <a:ext cx="3059427" cy="10528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𝑐𝑜𝑛𝑠𝑡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1863" y="2830366"/>
                <a:ext cx="3059427" cy="105285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7769904" y="2786485"/>
                <a:ext cx="3778150" cy="10616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𝑐𝑜𝑛𝑠𝑡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b="0" i="0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b="0" i="0" smtClean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−1</m:t>
                          </m:r>
                          <m: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)/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9904" y="2786485"/>
                <a:ext cx="3778150" cy="1061637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358537" y="4412615"/>
                <a:ext cx="6096000" cy="161602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601980" algn="l"/>
                  </a:tabLs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𝑇𝑣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𝑘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−1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𝑐𝑜𝑛𝑠𝑡𝑎𝑛𝑡</m:t>
                      </m:r>
                    </m:oMath>
                  </m:oMathPara>
                </a14:m>
                <a:endParaRPr lang="en-US" sz="24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  <a:tabLst>
                    <a:tab pos="601980" algn="l"/>
                  </a:tabLst>
                </a:pPr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𝑇𝑃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(1−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)/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𝑐𝑜𝑛𝑠𝑡𝑎𝑛𝑡</m:t>
                    </m:r>
                  </m:oMath>
                </a14:m>
                <a:endParaRPr lang="en-US" sz="24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60198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𝑃𝑣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𝑘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𝑐𝑜𝑛𝑠𝑡𝑎𝑛𝑡</m:t>
                      </m:r>
                    </m:oMath>
                  </m:oMathPara>
                </a14:m>
                <a:endParaRPr lang="en-US" sz="24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8537" y="4412615"/>
                <a:ext cx="6096000" cy="1616020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5969767" y="1824153"/>
                <a:ext cx="5578287" cy="5482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2−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b="0" i="1" smtClean="0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𝑃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𝑎𝑣𝑔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𝑙𝑛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𝑅𝑙𝑛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     (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  <m:r>
                      <a:rPr lang="en-US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767" y="1824153"/>
                <a:ext cx="5578287" cy="548292"/>
              </a:xfrm>
              <a:prstGeom prst="rect">
                <a:avLst/>
              </a:prstGeom>
              <a:blipFill rotWithShape="0">
                <a:blip r:embed="rId8"/>
                <a:stretch>
                  <a:fillRect t="-91111" b="-1444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969767" y="855723"/>
                <a:ext cx="5578287" cy="5482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2−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𝑎𝑣𝑔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𝑙𝑛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𝑅𝑙𝑛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     (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  <m:r>
                      <a:rPr lang="en-US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767" y="855723"/>
                <a:ext cx="5578287" cy="548292"/>
              </a:xfrm>
              <a:prstGeom prst="rect">
                <a:avLst/>
              </a:prstGeom>
              <a:blipFill rotWithShape="0">
                <a:blip r:embed="rId9"/>
                <a:stretch>
                  <a:fillRect t="-91111" b="-1444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013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Isentropic Processes of Ideal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Gases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26423" y="791627"/>
                <a:ext cx="11441672" cy="56323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 ideal gas undergoes an isentropic expansion from an initial state of 500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and 400 K to a final pressure of 100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The gas has a constant specific heat ratio (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k)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1.4. Determine the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final temperature and the entropy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change per unit mass of the gas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Given:</a:t>
                </a: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=500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𝑘𝑃𝑎</m:t>
                      </m:r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=400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1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00 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𝑘𝑃𝑎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𝑆𝑝𝑒𝑐𝑖𝑓𝑖𝑐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h𝑒𝑎𝑡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𝑟𝑎𝑡𝑖𝑜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: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=1.4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423" y="791627"/>
                <a:ext cx="11441672" cy="5632311"/>
              </a:xfrm>
              <a:prstGeom prst="rect">
                <a:avLst/>
              </a:prstGeom>
              <a:blipFill rotWithShape="0">
                <a:blip r:embed="rId2"/>
                <a:stretch>
                  <a:fillRect l="-799" r="-1332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7516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Isentropic Processes of Ideal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Gases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46492" y="419081"/>
                <a:ext cx="11441672" cy="67403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entropy change of an ideal gas can be determined:</a:t>
                </a: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Since it’s an isentropic process,</a:t>
                </a: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Substituting values,</a:t>
                </a: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Since the process is isentropic, entropy remains constant, </a:t>
                </a:r>
              </a:p>
              <a:p>
                <a:pPr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 </a:t>
                </a:r>
                <a14:m>
                  <m:oMath xmlns:m="http://schemas.openxmlformats.org/officeDocument/2006/math">
                    <m:r>
                      <a:rPr lang="el-GR" alt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𝜟</m:t>
                    </m:r>
                    <m:r>
                      <a:rPr lang="en-US" alt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𝒔</m:t>
                    </m:r>
                    <m:r>
                      <a:rPr lang="en-US" alt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alt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𝟎</m:t>
                    </m:r>
                  </m:oMath>
                </a14:m>
                <a:endParaRPr lang="en-US" altLang="en-US" sz="2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492" y="419081"/>
                <a:ext cx="11441672" cy="6740307"/>
              </a:xfrm>
              <a:prstGeom prst="rect">
                <a:avLst/>
              </a:prstGeom>
              <a:blipFill rotWithShape="0">
                <a:blip r:embed="rId2"/>
                <a:stretch>
                  <a:fillRect l="-852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131490" y="1079322"/>
                <a:ext cx="3598293" cy="99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𝑎𝑣𝑔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𝑙𝑛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𝑅𝑙𝑛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490" y="1079322"/>
                <a:ext cx="3598293" cy="99944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386522" y="2680994"/>
                <a:ext cx="3778150" cy="10616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𝑐𝑜𝑛𝑠𝑡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b="0" i="0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b="0" i="0" smtClean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−1</m:t>
                          </m:r>
                          <m: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)/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6522" y="2680994"/>
                <a:ext cx="3778150" cy="106163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062444" y="4007372"/>
                <a:ext cx="9161417" cy="14711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=400 </m:t>
                      </m:r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sSup>
                        <m:sSup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100</m:t>
                                  </m:r>
                                </m:num>
                                <m:den>
                                  <m:r>
                                    <a:rPr lang="en-US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500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(1.4−1)/1.4</m:t>
                          </m:r>
                        </m:sup>
                      </m:sSup>
                      <m:r>
                        <a:rPr lang="en-US" altLang="en-US" sz="24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=400 </m:t>
                      </m:r>
                      <m:r>
                        <m:rPr>
                          <m:sty m:val="p"/>
                        </m:rPr>
                        <a:rPr lang="en-US" altLang="en-US" sz="24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x</m:t>
                      </m:r>
                      <m:r>
                        <a:rPr lang="en-US" altLang="en-US" sz="24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(0</m:t>
                      </m:r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.2</m:t>
                      </m:r>
                      <m:sSup>
                        <m:sSup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)</m:t>
                          </m:r>
                        </m:e>
                        <m:sup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0.2857</m:t>
                          </m:r>
                        </m:sup>
                      </m:sSup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altLang="en-US" sz="24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𝟐𝟐𝟗</m:t>
                      </m:r>
                      <m:r>
                        <a:rPr lang="en-US" altLang="en-US" sz="24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a:rPr lang="en-US" altLang="en-US" sz="24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𝟔</m:t>
                      </m:r>
                      <m:r>
                        <a:rPr lang="en-US" altLang="en-US" sz="24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altLang="en-US" sz="24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𝑲</m:t>
                      </m:r>
                    </m:oMath>
                  </m:oMathPara>
                </a14:m>
                <a:endParaRPr lang="en-US" altLang="en-US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444" y="4007372"/>
                <a:ext cx="9161417" cy="147117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54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00312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Devices</a:t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0" y="669708"/>
            <a:ext cx="1155627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Now we extend the analysis to discrete engineering devices working under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steady-flow conditions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such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turbines, compressors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nozzles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we examine the degree of degradation of energy in these devices as a result of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However, first we need to define an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process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serves as a model for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processes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Thus, the ideal process that can serve as a suitable model for adiabatic steady-flow devices is the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 [4]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Isentropic Efficiencies of Steady-Flow Devices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09006" y="694885"/>
            <a:ext cx="114953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more closely the actual process approximates the idealized isentropic process, the better the device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performs [5].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Thus, it would be desirable to have a parameter that expresses quantitatively how efficiently an actual device approximates an idealized one.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parameter is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efficiency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is a measure of the deviation of actual processes from the corresponding idealized ones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 smtClean="0"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>
              <a:latin typeface="Times New Roman" panose="02020603050405020304" pitchFamily="18" charset="0"/>
            </a:endParaRPr>
          </a:p>
          <a:p>
            <a:pPr latinLnBrk="0">
              <a:lnSpc>
                <a:spcPct val="150000"/>
              </a:lnSpc>
              <a:defRPr/>
            </a:pPr>
            <a:endParaRPr lang="en-US" altLang="en-US" sz="2400" dirty="0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Devices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7494" y="699131"/>
            <a:ext cx="11170920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Isentropic 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of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Turbines</a:t>
            </a:r>
            <a:endParaRPr lang="en-US" sz="2800" dirty="0" smtClean="0"/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desired output of a turbine is the work produced, and 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efficiency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a turbine is defined as the ratio of 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work output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turbine to 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output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would be achieved if the process between the inlet state and the exit pressure were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[6]: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532141" y="4284486"/>
                <a:ext cx="5250796" cy="8560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𝐴𝑐𝑡𝑢𝑎𝑙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𝑇𝑢𝑟𝑏𝑖𝑛𝑒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𝑊𝑜𝑟𝑘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𝐼𝑠𝑒𝑛𝑡𝑟𝑜𝑝𝑖𝑐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𝑇𝑢𝑟𝑏𝑖𝑛𝑒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𝑊𝑜𝑟𝑘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2141" y="4284486"/>
                <a:ext cx="5250796" cy="85600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62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634116"/>
            <a:ext cx="11706496" cy="658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Efficiency of Turbines</a:t>
            </a:r>
            <a:endParaRPr lang="en-US" sz="28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29" y="1607820"/>
            <a:ext cx="29718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3413760" y="297892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Well-designed, large turbines have isentropic efficiencies above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 percent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alt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 turbines, however, it may drop even below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 percent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185163" y="1803412"/>
                <a:ext cx="2157835" cy="8560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≅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5163" y="1803412"/>
                <a:ext cx="2157835" cy="85600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87382" y="634116"/>
                <a:ext cx="11419113" cy="62786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Steam enters a turbine at 3 MPa and 600°C, and expands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isentropically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to 10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However, due to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irreversibilities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the actual exit temperature is 50°C. Determine the isentropic efficiency of the turbine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Given: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Initial State: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	      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From steam tables for superheated steam at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𝑀𝑃𝑎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</a:p>
              <a:p>
                <a:pPr lvl="1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=3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𝑀𝑃𝑎</m:t>
                    </m:r>
                  </m:oMath>
                </a14:m>
                <a:r>
                  <a:rPr lang="en-US" sz="2400" b="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	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600</m:t>
                    </m:r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℃, </m:t>
                    </m:r>
                    <m:sSub>
                      <m:sSubPr>
                        <m:ctrlP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=3656.1 </m:t>
                    </m:r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𝑘𝐽</m:t>
                    </m:r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</m:oMath>
                </a14:m>
                <a:endParaRPr lang="en-US" sz="2400" b="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600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℃</m:t>
                      </m:r>
                    </m:oMath>
                  </m:oMathPara>
                </a14:m>
                <a:endParaRPr lang="en-US" sz="2400" b="0" dirty="0" smtClean="0">
                  <a:solidFill>
                    <a:prstClr val="black"/>
                  </a:solidFill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Final State: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		</a:t>
                </a:r>
              </a:p>
              <a:p>
                <a:pPr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10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𝑃𝑎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             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𝑎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7382" y="634116"/>
                <a:ext cx="11419113" cy="6278642"/>
              </a:xfrm>
              <a:prstGeom prst="rect">
                <a:avLst/>
              </a:prstGeom>
              <a:blipFill rotWithShape="0">
                <a:blip r:embed="rId2"/>
                <a:stretch>
                  <a:fillRect l="-1068" r="-908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280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57074" y="682924"/>
                <a:ext cx="11541034" cy="54146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isentropic expansion, let’s check the entropy at state 1:</a:t>
                </a:r>
              </a:p>
              <a:p>
                <a:pPr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=7.0227</m:t>
                      </m:r>
                      <m:f>
                        <m:fPr>
                          <m:type m:val="skw"/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 10 </a:t>
                </a:r>
                <a:r>
                  <a:rPr lang="en-US" sz="2400" dirty="0" err="1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we use the saturated steam tables, the entropy for saturated vapor at 10kPa is:</a:t>
                </a:r>
              </a:p>
              <a:p>
                <a:pPr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=7.3595 </m:t>
                      </m:r>
                      <m:f>
                        <m:fPr>
                          <m:type m:val="skw"/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sz="24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&lt;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𝑔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the steam is a mixture at the e</a:t>
                </a:r>
                <a:r>
                  <a:rPr lang="en-US" sz="28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xit.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Therefore, the quality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found from: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𝑓𝑔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7074" y="682924"/>
                <a:ext cx="11541034" cy="5414687"/>
              </a:xfrm>
              <a:prstGeom prst="rect">
                <a:avLst/>
              </a:prstGeom>
              <a:blipFill rotWithShape="0">
                <a:blip r:embed="rId2"/>
                <a:stretch>
                  <a:fillRect l="-792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46232" y="5452114"/>
                <a:ext cx="1784335" cy="8397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𝑔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6232" y="5452114"/>
                <a:ext cx="1784335" cy="83978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274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94641" y="570227"/>
            <a:ext cx="11706496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Where:</a:t>
            </a:r>
          </a:p>
          <a:p>
            <a:pPr latinLnBrk="0">
              <a:lnSpc>
                <a:spcPct val="150000"/>
              </a:lnSpc>
            </a:pPr>
            <a:endParaRPr lang="en-US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Therefore,</a:t>
            </a:r>
          </a:p>
          <a:p>
            <a:pPr latinLnBrk="0">
              <a:lnSpc>
                <a:spcPct val="150000"/>
              </a:lnSpc>
            </a:pP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Now using enthalpy formula for a mixture:</a:t>
            </a:r>
          </a:p>
          <a:p>
            <a:pPr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Where, </a:t>
            </a:r>
          </a:p>
          <a:p>
            <a:pPr latinLnBrk="0">
              <a:lnSpc>
                <a:spcPct val="150000"/>
              </a:lnSpc>
            </a:pP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91560" y="2153039"/>
                <a:ext cx="4005327" cy="7861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7.0227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0.6492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7.3595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0.6492</m:t>
                          </m:r>
                        </m:den>
                      </m:f>
                      <m:r>
                        <a:rPr lang="en-US" sz="2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=0.95</m:t>
                      </m:r>
                    </m:oMath>
                  </m:oMathPara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1560" y="2153039"/>
                <a:ext cx="4005327" cy="78617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85547" y="3528786"/>
                <a:ext cx="3169970" cy="6914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𝑔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547" y="3528786"/>
                <a:ext cx="3169970" cy="691471"/>
              </a:xfrm>
              <a:prstGeom prst="rect">
                <a:avLst/>
              </a:prstGeom>
              <a:blipFill rotWithShape="0">
                <a:blip r:embed="rId3"/>
                <a:stretch>
                  <a:fillRect l="-577" r="-2115" b="-79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010371" y="998780"/>
                <a:ext cx="3895554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@10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𝑘𝑃𝑎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=7.3595</m:t>
                      </m:r>
                      <m:f>
                        <m:fPr>
                          <m:type m:val="skw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371" y="998780"/>
                <a:ext cx="3895554" cy="71263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29013" y="1037262"/>
                <a:ext cx="3875613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𝑓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@10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𝑘𝑃𝑎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=0.6492</m:t>
                      </m:r>
                      <m:f>
                        <m:fPr>
                          <m:type m:val="skw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013" y="1037262"/>
                <a:ext cx="3875613" cy="71263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507539" y="4458437"/>
                <a:ext cx="3687868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𝑓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@10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𝑘𝑃𝑎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191.81</m:t>
                      </m:r>
                      <m:f>
                        <m:fPr>
                          <m:type m:val="skw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39" y="4458437"/>
                <a:ext cx="3687868" cy="712631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5136645" y="4321100"/>
                <a:ext cx="3707810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@10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𝑘𝑃𝑎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2556.3</m:t>
                      </m:r>
                      <m:f>
                        <m:fPr>
                          <m:type m:val="skw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645" y="4321100"/>
                <a:ext cx="3707810" cy="712631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07539" y="5112086"/>
                <a:ext cx="5369099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191.81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0.95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(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2556.3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191.81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39" y="5112086"/>
                <a:ext cx="5369099" cy="646331"/>
              </a:xfrm>
              <a:prstGeom prst="rect">
                <a:avLst/>
              </a:prstGeom>
              <a:blipFill rotWithShape="0">
                <a:blip r:embed="rId8"/>
                <a:stretch>
                  <a:fillRect l="-341" r="-795" b="-113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07539" y="5716883"/>
                <a:ext cx="305327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2438.08 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𝑘𝑔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39" y="5716883"/>
                <a:ext cx="3053272" cy="646331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259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69966" y="634116"/>
                <a:ext cx="11436530" cy="28623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find the actual exit enthalpy,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      From steam tables for saturated liquid at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50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℃:</m:t>
                    </m:r>
                  </m:oMath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=209.3 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𝑘𝑔</m:t>
                      </m:r>
                    </m:oMath>
                  </m:oMathPara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  To calculate the isentropic efficiency,</a:t>
                </a:r>
              </a:p>
              <a:p>
                <a:pPr latinLnBrk="0">
                  <a:lnSpc>
                    <a:spcPct val="150000"/>
                  </a:lnSpc>
                </a:pP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9966" y="634116"/>
                <a:ext cx="11436530" cy="2862322"/>
              </a:xfrm>
              <a:prstGeom prst="rect">
                <a:avLst/>
              </a:prstGeom>
              <a:blipFill rotWithShape="0">
                <a:blip r:embed="rId2"/>
                <a:stretch>
                  <a:fillRect l="-693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20934" y="2987939"/>
                <a:ext cx="4918206" cy="8561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3656.1−209.3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3656.1−2438.08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934" y="2987939"/>
                <a:ext cx="4918206" cy="8561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492183" y="4130554"/>
                <a:ext cx="273395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𝟗𝟐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𝟗𝟐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%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2183" y="4130554"/>
                <a:ext cx="2733954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795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14957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256" y="852178"/>
            <a:ext cx="11355977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2. Isentropic </a:t>
            </a:r>
            <a:r>
              <a:rPr lang="en-US" sz="2800" b="1" dirty="0">
                <a:solidFill>
                  <a:srgbClr val="FF0000"/>
                </a:solidFill>
              </a:rPr>
              <a:t>Efficiencies of Compressors and </a:t>
            </a:r>
            <a:r>
              <a:rPr lang="en-US" sz="2800" b="1" dirty="0" smtClean="0">
                <a:solidFill>
                  <a:srgbClr val="FF0000"/>
                </a:solidFill>
              </a:rPr>
              <a:t>Pumps</a:t>
            </a:r>
          </a:p>
          <a:p>
            <a:pPr marL="285750" indent="-28575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isentropic efficiency of a compressor is defined as the ratio of 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input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required to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raise the pressure of a gas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a specified value in an isentropic manner to 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work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[6]: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406218" y="3806833"/>
                <a:ext cx="5813579" cy="8560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𝐼𝑠𝑒𝑛𝑡𝑟𝑜𝑝𝑖𝑐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𝐶𝑜𝑚𝑝𝑟𝑒𝑠𝑠𝑜𝑟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𝑊𝑜𝑟𝑘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𝐴𝑐𝑡𝑢𝑎𝑙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𝐶𝑜𝑚𝑝𝑟𝑒𝑠𝑠𝑜𝑟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𝑊𝑜𝑟𝑘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6218" y="3806833"/>
                <a:ext cx="5813579" cy="85600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39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9007" y="735920"/>
            <a:ext cx="9405258" cy="65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Efficiencies of Compressors and Pumps</a:t>
            </a:r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09550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4691743" y="2086565"/>
                <a:ext cx="2090252" cy="8560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≅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a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743" y="2086565"/>
                <a:ext cx="2090252" cy="85600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691743" y="3446429"/>
                <a:ext cx="3125599" cy="8582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a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743" y="3446429"/>
                <a:ext cx="3125599" cy="85824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0689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248132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61256" y="709794"/>
                <a:ext cx="11521441" cy="63610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Example:</a:t>
                </a: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 air compressor takes in air at 100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and 300 K and compresses it to 800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The process is adiabatic,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and the exit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temperature is 550 K. The specific heat ratio of air is 1.4, and the specific gas constant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0.287 kJ/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kg·K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Determine the isentropic efficiency of the compressor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Given:</a:t>
                </a:r>
                <a:endParaRPr lang="en-US" sz="24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Inlet state:                   Final State:</a:t>
                </a:r>
              </a:p>
              <a:p>
                <a:pPr algn="just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=100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r>
                  <a:rPr lang="en-US" sz="2400" b="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	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=800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endParaRPr lang="en-US" sz="2400" b="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00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𝑎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=550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Specific heat ratio: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=1.4</m:t>
                    </m:r>
                  </m:oMath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Gas constant,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𝑅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=0.287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𝑘𝐽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1256" y="709794"/>
                <a:ext cx="11521441" cy="6361037"/>
              </a:xfrm>
              <a:prstGeom prst="rect">
                <a:avLst/>
              </a:prstGeom>
              <a:blipFill rotWithShape="0">
                <a:blip r:embed="rId2"/>
                <a:stretch>
                  <a:fillRect l="-847" r="-794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931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49552"/>
            <a:ext cx="11248132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61256" y="709794"/>
                <a:ext cx="11521441" cy="50783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The isentropic exit temperature,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𝑇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2</m:t>
                        </m:r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𝑠</m:t>
                        </m:r>
                      </m:sub>
                    </m:sSub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,</m:t>
                    </m:r>
                  </m:oMath>
                </a14:m>
                <a:endParaRPr lang="en-US" altLang="en-US" sz="2400" b="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For isentropic compression, we use the relation: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Substituting values,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The isentropic efficiency of the compressor is given by: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1256" y="709794"/>
                <a:ext cx="11521441" cy="5078313"/>
              </a:xfrm>
              <a:prstGeom prst="rect">
                <a:avLst/>
              </a:prstGeom>
              <a:blipFill rotWithShape="0">
                <a:blip r:embed="rId2"/>
                <a:stretch>
                  <a:fillRect l="-847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898637" y="1889860"/>
                <a:ext cx="3300380" cy="10115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2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𝑠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  <a:sym typeface="Symbol" panose="05050102010706020507" pitchFamily="18" charset="2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(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𝑘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−1)/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𝑘</m:t>
                          </m:r>
                        </m:sup>
                      </m:sSup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637" y="1889860"/>
                <a:ext cx="3300380" cy="101155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143962" y="2786190"/>
                <a:ext cx="5110310" cy="10115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2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𝑠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300</m:t>
                      </m:r>
                      <m:sSup>
                        <m:sSup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  <a:sym typeface="Symbol" panose="05050102010706020507" pitchFamily="18" charset="2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  <a:sym typeface="Symbol" panose="05050102010706020507" pitchFamily="18" charset="2"/>
                                    </a:rPr>
                                    <m:t>800</m:t>
                                  </m:r>
                                </m:num>
                                <m:den>
                                  <m:r>
                                    <a:rPr lang="en-US" alt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  <a:sym typeface="Symbol" panose="05050102010706020507" pitchFamily="18" charset="2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(</m:t>
                          </m:r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1.4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−1)/</m:t>
                          </m:r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1.4</m:t>
                          </m:r>
                        </m:sup>
                      </m:sSup>
                      <m:r>
                        <a:rPr lang="en-US" altLang="en-US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=526.5 </m:t>
                      </m:r>
                      <m:r>
                        <m:rPr>
                          <m:sty m:val="p"/>
                        </m:rPr>
                        <a:rPr lang="en-US" altLang="en-US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K</m:t>
                      </m:r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962" y="2786190"/>
                <a:ext cx="5110310" cy="101155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856525" y="4681890"/>
                <a:ext cx="4102405" cy="8561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η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𝑐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𝑎</m:t>
                              </m:r>
                            </m:sub>
                          </m:s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altLang="en-US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526.5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−</m:t>
                          </m:r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300</m:t>
                          </m:r>
                        </m:num>
                        <m:den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550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−</m:t>
                          </m:r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300</m:t>
                          </m:r>
                        </m:den>
                      </m:f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525" y="4681890"/>
                <a:ext cx="4102405" cy="8561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856525" y="5691233"/>
                <a:ext cx="298299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η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𝑐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0.906=90.6%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525" y="5691233"/>
                <a:ext cx="2982996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90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43629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61256" y="709794"/>
            <a:ext cx="11521441" cy="3028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fontAlgn="base" latinLnBrk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</a:pPr>
            <a:r>
              <a:rPr lang="en-US" alt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3</a:t>
            </a:r>
            <a:r>
              <a:rPr lang="en-US" alt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. </a:t>
            </a:r>
            <a:r>
              <a:rPr lang="en-US" alt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Isentropic </a:t>
            </a:r>
            <a:r>
              <a:rPr lang="en-US" alt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Efficiency of </a:t>
            </a:r>
            <a:r>
              <a:rPr lang="en-US" alt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Nozzles</a:t>
            </a:r>
            <a:endParaRPr lang="en-US" altLang="en-US" sz="2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marL="342900" lvl="0" indent="-342900" algn="just" fontAlgn="base" latinLnBrk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70000"/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solidFill>
                  <a:srgbClr val="4E3B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solidFill>
                  <a:srgbClr val="4E3B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efficiency of a nozzle is defined as the ratio of 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kinetic energy</a:t>
            </a:r>
            <a:r>
              <a:rPr lang="en-US" altLang="en-US" sz="2400" dirty="0">
                <a:solidFill>
                  <a:srgbClr val="4E3B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fluid at the nozzle exit to 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kinetic energy value at the exit </a:t>
            </a:r>
            <a:r>
              <a:rPr lang="en-US" altLang="en-US" sz="2400" dirty="0">
                <a:solidFill>
                  <a:srgbClr val="4E3B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an isentropic nozzle for the same inlet state and exit </a:t>
            </a:r>
            <a:r>
              <a:rPr lang="en-US" altLang="en-US" sz="2400" dirty="0" smtClean="0">
                <a:solidFill>
                  <a:srgbClr val="4E3B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[6].</a:t>
            </a:r>
            <a:endParaRPr lang="en-US" altLang="en-US" sz="2400" dirty="0">
              <a:solidFill>
                <a:srgbClr val="4E3B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441053" y="3833597"/>
                <a:ext cx="5811912" cy="9299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𝐴𝑐𝑡𝑢𝑎𝑙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𝐾𝐸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𝑎𝑡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𝑁𝑜𝑧𝑧𝑙𝑒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𝐸𝑥𝑖𝑡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𝐼𝑠𝑒𝑛𝑡𝑟𝑜𝑝𝑖𝑐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𝐾𝐸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𝑎𝑡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𝑁𝑜𝑧𝑧𝑙𝑒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𝐸𝑥𝑖𝑡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1053" y="3833597"/>
                <a:ext cx="5811912" cy="92993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958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3492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1" y="849132"/>
            <a:ext cx="11564984" cy="1224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alt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Isentropic Efficiency of Nozzles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/>
            </a:r>
            <a:b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</a:b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92" y="2073313"/>
            <a:ext cx="30480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543698" y="2212651"/>
                <a:ext cx="2268185" cy="8368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40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3698" y="2212651"/>
                <a:ext cx="2268185" cy="8368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634492" y="3588660"/>
                <a:ext cx="2177391" cy="8560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≅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4492" y="3588660"/>
                <a:ext cx="2177391" cy="85600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031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0" y="542510"/>
                <a:ext cx="11564984" cy="6007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Example: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Air enters a nozzle at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600 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450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with a velocity of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30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𝑠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It expands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isentropically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to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100 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actual exit velocity is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500 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𝑠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Assuming ideal gas behavior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alt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1.005</m:t>
                    </m:r>
                    <m:f>
                      <m:fPr>
                        <m:type m:val="skw"/>
                        <m:ctrlP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alt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alt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alt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alt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=1.4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determine the isentropic efficiency of the nozzle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Given:</a:t>
                </a: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b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Inlet state:                        Final state:</a:t>
                </a:r>
              </a:p>
              <a:p>
                <a:pPr latinLnBrk="0">
                  <a:spcBef>
                    <a:spcPts val="1000"/>
                  </a:spcBef>
                  <a:buSzPct val="110000"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=600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	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1</m:t>
                    </m:r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00</m:t>
                    </m:r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sub>
                    </m:sSub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=1.005</m:t>
                    </m:r>
                    <m:f>
                      <m:fPr>
                        <m:type m:val="skw"/>
                        <m:ctrlP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𝑘𝐽</m:t>
                        </m:r>
                      </m:num>
                      <m:den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𝑘𝑔</m:t>
                        </m:r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𝐾</m:t>
                        </m:r>
                      </m:den>
                    </m:f>
                  </m:oMath>
                </a14:m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spcBef>
                    <a:spcPts val="1000"/>
                  </a:spcBef>
                  <a:buSzPct val="110000"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450 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r>
                  <a:rPr lang="en-US" altLang="en-US" sz="2400" b="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	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alt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alt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𝑎</m:t>
                        </m:r>
                      </m:sub>
                    </m:sSub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50</m:t>
                    </m:r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</m:t>
                    </m:r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</m:t>
                    </m:r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𝑠</m:t>
                    </m:r>
                  </m:oMath>
                </a14:m>
                <a:r>
                  <a:rPr lang="en-US" altLang="en-US" sz="2400" b="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     </a:t>
                </a:r>
                <a14:m>
                  <m:oMath xmlns:m="http://schemas.openxmlformats.org/officeDocument/2006/math"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=1.4</m:t>
                    </m:r>
                  </m:oMath>
                </a14:m>
                <a:endParaRPr lang="en-US" altLang="en-US" sz="2400" b="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spcBef>
                    <a:spcPts val="1000"/>
                  </a:spcBef>
                  <a:buSzPct val="110000"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altLang="en-US" sz="24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𝑉</m:t>
                              </m:r>
                            </m:e>
                          </m:acc>
                        </m:e>
                        <m: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=30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𝑚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𝑠</m:t>
                      </m:r>
                    </m:oMath>
                  </m:oMathPara>
                </a14:m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542510"/>
                <a:ext cx="11564984" cy="6007157"/>
              </a:xfrm>
              <a:prstGeom prst="rect">
                <a:avLst/>
              </a:prstGeom>
              <a:blipFill rotWithShape="0">
                <a:blip r:embed="rId2"/>
                <a:stretch>
                  <a:fillRect l="-791" r="-791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306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0" y="542510"/>
                <a:ext cx="11564984" cy="62385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Solution:</a:t>
                </a: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The isentropic exit temperature,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𝑇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2</m:t>
                        </m:r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𝑠</m:t>
                        </m:r>
                      </m:sub>
                    </m:sSub>
                  </m:oMath>
                </a14:m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For an isentropic expansion, we use the temperature relation:</a:t>
                </a: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To find the isentropic exit velocity,</a:t>
                </a: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Solving 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altLang="en-US" sz="24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  <a:sym typeface="Symbol" panose="05050102010706020507" pitchFamily="18" charset="2"/>
                              </a:rPr>
                            </m:ctrlPr>
                          </m:accPr>
                          <m:e>
                            <m:r>
                              <a:rPr lang="en-US" alt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  <a:sym typeface="Symbol" panose="05050102010706020507" pitchFamily="18" charset="2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2</m:t>
                        </m:r>
                      </m:sub>
                    </m:sSub>
                    <m:r>
                      <a:rPr lang="en-US" alt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,</m:t>
                    </m:r>
                  </m:oMath>
                </a14:m>
                <a:endParaRPr lang="en-US" altLang="en-US" sz="2400" b="0" i="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alt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  <a:sym typeface="Symbol" panose="05050102010706020507" pitchFamily="18" charset="2"/>
                              </a:rPr>
                            </m:ctrlPr>
                          </m:accPr>
                          <m:e>
                            <m:r>
                              <a:rPr lang="en-US" alt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  <a:sym typeface="Symbol" panose="05050102010706020507" pitchFamily="18" charset="2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2</m:t>
                        </m:r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𝑠</m:t>
                        </m:r>
                      </m:sub>
                    </m:sSub>
                    <m:r>
                      <a:rPr lang="en-US" alt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=500.64 </m:t>
                    </m:r>
                    <m:r>
                      <m:rPr>
                        <m:sty m:val="p"/>
                      </m:rPr>
                      <a:rPr lang="en-US" alt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m</m:t>
                    </m:r>
                    <m:r>
                      <a:rPr lang="en-US" alt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/</m:t>
                    </m:r>
                    <m:r>
                      <m:rPr>
                        <m:sty m:val="p"/>
                      </m:rPr>
                      <a:rPr lang="en-US" alt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s</m:t>
                    </m:r>
                  </m:oMath>
                </a14:m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</p:txBody>
          </p:sp>
        </mc:Choice>
        <mc:Fallback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542510"/>
                <a:ext cx="11564984" cy="6238503"/>
              </a:xfrm>
              <a:prstGeom prst="rect">
                <a:avLst/>
              </a:prstGeom>
              <a:blipFill rotWithShape="0">
                <a:blip r:embed="rId2"/>
                <a:stretch>
                  <a:fillRect l="-791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34565" y="2528341"/>
                <a:ext cx="3300380" cy="10115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2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𝑠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  <a:sym typeface="Symbol" panose="05050102010706020507" pitchFamily="18" charset="2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alt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  <a:sym typeface="Symbol" panose="05050102010706020507" pitchFamily="18" charset="2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(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𝑘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−1)/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𝑘</m:t>
                          </m:r>
                        </m:sup>
                      </m:sSup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565" y="2528341"/>
                <a:ext cx="3300380" cy="101155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447269" y="2528341"/>
                <a:ext cx="3300380" cy="10115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450</m:t>
                      </m:r>
                      <m:sSup>
                        <m:sSup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  <a:sym typeface="Symbol" panose="05050102010706020507" pitchFamily="18" charset="2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  <a:sym typeface="Symbol" panose="05050102010706020507" pitchFamily="18" charset="2"/>
                                    </a:rPr>
                                    <m:t>100</m:t>
                                  </m:r>
                                </m:num>
                                <m:den>
                                  <m:r>
                                    <a:rPr lang="en-US" alt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  <a:sym typeface="Symbol" panose="05050102010706020507" pitchFamily="18" charset="2"/>
                                    </a:rPr>
                                    <m:t>600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(</m:t>
                          </m:r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1.4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−1)/</m:t>
                          </m:r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1.4</m:t>
                          </m:r>
                        </m:sup>
                      </m:sSup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7269" y="2528341"/>
                <a:ext cx="3300380" cy="101155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984237" y="3584014"/>
                <a:ext cx="330038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2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𝑠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325.8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𝐾</m:t>
                      </m:r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4237" y="3584014"/>
                <a:ext cx="3300380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73284" y="4662836"/>
                <a:ext cx="8254439" cy="863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sSubSupPr>
                            <m:e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𝑠</m:t>
                              </m:r>
                            </m:sub>
                            <m:sup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2</m:t>
                          </m:r>
                        </m:den>
                      </m:f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𝐶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𝑃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(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−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𝑇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2</m:t>
                          </m:r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𝑠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)</m:t>
                      </m:r>
                      <m:r>
                        <a:rPr lang="en-US" altLang="en-US" sz="24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+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sSubSupPr>
                            <m:e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2</m:t>
                          </m:r>
                        </m:den>
                      </m:f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=</m:t>
                      </m:r>
                      <m:d>
                        <m:dPr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dPr>
                        <m:e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1.005 </m:t>
                          </m:r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𝑥</m:t>
                          </m:r>
                          <m:sSup>
                            <m:sSupPr>
                              <m:ctrlP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sSupPr>
                            <m:e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  <m:d>
                        <m:dPr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dPr>
                        <m:e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450−325.8</m:t>
                          </m:r>
                        </m:e>
                      </m:d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m:t>+</m:t>
                      </m:r>
                      <m:f>
                        <m:fPr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</m:ctrlPr>
                            </m:sSupPr>
                            <m:e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30</m:t>
                              </m:r>
                            </m:e>
                            <m:sup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Symbol" panose="05050102010706020507" pitchFamily="18" charset="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284" y="4662836"/>
                <a:ext cx="8254439" cy="863763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067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Isentropic Efficiencies of Steady-Flow Devices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39336" y="701875"/>
            <a:ext cx="11564984" cy="365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To calculate the isentropic efficiency of a nozzle,</a:t>
            </a: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Substituting values,</a:t>
            </a:r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endParaRPr lang="en-US" alt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949110" y="1381023"/>
                <a:ext cx="2279277" cy="9339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en-US" sz="2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110" y="1381023"/>
                <a:ext cx="2279277" cy="93397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091705" y="3520724"/>
                <a:ext cx="2946897" cy="8334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en-US" sz="2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500</m:t>
                              </m:r>
                            </m:e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30</m:t>
                              </m:r>
                            </m:e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500.64</m:t>
                              </m:r>
                            </m:e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30</m:t>
                              </m:r>
                            </m:e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1705" y="3520724"/>
                <a:ext cx="2946897" cy="83343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158106" y="4665798"/>
                <a:ext cx="3032433" cy="738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=0.998=99.8%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106" y="4665798"/>
                <a:ext cx="3032433" cy="73866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236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quantifies system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disorder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phase changes involve significant entropy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variations, with entropy increasing during vaporization and decreasing during condensation.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Isentropic Processes are idealized reversible adiabatic processes where entropy remains constant, commonly seen in turbines, compressors, and nozzles.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incompressible substances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such as Liquids and Solids,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entropy change depends primarily 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entropy change in an ideal gas depends on variations in temperature and pressure.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Isentropic efficiencies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steady-flow devices measures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closely a real device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approaches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 ideal isentropic process, typically expressed as </a:t>
            </a: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ratio of actual to isentropic performance.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[2]. </a:t>
            </a:r>
            <a:r>
              <a:rPr lang="en-US" sz="8800" dirty="0">
                <a:solidFill>
                  <a:prstClr val="black"/>
                </a:solidFill>
                <a:latin typeface="DeepSeek-CJK-patch"/>
              </a:rPr>
              <a:t>Fundamentals of Engineering Thermodynamics, 9th ed. Hoboken, M. Moran et al., NJ: Wiley, 2022, Chapter 6: Entropy and the Clausius Inequality.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[3</a:t>
            </a: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].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and an Introduction to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Thermostatistics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H. B. Callen, 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2nd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ed. Hoboken, NJ, USA: Wiley, 1985.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8800" dirty="0">
              <a:latin typeface="Arial" pitchFamily="34" charset="0"/>
              <a:cs typeface="Arial" pitchFamily="34" charset="0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[4]. Understanding Thermodynamics. Mineola, H. C. Van Ness, NY: Dover Publications, 2021, Chapter 4: Entropy and the Second Law.</a:t>
            </a: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[5].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Fundamentals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Sonntag, R. E.,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Borgnakke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C., &amp; Van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Wylen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G. J.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2003,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 (6th ed.). Wiley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[6]. Fundamentals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of Thermal-Fluid Sciences, Y. A.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Cengel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J. M.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Cimbala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and R. H. Turner, 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6th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ed. New York, NY, USA: McGraw-Hill, 2020.</a:t>
            </a:r>
          </a:p>
          <a:p>
            <a:r>
              <a:rPr lang="en-US" sz="800" dirty="0"/>
              <a:t/>
            </a:r>
            <a:br>
              <a:rPr lang="en-US" sz="800" dirty="0"/>
            </a:br>
            <a:endParaRPr lang="en-US" sz="88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13006</TotalTime>
  <Words>2508</Words>
  <Application>Microsoft Office PowerPoint</Application>
  <PresentationFormat>Widescreen</PresentationFormat>
  <Paragraphs>485</Paragraphs>
  <Slides>46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63" baseType="lpstr">
      <vt:lpstr>DeepSeek-CJK-patch</vt:lpstr>
      <vt:lpstr>ElsevierSans</vt:lpstr>
      <vt:lpstr>맑은 고딕</vt:lpstr>
      <vt:lpstr>Monotype Sorts</vt:lpstr>
      <vt:lpstr>MS Mincho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Symbol</vt:lpstr>
      <vt:lpstr>Times New Roman</vt:lpstr>
      <vt:lpstr>Wingdings</vt:lpstr>
      <vt:lpstr>Office 테마</vt:lpstr>
      <vt:lpstr>Engineering Thermodynamics I</vt:lpstr>
      <vt:lpstr>Lecture learning outcomes: </vt:lpstr>
      <vt:lpstr>Content </vt:lpstr>
      <vt:lpstr>   1. Entropy Change of Pure Substances   </vt:lpstr>
      <vt:lpstr>1. Entropy Change of Pure Substances            Cont…</vt:lpstr>
      <vt:lpstr>1. Entropy Change of Pure Substances            Cont…</vt:lpstr>
      <vt:lpstr>1. Entropy Change of Pure Substances            Cont…</vt:lpstr>
      <vt:lpstr>1. Entropy Change of Pure Substances            Cont…</vt:lpstr>
      <vt:lpstr>2. Isentropic Processes</vt:lpstr>
      <vt:lpstr>2. Isentropic Processes            Cont…                                           </vt:lpstr>
      <vt:lpstr>2. Isentropic Processes            Cont… </vt:lpstr>
      <vt:lpstr>PowerPoint Presentation</vt:lpstr>
      <vt:lpstr> 3. The Tds Relations                                               </vt:lpstr>
      <vt:lpstr> 3. The Tds Relations                                               </vt:lpstr>
      <vt:lpstr> 3. The Tds Relations                                               </vt:lpstr>
      <vt:lpstr> 4. Entropy Change of Liquids and Solids 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1062</cp:revision>
  <dcterms:created xsi:type="dcterms:W3CDTF">2021-04-29T04:21:21Z</dcterms:created>
  <dcterms:modified xsi:type="dcterms:W3CDTF">2025-05-17T12:14:13Z</dcterms:modified>
</cp:coreProperties>
</file>