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82" r:id="rId2"/>
    <p:sldId id="678" r:id="rId3"/>
    <p:sldId id="363" r:id="rId4"/>
    <p:sldId id="646" r:id="rId5"/>
    <p:sldId id="684" r:id="rId6"/>
    <p:sldId id="716" r:id="rId7"/>
    <p:sldId id="793" r:id="rId8"/>
    <p:sldId id="683" r:id="rId9"/>
    <p:sldId id="680" r:id="rId10"/>
    <p:sldId id="788" r:id="rId11"/>
    <p:sldId id="789" r:id="rId12"/>
    <p:sldId id="791" r:id="rId13"/>
    <p:sldId id="795" r:id="rId14"/>
    <p:sldId id="772" r:id="rId15"/>
    <p:sldId id="785" r:id="rId16"/>
    <p:sldId id="787" r:id="rId17"/>
    <p:sldId id="796" r:id="rId18"/>
    <p:sldId id="797" r:id="rId19"/>
    <p:sldId id="773" r:id="rId20"/>
    <p:sldId id="688" r:id="rId21"/>
    <p:sldId id="750" r:id="rId22"/>
    <p:sldId id="800" r:id="rId23"/>
    <p:sldId id="801" r:id="rId24"/>
    <p:sldId id="779" r:id="rId25"/>
    <p:sldId id="751" r:id="rId26"/>
    <p:sldId id="802" r:id="rId27"/>
    <p:sldId id="784" r:id="rId28"/>
    <p:sldId id="753" r:id="rId29"/>
    <p:sldId id="781" r:id="rId30"/>
    <p:sldId id="804" r:id="rId31"/>
    <p:sldId id="806" r:id="rId32"/>
    <p:sldId id="807" r:id="rId33"/>
    <p:sldId id="805" r:id="rId34"/>
    <p:sldId id="808" r:id="rId35"/>
    <p:sldId id="812" r:id="rId36"/>
    <p:sldId id="811" r:id="rId37"/>
    <p:sldId id="830" r:id="rId38"/>
    <p:sldId id="809" r:id="rId39"/>
    <p:sldId id="443" r:id="rId40"/>
    <p:sldId id="821" r:id="rId41"/>
    <p:sldId id="820" r:id="rId42"/>
    <p:sldId id="818" r:id="rId43"/>
    <p:sldId id="828" r:id="rId44"/>
    <p:sldId id="815" r:id="rId45"/>
    <p:sldId id="814" r:id="rId46"/>
    <p:sldId id="824" r:id="rId47"/>
    <p:sldId id="813" r:id="rId48"/>
    <p:sldId id="442" r:id="rId49"/>
    <p:sldId id="317" r:id="rId50"/>
  </p:sldIdLst>
  <p:sldSz cx="12192000" cy="6858000"/>
  <p:notesSz cx="6858000" cy="9144000"/>
  <p:custDataLst>
    <p:tags r:id="rId53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>
        <p:scale>
          <a:sx n="98" d="100"/>
          <a:sy n="98" d="100"/>
        </p:scale>
        <p:origin x="-120" y="3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38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6/10/2025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slideplayer.com/slide/7656651/25/images/3/BASIC+CONSIDERATIONS+IN+THE+ANALYSIS+OF+POWER+CYCLES.jpg" TargetMode="External"/><Relationship Id="rId4" Type="http://schemas.openxmlformats.org/officeDocument/2006/relationships/hyperlink" Target="https://encrypted-tbn1.gstatic.com/images?q=tbn:ANd9GcSBgfbIh-gMNGsIGdr2-Q0Pl073_nY4iTZP5dKxm_5n6uNU3wsV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mechanicaltutorial.com/pictures/content_picture/carnot_cycle/carnot_cycle_graph.pn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slideplayer.com/slide/5179287/16/images/11/Air+Standard+Assumptions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ncrypted-tbn3.gstatic.com/images?q=tbn:ANd9GcSmKi70cK9tml9x4x-OLmfw1EnF8ekc6GxQBILLnTbyVILYmsf7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7.png"/><Relationship Id="rId4" Type="http://schemas.openxmlformats.org/officeDocument/2006/relationships/hyperlink" Target="https://encrypted-tbn0.gstatic.com/images?q=tbn:ANd9GcRwAlkUCQSXi0rsP0By7zgzPG-oGADb6sU8PA&amp;s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hyperlink" Target="https://www.engineersedge.com/graphics/chap8-5.png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encrypted-tbn1.gstatic.com/images?q=tbn:ANd9GcSBgfbIh-gMNGsIGdr2-Q0Pl073_nY4iTZP5dKxm_5n6uNU3wsV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://sounak4u.weebly.com/uploads/1/2/7/0/12702026/9860058_orig.pn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4.bp.blogspot.com/-5myRAsvqta0/WeYIGLbIAMI/AAAAAAAAIi8/TBrB9BCohcoeXY_z8agJRo5jzNnXp5zxgCEwYBhgL/s1600/P-V+and+T-S+Diagram+of+Otto+Cycle+with+P,+V,+T+and+S.png" TargetMode="External"/><Relationship Id="rId2" Type="http://schemas.openxmlformats.org/officeDocument/2006/relationships/hyperlink" Target="https://encrypted-tbn1.gstatic.com/images?q=tbn:ANd9GcSBgfbIh-gMNGsIGdr2-Q0Pl073_nY4iTZP5dKxm_5n6uNU3wsV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2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mechanicalbooster.com/wp-content/uploads/2017/10/Dieselcycleworkingprocess-e1591892297266.png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0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59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8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ars.els-cdn.com/content/image/3-s2.0-B9780323995603000065-f07-04-9780323995603.jpg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blogmedia.testbook.com/blog/wp-content/uploads/2023/09/closed-cycle-gas-turbine-1e9a752b.png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7" Type="http://schemas.openxmlformats.org/officeDocument/2006/relationships/hyperlink" Target="https://www.engineersedge.com/graphics/chap11-4.png" TargetMode="External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encrypted-tbn1.gstatic.com/images?q=tbn:ANd9GcSBgfbIh-gMNGsIGdr2-Q0Pl073_nY4iTZP5dKxm_5n6uNU3wsV" TargetMode="External"/><Relationship Id="rId5" Type="http://schemas.openxmlformats.org/officeDocument/2006/relationships/image" Target="../media/image85.png"/><Relationship Id="rId4" Type="http://schemas.openxmlformats.org/officeDocument/2006/relationships/image" Target="../media/image9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30.png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figures.academia-assets.com/51221247/figure_001.jpg" TargetMode="External"/><Relationship Id="rId5" Type="http://schemas.openxmlformats.org/officeDocument/2006/relationships/hyperlink" Target="https://encrypted-tbn1.gstatic.com/images?q=tbn:ANd9GcSBgfbIh-gMNGsIGdr2-Q0Pl073_nY4iTZP5dKxm_5n6uNU3wsV" TargetMode="External"/><Relationship Id="rId4" Type="http://schemas.openxmlformats.org/officeDocument/2006/relationships/image" Target="../media/image8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energy.sdsu.edu/testhome/introModule/introimages/TESTcalcrias/gasturbine4.gif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98.png"/><Relationship Id="rId7" Type="http://schemas.openxmlformats.org/officeDocument/2006/relationships/image" Target="../media/image109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8.png"/><Relationship Id="rId11" Type="http://schemas.openxmlformats.org/officeDocument/2006/relationships/image" Target="../media/image87.gif"/><Relationship Id="rId5" Type="http://schemas.openxmlformats.org/officeDocument/2006/relationships/image" Target="../media/image107.png"/><Relationship Id="rId10" Type="http://schemas.openxmlformats.org/officeDocument/2006/relationships/hyperlink" Target="https://media.cheggcdn.com/media/04f/04fdf153-51c2-4070-a2e3-e571da50da45/phpC5REzG" TargetMode="External"/><Relationship Id="rId4" Type="http://schemas.openxmlformats.org/officeDocument/2006/relationships/image" Target="../media/image106.png"/><Relationship Id="rId9" Type="http://schemas.openxmlformats.org/officeDocument/2006/relationships/hyperlink" Target="https://encrypted-tbn1.gstatic.com/images?q=tbn:ANd9GcSBgfbIh-gMNGsIGdr2-Q0Pl073_nY4iTZP5dKxm_5n6uNU3wsV" TargetMode="Externa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11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Gas Power Cycles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10305"/>
            <a:ext cx="11791406" cy="6128608"/>
          </a:xfrm>
        </p:spPr>
        <p:txBody>
          <a:bodyPr>
            <a:noAutofit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air standard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ssumptions to recognize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simplifications made in the analysis of thermodynamic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cycles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internal combustion cycles and compare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contrast the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air-standard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Otto and Diesel cycles, focusing on efficiency, compression ratios, and thermodynamic processes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Examine gas-turbine power cycles and understand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Brayton cycle as the fundamental thermodynamic model for gas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turbines, and assess modifications such as the gas turbine cycle with regeneration.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 thermodynamic concepts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practical systems 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to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evaluate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performance enhancements in power cycles,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such as regeneration.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Fundamental Aspects of Power Cycle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Analysis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Carnot Cycle and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ts Value in Engineering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Air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Standard Assumptions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Air-Standard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Otto 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Air-Standard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Diesel 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Brayton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Cycle: The Ideal Cycle 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Gas-Turbine Engines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Gas-Turbine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Cycle with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Regenerator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		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549" y="146608"/>
            <a:ext cx="1120793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Fundamental Aspects of Power Cycle Analysis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340" y="782864"/>
            <a:ext cx="11337483" cy="5870485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Thermodynamic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Cycles can be grouped into: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cycles</a:t>
            </a:r>
          </a:p>
          <a:p>
            <a:pPr lvl="2" algn="just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cycles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devices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 systems used to produce a net power output – the thermodynamic cycles they operate on are called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Cycles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Refrigerators/Air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Conditioners/Heat Pumps-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devices or systems to produce a refrigeration effect- the thermodynamic cycles they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operate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 are called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Cycles.</a:t>
            </a:r>
          </a:p>
          <a:p>
            <a:pPr>
              <a:buFont typeface="Wingdings" pitchFamily="2" charset="2"/>
              <a:buChar char="§"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696" y="110512"/>
            <a:ext cx="12192000" cy="634116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Fundamental Aspects of Power Cycle Analysis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744628"/>
            <a:ext cx="11522247" cy="5825763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Cycles</a:t>
            </a:r>
          </a:p>
          <a:p>
            <a:pPr lvl="1"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cycles -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working fluid is returned to the initial state at the end of the cycle and is recirculated.</a:t>
            </a:r>
          </a:p>
          <a:p>
            <a:pPr lvl="1"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cycles -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fluid is renewed at the end of each cycle instead of being recirculated.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Engines</a:t>
            </a:r>
          </a:p>
          <a:p>
            <a:pPr lvl="1"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Internal Combustion Engines</a:t>
            </a:r>
          </a:p>
          <a:p>
            <a:pPr lvl="1"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External Combustion Engine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devices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thermodynamic cycles (such as those in engines, refrigerators, or power plants) deviate significantly from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idealized cycles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due to real-world complications.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major factors that make these cycles difficult to analyze are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971550" lvl="1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Friction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other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Lack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equilibrium conditions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Finite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time processes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Dynamic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effects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Chemical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non-equilibrium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buNone/>
            </a:pPr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95794" y="175443"/>
            <a:ext cx="12104913" cy="470898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Fundamental Aspects of Power Cycle Analysis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74" y="0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Fundamental Aspects of Power Cycle Analysis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115" y="634116"/>
            <a:ext cx="11136686" cy="3897828"/>
          </a:xfrm>
        </p:spPr>
        <p:txBody>
          <a:bodyPr>
            <a:normAutofit/>
          </a:bodyPr>
          <a:lstStyle/>
          <a:p>
            <a:pPr lvl="1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mean that real cycles cannot achieve the theoretical maximum efficiency predicted by idealized models (e.g., Carnot efficiency).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8" name="Picture 4" descr="https://slideplayer.com/slide/7656651/25/images/3/BASIC+CONSIDERATIONS+IN+THE+ANALYSIS+OF+POWER+CYCL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30" t="33012" r="3505" b="20266"/>
          <a:stretch/>
        </p:blipFill>
        <p:spPr bwMode="auto">
          <a:xfrm>
            <a:off x="1968137" y="1892856"/>
            <a:ext cx="3239588" cy="320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053736" y="5215474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P-v diagrams of Actual and Ideal Cycles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https://slideplayer.com/slide/7656651/25/images/3/BASIC+CONSIDERATIONS+IN+THE+ANALYSIS+OF+POWER+CYCLES.jpg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59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6438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Fundamental Aspects of Power Cycle Analysis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30" y="633408"/>
            <a:ext cx="116335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engines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designed for the purpose of converting other forms of energy (usually in the form of heat) to work, and the thermal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 is:</a:t>
            </a:r>
          </a:p>
          <a:p>
            <a:pPr lvl="7"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626950" y="1897924"/>
                <a:ext cx="1545936" cy="75386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6950" y="1897924"/>
                <a:ext cx="1545936" cy="75386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295814" y="1959351"/>
                <a:ext cx="1512465" cy="6924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5814" y="1959351"/>
                <a:ext cx="1512465" cy="69243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57830" y="2651785"/>
            <a:ext cx="99354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body can develop a cycle more efficient than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[1]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Idealizations and simplifications – for analysis of power cycles</a:t>
            </a:r>
          </a:p>
          <a:p>
            <a:pPr marL="914400" lvl="1" indent="-514350" latinLnBrk="0">
              <a:lnSpc>
                <a:spcPct val="15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Cycle does not involve any friction</a:t>
            </a:r>
          </a:p>
          <a:p>
            <a:pPr marL="914400" lvl="1" indent="-514350" latinLnBrk="0">
              <a:lnSpc>
                <a:spcPct val="15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Expansion and compression processes –quasi-equilibrium</a:t>
            </a:r>
          </a:p>
          <a:p>
            <a:pPr marL="914400" lvl="1" indent="-514350" latinLnBrk="0">
              <a:lnSpc>
                <a:spcPct val="15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Pipes are well-insulated </a:t>
            </a:r>
          </a:p>
          <a:p>
            <a:pPr marL="914400" lvl="1" indent="-514350" latinLnBrk="0">
              <a:lnSpc>
                <a:spcPct val="15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Changes in kinetic and potential energy could be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neglected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8536" y="733425"/>
                <a:ext cx="11681247" cy="6016167"/>
              </a:xfrm>
            </p:spPr>
            <p:txBody>
              <a:bodyPr>
                <a:normAutofit lnSpcReduction="10000"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Carnot cycle provides a fundamental guideline for energy efficiency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Though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impractical, it inspires modern engineering innovations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Engineers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strive to approach Carnot efficiency in practical designs.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Carnot cycle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consists of four reversible processes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914400" lvl="1" indent="-457200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Isothermal Expansion: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Heat absorption at constant 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914400" lvl="1" indent="-457200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Adiabatic Expansion: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Cooling without heat exchange.</a:t>
                </a:r>
              </a:p>
              <a:p>
                <a:pPr marL="914400" lvl="1" indent="-457200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Isothermal Compression: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Heat rejection at constant </a:t>
                </a: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  Adiabatic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Compression: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Heating without heat </a:t>
                </a: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exchange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.  </a:t>
                </a:r>
                <a:endParaRPr lang="en-US" sz="1800" dirty="0">
                  <a:latin typeface="Arial" pitchFamily="34" charset="0"/>
                  <a:cs typeface="Arial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8536" y="733425"/>
                <a:ext cx="11681247" cy="6016167"/>
              </a:xfrm>
              <a:blipFill rotWithShape="0">
                <a:blip r:embed="rId2"/>
                <a:stretch>
                  <a:fillRect l="-731" b="-7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Carnot Cycle and its Value in Engineering</a:t>
            </a:r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968" y="705309"/>
            <a:ext cx="11355977" cy="6016167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 of the Carnot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</a:t>
            </a:r>
          </a:p>
          <a:p>
            <a:pPr marL="800100" lvl="1" indent="-342900" algn="just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Idealized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assumptions make it impractical for real-world use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Requires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perfectly reversible processes, which are impossible to achieve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Only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applicable between two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reservoirs.</a:t>
            </a:r>
            <a:endParaRPr lang="en-US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8632" y="62484"/>
            <a:ext cx="11114740" cy="53840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3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Carnot Cycle and its Value in Engineering </a:t>
            </a:r>
            <a:r>
              <a:rPr lang="en-US" sz="33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3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3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2617" y="3201303"/>
            <a:ext cx="4517571" cy="32229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920956" y="3189143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2: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P-v and T-s diagrams of a Carnot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www.mechanicaltutorial.com/pictures/content_picture/carnot_cycle/carnot_cycle_graph.png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17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05309"/>
            <a:ext cx="11617234" cy="6016167"/>
          </a:xfrm>
        </p:spPr>
        <p:txBody>
          <a:bodyPr>
            <a:normAutofit lnSpcReduction="10000"/>
          </a:bodyPr>
          <a:lstStyle/>
          <a:p>
            <a:pPr marL="342900" lvl="0" indent="-342900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power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fluid remains a gas throughout the entire cycle.</a:t>
            </a:r>
          </a:p>
          <a:p>
            <a:pPr marL="342900" lvl="0" indent="-342900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devices operating on gas power cycles</a:t>
            </a:r>
          </a:p>
          <a:p>
            <a:pPr lvl="1" latinLnBrk="0">
              <a:lnSpc>
                <a:spcPct val="150000"/>
              </a:lnSpc>
              <a:spcBef>
                <a:spcPct val="20000"/>
              </a:spcBef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Spark-ignition automobile engines.</a:t>
            </a:r>
          </a:p>
          <a:p>
            <a:pPr lvl="1" latinLnBrk="0">
              <a:lnSpc>
                <a:spcPct val="150000"/>
              </a:lnSpc>
              <a:spcBef>
                <a:spcPct val="20000"/>
              </a:spcBef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 engines</a:t>
            </a:r>
          </a:p>
          <a:p>
            <a:pPr lvl="1" latinLnBrk="0">
              <a:lnSpc>
                <a:spcPct val="150000"/>
              </a:lnSpc>
              <a:spcBef>
                <a:spcPct val="20000"/>
              </a:spcBef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Conventional gas turbines</a:t>
            </a:r>
          </a:p>
          <a:p>
            <a:pPr marL="342900" indent="-34290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Because of the combustion process, the composition of the working fluid changes from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to combustion products during the course of the cycle.</a:t>
            </a:r>
          </a:p>
          <a:p>
            <a:pPr marL="342900" lvl="0" indent="-34290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actual gas power cycles are rather complex. </a:t>
            </a:r>
          </a:p>
          <a:p>
            <a:pPr marL="342900" lvl="0" indent="-34290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reduce the analysis to a manageable level, we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utilize</a:t>
            </a: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air-standard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assumptions.</a:t>
            </a:r>
          </a:p>
          <a:p>
            <a:pPr marL="342900" indent="-342900" latinLnBrk="0">
              <a:lnSpc>
                <a:spcPct val="150000"/>
              </a:lnSpc>
            </a:pPr>
            <a:endParaRPr lang="en-US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49946" y="-1"/>
            <a:ext cx="10637365" cy="53122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Air Standard Assumptions</a:t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34048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marL="342900" lvl="0" indent="-342900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standard assumptions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simplifications used in thermodynamic analysis to make the study of internal combustion engines and gas power cycles more manageable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without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dealing with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complexities of real-world combustion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[2]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following are Air Standard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Assumptions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800100" lvl="1" indent="-342900" latinLnBrk="0">
              <a:lnSpc>
                <a:spcPct val="10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working fluid is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</a:p>
          <a:p>
            <a:pPr marL="800100" lvl="1" indent="-342900" latinLnBrk="0">
              <a:lnSpc>
                <a:spcPct val="10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specific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heats</a:t>
            </a:r>
          </a:p>
          <a:p>
            <a:pPr marL="800100" lvl="1" indent="-342900" latinLnBrk="0">
              <a:lnSpc>
                <a:spcPct val="10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Internally reversible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</a:t>
            </a:r>
          </a:p>
          <a:p>
            <a:pPr marL="800100" lvl="1" indent="-342900" latinLnBrk="0">
              <a:lnSpc>
                <a:spcPct val="10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addition and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rejection</a:t>
            </a:r>
          </a:p>
          <a:p>
            <a:pPr marL="800100" lvl="1" indent="-342900" latinLnBrk="0">
              <a:lnSpc>
                <a:spcPct val="10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chemical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reactions</a:t>
            </a:r>
          </a:p>
          <a:p>
            <a:pPr marL="800100" lvl="1" indent="-342900" latinLnBrk="0">
              <a:lnSpc>
                <a:spcPct val="100000"/>
              </a:lnSpc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exhaust losses</a:t>
            </a: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Tx/>
              <a:buChar char="•"/>
            </a:pPr>
            <a:endParaRPr lang="en-US" alt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Air Standard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Assumptions 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5766"/>
          <a:stretch/>
        </p:blipFill>
        <p:spPr bwMode="auto">
          <a:xfrm>
            <a:off x="5164183" y="3738154"/>
            <a:ext cx="2699657" cy="2208917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7985760" y="3612218"/>
            <a:ext cx="375339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3: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Air Standard Assumptions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slideplayer.com/slide/5179287/16/images/11/Air+Standard+Assumptions.jpg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8937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Otto Cycle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079" y="443977"/>
            <a:ext cx="11094722" cy="658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An overview of reciprocating Engines</a:t>
            </a:r>
            <a:endParaRPr lang="en-US" alt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8377" y="1015299"/>
            <a:ext cx="11704320" cy="5706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reciprocating engine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type of internal combustion engine that converts chemical energy from fuel into mechanical work using reciprocating (back-and-forth)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motion [3]. 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engines are widely used in transportation,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power generation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industrial applications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reciprocating engine is the powerhouse of:</a:t>
            </a:r>
          </a:p>
          <a:p>
            <a:pPr marL="800100" lvl="1" indent="-342900" algn="just" latinLnBrk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vast majority of automobiles</a:t>
            </a:r>
          </a:p>
          <a:p>
            <a:pPr marL="800100" lvl="1" indent="-342900" algn="just" latinLnBrk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Trucks,</a:t>
            </a:r>
          </a:p>
          <a:p>
            <a:pPr marL="800100" lvl="1" indent="-342900" algn="just" latinLnBrk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Light aircraft</a:t>
            </a:r>
          </a:p>
          <a:p>
            <a:pPr marL="800100" lvl="1" indent="-342900" algn="just" latinLnBrk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Ships, and </a:t>
            </a:r>
          </a:p>
          <a:p>
            <a:pPr marL="800100" lvl="1" indent="-342900" algn="just" latinLnBrk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 power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</a:t>
            </a:r>
            <a:r>
              <a:rPr lang="en-US" sz="2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rators</a:t>
            </a:r>
            <a:endParaRPr lang="en-US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43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5" y="-1"/>
            <a:ext cx="10637365" cy="49759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pic>
        <p:nvPicPr>
          <p:cNvPr id="13" name="Picture 2" descr="https://media.springernature.com/lw685/springer-static/image/chp%3A10.1007%2F978-3-030-89216-6_3/MediaObjects/521933_1_En_3_Fig2_HTM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411" y="497591"/>
            <a:ext cx="2516778" cy="274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Content Placeholder 2"/>
          <p:cNvSpPr txBox="1">
            <a:spLocks/>
          </p:cNvSpPr>
          <p:nvPr/>
        </p:nvSpPr>
        <p:spPr>
          <a:xfrm>
            <a:off x="102324" y="497590"/>
            <a:ext cx="8580121" cy="6599896"/>
          </a:xfrm>
          <a:prstGeom prst="rect">
            <a:avLst/>
          </a:prstGeom>
          <a:ln>
            <a:solidFill>
              <a:sysClr val="window" lastClr="FFFFFF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1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Top Dead Center (TDC)-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the position of the piston when it forms the smallest volume in the cylinder.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31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Bottom Dead Center (BDC)-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position of the piston when it forms the largest volume in the cylinder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31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Stroke of the engine- 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distance b</a:t>
            </a:r>
            <a:r>
              <a:rPr lang="en-US" sz="310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etween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1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TDC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kumimoji="0" lang="en-US" sz="31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BDC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the largest distance that the piston can travel in one direction.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31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Bore</a:t>
            </a:r>
            <a:r>
              <a:rPr kumimoji="0" lang="en-US" sz="3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–the diameter of the piston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31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Intake Valve-</a:t>
            </a:r>
            <a:r>
              <a:rPr kumimoji="0" lang="en-US" sz="31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air or air-fuel mixture is drawn into the 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3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cylinder through.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31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 Valve-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kumimoji="0" lang="en-US" sz="31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1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combustion products are expelled from the cylinder through.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13074" y="3246488"/>
            <a:ext cx="33012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4: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Components of a reciprocating engine</a:t>
            </a:r>
          </a:p>
          <a:p>
            <a:pPr lvl="0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https://encrypted-tbn3.gstatic.com/images?q=tbn:ANd9GcSmKi70cK9tml9x4x-OLmfw1EnF8ekc6GxQBILLnTbyVILYmsf7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20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3226"/>
          <a:stretch/>
        </p:blipFill>
        <p:spPr bwMode="auto">
          <a:xfrm>
            <a:off x="8579645" y="669302"/>
            <a:ext cx="2805112" cy="2825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35130" y="736397"/>
            <a:ext cx="7829007" cy="5299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minimum volume formed in the cylinder when the piston is at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TDC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called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clearance volume.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volume displaced by the piston as it moves between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TDC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BDC</a:t>
            </a:r>
            <a:r>
              <a:rPr lang="en-US" sz="24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called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displacement volume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ratio of the maximum volume formed in the cylinder to the minimum (clearance) volume is called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ratio </a:t>
            </a:r>
            <a:r>
              <a:rPr lang="en-US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engine: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46566" y="3495233"/>
            <a:ext cx="330129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5: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Displacement and Clearance Volume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https://encrypted-tbn0.gstatic.com/images?q=tbn:ANd9GcRwAlkUCQSXi0rsP0By7zgzPG-oGADb6sU8PA&amp;s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301093" y="5442085"/>
                <a:ext cx="2308068" cy="75424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𝑚𝑎𝑥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𝐵𝐷𝐶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𝑇𝐷𝐶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1093" y="5442085"/>
                <a:ext cx="2308068" cy="75424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873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61955" y="634116"/>
            <a:ext cx="11441672" cy="5555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 Effective Pressure (MEP):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is a fictitious pressure that, if it acted on the piston during the entire power stroke, would produce the same amount of net work as that produced during the actual cycle.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 Effective Pressure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can be used as a parameter to compare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 of reciprocating engines of equal size. 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engine with a larger value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will deliver more net work per cycle and thus will perform better.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fontAlgn="base" latinLnBrk="0">
              <a:spcBef>
                <a:spcPct val="0"/>
              </a:spcBef>
              <a:spcAft>
                <a:spcPct val="0"/>
              </a:spcAft>
            </a:pPr>
            <a:endParaRPr lang="en-US" altLang="en-US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 latinLnBrk="0">
              <a:spcBef>
                <a:spcPct val="0"/>
              </a:spcBef>
              <a:spcAft>
                <a:spcPct val="0"/>
              </a:spcAft>
            </a:pPr>
            <a:endParaRPr lang="en-US" altLang="en-US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 latinLnBrk="0">
              <a:spcBef>
                <a:spcPct val="0"/>
              </a:spcBef>
              <a:spcAft>
                <a:spcPct val="0"/>
              </a:spcAft>
            </a:pPr>
            <a:endParaRPr lang="en-US" altLang="en-US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 latinLnBrk="0">
              <a:spcBef>
                <a:spcPct val="0"/>
              </a:spcBef>
              <a:spcAft>
                <a:spcPct val="0"/>
              </a:spcAft>
            </a:pPr>
            <a:endParaRPr lang="en-US" altLang="en-US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13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pic>
        <p:nvPicPr>
          <p:cNvPr id="1026" name="Picture 2" descr="https://www.engineersedge.com/graphics/chap8-5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49" t="-1018" r="1823"/>
          <a:stretch/>
        </p:blipFill>
        <p:spPr bwMode="auto">
          <a:xfrm>
            <a:off x="5947259" y="791627"/>
            <a:ext cx="2980507" cy="405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48646" y="1249653"/>
                <a:ext cx="497463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𝑀𝐸𝑃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𝑃𝑖𝑠𝑡𝑜𝑛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𝐴𝑟𝑒𝑎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𝑆𝑡𝑟𝑜𝑘𝑒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46" y="1249653"/>
                <a:ext cx="4974632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613" r="-613" b="-163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8646" y="2210130"/>
                <a:ext cx="512358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𝑀𝐸𝑃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𝐷𝑖𝑠𝑝𝑙𝑎𝑐𝑒𝑚𝑒𝑛𝑡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𝑉𝑜𝑙𝑢𝑚𝑒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46" y="2210130"/>
                <a:ext cx="5123582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595" r="-595" b="-3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7533" y="3058770"/>
                <a:ext cx="4785349" cy="75386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𝑀𝐸𝑃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𝑚𝑎𝑥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𝑚𝑎𝑥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533" y="3058770"/>
                <a:ext cx="4785349" cy="75386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5767328" y="4933808"/>
            <a:ext cx="330129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6: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Mean Effective Pressure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https://www.engineersedge.com/graphics/chap8-5.png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16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402079"/>
            <a:ext cx="1144167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Standard Otto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theoretical model that approximates the behavior of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spark-ignition internal combustion engine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commonly found in gasoline-powered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vehicles [3]. </a:t>
            </a:r>
          </a:p>
          <a:p>
            <a:pPr marL="342900" indent="-34290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Otto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ideal cycle for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spark-ignition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reciprocating engines.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 spark-ignition engines, the piston executes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 complete strokes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(two mechanical cycles) within the cylinder, and the crankshaft completes two revolutions for each thermodynamic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consists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 distinct processes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occur in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system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assuming air as the working fluid and neglecting any real-world complexities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like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friction or heat losses.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engines are called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four-stroke</a:t>
            </a:r>
            <a:r>
              <a:rPr lang="en-US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combustion engines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4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00312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0" y="669708"/>
            <a:ext cx="11556273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The working Principle of Air Standard Otto Cycle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3106" y="1327036"/>
            <a:ext cx="6624364" cy="4010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166279" y="5416699"/>
            <a:ext cx="71380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7: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Working principle of Air Standard Otto Cycle</a:t>
            </a:r>
          </a:p>
          <a:p>
            <a:pPr lvl="0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sounak4u.weebly.com/uploads/1/2/7/0/12702026/9860058_orig.png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4651" y="634116"/>
            <a:ext cx="7948752" cy="457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Initially, both the intake and the exhaust valves are closed, and the piston is at its lowest position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(BDC).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During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stroke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the piston reaches its highest position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(TDC)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spark plug fires and the mixture ignites, increasing the pressure and temperature of the system.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high pressure gases force the piston down, which in turn forces the crankshaft to rotate, producing a useful work output during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stroke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endParaRPr lang="en-US" sz="2000" dirty="0" smtClean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4856" y="634116"/>
            <a:ext cx="3932172" cy="259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7494" y="699131"/>
            <a:ext cx="796239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end of this stroke, the piston is at its lowest position (the completion of the first mechanical cycle), and the cylinder is filled with combustion products.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Now the piston moves upward one more time, purging the exhaust gases through the exhaust valve (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exhaust stroke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), and down a second time, drawing in fresh air-fuel mixture through the intake valve (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intake stroke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Notice that the pressure in the cylinder is slightly below during the intake stroke.</a:t>
            </a:r>
          </a:p>
          <a:p>
            <a:pPr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53402" y="699131"/>
            <a:ext cx="3932172" cy="259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62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8674" y="634116"/>
            <a:ext cx="1142782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thermodynamic analysis of the actual four-stroke or two-stroke cycles can be simplified significantly if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air-standard assumptions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utilized.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resulting cycle, which closely resembles the actual operating conditions, is the ideal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Otto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consists of four internally reversible processes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603375" lvl="2" indent="-688975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1-2 	Isentropic compression</a:t>
            </a:r>
          </a:p>
          <a:p>
            <a:pPr marL="1601788" lvl="2" indent="-687388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2-3	Constant volume heat addition</a:t>
            </a:r>
          </a:p>
          <a:p>
            <a:pPr marL="1603375" lvl="2" indent="-688975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3-4	Isentropic expansion</a:t>
            </a:r>
          </a:p>
          <a:p>
            <a:pPr marL="1603375" lvl="2" indent="-688975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4-1	Constant volume heat rejection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59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7308" y="656161"/>
            <a:ext cx="6182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P-v and T-s diagram of an Otto Cycle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692475" y="5309911"/>
            <a:ext cx="713801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8: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P-v and T-s diagram of an Otto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https://4.bp.blogspot.com/-5myRAsvqta0/WeYIGLbIAMI/AAAAAAAAIi8/TBrB9BCohcoeXY_z8agJRo5jzNnXp5zxgCEwYBhgL/s1600/P-V%2Band%2BT-S%2BDiagram%2Bof%2BOtto%2BCycle%2Bwith%2BP%252C%2BV%252C%2BT%2Band%2BS.png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72" y="1216481"/>
            <a:ext cx="8583223" cy="3867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95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9007" y="806942"/>
            <a:ext cx="114256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Otto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executed in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system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disregarding the changes in kinetic and potential energies,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law relation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any of the processes is expressed, on a unit-mass basis,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</a:p>
          <a:p>
            <a:pPr latinLnBrk="0"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 work is involved during the two heat transfer 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processes since both take place at constant volume. 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658634" y="2698430"/>
                <a:ext cx="451444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400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sz="2400" b="0" i="1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𝑢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8634" y="2698430"/>
                <a:ext cx="4514441" cy="369332"/>
              </a:xfrm>
              <a:prstGeom prst="rect">
                <a:avLst/>
              </a:prstGeom>
              <a:blipFill rotWithShape="0">
                <a:blip r:embed="rId2"/>
                <a:stretch>
                  <a:fillRect b="-3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17203" y="4742255"/>
                <a:ext cx="3908827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203" y="4742255"/>
                <a:ext cx="3908827" cy="369332"/>
              </a:xfrm>
              <a:prstGeom prst="rect">
                <a:avLst/>
              </a:prstGeom>
              <a:blipFill rotWithShape="0">
                <a:blip r:embed="rId3"/>
                <a:stretch>
                  <a:fillRect r="-936" b="-360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017203" y="5496105"/>
                <a:ext cx="398795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203" y="5496105"/>
                <a:ext cx="3987951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612" r="-1529" b="-3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8952" y="2102024"/>
            <a:ext cx="2143298" cy="189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8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248132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77553" y="863298"/>
                <a:ext cx="11353489" cy="30008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Then, the thermal efficiency of the ideal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tto cycle under the cold air standard assumptions becomes:</a:t>
                </a:r>
              </a:p>
              <a:p>
                <a:pPr latinLnBrk="0">
                  <a:lnSpc>
                    <a:spcPct val="150000"/>
                  </a:lnSpc>
                </a:pPr>
                <a:endParaRPr lang="en-US" dirty="0"/>
              </a:p>
              <a:p>
                <a:pPr latinLnBrk="0">
                  <a:lnSpc>
                    <a:spcPct val="150000"/>
                  </a:lnSpc>
                </a:pPr>
                <a:endParaRPr lang="en-US" dirty="0" smtClean="0"/>
              </a:p>
              <a:p>
                <a:pPr latinLnBrk="0">
                  <a:lnSpc>
                    <a:spcPct val="150000"/>
                  </a:lnSpc>
                </a:pPr>
                <a:endParaRPr lang="en-US" dirty="0" smtClean="0"/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Processes 1-2 and 3-4 are isentropic,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3 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.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𝑇h𝑢𝑠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53" y="863298"/>
                <a:ext cx="11353489" cy="3000821"/>
              </a:xfrm>
              <a:prstGeom prst="rect">
                <a:avLst/>
              </a:prstGeom>
              <a:blipFill rotWithShape="0">
                <a:blip r:embed="rId2"/>
                <a:stretch>
                  <a:fillRect l="-805" b="-16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66779" y="1849989"/>
                <a:ext cx="7769050" cy="13520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𝑂𝑡𝑡𝑜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−1)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−1)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6779" y="1849989"/>
                <a:ext cx="7769050" cy="135203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152835" y="4137439"/>
                <a:ext cx="4110934" cy="91044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b="0" i="1" smtClean="0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b="0" i="1" smtClean="0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835" y="4137439"/>
                <a:ext cx="4110934" cy="91044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764139" y="5292452"/>
                <a:ext cx="2079031" cy="6914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139" y="5292452"/>
                <a:ext cx="2079031" cy="69147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975247" y="5321201"/>
                <a:ext cx="2685672" cy="75386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𝑚𝑎𝑥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𝑚𝑖𝑛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247" y="5321201"/>
                <a:ext cx="2685672" cy="753861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931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49552"/>
            <a:ext cx="11248132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1588" y="790101"/>
            <a:ext cx="11756571" cy="5309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compression ratio of an air-standard Otto cycle is 9.5. Prior to the isentropic compression process, the air is at 100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 35°C, and 600 cm³. The temperature at the end of the isentropic expansion process is 800 K. Using specific heat values at room temperature, determine:</a:t>
            </a:r>
          </a:p>
          <a:p>
            <a:pPr marL="800100" lvl="1" indent="-3429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highest temperature and pressure in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cycle,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amount of heat transferred in (in kJ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thermal efficiency, and</a:t>
            </a:r>
          </a:p>
          <a:p>
            <a:pPr marL="800100" lvl="1" indent="-342900" latinLnBrk="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mean effective pressure (MEP).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767360" y="2883575"/>
                <a:ext cx="2232726" cy="6155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𝐴𝑖𝑟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:</m:t>
                      </m:r>
                    </m:oMath>
                  </m:oMathPara>
                </a14:m>
                <a:endParaRPr lang="en-US" sz="2000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=1.005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𝑘𝑔𝐾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7360" y="2883575"/>
                <a:ext cx="2232726" cy="615553"/>
              </a:xfrm>
              <a:prstGeom prst="rect">
                <a:avLst/>
              </a:prstGeom>
              <a:blipFill rotWithShape="0">
                <a:blip r:embed="rId2"/>
                <a:stretch>
                  <a:fillRect l="-1366" r="-3005" b="-18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8674385" y="3605561"/>
                <a:ext cx="241867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718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𝑘𝑔𝐾</m:t>
                      </m:r>
                    </m:oMath>
                  </m:oMathPara>
                </a14:m>
                <a:endParaRPr lang="en-US" sz="2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74385" y="3605561"/>
                <a:ext cx="2418675" cy="400110"/>
              </a:xfrm>
              <a:prstGeom prst="rect">
                <a:avLst/>
              </a:prstGeom>
              <a:blipFill rotWithShape="0"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8748924" y="4112104"/>
                <a:ext cx="323075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𝐾</m:t>
                    </m:r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1.4</m:t>
                    </m:r>
                  </m:oMath>
                </a14:m>
                <a:r>
                  <a:rPr lang="en-US" sz="2000" dirty="0" smtClean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=0.287 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𝑘𝐽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𝑘𝑔𝐾</m:t>
                    </m:r>
                  </m:oMath>
                </a14:m>
                <a:endParaRPr lang="en-US" sz="2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8924" y="4112104"/>
                <a:ext cx="3230756" cy="400110"/>
              </a:xfrm>
              <a:prstGeom prst="rect">
                <a:avLst/>
              </a:prstGeom>
              <a:blipFill rotWithShape="0">
                <a:blip r:embed="rId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90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43629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11750" y="538908"/>
                <a:ext cx="11521441" cy="58785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vl="0"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Solution:</a:t>
                </a:r>
              </a:p>
              <a:p>
                <a:pPr lvl="0"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endParaRPr lang="en-US" altLang="en-US" sz="28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vl="0"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endParaRPr lang="en-US" altLang="en-US" sz="28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vl="0"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endParaRPr lang="en-US" alt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vl="0"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For the Isentropic Compression:</a:t>
                </a:r>
              </a:p>
              <a:p>
                <a:pPr lvl="0"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					and,</a:t>
                </a:r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vl="0"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The highest temperature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occurs at state 3:</a:t>
                </a:r>
              </a:p>
              <a:p>
                <a:pPr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Given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800 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fontAlgn="base" latinLnBrk="0">
                  <a:lnSpc>
                    <a:spcPct val="15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rgbClr val="F0A22E"/>
                  </a:buClr>
                  <a:buSzPct val="70000"/>
                </a:pPr>
                <a:endParaRPr lang="en-US" altLang="en-US" sz="2400" b="1" dirty="0" smtClean="0"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11750" y="538908"/>
                <a:ext cx="11521441" cy="5878532"/>
              </a:xfrm>
              <a:prstGeom prst="rect">
                <a:avLst/>
              </a:prstGeom>
              <a:blipFill rotWithShape="0">
                <a:blip r:embed="rId2"/>
                <a:stretch>
                  <a:fillRect l="-847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997619" y="1127163"/>
                <a:ext cx="3755195" cy="62651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𝐶𝑜𝑚𝑝𝑟𝑒𝑠𝑠𝑖𝑜𝑛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𝑅𝑎𝑡𝑖𝑜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=9.5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619" y="1127163"/>
                <a:ext cx="3755195" cy="62651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98098" y="1912351"/>
                <a:ext cx="2209451" cy="123110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𝑆𝑡𝑎𝑡𝑒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1: 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𝑘𝑃𝑎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=35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℃=308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=0.0006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098" y="1912351"/>
                <a:ext cx="2209451" cy="1231106"/>
              </a:xfrm>
              <a:prstGeom prst="rect">
                <a:avLst/>
              </a:prstGeom>
              <a:blipFill rotWithShape="0">
                <a:blip r:embed="rId4"/>
                <a:stretch>
                  <a:fillRect l="-2486" r="-1934" b="-39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020612" y="1817764"/>
                <a:ext cx="1990801" cy="112203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𝑆𝑡𝑎𝑡𝑒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4: 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=800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</m:oMath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type m:val="skw"/>
                          <m:ctrlPr>
                            <a:rPr lang="en-US" sz="20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=1.4</m:t>
                      </m:r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612" y="1817764"/>
                <a:ext cx="1990801" cy="1122038"/>
              </a:xfrm>
              <a:prstGeom prst="rect">
                <a:avLst/>
              </a:prstGeom>
              <a:blipFill rotWithShape="0">
                <a:blip r:embed="rId5"/>
                <a:stretch>
                  <a:fillRect l="-18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84411" y="3859871"/>
                <a:ext cx="3707745" cy="313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=308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(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9.5)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1.4−1</m:t>
                          </m:r>
                        </m:sup>
                      </m:sSup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411" y="3859871"/>
                <a:ext cx="3707745" cy="313291"/>
              </a:xfrm>
              <a:prstGeom prst="rect">
                <a:avLst/>
              </a:prstGeom>
              <a:blipFill rotWithShape="0">
                <a:blip r:embed="rId6"/>
                <a:stretch>
                  <a:fillRect l="-657" b="-36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997619" y="4301125"/>
                <a:ext cx="153593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=741.7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619" y="4301125"/>
                <a:ext cx="1535933" cy="307777"/>
              </a:xfrm>
              <a:prstGeom prst="rect">
                <a:avLst/>
              </a:prstGeom>
              <a:blipFill rotWithShape="0">
                <a:blip r:embed="rId7"/>
                <a:stretch>
                  <a:fillRect l="-2778" r="-1587" b="-2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813674" y="3670741"/>
                <a:ext cx="3230051" cy="313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(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9.5)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1.4</m:t>
                          </m:r>
                        </m:sup>
                      </m:sSup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3674" y="3670741"/>
                <a:ext cx="3230051" cy="313291"/>
              </a:xfrm>
              <a:prstGeom prst="rect">
                <a:avLst/>
              </a:prstGeom>
              <a:blipFill rotWithShape="0">
                <a:blip r:embed="rId8"/>
                <a:stretch>
                  <a:fillRect l="-943" b="-36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022679" y="4126343"/>
                <a:ext cx="1750864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=2260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𝑘𝑃𝑎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2679" y="4126343"/>
                <a:ext cx="1750864" cy="307777"/>
              </a:xfrm>
              <a:prstGeom prst="rect">
                <a:avLst/>
              </a:prstGeom>
              <a:blipFill rotWithShape="0">
                <a:blip r:embed="rId9"/>
                <a:stretch>
                  <a:fillRect l="-2091" r="-2091" b="-2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84411" y="5725720"/>
                <a:ext cx="3706206" cy="313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=800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(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9.5)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1.4−1</m:t>
                          </m:r>
                        </m:sup>
                      </m:sSup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411" y="5725720"/>
                <a:ext cx="3706206" cy="313291"/>
              </a:xfrm>
              <a:prstGeom prst="rect">
                <a:avLst/>
              </a:prstGeom>
              <a:blipFill rotWithShape="0">
                <a:blip r:embed="rId10"/>
                <a:stretch>
                  <a:fillRect l="-658" b="-36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34565" y="6302764"/>
                <a:ext cx="182614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</m:e>
                        <m:sub>
                          <m:r>
                            <a:rPr lang="en-US" sz="2000" b="1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0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𝟏𝟗𝟐𝟔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𝑲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565" y="6302764"/>
                <a:ext cx="1826141" cy="307777"/>
              </a:xfrm>
              <a:prstGeom prst="rect">
                <a:avLst/>
              </a:prstGeom>
              <a:blipFill rotWithShape="0">
                <a:blip r:embed="rId11"/>
                <a:stretch>
                  <a:fillRect l="-2007" r="-2007" b="-2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73543" y="1121168"/>
            <a:ext cx="3720513" cy="1676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58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3492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-1" y="849132"/>
                <a:ext cx="11564984" cy="59759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The highest pressure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rgbClr val="FF0000"/>
                            </a:solidFill>
                            <a:latin typeface="Cambria Math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𝑃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  <a:sym typeface="Symbol" panose="05050102010706020507" pitchFamily="18" charset="2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  is found using the ideal gas law:</a:t>
                </a: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altLang="en-US" sz="2400" dirty="0"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alt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Heat addition </a:t>
                </a: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occurs during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S</m:t>
                    </m:r>
                    <m:r>
                      <m:rPr>
                        <m:sty m:val="p"/>
                      </m:rPr>
                      <a:rPr lang="en-US" alt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tate</m:t>
                    </m:r>
                    <m:r>
                      <a:rPr lang="en-US" alt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 2→</m:t>
                    </m:r>
                    <m:r>
                      <m:rPr>
                        <m:sty m:val="p"/>
                      </m:rPr>
                      <a:rPr lang="en-US" alt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State</m:t>
                    </m:r>
                    <m:r>
                      <a:rPr lang="en-US" alt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 3 </m:t>
                    </m:r>
                    <m:r>
                      <m:rPr>
                        <m:sty m:val="p"/>
                      </m:rPr>
                      <a:rPr lang="en-US" alt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  <a:sym typeface="Symbol" panose="05050102010706020507" pitchFamily="18" charset="2"/>
                      </a:rPr>
                      <m:t>process</m:t>
                    </m:r>
                  </m:oMath>
                </a14:m>
                <a: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/>
                </a:r>
                <a:br>
                  <a:rPr lang="en-US" alt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</a:b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The mass of air is determined:</a:t>
                </a: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alt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  <a:sym typeface="Symbol" panose="05050102010706020507" pitchFamily="18" charset="2"/>
                </a:endParaRP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alt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Symbol" panose="05050102010706020507" pitchFamily="18" charset="2"/>
                  </a:rPr>
                  <a:t>Heat added: </a:t>
                </a:r>
              </a:p>
              <a:p>
                <a:pPr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endPara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1" y="849132"/>
                <a:ext cx="11564984" cy="5975995"/>
              </a:xfrm>
              <a:prstGeom prst="rect">
                <a:avLst/>
              </a:prstGeom>
              <a:blipFill rotWithShape="0">
                <a:blip r:embed="rId2"/>
                <a:stretch>
                  <a:fillRect l="-791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866503" y="1621845"/>
                <a:ext cx="1417952" cy="6281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503" y="1621845"/>
                <a:ext cx="1417952" cy="62812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05246" y="2303416"/>
                <a:ext cx="3399071" cy="6285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=2260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1926.4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741.7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246" y="2303416"/>
                <a:ext cx="3399071" cy="62850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00047" y="3038427"/>
                <a:ext cx="1839157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𝟓𝟖𝟕𝟎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𝒌𝑷𝒂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047" y="3038427"/>
                <a:ext cx="1839157" cy="307777"/>
              </a:xfrm>
              <a:prstGeom prst="rect">
                <a:avLst/>
              </a:prstGeom>
              <a:blipFill rotWithShape="0">
                <a:blip r:embed="rId5"/>
                <a:stretch>
                  <a:fillRect l="-1987" r="-2318" b="-196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05246" y="4826439"/>
                <a:ext cx="4516173" cy="6285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  <m: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0.0006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0.287 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308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=0.00068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246" y="4826439"/>
                <a:ext cx="4516173" cy="628505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908039" y="5724537"/>
                <a:ext cx="274658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8039" y="5724537"/>
                <a:ext cx="2746586" cy="307777"/>
              </a:xfrm>
              <a:prstGeom prst="rect">
                <a:avLst/>
              </a:prstGeom>
              <a:blipFill rotWithShape="0">
                <a:blip r:embed="rId7"/>
                <a:stretch>
                  <a:fillRect l="-1996" r="-2217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908039" y="6227273"/>
                <a:ext cx="609397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=0.00068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0.718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1926.4−741.7</m:t>
                          </m:r>
                        </m:e>
                      </m:d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𝟓𝟕𝟖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𝐤𝐉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8039" y="6227273"/>
                <a:ext cx="6093976" cy="307777"/>
              </a:xfrm>
              <a:prstGeom prst="rect">
                <a:avLst/>
              </a:prstGeom>
              <a:blipFill rotWithShape="0">
                <a:blip r:embed="rId8"/>
                <a:stretch>
                  <a:fillRect l="-300" r="-400" b="-36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15898" y="1515813"/>
            <a:ext cx="3720513" cy="1676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1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Otto 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542510"/>
            <a:ext cx="11564984" cy="610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The thermal efficiency:</a:t>
            </a: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It is dependent on the compression ratio:</a:t>
            </a: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Mean Effective Pressure (MEP)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is defined as: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And, the net work output:</a:t>
            </a: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Displacement Volume:  </a:t>
            </a: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463040" y="1928171"/>
                <a:ext cx="4084451" cy="57823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9.5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0.4</m:t>
                              </m:r>
                            </m:sup>
                          </m:sSup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=0.585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040" y="1928171"/>
                <a:ext cx="4084451" cy="57823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524000" y="2678000"/>
                <a:ext cx="1619289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sz="20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𝟓𝟖</m:t>
                      </m:r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sz="20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%</m:t>
                      </m:r>
                    </m:oMath>
                  </m:oMathPara>
                </a14:m>
                <a:endParaRPr lang="en-US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2678000"/>
                <a:ext cx="1619289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2256" r="-2256" b="-274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393305" y="3253508"/>
                <a:ext cx="1760097" cy="62651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𝑀𝐸𝑃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3305" y="3253508"/>
                <a:ext cx="1760097" cy="62651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719903" y="4091596"/>
                <a:ext cx="4752198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sz="2000" b="0" i="1" smtClean="0">
                          <a:latin typeface="Cambria Math" panose="02040503050406030204" pitchFamily="18" charset="0"/>
                        </a:rPr>
                        <m:t>η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=0.585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0.578=0.338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</a:rPr>
                        <m:t>kJ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903" y="4091596"/>
                <a:ext cx="4752198" cy="307777"/>
              </a:xfrm>
              <a:prstGeom prst="rect">
                <a:avLst/>
              </a:prstGeom>
              <a:blipFill rotWithShape="0">
                <a:blip r:embed="rId5"/>
                <a:stretch>
                  <a:fillRect l="-513" r="-1154" b="-3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761139" y="5119448"/>
                <a:ext cx="6392263" cy="69153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=0.0006</m:t>
                      </m:r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9.5</m:t>
                              </m:r>
                            </m:den>
                          </m:f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=0.000537 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1139" y="5119448"/>
                <a:ext cx="6392263" cy="691536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1852" y="6067233"/>
                <a:ext cx="3669851" cy="57823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𝑀𝐸𝑃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0.338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0.000537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𝟔𝟐𝟗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𝒌𝑷𝒂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852" y="6067233"/>
                <a:ext cx="3669851" cy="578235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306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4504" y="586968"/>
            <a:ext cx="11773987" cy="6366826"/>
          </a:xfrm>
          <a:prstGeom prst="rect">
            <a:avLst/>
          </a:prstGeom>
          <a:ln>
            <a:solidFill>
              <a:sysClr val="window" lastClr="FFFFFF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Diesel cycle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is the ideal cycle for the compressed ignition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(CI) reciprocating engines.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 spark-ignition engines (also known as </a:t>
            </a:r>
            <a:r>
              <a:rPr kumimoji="0" lang="en-US" sz="240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gasoline engines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  <a:r>
              <a:rPr kumimoji="0" lang="en-US" sz="2400" b="0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air-fuel mixture is compressed to a temperature that is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below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auto ignition temperature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of the fuel, the combustion process is initiated by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firing a spark plug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[4]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CI engines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(also known as </a:t>
            </a:r>
            <a:r>
              <a:rPr kumimoji="0" lang="en-US" sz="240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diesel engines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), the air is compressed to a temperature that is above the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auto ignition temperature of the fuel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and combustion starts on contact as the fuel is injected into this hot air.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Therefore, the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spark plug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carburetor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are replaced 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400" noProof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 fuel injector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 diesel engines.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36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11124" y="0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478970"/>
            <a:ext cx="11434353" cy="6379030"/>
          </a:xfrm>
          <a:prstGeom prst="rect">
            <a:avLst/>
          </a:prstGeom>
          <a:ln>
            <a:solidFill>
              <a:sysClr val="window" lastClr="FFFFFF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working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principle is: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fuel injection process in diesel engines starts when the piston approaches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TDC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and continues during the first part of the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power stroke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Because of this longer duration, the combustion process in the ideal Diesel cycle is approximated as a </a:t>
            </a: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constant-pressure heat-addition process.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This is the only process where the Otto and the Diesel cycles differ.</a:t>
            </a:r>
          </a:p>
          <a:p>
            <a:pPr algn="just">
              <a:lnSpc>
                <a:spcPct val="150000"/>
              </a:lnSpc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remaining three processes are the same for both ideal cycles.</a:t>
            </a: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Process 1-2 : Isentropic compression</a:t>
            </a: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2-3 : Constant pressure heat addition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Process 3-4 : Isentropic expansion</a:t>
            </a: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Process 4-1 : Constant-volume heat rejection </a:t>
            </a:r>
          </a:p>
          <a:p>
            <a:pPr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531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0" y="669336"/>
            <a:ext cx="11732623" cy="5869577"/>
          </a:xfrm>
          <a:prstGeom prst="rect">
            <a:avLst/>
          </a:prstGeom>
          <a:ln>
            <a:solidFill>
              <a:sysClr val="window" lastClr="FFFFFF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 cycle </a:t>
            </a: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ideal cycle for the compressed ignition (CI) reciprocating engines.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5566"/>
          <a:stretch/>
        </p:blipFill>
        <p:spPr>
          <a:xfrm>
            <a:off x="2016225" y="1486650"/>
            <a:ext cx="5930908" cy="310025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016225" y="4948406"/>
            <a:ext cx="713801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9: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P-v and T-s diagram of Diesel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https://mechanicalbooster.com/wp-content/uploads/2017/10/Dieselcycleworkingprocess-e1591892297266.png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19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0960" y="669336"/>
            <a:ext cx="11671663" cy="5869577"/>
          </a:xfrm>
          <a:prstGeom prst="rect">
            <a:avLst/>
          </a:prstGeom>
          <a:ln>
            <a:solidFill>
              <a:sysClr val="window" lastClr="FFFFFF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Noting that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 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executed in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piston-cylinder device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which forms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system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 of heat transferred to the working fluid at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pressure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rejected from it at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volume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expressed as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thermal efficiency of the ideal Diesel cycle under the cold-air-standard assumption becomes:</a:t>
            </a: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938620" y="2479222"/>
                <a:ext cx="2571986" cy="32117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8620" y="2479222"/>
                <a:ext cx="2571986" cy="321178"/>
              </a:xfrm>
              <a:prstGeom prst="rect">
                <a:avLst/>
              </a:prstGeom>
              <a:blipFill rotWithShape="0">
                <a:blip r:embed="rId2"/>
                <a:stretch>
                  <a:fillRect l="-1422" b="-230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970841" y="2456695"/>
                <a:ext cx="328365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0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+(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 smtClean="0"/>
                  <a:t>)</a:t>
                </a:r>
                <a:endParaRPr lang="en-US" sz="20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0841" y="2456695"/>
                <a:ext cx="3283656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2783" t="-26000" r="-3896" b="-5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564348" y="3031171"/>
                <a:ext cx="320549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4348" y="3031171"/>
                <a:ext cx="3205493" cy="307777"/>
              </a:xfrm>
              <a:prstGeom prst="rect">
                <a:avLst/>
              </a:prstGeom>
              <a:blipFill rotWithShape="0">
                <a:blip r:embed="rId4"/>
                <a:stretch>
                  <a:fillRect l="-952" r="-2095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667537" y="3624089"/>
                <a:ext cx="1843069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537" y="3624089"/>
                <a:ext cx="1843069" cy="307777"/>
              </a:xfrm>
              <a:prstGeom prst="rect">
                <a:avLst/>
              </a:prstGeom>
              <a:blipFill rotWithShape="0">
                <a:blip r:embed="rId5"/>
                <a:stretch>
                  <a:fillRect b="-3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740723" y="3604124"/>
                <a:ext cx="3398431" cy="6155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  <a:p>
                <a:endParaRPr lang="en-US" sz="20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0723" y="3604124"/>
                <a:ext cx="3398431" cy="615553"/>
              </a:xfrm>
              <a:prstGeom prst="rect">
                <a:avLst/>
              </a:prstGeom>
              <a:blipFill rotWithShape="0">
                <a:blip r:embed="rId6"/>
                <a:stretch>
                  <a:fillRect r="-5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602865" y="2558182"/>
                <a:ext cx="27571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865" y="2558182"/>
                <a:ext cx="275717" cy="276999"/>
              </a:xfrm>
              <a:prstGeom prst="rect">
                <a:avLst/>
              </a:prstGeom>
              <a:blipFill rotWithShape="0">
                <a:blip r:embed="rId7"/>
                <a:stretch>
                  <a:fillRect l="-4444" r="-8889" b="-2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510606" y="3674833"/>
                <a:ext cx="27571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0606" y="3674833"/>
                <a:ext cx="275717" cy="276999"/>
              </a:xfrm>
              <a:prstGeom prst="rect">
                <a:avLst/>
              </a:prstGeom>
              <a:blipFill rotWithShape="0">
                <a:blip r:embed="rId8"/>
                <a:stretch>
                  <a:fillRect l="-6667" r="-6667" b="-2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47830" y="5273009"/>
                <a:ext cx="7367723" cy="113024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𝐷𝑖𝑒𝑠𝑒𝑙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0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d>
                            <m:d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1−</m:t>
                      </m:r>
                      <m:f>
                        <m:fPr>
                          <m:ctrlPr>
                            <a:rPr lang="en-US" sz="20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0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−1)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0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830" y="5273009"/>
                <a:ext cx="7367723" cy="1130246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504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/>
              <p:cNvSpPr txBox="1">
                <a:spLocks/>
              </p:cNvSpPr>
              <p:nvPr/>
            </p:nvSpPr>
            <p:spPr>
              <a:xfrm>
                <a:off x="209006" y="669336"/>
                <a:ext cx="11523617" cy="5869577"/>
              </a:xfrm>
              <a:prstGeom prst="rect">
                <a:avLst/>
              </a:prstGeom>
              <a:ln>
                <a:solidFill>
                  <a:sysClr val="window" lastClr="FFFFFF"/>
                </a:solidFill>
              </a:ln>
            </p:spPr>
            <p:txBody>
              <a:bodyPr vert="horz" lIns="91440" tIns="45720" rIns="91440" bIns="45720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We now define a new quantity, the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cutoff ratio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𝑐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</m:t>
                    </m:r>
                  </m:oMath>
                </a14:m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as the ratio of the cylinder volumes after and before the combustion process: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Utilizing this definition and the isentropic ideal-gas relations for processes 1-2 and 3-4, we see that the thermal efficiency relation reduces to:</a:t>
                </a:r>
                <a:endParaRPr lang="en-US" sz="24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006" y="669336"/>
                <a:ext cx="11523617" cy="5869577"/>
              </a:xfrm>
              <a:prstGeom prst="rect">
                <a:avLst/>
              </a:prstGeom>
              <a:blipFill rotWithShape="0">
                <a:blip r:embed="rId2"/>
                <a:stretch>
                  <a:fillRect l="-634"/>
                </a:stretch>
              </a:blipFill>
              <a:ln>
                <a:solidFill>
                  <a:sysClr val="window" lastClr="FFFFFF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444686" y="2113463"/>
                <a:ext cx="3671198" cy="7518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𝐶𝑢𝑡𝑜𝑓𝑓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𝑅𝑎𝑡𝑖𝑜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686" y="2113463"/>
                <a:ext cx="3671198" cy="75187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444686" y="4583536"/>
                <a:ext cx="3997313" cy="840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𝐷𝑖𝑒𝑠𝑒𝑙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  <m:sup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p>
                              </m:sSub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num>
                            <m:den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686" y="4583536"/>
                <a:ext cx="3997313" cy="84099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193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62136" y="669336"/>
            <a:ext cx="11314612" cy="5869577"/>
          </a:xfrm>
          <a:prstGeom prst="rect">
            <a:avLst/>
          </a:prstGeom>
          <a:ln>
            <a:solidFill>
              <a:sysClr val="window" lastClr="FFFFFF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 Diesel engine has a compression ratio of 18 and uses air as the working fluid. The state of air at the beginning of the compression process is 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and 25°C. If the maximum temperature in the cycle is not to exceed 2100 K, determine: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 thermal efficiency of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cycle.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mean effective pressure (MEP).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Assume constant specific heats for air at room temperature.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63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/>
              <p:cNvSpPr txBox="1">
                <a:spLocks/>
              </p:cNvSpPr>
              <p:nvPr/>
            </p:nvSpPr>
            <p:spPr>
              <a:xfrm>
                <a:off x="0" y="669336"/>
                <a:ext cx="11732623" cy="5869577"/>
              </a:xfrm>
              <a:prstGeom prst="rect">
                <a:avLst/>
              </a:prstGeom>
              <a:ln>
                <a:solidFill>
                  <a:sysClr val="window" lastClr="FFFFFF"/>
                </a:solidFill>
              </a:ln>
            </p:spPr>
            <p:txBody>
              <a:bodyPr vert="horz" lIns="91440" tIns="45720" rIns="91440" bIns="45720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Let’s determine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ysClr val="windowText" lastClr="000000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2 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solidFill>
                              <a:sysClr val="windowText" lastClr="000000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dirty="0" smtClea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isentropic compression: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the constant pressure heat addition: </a:t>
                </a:r>
                <a:endParaRPr lang="en-US" sz="24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69336"/>
                <a:ext cx="11732623" cy="5869577"/>
              </a:xfrm>
              <a:prstGeom prst="rect">
                <a:avLst/>
              </a:prstGeom>
              <a:blipFill rotWithShape="0">
                <a:blip r:embed="rId2"/>
                <a:stretch>
                  <a:fillRect l="-727"/>
                </a:stretch>
              </a:blipFill>
              <a:ln>
                <a:solidFill>
                  <a:sysClr val="window" lastClr="FFFFFF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997619" y="1127163"/>
                <a:ext cx="3702296" cy="62651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𝐶𝑜𝑚𝑝𝑟𝑒𝑠𝑠𝑖𝑜𝑛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𝑅𝑎𝑡𝑖𝑜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=18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619" y="1127163"/>
                <a:ext cx="3702296" cy="62651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98098" y="1912351"/>
                <a:ext cx="2623539" cy="9233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𝑆𝑡𝑎𝑡𝑒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1: 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𝑘𝑃𝑎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=25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℃=298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r>
                  <a:rPr lang="en-US" sz="2000" b="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/>
                </a:r>
                <a:br>
                  <a:rPr lang="en-US" sz="2000" b="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</a:br>
                <a:endParaRPr lang="en-US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098" y="1912351"/>
                <a:ext cx="2623539" cy="923394"/>
              </a:xfrm>
              <a:prstGeom prst="rect">
                <a:avLst/>
              </a:prstGeom>
              <a:blipFill rotWithShape="0">
                <a:blip r:embed="rId4"/>
                <a:stretch>
                  <a:fillRect b="-59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619572" y="2017114"/>
                <a:ext cx="2952860" cy="81426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𝑀𝑎𝑥𝑖𝑚𝑢𝑚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=2100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type m:val="skw"/>
                          <m:ctrlPr>
                            <a:rPr lang="en-US" sz="20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=1.4</m:t>
                      </m:r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9572" y="2017114"/>
                <a:ext cx="2952860" cy="814262"/>
              </a:xfrm>
              <a:prstGeom prst="rect">
                <a:avLst/>
              </a:prstGeom>
              <a:blipFill rotWithShape="0">
                <a:blip r:embed="rId5"/>
                <a:stretch>
                  <a:fillRect l="-1033" r="-6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84411" y="3859871"/>
                <a:ext cx="3654847" cy="313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=298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(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18)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1.4−1</m:t>
                          </m:r>
                        </m:sup>
                      </m:sSup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411" y="3859871"/>
                <a:ext cx="3654847" cy="313291"/>
              </a:xfrm>
              <a:prstGeom prst="rect">
                <a:avLst/>
              </a:prstGeom>
              <a:blipFill rotWithShape="0">
                <a:blip r:embed="rId6"/>
                <a:stretch>
                  <a:fillRect l="-667" b="-36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997619" y="4442482"/>
                <a:ext cx="153593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=946.7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𝐾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619" y="4442482"/>
                <a:ext cx="1535933" cy="307777"/>
              </a:xfrm>
              <a:prstGeom prst="rect">
                <a:avLst/>
              </a:prstGeom>
              <a:blipFill rotWithShape="0">
                <a:blip r:embed="rId7"/>
                <a:stretch>
                  <a:fillRect l="-2778" r="-1587" b="-2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653265" y="3848507"/>
                <a:ext cx="3177152" cy="313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(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18)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1.4</m:t>
                          </m:r>
                        </m:sup>
                      </m:sSup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3265" y="3848507"/>
                <a:ext cx="3177152" cy="313291"/>
              </a:xfrm>
              <a:prstGeom prst="rect">
                <a:avLst/>
              </a:prstGeom>
              <a:blipFill rotWithShape="0">
                <a:blip r:embed="rId8"/>
                <a:stretch>
                  <a:fillRect l="-766" b="-36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28023" y="4439975"/>
                <a:ext cx="1750864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=5720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𝑘𝑃𝑎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8023" y="4439975"/>
                <a:ext cx="1750864" cy="307777"/>
              </a:xfrm>
              <a:prstGeom prst="rect">
                <a:avLst/>
              </a:prstGeom>
              <a:blipFill rotWithShape="0">
                <a:blip r:embed="rId9"/>
                <a:stretch>
                  <a:fillRect l="-1736" r="-1736" b="-196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22471" y="5637500"/>
                <a:ext cx="4251933" cy="6606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2100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946.7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=2.218, 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𝐶𝑢𝑡𝑜𝑓𝑓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𝑟𝑎𝑡𝑖𝑜</m:t>
                    </m:r>
                  </m:oMath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471" y="5637500"/>
                <a:ext cx="4251933" cy="660630"/>
              </a:xfrm>
              <a:prstGeom prst="rect">
                <a:avLst/>
              </a:prstGeom>
              <a:blipFill rotWithShape="0">
                <a:blip r:embed="rId10"/>
                <a:stretch>
                  <a:fillRect b="-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593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0" y="669336"/>
            <a:ext cx="11732623" cy="5869577"/>
          </a:xfrm>
          <a:prstGeom prst="rect">
            <a:avLst/>
          </a:prstGeom>
          <a:ln>
            <a:solidFill>
              <a:sysClr val="window" lastClr="FFFFFF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Calculate Heat Input and Heat Rejected: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Input  </a:t>
            </a:r>
          </a:p>
          <a:p>
            <a:pPr algn="just">
              <a:lnSpc>
                <a:spcPct val="150000"/>
              </a:lnSpc>
            </a:pPr>
            <a:endParaRPr lang="en-US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Rejected</a:t>
            </a:r>
          </a:p>
          <a:p>
            <a:pPr algn="just">
              <a:lnSpc>
                <a:spcPct val="150000"/>
              </a:lnSpc>
            </a:pPr>
            <a:endParaRPr lang="en-US" sz="2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2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Alternatively,  using Diesel efficiency formula</a:t>
            </a:r>
            <a:endParaRPr lang="en-US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72265" y="1458441"/>
                <a:ext cx="542713" cy="3006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20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</m:oMath>
                </a14:m>
                <a:r>
                  <a:rPr lang="en-US" dirty="0" smtClean="0"/>
                  <a:t>)</a:t>
                </a:r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2265" y="1458441"/>
                <a:ext cx="542713" cy="300660"/>
              </a:xfrm>
              <a:prstGeom prst="rect">
                <a:avLst/>
              </a:prstGeom>
              <a:blipFill rotWithShape="0">
                <a:blip r:embed="rId2"/>
                <a:stretch>
                  <a:fillRect l="-22472" t="-20000" r="-25843" b="-4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667691" y="1903862"/>
                <a:ext cx="680917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=1.005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2100−946.7</m:t>
                          </m:r>
                        </m:e>
                      </m:d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=1159.6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7691" y="1903862"/>
                <a:ext cx="6809172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448" r="-627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376236" y="2654967"/>
                <a:ext cx="671146" cy="3006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sz="20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dirty="0" smtClean="0"/>
                  <a:t>)</a:t>
                </a:r>
                <a:endParaRPr lang="en-US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6236" y="2654967"/>
                <a:ext cx="671146" cy="300660"/>
              </a:xfrm>
              <a:prstGeom prst="rect">
                <a:avLst/>
              </a:prstGeom>
              <a:blipFill rotWithShape="0">
                <a:blip r:embed="rId4"/>
                <a:stretch>
                  <a:fillRect l="-18182" t="-20408" r="-20909" b="-448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415142" y="3225295"/>
                <a:ext cx="6638805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=0.718 </m:t>
                      </m:r>
                      <m:r>
                        <m:rPr>
                          <m:sty m:val="p"/>
                        </m:rPr>
                        <a:rPr lang="en-US" sz="2000" b="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913.5−298</m:t>
                          </m:r>
                        </m:e>
                      </m:d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=441.8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5142" y="3225295"/>
                <a:ext cx="6638805" cy="307777"/>
              </a:xfrm>
              <a:prstGeom prst="rect">
                <a:avLst/>
              </a:prstGeom>
              <a:blipFill rotWithShape="0">
                <a:blip r:embed="rId5"/>
                <a:stretch>
                  <a:fillRect l="-367" r="-551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288502" y="4361823"/>
                <a:ext cx="5438027" cy="63017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441.8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1159.6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𝟔𝟏𝟗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𝟔𝟏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%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8502" y="4361823"/>
                <a:ext cx="5438027" cy="630173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724357" y="5614579"/>
                <a:ext cx="7582139" cy="7007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𝐷𝑖𝑒𝑠𝑒𝑙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US" sz="2000" b="0" i="1" smtClean="0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  <m:sup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p>
                              </m:sSub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num>
                            <m:den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000" b="0" i="1" smtClean="0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  <m:sub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𝑐</m:t>
                                      </m:r>
                                    </m:sub>
                                  </m:s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den>
                          </m:f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18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0.4</m:t>
                              </m:r>
                            </m:sup>
                          </m:sSup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0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200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2.218</m:t>
                                  </m:r>
                                </m:e>
                                <m:sup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1.8</m:t>
                                  </m:r>
                                </m:sup>
                              </m:s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num>
                            <m:den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1.4</m:t>
                              </m:r>
                              <m:d>
                                <m:dPr>
                                  <m:ctrlPr>
                                    <a:rPr lang="en-US" sz="2000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2.218−1</m:t>
                                  </m:r>
                                </m:e>
                              </m:d>
                            </m:den>
                          </m:f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𝟔𝟏𝟗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357" y="5614579"/>
                <a:ext cx="7582139" cy="700769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8167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116975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Air Standard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Diesel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2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/>
              <p:cNvSpPr txBox="1">
                <a:spLocks/>
              </p:cNvSpPr>
              <p:nvPr/>
            </p:nvSpPr>
            <p:spPr>
              <a:xfrm>
                <a:off x="0" y="669336"/>
                <a:ext cx="11732623" cy="5869577"/>
              </a:xfrm>
              <a:prstGeom prst="rect">
                <a:avLst/>
              </a:prstGeom>
              <a:ln>
                <a:solidFill>
                  <a:sysClr val="window" lastClr="FFFFFF"/>
                </a:solidFill>
              </a:ln>
            </p:spPr>
            <p:txBody>
              <a:bodyPr vert="horz" lIns="91440" tIns="45720" rIns="91440" bIns="45720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Mean Effective Pressure (MEP)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Net Work Output </a:t>
                </a:r>
              </a:p>
              <a:p>
                <a:pPr algn="just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Displacement Volume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400" dirty="0" smtClean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First, find specific volume at State 1:</a:t>
                </a:r>
              </a:p>
              <a:p>
                <a:pPr algn="just">
                  <a:lnSpc>
                    <a:spcPct val="150000"/>
                  </a:lnSpc>
                </a:pPr>
                <a:endParaRPr lang="en-US" sz="24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sz="2400" dirty="0" smtClean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sz="24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Therefore,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𝑀𝐸𝑃</m:t>
                    </m:r>
                    <m:r>
                      <a:rPr lang="en-US" sz="2400" b="0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ysClr val="windowText" lastClr="000000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0" i="1" smtClean="0">
                                <a:solidFill>
                                  <a:sysClr val="windowText" lastClr="000000"/>
                                </a:solidFill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ysClr val="windowText" lastClr="00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𝑛𝑒𝑡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sz="2400" b="0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ysClr val="windowText" lastClr="000000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717.8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0.8075</m:t>
                        </m:r>
                      </m:den>
                    </m:f>
                    <m:r>
                      <a:rPr lang="en-US" sz="2400" b="0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𝟖𝟖𝟖</m:t>
                    </m:r>
                    <m:r>
                      <a:rPr lang="en-US" sz="2400" b="1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𝟗</m:t>
                    </m:r>
                    <m:r>
                      <a:rPr lang="en-US" sz="2400" b="1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1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𝒌𝑷𝒂</m:t>
                    </m:r>
                  </m:oMath>
                </a14:m>
                <a:endParaRPr lang="en-US" sz="2400" b="1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69336"/>
                <a:ext cx="11732623" cy="5869577"/>
              </a:xfrm>
              <a:prstGeom prst="rect">
                <a:avLst/>
              </a:prstGeom>
              <a:blipFill rotWithShape="0">
                <a:blip r:embed="rId2"/>
                <a:stretch>
                  <a:fillRect l="-727" b="-311"/>
                </a:stretch>
              </a:blipFill>
              <a:ln>
                <a:solidFill>
                  <a:sysClr val="window" lastClr="FFFFFF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645269" y="1419913"/>
                <a:ext cx="11869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5269" y="1419913"/>
                <a:ext cx="1186928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64285" y="2033852"/>
                <a:ext cx="583890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=1159.6−441.8=717.8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285" y="2033852"/>
                <a:ext cx="5838906" cy="307777"/>
              </a:xfrm>
              <a:prstGeom prst="rect">
                <a:avLst/>
              </a:prstGeom>
              <a:blipFill rotWithShape="0">
                <a:blip r:embed="rId4"/>
                <a:stretch>
                  <a:fillRect l="-313" r="-731" b="-3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864285" y="3720484"/>
                <a:ext cx="4508157" cy="6285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0.287 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298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=0.855 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285" y="3720484"/>
                <a:ext cx="4508157" cy="628505"/>
              </a:xfrm>
              <a:prstGeom prst="rect">
                <a:avLst/>
              </a:prstGeom>
              <a:blipFill rotWithShape="0">
                <a:blip r:embed="rId5"/>
                <a:stretch>
                  <a:fillRect b="-9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840803" y="4503085"/>
                <a:ext cx="3807837" cy="5845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0.855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18</m:t>
                          </m:r>
                        </m:den>
                      </m:f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=0.0475 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803" y="4503085"/>
                <a:ext cx="3807837" cy="584519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36829" y="5169681"/>
                <a:ext cx="4672689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=0.855−0.0475=0.8075 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829" y="5169681"/>
                <a:ext cx="4672689" cy="307777"/>
              </a:xfrm>
              <a:prstGeom prst="rect">
                <a:avLst/>
              </a:prstGeom>
              <a:blipFill rotWithShape="0">
                <a:blip r:embed="rId7"/>
                <a:stretch>
                  <a:fillRect r="-1175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253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381" y="0"/>
            <a:ext cx="10587184" cy="65314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6. Brayton Cycle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24" y="653143"/>
            <a:ext cx="7248586" cy="5433242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Brayton 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used for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turbines only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both the compression and expansion processes take place in rotating machinery.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turbines usually operate on an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cycle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Fresh air at ambient conditions is drawn into the compressor, where its temperature and pressure are raised.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high-pressure air proceeds into the combustion chamber, where the fuel is burned at constant pressure.</a:t>
            </a:r>
          </a:p>
          <a:p>
            <a:pPr marL="0" indent="0" algn="just" latinLnBrk="0">
              <a:lnSpc>
                <a:spcPct val="150000"/>
              </a:lnSpc>
              <a:spcBef>
                <a:spcPct val="20000"/>
              </a:spcBef>
              <a:buNone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 dirty="0"/>
          </a:p>
        </p:txBody>
      </p:sp>
      <p:pic>
        <p:nvPicPr>
          <p:cNvPr id="6" name="Picture 4" descr="https://ars.els-cdn.com/content/image/3-s2.0-B9780323995603000065-f07-04-97803239956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087" y="788707"/>
            <a:ext cx="44577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680962" y="2901661"/>
            <a:ext cx="437170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10: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An Open Cycle Gas Turbine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https://ars.els-cdn.com/content/image/3-s2.0-B9780323995603000065-f07-04-9780323995603.jpg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"/>
            <a:ext cx="10587184" cy="6111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Brayton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Cycle              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9" y="517256"/>
            <a:ext cx="7509842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resulting high-temperature gases then enter the turbine,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expand to the atmospheric pressure,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producing power.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 gases leaving the turbine are thrown out (not recirculated), causing the cycle to be classified as an open cycle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open gas-turbine cycle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modeled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by utilizing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air-standard assumptions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100" name="Picture 4" descr="https://ars.els-cdn.com/content/image/3-s2.0-B9780323995603000065-f07-04-97803239956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962" y="927489"/>
            <a:ext cx="4264478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0"/>
            <a:ext cx="10587184" cy="6111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Brayton Cycle                    </a:t>
            </a:r>
            <a:r>
              <a:rPr lang="en-US" sz="2200" b="1" dirty="0" err="1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17256"/>
            <a:ext cx="8852989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Brayton cycle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the compression and expansion processes remain the same, but the combustion process is replaced by a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constant-pressure heat-addition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from an external source, and the exhaust process is replaced by a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constant-pressure heat-rejection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process to the ambient air.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ideal cycle that the working fluid undergoes in this closed loop is the Brayton cycle, which is made up of four reversible processes:</a:t>
            </a:r>
          </a:p>
          <a:p>
            <a:pPr marL="1027113" lvl="1" indent="-569913" latinLnBrk="0">
              <a:lnSpc>
                <a:spcPct val="100000"/>
              </a:lnSpc>
              <a:spcBef>
                <a:spcPct val="20000"/>
              </a:spcBef>
              <a:buNone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1-2: 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compression (in a compressor)</a:t>
            </a:r>
          </a:p>
          <a:p>
            <a:pPr marL="1027113" lvl="1" indent="-569913" latinLnBrk="0">
              <a:lnSpc>
                <a:spcPct val="100000"/>
              </a:lnSpc>
              <a:spcBef>
                <a:spcPct val="20000"/>
              </a:spcBef>
              <a:buNone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2-3: 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pressure heat addition</a:t>
            </a:r>
          </a:p>
          <a:p>
            <a:pPr marL="1027113" lvl="1" indent="-569913" latinLnBrk="0">
              <a:lnSpc>
                <a:spcPct val="100000"/>
              </a:lnSpc>
              <a:spcBef>
                <a:spcPct val="20000"/>
              </a:spcBef>
              <a:buNone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3-4: 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expansion (in a turbine)</a:t>
            </a:r>
          </a:p>
          <a:p>
            <a:pPr marL="1027113" lvl="1" indent="-569913" latinLnBrk="0">
              <a:lnSpc>
                <a:spcPct val="100000"/>
              </a:lnSpc>
              <a:spcBef>
                <a:spcPct val="20000"/>
              </a:spcBef>
              <a:buNone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4-1: 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pressure heat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rejection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 descr="https://blogmedia.testbook.com/blog/wp-content/uploads/2023/09/closed-cycle-gas-turbine-1e9a752b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" t="6619" r="979" b="7931"/>
          <a:stretch/>
        </p:blipFill>
        <p:spPr bwMode="auto">
          <a:xfrm>
            <a:off x="8874034" y="656043"/>
            <a:ext cx="3143796" cy="202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9094744" y="2730037"/>
            <a:ext cx="295438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Closed Cycle Gas Turbine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blogmedia.testbook.com/blog/wp-content/uploads/2023/09/closed-cycle-gas-turbine-1e9a752b.png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97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"/>
            <a:ext cx="10587184" cy="6111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Brayton Cycle        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7161501" cy="5839095"/>
          </a:xfrm>
        </p:spPr>
        <p:txBody>
          <a:bodyPr>
            <a:no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four processes of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Brayton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executed in steady-flow devices; thus, they should be analyzed as steady-flow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kinetic and potential energies are neglected,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balance</a:t>
            </a:r>
            <a:r>
              <a:rPr lang="en-US" sz="24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a steady-flow process can be expressed as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 transfers to and from the working fluid are: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16398" y="4120848"/>
                <a:ext cx="5579604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)+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𝑒𝑥𝑖𝑡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𝑖𝑛𝑙𝑒𝑡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398" y="4120848"/>
                <a:ext cx="5579604" cy="369332"/>
              </a:xfrm>
              <a:prstGeom prst="rect">
                <a:avLst/>
              </a:prstGeom>
              <a:blipFill rotWithShape="0">
                <a:blip r:embed="rId2"/>
                <a:stretch>
                  <a:fillRect l="-1202" b="-360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824988" y="5186464"/>
                <a:ext cx="4001673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988" y="5186464"/>
                <a:ext cx="4001673" cy="64633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746953" y="5892582"/>
                <a:ext cx="415774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𝑃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953" y="5892582"/>
                <a:ext cx="4157741" cy="64633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https://www.engineersedge.com/graphics/chap11-4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12"/>
          <a:stretch/>
        </p:blipFill>
        <p:spPr bwMode="auto">
          <a:xfrm>
            <a:off x="7420697" y="743475"/>
            <a:ext cx="4653236" cy="2238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802881" y="3114346"/>
            <a:ext cx="409302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12: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T-s and P-v diagrams of a simple Brayton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www.engineersedge.com/graphics/chap11-4.png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10573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"/>
            <a:ext cx="10587184" cy="6111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Brayton Cycle        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62408" y="517256"/>
                <a:ext cx="11785751" cy="6204220"/>
              </a:xfrm>
            </p:spPr>
            <p:txBody>
              <a:bodyPr>
                <a:no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thermal efficiency of the ideal Brayton cycle under the cold air standard assumptions becomes: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                                                   Or, 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Process 1-2 and 3-4 are isentropic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3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𝑎𝑛𝑑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𝑡h𝑢𝑠</m:t>
                    </m:r>
                  </m:oMath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00000"/>
                  </a:lnSpc>
                  <a:buNone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0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Substituting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these equations into the thermal efficiency relation and simplifying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0" indent="0" algn="just" latinLnBrk="0">
                  <a:lnSpc>
                    <a:spcPct val="100000"/>
                  </a:lnSpc>
                  <a:buNone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00000"/>
                  </a:lnSpc>
                  <a:buNone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0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Where,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00000"/>
                  </a:lnSpc>
                  <a:buNone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62408" y="517256"/>
                <a:ext cx="11785751" cy="6204220"/>
              </a:xfrm>
              <a:blipFill rotWithShape="0">
                <a:blip r:embed="rId2"/>
                <a:stretch>
                  <a:fillRect l="-8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484210" y="1341369"/>
                <a:ext cx="6463949" cy="13520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𝐵𝑟𝑎𝑦𝑡𝑜𝑛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 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−1)</m:t>
                          </m:r>
                          <m:r>
                            <m:rPr>
                              <m:nor/>
                            </m:rPr>
                            <a:rPr lang="en-US" sz="2400" dirty="0">
                              <a:solidFill>
                                <a:prstClr val="black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m:t> 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−1)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4210" y="1341369"/>
                <a:ext cx="6463949" cy="135203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29360" y="1834552"/>
                <a:ext cx="4012124" cy="6949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𝐵𝑟𝑎𝑦𝑡𝑜𝑛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360" y="1834552"/>
                <a:ext cx="4012124" cy="6949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104618" y="3161257"/>
                <a:ext cx="4605813" cy="9176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b="0" i="1" smtClean="0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b="0" i="1" smtClean="0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−1/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−1/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4618" y="3161257"/>
                <a:ext cx="4605813" cy="91768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984558" y="4806893"/>
                <a:ext cx="3501728" cy="90101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𝑡h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𝐵𝑟𝑎𝑦𝑡𝑜𝑛</m:t>
                          </m:r>
                        </m:sub>
                      </m:sSub>
                      <m:r>
                        <a:rPr lang="en-US" sz="2400" b="0" i="0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num>
                        <m:den>
                          <m:sSubSup>
                            <m:sSubSupPr>
                              <m:ctrlPr>
                                <a:rPr lang="en-US" sz="2400" b="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𝑝</m:t>
                              </m:r>
                            </m:sub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(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𝑘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−1)/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𝑘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sz="2400" dirty="0" smtClean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4558" y="4806893"/>
                <a:ext cx="3501728" cy="901016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871147" y="5877185"/>
                <a:ext cx="4023987" cy="7518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𝑖𝑠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𝑝𝑟𝑒𝑠𝑠𝑢𝑟𝑒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𝑟𝑎𝑡𝑖𝑜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1147" y="5877185"/>
                <a:ext cx="4023987" cy="751872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500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"/>
            <a:ext cx="10587184" cy="6111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Brayton Cycle        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Deviation of Actual Gas-Turbine Cycles from Idealized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Ones is due to: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Pressure drop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deviation of actual compressor and turbine behavior from the idealized isentropic  behavior can be accurately accounted for by utilizing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efficiencies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the turbine and compressor, defined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16839" y="4218063"/>
                <a:ext cx="2736005" cy="7636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839" y="4218063"/>
                <a:ext cx="2736005" cy="76367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16201" y="5384729"/>
                <a:ext cx="2937279" cy="8560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201" y="5384729"/>
                <a:ext cx="2937279" cy="85600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 descr="Visually searched imag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43" r="1"/>
          <a:stretch/>
        </p:blipFill>
        <p:spPr bwMode="auto">
          <a:xfrm>
            <a:off x="3444244" y="4151169"/>
            <a:ext cx="2353759" cy="238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5954317" y="4150738"/>
            <a:ext cx="312552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13: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Deviation of Actual Gas Turbine with the Idealized ones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https://figures.academia-assets.com/51221247/figure_001.jpg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10916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"/>
            <a:ext cx="10587184" cy="6111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Gas-Turbine Cycle with Regenerator</a:t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gas-turbine engines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the temperature of the exhaust gas leaving the turbine is often considerably higher than the temperature of the air leaving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compressor [5].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high-pressure air leaving the compressor can be heated by transferring heat to it from the hot exhaust gases in a counter-flow heat exchanger, which is also known as a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regenerator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https://energy.sdsu.edu/testhome/introModule/introimages/TESTcalcrias/gasturbine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490" y="3642131"/>
            <a:ext cx="441960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419497" y="5575979"/>
            <a:ext cx="593053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14: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Gas Turbine Cycle with Regenerator</a:t>
            </a:r>
          </a:p>
          <a:p>
            <a:pPr lvl="0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https://energy.sdsu.edu/testhome/introModule/introimages/TESTcalcrias/gasturbine4.gif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20073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"/>
            <a:ext cx="10587184" cy="6111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Gas-Turbine Cycle with Regenerator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Assuming the regenerator to be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 insulated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any changes in kinetic and potential energies to be negligible, </a:t>
            </a:r>
          </a:p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actual and maximum heat transfers from the exhaust gases to the air can be expressed as: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ideal regeneration,</a:t>
            </a:r>
          </a:p>
          <a:p>
            <a:pPr algn="just" latinLnBrk="0">
              <a:lnSpc>
                <a:spcPct val="10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967244" y="2624519"/>
                <a:ext cx="2743187" cy="3994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𝑟𝑒𝑔𝑒𝑛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𝑎𝑐𝑡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7244" y="2624519"/>
                <a:ext cx="2743187" cy="399405"/>
              </a:xfrm>
              <a:prstGeom prst="rect">
                <a:avLst/>
              </a:prstGeom>
              <a:blipFill rotWithShape="0">
                <a:blip r:embed="rId2"/>
                <a:stretch>
                  <a:fillRect l="-1556" b="-2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563671" y="3197474"/>
                <a:ext cx="4540024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𝑟𝑒𝑔𝑒𝑛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sSup>
                            <m:s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3671" y="3197474"/>
                <a:ext cx="4540024" cy="491738"/>
              </a:xfrm>
              <a:prstGeom prst="rect">
                <a:avLst/>
              </a:prstGeom>
              <a:blipFill rotWithShape="0">
                <a:blip r:embed="rId3"/>
                <a:stretch>
                  <a:fillRect b="-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967803" y="5992682"/>
                <a:ext cx="1998881" cy="8461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𝑐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𝑡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7803" y="5992682"/>
                <a:ext cx="1998881" cy="84612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248817" y="5446272"/>
                <a:ext cx="429155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5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817" y="5446272"/>
                <a:ext cx="4291559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248817" y="4865817"/>
                <a:ext cx="44741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𝑎𝑛𝑑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817" y="4865817"/>
                <a:ext cx="4474109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414575" y="4252448"/>
                <a:ext cx="292426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5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4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𝑎𝑛𝑑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6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4575" y="4252448"/>
                <a:ext cx="2924262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https://media.cheggcdn.com/media/04f/04fdf153-51c2-4070-a2e3-e571da50da45/phpC5REz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617" y="2263216"/>
            <a:ext cx="3159568" cy="230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6279856" y="4694357"/>
            <a:ext cx="31649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15: T-s diagram of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Gas Turbine Cycle with Regenerator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media.cheggcdn.com/media/04f/04fdf153-51c2-4070-a2e3-e571da50da45/phpC5REzG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2" descr="https://energy.sdsu.edu/testhome/introModule/introimages/TESTcalcrias/gasturbine4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423" y="2389810"/>
            <a:ext cx="2793780" cy="126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03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Power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cycles convert heat energy into mechanical work, forming the basis of engines and turbines.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Carnot cycle represents the idealized thermodynamic cycle with maximum efficiency, serving as a benchmark for real-world power systems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Air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Standard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Assumptions simplify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thermodynamic analysis by treating the working fluid as air with ideal gas properties, neglecting combustion and heat losses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Air-Standard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Otto Cycle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models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gasoline engines, consisting of two isentropic and two constant-volume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processes.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Air-Standard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Diesel Cycle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used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diesel engines, this cycle differs from the Otto cycle by having constant-pressure heat addition, improving efficiency at higher compression ratios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Brayton cycle describes gas-turbine engines, vital in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aviation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power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generation. Regenerators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enhance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thermal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 by recycling exhaust heat.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8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latin typeface="Arial" pitchFamily="34" charset="0"/>
                <a:cs typeface="Arial" pitchFamily="34" charset="0"/>
              </a:rPr>
              <a:t>[2]. </a:t>
            </a:r>
            <a:r>
              <a:rPr lang="en-US" sz="8800" dirty="0">
                <a:latin typeface="DeepSeek-CJK-patch"/>
              </a:rPr>
              <a:t>Fundamentals of engineering </a:t>
            </a:r>
            <a:r>
              <a:rPr lang="en-US" sz="8800" dirty="0" smtClean="0">
                <a:latin typeface="DeepSeek-CJK-patch"/>
              </a:rPr>
              <a:t>thermodynamics, Moran</a:t>
            </a:r>
            <a:r>
              <a:rPr lang="en-US" sz="8800" dirty="0">
                <a:latin typeface="DeepSeek-CJK-patch"/>
              </a:rPr>
              <a:t>, M. J., Shapiro, H. N., </a:t>
            </a:r>
            <a:r>
              <a:rPr lang="en-US" sz="8800" dirty="0" err="1">
                <a:latin typeface="DeepSeek-CJK-patch"/>
              </a:rPr>
              <a:t>Boettner</a:t>
            </a:r>
            <a:r>
              <a:rPr lang="en-US" sz="8800" dirty="0">
                <a:latin typeface="DeepSeek-CJK-patch"/>
              </a:rPr>
              <a:t>, D. D., &amp; Bailey, M. B. (2018). </a:t>
            </a:r>
            <a:r>
              <a:rPr lang="en-US" sz="8800" dirty="0" smtClean="0">
                <a:latin typeface="DeepSeek-CJK-patch"/>
              </a:rPr>
              <a:t>(</a:t>
            </a:r>
            <a:r>
              <a:rPr lang="en-US" sz="8800" dirty="0">
                <a:latin typeface="DeepSeek-CJK-patch"/>
              </a:rPr>
              <a:t>9th ed.). Wiley</a:t>
            </a:r>
            <a:r>
              <a:rPr lang="en-US" sz="8800" dirty="0" smtClean="0">
                <a:latin typeface="DeepSeek-CJK-patch"/>
              </a:rPr>
              <a:t>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].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Internal Combustion Engine Fundamentals, John B. Heywood, 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2nd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ed. McGraw-Hill,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2020.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[4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].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Introduction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to Internal Combustion Engines, R. Stone,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4th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ed. London, U.K.: Palgrave Macmillan, 2012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5].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Gas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Turbine Combustion: Alternative Fuels and Emissions, A. H. Lefebvre and D. R.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Ballal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3rd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ed. Boca Raton, FL, USA: CRC Press, 2010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800" dirty="0"/>
              <a:t/>
            </a:r>
            <a:br>
              <a:rPr lang="en-US" sz="800" dirty="0"/>
            </a:br>
            <a:endParaRPr lang="en-US" sz="88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48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14616</TotalTime>
  <Words>5394</Words>
  <Application>Microsoft Office PowerPoint</Application>
  <PresentationFormat>Custom</PresentationFormat>
  <Paragraphs>564</Paragraphs>
  <Slides>49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테마</vt:lpstr>
      <vt:lpstr>Engineering Thermodynamics I</vt:lpstr>
      <vt:lpstr>Lecture learning outcomes: </vt:lpstr>
      <vt:lpstr>Content </vt:lpstr>
      <vt:lpstr>    1. Fundamental Aspects of Power Cycle Analysis    </vt:lpstr>
      <vt:lpstr>1. Fundamental Aspects of Power Cycle Analysis         Cont…</vt:lpstr>
      <vt:lpstr>1. Fundamental Aspects of Power Cycle Analysis        Cont…</vt:lpstr>
      <vt:lpstr>1. Fundamental Aspects of Power Cycle Analysis            Cont…</vt:lpstr>
      <vt:lpstr>1. Fundamental Aspects of Power Cycle Analysis            Cont…</vt:lpstr>
      <vt:lpstr>2. The Carnot Cycle and its Value in Engineering</vt:lpstr>
      <vt:lpstr>2. The Carnot Cycle and its Value in Engineering           Cont…                                              </vt:lpstr>
      <vt:lpstr>  3. Air Standard Assumptions                                                </vt:lpstr>
      <vt:lpstr> 3. Air Standard Assumptions         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6. Brayton Cycle  </vt:lpstr>
      <vt:lpstr> 6. Brayton Cycle                    Cont… </vt:lpstr>
      <vt:lpstr> 6. Brayton Cycle                    Cont…  </vt:lpstr>
      <vt:lpstr> 6. Brayton Cycle                    Cont… </vt:lpstr>
      <vt:lpstr> 6. Brayton Cycle                    Cont… </vt:lpstr>
      <vt:lpstr> 6. Brayton Cycle                    Cont… </vt:lpstr>
      <vt:lpstr> 7. Gas-Turbine Cycle with Regenerator  </vt:lpstr>
      <vt:lpstr> 7. Gas-Turbine Cycle with Regenerator          Cont… 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User</cp:lastModifiedBy>
  <cp:revision>1254</cp:revision>
  <dcterms:created xsi:type="dcterms:W3CDTF">2021-04-29T04:21:21Z</dcterms:created>
  <dcterms:modified xsi:type="dcterms:W3CDTF">2025-06-10T06:50:38Z</dcterms:modified>
</cp:coreProperties>
</file>