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handoutMasterIdLst>
    <p:handoutMasterId r:id="rId50"/>
  </p:handoutMasterIdLst>
  <p:sldIdLst>
    <p:sldId id="282" r:id="rId2"/>
    <p:sldId id="678" r:id="rId3"/>
    <p:sldId id="363" r:id="rId4"/>
    <p:sldId id="646" r:id="rId5"/>
    <p:sldId id="684" r:id="rId6"/>
    <p:sldId id="716" r:id="rId7"/>
    <p:sldId id="805" r:id="rId8"/>
    <p:sldId id="793" r:id="rId9"/>
    <p:sldId id="683" r:id="rId10"/>
    <p:sldId id="806" r:id="rId11"/>
    <p:sldId id="671" r:id="rId12"/>
    <p:sldId id="808" r:id="rId13"/>
    <p:sldId id="680" r:id="rId14"/>
    <p:sldId id="809" r:id="rId15"/>
    <p:sldId id="810" r:id="rId16"/>
    <p:sldId id="811" r:id="rId17"/>
    <p:sldId id="778" r:id="rId18"/>
    <p:sldId id="812" r:id="rId19"/>
    <p:sldId id="814" r:id="rId20"/>
    <p:sldId id="815" r:id="rId21"/>
    <p:sldId id="816" r:id="rId22"/>
    <p:sldId id="788" r:id="rId23"/>
    <p:sldId id="817" r:id="rId24"/>
    <p:sldId id="681" r:id="rId25"/>
    <p:sldId id="827" r:id="rId26"/>
    <p:sldId id="794" r:id="rId27"/>
    <p:sldId id="818" r:id="rId28"/>
    <p:sldId id="819" r:id="rId29"/>
    <p:sldId id="820" r:id="rId30"/>
    <p:sldId id="795" r:id="rId31"/>
    <p:sldId id="821" r:id="rId32"/>
    <p:sldId id="728" r:id="rId33"/>
    <p:sldId id="786" r:id="rId34"/>
    <p:sldId id="787" r:id="rId35"/>
    <p:sldId id="796" r:id="rId36"/>
    <p:sldId id="797" r:id="rId37"/>
    <p:sldId id="773" r:id="rId38"/>
    <p:sldId id="688" r:id="rId39"/>
    <p:sldId id="750" r:id="rId40"/>
    <p:sldId id="721" r:id="rId41"/>
    <p:sldId id="798" r:id="rId42"/>
    <p:sldId id="801" r:id="rId43"/>
    <p:sldId id="779" r:id="rId44"/>
    <p:sldId id="826" r:id="rId45"/>
    <p:sldId id="443" r:id="rId46"/>
    <p:sldId id="442" r:id="rId47"/>
    <p:sldId id="317" r:id="rId48"/>
  </p:sldIdLst>
  <p:sldSz cx="12192000" cy="6858000"/>
  <p:notesSz cx="6858000" cy="9144000"/>
  <p:custDataLst>
    <p:tags r:id="rId51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86378" autoAdjust="0"/>
  </p:normalViewPr>
  <p:slideViewPr>
    <p:cSldViewPr snapToGrid="0">
      <p:cViewPr>
        <p:scale>
          <a:sx n="98" d="100"/>
          <a:sy n="98" d="100"/>
        </p:scale>
        <p:origin x="-120" y="3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ags" Target="tags/tag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2025-06-10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6386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6/10/2025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6/10/2025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1.gstatic.com/images?q=tbn:ANd9GcSBgfbIh-gMNGsIGdr2-Q0Pl073_nY4iTZP5dKxm_5n6uNU3wsV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encrypted-tbn0.gstatic.com/images?q=tbn:ANd9GcS0_X5wMHSoHnfPEarrNqFfsWsfnG1V1W4XzorZ6Q3t8KTLTJbl8iXxV2LdNYmSxdDFSu0&amp;usqp=CAU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hyperlink" Target="https://www.mechanicaltutorial.com/pictures/content_picture/carnot_cycle/carnot_cycle_graph.pn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encrypted-tbn1.gstatic.com/images?q=tbn:ANd9GcSBgfbIh-gMNGsIGdr2-Q0Pl073_nY4iTZP5dKxm_5n6uNU3wsV" TargetMode="External"/><Relationship Id="rId5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1.gstatic.com/images?q=tbn:ANd9GcSBgfbIh-gMNGsIGdr2-Q0Pl073_nY4iTZP5dKxm_5n6uNU3wsV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www.researchgate.net/publication/336647595/figure/fig1/AS:815342993547265@1571404326643/deal-Rankine-Cycle.png" TargetMode="External"/><Relationship Id="rId5" Type="http://schemas.openxmlformats.org/officeDocument/2006/relationships/image" Target="../media/image12.png"/><Relationship Id="rId4" Type="http://schemas.openxmlformats.org/officeDocument/2006/relationships/hyperlink" Target="https://i.ytimg.com/vi/21XFZaxity8/maxresdefault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0.xml"/><Relationship Id="rId5" Type="http://schemas.openxmlformats.org/officeDocument/2006/relationships/hyperlink" Target="https://sklc-tinymce-2021.s3.amazonaws.com/2020/11/mceclip5_1605032619.png" TargetMode="External"/><Relationship Id="rId4" Type="http://schemas.openxmlformats.org/officeDocument/2006/relationships/hyperlink" Target="https://encrypted-tbn1.gstatic.com/images?q=tbn:ANd9GcSBgfbIh-gMNGsIGdr2-Q0Pl073_nY4iTZP5dKxm_5n6uNU3wsV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0.png"/><Relationship Id="rId2" Type="http://schemas.openxmlformats.org/officeDocument/2006/relationships/image" Target="../media/image330.png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1.gstatic.com/images?q=tbn:ANd9GcSBgfbIh-gMNGsIGdr2-Q0Pl073_nY4iTZP5dKxm_5n6uNU3wsV" TargetMode="External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slideplayer.com/slide/5779348/19/images/10/Effect+of+Lowering+Condenser+Pressure+on+the+Ideal+Rankine+cycle.jpg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1.gstatic.com/images?q=tbn:ANd9GcSBgfbIh-gMNGsIGdr2-Q0Pl073_nY4iTZP5dKxm_5n6uNU3wsV" TargetMode="External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encrypted-tbn0.gstatic.com/images?q=tbn:ANd9GcSrnUU9zg3wGZAlY7SFpjSli-cxvRtLdIsMdA&amp;s" TargetMode="Externa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lectrical4u.com/images/september16/1474713085.png" TargetMode="External"/><Relationship Id="rId2" Type="http://schemas.openxmlformats.org/officeDocument/2006/relationships/hyperlink" Target="https://encrypted-tbn1.gstatic.com/images?q=tbn:ANd9GcSBgfbIh-gMNGsIGdr2-Q0Pl073_nY4iTZP5dKxm_5n6uNU3wsV" TargetMode="Externa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5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hyperlink" Target="https://www.researchgate.net/profile/Zin-Eddine-Dadach/publication/348295259/figure/fig7/AS:977200316702723@1609994119970/deal-Reheat-Rankine-Cycle-18.png" TargetMode="External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0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30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rofile/Zin-Eddine-Dadach/publication/348295259/figure/fig7/AS:977200316702723@1609994119970/deal-Reheat-Rankine-Cycle-18.png" TargetMode="External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image4.slideserve.com/9116143/the-ideal-regenerative-rankine-cycle-with-an-open-l.jpg" TargetMode="Externa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02/er.713" TargetMode="External"/><Relationship Id="rId2" Type="http://schemas.openxmlformats.org/officeDocument/2006/relationships/hyperlink" Target="https://doi.org/10.1016/j.rser.2010.12.007" TargetMode="External"/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Engineering Thermodynamics I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Lecture 12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Vapor Power Cycles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138941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92868"/>
            <a:ext cx="11791406" cy="6265132"/>
          </a:xfrm>
        </p:spPr>
        <p:txBody>
          <a:bodyPr>
            <a:normAutofit fontScale="85000" lnSpcReduction="20000"/>
          </a:bodyPr>
          <a:lstStyle/>
          <a:p>
            <a:pPr algn="l" latinLnBrk="0">
              <a:lnSpc>
                <a:spcPct val="170000"/>
              </a:lnSpc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Carnot Cycle 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learn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principles of the idealized Carnot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Cycle and its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four reversible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processes.</a:t>
            </a:r>
            <a:endParaRPr lang="en-US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Analyze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Rankine Cycle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study the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components and processes of the basic Rankine Cycle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its role in steam power plants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Recognize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how actual vapor power cycles differ from idealized ones due to </a:t>
            </a:r>
            <a:r>
              <a:rPr lang="en-US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irreversibilities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(friction, heat losses, etc.) and practical limitations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Explore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how reheating steam between turbine stages improves efficiency and reduces moisture content in later turbine stages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Examine the Regenerative Rankine Cycle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understand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how </a:t>
            </a:r>
            <a:r>
              <a:rPr lang="en-US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feedwater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heating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improves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cycle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efficiency. 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Assess and compare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advantages and limitations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 </a:t>
            </a:r>
          </a:p>
          <a:p>
            <a:pPr algn="l" latinLnBrk="0">
              <a:lnSpc>
                <a:spcPct val="110000"/>
              </a:lnSpc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these cycles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 practical engineering applications in power </a:t>
            </a:r>
            <a:endParaRPr 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generation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dirty="0">
                <a:latin typeface="Arial" pitchFamily="34" charset="0"/>
                <a:cs typeface="Arial" pitchFamily="34" charset="0"/>
              </a:rPr>
              <a:t>The Carnot Cycle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dirty="0">
                <a:latin typeface="Arial" pitchFamily="34" charset="0"/>
                <a:cs typeface="Arial" pitchFamily="34" charset="0"/>
              </a:rPr>
              <a:t>Rankine Cycle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Deviation </a:t>
            </a:r>
            <a:r>
              <a:rPr lang="en-US" dirty="0">
                <a:latin typeface="Arial" pitchFamily="34" charset="0"/>
                <a:cs typeface="Arial" pitchFamily="34" charset="0"/>
              </a:rPr>
              <a:t>of Actual Vapor Power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Cycles from </a:t>
            </a:r>
            <a:r>
              <a:rPr lang="en-US" dirty="0">
                <a:latin typeface="Arial" pitchFamily="34" charset="0"/>
                <a:cs typeface="Arial" pitchFamily="34" charset="0"/>
              </a:rPr>
              <a:t>Idealized Ones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dirty="0">
                <a:latin typeface="Arial" pitchFamily="34" charset="0"/>
                <a:cs typeface="Arial" pitchFamily="34" charset="0"/>
              </a:rPr>
              <a:t>Ideal Reheat Rankine Cycle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dirty="0">
                <a:latin typeface="Arial" pitchFamily="34" charset="0"/>
                <a:cs typeface="Arial" pitchFamily="34" charset="0"/>
              </a:rPr>
              <a:t>Ideal Regenerative Rankine Cycle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The Carnot Cycle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340" y="782864"/>
            <a:ext cx="11337483" cy="5870485"/>
          </a:xfrm>
        </p:spPr>
        <p:txBody>
          <a:bodyPr>
            <a:normAutofit/>
          </a:bodyPr>
          <a:lstStyle/>
          <a:p>
            <a:pPr lvl="0"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As emphasized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repeatedly,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Carnot cycle represents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highest possible thermal efficiency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for any heat engine operating between two fixed temperature limits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Consider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steady-flow Carnot cycle executed within the saturation dome of a pure substance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 l="1792" r="50059"/>
          <a:stretch>
            <a:fillRect/>
          </a:stretch>
        </p:blipFill>
        <p:spPr bwMode="auto">
          <a:xfrm>
            <a:off x="2637427" y="3765760"/>
            <a:ext cx="2747917" cy="2773153"/>
          </a:xfrm>
          <a:prstGeom prst="rect">
            <a:avLst/>
          </a:prstGeom>
          <a:noFill/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>
          <a:xfrm>
            <a:off x="5385344" y="3718106"/>
            <a:ext cx="6096000" cy="153888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1: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T-s Diagram of a Carnot Cycle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encrypted-tbn0.gstatic.com/images?q=tbn:ANd9GcS0_X5wMHSoHnfPEarrNqFfsWsfnG1V1W4XzorZ6Q3t8KTLTJbl8iXxV2LdNYmSxdDFSu0&amp;usqp=CAU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674" y="95832"/>
            <a:ext cx="11886655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The Carnot Cycle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07323"/>
            <a:ext cx="11522247" cy="5825763"/>
          </a:xfrm>
        </p:spPr>
        <p:txBody>
          <a:bodyPr>
            <a:normAutofit/>
          </a:bodyPr>
          <a:lstStyle/>
          <a:p>
            <a:pPr lvl="0" algn="just" latinLnBrk="0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fluid is heated reversibly and isothermally in a boiler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(process 1-2),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expanded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isentropically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a turbine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(process 2-3)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condensed reversibly and isothermally in a condenser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(process 3-4)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compressed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isentropically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by a compressor to the initial state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(process 4-1)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41" name="Picture 17" descr="https://www.mechanicaltutorial.com/pictures/content_picture/carnot_cycle/carnot_cycle_graph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190" b="11127"/>
          <a:stretch/>
        </p:blipFill>
        <p:spPr bwMode="auto">
          <a:xfrm>
            <a:off x="1373031" y="2879039"/>
            <a:ext cx="3221487" cy="3659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027736" y="4535959"/>
                <a:ext cx="3437031" cy="82189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 smtClean="0"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𝑡h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1−</m:t>
                          </m:r>
                          <m:f>
                            <m:f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𝐻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7736" y="4535959"/>
                <a:ext cx="3437031" cy="82189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4763624" y="3113808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2: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P-v Diagram of a Carnot Cycle</a:t>
            </a:r>
          </a:p>
          <a:p>
            <a:pPr lvl="0"/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https://www.mechanicaltutorial.com/pictures/content_picture/carnot_cycle/carnot_cycle_graph.png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7821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The Carnot Cycle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3" y="782865"/>
            <a:ext cx="8519158" cy="6075135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Practical Limitations of the Carnot Cycle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742950" lvl="1" indent="-285750" latinLnBrk="0">
              <a:lnSpc>
                <a:spcPct val="16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 Constraints: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Heat transfer is restricted to two-phase systems, limiting the maximum temperature to below the critical point.</a:t>
            </a:r>
          </a:p>
          <a:p>
            <a:pPr marL="742950" lvl="1" indent="-285750" latinLnBrk="0">
              <a:lnSpc>
                <a:spcPct val="16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 Erosion: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Liquid droplet formation damages turbine blades, leading to wear and inefficiency</a:t>
            </a:r>
            <a:r>
              <a:rPr lang="en-US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lvl="1" indent="-285750" latinLnBrk="0">
              <a:lnSpc>
                <a:spcPct val="16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Fluid Selection: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working fluid with a steep saturated vapor line could minimize two-phase flow in the turbine.</a:t>
            </a:r>
          </a:p>
          <a:p>
            <a:pPr lvl="0" algn="just" latinLnBrk="0">
              <a:lnSpc>
                <a:spcPct val="150000"/>
              </a:lnSpc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 l="1792" r="50059"/>
          <a:stretch>
            <a:fillRect/>
          </a:stretch>
        </p:blipFill>
        <p:spPr bwMode="auto">
          <a:xfrm>
            <a:off x="8698593" y="874514"/>
            <a:ext cx="2747917" cy="2773153"/>
          </a:xfrm>
          <a:prstGeom prst="rect">
            <a:avLst/>
          </a:prstGeom>
          <a:noFill/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4848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7821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The Carnot Cycle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795" y="775063"/>
            <a:ext cx="8151222" cy="5946413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Practical Limitations of the Carnot Cycle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742950" lvl="1" indent="-285750" latinLnBrk="0">
              <a:lnSpc>
                <a:spcPct val="160000"/>
              </a:lnSpc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Challenges: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Precise condensation control is difficult, making it hard to achieve the desired vapor quality at the cycle's end state.</a:t>
            </a:r>
          </a:p>
          <a:p>
            <a:pPr marL="742950" lvl="1" indent="-285750" latinLnBrk="0">
              <a:lnSpc>
                <a:spcPct val="160000"/>
              </a:lnSpc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Compressor Issues: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Handling two-phase flow in a compressor is mechanically impractical.</a:t>
            </a:r>
          </a:p>
          <a:p>
            <a:pPr lvl="0" algn="just" latinLnBrk="0">
              <a:lnSpc>
                <a:spcPct val="150000"/>
              </a:lnSpc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 l="1792" r="50059"/>
          <a:stretch>
            <a:fillRect/>
          </a:stretch>
        </p:blipFill>
        <p:spPr bwMode="auto">
          <a:xfrm>
            <a:off x="8698593" y="874514"/>
            <a:ext cx="2747917" cy="2773153"/>
          </a:xfrm>
          <a:prstGeom prst="rect">
            <a:avLst/>
          </a:prstGeom>
          <a:noFill/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26232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0" y="223724"/>
            <a:ext cx="11886655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Rankine Cycle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 lnSpcReduction="10000"/>
          </a:bodyPr>
          <a:lstStyle/>
          <a:p>
            <a:pPr algn="just" latinLnBrk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Many of the impracticalities associated with the Carnot cycle can be eliminated by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superheating the steam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the boiler 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condensing it completely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condenser.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cycle that results is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Rankine cycle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which is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cycle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for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vapor power plants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Rankine Cycle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is a thermodynamic cycle widely used in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power plants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to convert heat into mechanical work, which is then transformed into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electricity [1]. </a:t>
            </a:r>
          </a:p>
          <a:p>
            <a:pPr algn="just" latinLnBrk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the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idealized model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for vapor power cycles, serving as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basis for real-world power generation systems.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sz="2400" dirty="0" smtClean="0"/>
          </a:p>
          <a:p>
            <a:pPr algn="just">
              <a:buFont typeface="Wingdings" pitchFamily="2" charset="2"/>
              <a:buChar char="§"/>
            </a:pPr>
            <a:endParaRPr lang="en-US" sz="2400" dirty="0" smtClean="0"/>
          </a:p>
          <a:p>
            <a:pPr marL="0" indent="0" algn="just" latinLnBrk="0">
              <a:lnSpc>
                <a:spcPct val="150000"/>
              </a:lnSpc>
              <a:buNone/>
            </a:pPr>
            <a:endParaRPr lang="en-US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597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The Rankine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05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7830" y="671691"/>
            <a:ext cx="11633575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cycle consists of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main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components: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Pump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– Compresses liquid water to high pressure (isentropic process).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Boiler (Heat Addition)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– Heats high-pressure water to produce steam (isobaric process).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– Expands steam to produce work (isentropic expansion).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– Condenses exhaust steam back into liquid (isobaric heat rejection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Rankine cycle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follows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following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four processes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 T-s (Temperature-Entropy) diagram:</a:t>
            </a:r>
            <a:endParaRPr lang="en-US" sz="2400" dirty="0" smtClean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5138" indent="-465138" algn="just">
              <a:buNone/>
            </a:pPr>
            <a:endParaRPr lang="en-US" sz="2400" b="1" dirty="0">
              <a:solidFill>
                <a:srgbClr val="0000CC"/>
              </a:solidFill>
            </a:endParaRPr>
          </a:p>
          <a:p>
            <a:pPr marL="465138" indent="-465138" algn="just">
              <a:buNone/>
            </a:pPr>
            <a:endParaRPr lang="en-US" sz="2400" b="1" dirty="0" smtClean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31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 Rankine Cycle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7829" y="719310"/>
            <a:ext cx="1183387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5138" indent="-465138" algn="just"/>
            <a:r>
              <a:rPr lang="en-US" sz="2400" b="1" dirty="0" smtClean="0"/>
              <a:t>Four processes of a Rankine Cycle:</a:t>
            </a:r>
          </a:p>
          <a:p>
            <a:pPr marL="465138" indent="-465138" algn="just" latinLnBrk="0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1-2: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 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compression in a pump</a:t>
            </a:r>
          </a:p>
          <a:p>
            <a:pPr marL="465138" indent="-465138" algn="just"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2-3: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Constant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 heat addition in a boiler</a:t>
            </a:r>
          </a:p>
          <a:p>
            <a:pPr marL="465138" indent="-465138" algn="just"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3-4: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Isentropic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expansion in a turbine</a:t>
            </a:r>
          </a:p>
          <a:p>
            <a:pPr marL="465138" indent="-465138" algn="just"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4-1: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Constant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 heat rejection in a condenser</a:t>
            </a:r>
          </a:p>
        </p:txBody>
      </p:sp>
      <p:pic>
        <p:nvPicPr>
          <p:cNvPr id="7170" name="Picture 2" descr="https://i.ytimg.com/vi/21XFZaxity8/maxresdefaul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79" r="45430"/>
          <a:stretch/>
        </p:blipFill>
        <p:spPr bwMode="auto">
          <a:xfrm>
            <a:off x="260685" y="3275969"/>
            <a:ext cx="2778608" cy="2470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-69669" y="5786964"/>
            <a:ext cx="4432663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3: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Components of a Rankine Cycle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https://i.ytimg.com/vi/21XFZaxity8/maxresdefault.jpg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/>
          </a:p>
        </p:txBody>
      </p:sp>
      <p:pic>
        <p:nvPicPr>
          <p:cNvPr id="9" name="Picture 2" descr="https://www.researchgate.net/publication/336647595/figure/fig1/AS:815342993547265@1571404326643/deal-Rankine-Cycl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0675" y="3278964"/>
            <a:ext cx="2535532" cy="2467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4506687" y="5786964"/>
            <a:ext cx="4872446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4: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T-s diagram of a Rankine Cycle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https://www.researchgate.net/publication/336647595/figure/fig1/AS:815342993547265@1571404326643/deal-Rankine-Cycle.png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545873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092" y="607926"/>
            <a:ext cx="11637704" cy="6250073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Comparison with Carnot Cycle</a:t>
            </a:r>
            <a:endParaRPr lang="en-US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Rankine Cycle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 is more practical than the Carnot cycle because:</a:t>
            </a:r>
          </a:p>
          <a:p>
            <a:pPr lvl="1">
              <a:lnSpc>
                <a:spcPct val="15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It avoids two-phase compression (pump handles only liquid).</a:t>
            </a:r>
          </a:p>
          <a:p>
            <a:pPr lvl="1">
              <a:lnSpc>
                <a:spcPct val="15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It allows superheating steam to higher temperatures.</a:t>
            </a:r>
          </a:p>
          <a:p>
            <a:pPr>
              <a:lnSpc>
                <a:spcPct val="15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However, 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Carnot efficiency is higher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 for the same temperature limits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(a)                                        (b)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5: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T-s diagram of (a) Carnot Cycle, (b) Rankine Cycle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3488" y="0"/>
            <a:ext cx="11288913" cy="6819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 Rankine Cycle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dirty="0"/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2" cstate="print"/>
          <a:srcRect l="1792" r="50059"/>
          <a:stretch>
            <a:fillRect/>
          </a:stretch>
        </p:blipFill>
        <p:spPr bwMode="auto">
          <a:xfrm>
            <a:off x="1425068" y="3482218"/>
            <a:ext cx="2219791" cy="2240176"/>
          </a:xfrm>
          <a:prstGeom prst="rect">
            <a:avLst/>
          </a:prstGeom>
          <a:noFill/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</p:pic>
      <p:pic>
        <p:nvPicPr>
          <p:cNvPr id="11" name="Picture 2" descr="https://www.researchgate.net/publication/336647595/figure/fig1/AS:815342993547265@1571404326643/deal-Rankine-Cycl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087" y="3482218"/>
            <a:ext cx="2150290" cy="223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8853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136" y="681967"/>
            <a:ext cx="11312659" cy="5930986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Energy Analysis of the Rankine Cycle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Rankine cycle can be analyzed as steady-flow processes.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Neglecting changes in kinetic and potential energies. 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steady-flow energy equation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per unit mass of steam 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Assumptions:</a:t>
            </a:r>
          </a:p>
          <a:p>
            <a:pPr algn="just" latinLnBrk="0">
              <a:lnSpc>
                <a:spcPct val="150000"/>
              </a:lnSpc>
              <a:spcBef>
                <a:spcPct val="20000"/>
              </a:spcBef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boiler and the condenser do not involve any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work. 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spcBef>
                <a:spcPct val="20000"/>
              </a:spcBef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pump and the turbine are assumed to be isentropic. </a:t>
            </a:r>
          </a:p>
          <a:p>
            <a:pPr marL="0" indent="0" algn="just"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3488" y="0"/>
            <a:ext cx="11288913" cy="6819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 Rankine Cycle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189296" y="3416627"/>
                <a:ext cx="526753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)+(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  <m:r>
                      <a:rPr lang="en-US" sz="2400" b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</m:t>
                        </m:r>
                      </m:sub>
                    </m:sSub>
                  </m:oMath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9296" y="3416627"/>
                <a:ext cx="5267532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1736" t="-9211" b="-302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29755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803" y="542261"/>
            <a:ext cx="11681247" cy="6016167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conservation of energy relation for each device can be expressed as follows: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Isentropic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Compression (Pump Work Input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Since this process is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ideally isentropic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there is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entropy generation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input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to the pump is given by: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54745" y="99309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 Rankine Cycle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54745" y="3793447"/>
                <a:ext cx="5236433" cy="193546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𝑃𝑢𝑚𝑝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=0</m:t>
                          </m:r>
                        </m:e>
                      </m:d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: 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𝑝𝑢𝑚𝑝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b="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𝑝𝑢𝑚𝑝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Where,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≅</m:t>
                    </m:r>
                    <m:sSub>
                      <m:sSubPr>
                        <m:ctrlPr>
                          <a:rPr lang="en-US" sz="2400" i="1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@</m:t>
                        </m:r>
                        <m:sSub>
                          <m:sSubPr>
                            <m:ctrlPr>
                              <a:rPr lang="en-US" sz="2400" b="0" i="1" smtClean="0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 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𝑎𝑛𝑑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≅</m:t>
                    </m:r>
                    <m:sSub>
                      <m:sSubPr>
                        <m:ctrlPr>
                          <a:rPr lang="en-US" sz="2400" b="0" i="1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b="0" i="1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@</m:t>
                        </m:r>
                        <m:sSub>
                          <m:sSubPr>
                            <m:ctrlPr>
                              <a:rPr lang="en-US" sz="2400" b="0" i="1" smtClean="0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745" y="3793447"/>
                <a:ext cx="5236433" cy="1935466"/>
              </a:xfrm>
              <a:prstGeom prst="rect">
                <a:avLst/>
              </a:prstGeom>
              <a:blipFill rotWithShape="0">
                <a:blip r:embed="rId2"/>
                <a:stretch>
                  <a:fillRect l="-3492" b="-69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240701" y="2534196"/>
                <a:ext cx="526753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)+(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  <m:r>
                      <a:rPr lang="en-US" sz="2400" b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</m:t>
                        </m:r>
                      </m:sub>
                    </m:sSub>
                  </m:oMath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0701" y="2534196"/>
                <a:ext cx="5267532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852" t="-9333" b="-32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791178" y="3793447"/>
                <a:ext cx="3920625" cy="61555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𝑑h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𝑇𝑑𝑠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𝑣𝑑𝑝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, </m:t>
                      </m:r>
                    </m:oMath>
                  </m:oMathPara>
                </a14:m>
                <a:endParaRPr lang="en-US" sz="2000" b="0" i="1" dirty="0" smtClean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𝑎𝑛𝑑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𝑇𝑑𝑠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=0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𝑓𝑜𝑟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𝐼𝑠𝑒𝑛𝑡𝑟𝑜𝑝𝑖𝑐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𝑝𝑢𝑚𝑝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1178" y="3793447"/>
                <a:ext cx="3920625" cy="615553"/>
              </a:xfrm>
              <a:prstGeom prst="rect">
                <a:avLst/>
              </a:prstGeom>
              <a:blipFill rotWithShape="0">
                <a:blip r:embed="rId4"/>
                <a:stretch>
                  <a:fillRect l="-778" r="-622" b="-188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1306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733425"/>
            <a:ext cx="11681247" cy="6016167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 2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Isobaric Heat Addition (Boiler)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high-pressure liquid enters the boiler and absorbs heat, causing it to evaporate into steam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This process occurs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constant pressure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energy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added is:</a:t>
            </a:r>
            <a:endParaRPr lang="en-US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54745" y="99309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 Rankine Cycle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468881" y="4866944"/>
                <a:ext cx="1879552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8881" y="4866944"/>
                <a:ext cx="1879552" cy="369332"/>
              </a:xfrm>
              <a:prstGeom prst="rect">
                <a:avLst/>
              </a:prstGeom>
              <a:blipFill rotWithShape="0">
                <a:blip r:embed="rId2"/>
                <a:stretch>
                  <a:fillRect l="-3247" r="-649" b="-278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189297" y="4023868"/>
                <a:ext cx="526753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)+(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  <m:r>
                      <a:rPr lang="en-US" sz="2400" b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</m:t>
                        </m:r>
                      </m:sub>
                    </m:sSub>
                  </m:oMath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9297" y="4023868"/>
                <a:ext cx="5267532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736" t="-9211" b="-302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55134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733425"/>
            <a:ext cx="11681247" cy="6016167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Isentropic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Expansion (Turbine Work Output)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high-energy steam expands in the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producing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mechanical work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Since the process is ideally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no entropy is generated.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 work output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54745" y="99309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 Rankine Cycle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992427" y="3227569"/>
                <a:ext cx="526753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)+(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  <m:r>
                      <a:rPr lang="en-US" sz="2400" b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</m:t>
                        </m:r>
                      </m:sub>
                    </m:sSub>
                  </m:oMath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2427" y="3227569"/>
                <a:ext cx="5267532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1852" t="-9211" b="-302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277292" y="3954018"/>
                <a:ext cx="2093971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7292" y="3954018"/>
                <a:ext cx="2093971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1166" r="-583" b="-18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3886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82880" y="733425"/>
                <a:ext cx="11791406" cy="6016167"/>
              </a:xfrm>
            </p:spPr>
            <p:txBody>
              <a:bodyPr>
                <a:normAutofit/>
              </a:bodyPr>
              <a:lstStyle/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2400" b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4. Isobaric Heat Rejection (Condenser)</a:t>
                </a:r>
              </a:p>
              <a:p>
                <a:pPr marL="457200" lvl="1" indent="0" latinLnBrk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US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steam rejects heat </a:t>
                </a:r>
                <a:r>
                  <a:rPr lang="en-US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to the surroundings, </a:t>
                </a:r>
                <a:r>
                  <a:rPr lang="en-US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condensing</a:t>
                </a:r>
                <a:r>
                  <a:rPr lang="en-US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back into a liquid state.</a:t>
                </a:r>
              </a:p>
              <a:p>
                <a:pPr marL="457200" lvl="1" indent="0" latinLnBrk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US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This process occurs at </a:t>
                </a:r>
                <a:r>
                  <a:rPr lang="en-US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constant pressure</a:t>
                </a:r>
                <a:r>
                  <a:rPr lang="en-US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457200" lvl="1" indent="0" latinLnBrk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US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 rejected </a:t>
                </a:r>
                <a:r>
                  <a:rPr lang="en-US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</a:t>
                </a:r>
                <a:r>
                  <a:rPr lang="en-US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marL="457200" lvl="1" indent="0" latinLnBrk="0">
                  <a:lnSpc>
                    <a:spcPct val="150000"/>
                  </a:lnSpc>
                  <a:spcBef>
                    <a:spcPts val="0"/>
                  </a:spcBef>
                </a:pPr>
                <a:endParaRPr lang="en-US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 latinLnBrk="0">
                  <a:lnSpc>
                    <a:spcPct val="150000"/>
                  </a:lnSpc>
                  <a:spcBef>
                    <a:spcPts val="0"/>
                  </a:spcBef>
                </a:pPr>
                <a:endParaRPr lang="en-US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 latinLnBrk="0">
                  <a:lnSpc>
                    <a:spcPct val="150000"/>
                  </a:lnSpc>
                  <a:spcBef>
                    <a:spcPts val="0"/>
                  </a:spcBef>
                </a:pPr>
                <a:endParaRPr lang="en-US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 latinLnBrk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US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thermal efficiency </a:t>
                </a:r>
                <a:r>
                  <a:rPr lang="en-US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of the Rankine Cycle is:</a:t>
                </a:r>
              </a:p>
              <a:p>
                <a:pPr marL="457200" lvl="1" indent="0" latinLnBrk="0">
                  <a:lnSpc>
                    <a:spcPct val="150000"/>
                  </a:lnSpc>
                  <a:spcBef>
                    <a:spcPts val="0"/>
                  </a:spcBef>
                </a:pPr>
                <a:endParaRPr lang="en-US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lvl="0" indent="0">
                  <a:lnSpc>
                    <a:spcPct val="100000"/>
                  </a:lnSpc>
                  <a:spcBef>
                    <a:spcPts val="0"/>
                  </a:spcBef>
                  <a:buNone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lvl="0" indent="0">
                  <a:lnSpc>
                    <a:spcPct val="100000"/>
                  </a:lnSpc>
                  <a:spcBef>
                    <a:spcPts val="0"/>
                  </a:spcBef>
                  <a:buNone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Where</a:t>
                </a:r>
                <a:r>
                  <a:rPr lang="en-US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𝑛𝑒𝑡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𝑖𝑛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𝑜𝑢𝑡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,        </m:t>
                    </m:r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𝑛𝑒𝑡</m:t>
                        </m:r>
                      </m:sub>
                    </m:sSub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𝑡𝑢𝑟𝑏</m:t>
                        </m:r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𝑜𝑢𝑡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𝑝𝑢𝑚𝑝</m:t>
                        </m:r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𝑖𝑛</m:t>
                        </m:r>
                      </m:sub>
                    </m:sSub>
                  </m:oMath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 latinLnBrk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endParaRPr lang="en-US" sz="32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2880" y="733425"/>
                <a:ext cx="11791406" cy="6016167"/>
              </a:xfrm>
              <a:blipFill rotWithShape="0">
                <a:blip r:embed="rId2"/>
                <a:stretch>
                  <a:fillRect l="-7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54745" y="99309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 Rankine Cycle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404836" y="3193618"/>
                <a:ext cx="526753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)+(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  <m:r>
                      <a:rPr lang="en-US" sz="2400" b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sub>
                    </m:sSub>
                    <m:r>
                      <a:rPr lang="en-US" sz="24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</m:t>
                        </m:r>
                      </m:sub>
                    </m:sSub>
                  </m:oMath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4836" y="3193618"/>
                <a:ext cx="5267532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734" t="-9211" b="-302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811621" y="3920067"/>
                <a:ext cx="2093971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1621" y="3920067"/>
                <a:ext cx="2093971" cy="369332"/>
              </a:xfrm>
              <a:prstGeom prst="rect">
                <a:avLst/>
              </a:prstGeom>
              <a:blipFill rotWithShape="0">
                <a:blip r:embed="rId4"/>
                <a:stretch>
                  <a:fillRect l="-1163" b="-278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811621" y="5172028"/>
                <a:ext cx="2001317" cy="69493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 smtClean="0"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𝑡h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1621" y="5172028"/>
                <a:ext cx="2001317" cy="69493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06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 Rankine Cycle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7051" y="776711"/>
            <a:ext cx="1122534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latinLnBrk="0">
              <a:spcBef>
                <a:spcPct val="20000"/>
              </a:spcBef>
              <a:buClr>
                <a:srgbClr val="F0A22E"/>
              </a:buClr>
              <a:buSzPct val="70000"/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 1: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steam power plant operates on a simple ideal Rankine cycle with a net power output of 45 MW. Steam enters the turbine at 7 MPa and 500°C and is condensed in the condenser at 10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kPa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Cooling water from a lake flows through the condenser tubes at 2000 kg/s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Determine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thermal efficiency of the cycle.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Find the mass flow rate of steam (ṁ).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Calculate the temperature rise of the cooling water (ΔT).</a:t>
            </a:r>
          </a:p>
          <a:p>
            <a:pPr lvl="1" algn="just"/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69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 Rankine Cycle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57051" y="776711"/>
                <a:ext cx="11225349" cy="334245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r>
                  <a:rPr lang="en-US" sz="2400" b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Solution</a:t>
                </a:r>
              </a:p>
              <a:p>
                <a:pPr algn="just" latinLnBrk="0">
                  <a:lnSpc>
                    <a:spcPct val="150000"/>
                  </a:lnSpc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State 3: </a:t>
                </a:r>
              </a:p>
              <a:p>
                <a:pPr algn="just" latinLnBrk="0">
                  <a:lnSpc>
                    <a:spcPct val="150000"/>
                  </a:lnSpc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Turbine inlet,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3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=7 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𝑀𝑃𝑎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, </m:t>
                    </m:r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3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=500 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℃</m:t>
                    </m:r>
                  </m:oMath>
                </a14:m>
                <a:endParaRPr lang="en-US" sz="2400" b="0" dirty="0" smtClean="0">
                  <a:solidFill>
                    <a:prstClr val="black"/>
                  </a:solidFill>
                  <a:latin typeface="Arial" panose="020B0604020202020204" pitchFamily="34" charset="0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Condenser Pressure: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4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=10 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𝑘𝑃𝑎</m:t>
                    </m:r>
                  </m:oMath>
                </a14:m>
                <a:endParaRPr lang="en-US" sz="2400" b="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Pump inlet: Saturated liquid at 10 </a:t>
                </a:r>
                <a:r>
                  <a:rPr lang="en-US" sz="2400" dirty="0" err="1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kPa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algn="just"/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051" y="776711"/>
                <a:ext cx="11225349" cy="3342453"/>
              </a:xfrm>
              <a:prstGeom prst="rect">
                <a:avLst/>
              </a:prstGeom>
              <a:blipFill rotWithShape="0">
                <a:blip r:embed="rId2"/>
                <a:stretch>
                  <a:fillRect l="-869" t="-12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2" descr="https://www.researchgate.net/publication/336647595/figure/fig1/AS:815342993547265@1571404326643/deal-Rankine-Cycl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835" y="947604"/>
            <a:ext cx="2535532" cy="2467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99189429"/>
                  </p:ext>
                </p:extLst>
              </p:nvPr>
            </p:nvGraphicFramePr>
            <p:xfrm>
              <a:off x="109582" y="3724830"/>
              <a:ext cx="8729617" cy="21336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22234"/>
                    <a:gridCol w="984069"/>
                    <a:gridCol w="783771"/>
                    <a:gridCol w="2368732"/>
                    <a:gridCol w="1567543"/>
                    <a:gridCol w="2203268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State</a:t>
                          </a:r>
                        </a:p>
                      </a:txBody>
                      <a:tcPr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smtClean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P</a:t>
                          </a:r>
                          <a:r>
                            <a:rPr lang="en-US" b="1" dirty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 (</a:t>
                          </a:r>
                          <a:r>
                            <a:rPr lang="en-US" b="1" dirty="0" err="1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kPa</a:t>
                          </a:r>
                          <a:r>
                            <a:rPr lang="en-US" b="1" dirty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)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smtClean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T</a:t>
                          </a:r>
                          <a:r>
                            <a:rPr lang="en-US" b="1" dirty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 (°C)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smtClean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h</a:t>
                          </a:r>
                          <a:r>
                            <a:rPr lang="en-US" b="1" dirty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 (kJ/kg)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smtClean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s</a:t>
                          </a:r>
                          <a:r>
                            <a:rPr lang="en-US" b="1" dirty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 (kJ/</a:t>
                          </a:r>
                          <a:r>
                            <a:rPr lang="en-US" b="1" dirty="0" err="1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kg·K</a:t>
                          </a:r>
                          <a:r>
                            <a:rPr lang="en-US" b="1" dirty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)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Phase</a:t>
                          </a:r>
                        </a:p>
                      </a:txBody>
                      <a:tcPr marL="76200" marR="76200" marT="76200" marB="76200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</a:t>
                          </a:r>
                          <a:endParaRPr lang="en-US" dirty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10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45.81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effectLst/>
                                    <a:latin typeface="Cambria Math" panose="02040503050406030204" pitchFamily="18" charset="0"/>
                                  </a:rPr>
                                  <m:t>=191.81</m:t>
                                </m:r>
                              </m:oMath>
                            </m:oMathPara>
                          </a14:m>
                          <a:endParaRPr lang="en-US" dirty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effectLst/>
                                    <a:latin typeface="Cambria Math" panose="02040503050406030204" pitchFamily="18" charset="0"/>
                                  </a:rPr>
                                  <m:t>=0.6492</m:t>
                                </m:r>
                              </m:oMath>
                            </m:oMathPara>
                          </a14:m>
                          <a:endParaRPr lang="en-US" dirty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Sat. liquid</a:t>
                          </a:r>
                        </a:p>
                      </a:txBody>
                      <a:tcPr marL="76200" marR="76200" marT="76200" marB="76200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</a:t>
                          </a:r>
                          <a:endParaRPr lang="en-US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7000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pt-BR" i="1" smtClean="0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b="0" i="1" smtClean="0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effectLst/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b="0" i="1" smtClean="0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effectLst/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sSub>
                                  <m:sSubPr>
                                    <m:ctrlPr>
                                      <a:rPr lang="en-US" b="0" i="1" smtClean="0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effectLst/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b="0" i="1" smtClean="0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effectLst/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pt-BR" dirty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i="1" smtClean="0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Compressed liquid</a:t>
                          </a:r>
                        </a:p>
                      </a:txBody>
                      <a:tcPr marL="76200" marR="76200" marT="76200" marB="76200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3</a:t>
                          </a:r>
                          <a:endParaRPr lang="en-US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7000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500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effectLst/>
                                    <a:latin typeface="Cambria Math" panose="02040503050406030204" pitchFamily="18" charset="0"/>
                                  </a:rPr>
                                  <m:t>=3410.3</m:t>
                                </m:r>
                              </m:oMath>
                            </m:oMathPara>
                          </a14:m>
                          <a:endParaRPr lang="en-US" dirty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effectLst/>
                                    <a:latin typeface="Cambria Math" panose="02040503050406030204" pitchFamily="18" charset="0"/>
                                  </a:rPr>
                                  <m:t>=6.7975</m:t>
                                </m:r>
                              </m:oMath>
                            </m:oMathPara>
                          </a14:m>
                          <a:endParaRPr lang="en-US" dirty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Superheated steam</a:t>
                          </a:r>
                        </a:p>
                      </a:txBody>
                      <a:tcPr marL="76200" marR="76200" marT="76200" marB="76200" anchor="ctr"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4</a:t>
                          </a:r>
                          <a:endParaRPr lang="en-US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10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i="1" smtClean="0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4 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dirty="0" smtClean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(from</a:t>
                          </a:r>
                          <a:r>
                            <a:rPr lang="en-US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 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i="1" smtClean="0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  <m:r>
                                <a:rPr lang="en-US" b="0" i="1" smtClean="0">
                                  <a:effectLst/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lang="en-US" i="1" smtClean="0">
                                      <a:effectLst/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i="1" dirty="0" smtClean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)</a:t>
                          </a:r>
                          <a:endParaRPr lang="en-US" dirty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i="1" smtClean="0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  <m:r>
                                  <a:rPr lang="en-US" b="0" i="1" smtClean="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i="1" smtClean="0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dirty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Two-phase mixture</a:t>
                          </a:r>
                        </a:p>
                      </a:txBody>
                      <a:tcPr marL="76200" marR="76200" marT="76200" marB="76200" anchor="ctr"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99189429"/>
                  </p:ext>
                </p:extLst>
              </p:nvPr>
            </p:nvGraphicFramePr>
            <p:xfrm>
              <a:off x="109582" y="3724830"/>
              <a:ext cx="8729617" cy="21336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22234"/>
                    <a:gridCol w="984069"/>
                    <a:gridCol w="783771"/>
                    <a:gridCol w="2368732"/>
                    <a:gridCol w="1567543"/>
                    <a:gridCol w="2203268"/>
                  </a:tblGrid>
                  <a:tr h="4267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State</a:t>
                          </a:r>
                        </a:p>
                      </a:txBody>
                      <a:tcPr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smtClean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P</a:t>
                          </a:r>
                          <a:r>
                            <a:rPr lang="en-US" b="1" dirty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 (</a:t>
                          </a:r>
                          <a:r>
                            <a:rPr lang="en-US" b="1" dirty="0" err="1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kPa</a:t>
                          </a:r>
                          <a:r>
                            <a:rPr lang="en-US" b="1" dirty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)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smtClean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T</a:t>
                          </a:r>
                          <a:r>
                            <a:rPr lang="en-US" b="1" dirty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 (°C)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smtClean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h</a:t>
                          </a:r>
                          <a:r>
                            <a:rPr lang="en-US" b="1" dirty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 (kJ/kg)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smtClean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s</a:t>
                          </a:r>
                          <a:r>
                            <a:rPr lang="en-US" b="1" dirty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 (kJ/</a:t>
                          </a:r>
                          <a:r>
                            <a:rPr lang="en-US" b="1" dirty="0" err="1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kg·K</a:t>
                          </a:r>
                          <a:r>
                            <a:rPr lang="en-US" b="1" dirty="0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)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>
                              <a:solidFill>
                                <a:srgbClr val="404040"/>
                              </a:solidFill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Phase</a:t>
                          </a:r>
                        </a:p>
                      </a:txBody>
                      <a:tcPr marL="76200" marR="76200" marT="76200" marB="76200" anchor="ctr"/>
                    </a:tc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</a:t>
                          </a:r>
                          <a:endParaRPr lang="en-US" dirty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10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45.81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6200" marR="76200" marT="76200" marB="76200" anchor="ctr">
                        <a:blipFill rotWithShape="0">
                          <a:blip r:embed="rId4"/>
                          <a:stretch>
                            <a:fillRect l="-109512" t="-102857" r="-160411" b="-3157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6200" marR="76200" marT="76200" marB="76200" anchor="ctr">
                        <a:blipFill rotWithShape="0">
                          <a:blip r:embed="rId4"/>
                          <a:stretch>
                            <a:fillRect l="-317121" t="-102857" r="-142802" b="-3157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Sat. liquid</a:t>
                          </a:r>
                        </a:p>
                      </a:txBody>
                      <a:tcPr marL="76200" marR="76200" marT="76200" marB="76200" anchor="ctr"/>
                    </a:tc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</a:t>
                          </a:r>
                          <a:endParaRPr lang="en-US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7000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6200" marR="76200" marT="76200" marB="76200" anchor="ctr">
                        <a:blipFill rotWithShape="0">
                          <a:blip r:embed="rId4"/>
                          <a:stretch>
                            <a:fillRect l="-109512" t="-200000" r="-160411" b="-21126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6200" marR="76200" marT="76200" marB="76200" anchor="ctr">
                        <a:blipFill rotWithShape="0">
                          <a:blip r:embed="rId4"/>
                          <a:stretch>
                            <a:fillRect l="-317121" t="-200000" r="-142802" b="-21126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Compressed liquid</a:t>
                          </a:r>
                        </a:p>
                      </a:txBody>
                      <a:tcPr marL="76200" marR="76200" marT="76200" marB="76200" anchor="ctr"/>
                    </a:tc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3</a:t>
                          </a:r>
                          <a:endParaRPr lang="en-US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7000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500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6200" marR="76200" marT="76200" marB="76200" anchor="ctr">
                        <a:blipFill rotWithShape="0">
                          <a:blip r:embed="rId4"/>
                          <a:stretch>
                            <a:fillRect l="-109512" t="-304286" r="-160411" b="-1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6200" marR="76200" marT="76200" marB="76200" anchor="ctr">
                        <a:blipFill rotWithShape="0">
                          <a:blip r:embed="rId4"/>
                          <a:stretch>
                            <a:fillRect l="-317121" t="-304286" r="-142802" b="-1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Superheated steam</a:t>
                          </a:r>
                        </a:p>
                      </a:txBody>
                      <a:tcPr marL="76200" marR="76200" marT="76200" marB="76200" anchor="ctr"/>
                    </a:tc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4</a:t>
                          </a:r>
                          <a:endParaRPr lang="en-US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10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</a:t>
                          </a:r>
                        </a:p>
                      </a:txBody>
                      <a:tcPr marL="76200" marR="76200" marT="76200" marB="76200"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6200" marR="76200" marT="76200" marB="76200" anchor="ctr">
                        <a:blipFill rotWithShape="0">
                          <a:blip r:embed="rId4"/>
                          <a:stretch>
                            <a:fillRect l="-109512" t="-404286" r="-160411" b="-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76200" marR="76200" marT="76200" marB="76200" anchor="ctr">
                        <a:blipFill rotWithShape="0">
                          <a:blip r:embed="rId4"/>
                          <a:stretch>
                            <a:fillRect l="-317121" t="-404286" r="-142802" b="-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Two-phase mixture</a:t>
                          </a:r>
                        </a:p>
                      </a:txBody>
                      <a:tcPr marL="76200" marR="76200" marT="76200" marB="76200" anchor="ctr"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64196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 Rankine Cycle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57051" y="776711"/>
                <a:ext cx="11225349" cy="48558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r>
                  <a:rPr lang="en-US" sz="2400" b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Pump Work:</a:t>
                </a: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Determine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</m:oMath>
                </a14:m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endParaRPr lang="en-US" sz="24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endParaRPr lang="en-US" sz="24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endParaRPr lang="en-US" sz="24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r>
                  <a:rPr lang="en-US" sz="2400" b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Turbine Work:</a:t>
                </a: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Since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4</m:t>
                        </m:r>
                      </m:sub>
                    </m:sSub>
                    <m:r>
                      <a:rPr lang="en-US" sz="24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=6.7975</m:t>
                    </m:r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is between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𝑓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steam is wet at state 4</a:t>
                </a: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Now, find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4</m:t>
                        </m:r>
                      </m:sub>
                    </m:sSub>
                  </m:oMath>
                </a14:m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algn="just"/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051" y="776711"/>
                <a:ext cx="11225349" cy="4855881"/>
              </a:xfrm>
              <a:prstGeom prst="rect">
                <a:avLst/>
              </a:prstGeom>
              <a:blipFill rotWithShape="0">
                <a:blip r:embed="rId2"/>
                <a:stretch>
                  <a:fillRect l="-869" t="-8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2549490" y="1280021"/>
                <a:ext cx="204363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/>
                <a14:m>
                  <m:oMath xmlns:m="http://schemas.openxmlformats.org/officeDocument/2006/math">
                    <m:sSub>
                      <m:sSubPr>
                        <m:ctrlPr>
                          <a:rPr lang="pt-BR" sz="2000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2000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sub>
                    </m:sSub>
                  </m:oMath>
                </a14:m>
                <a:r>
                  <a:rPr lang="pt-BR" sz="20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 </a:t>
                </a:r>
                <a:endParaRPr lang="pt-BR" sz="20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9490" y="1280021"/>
                <a:ext cx="2043636" cy="400110"/>
              </a:xfrm>
              <a:prstGeom prst="rect">
                <a:avLst/>
              </a:prstGeom>
              <a:blipFill rotWithShape="0">
                <a:blip r:embed="rId3"/>
                <a:stretch>
                  <a:fillRect b="-30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946275" y="1831386"/>
                <a:ext cx="435048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pt-BR" sz="20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191.81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0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0.001010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0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7000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0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10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pt-BR" sz="20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6275" y="1831386"/>
                <a:ext cx="4350486" cy="400110"/>
              </a:xfrm>
              <a:prstGeom prst="rect">
                <a:avLst/>
              </a:prstGeom>
              <a:blipFill rotWithShape="0">
                <a:blip r:embed="rId4"/>
                <a:stretch>
                  <a:fillRect b="-181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549490" y="2391339"/>
                <a:ext cx="2346091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pt-BR" sz="20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198.87 </m:t>
                      </m:r>
                      <m:r>
                        <a:rPr lang="en-US" sz="20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0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pt-BR" sz="20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9490" y="2391339"/>
                <a:ext cx="2346091" cy="400110"/>
              </a:xfrm>
              <a:prstGeom prst="rect">
                <a:avLst/>
              </a:prstGeom>
              <a:blipFill rotWithShape="0">
                <a:blip r:embed="rId5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728651" y="4170396"/>
                <a:ext cx="4568110" cy="6715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𝑓𝑔</m:t>
                              </m:r>
                            </m:sub>
                          </m:sSub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6.7975−0.6492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7.499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=0.820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8651" y="4170396"/>
                <a:ext cx="4568110" cy="671530"/>
              </a:xfrm>
              <a:prstGeom prst="rect">
                <a:avLst/>
              </a:prstGeom>
              <a:blipFill rotWithShape="0">
                <a:blip r:embed="rId6"/>
                <a:stretch>
                  <a:fillRect b="-9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756222" y="5386370"/>
                <a:ext cx="6696513" cy="33272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𝑓𝑔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=191.81+0.820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2392.1=2153.5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6222" y="5386370"/>
                <a:ext cx="6696513" cy="332720"/>
              </a:xfrm>
              <a:prstGeom prst="rect">
                <a:avLst/>
              </a:prstGeom>
              <a:blipFill rotWithShape="0">
                <a:blip r:embed="rId7"/>
                <a:stretch>
                  <a:fillRect l="-728" r="-1092" b="-277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650274" y="6109645"/>
                <a:ext cx="5973558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b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𝒐𝒖𝒕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=3410.3−2153.5=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𝟏𝟐𝟓𝟔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𝟖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𝒌𝑱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𝒌𝒈</m:t>
                      </m:r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0274" y="6109645"/>
                <a:ext cx="5973558" cy="307777"/>
              </a:xfrm>
              <a:prstGeom prst="rect">
                <a:avLst/>
              </a:prstGeom>
              <a:blipFill rotWithShape="0">
                <a:blip r:embed="rId8"/>
                <a:stretch>
                  <a:fillRect l="-306" r="-918" b="-372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445716" y="843950"/>
                <a:ext cx="6178999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b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𝑷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𝑣</m:t>
                      </m:r>
                      <m:d>
                        <m:d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=0.001010</m:t>
                      </m:r>
                      <m:d>
                        <m:d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7000−10</m:t>
                          </m:r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𝟕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𝟎𝟔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𝒌𝑷𝒂</m:t>
                      </m:r>
                    </m:oMath>
                  </m:oMathPara>
                </a14:m>
                <a:endParaRPr lang="en-US" sz="2000" b="1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5716" y="843950"/>
                <a:ext cx="6178999" cy="307777"/>
              </a:xfrm>
              <a:prstGeom prst="rect">
                <a:avLst/>
              </a:prstGeom>
              <a:blipFill rotWithShape="0">
                <a:blip r:embed="rId9"/>
                <a:stretch>
                  <a:fillRect l="-197" r="-394" b="-196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8649648" y="797783"/>
                <a:ext cx="341362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/>
                <a:r>
                  <a:rPr lang="pt-BR" sz="20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t-BR" sz="20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𝑣</m:t>
                        </m:r>
                      </m:e>
                      <m:sub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=0.001010 </m:t>
                    </m:r>
                    <m:sSup>
                      <m:sSupPr>
                        <m:ctrlPr>
                          <a:rPr lang="en-US" sz="2000" i="1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𝑚</m:t>
                        </m:r>
                      </m:e>
                      <m:sup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3</m:t>
                        </m:r>
                      </m:sup>
                    </m:sSup>
                    <m:r>
                      <a:rPr lang="en-US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/</m:t>
                    </m:r>
                    <m:r>
                      <a:rPr lang="en-US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𝑘𝑔</m:t>
                    </m:r>
                  </m:oMath>
                </a14:m>
                <a:endParaRPr lang="pt-BR" sz="20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49648" y="797783"/>
                <a:ext cx="3413628" cy="400110"/>
              </a:xfrm>
              <a:prstGeom prst="rect">
                <a:avLst/>
              </a:prstGeom>
              <a:blipFill rotWithShape="0">
                <a:blip r:embed="rId10"/>
                <a:stretch>
                  <a:fillRect l="-1607" t="-7576" r="-179" b="-27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5705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 Rankine Cycle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57051" y="776711"/>
                <a:ext cx="11225349" cy="5502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r>
                  <a:rPr lang="en-US" sz="2400" b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 input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𝑸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𝒊𝒏</m:t>
                        </m:r>
                      </m:sub>
                    </m:sSub>
                    <m:r>
                      <a:rPr lang="en-US" sz="24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</m:oMath>
                </a14:m>
                <a:endParaRPr lang="en-US" sz="24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endParaRPr lang="en-US" sz="24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endParaRPr lang="en-US" sz="24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r>
                  <a:rPr lang="en-US" sz="2400" b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 Rejected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𝑸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𝒐𝒖𝒕</m:t>
                        </m:r>
                      </m:sub>
                    </m:sSub>
                  </m:oMath>
                </a14:m>
                <a:r>
                  <a:rPr lang="en-US" sz="2400" b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endParaRPr lang="en-US" sz="24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endParaRPr lang="en-US" sz="24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r>
                  <a:rPr lang="en-US" sz="2400" b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Thermal Efficiency 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η</m:t>
                    </m:r>
                  </m:oMath>
                </a14:m>
                <a:r>
                  <a:rPr lang="en-US" sz="2400" b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endParaRPr lang="en-US" sz="24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endParaRPr lang="en-US" sz="24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endParaRPr lang="en-US" sz="24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r>
                  <a:rPr lang="en-US" sz="2400" b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Mass flow rate of steam (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2400" b="1" i="1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US" sz="24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𝒎</m:t>
                        </m:r>
                      </m:e>
                    </m:acc>
                  </m:oMath>
                </a14:m>
                <a:r>
                  <a:rPr lang="en-US" sz="2400" b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051" y="776711"/>
                <a:ext cx="11225349" cy="5502660"/>
              </a:xfrm>
              <a:prstGeom prst="rect">
                <a:avLst/>
              </a:prstGeom>
              <a:blipFill rotWithShape="0">
                <a:blip r:embed="rId2"/>
                <a:stretch>
                  <a:fillRect l="-869" t="-7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74914" y="1414889"/>
                <a:ext cx="5925340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𝑸</m:t>
                          </m:r>
                        </m:e>
                        <m:sub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𝒊𝒏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=3410.3−198.87=</m:t>
                      </m:r>
                      <m:r>
                        <a:rPr lang="en-US" sz="2000" b="1" i="0" smtClean="0">
                          <a:latin typeface="Cambria Math" panose="02040503050406030204" pitchFamily="18" charset="0"/>
                        </a:rPr>
                        <m:t>𝟑𝟐𝟏𝟏</m:t>
                      </m:r>
                      <m:r>
                        <a:rPr lang="en-US" sz="2000" b="1" i="0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1" i="0" smtClean="0">
                          <a:latin typeface="Cambria Math" panose="02040503050406030204" pitchFamily="18" charset="0"/>
                        </a:rPr>
                        <m:t>𝟒𝟑</m:t>
                      </m:r>
                      <m:r>
                        <a:rPr lang="en-US" sz="2000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𝒌𝑱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𝒌𝒈</m:t>
                      </m:r>
                    </m:oMath>
                  </m:oMathPara>
                </a14:m>
                <a:endParaRPr lang="en-US" sz="2000" b="1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4914" y="1414889"/>
                <a:ext cx="5925340" cy="307777"/>
              </a:xfrm>
              <a:prstGeom prst="rect">
                <a:avLst/>
              </a:prstGeom>
              <a:blipFill rotWithShape="0">
                <a:blip r:embed="rId3"/>
                <a:stretch>
                  <a:fillRect l="-926" r="-1132" b="-372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09600" y="2726493"/>
                <a:ext cx="6057364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𝑸</m:t>
                          </m:r>
                        </m:e>
                        <m:sub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𝒐𝒖𝒕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=2153.5−191.81=</m:t>
                      </m:r>
                      <m:r>
                        <a:rPr lang="en-US" sz="2000" b="1" i="0" smtClean="0">
                          <a:latin typeface="Cambria Math" panose="02040503050406030204" pitchFamily="18" charset="0"/>
                        </a:rPr>
                        <m:t>𝟏𝟗𝟔𝟏</m:t>
                      </m:r>
                      <m:r>
                        <a:rPr lang="en-US" sz="2000" b="1" i="0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1" i="0" smtClean="0">
                          <a:latin typeface="Cambria Math" panose="02040503050406030204" pitchFamily="18" charset="0"/>
                        </a:rPr>
                        <m:t>𝟔𝟗</m:t>
                      </m:r>
                      <m:r>
                        <a:rPr lang="en-US" sz="2000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𝒌𝑱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𝒌𝒈</m:t>
                      </m:r>
                    </m:oMath>
                  </m:oMathPara>
                </a14:m>
                <a:endParaRPr lang="en-US" sz="2000" b="1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" y="2726493"/>
                <a:ext cx="6057364" cy="307777"/>
              </a:xfrm>
              <a:prstGeom prst="rect">
                <a:avLst/>
              </a:prstGeom>
              <a:blipFill rotWithShape="0">
                <a:blip r:embed="rId4"/>
                <a:stretch>
                  <a:fillRect l="-604" r="-805" b="-372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206137" y="4463226"/>
                <a:ext cx="4415824" cy="63017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sz="2000" i="1" smtClean="0">
                          <a:latin typeface="Cambria Math" panose="02040503050406030204" pitchFamily="18" charset="0"/>
                        </a:rPr>
                        <m:t>η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1249.74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3211.43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=0.389=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𝟑𝟖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𝟗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%</m:t>
                      </m:r>
                    </m:oMath>
                  </m:oMathPara>
                </a14:m>
                <a:endParaRPr lang="en-US" sz="2000" b="1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6137" y="4463226"/>
                <a:ext cx="4415824" cy="630173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921986" y="3905739"/>
                <a:ext cx="6579815" cy="42377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0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𝑝𝑢𝑚𝑝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1256.8−7.06=1249.74 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1986" y="3905739"/>
                <a:ext cx="6579815" cy="423770"/>
              </a:xfrm>
              <a:prstGeom prst="rect">
                <a:avLst/>
              </a:prstGeom>
              <a:blipFill rotWithShape="0">
                <a:blip r:embed="rId6"/>
                <a:stretch>
                  <a:fillRect b="-101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206137" y="5799621"/>
                <a:ext cx="4102983" cy="68018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̇"/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</m:acc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n-US" sz="2000" b="0" i="1" smtClean="0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</m:sub>
                          </m:sSub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45000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1249.74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𝟑𝟔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𝟎𝟏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𝒌𝒈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𝒔</m:t>
                      </m:r>
                    </m:oMath>
                  </m:oMathPara>
                </a14:m>
                <a:endParaRPr lang="en-US" sz="2000" b="1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6137" y="5799621"/>
                <a:ext cx="4102983" cy="680186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09854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 Rankine Cycle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57051" y="776711"/>
                <a:ext cx="11225349" cy="27884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r>
                  <a:rPr lang="en-US" sz="2400" b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Temperature rise of cooling water (</a:t>
                </a:r>
                <a:r>
                  <a:rPr lang="el-GR" sz="2400" b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Δ</a:t>
                </a:r>
                <a:r>
                  <a:rPr lang="en-US" sz="2400" b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T)</a:t>
                </a: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Cooling water absorbs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:</m:t>
                        </m:r>
                      </m:sub>
                    </m:sSub>
                  </m:oMath>
                </a14:m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endParaRPr lang="en-US" sz="24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endParaRPr lang="en-US" sz="24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spcBef>
                    <a:spcPct val="20000"/>
                  </a:spcBef>
                  <a:buClr>
                    <a:srgbClr val="F0A22E"/>
                  </a:buClr>
                  <a:buSzPct val="70000"/>
                  <a:defRPr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Given cooling water rate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 smtClean="0">
                                <a:solidFill>
                                  <a:prstClr val="black"/>
                                </a:solidFill>
                                <a:latin typeface="Cambria Math"/>
                                <a:cs typeface="Arial" panose="020B0604020202020204" pitchFamily="34" charset="0"/>
                              </a:rPr>
                            </m:ctrlPr>
                          </m:accPr>
                          <m:e>
                            <m:r>
                              <a:rPr lang="en-US" sz="2400" b="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𝑚</m:t>
                            </m:r>
                          </m:e>
                        </m:acc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𝑤𝑎𝑡𝑒𝑟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=2000 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𝑘𝑔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/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𝑠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     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𝑎𝑛𝑑</m:t>
                    </m:r>
                  </m:oMath>
                </a14:m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051" y="776711"/>
                <a:ext cx="11225349" cy="2788456"/>
              </a:xfrm>
              <a:prstGeom prst="rect">
                <a:avLst/>
              </a:prstGeom>
              <a:blipFill rotWithShape="0">
                <a:blip r:embed="rId2"/>
                <a:stretch>
                  <a:fillRect l="-869" t="-15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183742" y="1896364"/>
                <a:ext cx="6185539" cy="31951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00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</m:acc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𝑠𝑡𝑒𝑎𝑚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=36.01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1961.69=70650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3742" y="1896364"/>
                <a:ext cx="6185539" cy="319511"/>
              </a:xfrm>
              <a:prstGeom prst="rect">
                <a:avLst/>
              </a:prstGeom>
              <a:blipFill rotWithShape="0">
                <a:blip r:embed="rId3"/>
                <a:stretch>
                  <a:fillRect l="-591" t="-9615" b="-384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674165" y="3226304"/>
                <a:ext cx="2467599" cy="42377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</m:acc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𝑜𝑢𝑡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</m:acc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𝑤𝑎𝑡𝑒𝑟</m:t>
                        </m:r>
                      </m:sub>
                    </m:sSub>
                  </m:oMath>
                </a14:m>
                <a:r>
                  <a:rPr lang="en-US" sz="20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m:rPr>
                        <m:sty m:val="p"/>
                      </m:rPr>
                      <a:rPr lang="el-GR" sz="2000" i="1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endParaRPr lang="en-US" sz="20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4165" y="3226304"/>
                <a:ext cx="2467599" cy="423770"/>
              </a:xfrm>
              <a:prstGeom prst="rect">
                <a:avLst/>
              </a:prstGeom>
              <a:blipFill rotWithShape="0">
                <a:blip r:embed="rId4"/>
                <a:stretch>
                  <a:fillRect l="-743" t="-1429" b="-57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539416" y="3887562"/>
                <a:ext cx="2813527" cy="6768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sz="2000" i="1" smtClean="0"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70650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8360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𝟖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𝟒𝟓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 ℃</m:t>
                      </m:r>
                    </m:oMath>
                  </m:oMathPara>
                </a14:m>
                <a:endParaRPr lang="en-US" sz="2000" b="1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416" y="3887562"/>
                <a:ext cx="2813527" cy="67685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5305959" y="3335617"/>
                <a:ext cx="2063322" cy="3907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=4.18 </m:t>
                      </m:r>
                      <m:r>
                        <a:rPr lang="en-US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𝑘𝑔𝐾</m:t>
                      </m:r>
                    </m:oMath>
                  </m:oMathPara>
                </a14:m>
                <a:endParaRPr 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5959" y="3335617"/>
                <a:ext cx="2063322" cy="390748"/>
              </a:xfrm>
              <a:prstGeom prst="rect">
                <a:avLst/>
              </a:prstGeom>
              <a:blipFill rotWithShape="0">
                <a:blip r:embed="rId6"/>
                <a:stretch>
                  <a:fillRect b="-93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2028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587" y="801104"/>
            <a:ext cx="11834949" cy="6130920"/>
          </a:xfrm>
        </p:spPr>
        <p:txBody>
          <a:bodyPr>
            <a:normAutofit fontScale="55000" lnSpcReduction="20000"/>
          </a:bodyPr>
          <a:lstStyle/>
          <a:p>
            <a:pPr latinLnBrk="0">
              <a:lnSpc>
                <a:spcPct val="170000"/>
              </a:lnSpc>
            </a:pP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In real-world power plants, </a:t>
            </a:r>
            <a:r>
              <a:rPr lang="en-US" sz="4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actual vapor power cycles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 deviate from the ideal Rankine cycle due to various </a:t>
            </a:r>
            <a:r>
              <a:rPr lang="en-US" sz="44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4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practical limitations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4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70000"/>
              </a:lnSpc>
            </a:pPr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These 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deviations reduce efficiency and affect performance. </a:t>
            </a:r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Below 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are the key reasons for </a:t>
            </a:r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these differences:</a:t>
            </a:r>
          </a:p>
          <a:p>
            <a:pPr lvl="1" latinLnBrk="0">
              <a:lnSpc>
                <a:spcPct val="170000"/>
              </a:lnSpc>
            </a:pPr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Turbine and pump </a:t>
            </a:r>
            <a:r>
              <a:rPr lang="en-US" sz="4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 (friction, turbulence, and heat losses)</a:t>
            </a:r>
          </a:p>
          <a:p>
            <a:pPr lvl="1" latinLnBrk="0">
              <a:lnSpc>
                <a:spcPct val="170000"/>
              </a:lnSpc>
            </a:pPr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Pressure drops in pipes and heat exchangers</a:t>
            </a:r>
          </a:p>
          <a:p>
            <a:pPr lvl="1" latinLnBrk="0">
              <a:lnSpc>
                <a:spcPct val="170000"/>
              </a:lnSpc>
            </a:pPr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Heat losses to the surroundings</a:t>
            </a:r>
          </a:p>
          <a:p>
            <a:pPr lvl="1" latinLnBrk="0">
              <a:lnSpc>
                <a:spcPct val="170000"/>
              </a:lnSpc>
            </a:pPr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Incomplete condensation &amp; </a:t>
            </a:r>
            <a:r>
              <a:rPr lang="en-US" sz="4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subcooling</a:t>
            </a:r>
            <a:endParaRPr lang="en-US" sz="4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70000"/>
              </a:lnSpc>
            </a:pPr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Fluid property variations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 </a:t>
            </a:r>
            <a:endParaRPr lang="en-US" sz="2400" dirty="0" smtClean="0"/>
          </a:p>
          <a:p>
            <a:pPr marL="342900" indent="-342900" algn="just" latinLnBrk="0">
              <a:lnSpc>
                <a:spcPct val="150000"/>
              </a:lnSpc>
            </a:pPr>
            <a:endParaRPr lang="en-US" alt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95794" y="71193"/>
            <a:ext cx="12026537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1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Deviation of Actual Vapor Power Cycles from Idealized Ones</a:t>
            </a:r>
            <a:br>
              <a:rPr lang="en-US" sz="3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82817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1245"/>
            <a:ext cx="11617234" cy="601616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T-s Diagram of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Ideal and Actual Vapor Power Cycles</a:t>
            </a:r>
            <a:endParaRPr lang="en-US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95794" y="71193"/>
            <a:ext cx="12026537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1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Deviation of Actual Vapor Power Cycles from Idealized </a:t>
            </a:r>
            <a:r>
              <a:rPr lang="en-US" sz="31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Ones</a:t>
            </a:r>
            <a:br>
              <a:rPr lang="en-US" sz="31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p:grpSp>
        <p:nvGrpSpPr>
          <p:cNvPr id="23" name="Group 22"/>
          <p:cNvGrpSpPr/>
          <p:nvPr/>
        </p:nvGrpSpPr>
        <p:grpSpPr>
          <a:xfrm>
            <a:off x="1270818" y="1654185"/>
            <a:ext cx="7230928" cy="2864834"/>
            <a:chOff x="1809750" y="1480066"/>
            <a:chExt cx="7230928" cy="2864834"/>
          </a:xfrm>
        </p:grpSpPr>
        <p:pic>
          <p:nvPicPr>
            <p:cNvPr id="2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809750" y="1480066"/>
              <a:ext cx="2762250" cy="2743200"/>
            </a:xfrm>
            <a:prstGeom prst="rect">
              <a:avLst/>
            </a:prstGeom>
            <a:noFill/>
            <a:ln w="9525">
              <a:solidFill>
                <a:srgbClr val="0000CC"/>
              </a:solidFill>
              <a:miter lim="800000"/>
              <a:headEnd/>
              <a:tailEnd/>
            </a:ln>
            <a:effectLst/>
          </p:spPr>
        </p:pic>
        <p:pic>
          <p:nvPicPr>
            <p:cNvPr id="25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630853" y="1592175"/>
              <a:ext cx="2409825" cy="2752725"/>
            </a:xfrm>
            <a:prstGeom prst="rect">
              <a:avLst/>
            </a:prstGeom>
            <a:noFill/>
            <a:ln w="9525">
              <a:solidFill>
                <a:srgbClr val="0000CC"/>
              </a:solidFill>
              <a:miter lim="800000"/>
              <a:headEnd/>
              <a:tailEnd/>
            </a:ln>
            <a:effectLst/>
          </p:spPr>
        </p:pic>
      </p:grpSp>
      <p:sp>
        <p:nvSpPr>
          <p:cNvPr id="10" name="Rectangle 9"/>
          <p:cNvSpPr/>
          <p:nvPr/>
        </p:nvSpPr>
        <p:spPr>
          <a:xfrm>
            <a:off x="2140135" y="4760576"/>
            <a:ext cx="548204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5: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Deviation of Actual Vapor Power Cycles from Idealized One</a:t>
            </a:r>
          </a:p>
          <a:p>
            <a:pPr lvl="0"/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https://sklc-tinymce-2021.s3.amazonaws.com/2020/11/mceclip5_1605032619.png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03015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1245"/>
            <a:ext cx="11617234" cy="6016167"/>
          </a:xfrm>
        </p:spPr>
        <p:txBody>
          <a:bodyPr>
            <a:normAutofit/>
          </a:bodyPr>
          <a:lstStyle/>
          <a:p>
            <a:pPr lvl="0" algn="just" latinLnBrk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pump requires a greater work input, and a turbine produces a smaller work output as a result of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 latinLnBrk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conditions, the flow through these devices is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 latinLnBrk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deviation of actual pumps and turbines from the isentropic ones can be accurately accounted for, however, by utilizing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adiabatic efficiencies</a:t>
            </a:r>
            <a:r>
              <a:rPr lang="en-US" sz="2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defined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as: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" y="71193"/>
            <a:ext cx="12192000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Deviation of Actual Vapor Power Cycles from Idealized Ones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515291" y="4254137"/>
                <a:ext cx="2741007" cy="7636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 smtClean="0"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5291" y="4254137"/>
                <a:ext cx="2741007" cy="763671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647369" y="5466744"/>
                <a:ext cx="2752613" cy="7636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 smtClean="0"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7369" y="5466744"/>
                <a:ext cx="2752613" cy="76367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9068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Deviation of Actual Vapor Power Cycles from Idealized Ones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100" dirty="0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7051" y="776711"/>
            <a:ext cx="11225349" cy="5521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latinLnBrk="0">
              <a:spcBef>
                <a:spcPct val="20000"/>
              </a:spcBef>
              <a:buClr>
                <a:srgbClr val="F0A22E"/>
              </a:buClr>
              <a:buSzPct val="70000"/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 2:</a:t>
            </a:r>
          </a:p>
          <a:p>
            <a:pPr algn="just" latinLnBrk="0">
              <a:spcBef>
                <a:spcPct val="20000"/>
              </a:spcBef>
              <a:buClr>
                <a:srgbClr val="F0A22E"/>
              </a:buClr>
              <a:buSzPct val="70000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Repeat Example 1,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assuming an adiabatic efficiency of 87 percent for both the turbine and the pump.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steam power plant operates on a simple ideal Rankine cycle with a net power output of 45 MW. Steam enters the turbine at 7 MPa and 500°C and is condensed in the condenser at 10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kPa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Cooling water from a lake flows through the condenser tubes at 2000 kg/s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Determine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thermal efficiency of the cycle.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the mass flow rate of steam (ṁ).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Calculate the temperature rise of the cooling water (ΔT).</a:t>
            </a:r>
          </a:p>
          <a:p>
            <a:pPr lvl="1" algn="just"/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52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96748" y="0"/>
            <a:ext cx="12315825" cy="79195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Deviation of Actual Vapor Power Cycles from Idealized Ones  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513804" y="878434"/>
                <a:ext cx="11094722" cy="41549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Solution:</a:t>
                </a:r>
              </a:p>
              <a:p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Pump inlet</a:t>
                </a:r>
              </a:p>
              <a:p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From steam tables:</a:t>
                </a:r>
              </a:p>
              <a:p>
                <a:endParaRPr lang="en-US" altLang="en-US" sz="24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altLang="en-US" sz="2400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alt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Actual Pump work with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solidFill>
                              <a:schemeClr val="tx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l-GR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𝜂</m:t>
                        </m:r>
                      </m:e>
                      <m:sub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sub>
                    </m:sSub>
                    <m:r>
                      <a:rPr lang="en-US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=87%:</m:t>
                    </m:r>
                  </m:oMath>
                </a14:m>
                <a:endParaRPr lang="en-US" alt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altLang="en-US" sz="24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altLang="en-US" sz="2400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alt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alt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From superheated steam tables:</a:t>
                </a: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804" y="878434"/>
                <a:ext cx="11094722" cy="4154984"/>
              </a:xfrm>
              <a:prstGeom prst="rect">
                <a:avLst/>
              </a:prstGeom>
              <a:blipFill rotWithShape="0">
                <a:blip r:embed="rId2"/>
                <a:stretch>
                  <a:fillRect l="-824" t="-1026" b="-24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439886" y="1662752"/>
                <a:ext cx="722486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=191.81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      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=0.001010 </m:t>
                      </m:r>
                      <m:sSup>
                        <m:sSup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 ,        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=0.6492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9886" y="1662752"/>
                <a:ext cx="7224863" cy="307777"/>
              </a:xfrm>
              <a:prstGeom prst="rect">
                <a:avLst/>
              </a:prstGeom>
              <a:blipFill rotWithShape="0">
                <a:blip r:embed="rId3"/>
                <a:stretch>
                  <a:fillRect l="-169" r="-169" b="-38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13804" y="2363784"/>
                <a:ext cx="8329268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=191.81+0.001010 </m:t>
                      </m:r>
                      <m:d>
                        <m:d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7000−10</m:t>
                          </m:r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=198.87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804" y="2363784"/>
                <a:ext cx="8329268" cy="307777"/>
              </a:xfrm>
              <a:prstGeom prst="rect">
                <a:avLst/>
              </a:prstGeom>
              <a:blipFill rotWithShape="0">
                <a:blip r:embed="rId4"/>
                <a:stretch>
                  <a:fillRect l="-73" r="-439" b="-38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177889" y="3696252"/>
                <a:ext cx="7366312" cy="6362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sz="2000" b="0" i="1" smtClean="0">
                                  <a:latin typeface="Cambria Math" panose="02040503050406030204" pitchFamily="18" charset="0"/>
                                </a:rPr>
                                <m:t>η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sub>
                          </m:sSub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=191.81+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198.87−191.81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0.87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=199.92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7889" y="3696252"/>
                <a:ext cx="7366312" cy="63620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367260" y="5202639"/>
                <a:ext cx="2180662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=3410.3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7260" y="5202639"/>
                <a:ext cx="2180662" cy="307777"/>
              </a:xfrm>
              <a:prstGeom prst="rect">
                <a:avLst/>
              </a:prstGeom>
              <a:blipFill rotWithShape="0">
                <a:blip r:embed="rId6"/>
                <a:stretch>
                  <a:fillRect l="-1676" r="-3073" b="-372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038602" y="5190513"/>
                <a:ext cx="1422825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=6.7975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2" y="5190513"/>
                <a:ext cx="1422825" cy="307777"/>
              </a:xfrm>
              <a:prstGeom prst="rect">
                <a:avLst/>
              </a:prstGeom>
              <a:blipFill rotWithShape="0">
                <a:blip r:embed="rId7"/>
                <a:stretch>
                  <a:fillRect l="-1288" r="-2575" b="-196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697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-74361"/>
            <a:ext cx="12315825" cy="79195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Deviation of Actual Vapor Power Cycles from Idealized Ones  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513804" y="878434"/>
                <a:ext cx="11094722" cy="45243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Ideal Turbine outlet</a:t>
                </a:r>
              </a:p>
              <a:p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solidFill>
                              <a:schemeClr val="tx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</m:t>
                        </m:r>
                      </m:e>
                      <m:sub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4</m:t>
                        </m:r>
                      </m:sub>
                    </m:sSub>
                    <m:r>
                      <a:rPr lang="en-US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=10 </m:t>
                    </m:r>
                    <m:r>
                      <a:rPr lang="en-US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𝑘𝑃𝑎</m:t>
                    </m:r>
                  </m:oMath>
                </a14:m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endParaRPr lang="en-US" alt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alt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alt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alt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alt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Actual Turbine work with</a:t>
                </a:r>
                <a:r>
                  <a:rPr lang="en-US" altLang="en-US" sz="2400" b="1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400" i="1" smtClean="0">
                            <a:solidFill>
                              <a:schemeClr val="tx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l-GR" altLang="en-US" sz="24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𝜂</m:t>
                        </m:r>
                      </m:e>
                      <m:sub>
                        <m:r>
                          <a:rPr lang="en-US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sub>
                    </m:sSub>
                    <m:r>
                      <a:rPr lang="en-US" altLang="en-US" sz="24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=87%:</m:t>
                    </m:r>
                  </m:oMath>
                </a14:m>
                <a:endParaRPr lang="en-US" alt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altLang="en-US" sz="24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altLang="en-US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Thermal Efficiency (</a:t>
                </a:r>
                <a14:m>
                  <m:oMath xmlns:m="http://schemas.openxmlformats.org/officeDocument/2006/math">
                    <m:r>
                      <a:rPr lang="el-GR" altLang="en-US" sz="24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𝜂</m:t>
                    </m:r>
                  </m:oMath>
                </a14:m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  <a:endParaRPr lang="en-US" alt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alt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804" y="878434"/>
                <a:ext cx="11094722" cy="4524315"/>
              </a:xfrm>
              <a:prstGeom prst="rect">
                <a:avLst/>
              </a:prstGeom>
              <a:blipFill rotWithShape="0">
                <a:blip r:embed="rId2"/>
                <a:stretch>
                  <a:fillRect l="-824" t="-9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741713" y="1828924"/>
                <a:ext cx="4758547" cy="6715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𝑓𝑔</m:t>
                              </m:r>
                            </m:sub>
                          </m:sSub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6.7975−0.6492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7.499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=0.820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1713" y="1828924"/>
                <a:ext cx="4758547" cy="671530"/>
              </a:xfrm>
              <a:prstGeom prst="rect">
                <a:avLst/>
              </a:prstGeom>
              <a:blipFill rotWithShape="0">
                <a:blip r:embed="rId3"/>
                <a:stretch>
                  <a:fillRect b="-9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45579" y="2730587"/>
                <a:ext cx="6950814" cy="33272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𝑓𝑔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=191.81+0.820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2392.1=2153.5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579" y="2730587"/>
                <a:ext cx="6950814" cy="332720"/>
              </a:xfrm>
              <a:prstGeom prst="rect">
                <a:avLst/>
              </a:prstGeom>
              <a:blipFill rotWithShape="0">
                <a:blip r:embed="rId4"/>
                <a:stretch>
                  <a:fillRect l="-175" r="-614" b="-254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858047" y="4156254"/>
                <a:ext cx="8480527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altLang="en-US" sz="2000" i="1"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l-GR" altLang="en-US" sz="2000" b="0" i="1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𝜂</m:t>
                          </m:r>
                        </m:e>
                        <m:sub>
                          <m:r>
                            <a:rPr lang="en-US" altLang="en-US" sz="20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𝑇</m:t>
                          </m:r>
                          <m:r>
                            <a:rPr lang="en-US" altLang="en-US" sz="20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</m:sub>
                      </m:sSub>
                      <m:d>
                        <m:dPr>
                          <m:ctrlPr>
                            <a:rPr lang="en-US" altLang="en-US" sz="2000" i="1" smtClean="0"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altLang="en-US" sz="2000" i="1" smtClean="0"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0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altLang="en-US" sz="20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altLang="en-US" sz="20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altLang="en-US" sz="2000" i="1" smtClean="0"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0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altLang="en-US" sz="20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4</m:t>
                              </m:r>
                              <m:r>
                                <a:rPr lang="en-US" altLang="en-US" sz="20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𝑠</m:t>
                              </m:r>
                            </m:sub>
                          </m:sSub>
                        </m:e>
                      </m:d>
                      <m:r>
                        <a:rPr lang="en-US" altLang="en-US" sz="20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=3410.3−0.87</m:t>
                      </m:r>
                      <m:d>
                        <m:dPr>
                          <m:ctrlPr>
                            <a:rPr lang="en-US" altLang="en-US" sz="2000" i="1" smtClean="0"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altLang="en-US" sz="20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3410.3−2153.5</m:t>
                          </m:r>
                        </m:e>
                      </m:d>
                      <m:r>
                        <a:rPr lang="en-US" altLang="en-US" sz="20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=2317.1 </m:t>
                      </m:r>
                      <m:r>
                        <a:rPr lang="en-US" altLang="en-US" sz="20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𝑘𝐽</m:t>
                      </m:r>
                      <m:r>
                        <a:rPr lang="en-US" altLang="en-US" sz="20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/</m:t>
                      </m:r>
                      <m:r>
                        <a:rPr lang="en-US" altLang="en-US" sz="20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𝑘𝑔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8047" y="4156254"/>
                <a:ext cx="8480527" cy="307777"/>
              </a:xfrm>
              <a:prstGeom prst="rect">
                <a:avLst/>
              </a:prstGeom>
              <a:blipFill rotWithShape="0">
                <a:blip r:embed="rId5"/>
                <a:stretch>
                  <a:fillRect l="-72" r="-359" b="-38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265067" y="5157281"/>
                <a:ext cx="2646302" cy="6381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l-GR" altLang="en-US" sz="20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𝜂</m:t>
                      </m:r>
                      <m:r>
                        <a:rPr lang="en-US" altLang="en-US" sz="2000" b="0" i="0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altLang="en-US" sz="2000" i="1" smtClean="0"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en-US" sz="2000" i="1" smtClean="0"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0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altLang="en-US" sz="20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𝑛𝑒𝑡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altLang="en-US" sz="2000" i="1" smtClean="0"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0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altLang="en-US" sz="20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altLang="en-US" sz="20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altLang="en-US" sz="2000" i="1" smtClean="0"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altLang="en-US" sz="20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altLang="en-US" sz="2000" i="1" smtClean="0"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0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altLang="en-US" sz="20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𝑇</m:t>
                              </m:r>
                            </m:sub>
                          </m:sSub>
                          <m:r>
                            <a:rPr lang="en-US" altLang="en-US" sz="20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altLang="en-US" sz="2000" i="1" smtClean="0"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0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altLang="en-US" sz="20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𝑃</m:t>
                              </m:r>
                            </m:sub>
                          </m:sSub>
                          <m:r>
                            <a:rPr lang="en-US" altLang="en-US" sz="20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en-US" altLang="en-US" sz="2000" i="1" smtClean="0"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0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altLang="en-US" sz="20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5067" y="5157281"/>
                <a:ext cx="2646302" cy="638188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5701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-96079"/>
            <a:ext cx="12315825" cy="79195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Deviation of Actual Vapor Power Cycles from Idealized Ones  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513804" y="878434"/>
                <a:ext cx="11094722" cy="507831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atinLnBrk="0"/>
                <a:r>
                  <a:rPr lang="en-US" alt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Turbine Work:</a:t>
                </a:r>
              </a:p>
              <a:p>
                <a:pPr latinLnBrk="0"/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/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Pump Work:</a:t>
                </a:r>
              </a:p>
              <a:p>
                <a:pPr latinLnBrk="0"/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/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Network:</a:t>
                </a:r>
              </a:p>
              <a:p>
                <a:pPr latinLnBrk="0"/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/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 Input:</a:t>
                </a:r>
              </a:p>
              <a:p>
                <a:pPr latinLnBrk="0"/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/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Efficiency:</a:t>
                </a:r>
              </a:p>
              <a:p>
                <a:pPr latinLnBrk="0"/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/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Mass Flow rate of steam (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𝑚</m:t>
                        </m:r>
                      </m:e>
                    </m:acc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):</a:t>
                </a:r>
              </a:p>
              <a:p>
                <a:pPr>
                  <a:lnSpc>
                    <a:spcPct val="150000"/>
                  </a:lnSpc>
                </a:pPr>
                <a:endParaRPr 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804" y="878434"/>
                <a:ext cx="11094722" cy="5078313"/>
              </a:xfrm>
              <a:prstGeom prst="rect">
                <a:avLst/>
              </a:prstGeom>
              <a:blipFill rotWithShape="0">
                <a:blip r:embed="rId2"/>
                <a:stretch>
                  <a:fillRect l="-824" t="-8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730246" y="972802"/>
                <a:ext cx="5608330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sub>
                      </m:sSub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=3410.3−2317.1=1093.2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0246" y="972802"/>
                <a:ext cx="5608330" cy="307777"/>
              </a:xfrm>
              <a:prstGeom prst="rect">
                <a:avLst/>
              </a:prstGeom>
              <a:blipFill rotWithShape="0">
                <a:blip r:embed="rId3"/>
                <a:stretch>
                  <a:fillRect l="-326" r="-761" b="-38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503068" y="1764420"/>
                <a:ext cx="531299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=199.92−191.81=8.11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068" y="1764420"/>
                <a:ext cx="5312993" cy="307777"/>
              </a:xfrm>
              <a:prstGeom prst="rect">
                <a:avLst/>
              </a:prstGeom>
              <a:blipFill rotWithShape="0">
                <a:blip r:embed="rId4"/>
                <a:stretch>
                  <a:fillRect l="-459" r="-918" b="-372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141431" y="2428164"/>
                <a:ext cx="5674630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=1093.2−8.11=1085.1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1431" y="2428164"/>
                <a:ext cx="5674630" cy="307777"/>
              </a:xfrm>
              <a:prstGeom prst="rect">
                <a:avLst/>
              </a:prstGeom>
              <a:blipFill rotWithShape="0">
                <a:blip r:embed="rId5"/>
                <a:stretch>
                  <a:fillRect l="-215" r="-859" b="-372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191829" y="3123235"/>
                <a:ext cx="5624232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=3410.3−199.92=3210.4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1829" y="3123235"/>
                <a:ext cx="5624232" cy="307777"/>
              </a:xfrm>
              <a:prstGeom prst="rect">
                <a:avLst/>
              </a:prstGeom>
              <a:blipFill rotWithShape="0">
                <a:blip r:embed="rId6"/>
                <a:stretch>
                  <a:fillRect l="-651" r="-868" b="-372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191829" y="3818307"/>
                <a:ext cx="4199419" cy="63645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l-GR" altLang="en-US" sz="20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𝜂</m:t>
                      </m:r>
                      <m:r>
                        <a:rPr lang="en-US" altLang="en-US" sz="2000" b="0" i="0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altLang="en-US" sz="2000" i="1" smtClean="0"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en-US" sz="2000" i="1" smtClean="0"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0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altLang="en-US" sz="20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𝑛𝑒𝑡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altLang="en-US" sz="2000" i="1" smtClean="0">
                                  <a:latin typeface="Cambria Math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en-US" sz="20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altLang="en-US" sz="2000" b="0" i="1" smtClean="0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altLang="en-US" sz="20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altLang="en-US" sz="2000" i="1" smtClean="0">
                              <a:latin typeface="Cambria Math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altLang="en-US" sz="20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1085.1</m:t>
                          </m:r>
                        </m:num>
                        <m:den>
                          <m:r>
                            <a:rPr lang="en-US" altLang="en-US" sz="20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3210.4</m:t>
                          </m:r>
                        </m:den>
                      </m:f>
                      <m:r>
                        <a:rPr lang="en-US" altLang="en-US" sz="20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=0.338=33.8%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1829" y="3818307"/>
                <a:ext cx="4199419" cy="636456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164218" y="5274573"/>
                <a:ext cx="4568110" cy="68217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̇"/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</m:acc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n-US" sz="2000" b="0" i="1" smtClean="0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</m:sub>
                          </m:sSub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45000 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𝑘𝑊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1085.1 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𝑘𝐽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/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𝑘𝑔</m:t>
                          </m:r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=41.47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4218" y="5274573"/>
                <a:ext cx="4568110" cy="682174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9608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-79466"/>
            <a:ext cx="12315825" cy="79195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Deviation of Actual Vapor Power Cycles from Idealized Ones  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3804" y="878434"/>
            <a:ext cx="1109472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Temperature Rise of Cooling Water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Heat rejected in condenser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Cooling water temperature rise: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66591" y="2076550"/>
                <a:ext cx="5746701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=2317.1−191.81=2125.3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𝑘𝐽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𝑘𝑔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591" y="2076550"/>
                <a:ext cx="5746701" cy="307777"/>
              </a:xfrm>
              <a:prstGeom prst="rect">
                <a:avLst/>
              </a:prstGeom>
              <a:blipFill rotWithShape="0">
                <a:blip r:embed="rId2"/>
                <a:stretch>
                  <a:fillRect l="-636" r="-848" b="-38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666591" y="2663865"/>
                <a:ext cx="5166158" cy="31951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000" b="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</m:acc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=41.47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2125.3=88,140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𝑘𝑊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591" y="2663865"/>
                <a:ext cx="5166158" cy="319511"/>
              </a:xfrm>
              <a:prstGeom prst="rect">
                <a:avLst/>
              </a:prstGeom>
              <a:blipFill rotWithShape="0">
                <a:blip r:embed="rId3"/>
                <a:stretch>
                  <a:fillRect l="-825" t="-11538" r="-236" b="-307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862249" y="3831258"/>
                <a:ext cx="2113720" cy="44262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000" i="1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en-US" sz="20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n-US" sz="2000" i="1" smtClean="0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𝑐𝑣</m:t>
                              </m:r>
                            </m:sub>
                          </m:s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l-GR" sz="2000" i="1" smtClean="0"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2249" y="3831258"/>
                <a:ext cx="2113720" cy="442622"/>
              </a:xfrm>
              <a:prstGeom prst="rect">
                <a:avLst/>
              </a:prstGeom>
              <a:blipFill rotWithShape="0">
                <a:blip r:embed="rId4"/>
                <a:stretch>
                  <a:fillRect b="-54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276048" y="4479420"/>
                <a:ext cx="3317639" cy="8082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sz="2000" i="1" smtClean="0"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sSub>
                                <m:sSubPr>
                                  <m:ctrlP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̇"/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𝑐𝑣</m:t>
                                  </m:r>
                                </m:sub>
                              </m:sSub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den>
                      </m:f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88,140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2000 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 4.18 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6048" y="4479420"/>
                <a:ext cx="3317639" cy="808298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565701" y="5373899"/>
                <a:ext cx="1948034" cy="6771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sz="2000" i="1" smtClean="0"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1" i="1">
                          <a:latin typeface="Cambria Math" panose="02040503050406030204" pitchFamily="18" charset="0"/>
                        </a:rPr>
                        <m:t>𝟏𝟎</m:t>
                      </m:r>
                      <m:r>
                        <a:rPr lang="en-US" sz="2000" b="1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b="1" i="1">
                          <a:latin typeface="Cambria Math" panose="02040503050406030204" pitchFamily="18" charset="0"/>
                        </a:rPr>
                        <m:t>𝟓𝟒</m:t>
                      </m:r>
                      <m:r>
                        <a:rPr lang="en-US" sz="20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℃</m:t>
                      </m:r>
                    </m:oMath>
                  </m:oMathPara>
                </a14:m>
                <a:endParaRPr lang="en-US" sz="2000" b="1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5701" y="5373899"/>
                <a:ext cx="1948034" cy="677108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3228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0"/>
            <a:ext cx="12315825" cy="79195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Deviation of Actual Vapor Power Cycles from Idealized Ones  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74467" y="724040"/>
            <a:ext cx="1115568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can we increase the efficiency of the Rankine Cycle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Improving the efficiency of the Rankine cycle-a widely used thermodynamic cycle in power plants-can lead to better energy output and lower operational costs [2]. 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basic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idea behind all the modifications to increase the thermal efficiency of a power cycle is the same: </a:t>
            </a:r>
          </a:p>
          <a:p>
            <a:pPr marL="742950" lvl="1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average temperature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at which heat is transferred to the working fluid in the boiler, or </a:t>
            </a:r>
          </a:p>
          <a:p>
            <a:pPr marL="742950" lvl="1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decrease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average temperature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at which heat is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00050" lvl="1"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rejected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from the working fluid in the condenser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43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96748" y="-75168"/>
            <a:ext cx="12315825" cy="79195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Deviation of Actual Vapor Power Cycles from Idealized Ones  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3804" y="878434"/>
            <a:ext cx="110947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 of the ways to enhance the efficiency of a Rankine Cycle are [3]: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Lowering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condenser pressure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Superheating the steam to high temperatures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Increasing the boiler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pressure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Using Reheat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Cycles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Regenerative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Heating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Improved Turbine Design</a:t>
            </a:r>
          </a:p>
          <a:p>
            <a:pPr>
              <a:lnSpc>
                <a:spcPct val="150000"/>
              </a:lnSpc>
            </a:pPr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4687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0"/>
            <a:ext cx="12192000" cy="703344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11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Deviation of Actual Vapor Power Cycles from Idealized Ones </a:t>
            </a:r>
            <a:r>
              <a:rPr lang="en-US" sz="9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9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US" sz="8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8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8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42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8165" y="992776"/>
            <a:ext cx="77356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Decreasing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pressure in the condenser reduces the temperature at which heat is rejected, increasing the thermal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efficiency.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colored area on this diagram represents the increase in net work output as a result of lowering the condenser pressure from P4 to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P’4.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input requirements also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increase,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 this increase is very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small.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overall effect of lowering the condenser pressure is an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 in the thermal efficiency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 cycle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24100"/>
          <a:stretch/>
        </p:blipFill>
        <p:spPr bwMode="auto">
          <a:xfrm>
            <a:off x="8516983" y="641260"/>
            <a:ext cx="2385631" cy="223105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0" y="463937"/>
            <a:ext cx="92505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latinLnBrk="0">
              <a:lnSpc>
                <a:spcPct val="150000"/>
              </a:lnSpc>
            </a:pPr>
            <a:r>
              <a:rPr lang="en-US" sz="2400" b="1" dirty="0">
                <a:solidFill>
                  <a:srgbClr val="FF0000"/>
                </a:solidFill>
              </a:rPr>
              <a:t>Lowering the Condenser Pressure (Lowers </a:t>
            </a:r>
            <a:r>
              <a:rPr lang="en-US" sz="2400" b="1" dirty="0" err="1">
                <a:solidFill>
                  <a:srgbClr val="FF0000"/>
                </a:solidFill>
              </a:rPr>
              <a:t>T</a:t>
            </a:r>
            <a:r>
              <a:rPr lang="en-US" sz="2400" b="1" baseline="-25000" dirty="0" err="1">
                <a:solidFill>
                  <a:srgbClr val="FF0000"/>
                </a:solidFill>
              </a:rPr>
              <a:t>low,av</a:t>
            </a:r>
            <a:r>
              <a:rPr lang="en-US" sz="2400" b="1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891955" y="2932314"/>
            <a:ext cx="4300045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6: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T-s diagram of a Rankine Cycle with Lowering Condenser Pressure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slideplayer.com/slide/5779348/19/images/10/Effect+of+Lowering+Condenser+Pressure+on+the+Ideal+Rankine+cycle.jpg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95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Deviation of Actual Vapor Power Cycles from Idealized Ones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-30767" y="861553"/>
            <a:ext cx="7093418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Increasing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temperature of the steam beyond the saturation point (before entering the turbine) helps improve efficiency by reducing moisture content in the later turbine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stages.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colored area on this diagram represents the increase in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lang="en-US" sz="24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area under the process curve 3-3’ represents the increase in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input</a:t>
            </a:r>
            <a:r>
              <a:rPr lang="en-US" sz="24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27418"/>
          <a:stretch/>
        </p:blipFill>
        <p:spPr bwMode="auto">
          <a:xfrm>
            <a:off x="7794171" y="1138448"/>
            <a:ext cx="2341922" cy="2262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-1" y="388596"/>
            <a:ext cx="10441578" cy="574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b="1" dirty="0">
                <a:solidFill>
                  <a:srgbClr val="FF0000"/>
                </a:solidFill>
              </a:rPr>
              <a:t>Superheating the Steam to High Temperatures (Increases </a:t>
            </a:r>
            <a:r>
              <a:rPr lang="en-US" sz="2400" b="1" dirty="0" err="1" smtClean="0">
                <a:solidFill>
                  <a:srgbClr val="FF0000"/>
                </a:solidFill>
              </a:rPr>
              <a:t>T</a:t>
            </a:r>
            <a:r>
              <a:rPr lang="en-US" sz="2400" b="1" baseline="-25000" dirty="0" err="1" smtClean="0">
                <a:solidFill>
                  <a:srgbClr val="FF0000"/>
                </a:solidFill>
              </a:rPr>
              <a:t>high,av</a:t>
            </a:r>
            <a:r>
              <a:rPr lang="en-US" sz="2400" b="1" dirty="0" smtClean="0">
                <a:solidFill>
                  <a:srgbClr val="FF0000"/>
                </a:solidFill>
              </a:rPr>
              <a:t>)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463245" y="3400709"/>
            <a:ext cx="4267201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7: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T-s diagram of a Rankine Cycle with Superheating the Steam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https://encrypted-tbn0.gstatic.com/images?q=tbn:ANd9GcSrnUU9zg3wGZAlY7SFpjSli-cxvRtLdIsMdA&amp;s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397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Deviation of Actual Vapor Power Cycles from Idealized Ones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375166" y="634116"/>
                <a:ext cx="11441672" cy="61863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Thus, both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net work </a:t>
                </a:r>
                <a:r>
                  <a:rPr lang="en-US" sz="2400" dirty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and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 input </a:t>
                </a:r>
                <a:r>
                  <a:rPr lang="en-US" sz="2400" dirty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increase as a result of superheating the steam to a higher temperature.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overall effect </a:t>
                </a:r>
                <a:r>
                  <a:rPr lang="en-US" sz="2400" dirty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 an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increase</a:t>
                </a:r>
                <a:r>
                  <a:rPr lang="en-US" sz="2400" dirty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in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thermal efficiency</a:t>
                </a:r>
                <a:r>
                  <a:rPr lang="en-US" sz="2400" dirty="0" smtClean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temperature to which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steam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can be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superheated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is limited by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metallurgical considerations.</a:t>
                </a:r>
              </a:p>
              <a:p>
                <a:pPr marL="34290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Presently, the </a:t>
                </a:r>
                <a:r>
                  <a:rPr 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highest steam temperature allowed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at the turbine inlet is about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620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℃ (1150℉)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[1] .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50000"/>
                  </a:lnSpc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50000"/>
                  </a:lnSpc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75166" y="634116"/>
                <a:ext cx="11441672" cy="6186309"/>
              </a:xfrm>
              <a:prstGeom prst="rect">
                <a:avLst/>
              </a:prstGeom>
              <a:blipFill rotWithShape="0">
                <a:blip r:embed="rId2"/>
                <a:stretch>
                  <a:fillRect l="-746" r="-853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2013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049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Deviation of Actual Vapor Power Cycles from Idealized Ones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489058"/>
            <a:ext cx="11441672" cy="57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FF0000"/>
                </a:solidFill>
              </a:rPr>
              <a:t>Increasing the Boiler Pressure (Increase </a:t>
            </a:r>
            <a:r>
              <a:rPr lang="en-US" sz="2400" b="1" dirty="0" err="1" smtClean="0">
                <a:solidFill>
                  <a:srgbClr val="FF0000"/>
                </a:solidFill>
              </a:rPr>
              <a:t>T</a:t>
            </a:r>
            <a:r>
              <a:rPr lang="en-US" sz="2400" b="1" baseline="-25000" dirty="0" err="1" smtClean="0">
                <a:solidFill>
                  <a:srgbClr val="FF0000"/>
                </a:solidFill>
              </a:rPr>
              <a:t>high,av</a:t>
            </a:r>
            <a:r>
              <a:rPr lang="en-US" sz="2400" b="1" baseline="-25000" dirty="0" smtClean="0">
                <a:solidFill>
                  <a:srgbClr val="FF0000"/>
                </a:solidFill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)</a:t>
            </a:r>
            <a:r>
              <a:rPr lang="en-US" sz="2400" b="1" baseline="-25000" dirty="0" smtClean="0">
                <a:solidFill>
                  <a:srgbClr val="FF0000"/>
                </a:solidFill>
              </a:rPr>
              <a:t> 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8342" y="1141585"/>
            <a:ext cx="692331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latinLnBrk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Raising the steam pressure in the boiler increases the average temperature at which heat is added, boosting efficiency.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latinLnBrk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in turn, raises the average temperature at which heat is added to the steam and thus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raises</a:t>
            </a:r>
            <a:r>
              <a:rPr lang="en-US" sz="2400" b="1" i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efficiency</a:t>
            </a:r>
            <a:r>
              <a:rPr lang="en-US" sz="2400" b="1" i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 cycle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However, this requires materials that can withstand higher pressures.</a:t>
            </a:r>
          </a:p>
          <a:p>
            <a:pPr marL="342900" lvl="0" indent="-342900" algn="just" latinLnBrk="0">
              <a:spcBef>
                <a:spcPct val="20000"/>
              </a:spcBef>
              <a:buFont typeface="Wingdings" pitchFamily="2" charset="2"/>
              <a:buChar char="§"/>
            </a:pPr>
            <a:endParaRPr lang="en-US" sz="2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11291" y="2664933"/>
            <a:ext cx="469392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8: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T-s diagram of a Rankine Cycle with Increasing the Boiler Pressure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www.electrical4u.com/images/september16/1474713085.png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" r="1" b="6127"/>
          <a:stretch/>
        </p:blipFill>
        <p:spPr bwMode="auto">
          <a:xfrm>
            <a:off x="8667345" y="634116"/>
            <a:ext cx="2144780" cy="189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516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4. The Ideal Reheat Rankine Cycle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2879" y="764744"/>
            <a:ext cx="866502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Increasing the boiler pressure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increases the thermal efficiency of the Rankine cycle, but it also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increases the moisture content of the steam</a:t>
            </a:r>
            <a:r>
              <a:rPr lang="en-US" sz="24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unacceptable levels.</a:t>
            </a:r>
          </a:p>
          <a:p>
            <a:pPr lvl="0" algn="just" latinLnBrk="0">
              <a:lnSpc>
                <a:spcPct val="150000"/>
              </a:lnSpc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Then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9" name="Rectangle 8"/>
          <p:cNvSpPr/>
          <p:nvPr/>
        </p:nvSpPr>
        <p:spPr>
          <a:xfrm>
            <a:off x="182879" y="3551638"/>
            <a:ext cx="889145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How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can we harness the improved efficiencies of higher boiler pressures while mitigating the risk of excessive moisture in the turbine's final stages?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" r="1" b="6127"/>
          <a:stretch/>
        </p:blipFill>
        <p:spPr bwMode="auto">
          <a:xfrm>
            <a:off x="9153728" y="764744"/>
            <a:ext cx="2393004" cy="21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54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100312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The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Ideal Reheat Rankine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72072" y="748085"/>
            <a:ext cx="957282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latinLnBrk="0"/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Two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possibilities to mind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Superheating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steam to very high temperatures before it enters the turbine.</a:t>
            </a:r>
          </a:p>
          <a:p>
            <a:pPr marL="742950" lvl="1" indent="-28575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This would be the ideal solution because increasing the steam temperature raises the average heat addition temperature, thereby improving cycle efficiency.</a:t>
            </a:r>
          </a:p>
          <a:p>
            <a:pPr marL="742950" lvl="1" indent="-28575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However, this approach is not feasible, as it would require steam temperatures beyond safe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metallurgical limits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the turbine materials.</a:t>
            </a:r>
          </a:p>
          <a:p>
            <a:pPr algn="just">
              <a:buFont typeface="Wingdings" pitchFamily="2" charset="2"/>
              <a:buChar char="§"/>
            </a:pPr>
            <a:endParaRPr lang="en-US" sz="2400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" r="1" b="6127"/>
          <a:stretch/>
        </p:blipFill>
        <p:spPr bwMode="auto">
          <a:xfrm>
            <a:off x="9610928" y="748085"/>
            <a:ext cx="2286000" cy="2019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452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2126" y="0"/>
            <a:ext cx="11967751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The Ideal Reheat Rankine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96091" y="634116"/>
            <a:ext cx="11199222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Expand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steam in the turbine in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stages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reheat it in between.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simple ideal Rankine cycle can be enhanced by incorporating a reheat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process.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Reheating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effectively addresses the issue of excessive moisture in turbine stages, making it a widely adopted solution in modern steam power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plants [4].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Therefore, the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Reheat Rankine Cycle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is a modification of the simple Rankine cycle designed to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 efficiency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and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 moisture content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in the later stages of the turbine.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achieved by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expanding the steam in two turbine </a:t>
            </a: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defRPr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stages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and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reheating it between expansions.</a:t>
            </a:r>
            <a:endParaRPr lang="en-US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defRPr/>
            </a:pPr>
            <a:endParaRPr lang="en-US" altLang="en-US" sz="2400" dirty="0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19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117266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The Ideal Reheat Rankine Cycle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04277" y="619715"/>
            <a:ext cx="10949524" cy="1766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T-s diagram of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reheat Rankine cycle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the schematic of the power plant operating on this cycle are shown below:</a:t>
            </a:r>
            <a:b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428060" y="5072896"/>
            <a:ext cx="538352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9: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Schematic and T-s diagram of an Ideal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Rehaet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Rankine Cycle </a:t>
            </a:r>
          </a:p>
          <a:p>
            <a:pPr latinLnBrk="0"/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url: https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www.researchgate.net/profile/Zin-Eddine-Dadach/publication/348295259/figure/fig7/AS:977200316702723@1609994119970/deal-Reheat-Rankine-Cycle-18.png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/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6" descr="https://www.researchgate.net/profile/Zin-Eddine-Dadach/publication/348295259/figure/fig7/AS:977200316702723@1609994119970/deal-Reheat-Rankine-Cycle-1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597" y="1976241"/>
            <a:ext cx="6736534" cy="2995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626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The Ideal Reheat Rankine Cycle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634116"/>
            <a:ext cx="8908869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reheat Rankine cycle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differs from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simple ideal Rankine cycle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that the expansion process takes place in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stages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the first stage (the high-pressure turbine), steam is expanded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isentropically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to an intermediate pressure and sent back to the boiler where it is reheated at constant pressure, usually to the inlet temperature of the first turbine stage.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Steam then expands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isentropically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in the second stage (low-pressure turbine) to the condenser pressure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AutoShape 2" descr="https://i.ytimg.com/vi/yAySar5gYOk/maxresdefault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53903" t="1639" b="16393"/>
          <a:stretch>
            <a:fillRect/>
          </a:stretch>
        </p:blipFill>
        <p:spPr bwMode="auto">
          <a:xfrm>
            <a:off x="9184941" y="1009548"/>
            <a:ext cx="2740075" cy="2247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07007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The Ideal Reheat Rankine Cycle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87383" y="712649"/>
            <a:ext cx="11419113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total heat input and the total turbine work output for a reheat cycle become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53903" t="1639" b="16393"/>
          <a:stretch>
            <a:fillRect/>
          </a:stretch>
        </p:blipFill>
        <p:spPr bwMode="auto">
          <a:xfrm>
            <a:off x="698057" y="1627857"/>
            <a:ext cx="3410209" cy="279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228012" y="2059854"/>
                <a:ext cx="6590074" cy="39850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𝑝𝑟𝑖𝑚𝑎𝑟𝑦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𝑟𝑒h𝑒𝑎𝑡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+(</m:t>
                      </m:r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8012" y="2059854"/>
                <a:ext cx="6590074" cy="398507"/>
              </a:xfrm>
              <a:prstGeom prst="rect">
                <a:avLst/>
              </a:prstGeom>
              <a:blipFill rotWithShape="0">
                <a:blip r:embed="rId3"/>
                <a:stretch>
                  <a:fillRect l="-370" r="-833" b="-261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228012" y="2950569"/>
                <a:ext cx="7155229" cy="3855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𝑡𝑢𝑟𝑏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𝑡𝑢𝑟𝑏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𝑡𝑢𝑟𝑏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𝐼𝐼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</m:e>
                      </m:d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+(</m:t>
                      </m:r>
                      <m:sSub>
                        <m:sSubPr>
                          <m:ctrlPr>
                            <a:rPr lang="en-US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8012" y="2950569"/>
                <a:ext cx="7155229" cy="385555"/>
              </a:xfrm>
              <a:prstGeom prst="rect">
                <a:avLst/>
              </a:prstGeom>
              <a:blipFill rotWithShape="0">
                <a:blip r:embed="rId4"/>
                <a:stretch>
                  <a:fillRect r="-767" b="-317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1280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The Ideal Regenerative Rankine Cycle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7065" y="521902"/>
            <a:ext cx="7526809" cy="5706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careful examination of the T-s diagram of the Rankine cycle shown reveals that heat is added to the working fluid during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2-2’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at a relatively low temperature. 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This lowers the average temperature at which heat is added and thus the cycle efficiency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remedy this shortcoming, we look for ways to raise the temperature of the liquid leaving the pump (called the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before it enters the boiler.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28699"/>
          <a:stretch/>
        </p:blipFill>
        <p:spPr bwMode="auto">
          <a:xfrm>
            <a:off x="8984641" y="814416"/>
            <a:ext cx="2897991" cy="2831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18795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1271496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The Ideal Regenerative Rankine Cycle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9007" y="2838438"/>
            <a:ext cx="11495314" cy="83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latinLnBrk="0">
              <a:spcBef>
                <a:spcPct val="20000"/>
              </a:spcBef>
              <a:buFont typeface="Wingdings" pitchFamily="2" charset="2"/>
              <a:buChar char="§"/>
            </a:pPr>
            <a:endParaRPr lang="en-US" sz="2200" dirty="0">
              <a:solidFill>
                <a:prstClr val="black"/>
              </a:solidFill>
              <a:latin typeface="Calibri"/>
            </a:endParaRPr>
          </a:p>
          <a:p>
            <a:pPr marL="342900" lvl="0" indent="-342900" algn="just" latinLnBrk="0">
              <a:spcBef>
                <a:spcPct val="20000"/>
              </a:spcBef>
              <a:buFont typeface="Wingdings" pitchFamily="2" charset="2"/>
              <a:buChar char="§"/>
            </a:pPr>
            <a:endParaRPr lang="en-US" sz="2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1111" y="735920"/>
            <a:ext cx="11869782" cy="301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latinLnBrk="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practical regeneration process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steam power plants is accomplished by extracting, or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“bleeding,”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from the turbine at various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points [5].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latinLnBrk="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steam, which could have produced more work by expanding further in the turbine, is used to heat the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instead</a:t>
            </a:r>
            <a:r>
              <a:rPr lang="en-US" sz="2400" dirty="0">
                <a:solidFill>
                  <a:prstClr val="black"/>
                </a:solidFill>
                <a:latin typeface="Calibri"/>
              </a:rPr>
              <a:t>.</a:t>
            </a:r>
          </a:p>
          <a:p>
            <a:pPr marL="342900" lvl="0" indent="-342900" algn="just" latinLnBrk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https://slideplayer.com/slide/17947064/105/images/7/Ideal+Regenerative+Rankine+Cycle+with+Open+Feedwater+Heat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87" t="22917" r="-190" b="21369"/>
          <a:stretch/>
        </p:blipFill>
        <p:spPr bwMode="auto">
          <a:xfrm>
            <a:off x="861461" y="3128191"/>
            <a:ext cx="5291148" cy="307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6200505" y="3224714"/>
            <a:ext cx="5383529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10: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Schematic and T-s diagram of an Ideal Regenerative Rankine Cycle </a:t>
            </a:r>
          </a:p>
          <a:p>
            <a:pPr lvl="0"/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https://image4.slideserve.com/9116143/the-ideal-regenerative-rankine-cycle-with-an-open-l.jpg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/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068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1271496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The Ideal Regenerative Rankine Cycle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1590" y="905135"/>
            <a:ext cx="11495314" cy="326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device where the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heated by regeneration is called a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regenerator.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heater is basically a heat exchanger where heat is transferred from the steam to the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either by mixing the two fluid streams (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open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heaters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or without mixing them (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closed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heaters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342900" indent="-342900" algn="just" latinLnBrk="0">
              <a:spcBef>
                <a:spcPct val="20000"/>
              </a:spcBef>
              <a:buFont typeface="Wingdings" pitchFamily="2" charset="2"/>
              <a:buChar char="§"/>
            </a:pPr>
            <a:endParaRPr lang="en-US" sz="22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7860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04385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865" y="430170"/>
            <a:ext cx="11785751" cy="6427830"/>
          </a:xfrm>
        </p:spPr>
        <p:txBody>
          <a:bodyPr>
            <a:noAutofit/>
          </a:bodyPr>
          <a:lstStyle/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Rankine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Cycle is 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fundamental thermodynamic cycle used in steam power plants.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Real cycles experience inefficiencies due to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such as friction, heat losses, and pressure drops, leading to lower actual efficiency compared to ideal cycles.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ideal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Reheat Rankine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Cycle improves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efficiency by reheating steam between turbine stages to reduce excessive moisture content and increase the work output of the cycle.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Ideal Regenerative Rankine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Cycle enhances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efficiency by preheating the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using extracted steam from the turbine, reducing the amount of fuel needed for heat addition in the boiler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While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these cycles guide power plant design, real-world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systems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require engineering adaptations to optimize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performance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while accounting for material limitations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and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economic factors.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3" y="46039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" y="694131"/>
            <a:ext cx="11643360" cy="6163869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itchFamily="34" charset="0"/>
              </a:rPr>
              <a:t>[1]. Thermodynamics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– An Engineering Approach,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Cengel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Y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A.,Bole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M A., McGraw-Hill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Education, 8th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edition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2015. 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>
                <a:latin typeface="Arial" pitchFamily="34" charset="0"/>
                <a:cs typeface="Arial" pitchFamily="34" charset="0"/>
              </a:rPr>
              <a:t>[2]. </a:t>
            </a:r>
            <a:r>
              <a:rPr lang="en-US" sz="8800" dirty="0" smtClean="0">
                <a:latin typeface="DeepSeek-CJK-patch"/>
              </a:rPr>
              <a:t>Energy </a:t>
            </a:r>
            <a:r>
              <a:rPr lang="en-US" sz="8800" dirty="0">
                <a:latin typeface="DeepSeek-CJK-patch"/>
              </a:rPr>
              <a:t>and exergy analyses of thermal power plants: A review. Kaushik, S. C., Reddy, V. S., &amp; </a:t>
            </a:r>
            <a:r>
              <a:rPr lang="en-US" sz="8800" dirty="0" err="1">
                <a:latin typeface="DeepSeek-CJK-patch"/>
              </a:rPr>
              <a:t>Tyagi</a:t>
            </a:r>
            <a:r>
              <a:rPr lang="en-US" sz="8800" dirty="0">
                <a:latin typeface="DeepSeek-CJK-patch"/>
              </a:rPr>
              <a:t>, S. K. (2011). </a:t>
            </a:r>
            <a:r>
              <a:rPr lang="en-US" sz="8800" dirty="0" smtClean="0">
                <a:latin typeface="DeepSeek-CJK-patch"/>
              </a:rPr>
              <a:t>Renewable </a:t>
            </a:r>
            <a:r>
              <a:rPr lang="en-US" sz="8800" dirty="0">
                <a:latin typeface="DeepSeek-CJK-patch"/>
              </a:rPr>
              <a:t>and Sustainable Energy Reviews, 15(4), 1857–1872. </a:t>
            </a:r>
            <a:r>
              <a:rPr lang="en-US" sz="8800" dirty="0">
                <a:latin typeface="DeepSeek-CJK-patch"/>
                <a:hlinkClick r:id="rId2"/>
              </a:rPr>
              <a:t>https://</a:t>
            </a:r>
            <a:r>
              <a:rPr lang="en-US" sz="8800" dirty="0" smtClean="0">
                <a:latin typeface="DeepSeek-CJK-patch"/>
                <a:hlinkClick r:id="rId2"/>
              </a:rPr>
              <a:t>doi.org/10.1016/j.rser.2010.12.007</a:t>
            </a:r>
            <a:endParaRPr lang="en-US" sz="8800" dirty="0" smtClean="0">
              <a:latin typeface="DeepSeek-CJK-patch"/>
            </a:endParaRP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[3].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Thermodynamic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analysis of reheat Rankine cycle.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Dincer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I., &amp; Al-Muslim, H. (2001).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International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Journal of Energy Research, 25(8), 727–739.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doi.org/10.1002/er.713</a:t>
            </a:r>
            <a:endParaRPr lang="en-US" sz="8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4].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Fundamentals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of engineering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thermodynamics,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Moran, M. J., Shapiro, H. N.,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Boettner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, D. D., &amp; Bailey, M. B. (2018).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(9th ed.). Wiley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5].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Thermodynamic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Analysis of a Regenerative Rankine Cycle with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Heaters,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Koroglu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Tahsin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and Osman S.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Sogut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Energy Conversion and Management, vol. 174, 2018, pp. 382–394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800" dirty="0"/>
              <a:t/>
            </a:r>
            <a:br>
              <a:rPr lang="en-US" sz="800" dirty="0"/>
            </a:br>
            <a:endParaRPr lang="en-US" sz="88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46</a:t>
            </a:fld>
            <a:endParaRPr lang="en-US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Arial" panose="020B0604020202020204" pitchFamily="34" charset="0"/>
                <a:ea typeface="ElsevierSans"/>
              </a:rPr>
              <a:t>, 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324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 !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62F5F1DD-4C10-4BA6-983F-D7278F4C0122}"/>
  <p:tag name="ISPRING_RESOURCE_FOLDER" val="D:\Handong UNITWIN FELLOWSHIP\Lecture Materials\Week3\[Engineering Thermodynamics I] Week 3-First Law of Thermodynamics and Energy\"/>
  <p:tag name="ISPRING_PRESENTATION_PATH" val="D:\Handong UNITWIN FELLOWSHIP\Lecture Materials\Week3\[Engineering Thermodynamics I] Week 3-First Law of Thermodynamics and Energy.pptx"/>
  <p:tag name="ISPRING_PROJECT_VERSION" val="9.3"/>
  <p:tag name="ISPRING_PROJECT_FOLDER_UPDATED" val="1"/>
  <p:tag name="ISPRING_SCREEN_RECS_UPDATED" val="D:\Handong UNITWIN FELLOWSHIP\Lecture Materials\Week3\[Engineering Thermodynamics I] Week 3-First Law of Thermodynamics and Energy\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14084</TotalTime>
  <Words>4217</Words>
  <Application>Microsoft Office PowerPoint</Application>
  <PresentationFormat>Custom</PresentationFormat>
  <Paragraphs>524</Paragraphs>
  <Slides>47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8" baseType="lpstr">
      <vt:lpstr>Office 테마</vt:lpstr>
      <vt:lpstr>Engineering Thermodynamics I</vt:lpstr>
      <vt:lpstr>Lecture learning outcomes: </vt:lpstr>
      <vt:lpstr>Content </vt:lpstr>
      <vt:lpstr>   1. The Carnot Cycle   </vt:lpstr>
      <vt:lpstr>1. The Carnot Cycle            Cont…</vt:lpstr>
      <vt:lpstr>1. The Carnot Cycle            Cont…</vt:lpstr>
      <vt:lpstr>1. The Carnot Cycle            Cont…</vt:lpstr>
      <vt:lpstr>2. The Rankine Cycle</vt:lpstr>
      <vt:lpstr>2. The Rankine Cycle              Cont…</vt:lpstr>
      <vt:lpstr>2. The Rankine Cycle              Cont…</vt:lpstr>
      <vt:lpstr>2. The Rankine Cycle              Cont…</vt:lpstr>
      <vt:lpstr>2. The Rankine Cycle              Cont…</vt:lpstr>
      <vt:lpstr>2. The Rankine Cycle              Cont…</vt:lpstr>
      <vt:lpstr>2. The Rankine Cycle              Cont…</vt:lpstr>
      <vt:lpstr>2. The Rankine Cycle              Cont…</vt:lpstr>
      <vt:lpstr>2. The Rankine Cycle              Cont…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3. Deviation of Actual Vapor Power Cycles from Idealized Ones                                               </vt:lpstr>
      <vt:lpstr>  3. Deviation of Actual Vapor Power Cycles from Idealized Ones                                                </vt:lpstr>
      <vt:lpstr> 3. Deviation of Actual Vapor Power Cycles from Idealized Ones   Cont…                                      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User</cp:lastModifiedBy>
  <cp:revision>1189</cp:revision>
  <dcterms:created xsi:type="dcterms:W3CDTF">2021-04-29T04:21:21Z</dcterms:created>
  <dcterms:modified xsi:type="dcterms:W3CDTF">2025-06-10T07:30:29Z</dcterms:modified>
</cp:coreProperties>
</file>