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8" r:id="rId11"/>
    <p:sldId id="279" r:id="rId12"/>
    <p:sldId id="280" r:id="rId13"/>
    <p:sldId id="281" r:id="rId14"/>
    <p:sldId id="282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1724" y="764704"/>
            <a:ext cx="34205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10 – MA’RUZA.</a:t>
            </a:r>
            <a:endParaRPr lang="ru-RU" sz="36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580599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perpendikulyarligi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Nuqtadan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qadar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masofani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064892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800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Nuqtadan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qadar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masofani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0558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124744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/>
                <a:ea typeface="Calibri"/>
              </a:rPr>
              <a:t>Bizga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ma’lumki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fazoda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joylashgan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oʻzaro</a:t>
            </a:r>
            <a:r>
              <a:rPr lang="en-US" dirty="0">
                <a:latin typeface="Times New Roman"/>
                <a:ea typeface="Calibri"/>
              </a:rPr>
              <a:t> parallel </a:t>
            </a:r>
            <a:r>
              <a:rPr lang="en-US" dirty="0" err="1">
                <a:latin typeface="Times New Roman"/>
                <a:ea typeface="Calibri"/>
              </a:rPr>
              <a:t>boʻlmasa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ular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kesishib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bir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toʻgʻri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chiziqni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hosil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qiladi</a:t>
            </a:r>
            <a:r>
              <a:rPr lang="en-US" dirty="0">
                <a:latin typeface="Times New Roman"/>
                <a:ea typeface="Calibri"/>
              </a:rPr>
              <a:t>. Agar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kesishuvchi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joylashgan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boʻlsa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ularning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chizigʻi</a:t>
            </a:r>
            <a:r>
              <a:rPr lang="en-US" dirty="0">
                <a:latin typeface="Times New Roman"/>
                <a:ea typeface="Calibri"/>
              </a:rPr>
              <a:t> ham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boʻladi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303"/>
          <a:stretch/>
        </p:blipFill>
        <p:spPr bwMode="auto">
          <a:xfrm>
            <a:off x="130814" y="2246858"/>
            <a:ext cx="3891088" cy="3990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76464" y="2665943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dirty="0" err="1" smtClean="0">
                <a:latin typeface="Times New Roman"/>
                <a:ea typeface="Calibri"/>
              </a:rPr>
              <a:t>Umumiy</a:t>
            </a:r>
            <a:r>
              <a:rPr lang="en-US" dirty="0" smtClean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izlari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orqali</a:t>
            </a:r>
            <a:r>
              <a:rPr lang="en-US" dirty="0">
                <a:latin typeface="Times New Roman"/>
                <a:ea typeface="Calibri"/>
              </a:rPr>
              <a:t> P(P</a:t>
            </a:r>
            <a:r>
              <a:rPr lang="en-US" baseline="-25000" dirty="0">
                <a:latin typeface="Times New Roman"/>
                <a:ea typeface="Calibri"/>
              </a:rPr>
              <a:t>H</a:t>
            </a:r>
            <a:r>
              <a:rPr lang="en-US" dirty="0">
                <a:latin typeface="Times New Roman"/>
                <a:ea typeface="Calibri"/>
              </a:rPr>
              <a:t>,P</a:t>
            </a:r>
            <a:r>
              <a:rPr lang="en-US" baseline="-25000" dirty="0">
                <a:latin typeface="Times New Roman"/>
                <a:ea typeface="Calibri"/>
              </a:rPr>
              <a:t>V</a:t>
            </a:r>
            <a:r>
              <a:rPr lang="en-US" dirty="0">
                <a:latin typeface="Times New Roman"/>
                <a:ea typeface="Calibri"/>
              </a:rPr>
              <a:t>) </a:t>
            </a:r>
            <a:r>
              <a:rPr lang="en-US" dirty="0" err="1">
                <a:latin typeface="Times New Roman"/>
                <a:ea typeface="Calibri"/>
              </a:rPr>
              <a:t>va</a:t>
            </a:r>
            <a:r>
              <a:rPr lang="en-US" dirty="0">
                <a:latin typeface="Times New Roman"/>
                <a:ea typeface="Calibri"/>
              </a:rPr>
              <a:t> Q(Q</a:t>
            </a:r>
            <a:r>
              <a:rPr lang="en-US" baseline="-25000" dirty="0">
                <a:latin typeface="Times New Roman"/>
                <a:ea typeface="Calibri"/>
              </a:rPr>
              <a:t>H</a:t>
            </a:r>
            <a:r>
              <a:rPr lang="en-US" dirty="0">
                <a:latin typeface="Times New Roman"/>
                <a:ea typeface="Calibri"/>
              </a:rPr>
              <a:t>,Q</a:t>
            </a:r>
            <a:r>
              <a:rPr lang="en-US" baseline="-25000" dirty="0">
                <a:latin typeface="Times New Roman"/>
                <a:ea typeface="Calibri"/>
              </a:rPr>
              <a:t>V</a:t>
            </a:r>
            <a:r>
              <a:rPr lang="en-US" dirty="0">
                <a:latin typeface="Times New Roman"/>
                <a:ea typeface="Calibri"/>
              </a:rPr>
              <a:t>) </a:t>
            </a:r>
            <a:r>
              <a:rPr lang="en-US" dirty="0" err="1">
                <a:latin typeface="Times New Roman"/>
                <a:ea typeface="Calibri"/>
              </a:rPr>
              <a:t>tekisliklar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Ular</a:t>
            </a:r>
            <a:r>
              <a:rPr lang="en-US" dirty="0">
                <a:latin typeface="Times New Roman"/>
                <a:ea typeface="Calibri"/>
              </a:rPr>
              <a:t> (MN) </a:t>
            </a:r>
            <a:r>
              <a:rPr lang="en-US" dirty="0" err="1">
                <a:latin typeface="Times New Roman"/>
                <a:ea typeface="Calibri"/>
              </a:rPr>
              <a:t>chiziq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boʻyicha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kesishadi</a:t>
            </a:r>
            <a:r>
              <a:rPr lang="en-US" dirty="0">
                <a:latin typeface="Times New Roman"/>
                <a:ea typeface="Calibri"/>
              </a:rPr>
              <a:t>. 2 – </a:t>
            </a:r>
            <a:r>
              <a:rPr lang="en-US" dirty="0" err="1">
                <a:latin typeface="Times New Roman"/>
                <a:ea typeface="Calibri"/>
              </a:rPr>
              <a:t>chizmada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ularning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epyuri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chizmalardan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koʻrinib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turibdiki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tekisliklarning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bir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nomli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izlari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oʻzaro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kesishib</a:t>
            </a:r>
            <a:r>
              <a:rPr lang="en-US" dirty="0">
                <a:latin typeface="Times New Roman"/>
                <a:ea typeface="Calibri"/>
              </a:rPr>
              <a:t> M(Mʹ,Mʺ) </a:t>
            </a:r>
            <a:r>
              <a:rPr lang="en-US" dirty="0" err="1">
                <a:latin typeface="Times New Roman"/>
                <a:ea typeface="Calibri"/>
              </a:rPr>
              <a:t>va</a:t>
            </a:r>
            <a:r>
              <a:rPr lang="en-US" dirty="0">
                <a:latin typeface="Times New Roman"/>
                <a:ea typeface="Calibri"/>
              </a:rPr>
              <a:t> N(Nʹ,Nʺ) </a:t>
            </a:r>
            <a:r>
              <a:rPr lang="en-US" dirty="0" err="1">
                <a:latin typeface="Times New Roman"/>
                <a:ea typeface="Calibri"/>
              </a:rPr>
              <a:t>nuqtalarni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hosil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qilmoqda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Mazkur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orqali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tekislikning</a:t>
            </a:r>
            <a:r>
              <a:rPr lang="en-US" dirty="0">
                <a:latin typeface="Times New Roman"/>
                <a:ea typeface="Calibri"/>
              </a:rPr>
              <a:t> (MN) </a:t>
            </a:r>
            <a:r>
              <a:rPr lang="en-US" dirty="0" err="1">
                <a:latin typeface="Times New Roman"/>
                <a:ea typeface="Calibri"/>
              </a:rPr>
              <a:t>kesishgan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chizigʻi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oʻtadi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joylashganligi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uchun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ularning</a:t>
            </a:r>
            <a:r>
              <a:rPr lang="en-US" dirty="0">
                <a:latin typeface="Times New Roman"/>
                <a:ea typeface="Calibri"/>
              </a:rPr>
              <a:t> (MN) </a:t>
            </a:r>
            <a:r>
              <a:rPr lang="en-US" dirty="0" err="1">
                <a:latin typeface="Times New Roman"/>
                <a:ea typeface="Calibri"/>
              </a:rPr>
              <a:t>kesishgan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chizigʻi</a:t>
            </a:r>
            <a:r>
              <a:rPr lang="en-US" dirty="0">
                <a:latin typeface="Times New Roman"/>
                <a:ea typeface="Calibri"/>
              </a:rPr>
              <a:t> ham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hosil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boʻlgan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764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1 – </a:t>
            </a:r>
            <a:r>
              <a:rPr lang="en-US" b="1" i="1" dirty="0" err="1">
                <a:solidFill>
                  <a:srgbClr val="7030A0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.</a:t>
            </a:r>
            <a:r>
              <a:rPr lang="en-US" b="1" i="1" dirty="0"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Umumiy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vaziyatda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izlari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orqali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berilgan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P(P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Q(Q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,Q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tekisliklarning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kesishgan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(MN)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chizigʻi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  <a:latin typeface="Times New Roman"/>
                <a:ea typeface="Calibri"/>
              </a:rPr>
              <a:t>chizilsin</a:t>
            </a:r>
            <a:r>
              <a:rPr lang="en-US" b="1" i="1" dirty="0" smtClean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76754" y="899428"/>
            <a:ext cx="4371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misol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quyidagi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chiziladi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556614" y="1386056"/>
                <a:ext cx="5551890" cy="5355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nomli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Mʺ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nomli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Nʹ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M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      </a:t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   </a:t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"∪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𝑴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𝑵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𝑴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𝑵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614" y="1386056"/>
                <a:ext cx="5551890" cy="5355312"/>
              </a:xfrm>
              <a:prstGeom prst="rect">
                <a:avLst/>
              </a:prstGeom>
              <a:blipFill rotWithShape="1">
                <a:blip r:embed="rId2"/>
                <a:stretch>
                  <a:fillRect l="-878" t="-569" r="-988" b="-6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79"/>
          <a:stretch/>
        </p:blipFill>
        <p:spPr bwMode="auto">
          <a:xfrm>
            <a:off x="179512" y="1901824"/>
            <a:ext cx="3305094" cy="4017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912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 err="1">
                <a:latin typeface="Times New Roman"/>
                <a:ea typeface="Times New Roman"/>
                <a:cs typeface="Times New Roman"/>
              </a:rPr>
              <a:t>Har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doim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ham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yuqorida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usulda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chizigʻini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epyurda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aniqlab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boʻlavermaydi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Masalan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izlari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orqali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boʻlib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proyeksiyasida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nomli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izlari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parallel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joylashgan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Bunday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hollarda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uchinchi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xususiy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vaziyatdagi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(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yoki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frontal)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yordamchi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kesuvchi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kesiladi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Natijada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kesishadi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Bunda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ta’rifga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amal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qilinadi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041190"/>
              </p:ext>
            </p:extLst>
          </p:nvPr>
        </p:nvGraphicFramePr>
        <p:xfrm>
          <a:off x="251520" y="1700808"/>
          <a:ext cx="8568952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   </a:t>
                      </a: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Agar,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fazoda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uchta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tekisliklar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bir-birga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ogʻma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yoki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perpendikulyar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boʻlsa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oʻzaro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nuqtada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kesishadi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Kesishish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nuqtasi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uchchala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tekisliklarga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tegishli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boʻlib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umumiy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deb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yuritiladi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87782"/>
            <a:ext cx="5086853" cy="4053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11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2940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2 – </a:t>
            </a:r>
            <a:r>
              <a:rPr lang="en-US" b="1" i="1" dirty="0" err="1">
                <a:solidFill>
                  <a:srgbClr val="7030A0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.</a:t>
            </a:r>
            <a:r>
              <a:rPr lang="en-US" b="1" i="1" dirty="0"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Umumiy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vaziyatda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izlari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orqali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berilgan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P(P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R(R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,R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tekisliklarning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kesishgan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(MN)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chizigʻi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chizilsin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21904" y="764704"/>
            <a:ext cx="6678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misol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quyidagi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yechimga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ega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79512" y="1196752"/>
                <a:ext cx="8856984" cy="55230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sz="1400" dirty="0" smtClean="0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1400" dirty="0"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R(R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,R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(MN)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=(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𝑀𝑁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kesishmaydi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Bunday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hollarda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ularni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uchinchi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Ular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yuqorida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keltirilgan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ta’rifga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asos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d>
                      <m:d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∩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∩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</m:d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T(T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)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joyda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∥[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birga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M(Mʹ,Mʺ)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P, R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Mʹ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 T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nomli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Nʺ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Nʹ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oʻqida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∈[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4"/>
                </a:pP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M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N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∪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𝑁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𝑀𝑁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∪</m:t>
                      </m:r>
                      <m:sSup>
                        <m:sSup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′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𝑁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"∪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𝑱𝒂𝒗</m:t>
                      </m:r>
                      <m:r>
                        <a:rPr lang="en-US" sz="1400" b="1" i="1" smtClean="0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𝒐𝒃</m:t>
                      </m:r>
                      <m:r>
                        <a:rPr lang="en-US" sz="1400" b="1" i="1" smtClean="0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: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𝑷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𝑹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ru-RU" sz="14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sz="14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𝑴𝑵</m:t>
                          </m:r>
                        </m:e>
                      </m:d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196752"/>
                <a:ext cx="8856984" cy="5523050"/>
              </a:xfrm>
              <a:prstGeom prst="rect">
                <a:avLst/>
              </a:prstGeom>
              <a:blipFill rotWithShape="1">
                <a:blip r:embed="rId2"/>
                <a:stretch>
                  <a:fillRect l="-69" t="-221" r="-2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606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32"/>
                <a:ext cx="864096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7030A0"/>
                    </a:solidFill>
                    <a:latin typeface="Times New Roman"/>
                    <a:ea typeface="Calibri"/>
                  </a:rPr>
                  <a:t>3 – </a:t>
                </a:r>
                <a:r>
                  <a:rPr lang="en-US" sz="2400" b="1" i="1" dirty="0" err="1">
                    <a:solidFill>
                      <a:srgbClr val="7030A0"/>
                    </a:solidFill>
                    <a:latin typeface="Times New Roman"/>
                    <a:ea typeface="Calibri"/>
                  </a:rPr>
                  <a:t>misol</a:t>
                </a:r>
                <a:r>
                  <a:rPr lang="en-US" sz="2400" b="1" i="1" dirty="0">
                    <a:solidFill>
                      <a:srgbClr val="7030A0"/>
                    </a:solidFill>
                    <a:latin typeface="Times New Roman"/>
                    <a:ea typeface="Calibri"/>
                  </a:rPr>
                  <a:t>.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𝑑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tekisliklarning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oʻzaro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kesishgan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chizigʻi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</a:rPr>
                  <a:t>chizilsin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32"/>
                <a:ext cx="8640960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58" t="-5882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70916"/>
            <a:ext cx="8762206" cy="371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82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1864" y="437763"/>
            <a:ext cx="6534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yechimga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ega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boʻladi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b="1" i="1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1568981"/>
                <a:ext cx="8784976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(MN)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chizigʻni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keshishgan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nuqtasini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ta’rifiga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asoslaniladi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uchinchi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yordamchi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kesuvchi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sifatida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Q(Q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Uchchala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𝑄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𝑅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=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⟹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𝑣𝑎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𝑣𝑎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Q(Q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(5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∥[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𝑏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𝑎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∥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𝑏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	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Soʻng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𝑐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𝑑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CD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𝑑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(AB)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(CD)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𝐴𝐵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𝐶𝐷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;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568981"/>
                <a:ext cx="8784976" cy="4524315"/>
              </a:xfrm>
              <a:prstGeom prst="rect">
                <a:avLst/>
              </a:prstGeom>
              <a:blipFill rotWithShape="1">
                <a:blip r:embed="rId2"/>
                <a:stretch>
                  <a:fillRect l="-416" t="-673" r="-6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45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26" y="229544"/>
            <a:ext cx="7533706" cy="6151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723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79512" y="937751"/>
                <a:ext cx="8712968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Oʻtkazilgan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Q(Q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T(T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T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T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𝑄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𝑇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;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T(T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𝑑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(KL)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𝑇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∥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𝐾𝐿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(EF)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(KL)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𝐸𝐹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𝐾𝐿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M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𝑑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937751"/>
                <a:ext cx="8712968" cy="3139321"/>
              </a:xfrm>
              <a:prstGeom prst="rect">
                <a:avLst/>
              </a:prstGeom>
              <a:blipFill rotWithShape="1">
                <a:blip r:embed="rId2"/>
                <a:stretch>
                  <a:fillRect l="-420" t="-971" r="-559" b="-19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699792" y="4283804"/>
                <a:ext cx="183620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𝑱𝒂𝒗𝒐𝒃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effectLst/>
                    <a:latin typeface="Cambria Math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4283804"/>
                <a:ext cx="1836204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11667" b="-23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995936" y="4293096"/>
                <a:ext cx="316875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rgbClr val="FF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𝒂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∥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𝒃</m:t>
                          </m:r>
                        </m:e>
                      </m:d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𝑹</m:t>
                      </m:r>
                      <m:d>
                        <m:dPr>
                          <m:ctrlPr>
                            <a:rPr lang="ru-RU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𝒄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∩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𝒅</m:t>
                          </m:r>
                        </m:e>
                      </m:d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ru-RU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𝑴𝑵</m:t>
                          </m:r>
                        </m:e>
                      </m:d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4293096"/>
                <a:ext cx="316875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118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709978" y="188640"/>
            <a:ext cx="125466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29935825"/>
                  </p:ext>
                </p:extLst>
              </p:nvPr>
            </p:nvGraphicFramePr>
            <p:xfrm>
              <a:off x="179512" y="980728"/>
              <a:ext cx="8784976" cy="18288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84976"/>
                  </a:tblGrid>
                  <a:tr h="0">
                    <a:tc>
                      <a:txBody>
                        <a:bodyPr/>
                        <a:lstStyle/>
                        <a:p>
                          <a:pPr indent="228600" algn="just"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Aksioma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fazoda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joylashgan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𝒃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𝒄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-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ikki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o‘zaro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kesishuvchi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b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chiziqlariga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bo‘lsa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</m:oMath>
                          </a14:m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ham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indent="228600" algn="ctr">
                            <a:spcAft>
                              <a:spcPts val="0"/>
                            </a:spcAft>
                          </a:pP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𝜶</m:t>
                              </m:r>
                              <m:d>
                                <m:dPr>
                                  <m:ctrlPr>
                                    <a:rPr lang="ru-RU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𝒃</m:t>
                                  </m:r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∩</m:t>
                                  </m:r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𝒄</m:t>
                                  </m:r>
                                </m:e>
                              </m:d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⟹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𝒃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  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𝒄</m:t>
                              </m:r>
                            </m:oMath>
                          </a14:m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29935825"/>
                  </p:ext>
                </p:extLst>
              </p:nvPr>
            </p:nvGraphicFramePr>
            <p:xfrm>
              <a:off x="179512" y="980728"/>
              <a:ext cx="8784976" cy="18288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84976"/>
                  </a:tblGrid>
                  <a:tr h="18288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5333" b="-966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0" y="2996952"/>
            <a:ext cx="3843448" cy="3160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1960" y="3487648"/>
            <a:ext cx="4680520" cy="267765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aksiomaga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asoslangan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holda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«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geometriya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»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fanida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tekislikning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kesishuvchi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chiziqlari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sifatida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uning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h(</a:t>
            </a:r>
            <a:r>
              <a:rPr lang="en-US" sz="2400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h',h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'')-</a:t>
            </a:r>
            <a:r>
              <a:rPr lang="en-US" sz="2400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gorizontal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f (f ',f '')-frontal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chiziqlari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olinadi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4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Bundan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ta’rif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kelib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chiqadi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238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56968181"/>
                  </p:ext>
                </p:extLst>
              </p:nvPr>
            </p:nvGraphicFramePr>
            <p:xfrm>
              <a:off x="179512" y="404664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0">
                    <a:tc>
                      <a:txBody>
                        <a:bodyPr/>
                        <a:lstStyle/>
                        <a:p>
                          <a:pPr indent="449580" algn="just">
                            <a:spcAft>
                              <a:spcPts val="0"/>
                            </a:spcAft>
                          </a:pPr>
                          <a:r>
                            <a:rPr lang="en-US" sz="24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1-ta’rif.</a:t>
                          </a:r>
                          <a:r>
                            <a:rPr lang="en-US" sz="24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Agar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fazoda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joylashgan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P(h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∩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</m:oMath>
                          </a14:m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)-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o‘zaro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kesishuvchi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h(</a:t>
                          </a:r>
                          <a:r>
                            <a:rPr lang="en-US" sz="2400" b="1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h',h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-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(f ',f '')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-frontal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chiziqlarga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bo‘lsa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ham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56968181"/>
                  </p:ext>
                </p:extLst>
              </p:nvPr>
            </p:nvGraphicFramePr>
            <p:xfrm>
              <a:off x="179512" y="404664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146304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6250" r="-69" b="-125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71" y="2132856"/>
            <a:ext cx="8397101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893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32"/>
                <a:ext cx="8784976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7030A0"/>
                    </a:solidFill>
                    <a:latin typeface="Times New Roman"/>
                    <a:ea typeface="Times New Roman"/>
                  </a:rPr>
                  <a:t>1-misol.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orqali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P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𝒉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𝒇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-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tekislikka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perpendikulyar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bo‘lgan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to‘g‘ri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o‘tkazilsin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32"/>
                <a:ext cx="8784976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41" t="-5882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68773"/>
            <a:ext cx="3428149" cy="416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26024983"/>
                  </p:ext>
                </p:extLst>
              </p:nvPr>
            </p:nvGraphicFramePr>
            <p:xfrm>
              <a:off x="3851920" y="1227544"/>
              <a:ext cx="5148064" cy="49377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48064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P(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h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o‘zining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h',h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(f ',f 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D(D'D'')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a',a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P(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h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h',h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(f ',f 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o‘tkaziladi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holda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a',a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P(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h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en-US" sz="1800" b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𝑫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,(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𝑫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𝑫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)∧  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𝒉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Topish</a:t>
                          </a:r>
                          <a:r>
                            <a:rPr lang="en-US" sz="1800" b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b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kerak</a:t>
                          </a:r>
                          <a:r>
                            <a:rPr lang="en-US" sz="1800" b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⊂</m:t>
                              </m:r>
                            </m:oMath>
                          </a14:m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") ⊥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𝒉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Yechish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: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h'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𝑫</m:t>
                                    </m:r>
                                  </m:e>
                                  <m:sup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⊂</m:t>
                                </m:r>
                                <m:sSup>
                                  <m:sSupPr>
                                    <m:ctrlPr>
                                      <a:rPr lang="ru-RU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⊥</m:t>
                                </m:r>
                                <m:sSup>
                                  <m:sSupPr>
                                    <m:ctrlPr>
                                      <a:rPr lang="ru-RU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𝒉</m:t>
                                    </m:r>
                                  </m:e>
                                  <m:sup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;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D''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 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𝑫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 ⊂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𝒂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 ⊥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𝒇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Javob</a:t>
                          </a:r>
                          <a:r>
                            <a:rPr lang="en-US" sz="18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⊂</m:t>
                              </m:r>
                            </m:oMath>
                          </a14:m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") ⊥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𝒉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26024983"/>
                  </p:ext>
                </p:extLst>
              </p:nvPr>
            </p:nvGraphicFramePr>
            <p:xfrm>
              <a:off x="3851920" y="1227544"/>
              <a:ext cx="5148064" cy="49377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48064"/>
                  </a:tblGrid>
                  <a:tr h="4937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4"/>
                          <a:stretch>
                            <a:fillRect l="-118" t="-1481" r="-118" b="-284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cxnSp>
        <p:nvCxnSpPr>
          <p:cNvPr id="5" name="Прямая со стрелкой 4"/>
          <p:cNvCxnSpPr>
            <a:cxnSpLocks noChangeShapeType="1"/>
          </p:cNvCxnSpPr>
          <p:nvPr/>
        </p:nvCxnSpPr>
        <p:spPr bwMode="auto">
          <a:xfrm>
            <a:off x="3923928" y="3168678"/>
            <a:ext cx="3384376" cy="0"/>
          </a:xfrm>
          <a:prstGeom prst="straightConnector1">
            <a:avLst/>
          </a:prstGeom>
          <a:noFill/>
          <a:ln w="1905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20163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32"/>
                <a:ext cx="889248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/>
                    <a:ea typeface="Times New Roman"/>
                    <a:cs typeface="Times New Roman"/>
                  </a:rPr>
                  <a:t>2-misol.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𝑷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(△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𝑨𝑩𝑪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sz="2400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t(</a:t>
                </a:r>
                <a:r>
                  <a:rPr lang="en-US" sz="2400" b="1" i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t',t</a:t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o‘tkazilsin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32"/>
                <a:ext cx="8892480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28" t="-5882" r="-1097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009" y="1089611"/>
            <a:ext cx="5004143" cy="2843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5696" y="3995772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/>
                <a:ea typeface="Times New Roman"/>
              </a:rPr>
              <a:t>Ushbu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misol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quyidagi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bosqichlarda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yechimga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ega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bo‘ladi</a:t>
            </a:r>
            <a:r>
              <a:rPr lang="en-US" dirty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07504" y="4422011"/>
                <a:ext cx="8928992" cy="20313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1.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h(</a:t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h',h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f(f ',f 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2.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D(D',D'')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Times New Roman"/>
                    <a:cs typeface="Times New Roman"/>
                  </a:rPr>
                  <a:t>h',h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f(f ',f 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t(</a:t>
                </a:r>
                <a:r>
                  <a:rPr lang="en-US" i="1" dirty="0" err="1">
                    <a:effectLst/>
                    <a:latin typeface="Times New Roman"/>
                    <a:ea typeface="Times New Roman"/>
                    <a:cs typeface="Times New Roman"/>
                  </a:rPr>
                  <a:t>t',t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D'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h'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D''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t''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f ''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yechimga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𝐷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4422011"/>
                <a:ext cx="8928992" cy="2031325"/>
              </a:xfrm>
              <a:prstGeom prst="rect">
                <a:avLst/>
              </a:prstGeom>
              <a:blipFill rotWithShape="1">
                <a:blip r:embed="rId4"/>
                <a:stretch>
                  <a:fillRect l="-615" t="-1796" r="-615" b="-32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879" y="1081335"/>
            <a:ext cx="2268537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8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5451199"/>
                  </p:ext>
                </p:extLst>
              </p:nvPr>
            </p:nvGraphicFramePr>
            <p:xfrm>
              <a:off x="107504" y="476672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ru-RU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2-</a:t>
                          </a:r>
                          <a:r>
                            <a:rPr lang="en-US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ta</a:t>
                          </a:r>
                          <a:r>
                            <a:rPr lang="ru-RU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’</a:t>
                          </a:r>
                          <a:r>
                            <a:rPr lang="en-US" sz="2400" b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rif</a:t>
                          </a:r>
                          <a:r>
                            <a:rPr lang="ru-RU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Agar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epyurda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ru-RU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(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ru-RU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r>
                            <a:rPr lang="ru-RU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-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izlari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lsa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u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holda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lgan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to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bir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nomli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proyeksiyalari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bir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nomli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izlarining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proyeksiyalariga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ladi</a:t>
                          </a:r>
                          <a:r>
                            <a:rPr lang="ru-RU" sz="2400" i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r>
                            <a:rPr lang="en-US" sz="2400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 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ru-RU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𝑯</m:t>
                                  </m:r>
                                </m:sub>
                              </m:sSub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ru-RU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𝑽</m:t>
                                  </m:r>
                                </m:sub>
                              </m:sSub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)⟹</m:t>
                              </m:r>
                            </m:oMath>
                          </a14:m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 </m:t>
                              </m:r>
                            </m:oMath>
                          </a14:m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a''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</m:oMath>
                          </a14:m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5451199"/>
                  </p:ext>
                </p:extLst>
              </p:nvPr>
            </p:nvGraphicFramePr>
            <p:xfrm>
              <a:off x="107504" y="476672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146304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9" t="-6250" b="-125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9" y="2492896"/>
            <a:ext cx="9073635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68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ru-RU" b="1" i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-</a:t>
            </a:r>
            <a:r>
              <a:rPr lang="en-US" b="1" i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masala</a:t>
            </a:r>
            <a:r>
              <a:rPr lang="ru-RU" b="1" i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S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nuqtadan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b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P</a:t>
            </a:r>
            <a:r>
              <a:rPr lang="ru-RU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en-US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P</a:t>
            </a:r>
            <a:r>
              <a:rPr lang="en-US" b="1" i="1" baseline="-25000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H</a:t>
            </a:r>
            <a:r>
              <a:rPr lang="ru-RU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,</a:t>
            </a:r>
            <a:r>
              <a:rPr lang="en-US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P</a:t>
            </a:r>
            <a:r>
              <a:rPr lang="en-US" b="1" i="1" baseline="-25000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V</a:t>
            </a:r>
            <a:r>
              <a:rPr lang="ru-RU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)</a:t>
            </a:r>
            <a:r>
              <a:rPr lang="ru-RU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qadar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qisqa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masofa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uzunligi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topilsin</a:t>
            </a:r>
            <a:r>
              <a:rPr lang="ru-RU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836712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S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nuqtadan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P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P</a:t>
            </a:r>
            <a:r>
              <a:rPr lang="en-US" baseline="-25000" dirty="0">
                <a:latin typeface="Times New Roman"/>
                <a:ea typeface="Times New Roman"/>
                <a:cs typeface="Times New Roman"/>
              </a:rPr>
              <a:t>H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P</a:t>
            </a:r>
            <a:r>
              <a:rPr lang="en-US" baseline="-25000" dirty="0">
                <a:latin typeface="Times New Roman"/>
                <a:ea typeface="Times New Roman"/>
                <a:cs typeface="Times New Roman"/>
              </a:rPr>
              <a:t>V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tushirilgan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>
                <a:latin typeface="Times New Roman"/>
                <a:ea typeface="Times New Roman"/>
                <a:cs typeface="Times New Roman"/>
              </a:rPr>
              <a:t>t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perpendikulyar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chiziqni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K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nuqtasi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orasidagi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masofa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uzunligiga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S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nuqtadan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qadar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bo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‘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masofa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uzunligi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deyiladi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215" y="1840547"/>
            <a:ext cx="7777377" cy="4612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67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67380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masala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bosqichlarda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yechimga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bo‘ladi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51520" y="1412776"/>
                <a:ext cx="8640960" cy="48013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S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⊂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P(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S'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S'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⊂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t'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S''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S''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⊂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t''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u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bosqichlarda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amalga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oshiriladi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bosqichda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xususiy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412776"/>
                <a:ext cx="8640960" cy="4801314"/>
              </a:xfrm>
              <a:prstGeom prst="rect">
                <a:avLst/>
              </a:prstGeom>
              <a:blipFill rotWithShape="1">
                <a:blip r:embed="rId2"/>
                <a:stretch>
                  <a:fillRect l="-423" t="-635" r="-564" b="-10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808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460985"/>
                <a:ext cx="8856984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O‘tkazilgan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chizig‘i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(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, 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)∩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(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,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𝑀𝑁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 M''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va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"∈[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𝑜𝑥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  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va</m:t>
                      </m:r>
                      <m:r>
                        <a:rPr lang="en-US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′∈[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𝑜𝑥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Davomida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∪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4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chizig‘i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b="1" i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K''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M''N''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"∈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";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60985"/>
                <a:ext cx="8856984" cy="5632311"/>
              </a:xfrm>
              <a:prstGeom prst="rect">
                <a:avLst/>
              </a:prstGeom>
              <a:blipFill rotWithShape="1">
                <a:blip r:embed="rId2"/>
                <a:stretch>
                  <a:fillRect l="-413" t="-541" r="-6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257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843"/>
                <a:ext cx="8568952" cy="25853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5"/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S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S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qadar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│SK│=│S,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)│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,│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SK│kesma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usulidan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foydalanib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1-kateti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S'K'ga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, 2-katet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│S'S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│=</a:t>
                </a:r>
                <a:r>
                  <a:rPr lang="en-US" sz="1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Z=</a:t>
                </a: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= (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-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𝑆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𝑆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𝑆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│S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K'│-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gipotenuza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│S, P(P</a:t>
                </a:r>
                <a:r>
                  <a:rPr lang="en-US" b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)│=│S</a:t>
                </a:r>
                <a:r>
                  <a:rPr lang="en-US" b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K'│-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endParaRPr lang="en-US" b="1" dirty="0" smtClean="0">
                  <a:solidFill>
                    <a:srgbClr val="FF0000"/>
                  </a:solidFill>
                  <a:effectLst/>
                  <a:latin typeface="Times New Roman"/>
                  <a:ea typeface="Times New Roman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 smtClean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.│S, P(P</a:t>
                </a:r>
                <a:r>
                  <a:rPr lang="en-US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)│=│S</a:t>
                </a:r>
                <a:r>
                  <a:rPr lang="en-US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K'│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843"/>
                <a:ext cx="8568952" cy="2585323"/>
              </a:xfrm>
              <a:prstGeom prst="rect">
                <a:avLst/>
              </a:prstGeom>
              <a:blipFill rotWithShape="1">
                <a:blip r:embed="rId2"/>
                <a:stretch>
                  <a:fillRect l="-427" t="-1176" r="-640" b="-23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452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FF0000"/>
                </a:solidFill>
                <a:latin typeface="Times New Roman"/>
                <a:ea typeface="Calibri"/>
              </a:rPr>
              <a:t>2</a:t>
            </a:r>
            <a:r>
              <a:rPr lang="en-US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-masala</a:t>
            </a:r>
            <a:r>
              <a:rPr lang="en-US" b="1" i="1" dirty="0">
                <a:solidFill>
                  <a:srgbClr val="FF0000"/>
                </a:solidFill>
                <a:latin typeface="Times New Roman"/>
                <a:ea typeface="Calibri"/>
              </a:rPr>
              <a:t>.  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D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nuqtadan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berilgan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uchburchak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ABC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tekislikka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qadar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bo‘lgan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qisqa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masofaning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haqiqiy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uzunligi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topilsin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3671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i="1" dirty="0" err="1"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masala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bosqichlarda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yechimga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ega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bo‘ladi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600" i="1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79820907"/>
                  </p:ext>
                </p:extLst>
              </p:nvPr>
            </p:nvGraphicFramePr>
            <p:xfrm>
              <a:off x="3851920" y="1754088"/>
              <a:ext cx="5112568" cy="42672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12568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2000" b="1" dirty="0" smtClean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1-masalaning </a:t>
                          </a: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sharti</a:t>
                          </a:r>
                          <a:r>
                            <a:rPr lang="en-US" sz="2000" b="1" dirty="0" smtClean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nuqtadan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tekislikka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qadar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qisqa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masofaning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haqiqiy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topilsin</a:t>
                          </a:r>
                          <a:r>
                            <a:rPr lang="en-US" sz="20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Koordinatalari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A(62,5,18); B(31,45,50); C(14,14,10)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D(52,40,6)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nuqtalarning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1-chizmaga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Masalaning</a:t>
                          </a:r>
                          <a:r>
                            <a:rPr lang="en-US" sz="20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bosqichma-bosqich</a:t>
                          </a:r>
                          <a:r>
                            <a:rPr lang="en-US" sz="20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yechish</a:t>
                          </a:r>
                          <a:r>
                            <a:rPr lang="en-US" sz="20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algoritmi</a:t>
                          </a:r>
                          <a:r>
                            <a:rPr lang="en-US" sz="2000" b="1" dirty="0" smtClean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△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𝐴𝐵𝐶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𝐵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𝐶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,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𝐵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𝐶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")</m:t>
                              </m:r>
                            </m:oMath>
                          </a14:m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D(D',D</a:t>
                          </a:r>
                          <a:r>
                            <a:rPr lang="en-US" sz="2000" i="1" dirty="0" smtClean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ru-RU" sz="2000" dirty="0">
                              <a:effectLst/>
                              <a:latin typeface="Calibri"/>
                            </a:rPr>
                            <a:t/>
                          </a:r>
                          <a:br>
                            <a:rPr lang="ru-RU" sz="2000" dirty="0">
                              <a:effectLst/>
                              <a:latin typeface="Calibri"/>
                            </a:rPr>
                          </a:b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Topish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kerak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 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│D,ABC│=│DK│=│D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0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K'│-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haqiqiy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uzunlik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79820907"/>
                  </p:ext>
                </p:extLst>
              </p:nvPr>
            </p:nvGraphicFramePr>
            <p:xfrm>
              <a:off x="3851920" y="1754088"/>
              <a:ext cx="5112568" cy="42672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12568"/>
                  </a:tblGrid>
                  <a:tr h="42672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2"/>
                          <a:stretch>
                            <a:fillRect l="-119" t="-2000" b="-342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cxnSp>
        <p:nvCxnSpPr>
          <p:cNvPr id="14" name="Прямая со стрелкой 13"/>
          <p:cNvCxnSpPr>
            <a:cxnSpLocks noChangeShapeType="1"/>
          </p:cNvCxnSpPr>
          <p:nvPr/>
        </p:nvCxnSpPr>
        <p:spPr bwMode="auto">
          <a:xfrm>
            <a:off x="5586413" y="11139488"/>
            <a:ext cx="2882900" cy="0"/>
          </a:xfrm>
          <a:prstGeom prst="straightConnector1">
            <a:avLst/>
          </a:prstGeom>
          <a:noFill/>
          <a:ln w="1905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26027" b="6885"/>
          <a:stretch/>
        </p:blipFill>
        <p:spPr bwMode="auto">
          <a:xfrm>
            <a:off x="107504" y="1624676"/>
            <a:ext cx="3600400" cy="479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55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" r="51988" b="10803"/>
          <a:stretch/>
        </p:blipFill>
        <p:spPr bwMode="auto">
          <a:xfrm>
            <a:off x="107504" y="1357745"/>
            <a:ext cx="3010621" cy="379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23645593"/>
                  </p:ext>
                </p:extLst>
              </p:nvPr>
            </p:nvGraphicFramePr>
            <p:xfrm>
              <a:off x="3347864" y="620608"/>
              <a:ext cx="5688632" cy="576072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688632"/>
                  </a:tblGrid>
                  <a:tr h="4580949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Yechish</a:t>
                          </a:r>
                          <a:r>
                            <a:rPr lang="en-US" sz="18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1-bosqich</a:t>
                          </a:r>
                          <a:r>
                            <a:rPr lang="en-US" sz="1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ABCning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h(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h',h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'') –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C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 (f ',f'') –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chiziqlari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1800" baseline="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1.1.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[ox)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o‘qqa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parallel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B''C''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chiziqlar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1''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B'C'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tegishli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A'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1'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nuqtalarni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tutashtirib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belgilanadi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h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(</m:t>
                                </m:r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h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,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h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")∈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⟹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⟹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A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"⊂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h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"(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A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"1")∥[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ox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′⊂</m:t>
                                </m:r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h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1.2.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C'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 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[ox)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o‘qqa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parallel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 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A'B'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chiziqlar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2'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A''B''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tegishli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C''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2''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nuqtalarni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tutashtirib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 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belgilanadi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 (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′,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")∈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⟹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⟹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𝐶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⊂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ru-RU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𝐶</m:t>
                                      </m:r>
                                    </m:e>
                                    <m:sup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′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ru-RU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′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∥[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𝑜𝑥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"(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"2")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23645593"/>
                  </p:ext>
                </p:extLst>
              </p:nvPr>
            </p:nvGraphicFramePr>
            <p:xfrm>
              <a:off x="3347864" y="620608"/>
              <a:ext cx="5688632" cy="576072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688632"/>
                  </a:tblGrid>
                  <a:tr h="57607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t="-1481" r="-107" b="-158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9337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Рисунок 3" descr="Описание: img2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1" t="4031"/>
          <a:stretch>
            <a:fillRect/>
          </a:stretch>
        </p:blipFill>
        <p:spPr bwMode="auto">
          <a:xfrm>
            <a:off x="251519" y="786831"/>
            <a:ext cx="4108556" cy="537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16504216"/>
                  </p:ext>
                </p:extLst>
              </p:nvPr>
            </p:nvGraphicFramePr>
            <p:xfrm>
              <a:off x="4499992" y="332656"/>
              <a:ext cx="4392488" cy="6035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92488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2-bosqich.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ABCga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3-chizmaga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𝐷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⊥△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2.1.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′⊂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′⊥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2.2. 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frontalning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"⊂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"⊥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"(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𝐶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"2")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;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16504216"/>
                  </p:ext>
                </p:extLst>
              </p:nvPr>
            </p:nvGraphicFramePr>
            <p:xfrm>
              <a:off x="4499992" y="332656"/>
              <a:ext cx="4392488" cy="6035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92488"/>
                  </a:tblGrid>
                  <a:tr h="603504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t="-10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40861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5712"/>
            <a:ext cx="3816424" cy="510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54878209"/>
                  </p:ext>
                </p:extLst>
              </p:nvPr>
            </p:nvGraphicFramePr>
            <p:xfrm>
              <a:off x="4211960" y="188640"/>
              <a:ext cx="4824536" cy="67056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824536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20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3-bosqich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K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nuqtasi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K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uchta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bosqichlardan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foydalanib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4-chizmaga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𝐾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3.1-bosqich.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xususiy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vaziyardagi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proyeksiyalovchi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izlari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⊂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𝐻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</a:t>
                          </a:r>
                          <a14:m>
                            <m:oMath xmlns:m="http://schemas.openxmlformats.org/officeDocument/2006/math"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𝐻</m:t>
                              </m:r>
                            </m:oMath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t'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′⊂</m:t>
                                </m:r>
                                <m:sSub>
                                  <m:sSub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𝐻</m:t>
                                    </m:r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izini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[ox)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o‘qqa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𝑉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⊥[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𝑜𝑥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;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54878209"/>
                  </p:ext>
                </p:extLst>
              </p:nvPr>
            </p:nvGraphicFramePr>
            <p:xfrm>
              <a:off x="4211960" y="188640"/>
              <a:ext cx="4824536" cy="67056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824536"/>
                  </a:tblGrid>
                  <a:tr h="67056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l="-126" t="-1273" r="-126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27209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1" y="548680"/>
            <a:ext cx="4231307" cy="5804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09248343"/>
                  </p:ext>
                </p:extLst>
              </p:nvPr>
            </p:nvGraphicFramePr>
            <p:xfrm>
              <a:off x="4355976" y="548680"/>
              <a:ext cx="4608512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608512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3.2-bosqich</a:t>
                          </a:r>
                          <a:r>
                            <a:rPr lang="en-US" sz="20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(MN)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chizig‘i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5-chizmaga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  <m:d>
                                  <m:d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𝑃</m:t>
                                        </m:r>
                                      </m:e>
                                      <m:sub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𝐻</m:t>
                                        </m:r>
                                      </m:sub>
                                    </m:s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,</m:t>
                                    </m:r>
                                    <m:sSub>
                                      <m:sSub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𝑃</m:t>
                                        </m:r>
                                      </m:e>
                                      <m:sub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𝑉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=(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A'B'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hosil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M''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A''B''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𝐻</m:t>
                                    </m:r>
                                  </m:sub>
                                </m:sSub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𝐵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∧ 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"∈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𝐵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A'C'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N'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hosil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N''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A''C''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𝐻</m:t>
                                    </m:r>
                                  </m:sub>
                                </m:sSub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𝐶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𝑁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∧ 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"∈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Davomida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N''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nuqtalar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tutashtiriladi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"∪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"=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09248343"/>
                  </p:ext>
                </p:extLst>
              </p:nvPr>
            </p:nvGraphicFramePr>
            <p:xfrm>
              <a:off x="4355976" y="548680"/>
              <a:ext cx="4608512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608512"/>
                  </a:tblGrid>
                  <a:tr h="54864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l="-132" t="-1444" b="-44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78958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83404"/>
            <a:ext cx="4248472" cy="5569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50788464"/>
                  </p:ext>
                </p:extLst>
              </p:nvPr>
            </p:nvGraphicFramePr>
            <p:xfrm>
              <a:off x="4608512" y="692696"/>
              <a:ext cx="435597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55976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24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3.3-bosqich</a:t>
                          </a:r>
                          <a:r>
                            <a:rPr lang="en-US" sz="24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Ikki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tekisliklarning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kesishgan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(MN)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chiziq‘i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K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qiladi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 </a:t>
                          </a:r>
                          <a:endParaRPr lang="en-US" sz="2400" dirty="0" smtClean="0">
                            <a:effectLst/>
                            <a:latin typeface="Times New Roman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6-chizmaga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4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d>
                                <m:dPr>
                                  <m:ctrlPr>
                                    <a:rPr lang="ru-RU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𝑀𝑁</m:t>
                                  </m:r>
                                </m:e>
                              </m:d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M''N''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t'' 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o‘zaro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kesishib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K''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hosil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qiladi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nuqtaning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K'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M'N'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chiziqqa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400" dirty="0" smtClean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𝑀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𝑁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"∩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"=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𝐾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′∈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𝑀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′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𝑁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′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50788464"/>
                  </p:ext>
                </p:extLst>
              </p:nvPr>
            </p:nvGraphicFramePr>
            <p:xfrm>
              <a:off x="4608512" y="692696"/>
              <a:ext cx="435597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55976"/>
                  </a:tblGrid>
                  <a:tr h="54864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l="-140" t="-1889" b="-322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76617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3568"/>
            <a:ext cx="4464496" cy="5661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46389594"/>
                  </p:ext>
                </p:extLst>
              </p:nvPr>
            </p:nvGraphicFramePr>
            <p:xfrm>
              <a:off x="4572000" y="429344"/>
              <a:ext cx="446449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464496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1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4-bosqich.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nuqtadan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K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nuqtagacha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masofa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D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nuqtadan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tekislikka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qadar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masofa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│DK│=│D, ABC│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bu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yerda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DK│kesma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umumiy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vaziyatda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bo‘lganligi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uchun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haqiqiy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burchakli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usuldan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foydalanib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7-chizmaga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burchakli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1-kateti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D'K'ga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2-kateti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esa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│D'D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│= ΔZ=(Z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-Z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Bu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yerda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  <m:sSub>
                                <m:sSub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𝐷</m:t>
                                  </m:r>
                                </m:e>
                                <m:sub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 –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gipotenuza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│DK│=│D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K'│-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haqiqiy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uzunlik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│D,ABC│=│D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K'│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Javob</a:t>
                          </a:r>
                          <a:r>
                            <a:rPr lang="en-US" sz="18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│D,ABC│=│D</a:t>
                          </a:r>
                          <a:r>
                            <a:rPr lang="en-US" sz="1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</a:t>
                          </a:r>
                          <a:r>
                            <a:rPr lang="en-US" sz="1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</a:t>
                          </a: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46389594"/>
                  </p:ext>
                </p:extLst>
              </p:nvPr>
            </p:nvGraphicFramePr>
            <p:xfrm>
              <a:off x="4572000" y="429344"/>
              <a:ext cx="446449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464496"/>
                  </a:tblGrid>
                  <a:tr h="54864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t="-1444" r="-137" b="-2556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94495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5093" y="2924944"/>
            <a:ext cx="54938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E’tiboringiz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rahmat</a:t>
            </a:r>
            <a:endParaRPr lang="ru-RU" sz="36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016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2621</Words>
  <Application>Microsoft Office PowerPoint</Application>
  <PresentationFormat>Экран (4:3)</PresentationFormat>
  <Paragraphs>202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ALISHER</cp:lastModifiedBy>
  <cp:revision>24</cp:revision>
  <dcterms:created xsi:type="dcterms:W3CDTF">2015-04-28T05:16:01Z</dcterms:created>
  <dcterms:modified xsi:type="dcterms:W3CDTF">2015-04-30T04:51:22Z</dcterms:modified>
</cp:coreProperties>
</file>