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282" r:id="rId2"/>
    <p:sldId id="678" r:id="rId3"/>
    <p:sldId id="363" r:id="rId4"/>
    <p:sldId id="646" r:id="rId5"/>
    <p:sldId id="684" r:id="rId6"/>
    <p:sldId id="716" r:id="rId7"/>
    <p:sldId id="792" r:id="rId8"/>
    <p:sldId id="793" r:id="rId9"/>
    <p:sldId id="683" r:id="rId10"/>
    <p:sldId id="805" r:id="rId11"/>
    <p:sldId id="806" r:id="rId12"/>
    <p:sldId id="671" r:id="rId13"/>
    <p:sldId id="680" r:id="rId14"/>
    <p:sldId id="778" r:id="rId15"/>
    <p:sldId id="788" r:id="rId16"/>
    <p:sldId id="789" r:id="rId17"/>
    <p:sldId id="791" r:id="rId18"/>
    <p:sldId id="681" r:id="rId19"/>
    <p:sldId id="672" r:id="rId20"/>
    <p:sldId id="794" r:id="rId21"/>
    <p:sldId id="795" r:id="rId22"/>
    <p:sldId id="807" r:id="rId23"/>
    <p:sldId id="728" r:id="rId24"/>
    <p:sldId id="772" r:id="rId25"/>
    <p:sldId id="785" r:id="rId26"/>
    <p:sldId id="786" r:id="rId27"/>
    <p:sldId id="787" r:id="rId28"/>
    <p:sldId id="796" r:id="rId29"/>
    <p:sldId id="797" r:id="rId30"/>
    <p:sldId id="773" r:id="rId31"/>
    <p:sldId id="808" r:id="rId32"/>
    <p:sldId id="809" r:id="rId33"/>
    <p:sldId id="750" r:id="rId34"/>
    <p:sldId id="721" r:id="rId35"/>
    <p:sldId id="798" r:id="rId36"/>
    <p:sldId id="799" r:id="rId37"/>
    <p:sldId id="800" r:id="rId38"/>
    <p:sldId id="801" r:id="rId39"/>
    <p:sldId id="740" r:id="rId40"/>
    <p:sldId id="779" r:id="rId41"/>
    <p:sldId id="751" r:id="rId42"/>
    <p:sldId id="443" r:id="rId43"/>
    <p:sldId id="442" r:id="rId44"/>
    <p:sldId id="317" r:id="rId45"/>
  </p:sldIdLst>
  <p:sldSz cx="12192000" cy="6858000"/>
  <p:notesSz cx="6858000" cy="9144000"/>
  <p:custDataLst>
    <p:tags r:id="rId48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86378" autoAdjust="0"/>
  </p:normalViewPr>
  <p:slideViewPr>
    <p:cSldViewPr snapToGrid="0">
      <p:cViewPr varScale="1">
        <p:scale>
          <a:sx n="92" d="100"/>
          <a:sy n="92" d="100"/>
        </p:scale>
        <p:origin x="-360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2025-06-10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174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638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6/10/2025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6/10/2025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5" Type="http://schemas.openxmlformats.org/officeDocument/2006/relationships/hyperlink" Target="https://pressbooks.online.ucf.edu/app/uploads/sites/372/2021/04/CNX_UPhysics_21_03_Fridge.jpg" TargetMode="External"/><Relationship Id="rId4" Type="http://schemas.openxmlformats.org/officeDocument/2006/relationships/hyperlink" Target="https://encrypted-tbn1.gstatic.com/images?q=tbn:ANd9GcSBgfbIh-gMNGsIGdr2-Q0Pl073_nY4iTZP5dKxm_5n6uNU3wsV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5370522/17/images/2/5-1+Work+Always+Converts+Directly+and+Completely+to+Heat,+But+not+the+Reverse..jp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engineersedge.com/graphics/chap14-1.pn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1.png"/><Relationship Id="rId4" Type="http://schemas.openxmlformats.org/officeDocument/2006/relationships/image" Target="../media/image25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5370522/17/images/2/5-1+Work+Always+Converts+Directly+and+Completely+to+Heat,+But+not+the+Reverse.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encrypted-tbn0.gstatic.com/images?q=tbn:ANd9GcRT1402Sjc01umzGHMBFLwx_VJaFF2JprF3Y0Yyt9N93AX9QCNnY1s7hLQWkto0OExz8UI&amp;usqp=CAU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5370522/17/images/2/5-1+Work+Always+Converts+Directly+and+Completely+to+Heat,+But+not+the+Reverse..jpg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www.researchgate.net/publication/326912104/figure/fig2/AS:657525586272256@1533777724722/a-b-c-Schematic-and-T-s-diagram-for-the-ideal-vapor-compression-refrigeration-cycle.png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Engineering Thermodynamics I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13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Refrigeration Cycles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92868"/>
            <a:ext cx="11791406" cy="6128608"/>
          </a:xfrm>
        </p:spPr>
        <p:txBody>
          <a:bodyPr>
            <a:normAutofit fontScale="77500" lnSpcReduction="20000"/>
          </a:bodyPr>
          <a:lstStyle/>
          <a:p>
            <a:pPr algn="l" latinLnBrk="0">
              <a:lnSpc>
                <a:spcPct val="170000"/>
              </a:lnSpc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Explain how refrigeration and heat pumps function to transfer heat from one location to another, enhancing thermal management in various applications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different types of refrigerants, their properties, environmental impact, and how they facilitate heat transfer in refrigeration systems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Analyze the theoretical basis of the Carnot refrigeration and heat pump cycles, including efficiency and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limitations.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Illustrate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working principles of the vapor-compression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refrigeration cycle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its key components, and its role in modern refrigeration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systems.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Compare 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real-world vapor-compression refrigeration cycles </a:t>
            </a:r>
            <a:endPara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to ideal 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models, </a:t>
            </a:r>
            <a:r>
              <a:rPr lang="en-U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accounting for inefficiencies such as pressure </a:t>
            </a:r>
          </a:p>
          <a:p>
            <a:pPr algn="l" latinLnBrk="0">
              <a:lnSpc>
                <a:spcPct val="110000"/>
              </a:lnSpc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drops and heat 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losses. </a:t>
            </a:r>
            <a:endPara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vi.    Use 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knowledge of refrigeration cycles and heat pumps </a:t>
            </a:r>
          </a:p>
          <a:p>
            <a:pPr algn="l" latinLnBrk="0"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to 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 performance and efficiency in engineering </a:t>
            </a:r>
            <a:endPara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applications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latinLnBrk="0">
              <a:lnSpc>
                <a:spcPct val="110000"/>
              </a:lnSpc>
            </a:pPr>
            <a:endPara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>
                <a:latin typeface="Arial" pitchFamily="34" charset="0"/>
                <a:cs typeface="Arial" pitchFamily="34" charset="0"/>
              </a:rPr>
              <a:t>Refrigeration and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Heat Pump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Refrigerant  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Reversed </a:t>
            </a:r>
            <a:r>
              <a:rPr lang="en-US" dirty="0">
                <a:latin typeface="Arial" pitchFamily="34" charset="0"/>
                <a:cs typeface="Arial" pitchFamily="34" charset="0"/>
              </a:rPr>
              <a:t>Carnot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Refrigerator </a:t>
            </a:r>
            <a:r>
              <a:rPr lang="en-US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Heat Pump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The Vapor-Compression Refrigeration Cycle 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Real Vapor-Compression Refrigeration Cycle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5546" y="72804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. Refrigeration and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Heat Pumps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174" y="774156"/>
            <a:ext cx="11337483" cy="5870485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Refrigeration: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 process of transferring heat from a low-temperature region to a high-temperature one to maintain a cooled space at a desired temperature.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Pump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Operates on the same principle as a refrigerator but is used to supply heat to a space by absorbing heat from a colder source (e.g., outside air or ground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atinLnBrk="0">
              <a:lnSpc>
                <a:spcPct val="150000"/>
              </a:lnSpc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Key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Difference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Refrigerator 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→ Cools a space (primary goal: heat removal).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Pump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→ Heats a space (primary goal: heat addition).</a:t>
            </a:r>
          </a:p>
          <a:p>
            <a:pPr latinLnBrk="0"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674" y="142663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Refrigeration and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Heat Pumps 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674" y="653684"/>
            <a:ext cx="11522247" cy="6204316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main components of refrigerators and Heat Pumps: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Compressor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– Compresses refrigerant gas, increasing its pressure and temperature.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– A heat exchanger where high-pressure refrigerant releases heat to the surroundings (condenses into liquid).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a 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refrigerator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heat is expelled outside.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a 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pump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heat is delivered indoors.</a:t>
            </a:r>
          </a:p>
          <a:p>
            <a:pPr algn="just" latinLnBrk="0">
              <a:lnSpc>
                <a:spcPct val="150000"/>
              </a:lnSpc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7821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Refrigeration and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Heat Pumps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794" y="646341"/>
            <a:ext cx="12009119" cy="6075135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Expansion Valve (Throttling Device)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Reduces refrigerant pressure, causing cooling and partial evaporation.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Evaporator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– Absorbs heat from the cooled space (inside fridge or outdoor air for heat pumps), turning refrigerant into low-pressure vapor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– to absorb and release heat, allowing for efficient cooling or heating.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Both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Refrigerators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Pumps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refrigerant, compressor, condenser, evaporator, and expansion device to achieve their respective goals. 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4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" y="223724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Refrigeration and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Heat Pumps             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https://pressbooks.online.ucf.edu/app/uploads/sites/372/2021/04/CNX_UPhysics_21_03_Frid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750" y="1321027"/>
            <a:ext cx="3928836" cy="316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368732" y="4713405"/>
            <a:ext cx="6096000" cy="1415772"/>
          </a:xfrm>
          <a:prstGeom prst="rect">
            <a:avLst/>
          </a:prstGeom>
        </p:spPr>
        <p:txBody>
          <a:bodyPr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1: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Schematic Representation of a Refrigerator or Heat Pump</a:t>
            </a:r>
          </a:p>
          <a:p>
            <a:pPr lvl="0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https://pressbooks.online.ucf.edu/app/uploads/sites/372/2021/04/CNX_UPhysics_21_03_Fridge.jpg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69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" y="223724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Refrigeration and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Heat Pumps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Both refrigerators and heat pumps are based on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reversed Carnot cycle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 theoretical cycle that is the most efficient way to transfer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heat [1].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cycle involves transferring heat from a cold source (e.g., the inside of a refrigerator) to a warmer sink (e.g., the surrounding environment). 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is continuously circulated through this cycle, absorbing heat at low temperatures and releasing it at higher temperatures.</a:t>
            </a:r>
            <a:r>
              <a:rPr lang="en-US" sz="2400" dirty="0"/>
              <a:t> </a:t>
            </a:r>
            <a:endParaRPr lang="en-US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59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Refrigeration and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Heat Pumps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….</a:t>
            </a:r>
            <a:endParaRPr lang="en-US" sz="1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7830" y="671691"/>
            <a:ext cx="11633575" cy="5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working principle of a Refrigerator: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https://www.engineersedge.com/graphics/chap14-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02" b="-541"/>
          <a:stretch/>
        </p:blipFill>
        <p:spPr bwMode="auto">
          <a:xfrm>
            <a:off x="2740708" y="1202300"/>
            <a:ext cx="3559156" cy="4140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1926252" y="5430917"/>
            <a:ext cx="518806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Components of a Refrigerator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www.engineersedge.com/graphics/chap14-1.png</a:t>
            </a:r>
            <a:endParaRPr lang="en-US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31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Refrigerators and Heat Pumps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3804" y="878434"/>
            <a:ext cx="110947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40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Coefficient of Performance (COP)</a:t>
            </a:r>
            <a:r>
              <a:rPr lang="en-US" sz="240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measures the efficiency of a refrigerator or heat pump by comparing the</a:t>
            </a:r>
            <a:r>
              <a:rPr lang="en-US" sz="240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desired thermal energy transfer</a:t>
            </a:r>
            <a:r>
              <a:rPr lang="en-US" sz="240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the</a:t>
            </a:r>
            <a:r>
              <a:rPr lang="en-US" sz="240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input required</a:t>
            </a:r>
            <a:r>
              <a:rPr lang="en-US" sz="240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achieve it.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6"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6"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a refrigerator,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075801" y="3035402"/>
                <a:ext cx="6256264" cy="76437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𝐶𝑂𝑃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𝑈𝑠𝑒𝑓𝑢𝑙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𝑇h𝑒𝑟𝑚𝑎𝑙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𝐸𝑛𝑒𝑟𝑔𝑦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𝑇𝑟𝑎𝑛𝑠𝑓𝑒𝑟𝑟𝑒𝑑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𝑊𝑜𝑟𝑘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𝐼𝑛𝑝𝑢𝑡</m:t>
                          </m:r>
                        </m:den>
                      </m:f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801" y="3035402"/>
                <a:ext cx="6256264" cy="764376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88126" y="5296491"/>
                <a:ext cx="7565276" cy="79419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𝐻𝑒𝑎𝑡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𝑎𝑏𝑠𝑜𝑟𝑏𝑒𝑑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𝑓𝑟𝑜𝑚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𝑐𝑜𝑙𝑑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𝑠𝑝𝑎𝑐𝑒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(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126" y="5296491"/>
                <a:ext cx="7565276" cy="79419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8331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Refrigerators and Heat Pumps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3209" y="787813"/>
            <a:ext cx="1157369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for a Heat Pump,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first law of thermodynamics,</a:t>
            </a:r>
            <a:endParaRPr lang="en-US" alt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alt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057884" y="1520722"/>
                <a:ext cx="7576754" cy="79419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𝐻𝑃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𝐻𝑒𝑎𝑡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𝑑𝑒𝑙𝑖𝑣𝑒𝑟𝑒𝑑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𝑡𝑜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𝑤𝑎𝑟𝑚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𝑠𝑝𝑎𝑐𝑒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(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7884" y="1520722"/>
                <a:ext cx="7576754" cy="79419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909430" y="3075230"/>
                <a:ext cx="5203219" cy="69012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𝐿</m:t>
                              </m:r>
                            </m:sub>
                          </m:s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𝐻</m:t>
                              </m:r>
                            </m:sub>
                          </m:sSub>
                        </m:e>
                      </m:d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d>
                        <m:d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0−</m:t>
                          </m:r>
                          <m:sSub>
                            <m:sSubPr>
                              <m:ctrlP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𝑖𝑛</m:t>
                              </m:r>
                            </m:sub>
                          </m:sSub>
                        </m:e>
                      </m:d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l-GR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Δ</m:t>
                      </m:r>
                      <m:sSub>
                        <m:sSubPr>
                          <m:ctrlPr>
                            <a:rPr lang="el-GR" alt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𝑈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𝑐𝑦𝑐𝑙𝑒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=0</m:t>
                      </m:r>
                    </m:oMath>
                  </m:oMathPara>
                </a14:m>
                <a:endParaRPr lang="en-US" alt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9430" y="3075230"/>
                <a:ext cx="5203219" cy="69012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342982" y="3913134"/>
                <a:ext cx="3590150" cy="4778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𝑖𝑛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𝑛𝑒𝑡</m:t>
                          </m:r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𝑖𝑛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𝐿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2982" y="3913134"/>
                <a:ext cx="3590150" cy="477888"/>
              </a:xfrm>
              <a:prstGeom prst="rect">
                <a:avLst/>
              </a:prstGeom>
              <a:blipFill rotWithShape="0">
                <a:blip r:embed="rId4"/>
                <a:stretch>
                  <a:fillRect b="-102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038602" y="4525671"/>
                <a:ext cx="2503955" cy="846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𝑅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2" y="4525671"/>
                <a:ext cx="2503955" cy="84664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3729234" y="5657869"/>
                <a:ext cx="2947987" cy="662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And,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𝐶𝑂𝑃</m:t>
                        </m:r>
                      </m:e>
                      <m:sub>
                        <m: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𝐻𝑃</m:t>
                        </m:r>
                      </m:sub>
                    </m:sSub>
                    <m:r>
                      <a:rPr lang="en-US" alt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f>
                      <m:fPr>
                        <m:ctrlP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𝐻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𝐻</m:t>
                            </m:r>
                          </m:sub>
                        </m:sSub>
                        <m: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𝐿</m:t>
                            </m:r>
                          </m:sub>
                        </m:sSub>
                      </m:den>
                    </m:f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9234" y="5657869"/>
                <a:ext cx="2947987" cy="662746"/>
              </a:xfrm>
              <a:prstGeom prst="rect">
                <a:avLst/>
              </a:prstGeom>
              <a:blipFill rotWithShape="0">
                <a:blip r:embed="rId6"/>
                <a:stretch>
                  <a:fillRect l="-3313" b="-9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900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19092" y="681967"/>
                <a:ext cx="11637704" cy="5930986"/>
              </a:xfrm>
            </p:spPr>
            <p:txBody>
              <a:bodyPr>
                <a:normAutofit/>
              </a:bodyPr>
              <a:lstStyle/>
              <a:p>
                <a:pPr marL="457200" indent="-457200" algn="just" latinLnBrk="0">
                  <a:lnSpc>
                    <a:spcPct val="150000"/>
                  </a:lnSpc>
                </a:pP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Under the same operating conditions the COP</a:t>
                </a:r>
                <a:r>
                  <a:rPr lang="en-US" altLang="en-US" sz="2400" baseline="-25000" dirty="0">
                    <a:latin typeface="Arial" panose="020B0604020202020204" pitchFamily="34" charset="0"/>
                    <a:cs typeface="Arial" panose="020B0604020202020204" pitchFamily="34" charset="0"/>
                  </a:rPr>
                  <a:t>HP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and COP</a:t>
                </a:r>
                <a:r>
                  <a:rPr lang="en-US" altLang="en-US" sz="2400" baseline="-25000" dirty="0">
                    <a:latin typeface="Arial" panose="020B0604020202020204" pitchFamily="34" charset="0"/>
                    <a:cs typeface="Arial" panose="020B0604020202020204" pitchFamily="34" charset="0"/>
                  </a:rPr>
                  <a:t>R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are 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related 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by</a:t>
                </a:r>
              </a:p>
              <a:p>
                <a:pPr marL="457200" indent="-457200" algn="just" latinLnBrk="0">
                  <a:lnSpc>
                    <a:spcPct val="150000"/>
                  </a:lnSpc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algn="just"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Higher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COP = More efficient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heating.</a:t>
                </a:r>
              </a:p>
              <a:p>
                <a:pPr marL="457200" indent="-457200" algn="just"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Heat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pumps typically have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higher COP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than refrigerators because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𝑊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(they utilize both absorbed heat and work input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).</a:t>
                </a:r>
              </a:p>
              <a:p>
                <a:pPr marL="457200" indent="-457200" algn="just"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Real-world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COP values depend on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temperature differences </a:t>
                </a:r>
                <a:endPara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(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lower ΔT → higher COP).</a:t>
                </a:r>
              </a:p>
              <a:p>
                <a:pPr algn="just"/>
                <a:endParaRPr lang="en-US" alt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9092" y="681967"/>
                <a:ext cx="11637704" cy="5930986"/>
              </a:xfrm>
              <a:blipFill rotWithShape="0">
                <a:blip r:embed="rId2"/>
                <a:stretch>
                  <a:fillRect l="-7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1. Refrigerators and Heat Pumps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089368" y="1474384"/>
                <a:ext cx="264521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𝐻𝑃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+1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9368" y="1474384"/>
                <a:ext cx="2645211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1613" r="-1382" b="-18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11" y="611505"/>
            <a:ext cx="11681247" cy="6016167"/>
          </a:xfrm>
        </p:spPr>
        <p:txBody>
          <a:bodyPr>
            <a:normAutofit lnSpcReduction="10000"/>
          </a:bodyPr>
          <a:lstStyle/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The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refrigerant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is a heat carrying medium which during their cycle (i.e. 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compression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, 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condensation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expansion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and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evaporation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) in the refrigeration system absorbs heat from a low temperature system and discards the heat so absorbed to a higher temperature </a:t>
            </a:r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medium [2].</a:t>
            </a:r>
            <a:endParaRPr lang="en-US" sz="2400" dirty="0"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The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natural ice 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and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mixture of ice and salt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were the first refrigerants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In 1834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, ether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, ammonia,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sulpur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dioxide, methyl chloride and carbon dioxide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came into use as refrigerants in compression cycle refrigeration </a:t>
            </a:r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machines [1].</a:t>
            </a:r>
            <a:endParaRPr lang="en-US" sz="2400" dirty="0"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The suitability of a refrigerant for a certain application is </a:t>
            </a:r>
            <a:endParaRPr lang="en-US" sz="2400" dirty="0" smtClean="0"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SzPct val="110000"/>
              <a:buNone/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 determined 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by it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physical, thermodynamic, chemical </a:t>
            </a: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SzPct val="110000"/>
              <a:buNone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 properties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and by various practical factors.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Refrigerant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1306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Refrigerant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3177" y="982449"/>
            <a:ext cx="1122534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latinLnBrk="0">
              <a:lnSpc>
                <a:spcPct val="150000"/>
              </a:lnSpc>
              <a:buSzPct val="110000"/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There is no one refrigerant which can be used for all types of application i.e. there is no ideal refrigerant</a:t>
            </a:r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.</a:t>
            </a: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Classifications of Refrigerants</a:t>
            </a:r>
          </a:p>
          <a:p>
            <a:pPr marL="342900" lvl="0" indent="-342900" algn="just" latinLnBrk="0">
              <a:lnSpc>
                <a:spcPct val="150000"/>
              </a:lnSpc>
              <a:buSzPct val="110000"/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The refrigerants may, broadly, be classified into the following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two groups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:</a:t>
            </a: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1. Primary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Refrigerants:- 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which directly take part in the refrigeration system</a:t>
            </a:r>
          </a:p>
          <a:p>
            <a:pPr marL="914400" lvl="1" indent="-457200" algn="just" latinLnBrk="0">
              <a:lnSpc>
                <a:spcPct val="150000"/>
              </a:lnSpc>
              <a:buSzPct val="110000"/>
              <a:buFont typeface="+mj-lt"/>
              <a:buAutoNum type="alphaLcPeriod"/>
            </a:pPr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Halo- 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Carbon or organic </a:t>
            </a:r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refrigerants</a:t>
            </a:r>
          </a:p>
          <a:p>
            <a:pPr marL="914400" lvl="1" indent="-457200" algn="just" latinLnBrk="0">
              <a:lnSpc>
                <a:spcPct val="150000"/>
              </a:lnSpc>
              <a:buSzPct val="110000"/>
              <a:buFont typeface="+mj-lt"/>
              <a:buAutoNum type="alphaLcPeriod"/>
            </a:pPr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Azeotrope refrigerants</a:t>
            </a:r>
          </a:p>
          <a:p>
            <a:pPr marL="914400" lvl="1" indent="-457200" algn="just" latinLnBrk="0">
              <a:lnSpc>
                <a:spcPct val="150000"/>
              </a:lnSpc>
              <a:buSzPct val="110000"/>
              <a:buFont typeface="+mj-lt"/>
              <a:buAutoNum type="alphaLcPeriod"/>
            </a:pPr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Inorganic 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Refrigerants, </a:t>
            </a:r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and</a:t>
            </a:r>
          </a:p>
          <a:p>
            <a:pPr marL="914400" lvl="1" indent="-457200" algn="just" latinLnBrk="0">
              <a:lnSpc>
                <a:spcPct val="150000"/>
              </a:lnSpc>
              <a:buSzPct val="110000"/>
              <a:buFont typeface="+mj-lt"/>
              <a:buAutoNum type="alphaLcPeriod"/>
            </a:pPr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Hydro 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Carbon refrigerants</a:t>
            </a: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  <a:buFont typeface="Wingdings" panose="05000000000000000000" charset="0"/>
              <a:buChar char="§"/>
            </a:pPr>
            <a:endParaRPr lang="en-US" sz="2400" dirty="0"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69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00296" y="831245"/>
                <a:ext cx="11416937" cy="6016167"/>
              </a:xfrm>
            </p:spPr>
            <p:txBody>
              <a:bodyPr>
                <a:normAutofit/>
              </a:bodyPr>
              <a:lstStyle/>
              <a:p>
                <a:pPr marL="0" lvl="0" indent="0" algn="just" latinLnBrk="0">
                  <a:lnSpc>
                    <a:spcPct val="150000"/>
                  </a:lnSpc>
                  <a:spcBef>
                    <a:spcPts val="0"/>
                  </a:spcBef>
                  <a:buClr>
                    <a:srgbClr val="00709A"/>
                  </a:buClr>
                  <a:buSzPct val="110000"/>
                  <a:buNone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  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2. Secondary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Refrigerants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:-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refrigerants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which are first cooled by primary refrigerants and then used for cooling purposes. </a:t>
                </a:r>
              </a:p>
              <a:p>
                <a:pPr marL="0" lvl="0" indent="0" algn="just" latinLnBrk="0">
                  <a:lnSpc>
                    <a:spcPct val="150000"/>
                  </a:lnSpc>
                  <a:spcBef>
                    <a:spcPts val="0"/>
                  </a:spcBef>
                  <a:buClr>
                    <a:srgbClr val="00709A"/>
                  </a:buClr>
                  <a:buSzPct val="110000"/>
                  <a:buNone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Example:  </a:t>
                </a:r>
              </a:p>
              <a:p>
                <a:pPr marL="0" lvl="0" indent="0" algn="just" latinLnBrk="0">
                  <a:lnSpc>
                    <a:spcPct val="150000"/>
                  </a:lnSpc>
                  <a:spcBef>
                    <a:spcPts val="0"/>
                  </a:spcBef>
                  <a:buClr>
                    <a:srgbClr val="00709A"/>
                  </a:buClr>
                  <a:buSzPct val="110000"/>
                  <a:buNone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Brines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(A solution of salt in water) are generally used where temperatures are required to be maintained below the freezing point of water i.e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. 0</a:t>
                </a:r>
                <a14:m>
                  <m:oMath xmlns:m="http://schemas.openxmlformats.org/officeDocument/2006/math">
                    <m:r>
                      <a:rPr lang="en-US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℃</m:t>
                    </m:r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buFontTx/>
                  <a:buChar char="•"/>
                </a:pPr>
                <a:endParaRPr lang="en-US" alt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00296" y="831245"/>
                <a:ext cx="11416937" cy="6016167"/>
              </a:xfrm>
              <a:blipFill rotWithShape="0">
                <a:blip r:embed="rId2"/>
                <a:stretch>
                  <a:fillRect l="-854" r="-8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3157" y="71193"/>
            <a:ext cx="10637365" cy="634116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Refrigerant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 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r>
              <a:rPr lang="en-US" sz="22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en-US" sz="22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82817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97" y="578698"/>
            <a:ext cx="11617234" cy="6026754"/>
          </a:xfrm>
        </p:spPr>
        <p:txBody>
          <a:bodyPr>
            <a:normAutofit fontScale="92500" lnSpcReduction="20000"/>
          </a:bodyPr>
          <a:lstStyle/>
          <a:p>
            <a:pPr marL="0" indent="0" latinLnBrk="0">
              <a:lnSpc>
                <a:spcPct val="170000"/>
              </a:lnSpc>
              <a:buNone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Designation of refrigerants</a:t>
            </a:r>
          </a:p>
          <a:p>
            <a:pPr algn="just" latinLnBrk="0">
              <a:lnSpc>
                <a:spcPct val="170000"/>
              </a:lnSpc>
            </a:pPr>
            <a:r>
              <a:rPr lang="en-US" sz="26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Since a large number of refrigerants have been developed over the years </a:t>
            </a:r>
            <a:r>
              <a:rPr lang="en-US" sz="26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for </a:t>
            </a:r>
            <a:r>
              <a:rPr lang="en-US" sz="26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a  wide </a:t>
            </a:r>
            <a:r>
              <a:rPr lang="en-US" sz="26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variety of </a:t>
            </a:r>
            <a:r>
              <a:rPr lang="en-US" sz="26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applications</a:t>
            </a:r>
            <a:r>
              <a:rPr lang="en-US" sz="26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, a 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numbering system </a:t>
            </a:r>
            <a:r>
              <a:rPr lang="en-US" sz="26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has been adopted to </a:t>
            </a:r>
            <a:r>
              <a:rPr lang="en-US" sz="26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designate  various refrigerants. </a:t>
            </a:r>
          </a:p>
          <a:p>
            <a:pPr algn="just" latinLnBrk="0">
              <a:lnSpc>
                <a:spcPct val="170000"/>
              </a:lnSpc>
            </a:pPr>
            <a:r>
              <a:rPr lang="en-US" sz="26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From the number, one can get some useful information about the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type of refrigerant</a:t>
            </a:r>
            <a:r>
              <a:rPr lang="en-US" sz="26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, its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chemical composition</a:t>
            </a:r>
            <a:r>
              <a:rPr lang="en-US" sz="26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,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molecular weight </a:t>
            </a:r>
            <a:r>
              <a:rPr lang="en-US" sz="26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etc. </a:t>
            </a:r>
            <a:endParaRPr lang="en-US" sz="2600" dirty="0" smtClean="0"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70000"/>
              </a:lnSpc>
            </a:pPr>
            <a:r>
              <a:rPr lang="en-US" sz="26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All </a:t>
            </a:r>
            <a:r>
              <a:rPr lang="en-US" sz="26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the refrigerants are designated by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</a:t>
            </a:r>
            <a:r>
              <a:rPr lang="en-US" sz="26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followed by </a:t>
            </a:r>
            <a:r>
              <a:rPr lang="en-US" sz="26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a </a:t>
            </a:r>
          </a:p>
          <a:p>
            <a:pPr marL="0" indent="0" algn="just" latinLnBrk="0">
              <a:lnSpc>
                <a:spcPct val="170000"/>
              </a:lnSpc>
              <a:buNone/>
            </a:pPr>
            <a:r>
              <a:rPr lang="en-US" sz="26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 unique </a:t>
            </a:r>
            <a:r>
              <a:rPr lang="en-US" sz="26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number. </a:t>
            </a:r>
          </a:p>
          <a:p>
            <a:pPr marL="0" indent="0" algn="just" latinLnBrk="0">
              <a:lnSpc>
                <a:spcPct val="170000"/>
              </a:lnSpc>
              <a:buNone/>
            </a:pPr>
            <a:r>
              <a:rPr lang="en-US" sz="26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   </a:t>
            </a:r>
            <a:r>
              <a:rPr lang="en-US" sz="2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en-US" altLang="en-US" sz="2400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3157" y="71193"/>
            <a:ext cx="10637365" cy="634116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. Refrigerant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r>
              <a:rPr lang="en-US" sz="22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en-US" sz="22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34048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831245"/>
                <a:ext cx="11617234" cy="6016167"/>
              </a:xfrm>
            </p:spPr>
            <p:txBody>
              <a:bodyPr>
                <a:normAutofit fontScale="92500" lnSpcReduction="10000"/>
              </a:bodyPr>
              <a:lstStyle/>
              <a:p>
                <a:pPr marL="571500" lvl="0" indent="-571500" algn="just" latinLnBrk="0">
                  <a:lnSpc>
                    <a:spcPct val="170000"/>
                  </a:lnSpc>
                  <a:buFont typeface="+mj-lt"/>
                  <a:buAutoNum type="romanLcPeriod"/>
                </a:pPr>
                <a:r>
                  <a:rPr lang="en-US" sz="2600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Fully  </a:t>
                </a:r>
                <a:r>
                  <a:rPr lang="en-US" sz="2600" dirty="0">
                    <a:solidFill>
                      <a:srgbClr val="FF0000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saturated,  halogenated  compounds</a:t>
                </a:r>
                <a:r>
                  <a:rPr lang="en-US" sz="2600" dirty="0">
                    <a:solidFill>
                      <a:prstClr val="black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:  These  refrigerants  are  derivatives  of  alkanes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 smtClean="0">
                            <a:solidFill>
                              <a:prstClr val="black"/>
                            </a:solidFill>
                            <a:latin typeface="Cambria Math"/>
                            <a:ea typeface="Tahoma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𝑛</m:t>
                        </m:r>
                      </m:sub>
                    </m:sSub>
                    <m:sSub>
                      <m:sSubPr>
                        <m:ctrlPr>
                          <a:rPr lang="en-US" sz="2600" i="1" smtClean="0">
                            <a:solidFill>
                              <a:prstClr val="black"/>
                            </a:solidFill>
                            <a:latin typeface="Cambria Math"/>
                            <a:ea typeface="Tahoma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𝐻</m:t>
                        </m:r>
                      </m:e>
                      <m:sub>
                        <m:r>
                          <a:rPr lang="en-US" sz="2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2</m:t>
                        </m:r>
                        <m:r>
                          <a:rPr lang="en-US" sz="2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𝑛</m:t>
                        </m:r>
                      </m:sub>
                    </m:sSub>
                    <m:r>
                      <a:rPr lang="en-US" sz="26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+2</m:t>
                    </m:r>
                  </m:oMath>
                </a14:m>
                <a:r>
                  <a:rPr lang="en-US" sz="2600" dirty="0" smtClean="0">
                    <a:solidFill>
                      <a:prstClr val="black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600" dirty="0">
                    <a:solidFill>
                      <a:prstClr val="black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such as methane </a:t>
                </a:r>
                <a:r>
                  <a:rPr lang="en-US" sz="2600" dirty="0" smtClean="0">
                    <a:solidFill>
                      <a:prstClr val="black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26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𝐶</m:t>
                    </m:r>
                    <m:sSub>
                      <m:sSubPr>
                        <m:ctrlPr>
                          <a:rPr lang="en-US" sz="2600" b="0" i="1" smtClean="0">
                            <a:solidFill>
                              <a:prstClr val="black"/>
                            </a:solidFill>
                            <a:latin typeface="Cambria Math"/>
                            <a:ea typeface="Tahoma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𝐻</m:t>
                        </m:r>
                      </m:e>
                      <m:sub>
                        <m:r>
                          <a:rPr lang="en-US" sz="2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sz="2600" dirty="0" smtClean="0">
                    <a:solidFill>
                      <a:prstClr val="black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), </a:t>
                </a:r>
                <a:r>
                  <a:rPr lang="en-US" sz="2600" dirty="0">
                    <a:solidFill>
                      <a:prstClr val="black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ethane </a:t>
                </a:r>
                <a:r>
                  <a:rPr lang="en-US" sz="2600" dirty="0" smtClean="0">
                    <a:solidFill>
                      <a:prstClr val="black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 smtClean="0">
                            <a:solidFill>
                              <a:prstClr val="black"/>
                            </a:solidFill>
                            <a:latin typeface="Cambria Math"/>
                            <a:ea typeface="Tahoma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sz="2600" i="1" smtClean="0">
                            <a:solidFill>
                              <a:prstClr val="black"/>
                            </a:solidFill>
                            <a:latin typeface="Cambria Math"/>
                            <a:ea typeface="Tahoma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𝐻</m:t>
                        </m:r>
                      </m:e>
                      <m:sub>
                        <m:r>
                          <a:rPr lang="en-US" sz="2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6</m:t>
                        </m:r>
                      </m:sub>
                    </m:sSub>
                  </m:oMath>
                </a14:m>
                <a:r>
                  <a:rPr lang="en-US" sz="2600" dirty="0" smtClean="0">
                    <a:solidFill>
                      <a:prstClr val="black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). </a:t>
                </a:r>
                <a:r>
                  <a:rPr lang="en-US" sz="2600" dirty="0">
                    <a:solidFill>
                      <a:prstClr val="black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These refrigerants are designated by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 smtClean="0">
                            <a:solidFill>
                              <a:prstClr val="black"/>
                            </a:solidFill>
                            <a:latin typeface="Cambria Math"/>
                            <a:ea typeface="Tahoma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𝑅</m:t>
                        </m:r>
                      </m:e>
                      <m:sub>
                        <m:r>
                          <a:rPr lang="en-US" sz="2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𝑋𝑌𝑍</m:t>
                        </m:r>
                      </m:sub>
                    </m:sSub>
                  </m:oMath>
                </a14:m>
                <a:r>
                  <a:rPr lang="en-US" sz="2600" dirty="0" smtClean="0">
                    <a:solidFill>
                      <a:prstClr val="black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, </a:t>
                </a:r>
                <a:endParaRPr lang="en-US" sz="2600" dirty="0">
                  <a:solidFill>
                    <a:prstClr val="black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lnSpc>
                    <a:spcPct val="17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where</a:t>
                </a: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: </a:t>
                </a:r>
              </a:p>
              <a:p>
                <a:pPr marL="0" indent="0" algn="just">
                  <a:lnSpc>
                    <a:spcPct val="17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        X+1 indicates the number of Carbon (C) atoms </a:t>
                </a:r>
              </a:p>
              <a:p>
                <a:pPr marL="0" indent="0" algn="just">
                  <a:lnSpc>
                    <a:spcPct val="17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        Y-1 indicates number of Hydrogen (H) atoms, and </a:t>
                </a:r>
              </a:p>
              <a:p>
                <a:pPr marL="0" indent="0" algn="just">
                  <a:lnSpc>
                    <a:spcPct val="17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        Z indicates number of Fluorine (F) atoms </a:t>
                </a:r>
              </a:p>
              <a:p>
                <a:pPr algn="just">
                  <a:lnSpc>
                    <a:spcPct val="170000"/>
                  </a:lnSpc>
                </a:pP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The balance indicates the number of Chlorine atoms. </a:t>
                </a:r>
              </a:p>
              <a:p>
                <a:pPr algn="just">
                  <a:lnSpc>
                    <a:spcPct val="170000"/>
                  </a:lnSpc>
                </a:pP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Only 2 digits indicate that the value of X is zero. </a:t>
                </a:r>
              </a:p>
              <a:p>
                <a:pPr latinLnBrk="0">
                  <a:lnSpc>
                    <a:spcPct val="150000"/>
                  </a:lnSpc>
                  <a:buFontTx/>
                  <a:buChar char="•"/>
                </a:pPr>
                <a:endParaRPr lang="en-US" alt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831245"/>
                <a:ext cx="11617234" cy="6016167"/>
              </a:xfrm>
              <a:blipFill rotWithShape="0">
                <a:blip r:embed="rId2"/>
                <a:stretch>
                  <a:fillRect l="-682" r="-7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3157" y="71193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Refrigerant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42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35130" y="705309"/>
                <a:ext cx="11382103" cy="6016167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 smtClean="0"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And</a:t>
                </a: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𝑛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𝑝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𝑞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=2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𝑚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+2</m:t>
                    </m:r>
                  </m:oMath>
                </a14:m>
                <a:endParaRPr lang="en-US" sz="2400" dirty="0"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Where, m= no of Carbon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            n= no of Hydrogen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            p= no of Chlorine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            q= no of Fluorine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Example: </a:t>
                </a: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R 22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X = 0 ⇒ No. of Carbon atoms = 0+1 = 1 ⇒ derivative of methane (CH4)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Y = 2 ⇒ No. of Hydrogen atoms = 2-1 = 1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Z = 2 ⇒ No. of Fluorine atoms = 2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35130" y="705309"/>
                <a:ext cx="11382103" cy="6016167"/>
              </a:xfrm>
              <a:blipFill rotWithShape="0">
                <a:blip r:embed="rId2"/>
                <a:stretch>
                  <a:fillRect l="-6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3157" y="71193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Refrigerant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922893" y="849226"/>
                <a:ext cx="1775871" cy="4901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ahoma" pitchFamily="34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Arial" panose="020B0604020202020204" pitchFamily="34" charset="0"/>
                            </a:rPr>
                            <m:t>𝑚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ahoma" pitchFamily="34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Arial" panose="020B0604020202020204" pitchFamily="34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Arial" panose="020B0604020202020204" pitchFamily="34" charset="0"/>
                            </a:rPr>
                            <m:t>𝑛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ahoma" pitchFamily="34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Arial" panose="020B0604020202020204" pitchFamily="34" charset="0"/>
                            </a:rPr>
                            <m:t>𝐶𝑙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Arial" panose="020B0604020202020204" pitchFamily="34" charset="0"/>
                            </a:rPr>
                            <m:t>𝑝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ahoma" pitchFamily="34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Arial" panose="020B0604020202020204" pitchFamily="34" charset="0"/>
                            </a:rPr>
                            <m:t>𝐹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Arial" panose="020B0604020202020204" pitchFamily="34" charset="0"/>
                            </a:rPr>
                            <m:t>𝑞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2893" y="849226"/>
                <a:ext cx="1775871" cy="490199"/>
              </a:xfrm>
              <a:prstGeom prst="rect">
                <a:avLst/>
              </a:prstGeom>
              <a:blipFill rotWithShape="0">
                <a:blip r:embed="rId3"/>
                <a:stretch>
                  <a:fillRect b="-61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4519748" y="1769322"/>
            <a:ext cx="6021174" cy="1761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70000"/>
              </a:lnSpc>
              <a:spcBef>
                <a:spcPts val="1000"/>
              </a:spcBef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  </a:t>
            </a:r>
            <a:r>
              <a:rPr lang="en-US" i="1" dirty="0" smtClean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X+1 </a:t>
            </a:r>
            <a:r>
              <a:rPr lang="en-US" i="1" dirty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indicates the number of Carbon (C) atoms </a:t>
            </a:r>
          </a:p>
          <a:p>
            <a:pPr lvl="0" algn="just">
              <a:lnSpc>
                <a:spcPct val="170000"/>
              </a:lnSpc>
              <a:spcBef>
                <a:spcPts val="1000"/>
              </a:spcBef>
            </a:pPr>
            <a:r>
              <a:rPr lang="en-US" i="1" dirty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  </a:t>
            </a:r>
            <a:r>
              <a:rPr lang="en-US" i="1" dirty="0" smtClean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Y-1 </a:t>
            </a:r>
            <a:r>
              <a:rPr lang="en-US" i="1" dirty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indicates number of Hydrogen (H) atoms, and </a:t>
            </a:r>
          </a:p>
          <a:p>
            <a:pPr lvl="0" algn="just">
              <a:lnSpc>
                <a:spcPct val="170000"/>
              </a:lnSpc>
              <a:spcBef>
                <a:spcPts val="1000"/>
              </a:spcBef>
            </a:pPr>
            <a:r>
              <a:rPr lang="en-US" i="1" dirty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   </a:t>
            </a:r>
            <a:r>
              <a:rPr lang="en-US" i="1" dirty="0" smtClean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Z </a:t>
            </a:r>
            <a:r>
              <a:rPr lang="en-US" i="1" dirty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indicates number of Fluorine (F) atoms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5926181" y="5710020"/>
                <a:ext cx="2956387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5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1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𝑝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+2=2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𝑥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1+2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6181" y="5710020"/>
                <a:ext cx="2956387" cy="64633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9068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Refrigerant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13804" y="878434"/>
                <a:ext cx="11094722" cy="56323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endParaRPr lang="en-US" sz="2400" dirty="0" smtClean="0"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The balance (number of chlorine) </a:t>
                </a: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= 4 – no. of (H+F) atoms = 4-1-2 = 1 ⇒ No. of Chlorine atoms = 1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       ∴</a:t>
                </a: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The chemical formula of </a:t>
                </a:r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𝑅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22=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𝐶𝐻𝐶𝑙</m:t>
                    </m:r>
                    <m:sSub>
                      <m:sSubPr>
                        <m:ctrlPr>
                          <a:rPr lang="en-US" sz="2400" b="0" i="1" smtClean="0">
                            <a:latin typeface="Cambria Math"/>
                            <a:ea typeface="Tahoma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𝐹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2400" dirty="0" smtClean="0"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Similarly </a:t>
                </a: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it can be shown that the chemical formula of: </a:t>
                </a:r>
                <a:endParaRPr lang="en-US" sz="2400" dirty="0" smtClean="0"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b="0" i="0" dirty="0" smtClean="0"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       </m:t>
                      </m:r>
                      <m:r>
                        <m:rPr>
                          <m:sty m:val="p"/>
                        </m:rPr>
                        <a:rPr lang="en-US" sz="2400" dirty="0"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R</m:t>
                      </m:r>
                      <m:r>
                        <a:rPr lang="en-US" sz="2400" b="0" i="0" dirty="0" smtClean="0"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12=</m:t>
                      </m:r>
                      <m:r>
                        <a:rPr lang="en-US" sz="2400" i="1"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𝐶</m:t>
                      </m:r>
                      <m:sSub>
                        <m:sSubPr>
                          <m:ctrlPr>
                            <a:rPr lang="en-US" sz="2400" i="1" smtClean="0">
                              <a:latin typeface="Cambria Math"/>
                              <a:ea typeface="Tahoma" pitchFamily="34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Tahoma" pitchFamily="34" charset="0"/>
                              <a:cs typeface="Arial" panose="020B0604020202020204" pitchFamily="34" charset="0"/>
                            </a:rPr>
                            <m:t>𝐶𝑙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Tahoma" pitchFamily="34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sz="2400" i="1" smtClean="0">
                              <a:latin typeface="Cambria Math"/>
                              <a:ea typeface="Tahoma" pitchFamily="34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Tahoma" pitchFamily="34" charset="0"/>
                              <a:cs typeface="Arial" panose="020B0604020202020204" pitchFamily="34" charset="0"/>
                            </a:rPr>
                            <m:t>𝐹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Tahoma" pitchFamily="34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 smtClean="0"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400" b="0" i="0" dirty="0" smtClean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       </m:t>
                    </m:r>
                    <m:r>
                      <m:rPr>
                        <m:sty m:val="p"/>
                      </m:rPr>
                      <a:rPr lang="en-US" sz="2400" dirty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R</m:t>
                    </m:r>
                    <m:r>
                      <a:rPr lang="en-US" sz="2400" dirty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134</m:t>
                    </m:r>
                    <m:r>
                      <m:rPr>
                        <m:sty m:val="p"/>
                      </m:rPr>
                      <a:rPr lang="en-US" sz="2400" b="0" i="0" dirty="0" smtClean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a</m:t>
                    </m:r>
                    <m:r>
                      <a:rPr lang="en-US" sz="2400" dirty="0">
                        <a:latin typeface="Cambria Math" panose="02040503050406030204" pitchFamily="18" charset="0"/>
                        <a:ea typeface="Tahoma" pitchFamily="34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/>
                            <a:ea typeface="Tahoma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400" i="1" smtClean="0">
                                <a:latin typeface="Cambria Math"/>
                                <a:ea typeface="Tahoma" pitchFamily="34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Arial" panose="020B0604020202020204" pitchFamily="34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Tahoma" pitchFamily="34" charset="0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/>
                            <a:ea typeface="Tahoma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𝐹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Tahoma" pitchFamily="34" charset="0"/>
                            <a:cs typeface="Arial" panose="020B0604020202020204" pitchFamily="34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342900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(</a:t>
                </a: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Letter  a  stands  for  isomer,  e.g.  molecules  having  </a:t>
                </a:r>
                <a:endParaRPr lang="en-US" sz="2400" dirty="0" smtClean="0"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     same  </a:t>
                </a: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chemical  composition  but  different atomic </a:t>
                </a:r>
                <a:endParaRPr lang="en-US" sz="2400" dirty="0" smtClean="0"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     arrangement</a:t>
                </a:r>
                <a:r>
                  <a:rPr lang="en-US" sz="2400" dirty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, e.g. R134 and R134a</a:t>
                </a:r>
                <a:r>
                  <a:rPr lang="en-US" sz="2400" dirty="0" smtClean="0">
                    <a:latin typeface="Arial" panose="020B0604020202020204" pitchFamily="34" charset="0"/>
                    <a:ea typeface="Tahoma" pitchFamily="34" charset="0"/>
                    <a:cs typeface="Arial" panose="020B0604020202020204" pitchFamily="34" charset="0"/>
                  </a:rPr>
                  <a:t>)</a:t>
                </a:r>
                <a:endParaRPr lang="en-US" sz="2400" dirty="0"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804" y="878434"/>
                <a:ext cx="11094722" cy="5632311"/>
              </a:xfrm>
              <a:prstGeom prst="rect">
                <a:avLst/>
              </a:prstGeom>
              <a:blipFill rotWithShape="0">
                <a:blip r:embed="rId2"/>
                <a:stretch>
                  <a:fillRect l="-714" b="-4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592181" y="728717"/>
                <a:ext cx="2902461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5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𝑛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𝑝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𝑞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=2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𝑚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+2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181" y="728717"/>
                <a:ext cx="2902461" cy="64633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210648" y="764650"/>
                <a:ext cx="2956387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5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1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𝑝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+2=2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𝑥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ahoma" pitchFamily="34" charset="0"/>
                          <a:cs typeface="Arial" panose="020B0604020202020204" pitchFamily="34" charset="0"/>
                        </a:rPr>
                        <m:t>1+2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0648" y="764650"/>
                <a:ext cx="2956387" cy="64633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646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Refrigerant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9079" y="982450"/>
            <a:ext cx="1109472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latinLnBrk="0">
              <a:lnSpc>
                <a:spcPct val="150000"/>
              </a:lnSpc>
              <a:buFont typeface="+mj-lt"/>
              <a:buAutoNum type="romanLcPeriod" startAt="2"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Inorganic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refrigerants:  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they were exclusively used before the introduction of halo-carbon refrigerants. </a:t>
            </a:r>
            <a:endParaRPr lang="en-US" sz="2400" dirty="0" smtClean="0"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They 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are still in use due to their inherent thermodynamic and physical properties.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These are designated by number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7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followed by the molecular weight of the refrigerant (rounded-off).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Example: 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Ammonia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: Molecular weight is 17; </a:t>
            </a:r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 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717 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Carbon dioxide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: Molecular weight is 44; </a:t>
            </a:r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 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744 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Water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: Molecular weight is 18, </a:t>
            </a:r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 718</a:t>
            </a:r>
            <a:endParaRPr lang="en-US" sz="2400" dirty="0"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97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Refrigerant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3804" y="878434"/>
            <a:ext cx="110947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 latinLnBrk="0">
              <a:lnSpc>
                <a:spcPct val="150000"/>
              </a:lnSpc>
              <a:buFont typeface="+mj-lt"/>
              <a:buAutoNum type="romanLcPeriod" startAt="3"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Mixtures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: </a:t>
            </a: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Azeotropic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(stable mixtures of refrigerants) are designated by 500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series  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Example: 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 </a:t>
            </a: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500: Mixture of R 12 (73.8 %) and R 152a (26.2%)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 502: Mixture of R 22 (48.8 %) and R 115 (51.2%)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R503: Mixture of R 23 (40.1 %) and R 13 (59.9%)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R507A: Mixture of R 125 (50%) and R 143a (50%)</a:t>
            </a:r>
          </a:p>
          <a:p>
            <a:pPr lvl="1" latinLnBrk="0"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43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Refrigerant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3804" y="878434"/>
            <a:ext cx="1109472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Zeotropic refrigerants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(e.g. non-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azeotropic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mixtures) are designated by 400 series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Example: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R404A : Mixture of R 125 (44%), R 143a (52%) and R 134a (4%)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R407A : Mixture of R 32 (20%), R 125 (40%) and R 134a (40%)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R407B : Mixture of R 32 (10%), R 125 (70%) and R 134a (20%)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R410A : Mixture of R 32 (50%) and R 125 (50%)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85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Refrigerant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3209" y="787813"/>
            <a:ext cx="1157369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latinLnBrk="0">
              <a:lnSpc>
                <a:spcPct val="150000"/>
              </a:lnSpc>
              <a:buFont typeface="+mj-lt"/>
              <a:buAutoNum type="romanLcPeriod" startAt="4"/>
            </a:pPr>
            <a:r>
              <a:rPr lang="pt-BR" sz="2400" dirty="0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Hydrocarbon </a:t>
            </a:r>
            <a:r>
              <a:rPr lang="pt-BR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Refrigerants: </a:t>
            </a:r>
            <a:r>
              <a:rPr lang="pt-BR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Successfully used in industrial and commercial installations. </a:t>
            </a:r>
            <a:endParaRPr lang="pt-BR" sz="2400" dirty="0" smtClean="0"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They </a:t>
            </a:r>
            <a:r>
              <a:rPr lang="pt-BR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possess satisfactory thermodynamic properties but are highly flammable and explosive.</a:t>
            </a:r>
          </a:p>
          <a:p>
            <a:pPr latinLnBrk="0">
              <a:lnSpc>
                <a:spcPct val="150000"/>
              </a:lnSpc>
            </a:pPr>
            <a:r>
              <a:rPr lang="pt-BR" sz="2400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Example:</a:t>
            </a:r>
          </a:p>
          <a:p>
            <a:pPr marL="74295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Propane (C3H8</a:t>
            </a:r>
            <a:r>
              <a:rPr lang="pt-BR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): </a:t>
            </a:r>
            <a:r>
              <a:rPr lang="pt-BR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 290</a:t>
            </a:r>
          </a:p>
          <a:p>
            <a:pPr marL="74295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n-butane (C4H10</a:t>
            </a:r>
            <a:r>
              <a:rPr lang="pt-BR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): </a:t>
            </a:r>
            <a:r>
              <a:rPr lang="pt-BR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 600</a:t>
            </a:r>
          </a:p>
          <a:p>
            <a:pPr marL="74295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iso-butane (C4H10</a:t>
            </a:r>
            <a:r>
              <a:rPr lang="pt-BR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): </a:t>
            </a:r>
            <a:r>
              <a:rPr lang="pt-BR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R 600a</a:t>
            </a:r>
            <a:endParaRPr lang="en-US" sz="2400" dirty="0"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95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Refrigerant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43931" y="676630"/>
            <a:ext cx="9224000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Criteria for refrigerant selection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The desirable characteristics for a widely used refrigerant include: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     • Environmental acceptability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     • Chemical stability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     • Materials compatibility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     • Refrigeration-cycle performance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     • Adherence to nonflammable and nontoxic guidelines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     • Boiling point </a:t>
            </a:r>
          </a:p>
        </p:txBody>
      </p:sp>
    </p:spTree>
    <p:extLst>
      <p:ext uri="{BB962C8B-B14F-4D97-AF65-F5344CB8AC3E}">
        <p14:creationId xmlns:p14="http://schemas.microsoft.com/office/powerpoint/2010/main" val="146020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Reversed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Carnot Refrigerator and Heat Pump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22012" y="643956"/>
            <a:ext cx="1143020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Recall that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cycle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is a theoretical thermodynamic cycle that provides the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maximum possible efficiency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for a heat engine operating between two temperature reservoirs.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While real-world devices cannot achieve this ideal performance, the Carnot model helps engineers optimize designs and compare efficiencies.</a:t>
            </a:r>
          </a:p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reversed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it becomes the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refrigerator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or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heat pump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serving as an ideal benchmark for refrigeration and heating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systems.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applications of refrigerators and heat pumps are: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Refrigerators: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 Household cooling, industrial refrigeration.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Pumps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 Space heating, geothermal systems, HVAC</a:t>
            </a:r>
          </a:p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73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74335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Reversed Carnot Refrigerator and Heat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Pump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182881" y="756793"/>
                <a:ext cx="11441672" cy="50783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342900" lvl="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cycle consists of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four reversible processes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(two isothermal and two adiabatic):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1-2: Isentropic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(Adiabatic) Compression </a:t>
                </a:r>
                <a:endPara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Refrigerant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 compressed, increasing temperature from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​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 to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​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No heat transfer occurs (work is done on the system).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2-3: Isothermal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Rejection (Condensation) </a:t>
                </a:r>
                <a:endPara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Refrigerant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rejects heat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​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 to the hot reservoir at constant </a:t>
                </a:r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temperature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​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).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Entropy decreases while pressure remains high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82881" y="756793"/>
                <a:ext cx="11441672" cy="5078313"/>
              </a:xfrm>
              <a:prstGeom prst="rect">
                <a:avLst/>
              </a:prstGeom>
              <a:blipFill rotWithShape="0">
                <a:blip r:embed="rId2"/>
                <a:stretch>
                  <a:fillRect l="-799" b="-600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6139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368192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3.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Reversed Carnot Refrigerator and Heat Pump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375166" y="634116"/>
                <a:ext cx="11441672" cy="45243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3-4: Isentropic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(Adiabatic) Expansion </a:t>
                </a:r>
                <a:endPara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Refrigerant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expands, reducing temperature from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 to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No heat transfer occurs (work is extracted).</a:t>
                </a:r>
              </a:p>
              <a:p>
                <a:pPr lvl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4-1: Isothermal Heat Absorption (Evaporation)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Refrigerant absorbs heat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​) from the cold reservoir at constant temperature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​).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Entropy increases while pressure drops.</a:t>
                </a:r>
              </a:p>
              <a:p>
                <a:pPr lvl="1" latinLnBrk="0"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75166" y="634116"/>
                <a:ext cx="11441672" cy="4524315"/>
              </a:xfrm>
              <a:prstGeom prst="rect">
                <a:avLst/>
              </a:prstGeom>
              <a:blipFill rotWithShape="0">
                <a:blip r:embed="rId2"/>
                <a:stretch>
                  <a:fillRect l="-853" r="-1066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2013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081503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3.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Reversed Carnot Refrigerator and Heat Pump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26423" y="791627"/>
                <a:ext cx="11441672" cy="50945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Coefficient of Performance (COP)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efficiency of a reversed Carnot cycle is measured by its 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COP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Carnot Refrigerator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COP</a:t>
                </a:r>
              </a:p>
              <a:p>
                <a:endParaRPr lang="en-US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4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From Carnot principles, we know that</a:t>
                </a:r>
              </a:p>
              <a:p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			     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and</a:t>
                </a: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       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𝑛𝑒𝑡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  <m:r>
                      <a:rPr lang="en-US" sz="2400" b="1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, 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Therefore,</a:t>
                </a:r>
              </a:p>
              <a:p>
                <a:endParaRPr lang="en-US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4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6423" y="791627"/>
                <a:ext cx="11441672" cy="5094536"/>
              </a:xfrm>
              <a:prstGeom prst="rect">
                <a:avLst/>
              </a:prstGeom>
              <a:blipFill rotWithShape="0">
                <a:blip r:embed="rId2"/>
                <a:stretch>
                  <a:fillRect l="-799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668927" y="5336683"/>
                <a:ext cx="5025863" cy="78457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8927" y="5336683"/>
                <a:ext cx="5025863" cy="78457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940301" y="4203469"/>
                <a:ext cx="1416350" cy="846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0301" y="4203469"/>
                <a:ext cx="1416350" cy="84664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45325" y="2667059"/>
                <a:ext cx="7565276" cy="79419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𝐻𝑒𝑎𝑡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𝑎𝑏𝑠𝑜𝑟𝑏𝑒𝑑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𝑓𝑟𝑜𝑚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𝑐𝑜𝑙𝑑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𝑠𝑝𝑎𝑐𝑒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(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325" y="2667059"/>
                <a:ext cx="7565276" cy="79419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7516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18600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3.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Reversed Carnot Refrigerator and Heat Pump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72618" y="634116"/>
                <a:ext cx="11441672" cy="56323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342900" indent="-342900"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COP of a </a:t>
                </a:r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Pump </a:t>
                </a: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is:</a:t>
                </a:r>
              </a:p>
              <a:p>
                <a:pPr marL="342900" indent="-342900"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</a:pPr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</a:pPr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</a:pPr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COP decreases as the temperature difference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increases.</a:t>
                </a:r>
              </a:p>
              <a:p>
                <a:pPr marL="34290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COP of a heat pump is always greater than that of a refrigerator by 1 (since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𝐶𝑂𝑃</m:t>
                        </m:r>
                      </m:e>
                      <m:sub>
                        <m:r>
                          <a:rPr 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𝐻𝑃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𝐶𝑂𝑃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).</a:t>
                </a:r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Real systems have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lower COP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 due to </a:t>
                </a:r>
                <a:r>
                  <a:rPr lang="en-US" sz="2400" dirty="0" err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irreversibilities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friction, heat losses).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fontAlgn="base" latinLnBrk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2618" y="634116"/>
                <a:ext cx="11441672" cy="5632311"/>
              </a:xfrm>
              <a:prstGeom prst="rect">
                <a:avLst/>
              </a:prstGeom>
              <a:blipFill rotWithShape="0">
                <a:blip r:embed="rId2"/>
                <a:stretch>
                  <a:fillRect l="-746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555715" y="1677269"/>
                <a:ext cx="5191036" cy="78457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𝐻𝑃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5715" y="1677269"/>
                <a:ext cx="5191036" cy="78457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754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290507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Reversed Carnot Refrigerator and Heat Pump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04503" y="679078"/>
            <a:ext cx="1155627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the practical limitations of a reversed Carnot Refrigerator 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eat pump?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While the Carnot cycle sets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theoretical maximum efficiency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real refrigerators and heat pumps face challenges: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Isothermal processes require infinite time (real processes are not perfectly reversible).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Adiabatic processes are difficult to achieve (heat losses occur).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Real refrigerants have non-ideal properties (phase changes,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pressure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drops).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52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290507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Reversed Carnot Refrigerator and Heat Pump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82880" y="669708"/>
            <a:ext cx="7393577" cy="629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Reversed Carnot Refrigerator and Heat Pump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provides the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highest possible COP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for refrigeration and heat pump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 [3]. 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latinLnBrk="0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  <a:buSzPct val="110000"/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However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it is not a suitable model for refrigeration cycles since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 2-3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4-1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are not practical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because;</a:t>
            </a:r>
          </a:p>
          <a:p>
            <a:pPr marL="342900" lvl="0" indent="-342900" algn="just" latinLnBrk="0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  <a:buSzPct val="110000"/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2-3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involves the compression of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liquid–vapor mixture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which requires a compressor that will handle two phases, 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4-1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involves the expansion of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high-moisture-content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refrigerant in a turbine.</a:t>
            </a:r>
          </a:p>
        </p:txBody>
      </p:sp>
      <p:pic>
        <p:nvPicPr>
          <p:cNvPr id="6" name="Picture 3" descr="cen84959_11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634" y="669708"/>
            <a:ext cx="4232365" cy="256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7846423" y="3289326"/>
            <a:ext cx="426502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Schematic and T-s diagram of Reversed Carnot Refrigerator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encrypted-tbn0.gstatic.com/images?q=tbn:ANd9GcRT1402Sjc01umzGHMBFLwx_VJaFF2JprF3Y0Yyt9N93AX9QCNnY1s7hLQWkto0OExz8UI&amp;usqp=CAU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191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117266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The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Vapor- Compression Refrigeration Cycle 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7494" y="699131"/>
            <a:ext cx="1163682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lvl="0" indent="-4572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vapor-compression refrigeration cycle (VCR)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is the ideal model for refrigeration systems. </a:t>
            </a:r>
          </a:p>
          <a:p>
            <a:pPr marL="457200" lvl="0" indent="-4572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Unlike the reversed Carnot cycle, the refrigerant is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vaporized completely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before it is compressed and the turbine is replaced with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throttling device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 compression refrigeration cycle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most widely used refrigeration system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[4]:</a:t>
            </a:r>
          </a:p>
          <a:p>
            <a:pPr marL="1257300" lvl="2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quote-cjk-patch"/>
              </a:rPr>
              <a:t>Domestic refrigerators and freezers</a:t>
            </a:r>
          </a:p>
          <a:p>
            <a:pPr marL="1257300" lvl="2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quote-cjk-patch"/>
              </a:rPr>
              <a:t>Air conditioning systems</a:t>
            </a:r>
          </a:p>
          <a:p>
            <a:pPr marL="1257300" lvl="2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quote-cjk-patch"/>
              </a:rPr>
              <a:t>Industrial refrigeration (food processing, chemical plants)</a:t>
            </a:r>
          </a:p>
          <a:p>
            <a:pPr marL="1257300" lvl="2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quote-cjk-patch"/>
              </a:rPr>
              <a:t>Heat pumps for space </a:t>
            </a:r>
            <a:r>
              <a:rPr lang="en-US" sz="2400" dirty="0" smtClean="0">
                <a:latin typeface="quote-cjk-patch"/>
              </a:rPr>
              <a:t>heating</a:t>
            </a:r>
            <a:endParaRPr lang="en-US" sz="2400" dirty="0">
              <a:latin typeface="quote-cjk-patch"/>
            </a:endParaRPr>
          </a:p>
        </p:txBody>
      </p:sp>
    </p:spTree>
    <p:extLst>
      <p:ext uri="{BB962C8B-B14F-4D97-AF65-F5344CB8AC3E}">
        <p14:creationId xmlns:p14="http://schemas.microsoft.com/office/powerpoint/2010/main" val="189475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117266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The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Vapor- Compression Refrigeration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02327" y="847176"/>
            <a:ext cx="11636826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operates by circulating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through four main components, undergoing phase changes to transfer heat from a low-temperature region to a high-temperature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region [5].</a:t>
            </a:r>
          </a:p>
          <a:p>
            <a:pPr marL="457200" indent="-4572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 Compression Refrigeration cycle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volatile refrigerant that alternates between liquid and vapor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states.</a:t>
            </a:r>
          </a:p>
          <a:p>
            <a:pPr marL="457200" indent="-4572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is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more practical than Carnot cycle while following similar thermodynamic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principles.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26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. The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Vapor- Compression Refrigeration Cycle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pic>
        <p:nvPicPr>
          <p:cNvPr id="2050" name="Picture 2" descr="https://www.researchgate.net/publication/326912104/figure/fig2/AS:657525586272256@1533777724722/a-b-c-Schematic-and-T-s-diagram-for-the-ideal-vapor-compression-refrigeration-cyc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58" y="888274"/>
            <a:ext cx="9967140" cy="389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515291" y="4853938"/>
            <a:ext cx="7236823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Schematic diagram, T-s diagram and P-h diagram of an Ideal Vapor-Compression Refrigeration cycle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https://www.researchgate.net/publication/326912104/figure/fig2/AS:657525586272256@1533777724722/a-b-c-Schematic-and-T-s-diagram-for-the-ideal-vapor-compression-refrigeration-cycle.png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07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. The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Vapor- Compression Refrigeration Cycle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87382" y="634116"/>
                <a:ext cx="8323219" cy="5509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cycle consists of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four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main processes on 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P-h (Pressure-Enthalpy)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and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T-s (Temperature-Entropy)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diagrams: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1-2: Isentropic Compression in a compressor 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Work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input to the system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 smtClean="0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𝑊</m:t>
                        </m:r>
                      </m:e>
                      <m:sub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Entropy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remains constant (ideal case)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2-3: Isobaric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Rejection in a condenser 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rejected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 smtClean="0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condenser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Refrigerant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changes from vapor to liquid</a:t>
                </a:r>
              </a:p>
              <a:p>
                <a:r>
                  <a:rPr lang="en-US" sz="2800" dirty="0" smtClean="0">
                    <a:solidFill>
                      <a:srgbClr val="CC00CC"/>
                    </a:solidFill>
                  </a:rPr>
                  <a:t> </a:t>
                </a:r>
                <a:endParaRPr lang="en-US" sz="2800" dirty="0">
                  <a:solidFill>
                    <a:srgbClr val="CC00CC"/>
                  </a:solidFill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87382" y="634116"/>
                <a:ext cx="8323219" cy="5509200"/>
              </a:xfrm>
              <a:prstGeom prst="rect">
                <a:avLst/>
              </a:prstGeom>
              <a:blipFill rotWithShape="0">
                <a:blip r:embed="rId2"/>
                <a:stretch>
                  <a:fillRect l="-1098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2" descr="https://www.researchgate.net/publication/326912104/figure/fig2/AS:657525586272256@1533777724722/a-b-c-Schematic-and-T-s-diagram-for-the-ideal-vapor-compression-refrigeration-cycle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66" t="11185" r="36107" b="1127"/>
          <a:stretch/>
        </p:blipFill>
        <p:spPr bwMode="auto">
          <a:xfrm>
            <a:off x="9372288" y="760742"/>
            <a:ext cx="2636831" cy="273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80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4.The Vapor- Compression Refrigeration Cycle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52550" y="760742"/>
                <a:ext cx="8358051" cy="39703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vl="0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3-4: Isenthalpic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Expansion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 an expansion device</a:t>
                </a: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Pressure and temperature drop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Quality (vapor fraction) increases</a:t>
                </a:r>
              </a:p>
              <a:p>
                <a:pPr lvl="0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4-1: Isobaric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Absorption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 an evaporator</a:t>
                </a: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absorbed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dirty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dirty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 evaporator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Refrigerant changes from liquid-vapor mix to saturated vapor</a:t>
                </a: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52550" y="760742"/>
                <a:ext cx="8358051" cy="3970318"/>
              </a:xfrm>
              <a:prstGeom prst="rect">
                <a:avLst/>
              </a:prstGeom>
              <a:blipFill rotWithShape="0">
                <a:blip r:embed="rId2"/>
                <a:stretch>
                  <a:fillRect l="-1093" r="-1895" b="-1075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2" descr="https://www.researchgate.net/publication/326912104/figure/fig2/AS:657525586272256@1533777724722/a-b-c-Schematic-and-T-s-diagram-for-the-ideal-vapor-compression-refrigeration-cycle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66" t="11185" r="36107" b="1127"/>
          <a:stretch/>
        </p:blipFill>
        <p:spPr bwMode="auto">
          <a:xfrm>
            <a:off x="9069665" y="760742"/>
            <a:ext cx="2636831" cy="273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74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5. Real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Vapor- Compression Refrigeration Cycle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94641" y="570227"/>
            <a:ext cx="1170649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 Vapor-Compression Refrigeration Cycle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differs from the ideal cycle due to various practical inefficiencies and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that occur in actual systems.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these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deviations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is crucial for proper system design, performance analysis, and troubleshooting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major deviations from ideal cycles are: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Compression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Actual compression is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the effects are: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Higher discharge temperature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Increased work input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Lower volumetric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efficiency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59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Real Vapor- Compression Refrigeration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69966" y="634116"/>
            <a:ext cx="1143653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Pressure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Drops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Occur in: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Suction and discharge lines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Condenser and evaporator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Filter-driers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consequences of pressure drops are: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Reduced system capacity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Increased compression ratio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Lower COP</a:t>
            </a:r>
          </a:p>
        </p:txBody>
      </p:sp>
    </p:spTree>
    <p:extLst>
      <p:ext uri="{BB962C8B-B14F-4D97-AF65-F5344CB8AC3E}">
        <p14:creationId xmlns:p14="http://schemas.microsoft.com/office/powerpoint/2010/main" val="118795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14957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5. Real Vapor- Compression Refrigeration Cycle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32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61256" y="852178"/>
                <a:ext cx="11355977" cy="3970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3. Heat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Transfer Limitations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Finite temperature differences required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marL="800100" lvl="1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Condenser: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𝑇𝑐𝑜𝑛𝑑𝑒𝑛𝑠𝑒𝑟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&gt;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𝑇𝑎𝑚𝑏𝑖𝑒𝑛𝑡</m:t>
                    </m:r>
                  </m:oMath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Evaporator: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𝑇𝑒𝑣𝑎𝑝𝑜𝑟𝑎𝑡𝑜𝑟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&lt;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𝑇𝑐𝑜𝑜𝑙𝑒𝑑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𝑠𝑝𝑎𝑐𝑒</m:t>
                    </m:r>
                  </m:oMath>
                </a14:m>
                <a:endParaRPr lang="en-US" sz="2400" dirty="0">
                  <a:latin typeface="Arial" panose="020B0604020202020204" pitchFamily="34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Impacts are:</a:t>
                </a:r>
              </a:p>
              <a:p>
                <a:pPr marL="800100" lvl="1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Reduces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effective temperature lift</a:t>
                </a:r>
              </a:p>
              <a:p>
                <a:pPr marL="800100" lvl="1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Decreases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COP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256" y="852178"/>
                <a:ext cx="11355977" cy="3970318"/>
              </a:xfrm>
              <a:prstGeom prst="rect">
                <a:avLst/>
              </a:prstGeom>
              <a:blipFill rotWithShape="0">
                <a:blip r:embed="rId2"/>
                <a:stretch>
                  <a:fillRect l="-859" b="-10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396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27149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5. Real Vapor- Compression Refrigeration Cycle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32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9007" y="735920"/>
            <a:ext cx="940525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Subcooling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Superheating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Desirable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subcooling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Prevents flash gas formation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Increases refrigerating effect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Necessary superheating: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Ensures dry compression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Prevents liquid slugging</a:t>
            </a:r>
          </a:p>
        </p:txBody>
      </p:sp>
    </p:spTree>
    <p:extLst>
      <p:ext uri="{BB962C8B-B14F-4D97-AF65-F5344CB8AC3E}">
        <p14:creationId xmlns:p14="http://schemas.microsoft.com/office/powerpoint/2010/main" val="369068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248132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5. Real Vapor- Compression Refrigeration Cycle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32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61256" y="709794"/>
            <a:ext cx="11521441" cy="7848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Pre-Caution For Domestic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Refrigerators</a:t>
            </a:r>
          </a:p>
          <a:p>
            <a:pPr marL="514350" indent="-514350">
              <a:lnSpc>
                <a:spcPct val="150000"/>
              </a:lnSpc>
              <a:buFont typeface="Calibri" pitchFamily="34" charset="0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Open the refrigerator door the fewest times possible</a:t>
            </a:r>
          </a:p>
          <a:p>
            <a:pPr marL="514350" indent="-514350">
              <a:lnSpc>
                <a:spcPct val="150000"/>
              </a:lnSpc>
              <a:buFont typeface="Calibri" pitchFamily="34" charset="0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Cool the hot foods to room temperature first before putting them into the refrigerator </a:t>
            </a:r>
          </a:p>
          <a:p>
            <a:pPr marL="514350" indent="-514350">
              <a:lnSpc>
                <a:spcPct val="150000"/>
              </a:lnSpc>
              <a:buFont typeface="Calibri" pitchFamily="34" charset="0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Clean the condenser coils</a:t>
            </a:r>
          </a:p>
          <a:p>
            <a:pPr marL="514350" indent="-514350">
              <a:lnSpc>
                <a:spcPct val="150000"/>
              </a:lnSpc>
              <a:buFont typeface="Calibri" pitchFamily="34" charset="0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Check the door gasket for air leaks</a:t>
            </a:r>
          </a:p>
          <a:p>
            <a:pPr marL="514350" indent="-514350">
              <a:lnSpc>
                <a:spcPct val="150000"/>
              </a:lnSpc>
              <a:buFont typeface="Calibri" pitchFamily="34" charset="0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Avoid unnecessarily low temperature settings</a:t>
            </a:r>
          </a:p>
          <a:p>
            <a:pPr marL="514350" indent="-514350">
              <a:lnSpc>
                <a:spcPct val="150000"/>
              </a:lnSpc>
              <a:buFont typeface="Calibri" pitchFamily="34" charset="0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Avoid excessive ice build-up on the interior surfaces 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of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evaporator</a:t>
            </a:r>
          </a:p>
          <a:p>
            <a:pPr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7.   Do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not block the air flow passages to and from the 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condenser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coils </a:t>
            </a:r>
            <a:b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en-US" sz="2400" i="1" dirty="0">
                <a:latin typeface="Times New Roman" pitchFamily="18" charset="0"/>
                <a:cs typeface="Times New Roman" pitchFamily="18" charset="0"/>
              </a:rPr>
            </a:br>
            <a:endParaRPr lang="en-US" altLang="en-US" sz="2400" i="1" dirty="0">
              <a:latin typeface="Times New Roman" pitchFamily="18" charset="0"/>
              <a:cs typeface="Times New Roman" pitchFamily="18" charset="0"/>
            </a:endParaRPr>
          </a:p>
          <a:p>
            <a:pPr algn="just" latinLnBrk="0">
              <a:lnSpc>
                <a:spcPct val="150000"/>
              </a:lnSpc>
            </a:pPr>
            <a:endParaRPr lang="en-US" altLang="en-US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29931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08" y="517256"/>
            <a:ext cx="11785751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Refrigerant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 a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working fluid that absorbs and releases heat during phase changes in refrigeration and heat pump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Reversed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Carnot Refrigerator and Heat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Pump are idealized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thermodynamic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cycles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demonstrating the highest theoretical efficiency for cooling and heating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applications.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Vapor-Compression Refrigeration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Cycle is a widely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used refrigeration method involving four 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main 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components where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refrigerant undergoes phase changes to transfer heat effectively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Vapor-Compression Refrigeration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Cycle is a practical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version of the ideal cycle, accounting for inefficiencies such as pressure drops,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Coefficient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Performance (COP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 is a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measure 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efficiency</a:t>
            </a: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for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refrigeration and heat pump systems, defined as the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ratio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desired output (cooling or heating) to energy input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3" y="46039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" y="694131"/>
            <a:ext cx="11643360" cy="6163869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itchFamily="34" charset="0"/>
              </a:rPr>
              <a:t>[1]. Thermodynamics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– An Engineering Approach,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Cengel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Y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A.,Bole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M A., McGraw-Hill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Education, 8th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edition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2015. 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>
                <a:latin typeface="Arial" pitchFamily="34" charset="0"/>
                <a:cs typeface="Arial" pitchFamily="34" charset="0"/>
              </a:rPr>
              <a:t>[2]. </a:t>
            </a:r>
            <a:r>
              <a:rPr lang="en-US" sz="8800" dirty="0" smtClean="0">
                <a:latin typeface="DeepSeek-CJK-patch"/>
              </a:rPr>
              <a:t>Principles </a:t>
            </a:r>
            <a:r>
              <a:rPr lang="en-US" sz="8800" dirty="0">
                <a:latin typeface="DeepSeek-CJK-patch"/>
              </a:rPr>
              <a:t>of </a:t>
            </a:r>
            <a:r>
              <a:rPr lang="en-US" sz="8800" dirty="0" smtClean="0">
                <a:latin typeface="DeepSeek-CJK-patch"/>
              </a:rPr>
              <a:t>Refrigeration,</a:t>
            </a:r>
            <a:r>
              <a:rPr lang="en-US" sz="8800" dirty="0">
                <a:latin typeface="DeepSeek-CJK-patch"/>
              </a:rPr>
              <a:t> </a:t>
            </a:r>
            <a:r>
              <a:rPr lang="en-US" sz="8800" dirty="0" err="1">
                <a:latin typeface="DeepSeek-CJK-patch"/>
              </a:rPr>
              <a:t>Dossat</a:t>
            </a:r>
            <a:r>
              <a:rPr lang="en-US" sz="8800" dirty="0">
                <a:latin typeface="DeepSeek-CJK-patch"/>
              </a:rPr>
              <a:t>, R. J., &amp; Horan, T. J. (2001).</a:t>
            </a:r>
            <a:r>
              <a:rPr lang="en-US" sz="8800" dirty="0" smtClean="0">
                <a:latin typeface="DeepSeek-CJK-patch"/>
              </a:rPr>
              <a:t> </a:t>
            </a:r>
            <a:r>
              <a:rPr lang="en-US" sz="8800" dirty="0">
                <a:latin typeface="DeepSeek-CJK-patch"/>
              </a:rPr>
              <a:t>(5th ed.). Prentice Hall</a:t>
            </a:r>
            <a:r>
              <a:rPr lang="en-US" sz="8800" dirty="0" smtClean="0">
                <a:latin typeface="DeepSeek-CJK-patch"/>
              </a:rPr>
              <a:t>.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8800" dirty="0" smtClean="0">
                <a:latin typeface="Arial" panose="020B0604020202020204" pitchFamily="34" charset="0"/>
                <a:cs typeface="Arial" pitchFamily="34" charset="0"/>
              </a:rPr>
              <a:t>].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Fundamentals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of Engineering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Thermodynamics,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Moran, M. J., Shapiro, H. N.,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Boettner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D. D., &amp; Bailey, M. B. (2018).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(9th ed.). Wiley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4].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Advances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in vapor compression refrigeration technologies: A review. Wang, M., Zhang, X., &amp; Zhao, Y. (2018).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Renewable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and Sustainable Energy Reviews, 81, 1493-1504. Elsevier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5].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Experimental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investigation of the effect of condenser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subcooling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 in R134a and R1234yf vapor compression systems.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Pottker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G., &amp;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Hrnjak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P. (2015).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International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Journal of Refrigeration, 57, 29-39. Elsevier.</a:t>
            </a:r>
          </a:p>
          <a:p>
            <a:pPr marL="0" lvl="0" indent="0" latinLnBrk="0">
              <a:lnSpc>
                <a:spcPct val="120000"/>
              </a:lnSpc>
              <a:buNone/>
            </a:pPr>
            <a:r>
              <a:rPr lang="en-US" sz="800" dirty="0">
                <a:solidFill>
                  <a:srgbClr val="FF0000"/>
                </a:solidFill>
              </a:rPr>
              <a:t/>
            </a:r>
            <a:br>
              <a:rPr lang="en-US" sz="800" dirty="0">
                <a:solidFill>
                  <a:srgbClr val="FF0000"/>
                </a:solidFill>
              </a:rPr>
            </a:br>
            <a:endParaRPr lang="en-US" sz="8800" u="sng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43</a:t>
            </a:fld>
            <a:endParaRPr lang="en-US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Arial" panose="020B0604020202020204" pitchFamily="34" charset="0"/>
                <a:ea typeface="ElsevierSans"/>
              </a:rPr>
              <a:t>, 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62F5F1DD-4C10-4BA6-983F-D7278F4C0122}"/>
  <p:tag name="ISPRING_RESOURCE_FOLDER" val="D:\Handong UNITWIN FELLOWSHIP\Lecture Materials\Week3\[Engineering Thermodynamics I] Week 3-First Law of Thermodynamics and Energy\"/>
  <p:tag name="ISPRING_PRESENTATION_PATH" val="D:\Handong UNITWIN FELLOWSHIP\Lecture Materials\Week3\[Engineering Thermodynamics I] Week 3-First Law of Thermodynamics and Energy.pptx"/>
  <p:tag name="ISPRING_PROJECT_VERSION" val="9.3"/>
  <p:tag name="ISPRING_PROJECT_FOLDER_UPDATED" val="1"/>
  <p:tag name="ISPRING_SCREEN_RECS_UPDATED" val="D:\Handong UNITWIN FELLOWSHIP\Lecture Materials\Week3\[Engineering Thermodynamics I] Week 3-First Law of Thermodynamics and Energy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13694</TotalTime>
  <Words>2963</Words>
  <Application>Microsoft Office PowerPoint</Application>
  <PresentationFormat>Custom</PresentationFormat>
  <Paragraphs>448</Paragraphs>
  <Slides>44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테마</vt:lpstr>
      <vt:lpstr>Engineering Thermodynamics I</vt:lpstr>
      <vt:lpstr>Lecture learning outcomes: </vt:lpstr>
      <vt:lpstr>Content </vt:lpstr>
      <vt:lpstr>    1. Refrigeration and Heat Pumps    </vt:lpstr>
      <vt:lpstr>1. Refrigeration and Heat Pumps              Cont…</vt:lpstr>
      <vt:lpstr>1. Refrigeration and Heat Pumps              Cont…</vt:lpstr>
      <vt:lpstr>1. Refrigeration and Heat Pumps              Cont…</vt:lpstr>
      <vt:lpstr>1. Refrigeration and Heat Pumps              Cont…</vt:lpstr>
      <vt:lpstr>1. Refrigeration and Heat Pumps              Cont….</vt:lpstr>
      <vt:lpstr>PowerPoint Presentation</vt:lpstr>
      <vt:lpstr>PowerPoint Presentation</vt:lpstr>
      <vt:lpstr>1. Refrigerators and Heat Pumps             Cont… </vt:lpstr>
      <vt:lpstr>2. Refrigerant </vt:lpstr>
      <vt:lpstr>PowerPoint Presentation</vt:lpstr>
      <vt:lpstr> 2. Refrigerant                  Cont…                                               </vt:lpstr>
      <vt:lpstr>  2. Refrigerant              Cont…                                                 </vt:lpstr>
      <vt:lpstr>2. Refrigerant              Cont…                                              </vt:lpstr>
      <vt:lpstr> 2. Refrigerant              Cont…                                 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User</cp:lastModifiedBy>
  <cp:revision>1132</cp:revision>
  <dcterms:created xsi:type="dcterms:W3CDTF">2021-04-29T04:21:21Z</dcterms:created>
  <dcterms:modified xsi:type="dcterms:W3CDTF">2025-06-10T07:29:07Z</dcterms:modified>
</cp:coreProperties>
</file>