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2" r:id="rId8"/>
    <p:sldId id="793" r:id="rId9"/>
    <p:sldId id="683" r:id="rId10"/>
    <p:sldId id="805" r:id="rId11"/>
    <p:sldId id="671" r:id="rId12"/>
    <p:sldId id="680" r:id="rId13"/>
    <p:sldId id="778" r:id="rId14"/>
    <p:sldId id="788" r:id="rId15"/>
    <p:sldId id="789" r:id="rId16"/>
    <p:sldId id="791" r:id="rId17"/>
    <p:sldId id="681" r:id="rId18"/>
    <p:sldId id="672" r:id="rId19"/>
    <p:sldId id="813" r:id="rId20"/>
    <p:sldId id="794" r:id="rId21"/>
    <p:sldId id="795" r:id="rId22"/>
    <p:sldId id="772" r:id="rId23"/>
    <p:sldId id="728" r:id="rId24"/>
    <p:sldId id="785" r:id="rId25"/>
    <p:sldId id="806" r:id="rId26"/>
    <p:sldId id="809" r:id="rId27"/>
    <p:sldId id="808" r:id="rId28"/>
    <p:sldId id="787" r:id="rId29"/>
    <p:sldId id="796" r:id="rId30"/>
    <p:sldId id="797" r:id="rId31"/>
    <p:sldId id="810" r:id="rId32"/>
    <p:sldId id="773" r:id="rId33"/>
    <p:sldId id="811" r:id="rId34"/>
    <p:sldId id="688" r:id="rId35"/>
    <p:sldId id="750" r:id="rId36"/>
    <p:sldId id="721" r:id="rId37"/>
    <p:sldId id="812" r:id="rId38"/>
    <p:sldId id="798" r:id="rId39"/>
    <p:sldId id="799" r:id="rId40"/>
    <p:sldId id="800" r:id="rId41"/>
    <p:sldId id="801" r:id="rId42"/>
    <p:sldId id="740" r:id="rId43"/>
    <p:sldId id="779" r:id="rId44"/>
    <p:sldId id="751" r:id="rId45"/>
    <p:sldId id="443" r:id="rId46"/>
    <p:sldId id="442" r:id="rId47"/>
    <p:sldId id="317" r:id="rId48"/>
  </p:sldIdLst>
  <p:sldSz cx="12192000" cy="6858000"/>
  <p:notesSz cx="6858000" cy="9144000"/>
  <p:custDataLst>
    <p:tags r:id="rId51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>
        <p:scale>
          <a:sx n="98" d="100"/>
          <a:sy n="98" d="100"/>
        </p:scale>
        <p:origin x="-120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17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3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6/10/2025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www.researchgate.net/publication/326912104/figure/fig2/AS:657525586272256@1533777724722/a-b-c-Schematic-and-T-s-diagram-for-the-ideal-vapor-compression-refrigeration-cycle.png" TargetMode="External"/><Relationship Id="rId4" Type="http://schemas.openxmlformats.org/officeDocument/2006/relationships/hyperlink" Target="https://slideplayer.com/slide/5370522/17/images/2/5-1+Work+Always+Converts+Directly+and+Completely+to+Heat,+But+not+the+Reverse.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15.wmf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12.wmf"/><Relationship Id="rId12" Type="http://schemas.openxmlformats.org/officeDocument/2006/relationships/oleObject" Target="../embeddings/oleObject4.bin"/><Relationship Id="rId17" Type="http://schemas.openxmlformats.org/officeDocument/2006/relationships/hyperlink" Target="https://media.cheggcdn.com/media/568/568247de-742f-400f-b91f-8e0eb94052d5/php5lxL8G.png" TargetMode="External"/><Relationship Id="rId2" Type="http://schemas.openxmlformats.org/officeDocument/2006/relationships/tags" Target="../tags/tag2.xml"/><Relationship Id="rId16" Type="http://schemas.openxmlformats.org/officeDocument/2006/relationships/hyperlink" Target="https://slideplayer.com/slide/5370522/17/images/2/5-1+Work+Always+Converts+Directly+and+Completely+to+Heat,+But+not+the+Reverse..jpg" TargetMode="Externa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14.wmf"/><Relationship Id="rId5" Type="http://schemas.openxmlformats.org/officeDocument/2006/relationships/image" Target="../media/image16.jpeg"/><Relationship Id="rId15" Type="http://schemas.openxmlformats.org/officeDocument/2006/relationships/image" Target="../media/image17.png"/><Relationship Id="rId10" Type="http://schemas.openxmlformats.org/officeDocument/2006/relationships/oleObject" Target="../embeddings/oleObject3.bin"/><Relationship Id="rId4" Type="http://schemas.openxmlformats.org/officeDocument/2006/relationships/image" Target="../media/image22.png"/><Relationship Id="rId9" Type="http://schemas.openxmlformats.org/officeDocument/2006/relationships/image" Target="../media/image13.wmf"/><Relationship Id="rId1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media.cheggcdn.com/media/ab4/ab46b443-b47a-41ad-a8e8-589a5ef9a086/phpjkWIwu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image3.slideserve.com/6698726/vcr-cycle-irreversibilities-l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9.png"/><Relationship Id="rId4" Type="http://schemas.openxmlformats.org/officeDocument/2006/relationships/image" Target="../media/image23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campusontario.pressbooks.pub/app/uploads/sites/3587/2023/10/comparions-300x175.pn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1.gstatic.com/images?q=tbn:ANd9GcSMr71cw7swRUZQV8jdzh2_sMnx2PMamdfEzEsW9jjMoj2xLZJG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14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Refrigeration Cycles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592868"/>
            <a:ext cx="12087497" cy="6330446"/>
          </a:xfrm>
        </p:spPr>
        <p:txBody>
          <a:bodyPr>
            <a:normAutofit fontScale="92500"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Understanding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fundamental principles, processes, and efficiency of the </a:t>
            </a:r>
            <a:r>
              <a:rPr lang="en-US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ideal vapor compression refrigeration cycle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perfect conditions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Learn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evaluate system performance using thermodynamic laws and energy balance equations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deviations from the ideal cycle due to inefficiencies like pressure drops, heat losses, and non-ideal compressor behavior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differences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between vapor compression and vapor absorption refrigeration cycles in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working principles, energy sources, </a:t>
            </a:r>
            <a:endPara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and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practical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applications.</a:t>
            </a:r>
          </a:p>
          <a:p>
            <a:pPr algn="l" latinLnBrk="0">
              <a:lnSpc>
                <a:spcPct val="110000"/>
              </a:lnSpc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vi.   Discover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methods to enhance refrigeration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cycle </a:t>
            </a:r>
          </a:p>
          <a:p>
            <a:pPr algn="l" latinLnBrk="0">
              <a:lnSpc>
                <a:spcPct val="110000"/>
              </a:lnSpc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performance, including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component optimization and </a:t>
            </a:r>
            <a:endPara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alternative </a:t>
            </a:r>
            <a:r>
              <a:rPr lang="en-US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refrigerants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 latinLnBrk="0">
              <a:lnSpc>
                <a:spcPct val="110000"/>
              </a:lnSpc>
            </a:pP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Vapor Compression Refrigeration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Ideal Vapor Compression Refrigeration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dirty="0">
                <a:latin typeface="Arial" pitchFamily="34" charset="0"/>
                <a:cs typeface="Arial" pitchFamily="34" charset="0"/>
              </a:rPr>
              <a:t>Analysis of Vapor Compression Refrigeration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Real Vapor </a:t>
            </a:r>
            <a:r>
              <a:rPr lang="en-US" dirty="0">
                <a:latin typeface="Arial" pitchFamily="34" charset="0"/>
                <a:cs typeface="Arial" pitchFamily="34" charset="0"/>
              </a:rPr>
              <a:t>Compression Refrigeration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Vapor Absorption Refrigeration Cycle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Vapor Compression Refrigeration Cycle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340" y="782864"/>
            <a:ext cx="11337483" cy="5870485"/>
          </a:xfrm>
        </p:spPr>
        <p:txBody>
          <a:bodyPr>
            <a:normAutofit/>
          </a:bodyPr>
          <a:lstStyle/>
          <a:p>
            <a:pPr marL="406400" indent="-34290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Reversed Carnot cycle is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a suitable model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refrigeration cycle </a:t>
            </a:r>
          </a:p>
          <a:p>
            <a:pPr marL="863600" lvl="1" indent="-342900" latinLnBrk="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Involves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of a liquid-vapor mixture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which requires a compressor that will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handle two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phase. 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63600" lvl="1" indent="-342900" latinLnBrk="0">
              <a:lnSpc>
                <a:spcPct val="150000"/>
              </a:lnSpc>
              <a:buFont typeface="Calibri" pitchFamily="34" charset="0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Involves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expansion of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high-moisture-content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refrigerant in a turbine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63600" lvl="1" indent="-342900" latinLnBrk="0">
              <a:lnSpc>
                <a:spcPct val="150000"/>
              </a:lnSpc>
            </a:pPr>
            <a:r>
              <a:rPr lang="en-US" altLang="en-US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consists two</a:t>
            </a:r>
            <a:r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isothermal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processes.</a:t>
            </a:r>
          </a:p>
          <a:p>
            <a:pPr marL="520700" lvl="1" indent="0" latinLnBrk="0">
              <a:lnSpc>
                <a:spcPct val="150000"/>
              </a:lnSpc>
              <a:buNone/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the Carnot refrigeration cycle </a:t>
            </a:r>
          </a:p>
          <a:p>
            <a:pPr marL="863600" lvl="1" indent="-342900" latinLnBrk="0">
              <a:lnSpc>
                <a:spcPct val="150000"/>
              </a:lnSpc>
              <a:buFont typeface="Calibri" pitchFamily="34" charset="0"/>
              <a:buAutoNum type="arabicPeriod"/>
            </a:pPr>
            <a:endParaRPr lang="en-US" alt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08811" y="4630242"/>
                <a:ext cx="2609432" cy="100752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type m:val="skw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811" y="4630242"/>
                <a:ext cx="2609432" cy="10075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103342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Vapor Compression Refrigeration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Cycle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895713"/>
            <a:ext cx="11522247" cy="5825763"/>
          </a:xfrm>
        </p:spPr>
        <p:txBody>
          <a:bodyPr>
            <a:normAutofit/>
          </a:bodyPr>
          <a:lstStyle/>
          <a:p>
            <a:pPr marL="406400" indent="-34290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Replacing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ratios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by the ratios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absolute temperatures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 and low temperature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reservoirs</a:t>
            </a:r>
          </a:p>
          <a:p>
            <a:pPr marL="406400" indent="-342900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6400" indent="-342900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6400" lvl="0" indent="-342900"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theoretical value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the specified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limits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06400" lvl="0" indent="-342900"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Actual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COP may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 this values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improved, </a:t>
            </a:r>
          </a:p>
          <a:p>
            <a:pPr marL="63500" lv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can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never reach.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500" indent="0">
              <a:buNone/>
            </a:pP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558805" y="2225274"/>
                <a:ext cx="2959593" cy="10026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type m:val="skw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8805" y="2225274"/>
                <a:ext cx="2959593" cy="100264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142456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Ideal Vapor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Compression Refrigeration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ideal vapor compression refrigeration cycle is the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widely used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refrigeration system [1] and,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consists of four processes </a:t>
            </a:r>
          </a:p>
          <a:p>
            <a:pPr lvl="1" latinLnBrk="0">
              <a:lnSpc>
                <a:spcPct val="150000"/>
              </a:lnSpc>
            </a:pPr>
            <a:r>
              <a:rPr lang="it-IT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</a:t>
            </a:r>
            <a:r>
              <a:rPr lang="it-IT" altLang="en-US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in a </a:t>
            </a:r>
            <a:r>
              <a:rPr lang="it-IT" altLang="en-US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</a:t>
            </a:r>
            <a:endParaRPr lang="it-IT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Constant-pressure</a:t>
            </a:r>
            <a:r>
              <a:rPr lang="en-US" altLang="en-US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 rejection in a </a:t>
            </a:r>
            <a:r>
              <a:rPr lang="en-US" altLang="en-US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endParaRPr lang="en-US" altLang="en-US" dirty="0">
              <a:solidFill>
                <a:srgbClr val="231F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Throttling</a:t>
            </a:r>
            <a:r>
              <a:rPr lang="en-US" altLang="en-US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an expansion </a:t>
            </a:r>
            <a:r>
              <a:rPr lang="en-US" altLang="en-US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</a:t>
            </a:r>
            <a:endParaRPr lang="en-US" altLang="en-US" dirty="0">
              <a:solidFill>
                <a:srgbClr val="231F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Constant-pressure</a:t>
            </a:r>
            <a:r>
              <a:rPr lang="en-US" altLang="en-US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 absorption in an evaporator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Ideal Vapor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Compression 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00000"/>
              </a:lnSpc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Principle of VCR Cycle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467" y="1491956"/>
            <a:ext cx="8392854" cy="327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15291" y="4853938"/>
            <a:ext cx="7236823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diagram, T-s diagram and P-h diagram of an Ideal Vapor-Compression Refrigeration cycle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https://www.researchgate.net/publication/326912104/figure/fig2/AS:657525586272256@1533777724722/a-b-c-Schematic-and-T-s-diagram-for-the-ideal-vapor-compression-refrigeration-cycle.png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69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alt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Energy </a:t>
            </a:r>
            <a:r>
              <a:rPr lang="en-US" alt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Analysis of </a:t>
            </a:r>
            <a:r>
              <a:rPr lang="en-US" alt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Vapor 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Compression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Refrigeration 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Analysis of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Vapor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Compression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Refrigeration Cycle</a:t>
            </a:r>
          </a:p>
          <a:p>
            <a:pPr lvl="0" algn="just" latinLnBrk="0">
              <a:lnSpc>
                <a:spcPct val="150000"/>
              </a:lnSpc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general energy balance equation for open systems from the First law of thermodynamics is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 algn="just" latinLnBrk="0">
              <a:lnSpc>
                <a:spcPct val="150000"/>
              </a:lnSpc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energy analysis for the components of the vapor compression refrigeration cycle, i.e.,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compressor, condenser, expansion valve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evaporator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derived below:</a:t>
            </a: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262743" y="2945644"/>
                <a:ext cx="9062384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200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743" y="2945644"/>
                <a:ext cx="9062384" cy="95346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85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51181"/>
            <a:ext cx="11991702" cy="568129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Compression Refrigeration Cycle    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9597" y="1509401"/>
                <a:ext cx="7279290" cy="50783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just" latinLnBrk="0">
                  <a:lnSpc>
                    <a:spcPct val="150000"/>
                  </a:lnSpc>
                  <a:buAutoNum type="arabicPeriod"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Compressor Work input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):</a:t>
                </a:r>
                <a:endParaRPr lang="en-US" alt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compressor increases the refrigerant's pressure and temperature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Heat rejected in condenser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dirty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Expansion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Valve (Throttling Process)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97" y="1509401"/>
                <a:ext cx="7279290" cy="5078313"/>
              </a:xfrm>
              <a:prstGeom prst="rect">
                <a:avLst/>
              </a:prstGeom>
              <a:blipFill rotWithShape="0">
                <a:blip r:embed="rId2"/>
                <a:stretch>
                  <a:fillRect l="-1255" r="-1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6" t="11185" r="36107" b="1127"/>
          <a:stretch/>
        </p:blipFill>
        <p:spPr bwMode="auto">
          <a:xfrm>
            <a:off x="8431946" y="1734695"/>
            <a:ext cx="2636831" cy="273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82665" y="3318970"/>
                <a:ext cx="2575449" cy="38087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 </m:t>
                      </m:r>
                      <m:acc>
                        <m:accPr>
                          <m:chr m:val="̇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2665" y="3318970"/>
                <a:ext cx="2575449" cy="38087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379523" y="4237165"/>
                <a:ext cx="2728376" cy="6672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dirty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acc>
                        <m:accPr>
                          <m:chr m:val="̇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523" y="4237165"/>
                <a:ext cx="2728376" cy="66729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689906" y="5515256"/>
                <a:ext cx="132209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9906" y="5515256"/>
                <a:ext cx="1322093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7978" y="637623"/>
                <a:ext cx="9062384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200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78" y="637623"/>
                <a:ext cx="9062384" cy="95346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55528" y="1686607"/>
                <a:ext cx="11637704" cy="501040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Heat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Absorbed in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Evaporator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dirty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400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5528" y="1686607"/>
                <a:ext cx="11637704" cy="5010405"/>
              </a:xfrm>
              <a:blipFill rotWithShape="0">
                <a:blip r:embed="rId4"/>
                <a:stretch>
                  <a:fillRect l="-786" t="-13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04914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700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207689" y="2893453"/>
            <a:ext cx="4821007" cy="2737504"/>
            <a:chOff x="1786930" y="1470345"/>
            <a:chExt cx="5935632" cy="4493893"/>
          </a:xfrm>
        </p:grpSpPr>
        <p:pic>
          <p:nvPicPr>
            <p:cNvPr id="12" name="Picture 2" descr="Fig10_03"/>
            <p:cNvPicPr preferRelativeResize="0"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24355" y="1488159"/>
              <a:ext cx="4083110" cy="4398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aphicFrame>
          <p:nvGraphicFramePr>
            <p:cNvPr id="13" name="Object 12"/>
            <p:cNvGraphicFramePr>
              <a:graphicFrameLocks noChangeAspect="1"/>
            </p:cNvGraphicFramePr>
            <p:nvPr/>
          </p:nvGraphicFramePr>
          <p:xfrm>
            <a:off x="6492250" y="3390595"/>
            <a:ext cx="1230312" cy="422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98" name="Equation" r:id="rId6" imgW="812447" imgH="279279" progId="">
                    <p:embed/>
                  </p:oleObj>
                </mc:Choice>
                <mc:Fallback>
                  <p:oleObj name="Equation" r:id="rId6" imgW="812447" imgH="27927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92250" y="3390595"/>
                          <a:ext cx="1230312" cy="4222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3"/>
            <p:cNvGraphicFramePr>
              <a:graphicFrameLocks noChangeAspect="1"/>
            </p:cNvGraphicFramePr>
            <p:nvPr/>
          </p:nvGraphicFramePr>
          <p:xfrm>
            <a:off x="4495190" y="1470345"/>
            <a:ext cx="1249362" cy="422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99" name="Equation" r:id="rId8" imgW="825500" imgH="279400" progId="">
                    <p:embed/>
                  </p:oleObj>
                </mc:Choice>
                <mc:Fallback>
                  <p:oleObj name="Equation" r:id="rId8" imgW="825500" imgH="27940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5190" y="1470345"/>
                          <a:ext cx="1249362" cy="4222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4"/>
            <p:cNvGraphicFramePr>
              <a:graphicFrameLocks noChangeAspect="1"/>
            </p:cNvGraphicFramePr>
            <p:nvPr/>
          </p:nvGraphicFramePr>
          <p:xfrm>
            <a:off x="4446588" y="5541963"/>
            <a:ext cx="1230312" cy="422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00" name="Equation" r:id="rId10" imgW="812447" imgH="279279" progId="">
                    <p:embed/>
                  </p:oleObj>
                </mc:Choice>
                <mc:Fallback>
                  <p:oleObj name="Equation" r:id="rId10" imgW="812447" imgH="27927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46588" y="5541963"/>
                          <a:ext cx="1230312" cy="4222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Object 5"/>
            <p:cNvGraphicFramePr>
              <a:graphicFrameLocks noChangeAspect="1"/>
            </p:cNvGraphicFramePr>
            <p:nvPr/>
          </p:nvGraphicFramePr>
          <p:xfrm>
            <a:off x="1786930" y="3563140"/>
            <a:ext cx="711200" cy="365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01" name="Equation" r:id="rId12" imgW="469696" imgH="241195" progId="">
                    <p:embed/>
                  </p:oleObj>
                </mc:Choice>
                <mc:Fallback>
                  <p:oleObj name="Equation" r:id="rId12" imgW="469696" imgH="241195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86930" y="3563140"/>
                          <a:ext cx="711200" cy="3651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669872" y="2037199"/>
                <a:ext cx="2728376" cy="6672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dirty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acc>
                        <m:accPr>
                          <m:chr m:val="̇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9872" y="2037199"/>
                <a:ext cx="2728376" cy="667299"/>
              </a:xfrm>
              <a:prstGeom prst="rect">
                <a:avLst/>
              </a:prstGeom>
              <a:blipFill rotWithShape="0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687978" y="637623"/>
                <a:ext cx="9062384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200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78" y="637623"/>
                <a:ext cx="9062384" cy="953466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082286" y="2813063"/>
            <a:ext cx="46680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diagram of a Vapor-Compression Refrigeration cycle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https://media.cheggcdn.com/media/568/568247de-742f-400f-b91f-8e0eb94052d5/php5lxL8G.png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18607"/>
            <a:ext cx="11637704" cy="59309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coefficient of performance of the system becomes:</a:t>
            </a: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coefficient of performance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becomes: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And, the coefficient of performance of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becomes:</a:t>
            </a: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31040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7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49579" y="3312981"/>
                <a:ext cx="8952644" cy="794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𝐻𝑒𝑎𝑡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𝑎𝑏𝑠𝑜𝑟𝑏𝑒𝑑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𝑓𝑟𝑜𝑚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𝑐𝑜𝑙𝑑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𝑠𝑝𝑎𝑐𝑒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579" y="3312981"/>
                <a:ext cx="8952644" cy="79419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630628" y="1459077"/>
                <a:ext cx="6256264" cy="76437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𝐶𝑂𝑃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𝑈𝑠𝑒𝑓𝑢𝑙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𝑇h𝑒𝑟𝑚𝑎𝑙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𝐸𝑛𝑒𝑟𝑔𝑦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𝑇𝑟𝑎𝑛𝑠𝑓𝑒𝑟𝑟𝑒𝑑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𝐼𝑛𝑝𝑢𝑡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628" y="1459077"/>
                <a:ext cx="6256264" cy="76437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0" y="5196701"/>
                <a:ext cx="8964121" cy="7941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𝐻𝑒𝑎𝑡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𝑑𝑒𝑙𝑖𝑣𝑒𝑟𝑒𝑑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𝑡𝑜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𝑤𝑎𝑟𝑚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𝑠𝑝𝑎𝑐𝑒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(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196701"/>
                <a:ext cx="8964121" cy="79419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effect and capacity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refrigeration effect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capacity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are two key parameters that define the performance of a vapor 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 [2].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Effect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Effect per Unit Mass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amount of heat absorbed by the refrigerant in the evaporator per unit mass of refrigerant circulated.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309"/>
            <a:ext cx="12122331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504426" y="4836591"/>
                <a:ext cx="510242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𝑅𝑒𝑓𝑟𝑖𝑔𝑒𝑟𝑎𝑡𝑖𝑜𝑛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𝐸𝑓𝑓𝑒𝑐𝑡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: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426" y="4836591"/>
                <a:ext cx="5102422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1314" b="-377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3177" y="982449"/>
            <a:ext cx="11225349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Refrigeration Capacity (Total Cooling Power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rate at which heat is absorbed in the evaporator, representing the system’s cooling power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Refrigeration capacity is often expressed in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tons of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refrigeration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1 ton of refrigeration is the steady state heat transfer rate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required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melt 1 ton of ice at 32°F in 24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hours [3].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1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ton = 12,000 Btu/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= 3.516 kW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19257" y="2905676"/>
                <a:ext cx="5943294" cy="38331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𝑅𝑒𝑓𝑟𝑖𝑔𝑒𝑟𝑎𝑡𝑖𝑜𝑛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𝐶𝑎𝑝𝑎𝑐𝑖𝑡𝑦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: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257" y="2905676"/>
                <a:ext cx="5943294" cy="38331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669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7714" y="831245"/>
                <a:ext cx="11399520" cy="6016167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Factors Affecting Refrigeration Effect &amp; Capacity</a:t>
                </a:r>
              </a:p>
              <a:p>
                <a:pPr>
                  <a:lnSpc>
                    <a:spcPct val="160000"/>
                  </a:lnSpc>
                  <a:buFont typeface="+mj-lt"/>
                  <a:buAutoNum type="arabicPeriod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Evaporator Pressure/Temperature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Lower evaporator temperature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reduces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decreasing refrigeration effect.</a:t>
                </a:r>
              </a:p>
              <a:p>
                <a:pPr>
                  <a:lnSpc>
                    <a:spcPct val="160000"/>
                  </a:lnSpc>
                  <a:buFont typeface="+mj-lt"/>
                  <a:buAutoNum type="arabicPeriod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Condenser Pressure/Temperature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Higher condenser pressure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increases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reducing refrigeration effect.</a:t>
                </a:r>
              </a:p>
              <a:p>
                <a:pPr>
                  <a:lnSpc>
                    <a:spcPct val="160000"/>
                  </a:lnSpc>
                  <a:buFont typeface="+mj-lt"/>
                  <a:buAutoNum type="arabicPeriod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Refrigerant Type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Different refrigerants (R-134a, R-404A, Ammonia) have 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60000"/>
                  </a:lnSpc>
                  <a:buNone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varying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enthalpy values</a:t>
                </a:r>
                <a:r>
                  <a:rPr lang="en-US" dirty="0">
                    <a:solidFill>
                      <a:srgbClr val="40404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/>
                </a:r>
                <a:br>
                  <a:rPr lang="en-US" dirty="0"/>
                </a:b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endParaRPr lang="en-US" alt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7714" y="831245"/>
                <a:ext cx="11399520" cy="6016167"/>
              </a:xfrm>
              <a:blipFill rotWithShape="0">
                <a:blip r:embed="rId2"/>
                <a:stretch>
                  <a:fillRect l="-8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" y="71193"/>
            <a:ext cx="11974286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82817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Factors Affecting Refrigeration Effect &amp; Capacity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Subcooling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&amp;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Superheating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Subcooling in the condenser increases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improving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refrigeration effect.</a:t>
                </a: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Excessive superheating may reduce system efficiency.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5. Compressor Efficiency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>
                  <a:lnSpc>
                    <a:spcPct val="16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Inefficient compression reduces mass flow rate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</m:acc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), </a:t>
                </a:r>
              </a:p>
              <a:p>
                <a:pPr marL="457200" lvl="1" indent="0">
                  <a:lnSpc>
                    <a:spcPct val="16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lowering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capacity.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  <a:blipFill rotWithShape="0">
                <a:blip r:embed="rId2"/>
                <a:stretch>
                  <a:fillRect l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9668" y="71193"/>
            <a:ext cx="12026537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404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96" y="831245"/>
            <a:ext cx="1141693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refrigerator uses R-134a as the working fluid and operates on an ideal vapor-compression cycle between 0.14 MPa (evaporator pressure) and 0.8 MPa (condenser pressure). The refrigerant mass flow rate is 0.06 kg/s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Determine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rate of heat removal from the refrigerated space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 input to the compressor,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rate of heat rejection to the environment, and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coefficient of performance.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71193"/>
            <a:ext cx="11956869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64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</p:spPr>
            <p:txBody>
              <a:bodyPr>
                <a:normAutofit/>
              </a:bodyPr>
              <a:lstStyle/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Evaporator Pressure,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=0.14 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𝑀𝑃𝑎</m:t>
                    </m:r>
                  </m:oMath>
                </a14:m>
                <a:endParaRPr lang="en-US" altLang="en-US" sz="2400" b="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Condenser Pressure,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=0.8 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𝑀𝑃𝑎</m:t>
                    </m:r>
                  </m:oMath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Tx/>
                  <a:buChar char="•"/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Mass flow rate =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0.06 kg/s</a:t>
                </a: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1: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Evaporator Exit (Saturated Vapor) , </a:t>
                </a:r>
                <a14:m>
                  <m:oMath xmlns:m="http://schemas.openxmlformats.org/officeDocument/2006/math">
                    <m:r>
                      <a:rPr lang="en-US" alt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en-US" sz="240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=23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04 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𝑘𝑔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=0.9322</m:t>
                    </m:r>
                    <m:r>
                      <m:rPr>
                        <m:nor/>
                      </m:rPr>
                      <a:rPr lang="en-US" altLang="en-US" sz="2400" i="0" smtClean="0">
                        <a:latin typeface="Arial" panose="020B0604020202020204" pitchFamily="34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𝑘𝐽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m:rPr>
                        <m:nor/>
                      </m:rPr>
                      <a:rPr lang="en-US" altLang="en-US" sz="2400" i="0" smtClean="0">
                        <a:latin typeface="Arial" panose="020B0604020202020204" pitchFamily="34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kg</m:t>
                    </m:r>
                    <m:r>
                      <m:rPr>
                        <m:nor/>
                      </m:rPr>
                      <a:rPr lang="en-US" altLang="en-US" sz="2400" i="0" smtClean="0">
                        <a:latin typeface="Arial" panose="020B0604020202020204" pitchFamily="34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2400" i="0" smtClean="0">
                        <a:latin typeface="Arial" panose="020B0604020202020204" pitchFamily="34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K</m:t>
                    </m:r>
                  </m:oMath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2: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Compressor Exit, from superheated R-134a Table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=0.8 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𝑀𝑃𝑎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en-US" sz="2400" b="0" i="1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=0.9322 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𝑘𝑔𝐾</m:t>
                    </m:r>
                  </m:oMath>
                </a14:m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,then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=272.05 </m:t>
                    </m:r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𝑘𝑔</m:t>
                    </m:r>
                  </m:oMath>
                </a14:m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3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 Condenser Exit (Saturated Liquid)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en-US" sz="2400" b="0" i="1" smtClean="0">
                          <a:latin typeface="Cambria Math" panose="02040503050406030204" pitchFamily="18" charset="0"/>
                        </a:rPr>
                        <m:t>=0.8 </m:t>
                      </m:r>
                      <m:r>
                        <a:rPr lang="en-US" altLang="en-US" sz="2400" b="0" i="1" smtClean="0">
                          <a:latin typeface="Cambria Math" panose="02040503050406030204" pitchFamily="18" charset="0"/>
                        </a:rPr>
                        <m:t>𝑀𝑃𝑎</m:t>
                      </m:r>
                      <m:r>
                        <a:rPr lang="en-US" altLang="en-US" sz="24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en-US" sz="2400" b="0" i="1" smtClean="0">
                          <a:latin typeface="Cambria Math" panose="02040503050406030204" pitchFamily="18" charset="0"/>
                        </a:rPr>
                        <m:t>𝑡h𝑒𝑛</m:t>
                      </m:r>
                      <m:r>
                        <a:rPr lang="en-US" alt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altLang="en-US" sz="24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=93.42 </m:t>
                      </m:r>
                      <m:r>
                        <a:rPr lang="en-US" alt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alt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alt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31245"/>
                <a:ext cx="11617234" cy="6016167"/>
              </a:xfrm>
              <a:blipFill rotWithShape="0">
                <a:blip r:embed="rId2"/>
                <a:stretch>
                  <a:fillRect l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71193"/>
            <a:ext cx="12122331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1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en-US" sz="3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Energy Analysis of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pic>
        <p:nvPicPr>
          <p:cNvPr id="8" name="Picture 2" descr="https://www.researchgate.net/publication/326912104/figure/fig2/AS:657525586272256@1533777724722/a-b-c-Schematic-and-T-s-diagram-for-the-ideal-vapor-compression-refrigeration-cycl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6" t="11185" r="36107" b="1127"/>
          <a:stretch/>
        </p:blipFill>
        <p:spPr bwMode="auto">
          <a:xfrm>
            <a:off x="8153402" y="705309"/>
            <a:ext cx="2060070" cy="213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51585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4: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Throttling Valve Exit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Isenthalpic Expansion)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=0.14 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𝑀𝑃𝑎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</m:t>
                      </m:r>
                    </m:oMath>
                  </m:oMathPara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=93.42 </m:t>
                      </m:r>
                      <m: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𝑘𝑔</m:t>
                      </m:r>
                    </m:oMath>
                  </m:oMathPara>
                </a14:m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a) Rate of heat removal from refrigerated space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altLang="en-US" sz="240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alt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𝐿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altLang="en-US" sz="2400" b="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altLang="en-US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altLang="en-US" sz="24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altLang="en-US" sz="24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altLang="en-US" sz="24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alt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𝐿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=0.06 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ctrlP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236.04 −93.42</m:t>
                        </m:r>
                      </m:e>
                    </m:d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8.557 </m:t>
                    </m:r>
                    <m:r>
                      <a:rPr lang="en-US" alt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𝑘𝑊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(b) Power input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altLang="en-US" sz="2400" b="0" i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altLang="en-US" sz="240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altLang="en-US" sz="2400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=0.06 </m:t>
                      </m:r>
                      <m:r>
                        <m:rPr>
                          <m:sty m:val="p"/>
                        </m:rP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x</m:t>
                      </m:r>
                      <m: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alt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altLang="en-US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272.05−236.04</m:t>
                          </m:r>
                        </m:e>
                      </m:d>
                      <m:r>
                        <a:rPr lang="en-US" altLang="en-US" sz="24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en-US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2.161 </m:t>
                      </m:r>
                      <m:r>
                        <m:rPr>
                          <m:sty m:val="p"/>
                        </m:rPr>
                        <a:rPr lang="en-US" altLang="en-US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kW</m:t>
                      </m:r>
                    </m:oMath>
                  </m:oMathPara>
                </a14:m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5158528"/>
              </a:xfrm>
              <a:prstGeom prst="rect">
                <a:avLst/>
              </a:prstGeom>
              <a:blipFill rotWithShape="0">
                <a:blip r:embed="rId2"/>
                <a:stretch>
                  <a:fillRect l="-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Energy Analysis of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Refrigeration Cycle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37294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Rate of heat rejection to the environment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altLang="en-US" sz="240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alt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alt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altLang="en-US" sz="2400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altLang="en-US" sz="24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altLang="en-US" sz="24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altLang="en-US" sz="24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altLang="en-US" sz="24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400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altLang="en-US" sz="2400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en-US" sz="24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altLang="en-US" sz="240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=0.06 </m:t>
                      </m:r>
                      <m:r>
                        <m:rPr>
                          <m:sty m:val="p"/>
                        </m:rPr>
                        <a:rPr lang="en-US" altLang="en-US" sz="240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x</m:t>
                      </m:r>
                      <m:r>
                        <a:rPr lang="en-US" altLang="en-US" sz="240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altLang="en-US" sz="2400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altLang="en-US" sz="240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272.05−93.42</m:t>
                          </m:r>
                        </m:e>
                      </m:d>
                      <m:r>
                        <a:rPr lang="en-US" altLang="en-US" sz="240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en-US" sz="24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10.718 </m:t>
                      </m:r>
                      <m:r>
                        <m:rPr>
                          <m:sty m:val="p"/>
                        </m:rPr>
                        <a:rPr lang="en-US" alt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Kw</m:t>
                      </m:r>
                    </m:oMath>
                  </m:oMathPara>
                </a14:m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(COP)</a:t>
                </a: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𝐶𝑂𝑃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400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alt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400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alt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𝑊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8.557</m:t>
                          </m:r>
                        </m:num>
                        <m:den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2.161</m:t>
                          </m:r>
                        </m:den>
                      </m:f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3.96</m:t>
                      </m:r>
                    </m:oMath>
                  </m:oMathPara>
                </a14:m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3729482"/>
              </a:xfrm>
              <a:prstGeom prst="rect">
                <a:avLst/>
              </a:prstGeom>
              <a:blipFill rotWithShape="0">
                <a:blip r:embed="rId2"/>
                <a:stretch>
                  <a:fillRect l="-8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895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Real Vapor Compression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Refrigeration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ycle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3840" y="878434"/>
            <a:ext cx="1136468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assumes no losses,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includes real-world inefficiencies such as pressure drops,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non-isentropic compression.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deviations is essential for improving system performance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deviations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the Ideal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Cycle?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reality, several factors affect the cycle's efficiency: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Non-Isentropic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Compression: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mechanical inefficiencies and heat transfer,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compressor consumes more power than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theoretically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required.</a:t>
            </a:r>
          </a:p>
          <a:p>
            <a:endParaRPr lang="en-US" alt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7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5429" y="878434"/>
            <a:ext cx="1145177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Pressure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Drops: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Friction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losses in pipes and heat exchangers reduce the system’s efficiency.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Superheating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Subcooling: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processes affect performance by changing refrigerant properties before compression and expansion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Heat Losses: 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heat exchange occurs with the environment,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affecting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efficiency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633542" y="982450"/>
                <a:ext cx="5259197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𝐸𝑓𝑓𝑖𝑐𝑖𝑒𝑛𝑐𝑦</m:t>
                          </m:r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l-G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542" y="982450"/>
                <a:ext cx="5259197" cy="85600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4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56047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91680" y="634116"/>
            <a:ext cx="9388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Modified T-s diagram for real vapor compression refrigeration cycle: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https://media.cheggcdn.com/media/ab4/ab46b443-b47a-41ad-a8e8-589a5ef9a086/phpjkWIw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644" y="1336924"/>
            <a:ext cx="3832950" cy="363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246081" y="5165229"/>
            <a:ext cx="46680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Real Vapor Compression Refrigeration cycle </a:t>
            </a:r>
          </a:p>
          <a:p>
            <a:pPr lvl="0"/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https://media.cheggcdn.com/media/ab4/ab46b443-b47a-41ad-a8e8-589a5ef9a086/phpjkWIwu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6" name="Picture 2" descr="https://image3.slideserve.com/6698726/vcr-cycle-irreversibilities-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8" t="18056" r="7970" b="12095"/>
          <a:stretch/>
        </p:blipFill>
        <p:spPr bwMode="auto">
          <a:xfrm>
            <a:off x="2397037" y="1531497"/>
            <a:ext cx="5497405" cy="34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8231" y="851805"/>
            <a:ext cx="94468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P-h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 for real vapor compression refrigeration cycle:</a:t>
            </a:r>
          </a:p>
          <a:p>
            <a:pPr lvl="0"/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86309" y="5039510"/>
            <a:ext cx="46680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P-h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Real Vapor Compression Refrigeration cycle </a:t>
            </a:r>
          </a:p>
          <a:p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https://image3.slideserve.com/6698726/vcr-cycle-irreversibilities-l.jpg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56918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09097" y="476333"/>
                <a:ext cx="11439083" cy="62324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A refrigeration system using R-134a as the refrigerant operates on an actual vapor compression cycle under the following conditions: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Evaporator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pressure,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=120 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endParaRPr lang="en-US" sz="2200" b="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Condenser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pressure,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80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0 </m:t>
                    </m:r>
                    <m:r>
                      <a:rPr lang="en-US" sz="22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Refrigerant mass flow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rate,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2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</m:acc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=0.05 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</m:t>
                    </m:r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Compressor isentropic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efficiency,</a:t>
                </a:r>
                <a14:m>
                  <m:oMath xmlns:m="http://schemas.openxmlformats.org/officeDocument/2006/math">
                    <m:r>
                      <a:rPr lang="el-GR" sz="220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sSub>
                      <m:sSubPr>
                        <m:ctrlPr>
                          <a:rPr lang="el-GR" sz="22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l-GR" sz="22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η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=80%</m:t>
                    </m:r>
                  </m:oMath>
                </a14:m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Refrigerant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enters the compressor as saturated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vapor.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Refrigerant leaves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condenser as saturated liquid.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Determine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Compressor work input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𝑊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Refrigeration effect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2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22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𝐶𝑂𝑃</m:t>
                    </m:r>
                    <m:r>
                      <a:rPr lang="en-US" sz="22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97" y="476333"/>
                <a:ext cx="11439083" cy="6232475"/>
              </a:xfrm>
              <a:prstGeom prst="rect">
                <a:avLst/>
              </a:prstGeom>
              <a:blipFill rotWithShape="0">
                <a:blip r:embed="rId2"/>
                <a:stretch>
                  <a:fillRect l="-799" b="-1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87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56918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09097" y="476333"/>
                <a:ext cx="11439083" cy="56774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1: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Saturated vapor at 120 </a:t>
                </a:r>
                <a:r>
                  <a:rPr lang="en-US" sz="2400" dirty="0" err="1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from R-134a Saturation Table</a:t>
                </a:r>
              </a:p>
              <a:p>
                <a:pPr lvl="2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@120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𝑘𝑃𝑎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=236.04 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@120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𝑘𝑃𝑎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0.9322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𝑘𝑔𝐾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2s: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Isentropic Compression to 800 </a:t>
                </a:r>
                <a:r>
                  <a:rPr lang="en-US" sz="2400" dirty="0" err="1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(Ideal Case)</a:t>
                </a: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=800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=0.9322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𝑘𝑔𝐾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2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=272.05 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2a: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Actual Compressor Exit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actual compressor work is higher due to inefficiency: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97" y="476333"/>
                <a:ext cx="11439083" cy="5677452"/>
              </a:xfrm>
              <a:prstGeom prst="rect">
                <a:avLst/>
              </a:prstGeom>
              <a:blipFill rotWithShape="0">
                <a:blip r:embed="rId2"/>
                <a:stretch>
                  <a:fillRect l="-7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480457" y="5014596"/>
                <a:ext cx="5695534" cy="7861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η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457" y="5014596"/>
                <a:ext cx="5695534" cy="7861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42535" y="5904395"/>
                <a:ext cx="6624249" cy="7013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=236.04+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272.05−236.04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0.8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281.05 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535" y="5904395"/>
                <a:ext cx="6624249" cy="70134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841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56918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09097" y="476333"/>
                <a:ext cx="11439083" cy="55164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3: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Condenser Exit (Saturated Liquid)</a:t>
                </a: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	From the saturation table for R-134a at 800 </a:t>
                </a:r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4: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Throttling Valve Exit (Isenthalpic Expansion)</a:t>
                </a: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Compressor Work Input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97" y="476333"/>
                <a:ext cx="11439083" cy="5516447"/>
              </a:xfrm>
              <a:prstGeom prst="rect">
                <a:avLst/>
              </a:prstGeom>
              <a:blipFill rotWithShape="0">
                <a:blip r:embed="rId2"/>
                <a:stretch>
                  <a:fillRect l="-7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35820" y="1110449"/>
                <a:ext cx="211089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=800 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5820" y="1110449"/>
                <a:ext cx="2110899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935820" y="2233822"/>
                <a:ext cx="262386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93.42 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5820" y="2233822"/>
                <a:ext cx="2623860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48965" y="3354798"/>
                <a:ext cx="209775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120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𝑘𝑃𝑎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8965" y="3354798"/>
                <a:ext cx="2097754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814617" y="3899143"/>
                <a:ext cx="325268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solidFill>
                                <a:srgbClr val="FF0000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=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93.42 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617" y="3899143"/>
                <a:ext cx="3252685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3591" y="5146765"/>
                <a:ext cx="2962093" cy="38087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91" y="5146765"/>
                <a:ext cx="2962093" cy="380873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440643" y="5682654"/>
                <a:ext cx="5840060" cy="38087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=0.05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281.05−236.04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2.25 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𝑘𝑊</m:t>
                      </m:r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643" y="5682654"/>
                <a:ext cx="5840060" cy="380873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702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56918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Real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Vapor Compression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Refrigeration Cycle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82972" y="634116"/>
                <a:ext cx="11439083" cy="32526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Refrigeration effect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(COP),</a:t>
                </a: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972" y="634116"/>
                <a:ext cx="11439083" cy="3252622"/>
              </a:xfrm>
              <a:prstGeom prst="rect">
                <a:avLst/>
              </a:prstGeom>
              <a:blipFill rotWithShape="0">
                <a:blip r:embed="rId2"/>
                <a:stretch>
                  <a:fillRect l="-7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980736" y="1392739"/>
                <a:ext cx="2763705" cy="7526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̇"/>
                          <m:ctrlPr>
                            <a:rPr lang="en-US" sz="240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0736" y="1392739"/>
                <a:ext cx="2763705" cy="75264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03350" y="2092583"/>
                <a:ext cx="5519075" cy="38331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=0.05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236.04−93.42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7.13 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𝑘𝑊</m:t>
                      </m:r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50" y="2092583"/>
                <a:ext cx="5519075" cy="38331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12228" y="2753387"/>
                <a:ext cx="3536994" cy="8413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𝐶𝑂𝑃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7.13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2.25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3.17</m:t>
                      </m:r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2228" y="2753387"/>
                <a:ext cx="3536994" cy="84132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82972" y="3512010"/>
            <a:ext cx="1173453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improve efficiency: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multi-stage compression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 work input.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Employing intercoolers and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reheaters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thermodynamic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performance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Optimizing refrigerant selection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environmental and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efficiency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considerations.</a:t>
            </a:r>
          </a:p>
        </p:txBody>
      </p:sp>
    </p:spTree>
    <p:extLst>
      <p:ext uri="{BB962C8B-B14F-4D97-AF65-F5344CB8AC3E}">
        <p14:creationId xmlns:p14="http://schemas.microsoft.com/office/powerpoint/2010/main" val="7920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Vapor Absorption Refrigeration Cycle (VAR)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75166" y="722430"/>
            <a:ext cx="114416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quote-cjk-patch"/>
              </a:rPr>
              <a:t>The </a:t>
            </a:r>
            <a:r>
              <a:rPr lang="en-US" sz="2400" dirty="0">
                <a:solidFill>
                  <a:srgbClr val="FF0000"/>
                </a:solidFill>
                <a:latin typeface="quote-cjk-patch"/>
              </a:rPr>
              <a:t>Vapor Absorption Refrigeration Cycle (</a:t>
            </a:r>
            <a:r>
              <a:rPr lang="en-US" sz="2400" dirty="0" smtClean="0">
                <a:solidFill>
                  <a:srgbClr val="FF0000"/>
                </a:solidFill>
                <a:latin typeface="quote-cjk-patch"/>
              </a:rPr>
              <a:t>VAR)</a:t>
            </a:r>
            <a:r>
              <a:rPr lang="en-US" sz="2400" dirty="0">
                <a:latin typeface="quote-cjk-patch"/>
              </a:rPr>
              <a:t> is an alternative to the conventional vapor compression </a:t>
            </a:r>
            <a:r>
              <a:rPr lang="en-US" sz="2400" dirty="0" smtClean="0">
                <a:latin typeface="quote-cjk-patch"/>
              </a:rPr>
              <a:t>refrigeration cycle </a:t>
            </a:r>
            <a:r>
              <a:rPr lang="en-US" sz="2400" dirty="0">
                <a:latin typeface="quote-cjk-patch"/>
              </a:rPr>
              <a:t>(</a:t>
            </a:r>
            <a:r>
              <a:rPr lang="en-US" sz="2400" dirty="0" smtClean="0">
                <a:latin typeface="quote-cjk-patch"/>
              </a:rPr>
              <a:t>VCR). 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quote-cjk-patch"/>
              </a:rPr>
              <a:t>Instead </a:t>
            </a:r>
            <a:r>
              <a:rPr lang="en-US" sz="2400" dirty="0">
                <a:latin typeface="quote-cjk-patch"/>
              </a:rPr>
              <a:t>of using a mechanical compressor, it relies on </a:t>
            </a:r>
            <a:r>
              <a:rPr lang="en-US" sz="2400" dirty="0">
                <a:solidFill>
                  <a:srgbClr val="FF0000"/>
                </a:solidFill>
                <a:latin typeface="quote-cjk-patch"/>
              </a:rPr>
              <a:t>thermal energy (heat)</a:t>
            </a:r>
            <a:r>
              <a:rPr lang="en-US" sz="2400" dirty="0">
                <a:latin typeface="quote-cjk-patch"/>
              </a:rPr>
              <a:t> to drive the refrigeration process</a:t>
            </a:r>
            <a:r>
              <a:rPr lang="en-US" sz="2400" dirty="0" smtClean="0">
                <a:latin typeface="quote-cjk-patch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Unlike vapor compression refrigeration (VCR) systems, the required input to absorption systems is in the form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heat.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called heat operated 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driven systems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Widely used in various refrigeration and air conditioning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applications [4].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49080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5. Vapor Absorption Refrigeration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Cycle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26423" y="695833"/>
            <a:ext cx="114416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preferred when low-grade energy such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 heat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energy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available.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conventional absorption systems use natural refrigerants such as water or ammonia they are environment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friendly [5].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VCR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 of compressing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refrigerant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replaced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by three main elements 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absorber, 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solution pump, and 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generator.</a:t>
            </a:r>
          </a:p>
        </p:txBody>
      </p:sp>
    </p:spTree>
    <p:extLst>
      <p:ext uri="{BB962C8B-B14F-4D97-AF65-F5344CB8AC3E}">
        <p14:creationId xmlns:p14="http://schemas.microsoft.com/office/powerpoint/2010/main" val="7751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492" y="501807"/>
            <a:ext cx="1144167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components of VAR</a:t>
            </a: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978692"/>
              </p:ext>
            </p:extLst>
          </p:nvPr>
        </p:nvGraphicFramePr>
        <p:xfrm>
          <a:off x="325120" y="1135923"/>
          <a:ext cx="8043817" cy="5139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7451"/>
                <a:gridCol w="5756366"/>
              </a:tblGrid>
              <a:tr h="567266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Component</a:t>
                      </a: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Function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Absorber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Absorbs refrigerant vapor into the absorbent (e.g., NH₃ in H₂O).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Pump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Increases pressure of the liquid solution (NH₃ + H₂O).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Generator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Uses heat to separate refrigerant (NH₃) from the absorbent (H₂O).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Condenser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Condenses high-pressure refrigerant vapor into liquid.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Expansion Valve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Reduces pressure of the refrigerant before evaporation.</a:t>
                      </a:r>
                    </a:p>
                  </a:txBody>
                  <a:tcPr marL="76200" marR="76200" marT="76200" marB="7620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Evaporator</a:t>
                      </a:r>
                      <a:endParaRPr lang="en-US" sz="2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Absorbs heat from the cooling space, turning liquid refrigerant into vapor.</a:t>
                      </a:r>
                    </a:p>
                  </a:txBody>
                  <a:tcPr marL="76200" marR="76200" marT="76200" marB="7620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54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pic>
        <p:nvPicPr>
          <p:cNvPr id="10" name="Picture 9"/>
          <p:cNvPicPr/>
          <p:nvPr/>
        </p:nvPicPr>
        <p:blipFill rotWithShape="1">
          <a:blip r:embed="rId2"/>
          <a:srcRect b="11575"/>
          <a:stretch/>
        </p:blipFill>
        <p:spPr bwMode="auto">
          <a:xfrm>
            <a:off x="1480033" y="1444085"/>
            <a:ext cx="6941155" cy="3059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73542" y="808268"/>
            <a:ext cx="54285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difference between VCR and VAR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2690218" y="4678042"/>
            <a:ext cx="46680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differences between VCR and VAR</a:t>
            </a:r>
          </a:p>
          <a:p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https://ecampusontario.pressbooks.pub/app/uploads/sites/3587/2023/10/comparions-300x175.png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37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0312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0" y="669708"/>
            <a:ext cx="11556273" cy="5595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quote-cjk-patch"/>
              </a:rPr>
              <a:t>The </a:t>
            </a:r>
            <a:r>
              <a:rPr lang="en-US" sz="2400" dirty="0" smtClean="0">
                <a:latin typeface="quote-cjk-patch"/>
              </a:rPr>
              <a:t>VAR </a:t>
            </a:r>
            <a:r>
              <a:rPr lang="en-US" sz="2400" dirty="0">
                <a:latin typeface="quote-cjk-patch"/>
              </a:rPr>
              <a:t>operates based on the principle of </a:t>
            </a:r>
            <a:r>
              <a:rPr lang="en-US" sz="2400" dirty="0">
                <a:solidFill>
                  <a:srgbClr val="FF0000"/>
                </a:solidFill>
                <a:latin typeface="quote-cjk-patch"/>
              </a:rPr>
              <a:t>absorbing refrigerant vapor into an absorbent</a:t>
            </a:r>
            <a:r>
              <a:rPr lang="en-US" sz="2400" dirty="0">
                <a:latin typeface="quote-cjk-patch"/>
              </a:rPr>
              <a:t>, then releasing it using heat. 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+mj-lt"/>
              <a:buAutoNum type="arabicPeriod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widely used system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Ammonia–Water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marL="800100" lvl="1" indent="-3429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Ammonia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(NH</a:t>
            </a:r>
            <a:r>
              <a:rPr lang="en-US" altLang="en-US" sz="2400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serves as the refrigerant and </a:t>
            </a: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</a:t>
            </a:r>
            <a:r>
              <a:rPr lang="en-US" altLang="en-US" sz="2400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O) as the transport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medium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+mj-lt"/>
              <a:buAutoNum type="arabicPeriod"/>
              <a:defRPr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Water–Lithium Bromide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serves as the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</a:p>
          <a:p>
            <a:pPr marL="457200" indent="-4572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+mj-lt"/>
              <a:buAutoNum type="arabicPeriod"/>
              <a:defRPr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Water–Lithium Chloride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 </a:t>
            </a:r>
          </a:p>
          <a:p>
            <a:pPr marL="800100" lvl="1" indent="-342900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 serves as the refrigerant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107" t="15058" r="316" b="1"/>
          <a:stretch/>
        </p:blipFill>
        <p:spPr>
          <a:xfrm>
            <a:off x="1567544" y="1419496"/>
            <a:ext cx="5303520" cy="3540567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9965" y="544673"/>
            <a:ext cx="9614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principle of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Ammonia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₃)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–Water (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₂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O)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31589" y="1891366"/>
            <a:ext cx="46680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principle of Ammonia-Water VAR System</a:t>
            </a:r>
          </a:p>
          <a:p>
            <a:pPr lvl="0"/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encrypted-tbn1.gstatic.com/images?q=tbn:ANd9GcSMr71cw7swRUZQV8jdzh2_sMnx2PMamdfEzEsW9jjMoj2xLZJG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5305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09007" y="555548"/>
            <a:ext cx="7639785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principle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NH₃ + H₂O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VARC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1: Absorption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Refrigerant vapor (NH₃) from the evaporator is absorbed by a weak absorbent (H₂O) in the absorber.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forms a strong solution (NH₃ + H₂O) and releases heat, which is removed by cooling water.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2: Pumping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pump increases the pressure of the strong solution and sends it to the generator</a:t>
            </a:r>
            <a:r>
              <a:rPr lang="en-US" sz="2400" dirty="0" smtClean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2926" t="14619"/>
          <a:stretch/>
        </p:blipFill>
        <p:spPr>
          <a:xfrm>
            <a:off x="7848792" y="730165"/>
            <a:ext cx="4231085" cy="279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494" y="699131"/>
            <a:ext cx="739575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3: Generation (Desorption)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 generator, heat (from steam, waste heat, or solar energy) is supplied to separate NH₃ vapor from H₂O.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weak solution (H₂O) returns to the absorber via a pressure-reducing valve.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4: Condensation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high-pressure NH₃ vapor moves to the condenser, where it rejects heat and condenses into liquid NH₃.</a:t>
            </a:r>
          </a:p>
          <a:p>
            <a:pPr marL="342900" lvl="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926" t="14619"/>
          <a:stretch/>
        </p:blipFill>
        <p:spPr>
          <a:xfrm>
            <a:off x="7721021" y="888273"/>
            <a:ext cx="4231085" cy="279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694944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5: Expansion &amp;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Evaporation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Liquid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NH₃ passes through an expansion valve, reducing its pressure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evaporator, it absorbs heat from the refrigerated space, turning back into vapor.</a:t>
            </a:r>
          </a:p>
          <a:p>
            <a:pPr lvl="2" latinLnBrk="0"/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926" t="14619"/>
          <a:stretch/>
        </p:blipFill>
        <p:spPr>
          <a:xfrm>
            <a:off x="7721021" y="888273"/>
            <a:ext cx="4231085" cy="279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9282" y="726449"/>
            <a:ext cx="994779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moving parts (except pump) → Less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maintenance.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 waste heat/solar energy → Energy-efficient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Environmentally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friendly (uses natural refrigerants like NH₃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9281" y="3300725"/>
            <a:ext cx="1096451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Disadvantages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COP compared 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VCR.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Bulky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system (requires absorber, generator, etc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Corrosion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issues (especially with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LiBr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systems).</a:t>
            </a:r>
          </a:p>
          <a:p>
            <a:pPr lvl="2" latinLnBrk="0"/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42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87382" y="634116"/>
            <a:ext cx="11419113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Evaluation of Vapor Absorption Refrigeration Cycles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solution pump work is often negligible compared to the generator heat input.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Thus the COPs for compression and absorption systems are given by: </a:t>
            </a:r>
          </a:p>
          <a:p>
            <a:pPr latinLnBrk="0">
              <a:lnSpc>
                <a:spcPct val="150000"/>
              </a:lnSpc>
            </a:pPr>
            <a:endParaRPr lang="en-US" sz="2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366949" y="2935622"/>
                <a:ext cx="2000676" cy="75629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𝑉𝐶𝑅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949" y="2935622"/>
                <a:ext cx="2000676" cy="7562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36070" y="4138216"/>
                <a:ext cx="3489160" cy="7566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𝑉𝐴𝑅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070" y="4138216"/>
                <a:ext cx="3489160" cy="75668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28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7074" y="682924"/>
            <a:ext cx="115410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of Coefficient of Performance of VCR and VAR</a:t>
            </a:r>
            <a:endParaRPr lang="en-U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7074" y="1193397"/>
            <a:ext cx="1121211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COP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VCRs will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be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much higher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than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 of VARs as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 high grade mechanical energy is used in the former, while a low-grade thermal energy is used in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latter.</a:t>
            </a:r>
          </a:p>
          <a:p>
            <a:pPr marL="342900" indent="-34290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However, comparing these systems based on COPs is not fully justified, as mechanical energy is more expensive than thermal energy. </a:t>
            </a:r>
          </a:p>
          <a:p>
            <a:pPr latinLnBrk="0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74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35131" y="634116"/>
                <a:ext cx="11471365" cy="48295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In case of a single stage compression refrigeration system operating between constant evaporator and condenser temperatures, the maximum possible COP is given by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COP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 refrigeration  system  would  be  reversible  if  the  heat  from  the source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were transferred to a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heat engine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and the work output of  this  heat  engine 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η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𝑡h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𝑟𝑒𝑣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 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 supplied  to  a 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 refrigerator 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to remove  heat  from  the  refrigerated  space. 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Note  that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𝐶𝑂𝑃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𝑉𝐶𝑅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𝑅𝑒𝑣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η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𝑡h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𝑟𝑒𝑣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40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𝑉𝐶𝑅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𝑅𝑒𝑣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1" y="634116"/>
                <a:ext cx="11471365" cy="4829527"/>
              </a:xfrm>
              <a:prstGeom prst="rect">
                <a:avLst/>
              </a:prstGeom>
              <a:blipFill rotWithShape="0">
                <a:blip r:embed="rId2"/>
                <a:stretch>
                  <a:fillRect l="-904" r="-851" b="-6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8017" y="5526508"/>
                <a:ext cx="8502584" cy="829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𝑉𝐴𝑅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b="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𝑉𝐶𝑅𝐶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17" y="5526508"/>
                <a:ext cx="8502584" cy="82984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259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9966" y="402079"/>
                <a:ext cx="11436530" cy="6186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 ammonia-water (NH₃-H₂O) absorption refrigeration system operates under the following conditions: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Evaporator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temperature,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𝐸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=−10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Condenser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temperature,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=40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Generator temperature,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𝐺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Refrigeration capacity,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𝐸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𝑘𝑊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Pump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work is negligible.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Determine the maximum: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Heat supplied to the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generator,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Heat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rejected in the absorber and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condenser,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800100" lvl="1" indent="-342900" latinLnBrk="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Coefficient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Performance (COP) of the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system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9966" y="402079"/>
                <a:ext cx="11436530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800" b="-137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79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14957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971" y="688069"/>
            <a:ext cx="1135597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 the COP of the Absorption System: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Let’s determine the Carnot COP of an absorption refrigerator:</a:t>
            </a:r>
          </a:p>
          <a:p>
            <a:pPr latinLnBrk="0">
              <a:lnSpc>
                <a:spcPct val="150000"/>
              </a:lnSpc>
            </a:pPr>
            <a:endParaRPr lang="en-US" sz="2800" dirty="0">
              <a:solidFill>
                <a:srgbClr val="FF0000"/>
              </a:solidFill>
            </a:endParaRPr>
          </a:p>
          <a:p>
            <a:pPr latinLnBrk="0">
              <a:lnSpc>
                <a:spcPct val="150000"/>
              </a:lnSpc>
            </a:pPr>
            <a:endParaRPr lang="en-US" sz="2800" dirty="0" smtClean="0">
              <a:solidFill>
                <a:srgbClr val="FF0000"/>
              </a:solidFill>
            </a:endParaRPr>
          </a:p>
          <a:p>
            <a:pPr latinLnBrk="0">
              <a:lnSpc>
                <a:spcPct val="150000"/>
              </a:lnSpc>
            </a:pPr>
            <a:endParaRPr lang="en-US" sz="2800" dirty="0" smtClean="0">
              <a:solidFill>
                <a:srgbClr val="FF0000"/>
              </a:solidFill>
            </a:endParaRPr>
          </a:p>
          <a:p>
            <a:pPr latinLnBrk="0">
              <a:lnSpc>
                <a:spcPct val="150000"/>
              </a:lnSpc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957964" y="1262489"/>
                <a:ext cx="2074992" cy="849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𝑉𝐴𝑅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7964" y="1262489"/>
                <a:ext cx="2074992" cy="84901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63686" y="3487090"/>
                <a:ext cx="4937796" cy="6815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𝑉𝐴𝑅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𝑅𝑒𝑣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sub>
                            </m:sSub>
                          </m:den>
                        </m:f>
                      </m:e>
                    </m:d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OR,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686" y="3487090"/>
                <a:ext cx="4937796" cy="681597"/>
              </a:xfrm>
              <a:prstGeom prst="rect">
                <a:avLst/>
              </a:prstGeom>
              <a:blipFill rotWithShape="0">
                <a:blip r:embed="rId3"/>
                <a:stretch>
                  <a:fillRect b="-8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178932" y="3366800"/>
                <a:ext cx="4912019" cy="9221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𝑉𝐴𝑅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𝐺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</m:sub>
                              </m:s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8932" y="3366800"/>
                <a:ext cx="4912019" cy="92217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6745" y="4213733"/>
                <a:ext cx="524412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𝐸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=−10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℃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+273.15=263.15 </m:t>
                      </m:r>
                      <m:r>
                        <m:rPr>
                          <m:sty m:val="p"/>
                        </m:rP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K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45" y="4213733"/>
                <a:ext cx="5244128" cy="64633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432" y="4827988"/>
                <a:ext cx="4959691" cy="5778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=40 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  <m: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+273.15=313.15 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K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32" y="4827988"/>
                <a:ext cx="4959691" cy="577850"/>
              </a:xfrm>
              <a:prstGeom prst="rect">
                <a:avLst/>
              </a:prstGeom>
              <a:blipFill rotWithShape="0">
                <a:blip r:embed="rId6"/>
                <a:stretch>
                  <a:fillRect b="-3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1282" y="5532001"/>
                <a:ext cx="470930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𝐺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=100 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+273.15=373.15 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K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282" y="5532001"/>
                <a:ext cx="4709303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007" y="735920"/>
                <a:ext cx="11599816" cy="36009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Substituting the values: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8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Note: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This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 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maximum theoretical COP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In practice, the actual COP will be lower due to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irreversibilities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heat supplied to the Generator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07" y="735920"/>
                <a:ext cx="11599816" cy="3600986"/>
              </a:xfrm>
              <a:prstGeom prst="rect">
                <a:avLst/>
              </a:prstGeom>
              <a:blipFill rotWithShape="0">
                <a:blip r:embed="rId2"/>
                <a:stretch>
                  <a:fillRect l="-788" r="-998" b="-13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09007" y="1531729"/>
                <a:ext cx="8142513" cy="9221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𝑉𝐴𝑅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13.15</m:t>
                              </m:r>
                            </m:num>
                            <m:den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73.15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63.15</m:t>
                              </m:r>
                            </m:num>
                            <m:den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13.15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63.15</m:t>
                              </m:r>
                            </m:den>
                          </m:f>
                        </m:e>
                      </m:d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0.846</m:t>
                      </m:r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07" y="1531729"/>
                <a:ext cx="8142513" cy="92217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480630" y="4513978"/>
                <a:ext cx="2074992" cy="849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𝑉𝐴𝑅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0630" y="4513978"/>
                <a:ext cx="2074992" cy="84901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31912" y="5654941"/>
                <a:ext cx="4433393" cy="70141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sub>
                          </m:sSub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𝐶𝑂𝑃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𝑘𝑊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0.846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11.82 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𝑘𝑊</m:t>
                      </m:r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1912" y="5654941"/>
                <a:ext cx="4433393" cy="7014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Vapor Absorption Refrigeration Cycle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1256" y="709794"/>
                <a:ext cx="11521441" cy="1754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total heat rejected in the Absorber and Condenser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𝐴</m:t>
                        </m:r>
                      </m:sub>
                    </m:sSub>
                    <m:r>
                      <a:rPr 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)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From the energy balance for the entire system: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256" y="709794"/>
                <a:ext cx="11521441" cy="1754326"/>
              </a:xfrm>
              <a:prstGeom prst="rect">
                <a:avLst/>
              </a:prstGeom>
              <a:blipFill rotWithShape="0">
                <a:blip r:embed="rId2"/>
                <a:stretch>
                  <a:fillRect l="-74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304298" y="2092180"/>
                <a:ext cx="287937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𝐺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𝐸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𝐴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4298" y="2092180"/>
                <a:ext cx="2879378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27115" y="2952381"/>
                <a:ext cx="599369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𝐴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=11.82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𝑘𝑊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+10 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𝑘𝑊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=21.82 </m:t>
                      </m:r>
                      <m:r>
                        <a:rPr lang="en-US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𝑘𝑊</m:t>
                      </m:r>
                    </m:oMath>
                  </m:oMathPara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115" y="2952381"/>
                <a:ext cx="5993692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Vapor 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operates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four main processes—compression, condensation, expansion, and evaporation—under idealized conditions without inefficiencies like friction or pressure drops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analysis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Vapor 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evaluates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consumption and efficiency using performance parameters like the coefficient of performance (COP), which measures cooling effect relative to work 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 Compression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considers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practical losses such as pressure drops, non-ideal compressor efficiency, and refrigerant property variations, leading to deviations from the ideal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Vapor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Absorption Refrigeration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uses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thermal energy (rather than mechanical work) to drive the refrigeration cycle, commonly employing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liquid absorbent and refrigerant pair, such as lithium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bromide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water.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Refrigeration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and Air Conditioning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Technology, William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C. Whitman, William M. Johnson, John A.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Tomczyk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Cengage Learning, 2022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(9th Edition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3].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Principles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Refrigeration, Roy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J.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Dossat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Horace J.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Horan, Pearson, 2002,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(5th Edition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[4]. Absorption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Cooling: Advances in Refrigeration and Heat Pump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Technology, Kim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Choon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Ng,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Bidyut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Baran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Saha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Anutosh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Chakraborty, Springer, 2017.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[5].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Absorption Chillers and Heat Pumps, Keith E. Herold,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Reinhard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Radermacher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Sanford A. Klein, CRC Press, 2016.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endParaRPr lang="en-US" sz="8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800" dirty="0"/>
              <a:t/>
            </a:r>
            <a:br>
              <a:rPr lang="en-US" sz="800" dirty="0"/>
            </a:b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TYPE_IMAGE" val="Text Box 3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13601</TotalTime>
  <Words>3869</Words>
  <Application>Microsoft Office PowerPoint</Application>
  <PresentationFormat>Custom</PresentationFormat>
  <Paragraphs>511</Paragraphs>
  <Slides>47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9" baseType="lpstr">
      <vt:lpstr>Office 테마</vt:lpstr>
      <vt:lpstr>Equation</vt:lpstr>
      <vt:lpstr>Engineering Thermodynamics I</vt:lpstr>
      <vt:lpstr>Lecture learning outcomes: </vt:lpstr>
      <vt:lpstr>Content </vt:lpstr>
      <vt:lpstr>   1. Vapor Compression Refrigeration Cycle   </vt:lpstr>
      <vt:lpstr>  1. Vapor Compression Refrigeration Cycle         Cont…  </vt:lpstr>
      <vt:lpstr>2. Ideal Vapor Compression Refrigeration Cycle</vt:lpstr>
      <vt:lpstr>2. Ideal Vapor Compression Refrigeration Cycle         Cont…</vt:lpstr>
      <vt:lpstr>3. Energy Analysis of Vapor Compression Refrigeration Cycle</vt:lpstr>
      <vt:lpstr>3. Energy Analysis of Vapor Compression Refrigeration Cycle     Cont…</vt:lpstr>
      <vt:lpstr>3. Energy Analysis of Vapor Compression Refrigeration Cycle     Cont…</vt:lpstr>
      <vt:lpstr>3. Energy Analysis of Vapor Compression Refrigeration Cycle     Cont…</vt:lpstr>
      <vt:lpstr>3. Energy Analysis of Vapor Compression Refrigeration Cycle     Cont…</vt:lpstr>
      <vt:lpstr>PowerPoint Presentation</vt:lpstr>
      <vt:lpstr>3. Energy Analysis of Vapor Compression Refrigeration Cycle     Cont…                                              </vt:lpstr>
      <vt:lpstr>3. Energy Analysis of Vapor Compression Refrigeration Cycle     Cont…                                               </vt:lpstr>
      <vt:lpstr> 3. Energy Analysis of Vapor Compression Refrigeration Cycle     Cont…                                               </vt:lpstr>
      <vt:lpstr>3. Energy Analysis of Vapor Compression Refrigeration Cycle     Cont…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1172</cp:revision>
  <dcterms:created xsi:type="dcterms:W3CDTF">2021-04-29T04:21:21Z</dcterms:created>
  <dcterms:modified xsi:type="dcterms:W3CDTF">2025-06-10T07:53:18Z</dcterms:modified>
</cp:coreProperties>
</file>