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82" r:id="rId2"/>
    <p:sldId id="678" r:id="rId3"/>
    <p:sldId id="363" r:id="rId4"/>
    <p:sldId id="646" r:id="rId5"/>
    <p:sldId id="684" r:id="rId6"/>
    <p:sldId id="716" r:id="rId7"/>
    <p:sldId id="793" r:id="rId8"/>
    <p:sldId id="796" r:id="rId9"/>
    <p:sldId id="797" r:id="rId10"/>
    <p:sldId id="798" r:id="rId11"/>
    <p:sldId id="799" r:id="rId12"/>
    <p:sldId id="801" r:id="rId13"/>
    <p:sldId id="802" r:id="rId14"/>
    <p:sldId id="803" r:id="rId15"/>
    <p:sldId id="804" r:id="rId16"/>
    <p:sldId id="805" r:id="rId17"/>
    <p:sldId id="806" r:id="rId18"/>
    <p:sldId id="807" r:id="rId19"/>
    <p:sldId id="809" r:id="rId20"/>
    <p:sldId id="810" r:id="rId21"/>
    <p:sldId id="811" r:id="rId22"/>
    <p:sldId id="812" r:id="rId23"/>
    <p:sldId id="825" r:id="rId24"/>
    <p:sldId id="824" r:id="rId25"/>
    <p:sldId id="317" r:id="rId26"/>
  </p:sldIdLst>
  <p:sldSz cx="12192000" cy="6858000"/>
  <p:notesSz cx="6858000" cy="9144000"/>
  <p:custDataLst>
    <p:tags r:id="rId29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86378" autoAdjust="0"/>
  </p:normalViewPr>
  <p:slideViewPr>
    <p:cSldViewPr snapToGrid="0">
      <p:cViewPr varScale="1">
        <p:scale>
          <a:sx n="92" d="100"/>
          <a:sy n="92" d="100"/>
        </p:scale>
        <p:origin x="-360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altLang="ko-KR" smtClean="0"/>
              <a:t>Multiple Choice Questions</a:t>
            </a: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Multiple Choice Questions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3764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033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4942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298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227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1162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53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103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1021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9865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886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3114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1168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468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8966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495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3376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8758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512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C6913-E17F-42CB-B595-A5C4CB9C3D3B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Engineering Thermodynamics I_Final Exam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83000-B9DA-48BA-AF15-4EC757CE5765}" type="datetime1">
              <a:rPr lang="en-US" smtClean="0"/>
              <a:t>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Engineering Thermodynamics I_Final Exam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5756-2963-4BBD-A9B9-4A5A3A005A95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Engineering Thermodynamics I_Final Exam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6B667-34BC-4A2C-AC57-A254C850595F}" type="datetime1">
              <a:rPr lang="en-US" altLang="ko-KR" smtClean="0"/>
              <a:t>6/10/2025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Engineering Thermodynamics I_Final Exam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Week 15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Assessments</a:t>
            </a: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Final Exam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Engineering Thermodynamics I_Final Exam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4000" b="1" i="1" dirty="0" smtClean="0">
                <a:latin typeface="Arial" pitchFamily="34" charset="0"/>
                <a:cs typeface="Arial" pitchFamily="34" charset="0"/>
              </a:rPr>
              <a:t>This exam contains two parts: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503" y="1488770"/>
            <a:ext cx="12087497" cy="4867581"/>
          </a:xfrm>
        </p:spPr>
        <p:txBody>
          <a:bodyPr>
            <a:normAutofit/>
          </a:bodyPr>
          <a:lstStyle/>
          <a:p>
            <a:pPr marL="1028700" lvl="1" indent="-571500" algn="l" latinLnBrk="0">
              <a:lnSpc>
                <a:spcPct val="170000"/>
              </a:lnSpc>
              <a:buFont typeface="+mj-lt"/>
              <a:buAutoNum type="romanLcPeriod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Multiple Choice Questions (40 Questions_2 marks each)</a:t>
            </a:r>
          </a:p>
          <a:p>
            <a:pPr marL="1028700" lvl="1" indent="-571500" algn="l" latinLnBrk="0">
              <a:lnSpc>
                <a:spcPct val="170000"/>
              </a:lnSpc>
              <a:buFont typeface="+mj-lt"/>
              <a:buAutoNum type="romanLcPeriod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Short Answer Questions (4 Questions_ 5 marks each)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marks = 100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Attempt all questions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Time allotted: 90 minutes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1" algn="l" latinLnBrk="0">
              <a:lnSpc>
                <a:spcPct val="170000"/>
              </a:lnSpc>
            </a:pP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Engineering Thermodynamics </a:t>
            </a:r>
            <a:r>
              <a:rPr lang="en-US" dirty="0" err="1" smtClean="0">
                <a:solidFill>
                  <a:prstClr val="black">
                    <a:tint val="75000"/>
                  </a:prstClr>
                </a:solidFill>
              </a:rPr>
              <a:t>I_Final</a:t>
            </a:r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 Exam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 latinLnBrk="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What is a thermodynamic system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A) Everything in the universe except the system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B) The physical space separating the system from the surroundings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C) A quantity of matter or a region in space chosen for study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D) The external environment interacting with the system</a:t>
            </a:r>
          </a:p>
          <a:p>
            <a:pPr marL="514350" indent="-514350" latinLnBrk="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Which type of thermodynamic system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does not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allow the transfer of mass but allows energy transfer?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dirty="0">
                <a:latin typeface="Arial" pitchFamily="34" charset="0"/>
                <a:cs typeface="Arial" pitchFamily="34" charset="0"/>
              </a:rPr>
              <a:t>) Open system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B) Closed system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C) Isolated system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D) Adiabatic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system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cs typeface="Arial" panose="020B0604020202020204" pitchFamily="34" charset="0"/>
              </a:rPr>
              <a:t>Engineering Thermodynamics </a:t>
            </a:r>
            <a:r>
              <a:rPr lang="en-US" dirty="0" err="1" smtClean="0">
                <a:cs typeface="Arial" panose="020B0604020202020204" pitchFamily="34" charset="0"/>
              </a:rPr>
              <a:t>I_Final</a:t>
            </a:r>
            <a:r>
              <a:rPr lang="en-US" dirty="0" smtClean="0">
                <a:cs typeface="Arial" panose="020B0604020202020204" pitchFamily="34" charset="0"/>
              </a:rPr>
              <a:t> Ex</a:t>
            </a:r>
            <a:r>
              <a:rPr lang="en-US" b="1" dirty="0" smtClean="0">
                <a:cs typeface="Arial" panose="020B0604020202020204" pitchFamily="34" charset="0"/>
              </a:rPr>
              <a:t>am</a:t>
            </a:r>
            <a:endParaRPr lang="en-US" sz="1100" b="1" dirty="0"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262" y="754144"/>
            <a:ext cx="11337483" cy="5870485"/>
          </a:xfrm>
        </p:spPr>
        <p:txBody>
          <a:bodyPr>
            <a:normAutofit/>
          </a:bodyPr>
          <a:lstStyle/>
          <a:p>
            <a:pPr marL="577850" indent="-51435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of the following is an intensive property of a thermodynamic system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A) Mass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B) Volume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C) Temperature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D) Total 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</a:p>
          <a:p>
            <a:pPr marL="577850" indent="-51435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pair consists of both extensive properties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A) Pressure and Enthalpy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B) Density and Internal Energy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C) Volume and Entropy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D) Temperature and Specific Heat</a:t>
            </a:r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0700" lvl="1" indent="0" latinLnBrk="0">
              <a:lnSpc>
                <a:spcPct val="100000"/>
              </a:lnSpc>
              <a:buNone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Engineering Thermodynamics </a:t>
            </a:r>
            <a:r>
              <a:rPr lang="en-US" dirty="0" err="1" smtClean="0"/>
              <a:t>I_Final</a:t>
            </a:r>
            <a:r>
              <a:rPr lang="en-US" dirty="0" smtClean="0"/>
              <a:t> Exam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74" y="895713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5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state of a thermodynamic system is defined by: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Only its temperature and pressure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A set of independent thermodynamic properties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The path taken to reach the current condition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Only its internal energy and volume</a:t>
            </a:r>
          </a:p>
          <a:p>
            <a:pPr marL="457200" lvl="0" indent="-457200" latinLnBrk="0">
              <a:lnSpc>
                <a:spcPct val="100000"/>
              </a:lnSpc>
              <a:buFont typeface="+mj-lt"/>
              <a:buAutoNum type="arabicPeriod" startAt="5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thermodynamic process describes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The initial and final equilibrium states only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The series of intermediate states through which the system passes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The surroundings of the system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Only the work done during the change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arabicPeriod" startAt="7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quasi-static process is characterized by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Rapid changes and system disequilibrium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 heat transfer with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surroundings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Infinitely slow changes maintaining near-equilibrium at all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times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Irreversibility due to finite driving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forces</a:t>
            </a:r>
          </a:p>
          <a:p>
            <a:pPr marL="514350" indent="-514350" latinLnBrk="0">
              <a:lnSpc>
                <a:spcPct val="150000"/>
              </a:lnSpc>
              <a:buFont typeface="+mj-lt"/>
              <a:buAutoNum type="arabicPeriod" startAt="7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process is reversible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Free expansion of a gas into a vacuum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Heat transfer across a finite temperature difference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Frictionless, quasi-static compression of a gas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Mixing of two dissimilar gases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713835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9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First Law of Thermodynamics for a closed system is best expressed as: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Q=W</a:t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B) ΔU=Q−W</a:t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C) ΔU=Q+W</a:t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D) ΔU=W−Q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10. Which of the following is not a mechanism of energy transfer in thermodynamics?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 Heat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Work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Mass flow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Radiation</a:t>
            </a:r>
            <a:endParaRPr lang="en-US" sz="280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13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3696" y="857840"/>
                <a:ext cx="11522247" cy="5825763"/>
              </a:xfrm>
            </p:spPr>
            <p:txBody>
              <a:bodyPr>
                <a:normAutofit/>
              </a:bodyPr>
              <a:lstStyle/>
              <a:p>
                <a:pPr marL="0" indent="0" latinLnBrk="0">
                  <a:lnSpc>
                    <a:spcPct val="100000"/>
                  </a:lnSpc>
                  <a:buNone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11. For an ideal gas, the difference between </a:t>
                </a:r>
                <a:r>
                  <a:rPr lang="en-US" sz="2400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cp</a:t>
                </a:r>
                <a:r>
                  <a:rPr lang="en-US" sz="2400" i="1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cp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 and </a:t>
                </a:r>
                <a:r>
                  <a:rPr lang="en-US" sz="2400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cv</a:t>
                </a:r>
                <a:r>
                  <a:rPr lang="en-US" sz="2400" i="1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cv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 is equal to:</a:t>
                </a:r>
              </a:p>
              <a:p>
                <a:pPr marL="457200" lvl="1" indent="0" latinLnBrk="0">
                  <a:lnSpc>
                    <a:spcPct val="100000"/>
                  </a:lnSpc>
                  <a:buNone/>
                </a:pP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A) </a:t>
                </a:r>
                <a:r>
                  <a:rPr lang="en-US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</a:t>
                </a: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(gas constant)</a:t>
                </a:r>
                <a:b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B) </a:t>
                </a:r>
                <a:r>
                  <a:rPr lang="en-US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R/2​</a:t>
                </a: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C) </a:t>
                </a:r>
                <a:r>
                  <a:rPr lang="en-US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2R</a:t>
                </a: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D) Zero</a:t>
                </a:r>
              </a:p>
              <a:p>
                <a:pPr marL="457200" indent="-457200" latinLnBrk="0">
                  <a:lnSpc>
                    <a:spcPct val="100000"/>
                  </a:lnSpc>
                  <a:buFont typeface="+mj-lt"/>
                  <a:buAutoNum type="arabicPeriod" startAt="12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 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steady-flow energy equation for a control volume (neglecting kinetic/potential energy changes) is:</a:t>
                </a:r>
              </a:p>
              <a:p>
                <a:pPr marL="457200" lvl="1" indent="0" latinLnBrk="0">
                  <a:lnSpc>
                    <a:spcPct val="100000"/>
                  </a:lnSpc>
                  <a:buNone/>
                </a:pP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A) 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𝑄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𝑊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=∆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𝑈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en-US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B) 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n-US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</m:e>
                    </m:acc>
                    <m:sSub>
                      <m:sSubPr>
                        <m:ctrlPr>
                          <a:rPr lang="en-US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C) 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𝑄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𝑊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=∆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𝐻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en-US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D) 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𝑄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𝑊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=∆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𝐻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+∆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𝐾𝐸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+∆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𝑃𝐸</m:t>
                    </m:r>
                  </m:oMath>
                </a14:m>
                <a:endParaRPr lang="en-US" i="0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3696" y="857840"/>
                <a:ext cx="11522247" cy="5825763"/>
              </a:xfrm>
              <a:blipFill rotWithShape="0">
                <a:blip r:embed="rId3"/>
                <a:stretch>
                  <a:fillRect l="-794" t="-7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77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13. Flow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 is associated with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A) The energy required to push fluid into/out of a control volume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 The kinetic energy of the fluid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The internal energy of the fluid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The heat transfer during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flow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14. 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nozzle, which energy form increases at the expense of enthalpy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Internal energy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Kinetic energy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Potential energy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Flow work</a:t>
            </a:r>
            <a:endParaRPr lang="en-US" sz="280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75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 startAt="15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During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phase-change process of a pure substance, the temperature and pressure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Both remain constant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Both increase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C) Both decrease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 Temperature increases while pressure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decreases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16. Which of the following qualifies as a pure substance?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 Air (mixture of N₂, O₂, etc.)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Saltwater solution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Liquid water in equilibrium with its vapor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A mixture of ice and liquid water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01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17. 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T-v (Temperature-specific volume) diagram, the critical point is defined as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The highest temperature where liquid and vapor coexist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The point where liquid and solid phases merge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The point where latent heat becomes zero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The lowest pressure where a substance can exist as a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liquid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18.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term "saturated liquid" refers to a state where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The liquid is at its boiling point and any heat addition causes vaporization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The liquid contains dissolved gases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The liquid is superheated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The liquid is at its freezing point</a:t>
            </a:r>
            <a:endParaRPr lang="en-US" sz="280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03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3696" y="857840"/>
                <a:ext cx="11522247" cy="5825763"/>
              </a:xfrm>
            </p:spPr>
            <p:txBody>
              <a:bodyPr>
                <a:normAutofit/>
              </a:bodyPr>
              <a:lstStyle/>
              <a:p>
                <a:pPr marL="457200" indent="-457200" latinLnBrk="0">
                  <a:lnSpc>
                    <a:spcPct val="100000"/>
                  </a:lnSpc>
                  <a:buFont typeface="+mj-lt"/>
                  <a:buAutoNum type="arabicPeriod" startAt="19"/>
                </a:pPr>
                <a:r>
                  <a:rPr lang="en-US" sz="2400" dirty="0" smtClean="0">
                    <a:latin typeface="quote-cjk-patch"/>
                  </a:rPr>
                  <a:t>In </a:t>
                </a:r>
                <a:r>
                  <a:rPr lang="en-US" sz="2400" dirty="0">
                    <a:latin typeface="quote-cjk-patch"/>
                  </a:rPr>
                  <a:t>steam tables, the specific volume of a saturated liquid-vapor mixture is calculated using:</a:t>
                </a:r>
              </a:p>
              <a:p>
                <a:pPr marL="457200" lvl="1" indent="0" latinLnBrk="0">
                  <a:lnSpc>
                    <a:spcPct val="100000"/>
                  </a:lnSpc>
                  <a:buNone/>
                </a:pPr>
                <a:r>
                  <a:rPr lang="en-US" dirty="0" smtClean="0">
                    <a:solidFill>
                      <a:schemeClr val="tx1"/>
                    </a:solidFill>
                    <a:latin typeface="quote-cjk-patch"/>
                  </a:rPr>
                  <a:t>A) 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tx1"/>
                    </a:solidFill>
                    <a:latin typeface="KaTeX_Main"/>
                  </a:rPr>
                  <a:t>)</a:t>
                </a:r>
                <a:r>
                  <a:rPr lang="en-US" dirty="0">
                    <a:solidFill>
                      <a:schemeClr val="tx1"/>
                    </a:solidFill>
                    <a:latin typeface="quote-cjk-patch"/>
                  </a:rPr>
                  <a:t/>
                </a:r>
                <a:br>
                  <a:rPr lang="en-US" dirty="0">
                    <a:solidFill>
                      <a:schemeClr val="tx1"/>
                    </a:solidFill>
                    <a:latin typeface="quote-cjk-patch"/>
                  </a:rPr>
                </a:br>
                <a:r>
                  <a:rPr lang="en-US" dirty="0">
                    <a:solidFill>
                      <a:schemeClr val="tx1"/>
                    </a:solidFill>
                    <a:latin typeface="quote-cjk-patch"/>
                  </a:rPr>
                  <a:t>B) 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latin typeface="KaTeX_Main"/>
                  </a:rPr>
                  <a:t>)</a:t>
                </a:r>
                <a:r>
                  <a:rPr lang="en-US" dirty="0">
                    <a:solidFill>
                      <a:schemeClr val="tx1"/>
                    </a:solidFill>
                    <a:latin typeface="quote-cjk-patch"/>
                  </a:rPr>
                  <a:t/>
                </a:r>
                <a:br>
                  <a:rPr lang="en-US" dirty="0">
                    <a:solidFill>
                      <a:schemeClr val="tx1"/>
                    </a:solidFill>
                    <a:latin typeface="quote-cjk-patch"/>
                  </a:rPr>
                </a:br>
                <a:r>
                  <a:rPr lang="en-US" dirty="0">
                    <a:solidFill>
                      <a:schemeClr val="tx1"/>
                    </a:solidFill>
                    <a:latin typeface="quote-cjk-patch"/>
                  </a:rPr>
                  <a:t>C) 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m:rPr>
                        <m:nor/>
                      </m:rPr>
                      <a:rPr lang="en-US" dirty="0">
                        <a:solidFill>
                          <a:schemeClr val="tx1"/>
                        </a:solidFill>
                        <a:latin typeface="KaTeX_Main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  <a:latin typeface="quote-cjk-patch"/>
                  </a:rPr>
                  <a:t/>
                </a:r>
                <a:br>
                  <a:rPr lang="en-US" dirty="0">
                    <a:solidFill>
                      <a:schemeClr val="tx1"/>
                    </a:solidFill>
                    <a:latin typeface="quote-cjk-patch"/>
                  </a:rPr>
                </a:br>
                <a:r>
                  <a:rPr lang="en-US" dirty="0">
                    <a:solidFill>
                      <a:schemeClr val="tx1"/>
                    </a:solidFill>
                    <a:latin typeface="quote-cjk-patch"/>
                  </a:rPr>
                  <a:t>D) 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tx1"/>
                    </a:solidFill>
                    <a:latin typeface="KaTeX_Main"/>
                  </a:rPr>
                  <a:t>)</a:t>
                </a:r>
                <a:endParaRPr lang="en-US" dirty="0" smtClean="0">
                  <a:solidFill>
                    <a:schemeClr val="tx1"/>
                  </a:solidFill>
                  <a:latin typeface="quote-cjk-patch"/>
                </a:endParaRPr>
              </a:p>
              <a:p>
                <a:pPr marL="0" indent="0" latinLnBrk="0">
                  <a:lnSpc>
                    <a:spcPct val="10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20. The ideal gas equation is valid under which condition?</a:t>
                </a:r>
              </a:p>
              <a:p>
                <a:pPr marL="457200" lvl="1" indent="0" latinLnBrk="0">
                  <a:lnSpc>
                    <a:spcPct val="100000"/>
                  </a:lnSpc>
                  <a:buNone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) High pressure and low temperature</a:t>
                </a:r>
              </a:p>
              <a:p>
                <a:pPr marL="457200" lvl="1" indent="0" latinLnBrk="0">
                  <a:lnSpc>
                    <a:spcPct val="10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B) Low pressure and high temperature</a:t>
                </a:r>
              </a:p>
              <a:p>
                <a:pPr marL="457200" lvl="1" indent="0" latinLnBrk="0">
                  <a:lnSpc>
                    <a:spcPct val="10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C) Near the critical point</a:t>
                </a:r>
              </a:p>
              <a:p>
                <a:pPr marL="457200" lvl="1" indent="0" latinLnBrk="0">
                  <a:lnSpc>
                    <a:spcPct val="10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D) During phase change</a:t>
                </a:r>
                <a:endParaRPr lang="en-US" sz="2800" i="0" dirty="0"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3696" y="857840"/>
                <a:ext cx="11522247" cy="5825763"/>
              </a:xfrm>
              <a:blipFill rotWithShape="0">
                <a:blip r:embed="rId3"/>
                <a:stretch>
                  <a:fillRect l="-794" t="-7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59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21.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compressibility factor 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an ideal gas is: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Z=0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Z=1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Z=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∞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Z=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Pv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/RT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22.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principle of corresponding states suggests that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A) All gases have the same equation of state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B) All gases behave identically at the same reduced pressure and temperature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C) Compressibility factor is always unity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D) Vapor pressure is independent of molecular structure</a:t>
            </a:r>
            <a:endParaRPr lang="en-US" sz="280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21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23.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Second Law of Thermodynamics implies that: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Energy cannot be created or destroyed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Heat always flows from a hotter body to a colder one spontaneously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The entropy of an isolated system can never decrease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Both (B) and (C)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24. 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thermal energy reservoir is defined as a body that: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Can absorb or reject finite amounts of heat without changing temperature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Has infinite heat capacity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Operates in a reversible cycle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Both (A) and (B)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29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5" y="857840"/>
            <a:ext cx="11792213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25.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 of a Carnot heat engine operating between 500 K and 300 K is: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20%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40%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60%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80%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26. 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 Rankine cycle, which process converts thermal energy into mechanical work?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Isentropic compression in the pump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Heat addition in the boiler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Isentropic expansion in the turbine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Heat rejection in the condenser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44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27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engine rejecting 200 kJ of heat to a sink at 300 K while absorbing 400 kJ from a source at 600 K violates: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The First Law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The Second Law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Both laws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Neither law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28.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coefficient of performance (COP) of a refrigerator is defined as: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Heat absorbed from the cold reservoir divided by work input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Work input divided by heat rejected to the hot reservoir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Heat rejected to the hot reservoir divided by work input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Work input divided by heat absorbed from the cold reservoir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95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29. The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Kelvin-Planck statement of the Second Law says: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Heat cannot spontaneously flow from a colder to a hotter body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No heat engine can have 100% thermal efficiency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The entropy of an isolated system never decreases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All reversible engines have the same efficiency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30.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Carnot cycle consists of: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Two isothermal and two isentropic processes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Two isobaric and two isentropic processes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Two isothermal and two isochoric processes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Two adiabatic and two isochoric processes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71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quote-cjk-patch"/>
              </a:rPr>
              <a:t>31. A </a:t>
            </a:r>
            <a:r>
              <a:rPr lang="en-US" sz="2400" dirty="0">
                <a:latin typeface="quote-cjk-patch"/>
              </a:rPr>
              <a:t>Carnot refrigerator operates between 250 K and 300 K. Its COP is:</a:t>
            </a:r>
          </a:p>
          <a:p>
            <a:pPr marL="457200" lvl="1" indent="0">
              <a:buNone/>
            </a:pPr>
            <a:r>
              <a:rPr lang="en-US" dirty="0">
                <a:latin typeface="quote-cjk-patch"/>
              </a:rPr>
              <a:t>A) 0.2</a:t>
            </a:r>
            <a:br>
              <a:rPr lang="en-US" dirty="0">
                <a:latin typeface="quote-cjk-patch"/>
              </a:rPr>
            </a:br>
            <a:r>
              <a:rPr lang="en-US" dirty="0">
                <a:latin typeface="quote-cjk-patch"/>
              </a:rPr>
              <a:t>B) 5</a:t>
            </a:r>
            <a:br>
              <a:rPr lang="en-US" dirty="0">
                <a:latin typeface="quote-cjk-patch"/>
              </a:rPr>
            </a:br>
            <a:r>
              <a:rPr lang="en-US" dirty="0">
                <a:latin typeface="quote-cjk-patch"/>
              </a:rPr>
              <a:t>C) 1.2</a:t>
            </a:r>
            <a:br>
              <a:rPr lang="en-US" dirty="0">
                <a:latin typeface="quote-cjk-patch"/>
              </a:rPr>
            </a:br>
            <a:r>
              <a:rPr lang="en-US" dirty="0">
                <a:latin typeface="quote-cjk-patch"/>
              </a:rPr>
              <a:t>D) 6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2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real refrigerator’s COP is always 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less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than a Carnot refrigerator’s COP because: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Real processes are irreversible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Heat leaks occur in the system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The compressor is not 100% efficient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All of the above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50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33. Entropy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generation (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Sgen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during a process is a measure of: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 Heat transfer efficiency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 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 Work output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 Enthalpy change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4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pure substance undergoing an isothermal process, the entropy change can be determined from property tables using: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A) The difference in specific entropies at the initial and final pressures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B) The difference in specific enthalpies divided by temperature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C) The specific heat at constant pressure multiplied by temperature change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D) The quality of the mixture alone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19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35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isentropic efficiency of a turbine is defined as: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A) Actual work output divided by isentropic work output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B) Isentropic work output divided by actual work input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C) Actual enthalpy drop divided by isentropic enthalpy drop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D) Both A and C are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correct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6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of the following is NOT one of the air-standard assumptions?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A) The working fluid is air and behaves as an ideal gas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B) All processes are internally reversible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C) The combustion process is replaced by heat addition from an external source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D) The exhaust process is modeled as heat rejection to the surroundings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E) Specific heats remain constant at ambient temperature values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44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37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Otto cycle, the thermal efficiency depends primarily on: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A) The maximum temperature reached during the cycle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B) The compression ratio alone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C) The amount of heat added during combustion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D) The ambient air pressure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E) Both A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8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main reason actual vapor power cycles deviate from ideal Rankine cycles is: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A) Pressure drops in piping and heat exchangers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turbine and pump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C) Heat losses to surroundings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D) All of the above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E) None of the above</a:t>
            </a:r>
            <a:endParaRPr lang="en-US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21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 startAt="39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Which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component in the ideal vapor-compression cycle is responsible for increasing the refrigerant pressure?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Evaporator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Compressor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Condenser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Expansion valve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4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Compared to the ideal cycle, actual refrigeration systems typically have: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A) Higher COP due to superheating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B) Pressure drops in heat exchangers and piping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C) Isentropic compression and expansion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D) No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subcooling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of the condensed refrigerant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73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Why is the Otto cycle used in gasoline engines instead of the Diesel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__________________________________________________________________________________________________________________________________________________________________________________________________________________________________________________________________.</a:t>
            </a:r>
          </a:p>
          <a:p>
            <a:pPr marL="0" indent="0" latinLnBrk="0">
              <a:lnSpc>
                <a:spcPct val="10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latinLnBrk="0">
              <a:lnSpc>
                <a:spcPct val="100000"/>
              </a:lnSpc>
              <a:buFont typeface="+mj-lt"/>
              <a:buAutoNum type="arabicPeriod" startAt="2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What is the key difference between the Rankine cycle and the Brayton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.</a:t>
            </a:r>
          </a:p>
          <a:p>
            <a:pPr marL="0" indent="0" latinLnBrk="0">
              <a:lnSpc>
                <a:spcPct val="10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Short Answer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22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Why is the Coefficient of Performance (COP) of a refrigeration cycle typically higher than the efficiency of a heat engine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_________________________________________________________________________________________________________________________________________________________________________________________________________________________________.</a:t>
            </a:r>
          </a:p>
          <a:p>
            <a:pPr marL="514350" indent="-514350" latinLnBrk="0">
              <a:lnSpc>
                <a:spcPct val="100000"/>
              </a:lnSpc>
              <a:buFont typeface="+mj-lt"/>
              <a:buAutoNum type="arabicPeriod" startAt="4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does the Carnot cycle set an upper limit for thermal efficiency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Engineering Thermodynamics I_Final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Short Answer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68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Engineering Thermodynamics I_Final Exam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13821</TotalTime>
  <Words>1087</Words>
  <Application>Microsoft Office PowerPoint</Application>
  <PresentationFormat>Custom</PresentationFormat>
  <Paragraphs>267</Paragraphs>
  <Slides>25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테마</vt:lpstr>
      <vt:lpstr>Engineering Thermodynamics I</vt:lpstr>
      <vt:lpstr>This exam contains two parts: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Short Answer Questions</vt:lpstr>
      <vt:lpstr>Short Answer Questions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User</cp:lastModifiedBy>
  <cp:revision>1220</cp:revision>
  <dcterms:created xsi:type="dcterms:W3CDTF">2021-04-29T04:21:21Z</dcterms:created>
  <dcterms:modified xsi:type="dcterms:W3CDTF">2025-06-10T07:31:30Z</dcterms:modified>
</cp:coreProperties>
</file>